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2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>
      <p:cViewPr>
        <p:scale>
          <a:sx n="50" d="100"/>
          <a:sy n="50" d="100"/>
        </p:scale>
        <p:origin x="1764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79425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A6BA74D9-E476-44A1-B65F-A32779AD8FFA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90"/>
            <a:ext cx="3170238" cy="479425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90"/>
            <a:ext cx="3170238" cy="479425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B2573D49-D9F1-4E83-AAAB-581D83FF9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59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101214" tIns="50607" rIns="101214" bIns="50607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101214" tIns="50607" rIns="101214" bIns="50607" rtlCol="0"/>
          <a:lstStyle>
            <a:lvl1pPr algn="r">
              <a:defRPr sz="1400"/>
            </a:lvl1pPr>
          </a:lstStyle>
          <a:p>
            <a:fld id="{8DAFDBBF-1A0D-4678-9F22-F5CE9BFE17A0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1214" tIns="50607" rIns="101214" bIns="5060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101214" tIns="50607" rIns="101214" bIns="5060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101214" tIns="50607" rIns="101214" bIns="50607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101214" tIns="50607" rIns="101214" bIns="50607" rtlCol="0" anchor="b"/>
          <a:lstStyle>
            <a:lvl1pPr algn="r">
              <a:defRPr sz="1400"/>
            </a:lvl1pPr>
          </a:lstStyle>
          <a:p>
            <a:fld id="{1BB2EE91-2DE7-4F8C-8980-2F0CDFCB7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BE607-0E67-4A80-90A5-A9A775D7C51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9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8865-AC8C-43A7-9CFB-C31998A53B40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A887-5F89-4BB4-A11E-410799398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8865-AC8C-43A7-9CFB-C31998A53B40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A887-5F89-4BB4-A11E-410799398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8865-AC8C-43A7-9CFB-C31998A53B40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A887-5F89-4BB4-A11E-410799398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8865-AC8C-43A7-9CFB-C31998A53B40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A887-5F89-4BB4-A11E-410799398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8865-AC8C-43A7-9CFB-C31998A53B40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A887-5F89-4BB4-A11E-410799398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8865-AC8C-43A7-9CFB-C31998A53B40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A887-5F89-4BB4-A11E-410799398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8865-AC8C-43A7-9CFB-C31998A53B40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A887-5F89-4BB4-A11E-410799398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8865-AC8C-43A7-9CFB-C31998A53B40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A887-5F89-4BB4-A11E-410799398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8865-AC8C-43A7-9CFB-C31998A53B40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A887-5F89-4BB4-A11E-410799398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8865-AC8C-43A7-9CFB-C31998A53B40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A887-5F89-4BB4-A11E-410799398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8865-AC8C-43A7-9CFB-C31998A53B40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A887-5F89-4BB4-A11E-410799398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E8865-AC8C-43A7-9CFB-C31998A53B40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9A887-5F89-4BB4-A11E-410799398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jpeg"/><Relationship Id="rId3" Type="http://schemas.openxmlformats.org/officeDocument/2006/relationships/hyperlink" Target="mailto:Shahidiqbalofficial.is@gmail.com" TargetMode="External"/><Relationship Id="rId7" Type="http://schemas.openxmlformats.org/officeDocument/2006/relationships/image" Target="../media/image4.jpe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.jpe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8241" y="59723"/>
            <a:ext cx="4343400" cy="920151"/>
          </a:xfr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b="1" baseline="30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Intellectual System For E-Health</a:t>
            </a:r>
            <a:br>
              <a:rPr lang="en-US" sz="2400" b="1" baseline="30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baseline="30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Final Year Project (2020-2024)</a:t>
            </a:r>
            <a:br>
              <a:rPr lang="en-US" sz="1600" b="1" baseline="30000" dirty="0">
                <a:solidFill>
                  <a:srgbClr val="FFFF00"/>
                </a:solidFill>
                <a:highlight>
                  <a:srgbClr val="00FFFF"/>
                </a:highlight>
                <a:latin typeface="Times New Roman" pitchFamily="18" charset="0"/>
                <a:cs typeface="Times New Roman" pitchFamily="18" charset="0"/>
              </a:rPr>
            </a:br>
            <a:r>
              <a:rPr lang="en-US" sz="1400" b="1" baseline="30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Department of Computer Science</a:t>
            </a:r>
            <a:br>
              <a:rPr lang="en-US" sz="1400" b="1" baseline="30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400" b="1" baseline="30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COMSATS University Islamabad, Attock Campus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057400" y="914400"/>
            <a:ext cx="2819400" cy="59311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Architecture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914399"/>
            <a:ext cx="2057400" cy="593110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3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Introduction</a:t>
            </a:r>
          </a:p>
          <a:p>
            <a:pPr lvl="0" algn="just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8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Disease-Prediction Using  Machine Learning is to predict the accurate disease of the patient using all their general information the symptoms.</a:t>
            </a:r>
            <a:r>
              <a:rPr lang="en-US" sz="800" b="0" dirty="0">
                <a:solidFill>
                  <a:schemeClr val="tx1"/>
                </a:solidFill>
                <a:effectLst/>
              </a:rPr>
              <a:t> it's a companion dedicated to ensuring that you have the tools and information you need to live a healthier, more informed life.</a:t>
            </a:r>
          </a:p>
          <a:p>
            <a:pPr lvl="0" algn="just">
              <a:spcBef>
                <a:spcPts val="300"/>
              </a:spcBef>
              <a:spcAft>
                <a:spcPts val="300"/>
              </a:spcAft>
              <a:defRPr/>
            </a:pPr>
            <a:endParaRPr lang="en-US" sz="800" dirty="0">
              <a:solidFill>
                <a:schemeClr val="tx1"/>
              </a:solidFill>
            </a:endParaRPr>
          </a:p>
          <a:p>
            <a:pPr lvl="0" algn="just">
              <a:spcBef>
                <a:spcPts val="300"/>
              </a:spcBef>
              <a:spcAft>
                <a:spcPts val="300"/>
              </a:spcAft>
              <a:defRPr/>
            </a:pPr>
            <a:endParaRPr lang="en-US" sz="800" dirty="0">
              <a:solidFill>
                <a:schemeClr val="tx1"/>
              </a:solidFill>
            </a:endParaRPr>
          </a:p>
          <a:p>
            <a:pPr lvl="0" algn="just">
              <a:spcBef>
                <a:spcPts val="300"/>
              </a:spcBef>
              <a:spcAft>
                <a:spcPts val="300"/>
              </a:spcAft>
              <a:defRPr/>
            </a:pPr>
            <a:endParaRPr lang="en-IE" sz="800" dirty="0">
              <a:solidFill>
                <a:schemeClr val="tx1"/>
              </a:solidFill>
            </a:endParaRPr>
          </a:p>
          <a:p>
            <a:pPr lvl="0" algn="ctr">
              <a:spcBef>
                <a:spcPts val="300"/>
              </a:spcBef>
              <a:spcAft>
                <a:spcPts val="300"/>
              </a:spcAft>
              <a:defRPr/>
            </a:pPr>
            <a:r>
              <a:rPr lang="en-IE" sz="8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Motivations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tx1"/>
                </a:solidFill>
                <a:effectLst/>
              </a:rPr>
              <a:t>Reduce the number of hospital visits.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tx1"/>
                </a:solidFill>
                <a:effectLst/>
              </a:rPr>
              <a:t>Reduce number of preventable deaths</a:t>
            </a:r>
            <a:r>
              <a:rPr lang="en-US" sz="800" dirty="0">
                <a:solidFill>
                  <a:schemeClr val="tx1"/>
                </a:solidFill>
              </a:rPr>
              <a:t>.</a:t>
            </a:r>
            <a:endParaRPr lang="en-US" sz="800" b="0" i="0" dirty="0">
              <a:solidFill>
                <a:schemeClr val="tx1"/>
              </a:solidFill>
              <a:effectLst/>
            </a:endParaRP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tx1"/>
                </a:solidFill>
                <a:effectLst/>
              </a:rPr>
              <a:t>Improve health outcomes of individuals.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tx1"/>
                </a:solidFill>
                <a:effectLst/>
              </a:rPr>
              <a:t>Reduce the burden of healthcare costs</a:t>
            </a:r>
            <a:r>
              <a:rPr lang="en-US" sz="800" dirty="0">
                <a:solidFill>
                  <a:schemeClr val="tx1"/>
                </a:solidFill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tx1"/>
                </a:solidFill>
                <a:effectLst/>
              </a:rPr>
              <a:t>Promote healthy behaviors and lifestyle.</a:t>
            </a:r>
            <a:endParaRPr lang="en-US" sz="800" dirty="0">
              <a:solidFill>
                <a:schemeClr val="tx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tx1"/>
                </a:solidFill>
                <a:effectLst/>
              </a:rPr>
              <a:t>Develop innovative healthcare solutions.</a:t>
            </a:r>
            <a:endParaRPr lang="en-US" sz="800" dirty="0">
              <a:solidFill>
                <a:schemeClr val="tx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tx1"/>
                </a:solidFill>
                <a:effectLst/>
              </a:rPr>
              <a:t>Provide support for people with chronic diseases. Also Improve patient provider communication</a:t>
            </a:r>
            <a:r>
              <a:rPr lang="en-US" sz="800" dirty="0">
                <a:solidFill>
                  <a:schemeClr val="tx1"/>
                </a:solidFill>
              </a:rPr>
              <a:t>.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System Background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  <a:cs typeface="Arial" pitchFamily="34" charset="0"/>
              </a:rPr>
              <a:t>There are some problems with the existing systems which are identified below: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Existing healthcare services are often limited in accessibility and lack personalization.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Traditional healthcare approaches focus on reactive treatment rather than proactive prevention.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Fragmented healthcare data and limited patient engagement hinder effective healthcare management.</a:t>
            </a:r>
            <a:endParaRPr lang="en-GB" sz="800" dirty="0">
              <a:solidFill>
                <a:schemeClr val="tx1"/>
              </a:solidFill>
            </a:endParaRPr>
          </a:p>
          <a:p>
            <a:pPr lvl="0" algn="just">
              <a:buFont typeface="Wingdings" pitchFamily="2" charset="2"/>
              <a:buChar char="ü"/>
            </a:pPr>
            <a:endParaRPr lang="en-GB" sz="800" dirty="0">
              <a:solidFill>
                <a:schemeClr val="tx1"/>
              </a:solidFill>
            </a:endParaRPr>
          </a:p>
          <a:p>
            <a:pPr lvl="0" algn="just">
              <a:buFont typeface="Wingdings" pitchFamily="2" charset="2"/>
              <a:buChar char="ü"/>
            </a:pPr>
            <a:endParaRPr lang="en-US" sz="800" i="1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800" dirty="0">
                <a:solidFill>
                  <a:schemeClr val="tx1"/>
                </a:solidFill>
              </a:rPr>
              <a:t> </a:t>
            </a:r>
            <a:endParaRPr lang="en-US" sz="800" i="1" dirty="0">
              <a:solidFill>
                <a:schemeClr val="tx1"/>
              </a:solidFill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  <a:defRPr/>
            </a:pPr>
            <a:endParaRPr lang="en-US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71450" lvl="0" indent="-171450" algn="just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/>
            </a:pP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882660" y="914399"/>
            <a:ext cx="2133600" cy="475458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Results</a:t>
            </a:r>
          </a:p>
          <a:p>
            <a:pPr marL="92075" indent="-92075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endParaRPr lang="en-US" sz="800" dirty="0">
              <a:solidFill>
                <a:schemeClr val="tx1"/>
              </a:solidFill>
            </a:endParaRPr>
          </a:p>
          <a:p>
            <a:pPr lvl="0" algn="just">
              <a:spcBef>
                <a:spcPts val="300"/>
              </a:spcBef>
              <a:spcAft>
                <a:spcPts val="300"/>
              </a:spcAft>
              <a:defRPr/>
            </a:pP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spcBef>
                <a:spcPts val="300"/>
              </a:spcBef>
              <a:spcAft>
                <a:spcPts val="300"/>
              </a:spcAft>
              <a:defRPr/>
            </a:pP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spcBef>
                <a:spcPts val="300"/>
              </a:spcBef>
              <a:spcAft>
                <a:spcPts val="300"/>
              </a:spcAft>
              <a:defRPr/>
            </a:pP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algn="ctr">
              <a:spcBef>
                <a:spcPts val="300"/>
              </a:spcBef>
              <a:spcAft>
                <a:spcPts val="300"/>
              </a:spcAft>
              <a:defRPr/>
            </a:pPr>
            <a:endParaRPr lang="en-US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en-US" sz="800" dirty="0"/>
          </a:p>
          <a:p>
            <a:pPr lvl="0"/>
            <a:endParaRPr lang="en-US" sz="12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010400" y="914399"/>
            <a:ext cx="2133600" cy="475457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lvl="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defRPr/>
            </a:pPr>
            <a:endParaRPr lang="en-US" sz="1200" dirty="0">
              <a:solidFill>
                <a:srgbClr val="EEECE1">
                  <a:lumMod val="1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defRPr/>
            </a:pPr>
            <a:endParaRPr lang="en-US" sz="1200" dirty="0">
              <a:solidFill>
                <a:srgbClr val="EEECE1">
                  <a:lumMod val="1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defRPr/>
            </a:pPr>
            <a:endParaRPr lang="en-US" sz="1200" dirty="0">
              <a:solidFill>
                <a:srgbClr val="EEECE1">
                  <a:lumMod val="1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defRPr/>
            </a:pPr>
            <a:endParaRPr lang="en-US" sz="1200" dirty="0">
              <a:solidFill>
                <a:srgbClr val="EEECE1">
                  <a:lumMod val="1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defRPr/>
            </a:pPr>
            <a:endParaRPr lang="en-US" sz="1200" dirty="0">
              <a:solidFill>
                <a:srgbClr val="EEECE1">
                  <a:lumMod val="1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defRPr/>
            </a:pPr>
            <a:endParaRPr lang="en-US" sz="1200" dirty="0">
              <a:solidFill>
                <a:srgbClr val="EEECE1">
                  <a:lumMod val="10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876800" y="5642345"/>
            <a:ext cx="4267200" cy="12031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Members</a:t>
            </a:r>
          </a:p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sz="900" b="1" dirty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Name:    </a:t>
            </a:r>
            <a:r>
              <a:rPr lang="en-US" sz="900" i="1" dirty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Shahid iqbal     </a:t>
            </a:r>
            <a:r>
              <a:rPr lang="en-US" sz="900" b="1" dirty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Reg No:   </a:t>
            </a:r>
            <a:r>
              <a:rPr lang="en-US" sz="900" i="1" dirty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SP20-BCS-008	</a:t>
            </a:r>
          </a:p>
          <a:p>
            <a:pPr lvl="0">
              <a:lnSpc>
                <a:spcPct val="120000"/>
              </a:lnSpc>
              <a:defRPr/>
            </a:pPr>
            <a:r>
              <a:rPr lang="en-US" sz="800" b="1" i="1" dirty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         </a:t>
            </a:r>
            <a:r>
              <a:rPr lang="en-US" sz="800" b="1" dirty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Email:   </a:t>
            </a:r>
            <a:r>
              <a:rPr lang="en-US" sz="800" i="1" dirty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  <a:hlinkClick r:id="rId3"/>
              </a:rPr>
              <a:t>Shahidiqbalofficial.is@gmail.com</a:t>
            </a:r>
            <a:endParaRPr lang="en-US" sz="800" i="1" dirty="0">
              <a:solidFill>
                <a:schemeClr val="bg2">
                  <a:lumMod val="10000"/>
                </a:schemeClr>
              </a:solidFill>
              <a:latin typeface="+mj-lt"/>
              <a:cs typeface="Arial" pitchFamily="34" charset="0"/>
            </a:endParaRPr>
          </a:p>
          <a:p>
            <a:pPr lvl="0">
              <a:lnSpc>
                <a:spcPct val="120000"/>
              </a:lnSpc>
              <a:defRPr/>
            </a:pPr>
            <a:endParaRPr lang="en-US" sz="800" b="1" i="1" dirty="0">
              <a:solidFill>
                <a:schemeClr val="bg2">
                  <a:lumMod val="10000"/>
                </a:schemeClr>
              </a:solidFill>
              <a:latin typeface="+mj-lt"/>
              <a:cs typeface="Arial" pitchFamily="34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sz="800" b="1" i="1" dirty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      </a:t>
            </a:r>
            <a:r>
              <a:rPr lang="en-US" sz="900" b="1" dirty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Supervisor  </a:t>
            </a:r>
            <a:r>
              <a:rPr lang="en-US" sz="900" b="1" i="1" dirty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                      </a:t>
            </a:r>
            <a:r>
              <a:rPr lang="en-US" sz="900" b="1" dirty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Co-Supervisor</a:t>
            </a:r>
            <a:endParaRPr lang="en-US" sz="9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sz="900" b="1" i="1" dirty="0">
                <a:solidFill>
                  <a:schemeClr val="tx1"/>
                </a:solidFill>
                <a:latin typeface="+mj-lt"/>
                <a:cs typeface="Arial" pitchFamily="34" charset="0"/>
              </a:rPr>
              <a:t>    </a:t>
            </a:r>
            <a:r>
              <a:rPr lang="en-US" sz="900" i="1" dirty="0">
                <a:solidFill>
                  <a:schemeClr val="tx1"/>
                </a:solidFill>
                <a:latin typeface="+mj-lt"/>
                <a:cs typeface="Arial" pitchFamily="34" charset="0"/>
              </a:rPr>
              <a:t>Mr. Umar Zia                  Mr. Waseem khan </a:t>
            </a:r>
            <a:endParaRPr lang="en-US" sz="900" i="1" dirty="0">
              <a:solidFill>
                <a:schemeClr val="bg2">
                  <a:lumMod val="1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04347" y="5805541"/>
            <a:ext cx="273508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Objectives</a:t>
            </a:r>
            <a:endParaRPr lang="en-US" sz="1400" b="0" i="0" dirty="0">
              <a:effectLst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800" b="0" i="0" dirty="0">
                <a:effectLst/>
              </a:rPr>
              <a:t>Early identification of potential health risks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800" b="0" i="0" dirty="0">
                <a:effectLst/>
              </a:rPr>
              <a:t>Empowered individuals taking charge of their well-being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800" b="0" i="0" dirty="0">
                <a:effectLst/>
              </a:rPr>
              <a:t>Prepared for any health situation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800" b="0" i="0" dirty="0">
                <a:effectLst/>
              </a:rPr>
              <a:t>Continuous improvement and expansion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800" b="0" i="0" dirty="0">
                <a:effectLst/>
              </a:rPr>
              <a:t>Personalized </a:t>
            </a:r>
            <a:r>
              <a:rPr lang="en-US" sz="800" dirty="0"/>
              <a:t>&amp; </a:t>
            </a:r>
            <a:r>
              <a:rPr lang="en-US" sz="800" b="0" i="0" dirty="0">
                <a:effectLst/>
              </a:rPr>
              <a:t>convenient health management services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86600" y="899992"/>
            <a:ext cx="1981200" cy="2482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Conclusion</a:t>
            </a:r>
            <a:endParaRPr lang="en-US" sz="1200" b="1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ea typeface="Times New Roman" panose="02020603050405020304" pitchFamily="18" charset="0"/>
              </a:rPr>
              <a:t>The system has the potential to significantly improve the lives of its users by providing them with convenient and personalized access to a variety of healthcare services.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ea typeface="Times New Roman" panose="02020603050405020304" pitchFamily="18" charset="0"/>
              </a:rPr>
              <a:t>The symptom-based disease prediction model, diabetes disease prediction model, and heart disease prediction model can help users identify potential health problems early on and get the care they need.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ea typeface="Times New Roman" panose="02020603050405020304" pitchFamily="18" charset="0"/>
              </a:rPr>
              <a:t>The app also provides users with information on diet, health, exercise, first aid, emergencies, and medicine tabs. This information can help users make informed decisions about their health and well-being.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00600" y="1152004"/>
            <a:ext cx="1108507" cy="24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lvl="0" indent="-92075"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900" b="1" dirty="0">
                <a:latin typeface="+mj-lt"/>
                <a:cs typeface="Arial" pitchFamily="34" charset="0"/>
              </a:rPr>
              <a:t>User Application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027384" y="3389099"/>
            <a:ext cx="1981200" cy="1946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Future Directions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800" b="0" i="0" dirty="0">
                <a:effectLst/>
              </a:rPr>
              <a:t>The system is committed to boosting accuracy, adding features, and broadening coverage.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800" b="0" i="0" dirty="0">
                <a:effectLst/>
              </a:rPr>
              <a:t>The app's prediction models will be enhanced through machine learning and data collection.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800" b="0" i="0" dirty="0">
                <a:effectLst/>
              </a:rPr>
              <a:t>New features will include a personalized health plan, medication reminders, and virtual doctor consultations.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800" b="0" i="0" dirty="0">
                <a:effectLst/>
              </a:rPr>
              <a:t>The app will continuously utilize machine learning and AI to address the evolving needs of its users.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6F481-37F8-3F6A-D48F-BF84A3E1D939}"/>
              </a:ext>
            </a:extLst>
          </p:cNvPr>
          <p:cNvSpPr txBox="1"/>
          <p:nvPr/>
        </p:nvSpPr>
        <p:spPr>
          <a:xfrm>
            <a:off x="4947340" y="1325400"/>
            <a:ext cx="95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800" dirty="0">
                <a:solidFill>
                  <a:schemeClr val="tx1"/>
                </a:solidFill>
                <a:cs typeface="Times New Roman" panose="02020603050405020304" pitchFamily="18" charset="0"/>
              </a:rPr>
              <a:t>Dashboard where multiple Screen’s</a:t>
            </a:r>
          </a:p>
        </p:txBody>
      </p:sp>
      <p:sp>
        <p:nvSpPr>
          <p:cNvPr id="1026" name="Rectangle: Rounded Corners 1025">
            <a:extLst>
              <a:ext uri="{FF2B5EF4-FFF2-40B4-BE49-F238E27FC236}">
                <a16:creationId xmlns:a16="http://schemas.microsoft.com/office/drawing/2014/main" id="{6D2D38EA-A1FA-F10C-A6E0-90E08B272046}"/>
              </a:ext>
            </a:extLst>
          </p:cNvPr>
          <p:cNvSpPr/>
          <p:nvPr/>
        </p:nvSpPr>
        <p:spPr>
          <a:xfrm>
            <a:off x="6334113" y="1705618"/>
            <a:ext cx="624233" cy="1269717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1029">
            <a:extLst>
              <a:ext uri="{FF2B5EF4-FFF2-40B4-BE49-F238E27FC236}">
                <a16:creationId xmlns:a16="http://schemas.microsoft.com/office/drawing/2014/main" id="{F5579048-6274-C2EB-3F89-B19DDE90127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2" r="4437" b="37889"/>
          <a:stretch/>
        </p:blipFill>
        <p:spPr>
          <a:xfrm>
            <a:off x="4908280" y="4549344"/>
            <a:ext cx="1064027" cy="570406"/>
          </a:xfrm>
          <a:prstGeom prst="rect">
            <a:avLst/>
          </a:prstGeom>
        </p:spPr>
      </p:pic>
      <p:sp>
        <p:nvSpPr>
          <p:cNvPr id="1025" name="Rectangle: Rounded Corners 1024">
            <a:extLst>
              <a:ext uri="{FF2B5EF4-FFF2-40B4-BE49-F238E27FC236}">
                <a16:creationId xmlns:a16="http://schemas.microsoft.com/office/drawing/2014/main" id="{67ADE730-C56D-6553-3733-D44E67A3F7E1}"/>
              </a:ext>
            </a:extLst>
          </p:cNvPr>
          <p:cNvSpPr/>
          <p:nvPr/>
        </p:nvSpPr>
        <p:spPr>
          <a:xfrm>
            <a:off x="4948304" y="1663954"/>
            <a:ext cx="1324404" cy="2796481"/>
          </a:xfrm>
          <a:prstGeom prst="roundRect">
            <a:avLst/>
          </a:prstGeom>
          <a:blipFill>
            <a:blip r:embed="rId6"/>
            <a:stretch>
              <a:fillRect/>
            </a:stretch>
          </a:blip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Arrow: Up 1032">
            <a:extLst>
              <a:ext uri="{FF2B5EF4-FFF2-40B4-BE49-F238E27FC236}">
                <a16:creationId xmlns:a16="http://schemas.microsoft.com/office/drawing/2014/main" id="{57063AF6-6113-3D34-670D-227304C87A79}"/>
              </a:ext>
            </a:extLst>
          </p:cNvPr>
          <p:cNvSpPr/>
          <p:nvPr/>
        </p:nvSpPr>
        <p:spPr>
          <a:xfrm rot="10800000">
            <a:off x="6620665" y="4228812"/>
            <a:ext cx="48696" cy="11458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Rectangle: Rounded Corners 1026">
            <a:extLst>
              <a:ext uri="{FF2B5EF4-FFF2-40B4-BE49-F238E27FC236}">
                <a16:creationId xmlns:a16="http://schemas.microsoft.com/office/drawing/2014/main" id="{187491B7-8ED3-E996-A06C-82ED11BD70D6}"/>
              </a:ext>
            </a:extLst>
          </p:cNvPr>
          <p:cNvSpPr/>
          <p:nvPr/>
        </p:nvSpPr>
        <p:spPr>
          <a:xfrm>
            <a:off x="6343048" y="3013472"/>
            <a:ext cx="599775" cy="1222670"/>
          </a:xfrm>
          <a:prstGeom prst="roundRect">
            <a:avLst/>
          </a:prstGeom>
          <a:blipFill>
            <a:blip r:embed="rId7"/>
            <a:stretch>
              <a:fillRect/>
            </a:stretch>
          </a:blip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037">
            <a:extLst>
              <a:ext uri="{FF2B5EF4-FFF2-40B4-BE49-F238E27FC236}">
                <a16:creationId xmlns:a16="http://schemas.microsoft.com/office/drawing/2014/main" id="{2B6551A3-9F15-82A7-93F6-E72E2B9239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8280" y="5109824"/>
            <a:ext cx="1072962" cy="492937"/>
          </a:xfrm>
          <a:prstGeom prst="rect">
            <a:avLst/>
          </a:prstGeom>
        </p:spPr>
      </p:pic>
      <p:sp>
        <p:nvSpPr>
          <p:cNvPr id="1041" name="Arrow: Up 1040">
            <a:extLst>
              <a:ext uri="{FF2B5EF4-FFF2-40B4-BE49-F238E27FC236}">
                <a16:creationId xmlns:a16="http://schemas.microsoft.com/office/drawing/2014/main" id="{A00B23BE-E05E-57AB-04C7-24DB46D54193}"/>
              </a:ext>
            </a:extLst>
          </p:cNvPr>
          <p:cNvSpPr/>
          <p:nvPr/>
        </p:nvSpPr>
        <p:spPr>
          <a:xfrm rot="5400000">
            <a:off x="5933964" y="4833568"/>
            <a:ext cx="45719" cy="21836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3A44AE69-68FE-B609-F7ED-95C11D8C6BF8}"/>
              </a:ext>
            </a:extLst>
          </p:cNvPr>
          <p:cNvSpPr txBox="1"/>
          <p:nvPr/>
        </p:nvSpPr>
        <p:spPr>
          <a:xfrm>
            <a:off x="5819213" y="1212214"/>
            <a:ext cx="1237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On Disease Tab user give Symptom and Model will predict Disease </a:t>
            </a:r>
          </a:p>
        </p:txBody>
      </p:sp>
      <p:pic>
        <p:nvPicPr>
          <p:cNvPr id="1045" name="Picture 1044">
            <a:extLst>
              <a:ext uri="{FF2B5EF4-FFF2-40B4-BE49-F238E27FC236}">
                <a16:creationId xmlns:a16="http://schemas.microsoft.com/office/drawing/2014/main" id="{CF42EB35-F74E-0945-5C6E-7BF760682B2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3" b="11799"/>
          <a:stretch/>
        </p:blipFill>
        <p:spPr>
          <a:xfrm>
            <a:off x="76200" y="2137669"/>
            <a:ext cx="1853222" cy="646033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047" name="Picture 1046">
            <a:extLst>
              <a:ext uri="{FF2B5EF4-FFF2-40B4-BE49-F238E27FC236}">
                <a16:creationId xmlns:a16="http://schemas.microsoft.com/office/drawing/2014/main" id="{240FCC69-0A76-C2DC-0D6D-3808D5F70A52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" b="-1"/>
          <a:stretch/>
        </p:blipFill>
        <p:spPr>
          <a:xfrm>
            <a:off x="2182770" y="3655974"/>
            <a:ext cx="2505267" cy="220595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AF1A4CF-1376-F45C-D3B5-B07CA1DBA3DB}"/>
              </a:ext>
            </a:extLst>
          </p:cNvPr>
          <p:cNvSpPr/>
          <p:nvPr/>
        </p:nvSpPr>
        <p:spPr>
          <a:xfrm>
            <a:off x="76200" y="53348"/>
            <a:ext cx="882228" cy="861050"/>
          </a:xfrm>
          <a:prstGeom prst="ellipse">
            <a:avLst/>
          </a:prstGeom>
          <a:blipFill dpi="0" rotWithShape="1">
            <a:blip r:embed="rId11"/>
            <a:srcRect/>
            <a:stretch>
              <a:fillRect l="-8108" t="-9513" r="-8108" b="-9513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59188D-0ECB-D7A5-41C1-D2E5562F8B38}"/>
              </a:ext>
            </a:extLst>
          </p:cNvPr>
          <p:cNvSpPr/>
          <p:nvPr/>
        </p:nvSpPr>
        <p:spPr>
          <a:xfrm>
            <a:off x="8153400" y="5929422"/>
            <a:ext cx="609600" cy="588274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A40184-AFB1-89D9-4F64-60C0EC481414}"/>
              </a:ext>
            </a:extLst>
          </p:cNvPr>
          <p:cNvCxnSpPr>
            <a:cxnSpLocks/>
          </p:cNvCxnSpPr>
          <p:nvPr/>
        </p:nvCxnSpPr>
        <p:spPr>
          <a:xfrm>
            <a:off x="4657565" y="3749372"/>
            <a:ext cx="0" cy="1965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41B277B-87AD-1607-C13A-EDA0B06F4070}"/>
              </a:ext>
            </a:extLst>
          </p:cNvPr>
          <p:cNvSpPr/>
          <p:nvPr/>
        </p:nvSpPr>
        <p:spPr>
          <a:xfrm>
            <a:off x="6272708" y="4381538"/>
            <a:ext cx="699983" cy="3211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" b="1" dirty="0">
                <a:solidFill>
                  <a:schemeClr val="tx1"/>
                </a:solidFill>
              </a:rPr>
              <a:t>Prediction</a:t>
            </a:r>
          </a:p>
          <a:p>
            <a:r>
              <a:rPr lang="en-US" sz="300" dirty="0">
                <a:solidFill>
                  <a:schemeClr val="tx1"/>
                </a:solidFill>
              </a:rPr>
              <a:t>Your Symptoms indicating</a:t>
            </a:r>
          </a:p>
          <a:p>
            <a:r>
              <a:rPr lang="en-US" sz="300" dirty="0">
                <a:solidFill>
                  <a:schemeClr val="tx1"/>
                </a:solidFill>
              </a:rPr>
              <a:t> (Asthma-Disease) &amp; Prediction is Positive</a:t>
            </a:r>
          </a:p>
          <a:p>
            <a:pPr algn="r"/>
            <a:r>
              <a:rPr lang="en-US" sz="300" b="1" dirty="0">
                <a:solidFill>
                  <a:schemeClr val="accent1"/>
                </a:solidFill>
              </a:rPr>
              <a:t>Ok</a:t>
            </a:r>
            <a:r>
              <a:rPr lang="en-US" sz="4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560FA3-FC8A-4E6F-EC66-7A02C43F0754}"/>
              </a:ext>
            </a:extLst>
          </p:cNvPr>
          <p:cNvSpPr/>
          <p:nvPr/>
        </p:nvSpPr>
        <p:spPr>
          <a:xfrm>
            <a:off x="6095998" y="4793357"/>
            <a:ext cx="876694" cy="316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" b="1" dirty="0">
                <a:solidFill>
                  <a:srgbClr val="0070C0"/>
                </a:solidFill>
              </a:rPr>
              <a:t>Symptoms: </a:t>
            </a:r>
            <a:r>
              <a:rPr lang="en-US" sz="350" dirty="0">
                <a:solidFill>
                  <a:schemeClr val="tx1"/>
                </a:solidFill>
              </a:rPr>
              <a:t>wheezing, Breathlessness, Tight Chest, Coughing.</a:t>
            </a:r>
          </a:p>
          <a:p>
            <a:r>
              <a:rPr lang="en-US" sz="400" b="1" dirty="0">
                <a:solidFill>
                  <a:srgbClr val="0070C0"/>
                </a:solidFill>
              </a:rPr>
              <a:t>Tests: </a:t>
            </a:r>
            <a:r>
              <a:rPr lang="en-US" sz="350" dirty="0">
                <a:solidFill>
                  <a:schemeClr val="tx1"/>
                </a:solidFill>
              </a:rPr>
              <a:t>CT Scan, Blood Test.</a:t>
            </a:r>
          </a:p>
          <a:p>
            <a:r>
              <a:rPr lang="en-US" sz="400" b="1" dirty="0">
                <a:solidFill>
                  <a:srgbClr val="0070C0"/>
                </a:solidFill>
              </a:rPr>
              <a:t>Consultants: </a:t>
            </a:r>
            <a:r>
              <a:rPr lang="en-US" sz="350" dirty="0">
                <a:solidFill>
                  <a:schemeClr val="tx1"/>
                </a:solidFill>
              </a:rPr>
              <a:t>Dermatologist.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BC5BA9-C7F1-4B2E-DA4E-351827801720}"/>
              </a:ext>
            </a:extLst>
          </p:cNvPr>
          <p:cNvSpPr/>
          <p:nvPr/>
        </p:nvSpPr>
        <p:spPr>
          <a:xfrm>
            <a:off x="6095998" y="5177724"/>
            <a:ext cx="876693" cy="316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" b="1" dirty="0">
                <a:solidFill>
                  <a:srgbClr val="0070C0"/>
                </a:solidFill>
              </a:rPr>
              <a:t>Symptoms: </a:t>
            </a:r>
            <a:r>
              <a:rPr lang="en-US" sz="350" dirty="0">
                <a:solidFill>
                  <a:schemeClr val="tx1"/>
                </a:solidFill>
              </a:rPr>
              <a:t>Fever, Sore Throat, Stuffy-Nose, Fatigue, Body Aches.</a:t>
            </a:r>
          </a:p>
          <a:p>
            <a:r>
              <a:rPr lang="en-US" sz="400" b="1" dirty="0">
                <a:solidFill>
                  <a:srgbClr val="0070C0"/>
                </a:solidFill>
              </a:rPr>
              <a:t>Tests: </a:t>
            </a:r>
            <a:r>
              <a:rPr lang="en-US" sz="350" dirty="0">
                <a:solidFill>
                  <a:schemeClr val="tx1"/>
                </a:solidFill>
              </a:rPr>
              <a:t>RT-PCR &amp; Viral Culture Test.</a:t>
            </a:r>
          </a:p>
          <a:p>
            <a:r>
              <a:rPr lang="en-US" sz="400" b="1" dirty="0">
                <a:solidFill>
                  <a:srgbClr val="0070C0"/>
                </a:solidFill>
              </a:rPr>
              <a:t>Consultants: </a:t>
            </a:r>
            <a:r>
              <a:rPr lang="en-US" sz="350" dirty="0">
                <a:solidFill>
                  <a:schemeClr val="tx1"/>
                </a:solidFill>
              </a:rPr>
              <a:t>General Physician. </a:t>
            </a:r>
          </a:p>
        </p:txBody>
      </p:sp>
      <p:sp>
        <p:nvSpPr>
          <p:cNvPr id="1042" name="Arrow: Up 1041">
            <a:extLst>
              <a:ext uri="{FF2B5EF4-FFF2-40B4-BE49-F238E27FC236}">
                <a16:creationId xmlns:a16="http://schemas.microsoft.com/office/drawing/2014/main" id="{62FB0262-7A94-91E5-5A8B-8E1CEC05A2D3}"/>
              </a:ext>
            </a:extLst>
          </p:cNvPr>
          <p:cNvSpPr/>
          <p:nvPr/>
        </p:nvSpPr>
        <p:spPr>
          <a:xfrm rot="5400000">
            <a:off x="5939075" y="5234253"/>
            <a:ext cx="45720" cy="22858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Medical Quality-of-Service Optimization in Wireless Telemedicine System  Using Optimal Smoothing Algorithm">
            <a:extLst>
              <a:ext uri="{FF2B5EF4-FFF2-40B4-BE49-F238E27FC236}">
                <a16:creationId xmlns:a16="http://schemas.microsoft.com/office/drawing/2014/main" id="{CD2376CF-E95F-1E13-E373-EDDEC6A349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01"/>
          <a:stretch/>
        </p:blipFill>
        <p:spPr bwMode="auto">
          <a:xfrm>
            <a:off x="30897" y="5805540"/>
            <a:ext cx="1943827" cy="103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6235A1-C0BE-065F-962B-DFA3B0A1D066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10" b="38195"/>
          <a:stretch/>
        </p:blipFill>
        <p:spPr>
          <a:xfrm>
            <a:off x="3624153" y="2415078"/>
            <a:ext cx="1112490" cy="1455276"/>
          </a:xfrm>
          <a:prstGeom prst="rect">
            <a:avLst/>
          </a:prstGeom>
        </p:spPr>
      </p:pic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88C3EFF0-0EF3-E835-0EF8-690ACE097A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78697" y="3140494"/>
            <a:ext cx="1552087" cy="680436"/>
          </a:xfrm>
          <a:prstGeom prst="bentConnector3">
            <a:avLst>
              <a:gd name="adj1" fmla="val -5096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9" name="Picture 1038">
            <a:extLst>
              <a:ext uri="{FF2B5EF4-FFF2-40B4-BE49-F238E27FC236}">
                <a16:creationId xmlns:a16="http://schemas.microsoft.com/office/drawing/2014/main" id="{5AE80504-900E-EA9C-282F-372300B28FE9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16" b="67326"/>
          <a:stretch/>
        </p:blipFill>
        <p:spPr>
          <a:xfrm>
            <a:off x="2073321" y="1186715"/>
            <a:ext cx="611704" cy="465073"/>
          </a:xfrm>
          <a:prstGeom prst="rect">
            <a:avLst/>
          </a:prstGeom>
        </p:spPr>
      </p:pic>
      <p:sp>
        <p:nvSpPr>
          <p:cNvPr id="1048" name="Oval 1047">
            <a:extLst>
              <a:ext uri="{FF2B5EF4-FFF2-40B4-BE49-F238E27FC236}">
                <a16:creationId xmlns:a16="http://schemas.microsoft.com/office/drawing/2014/main" id="{84F7C5B4-03A7-A674-9977-98798BF7B512}"/>
              </a:ext>
            </a:extLst>
          </p:cNvPr>
          <p:cNvSpPr/>
          <p:nvPr/>
        </p:nvSpPr>
        <p:spPr>
          <a:xfrm>
            <a:off x="2706154" y="1173654"/>
            <a:ext cx="663104" cy="3774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46" name="Graphic 1045" descr="Smart Phone with solid fill">
            <a:extLst>
              <a:ext uri="{FF2B5EF4-FFF2-40B4-BE49-F238E27FC236}">
                <a16:creationId xmlns:a16="http://schemas.microsoft.com/office/drawing/2014/main" id="{018082E1-6F88-7482-6019-C4055B78638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824540" y="1235158"/>
            <a:ext cx="124182" cy="187278"/>
          </a:xfrm>
          <a:prstGeom prst="rect">
            <a:avLst/>
          </a:prstGeom>
        </p:spPr>
      </p:pic>
      <p:pic>
        <p:nvPicPr>
          <p:cNvPr id="1050" name="Graphic 1049" descr="Smart Phone with solid fill">
            <a:extLst>
              <a:ext uri="{FF2B5EF4-FFF2-40B4-BE49-F238E27FC236}">
                <a16:creationId xmlns:a16="http://schemas.microsoft.com/office/drawing/2014/main" id="{B062F6B9-4A3F-AFE0-FFCF-D6C87F7B5E7B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42535" y="1235157"/>
            <a:ext cx="124182" cy="180174"/>
          </a:xfrm>
          <a:prstGeom prst="rect">
            <a:avLst/>
          </a:prstGeom>
        </p:spPr>
      </p:pic>
      <p:pic>
        <p:nvPicPr>
          <p:cNvPr id="1051" name="Graphic 1050" descr="Smart Phone with solid fill">
            <a:extLst>
              <a:ext uri="{FF2B5EF4-FFF2-40B4-BE49-F238E27FC236}">
                <a16:creationId xmlns:a16="http://schemas.microsoft.com/office/drawing/2014/main" id="{7E5FA68C-7174-96B7-E387-9C392E7CC24A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057944" y="1241633"/>
            <a:ext cx="124182" cy="180175"/>
          </a:xfrm>
          <a:prstGeom prst="rect">
            <a:avLst/>
          </a:prstGeom>
        </p:spPr>
      </p:pic>
      <p:pic>
        <p:nvPicPr>
          <p:cNvPr id="1052" name="Graphic 1051" descr="Smart Phone with solid fill">
            <a:extLst>
              <a:ext uri="{FF2B5EF4-FFF2-40B4-BE49-F238E27FC236}">
                <a16:creationId xmlns:a16="http://schemas.microsoft.com/office/drawing/2014/main" id="{B520D974-F530-DFDD-DF42-CD4A6ADB27EE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172059" y="1241633"/>
            <a:ext cx="124182" cy="180175"/>
          </a:xfrm>
          <a:prstGeom prst="rect">
            <a:avLst/>
          </a:prstGeom>
        </p:spPr>
      </p:pic>
      <p:sp>
        <p:nvSpPr>
          <p:cNvPr id="1053" name="TextBox 1052">
            <a:extLst>
              <a:ext uri="{FF2B5EF4-FFF2-40B4-BE49-F238E27FC236}">
                <a16:creationId xmlns:a16="http://schemas.microsoft.com/office/drawing/2014/main" id="{F569710B-D68F-8C4E-34D6-4982B8AA41DC}"/>
              </a:ext>
            </a:extLst>
          </p:cNvPr>
          <p:cNvSpPr txBox="1"/>
          <p:nvPr/>
        </p:nvSpPr>
        <p:spPr>
          <a:xfrm>
            <a:off x="2825405" y="1409107"/>
            <a:ext cx="48101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>
                <a:latin typeface="Arial Rounded MT Bold" panose="020F0704030504030204" pitchFamily="34" charset="0"/>
              </a:rPr>
              <a:t>Devices</a:t>
            </a:r>
          </a:p>
        </p:txBody>
      </p:sp>
      <p:sp>
        <p:nvSpPr>
          <p:cNvPr id="1054" name="Arrow: Down 1053">
            <a:extLst>
              <a:ext uri="{FF2B5EF4-FFF2-40B4-BE49-F238E27FC236}">
                <a16:creationId xmlns:a16="http://schemas.microsoft.com/office/drawing/2014/main" id="{DD17661E-AAD1-3BA0-A6B4-BBB76C87946C}"/>
              </a:ext>
            </a:extLst>
          </p:cNvPr>
          <p:cNvSpPr/>
          <p:nvPr/>
        </p:nvSpPr>
        <p:spPr>
          <a:xfrm rot="2843691">
            <a:off x="2683419" y="1490370"/>
            <a:ext cx="85170" cy="26606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Rectangle: Rounded Corners 1055">
            <a:extLst>
              <a:ext uri="{FF2B5EF4-FFF2-40B4-BE49-F238E27FC236}">
                <a16:creationId xmlns:a16="http://schemas.microsoft.com/office/drawing/2014/main" id="{E591D8A5-4B9F-9D8E-D0D5-CA51EF2EBD60}"/>
              </a:ext>
            </a:extLst>
          </p:cNvPr>
          <p:cNvSpPr/>
          <p:nvPr/>
        </p:nvSpPr>
        <p:spPr>
          <a:xfrm>
            <a:off x="2128016" y="1731354"/>
            <a:ext cx="610612" cy="17291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</a:p>
        </p:txBody>
      </p:sp>
      <p:sp>
        <p:nvSpPr>
          <p:cNvPr id="1057" name="Arrow: Down 1056">
            <a:extLst>
              <a:ext uri="{FF2B5EF4-FFF2-40B4-BE49-F238E27FC236}">
                <a16:creationId xmlns:a16="http://schemas.microsoft.com/office/drawing/2014/main" id="{3470D47E-012F-A0EA-9863-7EFE61ABC577}"/>
              </a:ext>
            </a:extLst>
          </p:cNvPr>
          <p:cNvSpPr/>
          <p:nvPr/>
        </p:nvSpPr>
        <p:spPr>
          <a:xfrm>
            <a:off x="2313403" y="1916966"/>
            <a:ext cx="68373" cy="17291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9" name="Picture 1058">
            <a:extLst>
              <a:ext uri="{FF2B5EF4-FFF2-40B4-BE49-F238E27FC236}">
                <a16:creationId xmlns:a16="http://schemas.microsoft.com/office/drawing/2014/main" id="{5406F051-F6FF-EA22-3B36-96368106B4FC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36" r="74852"/>
          <a:stretch/>
        </p:blipFill>
        <p:spPr>
          <a:xfrm>
            <a:off x="2073321" y="2086565"/>
            <a:ext cx="429381" cy="385682"/>
          </a:xfrm>
          <a:prstGeom prst="rect">
            <a:avLst/>
          </a:prstGeom>
        </p:spPr>
      </p:pic>
      <p:sp>
        <p:nvSpPr>
          <p:cNvPr id="1060" name="Rectangle: Rounded Corners 1059">
            <a:extLst>
              <a:ext uri="{FF2B5EF4-FFF2-40B4-BE49-F238E27FC236}">
                <a16:creationId xmlns:a16="http://schemas.microsoft.com/office/drawing/2014/main" id="{CE9C97D4-3137-7B0B-B4A9-A996B3FC2CA7}"/>
              </a:ext>
            </a:extLst>
          </p:cNvPr>
          <p:cNvSpPr/>
          <p:nvPr/>
        </p:nvSpPr>
        <p:spPr>
          <a:xfrm>
            <a:off x="2601888" y="2167564"/>
            <a:ext cx="576808" cy="17291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</a:p>
        </p:txBody>
      </p:sp>
      <p:sp>
        <p:nvSpPr>
          <p:cNvPr id="1061" name="Arrow: Down 1060">
            <a:extLst>
              <a:ext uri="{FF2B5EF4-FFF2-40B4-BE49-F238E27FC236}">
                <a16:creationId xmlns:a16="http://schemas.microsoft.com/office/drawing/2014/main" id="{F48E087F-6C15-0016-7537-A0D59E409264}"/>
              </a:ext>
            </a:extLst>
          </p:cNvPr>
          <p:cNvSpPr/>
          <p:nvPr/>
        </p:nvSpPr>
        <p:spPr>
          <a:xfrm rot="16200000">
            <a:off x="2464386" y="2171856"/>
            <a:ext cx="68373" cy="17291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2" name="Arrow: Down 1061">
            <a:extLst>
              <a:ext uri="{FF2B5EF4-FFF2-40B4-BE49-F238E27FC236}">
                <a16:creationId xmlns:a16="http://schemas.microsoft.com/office/drawing/2014/main" id="{2A7C191C-E6E4-DF4A-75C6-A9D606BAD3A2}"/>
              </a:ext>
            </a:extLst>
          </p:cNvPr>
          <p:cNvSpPr/>
          <p:nvPr/>
        </p:nvSpPr>
        <p:spPr>
          <a:xfrm rot="10800000">
            <a:off x="3000787" y="1571138"/>
            <a:ext cx="94705" cy="57824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3" name="Picture 1062">
            <a:extLst>
              <a:ext uri="{FF2B5EF4-FFF2-40B4-BE49-F238E27FC236}">
                <a16:creationId xmlns:a16="http://schemas.microsoft.com/office/drawing/2014/main" id="{7AC78B54-6135-6379-8FEA-6AB8925DE16F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49" t="31810" r="9742" b="41094"/>
          <a:stretch/>
        </p:blipFill>
        <p:spPr>
          <a:xfrm>
            <a:off x="3529113" y="1195218"/>
            <a:ext cx="397954" cy="357453"/>
          </a:xfrm>
          <a:prstGeom prst="rect">
            <a:avLst/>
          </a:prstGeom>
        </p:spPr>
      </p:pic>
      <p:sp>
        <p:nvSpPr>
          <p:cNvPr id="1064" name="Arrow: Down 1063">
            <a:extLst>
              <a:ext uri="{FF2B5EF4-FFF2-40B4-BE49-F238E27FC236}">
                <a16:creationId xmlns:a16="http://schemas.microsoft.com/office/drawing/2014/main" id="{3EE9EF5E-45CA-ED97-F967-AD64FDC676CD}"/>
              </a:ext>
            </a:extLst>
          </p:cNvPr>
          <p:cNvSpPr/>
          <p:nvPr/>
        </p:nvSpPr>
        <p:spPr>
          <a:xfrm rot="16200000">
            <a:off x="3428298" y="1271865"/>
            <a:ext cx="68373" cy="17291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Rectangle: Rounded Corners 1064">
            <a:extLst>
              <a:ext uri="{FF2B5EF4-FFF2-40B4-BE49-F238E27FC236}">
                <a16:creationId xmlns:a16="http://schemas.microsoft.com/office/drawing/2014/main" id="{FEF2EEE0-4A13-7BD2-4938-95485E2D1846}"/>
              </a:ext>
            </a:extLst>
          </p:cNvPr>
          <p:cNvSpPr/>
          <p:nvPr/>
        </p:nvSpPr>
        <p:spPr>
          <a:xfrm>
            <a:off x="4080757" y="1259467"/>
            <a:ext cx="576808" cy="17291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1066" name="Arrow: Down 1065">
            <a:extLst>
              <a:ext uri="{FF2B5EF4-FFF2-40B4-BE49-F238E27FC236}">
                <a16:creationId xmlns:a16="http://schemas.microsoft.com/office/drawing/2014/main" id="{9A722D69-33B0-BD80-5BD6-D3A138969B34}"/>
              </a:ext>
            </a:extLst>
          </p:cNvPr>
          <p:cNvSpPr/>
          <p:nvPr/>
        </p:nvSpPr>
        <p:spPr>
          <a:xfrm rot="16200000">
            <a:off x="3941470" y="1262567"/>
            <a:ext cx="68373" cy="17291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Arrow: Down 1066">
            <a:extLst>
              <a:ext uri="{FF2B5EF4-FFF2-40B4-BE49-F238E27FC236}">
                <a16:creationId xmlns:a16="http://schemas.microsoft.com/office/drawing/2014/main" id="{6755765C-4A77-28BA-E157-B83A899B2FF9}"/>
              </a:ext>
            </a:extLst>
          </p:cNvPr>
          <p:cNvSpPr/>
          <p:nvPr/>
        </p:nvSpPr>
        <p:spPr>
          <a:xfrm rot="20276377">
            <a:off x="4299196" y="1874886"/>
            <a:ext cx="68373" cy="17291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8" name="Arrow: Down 1067">
            <a:extLst>
              <a:ext uri="{FF2B5EF4-FFF2-40B4-BE49-F238E27FC236}">
                <a16:creationId xmlns:a16="http://schemas.microsoft.com/office/drawing/2014/main" id="{7D593F06-118B-31A0-321D-C1E697D0AE70}"/>
              </a:ext>
            </a:extLst>
          </p:cNvPr>
          <p:cNvSpPr/>
          <p:nvPr/>
        </p:nvSpPr>
        <p:spPr>
          <a:xfrm>
            <a:off x="4235585" y="1466443"/>
            <a:ext cx="70226" cy="16927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9" name="Rectangle: Rounded Corners 1068">
            <a:extLst>
              <a:ext uri="{FF2B5EF4-FFF2-40B4-BE49-F238E27FC236}">
                <a16:creationId xmlns:a16="http://schemas.microsoft.com/office/drawing/2014/main" id="{7FDF518C-897E-8140-9726-6FFE01BECDC9}"/>
              </a:ext>
            </a:extLst>
          </p:cNvPr>
          <p:cNvSpPr/>
          <p:nvPr/>
        </p:nvSpPr>
        <p:spPr>
          <a:xfrm>
            <a:off x="2975556" y="2466332"/>
            <a:ext cx="520619" cy="1812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</p:txBody>
      </p:sp>
      <p:sp>
        <p:nvSpPr>
          <p:cNvPr id="1070" name="Rectangle: Rounded Corners 1069">
            <a:extLst>
              <a:ext uri="{FF2B5EF4-FFF2-40B4-BE49-F238E27FC236}">
                <a16:creationId xmlns:a16="http://schemas.microsoft.com/office/drawing/2014/main" id="{9A007173-BE21-A69F-3085-A0480CB8BD0C}"/>
              </a:ext>
            </a:extLst>
          </p:cNvPr>
          <p:cNvSpPr/>
          <p:nvPr/>
        </p:nvSpPr>
        <p:spPr>
          <a:xfrm>
            <a:off x="3834335" y="1647158"/>
            <a:ext cx="632759" cy="213102"/>
          </a:xfrm>
          <a:prstGeom prst="roundRect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</a:p>
        </p:txBody>
      </p:sp>
      <p:sp>
        <p:nvSpPr>
          <p:cNvPr id="1071" name="Rectangle: Rounded Corners 1070">
            <a:extLst>
              <a:ext uri="{FF2B5EF4-FFF2-40B4-BE49-F238E27FC236}">
                <a16:creationId xmlns:a16="http://schemas.microsoft.com/office/drawing/2014/main" id="{CDF2B623-583B-0E3C-33A5-DF33BB66CA68}"/>
              </a:ext>
            </a:extLst>
          </p:cNvPr>
          <p:cNvSpPr/>
          <p:nvPr/>
        </p:nvSpPr>
        <p:spPr>
          <a:xfrm>
            <a:off x="4226731" y="2054407"/>
            <a:ext cx="576808" cy="17291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Disease</a:t>
            </a:r>
          </a:p>
        </p:txBody>
      </p:sp>
      <p:sp>
        <p:nvSpPr>
          <p:cNvPr id="1072" name="Rectangle: Rounded Corners 1071">
            <a:extLst>
              <a:ext uri="{FF2B5EF4-FFF2-40B4-BE49-F238E27FC236}">
                <a16:creationId xmlns:a16="http://schemas.microsoft.com/office/drawing/2014/main" id="{B38AE5D1-3CC8-DEA8-F3AB-EDE7E0231F1A}"/>
              </a:ext>
            </a:extLst>
          </p:cNvPr>
          <p:cNvSpPr/>
          <p:nvPr/>
        </p:nvSpPr>
        <p:spPr>
          <a:xfrm>
            <a:off x="4080966" y="1270134"/>
            <a:ext cx="576808" cy="17291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1074" name="Rectangle: Rounded Corners 1073">
            <a:extLst>
              <a:ext uri="{FF2B5EF4-FFF2-40B4-BE49-F238E27FC236}">
                <a16:creationId xmlns:a16="http://schemas.microsoft.com/office/drawing/2014/main" id="{86AAC892-96A1-CD0F-21F5-DB2A81E8C0AF}"/>
              </a:ext>
            </a:extLst>
          </p:cNvPr>
          <p:cNvSpPr/>
          <p:nvPr/>
        </p:nvSpPr>
        <p:spPr>
          <a:xfrm>
            <a:off x="3507921" y="2051213"/>
            <a:ext cx="576808" cy="17291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Medicine’s</a:t>
            </a:r>
          </a:p>
        </p:txBody>
      </p:sp>
      <p:sp>
        <p:nvSpPr>
          <p:cNvPr id="1077" name="Arrow: Down 1076">
            <a:extLst>
              <a:ext uri="{FF2B5EF4-FFF2-40B4-BE49-F238E27FC236}">
                <a16:creationId xmlns:a16="http://schemas.microsoft.com/office/drawing/2014/main" id="{684E5408-4233-22B1-D55D-283A2B2CAF77}"/>
              </a:ext>
            </a:extLst>
          </p:cNvPr>
          <p:cNvSpPr/>
          <p:nvPr/>
        </p:nvSpPr>
        <p:spPr>
          <a:xfrm rot="1932410">
            <a:off x="3937394" y="1874886"/>
            <a:ext cx="68373" cy="17291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5C77B326-F9AF-8C7A-B5F6-37CC81942717}"/>
              </a:ext>
            </a:extLst>
          </p:cNvPr>
          <p:cNvSpPr txBox="1"/>
          <p:nvPr/>
        </p:nvSpPr>
        <p:spPr>
          <a:xfrm>
            <a:off x="4416958" y="2282411"/>
            <a:ext cx="489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/>
              <a:t>User Symptom’s</a:t>
            </a:r>
          </a:p>
        </p:txBody>
      </p:sp>
      <p:cxnSp>
        <p:nvCxnSpPr>
          <p:cNvPr id="1092" name="Connector: Elbow 1091">
            <a:extLst>
              <a:ext uri="{FF2B5EF4-FFF2-40B4-BE49-F238E27FC236}">
                <a16:creationId xmlns:a16="http://schemas.microsoft.com/office/drawing/2014/main" id="{D8206D94-C8C2-E4EE-A042-5AB8992B5E7D}"/>
              </a:ext>
            </a:extLst>
          </p:cNvPr>
          <p:cNvCxnSpPr/>
          <p:nvPr/>
        </p:nvCxnSpPr>
        <p:spPr>
          <a:xfrm rot="5400000">
            <a:off x="3245779" y="1872268"/>
            <a:ext cx="671587" cy="477218"/>
          </a:xfrm>
          <a:prstGeom prst="bentConnector3">
            <a:avLst>
              <a:gd name="adj1" fmla="val -680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03" name="Rectangle: Rounded Corners 1102">
            <a:extLst>
              <a:ext uri="{FF2B5EF4-FFF2-40B4-BE49-F238E27FC236}">
                <a16:creationId xmlns:a16="http://schemas.microsoft.com/office/drawing/2014/main" id="{04BB2E19-14C3-A7D8-F81D-AA661BF12F2D}"/>
              </a:ext>
            </a:extLst>
          </p:cNvPr>
          <p:cNvSpPr/>
          <p:nvPr/>
        </p:nvSpPr>
        <p:spPr>
          <a:xfrm>
            <a:off x="2156713" y="2783702"/>
            <a:ext cx="1298618" cy="7862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00B050"/>
                </a:solidFill>
              </a:rPr>
              <a:t>Different Tab’s</a:t>
            </a:r>
          </a:p>
          <a:p>
            <a:r>
              <a:rPr lang="en-US" sz="800" dirty="0">
                <a:solidFill>
                  <a:schemeClr val="tx1"/>
                </a:solidFill>
              </a:rPr>
              <a:t>Emergency</a:t>
            </a:r>
          </a:p>
          <a:p>
            <a:r>
              <a:rPr lang="en-US" sz="800" dirty="0">
                <a:solidFill>
                  <a:schemeClr val="tx1"/>
                </a:solidFill>
              </a:rPr>
              <a:t>First-Aid</a:t>
            </a:r>
          </a:p>
          <a:p>
            <a:r>
              <a:rPr lang="en-US" sz="800" dirty="0">
                <a:solidFill>
                  <a:schemeClr val="tx1"/>
                </a:solidFill>
              </a:rPr>
              <a:t>Health</a:t>
            </a:r>
          </a:p>
          <a:p>
            <a:r>
              <a:rPr lang="en-US" sz="800" dirty="0">
                <a:solidFill>
                  <a:schemeClr val="tx1"/>
                </a:solidFill>
              </a:rPr>
              <a:t>Diet</a:t>
            </a:r>
          </a:p>
          <a:p>
            <a:r>
              <a:rPr lang="en-US" sz="800" dirty="0">
                <a:solidFill>
                  <a:schemeClr val="tx1"/>
                </a:solidFill>
              </a:rPr>
              <a:t>Exercise</a:t>
            </a:r>
          </a:p>
        </p:txBody>
      </p:sp>
      <p:cxnSp>
        <p:nvCxnSpPr>
          <p:cNvPr id="1105" name="Straight Arrow Connector 1104">
            <a:extLst>
              <a:ext uri="{FF2B5EF4-FFF2-40B4-BE49-F238E27FC236}">
                <a16:creationId xmlns:a16="http://schemas.microsoft.com/office/drawing/2014/main" id="{23F3AA6B-DDE9-6FFB-A531-26C70D932D9D}"/>
              </a:ext>
            </a:extLst>
          </p:cNvPr>
          <p:cNvCxnSpPr>
            <a:cxnSpLocks/>
          </p:cNvCxnSpPr>
          <p:nvPr/>
        </p:nvCxnSpPr>
        <p:spPr>
          <a:xfrm>
            <a:off x="4467094" y="2224125"/>
            <a:ext cx="0" cy="355111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Straight Arrow Connector 1111">
            <a:extLst>
              <a:ext uri="{FF2B5EF4-FFF2-40B4-BE49-F238E27FC236}">
                <a16:creationId xmlns:a16="http://schemas.microsoft.com/office/drawing/2014/main" id="{B31EC149-FE2F-012E-2CE5-BDFB3D7828B5}"/>
              </a:ext>
            </a:extLst>
          </p:cNvPr>
          <p:cNvCxnSpPr>
            <a:cxnSpLocks/>
          </p:cNvCxnSpPr>
          <p:nvPr/>
        </p:nvCxnSpPr>
        <p:spPr>
          <a:xfrm>
            <a:off x="3047633" y="2646366"/>
            <a:ext cx="0" cy="137336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15791</TotalTime>
  <Words>501</Words>
  <Application>Microsoft Office PowerPoint</Application>
  <PresentationFormat>On-screen Show (4:3)</PresentationFormat>
  <Paragraphs>84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Calibri</vt:lpstr>
      <vt:lpstr>Times New Roman</vt:lpstr>
      <vt:lpstr>Wingdings</vt:lpstr>
      <vt:lpstr>Office Theme</vt:lpstr>
      <vt:lpstr>Intellectual System For E-Health Final Year Project (2020-2024) Department of Computer Science COMSATS University Islamabad, Attock Campus</vt:lpstr>
    </vt:vector>
  </TitlesOfParts>
  <Company>FAST 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Aided Re-designing of Road/Rail Curves with Cubic Spiral Transitions.  Department of Mathematics          National University of Computers and Emerging Sciences Lahore</dc:title>
  <dc:creator>aisha.rashid</dc:creator>
  <cp:lastModifiedBy>SHAHID IQBAL</cp:lastModifiedBy>
  <cp:revision>165</cp:revision>
  <dcterms:created xsi:type="dcterms:W3CDTF">2010-06-23T06:26:37Z</dcterms:created>
  <dcterms:modified xsi:type="dcterms:W3CDTF">2023-12-18T14:23:11Z</dcterms:modified>
</cp:coreProperties>
</file>