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8288000" cy="10287000"/>
  <p:notesSz cx="6858000" cy="9144000"/>
  <p:embeddedFontLst>
    <p:embeddedFont>
      <p:font typeface="Londrina Solid" panose="020B0604020202020204" charset="0"/>
      <p:regular r:id="rId15"/>
    </p:embeddedFont>
    <p:embeddedFont>
      <p:font typeface="Londrina Solid Heavy" panose="020B0604020202020204" charset="0"/>
      <p:regular r:id="rId16"/>
    </p:embeddedFont>
    <p:embeddedFont>
      <p:font typeface="Now" panose="020B0604020202020204" charset="0"/>
      <p:regular r:id="rId17"/>
    </p:embeddedFont>
    <p:embeddedFont>
      <p:font typeface="Now Bold" panose="020B0604020202020204" charset="0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2" d="100"/>
          <a:sy n="52" d="100"/>
        </p:scale>
        <p:origin x="1258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svgsilh.com/000000/image/971644.html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2.svg"/><Relationship Id="rId7" Type="http://schemas.openxmlformats.org/officeDocument/2006/relationships/image" Target="../media/image14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6.svg"/><Relationship Id="rId4" Type="http://schemas.openxmlformats.org/officeDocument/2006/relationships/image" Target="../media/image5.png"/><Relationship Id="rId9" Type="http://schemas.openxmlformats.org/officeDocument/2006/relationships/image" Target="../media/image8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2.svg"/><Relationship Id="rId7" Type="http://schemas.openxmlformats.org/officeDocument/2006/relationships/image" Target="../media/image14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6.svg"/><Relationship Id="rId4" Type="http://schemas.openxmlformats.org/officeDocument/2006/relationships/image" Target="../media/image5.png"/><Relationship Id="rId9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7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4" Type="http://schemas.openxmlformats.org/officeDocument/2006/relationships/image" Target="../media/image18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EB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0800000">
            <a:off x="8375491" y="4730893"/>
            <a:ext cx="9912509" cy="5899486"/>
          </a:xfrm>
          <a:custGeom>
            <a:avLst/>
            <a:gdLst/>
            <a:ahLst/>
            <a:cxnLst/>
            <a:rect l="l" t="t" r="r" b="b"/>
            <a:pathLst>
              <a:path w="9912509" h="5899486">
                <a:moveTo>
                  <a:pt x="0" y="0"/>
                </a:moveTo>
                <a:lnTo>
                  <a:pt x="9912509" y="0"/>
                </a:lnTo>
                <a:lnTo>
                  <a:pt x="9912509" y="5899486"/>
                </a:lnTo>
                <a:lnTo>
                  <a:pt x="0" y="589948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965074">
            <a:off x="-2799804" y="-2145915"/>
            <a:ext cx="8269494" cy="8194317"/>
          </a:xfrm>
          <a:custGeom>
            <a:avLst/>
            <a:gdLst/>
            <a:ahLst/>
            <a:cxnLst/>
            <a:rect l="l" t="t" r="r" b="b"/>
            <a:pathLst>
              <a:path w="8269494" h="8194317">
                <a:moveTo>
                  <a:pt x="0" y="0"/>
                </a:moveTo>
                <a:lnTo>
                  <a:pt x="8269494" y="0"/>
                </a:lnTo>
                <a:lnTo>
                  <a:pt x="8269494" y="8194317"/>
                </a:lnTo>
                <a:lnTo>
                  <a:pt x="0" y="819431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028700" y="1399072"/>
            <a:ext cx="3465864" cy="4649330"/>
          </a:xfrm>
          <a:custGeom>
            <a:avLst/>
            <a:gdLst/>
            <a:ahLst/>
            <a:cxnLst/>
            <a:rect l="l" t="t" r="r" b="b"/>
            <a:pathLst>
              <a:path w="3465864" h="4649330">
                <a:moveTo>
                  <a:pt x="0" y="0"/>
                </a:moveTo>
                <a:lnTo>
                  <a:pt x="3465864" y="0"/>
                </a:lnTo>
                <a:lnTo>
                  <a:pt x="3465864" y="4649330"/>
                </a:lnTo>
                <a:lnTo>
                  <a:pt x="0" y="464933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-1173208">
            <a:off x="-401304" y="7033570"/>
            <a:ext cx="2144234" cy="2807926"/>
          </a:xfrm>
          <a:custGeom>
            <a:avLst/>
            <a:gdLst/>
            <a:ahLst/>
            <a:cxnLst/>
            <a:rect l="l" t="t" r="r" b="b"/>
            <a:pathLst>
              <a:path w="2144234" h="2807926">
                <a:moveTo>
                  <a:pt x="0" y="0"/>
                </a:moveTo>
                <a:lnTo>
                  <a:pt x="2144235" y="0"/>
                </a:lnTo>
                <a:lnTo>
                  <a:pt x="2144235" y="2807925"/>
                </a:lnTo>
                <a:lnTo>
                  <a:pt x="0" y="280792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6077764" y="463688"/>
            <a:ext cx="3071076" cy="2529450"/>
          </a:xfrm>
          <a:custGeom>
            <a:avLst/>
            <a:gdLst/>
            <a:ahLst/>
            <a:cxnLst/>
            <a:rect l="l" t="t" r="r" b="b"/>
            <a:pathLst>
              <a:path w="3071076" h="2529450">
                <a:moveTo>
                  <a:pt x="0" y="0"/>
                </a:moveTo>
                <a:lnTo>
                  <a:pt x="3071076" y="0"/>
                </a:lnTo>
                <a:lnTo>
                  <a:pt x="3071076" y="2529450"/>
                </a:lnTo>
                <a:lnTo>
                  <a:pt x="0" y="252945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5179302" y="4759468"/>
            <a:ext cx="11399503" cy="45977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049"/>
              </a:lnSpc>
            </a:pPr>
            <a:r>
              <a:rPr lang="en-US" sz="10387">
                <a:solidFill>
                  <a:srgbClr val="673F38"/>
                </a:solidFill>
                <a:latin typeface="Londrina Solid"/>
                <a:ea typeface="Londrina Solid"/>
                <a:cs typeface="Londrina Solid"/>
                <a:sym typeface="Londrina Solid"/>
              </a:rPr>
              <a:t>Abdulbasit A-23</a:t>
            </a:r>
          </a:p>
          <a:p>
            <a:pPr algn="ctr">
              <a:lnSpc>
                <a:spcPts val="12049"/>
              </a:lnSpc>
            </a:pPr>
            <a:r>
              <a:rPr lang="en-US" sz="10387">
                <a:solidFill>
                  <a:srgbClr val="673F38"/>
                </a:solidFill>
                <a:latin typeface="Londrina Solid"/>
                <a:ea typeface="Londrina Solid"/>
                <a:cs typeface="Londrina Solid"/>
                <a:sym typeface="Londrina Solid"/>
              </a:rPr>
              <a:t>Shahid A-24</a:t>
            </a:r>
          </a:p>
          <a:p>
            <a:pPr algn="ctr">
              <a:lnSpc>
                <a:spcPts val="12049"/>
              </a:lnSpc>
            </a:pPr>
            <a:r>
              <a:rPr lang="en-US" sz="10387">
                <a:solidFill>
                  <a:srgbClr val="673F38"/>
                </a:solidFill>
                <a:latin typeface="Londrina Solid"/>
                <a:ea typeface="Londrina Solid"/>
                <a:cs typeface="Londrina Solid"/>
                <a:sym typeface="Londrina Solid"/>
              </a:rPr>
              <a:t>Deep A-19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6488533" y="808835"/>
            <a:ext cx="8781041" cy="39220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5395"/>
              </a:lnSpc>
            </a:pPr>
            <a:r>
              <a:rPr lang="en-US" sz="13271">
                <a:solidFill>
                  <a:srgbClr val="D75665"/>
                </a:solidFill>
                <a:latin typeface="Londrina Solid"/>
                <a:ea typeface="Londrina Solid"/>
                <a:cs typeface="Londrina Solid"/>
                <a:sym typeface="Londrina Solid"/>
              </a:rPr>
              <a:t>Simple Calculator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EB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116156" y="-79883"/>
            <a:ext cx="13605487" cy="15487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049"/>
              </a:lnSpc>
            </a:pPr>
            <a:r>
              <a:rPr lang="en-US" sz="10387" dirty="0">
                <a:solidFill>
                  <a:srgbClr val="673F38"/>
                </a:solidFill>
                <a:latin typeface="Londrina Solid"/>
                <a:ea typeface="Londrina Solid"/>
                <a:cs typeface="Londrina Solid"/>
                <a:sym typeface="Londrina Solid"/>
              </a:rPr>
              <a:t>Screenshots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E4EF525-D415-8AD5-D195-4B8210702D46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248900"/>
            <a:ext cx="16092000" cy="9000000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EBE7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CA2A41F-A0E0-B4F8-85A3-01C772ADD9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648A43F0-F5E1-9DE7-28DE-75EA7595324F}"/>
              </a:ext>
            </a:extLst>
          </p:cNvPr>
          <p:cNvSpPr txBox="1"/>
          <p:nvPr/>
        </p:nvSpPr>
        <p:spPr>
          <a:xfrm>
            <a:off x="2116156" y="-79883"/>
            <a:ext cx="13605487" cy="15487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049"/>
              </a:lnSpc>
            </a:pPr>
            <a:r>
              <a:rPr lang="en-US" sz="10387" dirty="0">
                <a:solidFill>
                  <a:srgbClr val="673F38"/>
                </a:solidFill>
                <a:latin typeface="Londrina Solid"/>
                <a:ea typeface="Londrina Solid"/>
                <a:cs typeface="Londrina Solid"/>
                <a:sym typeface="Londrina Solid"/>
              </a:rPr>
              <a:t>Screenshots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EB64F1D-BB45-C114-B667-9937E0662515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000" y="1248900"/>
            <a:ext cx="16092000" cy="90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068051"/>
      </p:ext>
    </p:extLst>
  </p:cSld>
  <p:clrMapOvr>
    <a:masterClrMapping/>
  </p:clrMapOvr>
  <p:transition spd="slow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EBE7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9B951A2-72F2-BBDA-AAA2-457B6FF31E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28C386DC-3F4B-A568-4917-238E7AB697AE}"/>
              </a:ext>
            </a:extLst>
          </p:cNvPr>
          <p:cNvSpPr txBox="1"/>
          <p:nvPr/>
        </p:nvSpPr>
        <p:spPr>
          <a:xfrm>
            <a:off x="2116156" y="-79883"/>
            <a:ext cx="13605487" cy="15487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049"/>
              </a:lnSpc>
            </a:pPr>
            <a:r>
              <a:rPr lang="en-US" sz="10387" dirty="0">
                <a:solidFill>
                  <a:srgbClr val="673F38"/>
                </a:solidFill>
                <a:latin typeface="Londrina Solid"/>
                <a:ea typeface="Londrina Solid"/>
                <a:cs typeface="Londrina Solid"/>
                <a:sym typeface="Londrina Solid"/>
              </a:rPr>
              <a:t>Screenshots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9762C66-B434-1621-8E2D-6559E1FDB030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000" y="1248900"/>
            <a:ext cx="16092000" cy="90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374055"/>
      </p:ext>
    </p:extLst>
  </p:cSld>
  <p:clrMapOvr>
    <a:masterClrMapping/>
  </p:clrMapOvr>
  <p:transition spd="slow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EBE7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E324C9E-0CC9-8E88-72F4-745E75C969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8F5902D8-4B0C-E6F7-A359-466CB37FC397}"/>
              </a:ext>
            </a:extLst>
          </p:cNvPr>
          <p:cNvSpPr txBox="1"/>
          <p:nvPr/>
        </p:nvSpPr>
        <p:spPr>
          <a:xfrm>
            <a:off x="2116156" y="-79883"/>
            <a:ext cx="13605487" cy="15487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049"/>
              </a:lnSpc>
            </a:pPr>
            <a:r>
              <a:rPr lang="en-US" sz="10387" dirty="0">
                <a:solidFill>
                  <a:srgbClr val="673F38"/>
                </a:solidFill>
                <a:latin typeface="Londrina Solid"/>
                <a:ea typeface="Londrina Solid"/>
                <a:cs typeface="Londrina Solid"/>
                <a:sym typeface="Londrina Solid"/>
              </a:rPr>
              <a:t>Conclusion</a:t>
            </a:r>
          </a:p>
        </p:txBody>
      </p:sp>
      <p:sp>
        <p:nvSpPr>
          <p:cNvPr id="3" name="TextBox 4">
            <a:extLst>
              <a:ext uri="{FF2B5EF4-FFF2-40B4-BE49-F238E27FC236}">
                <a16:creationId xmlns:a16="http://schemas.microsoft.com/office/drawing/2014/main" id="{7DF3B7D4-9E2C-012F-A1B9-559107F6DE96}"/>
              </a:ext>
            </a:extLst>
          </p:cNvPr>
          <p:cNvSpPr txBox="1"/>
          <p:nvPr/>
        </p:nvSpPr>
        <p:spPr>
          <a:xfrm>
            <a:off x="-152400" y="2933700"/>
            <a:ext cx="18288000" cy="50563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906785" lvl="1" indent="-453392" algn="just">
              <a:lnSpc>
                <a:spcPts val="4872"/>
              </a:lnSpc>
              <a:buFont typeface="Arial"/>
              <a:buChar char="•"/>
            </a:pPr>
            <a:r>
              <a:rPr lang="en-US" sz="4200" dirty="0">
                <a:solidFill>
                  <a:srgbClr val="673F38"/>
                </a:solidFill>
                <a:latin typeface="Londrina Solid"/>
                <a:sym typeface="Londrina Solid"/>
              </a:rPr>
              <a:t>A simple, interactive calculator built with modern web development techniques.</a:t>
            </a:r>
          </a:p>
          <a:p>
            <a:pPr marL="906785" lvl="1" indent="-453392" algn="just">
              <a:lnSpc>
                <a:spcPts val="4872"/>
              </a:lnSpc>
              <a:buFont typeface="Arial"/>
              <a:buChar char="•"/>
            </a:pPr>
            <a:endParaRPr lang="en-US" sz="4200" dirty="0">
              <a:solidFill>
                <a:srgbClr val="673F38"/>
              </a:solidFill>
              <a:latin typeface="Londrina Solid"/>
              <a:sym typeface="Londrina Solid"/>
            </a:endParaRPr>
          </a:p>
          <a:p>
            <a:pPr marL="906785" lvl="1" indent="-453392" algn="just">
              <a:lnSpc>
                <a:spcPts val="4872"/>
              </a:lnSpc>
              <a:buFont typeface="Arial"/>
              <a:buChar char="•"/>
            </a:pPr>
            <a:r>
              <a:rPr lang="en-US" sz="4200" dirty="0">
                <a:solidFill>
                  <a:srgbClr val="673F38"/>
                </a:solidFill>
                <a:latin typeface="Londrina Solid"/>
                <a:sym typeface="Londrina Solid"/>
              </a:rPr>
              <a:t>Offers a user-friendly interface with real-time validation and dynamic updates.</a:t>
            </a:r>
          </a:p>
          <a:p>
            <a:pPr marL="906785" lvl="1" indent="-453392" algn="just">
              <a:lnSpc>
                <a:spcPts val="4872"/>
              </a:lnSpc>
              <a:buFont typeface="Arial"/>
              <a:buChar char="•"/>
            </a:pPr>
            <a:endParaRPr lang="en-US" sz="4200" dirty="0">
              <a:solidFill>
                <a:srgbClr val="673F38"/>
              </a:solidFill>
              <a:latin typeface="Londrina Solid"/>
              <a:sym typeface="Londrina Solid"/>
            </a:endParaRPr>
          </a:p>
          <a:p>
            <a:pPr marL="906785" lvl="1" indent="-453392" algn="just">
              <a:lnSpc>
                <a:spcPts val="4872"/>
              </a:lnSpc>
              <a:buFont typeface="Arial"/>
              <a:buChar char="•"/>
            </a:pPr>
            <a:r>
              <a:rPr lang="en-US" sz="4200" dirty="0">
                <a:solidFill>
                  <a:srgbClr val="673F38"/>
                </a:solidFill>
                <a:latin typeface="Londrina Solid"/>
                <a:sym typeface="Londrina Solid"/>
              </a:rPr>
              <a:t>Demonstrates the effective integration of key web tools for building responsive applications.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30494E83-1C19-EB79-120A-AB46084513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3565849" y="6400800"/>
            <a:ext cx="10706100" cy="44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952381"/>
      </p:ext>
    </p:extLst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1C5C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701031" y="2692947"/>
            <a:ext cx="14798951" cy="6565353"/>
          </a:xfrm>
          <a:custGeom>
            <a:avLst/>
            <a:gdLst/>
            <a:ahLst/>
            <a:cxnLst/>
            <a:rect l="l" t="t" r="r" b="b"/>
            <a:pathLst>
              <a:path w="14798951" h="6565353">
                <a:moveTo>
                  <a:pt x="0" y="0"/>
                </a:moveTo>
                <a:lnTo>
                  <a:pt x="14798951" y="0"/>
                </a:lnTo>
                <a:lnTo>
                  <a:pt x="14798951" y="6565353"/>
                </a:lnTo>
                <a:lnTo>
                  <a:pt x="0" y="656535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2980270" y="3664521"/>
            <a:ext cx="12327459" cy="12611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3600">
                <a:solidFill>
                  <a:srgbClr val="68403A"/>
                </a:solidFill>
                <a:latin typeface="Now"/>
                <a:ea typeface="Now"/>
                <a:cs typeface="Now"/>
                <a:sym typeface="Now"/>
              </a:rPr>
              <a:t>We have develop a simple calculator that performs basic arithmetic operations.</a:t>
            </a:r>
          </a:p>
        </p:txBody>
      </p:sp>
      <p:sp>
        <p:nvSpPr>
          <p:cNvPr id="4" name="Freeform 4"/>
          <p:cNvSpPr/>
          <p:nvPr/>
        </p:nvSpPr>
        <p:spPr>
          <a:xfrm>
            <a:off x="14800258" y="471149"/>
            <a:ext cx="2803009" cy="3760134"/>
          </a:xfrm>
          <a:custGeom>
            <a:avLst/>
            <a:gdLst/>
            <a:ahLst/>
            <a:cxnLst/>
            <a:rect l="l" t="t" r="r" b="b"/>
            <a:pathLst>
              <a:path w="2803009" h="3760134">
                <a:moveTo>
                  <a:pt x="0" y="0"/>
                </a:moveTo>
                <a:lnTo>
                  <a:pt x="2803009" y="0"/>
                </a:lnTo>
                <a:lnTo>
                  <a:pt x="2803009" y="3760133"/>
                </a:lnTo>
                <a:lnTo>
                  <a:pt x="0" y="376013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516928">
            <a:off x="-476793" y="8166840"/>
            <a:ext cx="2405067" cy="1906562"/>
          </a:xfrm>
          <a:custGeom>
            <a:avLst/>
            <a:gdLst/>
            <a:ahLst/>
            <a:cxnLst/>
            <a:rect l="l" t="t" r="r" b="b"/>
            <a:pathLst>
              <a:path w="2405067" h="1906562">
                <a:moveTo>
                  <a:pt x="0" y="0"/>
                </a:moveTo>
                <a:lnTo>
                  <a:pt x="2405067" y="0"/>
                </a:lnTo>
                <a:lnTo>
                  <a:pt x="2405067" y="1906562"/>
                </a:lnTo>
                <a:lnTo>
                  <a:pt x="0" y="190656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3400755" y="773091"/>
            <a:ext cx="11399503" cy="15487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049"/>
              </a:lnSpc>
            </a:pPr>
            <a:r>
              <a:rPr lang="en-US" sz="10387">
                <a:solidFill>
                  <a:srgbClr val="673F38"/>
                </a:solidFill>
                <a:latin typeface="Londrina Solid"/>
                <a:ea typeface="Londrina Solid"/>
                <a:cs typeface="Londrina Solid"/>
                <a:sym typeface="Londrina Solid"/>
              </a:rPr>
              <a:t>Objective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4116434" y="5461250"/>
            <a:ext cx="10055132" cy="18992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3600">
                <a:solidFill>
                  <a:srgbClr val="68403A"/>
                </a:solidFill>
                <a:latin typeface="Now"/>
                <a:ea typeface="Now"/>
                <a:cs typeface="Now"/>
                <a:sym typeface="Now"/>
              </a:rPr>
              <a:t>To create a user-friendly interactive calculator on a webpage using various</a:t>
            </a:r>
          </a:p>
          <a:p>
            <a:pPr algn="ctr">
              <a:lnSpc>
                <a:spcPts val="5040"/>
              </a:lnSpc>
            </a:pPr>
            <a:r>
              <a:rPr lang="en-US" sz="3600">
                <a:solidFill>
                  <a:srgbClr val="68403A"/>
                </a:solidFill>
                <a:latin typeface="Now"/>
                <a:ea typeface="Now"/>
                <a:cs typeface="Now"/>
                <a:sym typeface="Now"/>
              </a:rPr>
              <a:t>web development tools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2520106" y="8187955"/>
            <a:ext cx="13247788" cy="6229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3600">
                <a:solidFill>
                  <a:srgbClr val="68403A"/>
                </a:solidFill>
                <a:latin typeface="Now"/>
                <a:ea typeface="Now"/>
                <a:cs typeface="Now"/>
                <a:sym typeface="Now"/>
              </a:rPr>
              <a:t>To deliver a seamless, responsive user experience</a:t>
            </a:r>
          </a:p>
        </p:txBody>
      </p:sp>
      <p:sp>
        <p:nvSpPr>
          <p:cNvPr id="9" name="Freeform 9"/>
          <p:cNvSpPr/>
          <p:nvPr/>
        </p:nvSpPr>
        <p:spPr>
          <a:xfrm rot="-1751480">
            <a:off x="719398" y="1943984"/>
            <a:ext cx="1779344" cy="2330093"/>
          </a:xfrm>
          <a:custGeom>
            <a:avLst/>
            <a:gdLst/>
            <a:ahLst/>
            <a:cxnLst/>
            <a:rect l="l" t="t" r="r" b="b"/>
            <a:pathLst>
              <a:path w="1779344" h="2330093">
                <a:moveTo>
                  <a:pt x="0" y="0"/>
                </a:moveTo>
                <a:lnTo>
                  <a:pt x="1779343" y="0"/>
                </a:lnTo>
                <a:lnTo>
                  <a:pt x="1779343" y="2330093"/>
                </a:lnTo>
                <a:lnTo>
                  <a:pt x="0" y="233009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1C5C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701031" y="2692947"/>
            <a:ext cx="14798951" cy="6565353"/>
          </a:xfrm>
          <a:custGeom>
            <a:avLst/>
            <a:gdLst/>
            <a:ahLst/>
            <a:cxnLst/>
            <a:rect l="l" t="t" r="r" b="b"/>
            <a:pathLst>
              <a:path w="14798951" h="6565353">
                <a:moveTo>
                  <a:pt x="0" y="0"/>
                </a:moveTo>
                <a:lnTo>
                  <a:pt x="14798951" y="0"/>
                </a:lnTo>
                <a:lnTo>
                  <a:pt x="14798951" y="6565353"/>
                </a:lnTo>
                <a:lnTo>
                  <a:pt x="0" y="656535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2980270" y="3664521"/>
            <a:ext cx="12327459" cy="12611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3600">
                <a:solidFill>
                  <a:srgbClr val="68403A"/>
                </a:solidFill>
                <a:latin typeface="Now"/>
                <a:ea typeface="Now"/>
                <a:cs typeface="Now"/>
                <a:sym typeface="Now"/>
              </a:rPr>
              <a:t>Below is an overview of the technologies used in this project and their roles</a:t>
            </a:r>
          </a:p>
        </p:txBody>
      </p:sp>
      <p:sp>
        <p:nvSpPr>
          <p:cNvPr id="4" name="Freeform 4"/>
          <p:cNvSpPr/>
          <p:nvPr/>
        </p:nvSpPr>
        <p:spPr>
          <a:xfrm>
            <a:off x="14800258" y="471149"/>
            <a:ext cx="2803009" cy="3760134"/>
          </a:xfrm>
          <a:custGeom>
            <a:avLst/>
            <a:gdLst/>
            <a:ahLst/>
            <a:cxnLst/>
            <a:rect l="l" t="t" r="r" b="b"/>
            <a:pathLst>
              <a:path w="2803009" h="3760134">
                <a:moveTo>
                  <a:pt x="0" y="0"/>
                </a:moveTo>
                <a:lnTo>
                  <a:pt x="2803009" y="0"/>
                </a:lnTo>
                <a:lnTo>
                  <a:pt x="2803009" y="3760133"/>
                </a:lnTo>
                <a:lnTo>
                  <a:pt x="0" y="376013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516928">
            <a:off x="-476793" y="8166840"/>
            <a:ext cx="2405067" cy="1906562"/>
          </a:xfrm>
          <a:custGeom>
            <a:avLst/>
            <a:gdLst/>
            <a:ahLst/>
            <a:cxnLst/>
            <a:rect l="l" t="t" r="r" b="b"/>
            <a:pathLst>
              <a:path w="2405067" h="1906562">
                <a:moveTo>
                  <a:pt x="0" y="0"/>
                </a:moveTo>
                <a:lnTo>
                  <a:pt x="2405067" y="0"/>
                </a:lnTo>
                <a:lnTo>
                  <a:pt x="2405067" y="1906562"/>
                </a:lnTo>
                <a:lnTo>
                  <a:pt x="0" y="190656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3400755" y="773091"/>
            <a:ext cx="11399503" cy="15487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049"/>
              </a:lnSpc>
            </a:pPr>
            <a:r>
              <a:rPr lang="en-US" sz="10387">
                <a:solidFill>
                  <a:srgbClr val="673F38"/>
                </a:solidFill>
                <a:latin typeface="Londrina Solid"/>
                <a:ea typeface="Londrina Solid"/>
                <a:cs typeface="Londrina Solid"/>
                <a:sym typeface="Londrina Solid"/>
              </a:rPr>
              <a:t>Technology used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3514384" y="5099300"/>
            <a:ext cx="11191296" cy="3946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98829" lvl="1" indent="-399415" algn="l">
              <a:lnSpc>
                <a:spcPts val="5179"/>
              </a:lnSpc>
              <a:buFont typeface="Arial"/>
              <a:buChar char="•"/>
            </a:pPr>
            <a:r>
              <a:rPr lang="en-US" sz="3699" b="1">
                <a:solidFill>
                  <a:srgbClr val="68403A"/>
                </a:solidFill>
                <a:latin typeface="Now Bold"/>
                <a:ea typeface="Now Bold"/>
                <a:cs typeface="Now Bold"/>
                <a:sym typeface="Now Bold"/>
              </a:rPr>
              <a:t> HTML</a:t>
            </a:r>
            <a:r>
              <a:rPr lang="en-US" sz="3699">
                <a:solidFill>
                  <a:srgbClr val="68403A"/>
                </a:solidFill>
                <a:latin typeface="Now"/>
                <a:ea typeface="Now"/>
                <a:cs typeface="Now"/>
                <a:sym typeface="Now"/>
              </a:rPr>
              <a:t>: provides basic structure of web page</a:t>
            </a:r>
          </a:p>
          <a:p>
            <a:pPr marL="798829" lvl="1" indent="-399415" algn="l">
              <a:lnSpc>
                <a:spcPts val="5179"/>
              </a:lnSpc>
              <a:buFont typeface="Arial"/>
              <a:buChar char="•"/>
            </a:pPr>
            <a:r>
              <a:rPr lang="en-US" sz="3699" b="1">
                <a:solidFill>
                  <a:srgbClr val="68403A"/>
                </a:solidFill>
                <a:latin typeface="Now Bold"/>
                <a:ea typeface="Now Bold"/>
                <a:cs typeface="Now Bold"/>
                <a:sym typeface="Now Bold"/>
              </a:rPr>
              <a:t>  CSS</a:t>
            </a:r>
            <a:r>
              <a:rPr lang="en-US" sz="3699">
                <a:solidFill>
                  <a:srgbClr val="68403A"/>
                </a:solidFill>
                <a:latin typeface="Now"/>
                <a:ea typeface="Now"/>
                <a:cs typeface="Now"/>
                <a:sym typeface="Now"/>
              </a:rPr>
              <a:t>: Styles the HTML elements</a:t>
            </a:r>
          </a:p>
          <a:p>
            <a:pPr marL="798829" lvl="1" indent="-399415" algn="ctr">
              <a:lnSpc>
                <a:spcPts val="5179"/>
              </a:lnSpc>
              <a:buFont typeface="Arial"/>
              <a:buChar char="•"/>
            </a:pPr>
            <a:r>
              <a:rPr lang="en-US" sz="3699" b="1">
                <a:solidFill>
                  <a:srgbClr val="68403A"/>
                </a:solidFill>
                <a:latin typeface="Now Bold"/>
                <a:ea typeface="Now Bold"/>
                <a:cs typeface="Now Bold"/>
                <a:sym typeface="Now Bold"/>
              </a:rPr>
              <a:t>JAVASCRIPT</a:t>
            </a:r>
            <a:r>
              <a:rPr lang="en-US" sz="3699">
                <a:solidFill>
                  <a:srgbClr val="68403A"/>
                </a:solidFill>
                <a:latin typeface="Now"/>
                <a:ea typeface="Now"/>
                <a:cs typeface="Now"/>
                <a:sym typeface="Now"/>
              </a:rPr>
              <a:t>: Adds interactive functionality  to the webpage</a:t>
            </a:r>
          </a:p>
          <a:p>
            <a:pPr marL="798829" lvl="1" indent="-399415" algn="ctr">
              <a:lnSpc>
                <a:spcPts val="5179"/>
              </a:lnSpc>
              <a:buFont typeface="Arial"/>
              <a:buChar char="•"/>
            </a:pPr>
            <a:r>
              <a:rPr lang="en-US" sz="3699" b="1">
                <a:solidFill>
                  <a:srgbClr val="68403A"/>
                </a:solidFill>
                <a:latin typeface="Now Bold"/>
                <a:ea typeface="Now Bold"/>
                <a:cs typeface="Now Bold"/>
                <a:sym typeface="Now Bold"/>
              </a:rPr>
              <a:t>JQUERY</a:t>
            </a:r>
            <a:r>
              <a:rPr lang="en-US" sz="3699">
                <a:solidFill>
                  <a:srgbClr val="68403A"/>
                </a:solidFill>
                <a:latin typeface="Now"/>
                <a:ea typeface="Now"/>
                <a:cs typeface="Now"/>
                <a:sym typeface="Now"/>
              </a:rPr>
              <a:t>: Simplifies DOM manipulation and event handling </a:t>
            </a:r>
          </a:p>
        </p:txBody>
      </p:sp>
      <p:sp>
        <p:nvSpPr>
          <p:cNvPr id="8" name="Freeform 8"/>
          <p:cNvSpPr/>
          <p:nvPr/>
        </p:nvSpPr>
        <p:spPr>
          <a:xfrm rot="-1751480">
            <a:off x="719398" y="1943984"/>
            <a:ext cx="1779344" cy="2330093"/>
          </a:xfrm>
          <a:custGeom>
            <a:avLst/>
            <a:gdLst/>
            <a:ahLst/>
            <a:cxnLst/>
            <a:rect l="l" t="t" r="r" b="b"/>
            <a:pathLst>
              <a:path w="1779344" h="2330093">
                <a:moveTo>
                  <a:pt x="0" y="0"/>
                </a:moveTo>
                <a:lnTo>
                  <a:pt x="1779343" y="0"/>
                </a:lnTo>
                <a:lnTo>
                  <a:pt x="1779343" y="2330093"/>
                </a:lnTo>
                <a:lnTo>
                  <a:pt x="0" y="233009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EB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8257283" y="2939405"/>
            <a:ext cx="9830692" cy="5574784"/>
          </a:xfrm>
          <a:custGeom>
            <a:avLst/>
            <a:gdLst/>
            <a:ahLst/>
            <a:cxnLst/>
            <a:rect l="l" t="t" r="r" b="b"/>
            <a:pathLst>
              <a:path w="9830692" h="5574784">
                <a:moveTo>
                  <a:pt x="0" y="0"/>
                </a:moveTo>
                <a:lnTo>
                  <a:pt x="9830692" y="0"/>
                </a:lnTo>
                <a:lnTo>
                  <a:pt x="9830692" y="5574784"/>
                </a:lnTo>
                <a:lnTo>
                  <a:pt x="0" y="557478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407" r="-407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-19050" y="1621409"/>
            <a:ext cx="7978079" cy="76368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031"/>
              </a:lnSpc>
              <a:spcBef>
                <a:spcPct val="0"/>
              </a:spcBef>
            </a:pPr>
            <a:r>
              <a:rPr lang="en-US" sz="5199">
                <a:solidFill>
                  <a:srgbClr val="5C5C5C"/>
                </a:solidFill>
                <a:latin typeface="Londrina Solid"/>
                <a:ea typeface="Londrina Solid"/>
                <a:cs typeface="Londrina Solid"/>
                <a:sym typeface="Londrina Solid"/>
              </a:rPr>
              <a:t>This site features an easy interactive calculator to carry out easy arithmetic computations.  It is a prime example of how present-day web development techniques are evolving and applications are accessible directly through browsers rather than requiring a separate application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3444248" y="-60833"/>
            <a:ext cx="11399503" cy="15487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049"/>
              </a:lnSpc>
            </a:pPr>
            <a:r>
              <a:rPr lang="en-US" sz="10387">
                <a:solidFill>
                  <a:srgbClr val="673F38"/>
                </a:solidFill>
                <a:latin typeface="Londrina Solid"/>
                <a:ea typeface="Londrina Solid"/>
                <a:cs typeface="Londrina Solid"/>
                <a:sym typeface="Londrina Solid"/>
              </a:rPr>
              <a:t>Page Description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EB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1990725"/>
            <a:ext cx="16230600" cy="77682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036322" lvl="1" indent="-518161" algn="just">
              <a:lnSpc>
                <a:spcPts val="5568"/>
              </a:lnSpc>
              <a:buFont typeface="Arial"/>
              <a:buChar char="•"/>
            </a:pPr>
            <a:r>
              <a:rPr lang="en-US" sz="4800" b="1" u="sng">
                <a:solidFill>
                  <a:srgbClr val="000000"/>
                </a:solidFill>
                <a:latin typeface="Londrina Solid Heavy"/>
                <a:ea typeface="Londrina Solid Heavy"/>
                <a:cs typeface="Londrina Solid Heavy"/>
                <a:sym typeface="Londrina Solid Heavy"/>
              </a:rPr>
              <a:t> A Clean &amp; Easy to Read Layout</a:t>
            </a:r>
            <a:r>
              <a:rPr lang="en-US" sz="4800">
                <a:solidFill>
                  <a:srgbClr val="000000"/>
                </a:solidFill>
                <a:latin typeface="Londrina Solid"/>
                <a:ea typeface="Londrina Solid"/>
                <a:cs typeface="Londrina Solid"/>
                <a:sym typeface="Londrina Solid"/>
              </a:rPr>
              <a:t>: </a:t>
            </a:r>
            <a:r>
              <a:rPr lang="en-US" sz="4800">
                <a:solidFill>
                  <a:srgbClr val="5C5C5C"/>
                </a:solidFill>
                <a:latin typeface="Londrina Solid"/>
                <a:ea typeface="Londrina Solid"/>
                <a:cs typeface="Londrina Solid"/>
                <a:sym typeface="Londrina Solid"/>
              </a:rPr>
              <a:t>The layout has clearly defined labels for each input field along with organized fields to help provide an easy to navigate experience.</a:t>
            </a:r>
          </a:p>
          <a:p>
            <a:pPr marL="1036322" lvl="1" indent="-518161" algn="just">
              <a:lnSpc>
                <a:spcPts val="5568"/>
              </a:lnSpc>
              <a:buFont typeface="Arial"/>
              <a:buChar char="•"/>
            </a:pPr>
            <a:r>
              <a:rPr lang="en-US" sz="4800">
                <a:solidFill>
                  <a:srgbClr val="000000"/>
                </a:solidFill>
                <a:latin typeface="Londrina Solid"/>
                <a:ea typeface="Londrina Solid"/>
                <a:cs typeface="Londrina Solid"/>
                <a:sym typeface="Londrina Solid"/>
              </a:rPr>
              <a:t>I</a:t>
            </a:r>
            <a:r>
              <a:rPr lang="en-US" sz="4800" b="1" u="sng">
                <a:solidFill>
                  <a:srgbClr val="000000"/>
                </a:solidFill>
                <a:latin typeface="Londrina Solid Heavy"/>
                <a:ea typeface="Londrina Solid Heavy"/>
                <a:cs typeface="Londrina Solid Heavy"/>
                <a:sym typeface="Londrina Solid Heavy"/>
              </a:rPr>
              <a:t>nstant User Input Validation</a:t>
            </a:r>
            <a:r>
              <a:rPr lang="en-US" sz="4800">
                <a:solidFill>
                  <a:srgbClr val="000000"/>
                </a:solidFill>
                <a:latin typeface="Londrina Solid"/>
                <a:ea typeface="Londrina Solid"/>
                <a:cs typeface="Londrina Solid"/>
                <a:sym typeface="Londrina Solid"/>
              </a:rPr>
              <a:t>: </a:t>
            </a:r>
            <a:r>
              <a:rPr lang="en-US" sz="4800">
                <a:solidFill>
                  <a:srgbClr val="5C5C5C"/>
                </a:solidFill>
                <a:latin typeface="Londrina Solid"/>
                <a:ea typeface="Londrina Solid"/>
                <a:cs typeface="Londrina Solid"/>
                <a:sym typeface="Londrina Solid"/>
              </a:rPr>
              <a:t>JavaScript/jQuery can validate users' entries in real-time when users are entering their data which helps users obtain instant feedback after their submission.</a:t>
            </a:r>
          </a:p>
          <a:p>
            <a:pPr marL="1036322" lvl="1" indent="-518161" algn="just">
              <a:lnSpc>
                <a:spcPts val="5568"/>
              </a:lnSpc>
              <a:buFont typeface="Arial"/>
              <a:buChar char="•"/>
            </a:pPr>
            <a:r>
              <a:rPr lang="en-US" sz="4800" b="1" u="sng">
                <a:solidFill>
                  <a:srgbClr val="000000"/>
                </a:solidFill>
                <a:latin typeface="Londrina Solid Heavy"/>
                <a:ea typeface="Londrina Solid Heavy"/>
                <a:cs typeface="Londrina Solid Heavy"/>
                <a:sym typeface="Londrina Solid Heavy"/>
              </a:rPr>
              <a:t>Error Messaging</a:t>
            </a:r>
            <a:r>
              <a:rPr lang="en-US" sz="4800">
                <a:solidFill>
                  <a:srgbClr val="000000"/>
                </a:solidFill>
                <a:latin typeface="Londrina Solid"/>
                <a:ea typeface="Londrina Solid"/>
                <a:cs typeface="Londrina Solid"/>
                <a:sym typeface="Londrina Solid"/>
              </a:rPr>
              <a:t>: </a:t>
            </a:r>
            <a:r>
              <a:rPr lang="en-US" sz="4800">
                <a:solidFill>
                  <a:srgbClr val="5C5C5C"/>
                </a:solidFill>
                <a:latin typeface="Londrina Solid"/>
                <a:ea typeface="Londrina Solid"/>
                <a:cs typeface="Londrina Solid"/>
                <a:sym typeface="Londrina Solid"/>
              </a:rPr>
              <a:t>It shows error message  to help users fix anything wrong before submission.</a:t>
            </a:r>
          </a:p>
          <a:p>
            <a:pPr marL="1036322" lvl="1" indent="-518161" algn="just">
              <a:lnSpc>
                <a:spcPts val="5568"/>
              </a:lnSpc>
              <a:buFont typeface="Arial"/>
              <a:buChar char="•"/>
            </a:pPr>
            <a:r>
              <a:rPr lang="en-US" sz="4800" b="1" u="sng">
                <a:solidFill>
                  <a:srgbClr val="000000"/>
                </a:solidFill>
                <a:latin typeface="Londrina Solid Heavy"/>
                <a:ea typeface="Londrina Solid Heavy"/>
                <a:cs typeface="Londrina Solid Heavy"/>
                <a:sym typeface="Londrina Solid Heavy"/>
              </a:rPr>
              <a:t>Responsive Design</a:t>
            </a:r>
            <a:r>
              <a:rPr lang="en-US" sz="4800">
                <a:solidFill>
                  <a:srgbClr val="000000"/>
                </a:solidFill>
                <a:latin typeface="Londrina Solid"/>
                <a:ea typeface="Londrina Solid"/>
                <a:cs typeface="Londrina Solid"/>
                <a:sym typeface="Londrina Solid"/>
              </a:rPr>
              <a:t>: </a:t>
            </a:r>
            <a:r>
              <a:rPr lang="en-US" sz="4800">
                <a:solidFill>
                  <a:srgbClr val="5C5C5C"/>
                </a:solidFill>
                <a:latin typeface="Londrina Solid"/>
                <a:ea typeface="Londrina Solid"/>
                <a:cs typeface="Londrina Solid"/>
                <a:sym typeface="Londrina Solid"/>
              </a:rPr>
              <a:t>Layout adjusts, and behaves differently in various screen sizes with regard to size and fields.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2116156" y="-79883"/>
            <a:ext cx="13605487" cy="15487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049"/>
              </a:lnSpc>
            </a:pPr>
            <a:r>
              <a:rPr lang="en-US" sz="10387">
                <a:solidFill>
                  <a:srgbClr val="673F38"/>
                </a:solidFill>
                <a:latin typeface="Londrina Solid"/>
                <a:ea typeface="Londrina Solid"/>
                <a:cs typeface="Londrina Solid"/>
                <a:sym typeface="Londrina Solid"/>
              </a:rPr>
              <a:t>Form design and Validation</a:t>
            </a:r>
          </a:p>
        </p:txBody>
      </p:sp>
    </p:spTree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EB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098427" y="2824734"/>
            <a:ext cx="12091147" cy="6967813"/>
          </a:xfrm>
          <a:custGeom>
            <a:avLst/>
            <a:gdLst/>
            <a:ahLst/>
            <a:cxnLst/>
            <a:rect l="l" t="t" r="r" b="b"/>
            <a:pathLst>
              <a:path w="12091147" h="6967813">
                <a:moveTo>
                  <a:pt x="0" y="0"/>
                </a:moveTo>
                <a:lnTo>
                  <a:pt x="12091146" y="0"/>
                </a:lnTo>
                <a:lnTo>
                  <a:pt x="12091146" y="6967813"/>
                </a:lnTo>
                <a:lnTo>
                  <a:pt x="0" y="696781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r="-2448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32075" y="1990725"/>
            <a:ext cx="16230600" cy="7197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036322" lvl="1" indent="-518161" algn="just">
              <a:lnSpc>
                <a:spcPts val="5568"/>
              </a:lnSpc>
              <a:buFont typeface="Arial"/>
              <a:buChar char="•"/>
            </a:pPr>
            <a:r>
              <a:rPr lang="en-US" sz="4800" b="1" u="sng">
                <a:solidFill>
                  <a:srgbClr val="000000"/>
                </a:solidFill>
                <a:latin typeface="Londrina Solid Heavy"/>
                <a:ea typeface="Londrina Solid Heavy"/>
                <a:cs typeface="Londrina Solid Heavy"/>
                <a:sym typeface="Londrina Solid Heavy"/>
              </a:rPr>
              <a:t> A Clean &amp; Easy to Read Layout</a:t>
            </a:r>
            <a:r>
              <a:rPr lang="en-US" sz="4800">
                <a:solidFill>
                  <a:srgbClr val="000000"/>
                </a:solidFill>
                <a:latin typeface="Londrina Solid"/>
                <a:ea typeface="Londrina Solid"/>
                <a:cs typeface="Londrina Solid"/>
                <a:sym typeface="Londrina Solid"/>
              </a:rPr>
              <a:t>: 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2116156" y="-79883"/>
            <a:ext cx="13605487" cy="15487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049"/>
              </a:lnSpc>
            </a:pPr>
            <a:r>
              <a:rPr lang="en-US" sz="10387">
                <a:solidFill>
                  <a:srgbClr val="673F38"/>
                </a:solidFill>
                <a:latin typeface="Londrina Solid"/>
                <a:ea typeface="Londrina Solid"/>
                <a:cs typeface="Londrina Solid"/>
                <a:sym typeface="Londrina Solid"/>
              </a:rPr>
              <a:t>Form design and Validation</a:t>
            </a:r>
          </a:p>
        </p:txBody>
      </p:sp>
    </p:spTree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EB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rcRect r="1180"/>
          <a:stretch>
            <a:fillRect/>
          </a:stretch>
        </p:blipFill>
        <p:spPr>
          <a:xfrm>
            <a:off x="9254649" y="1468821"/>
            <a:ext cx="5779124" cy="8410575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508325" y="3619500"/>
            <a:ext cx="4660440" cy="27270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338574" lvl="1" indent="-669287" algn="just">
              <a:lnSpc>
                <a:spcPts val="7191"/>
              </a:lnSpc>
              <a:buFont typeface="Arial"/>
              <a:buChar char="•"/>
            </a:pPr>
            <a:r>
              <a:rPr lang="en-US" sz="6199" b="1" u="sng">
                <a:solidFill>
                  <a:srgbClr val="000000"/>
                </a:solidFill>
                <a:latin typeface="Londrina Solid Heavy"/>
                <a:ea typeface="Londrina Solid Heavy"/>
                <a:cs typeface="Londrina Solid Heavy"/>
                <a:sym typeface="Londrina Solid Heavy"/>
              </a:rPr>
              <a:t>Instant User Input Validation: 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2116156" y="-79883"/>
            <a:ext cx="13605487" cy="15487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049"/>
              </a:lnSpc>
            </a:pPr>
            <a:r>
              <a:rPr lang="en-US" sz="10387">
                <a:solidFill>
                  <a:srgbClr val="673F38"/>
                </a:solidFill>
                <a:latin typeface="Londrina Solid"/>
                <a:ea typeface="Londrina Solid"/>
                <a:cs typeface="Londrina Solid"/>
                <a:sym typeface="Londrina Solid"/>
              </a:rPr>
              <a:t>Form design and Validation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803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EB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rcRect t="708" b="708"/>
          <a:stretch>
            <a:fillRect/>
          </a:stretch>
        </p:blipFill>
        <p:spPr>
          <a:xfrm>
            <a:off x="7991242" y="1343025"/>
            <a:ext cx="6350734" cy="8764971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32075" y="3602960"/>
            <a:ext cx="5493311" cy="21225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554477" lvl="1" indent="-777238" algn="just">
              <a:lnSpc>
                <a:spcPts val="8351"/>
              </a:lnSpc>
              <a:buFont typeface="Arial"/>
              <a:buChar char="•"/>
            </a:pPr>
            <a:r>
              <a:rPr lang="en-US" sz="7199" b="1" u="sng">
                <a:solidFill>
                  <a:srgbClr val="000000"/>
                </a:solidFill>
                <a:latin typeface="Londrina Solid Heavy"/>
                <a:ea typeface="Londrina Solid Heavy"/>
                <a:cs typeface="Londrina Solid Heavy"/>
                <a:sym typeface="Londrina Solid Heavy"/>
              </a:rPr>
              <a:t>Error Messaging</a:t>
            </a:r>
            <a:r>
              <a:rPr lang="en-US" sz="7199" b="1">
                <a:solidFill>
                  <a:srgbClr val="000000"/>
                </a:solidFill>
                <a:latin typeface="Londrina Solid Heavy"/>
                <a:ea typeface="Londrina Solid Heavy"/>
                <a:cs typeface="Londrina Solid Heavy"/>
                <a:sym typeface="Londrina Solid Heavy"/>
              </a:rPr>
              <a:t>: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2116156" y="-79883"/>
            <a:ext cx="13605487" cy="15487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049"/>
              </a:lnSpc>
            </a:pPr>
            <a:r>
              <a:rPr lang="en-US" sz="10387">
                <a:solidFill>
                  <a:srgbClr val="673F38"/>
                </a:solidFill>
                <a:latin typeface="Londrina Solid"/>
                <a:ea typeface="Londrina Solid"/>
                <a:cs typeface="Londrina Solid"/>
                <a:sym typeface="Londrina Solid"/>
              </a:rPr>
              <a:t>Form design and Validation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425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EB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116156" y="-79883"/>
            <a:ext cx="13605487" cy="15487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049"/>
              </a:lnSpc>
            </a:pPr>
            <a:r>
              <a:rPr lang="en-US" sz="10387" dirty="0" err="1">
                <a:solidFill>
                  <a:srgbClr val="673F38"/>
                </a:solidFill>
                <a:latin typeface="Londrina Solid"/>
                <a:ea typeface="Londrina Solid"/>
                <a:cs typeface="Londrina Solid"/>
                <a:sym typeface="Londrina Solid"/>
              </a:rPr>
              <a:t>JQuery</a:t>
            </a:r>
            <a:r>
              <a:rPr lang="en-US" sz="10387" dirty="0">
                <a:solidFill>
                  <a:srgbClr val="673F38"/>
                </a:solidFill>
                <a:latin typeface="Londrina Solid"/>
                <a:ea typeface="Londrina Solid"/>
                <a:cs typeface="Londrina Solid"/>
                <a:sym typeface="Londrina Solid"/>
              </a:rPr>
              <a:t> usage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2690014" y="1356741"/>
            <a:ext cx="12327970" cy="14245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68"/>
              </a:lnSpc>
            </a:pPr>
            <a:r>
              <a:rPr lang="en-US" sz="4400" dirty="0">
                <a:solidFill>
                  <a:srgbClr val="673F38"/>
                </a:solidFill>
                <a:latin typeface="Londrina Solid"/>
                <a:ea typeface="Londrina Solid"/>
                <a:cs typeface="Londrina Solid"/>
                <a:sym typeface="Londrina Solid"/>
              </a:rPr>
              <a:t>Simplifies DOM manipulation and event handling</a:t>
            </a:r>
          </a:p>
          <a:p>
            <a:pPr algn="ctr">
              <a:lnSpc>
                <a:spcPts val="5568"/>
              </a:lnSpc>
              <a:spcBef>
                <a:spcPct val="0"/>
              </a:spcBef>
            </a:pPr>
            <a:r>
              <a:rPr lang="en-US" sz="4400" dirty="0">
                <a:solidFill>
                  <a:srgbClr val="673F38"/>
                </a:solidFill>
                <a:latin typeface="Londrina Solid"/>
                <a:ea typeface="Londrina Solid"/>
                <a:cs typeface="Londrina Solid"/>
                <a:sym typeface="Londrina Solid"/>
              </a:rPr>
              <a:t>  Reduces code complexity for interactive elements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0" y="3177667"/>
            <a:ext cx="18288000" cy="67269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906785" lvl="1" indent="-453392" algn="just">
              <a:lnSpc>
                <a:spcPts val="4872"/>
              </a:lnSpc>
              <a:buFont typeface="Arial"/>
              <a:buChar char="•"/>
            </a:pPr>
            <a:r>
              <a:rPr lang="en-US" sz="4200" dirty="0">
                <a:solidFill>
                  <a:srgbClr val="000000"/>
                </a:solidFill>
                <a:latin typeface="Londrina Solid"/>
                <a:ea typeface="Londrina Solid"/>
                <a:cs typeface="Londrina Solid"/>
                <a:sym typeface="Londrina Solid"/>
              </a:rPr>
              <a:t>Input Capture</a:t>
            </a:r>
            <a:r>
              <a:rPr lang="en-US" sz="4200" dirty="0">
                <a:solidFill>
                  <a:srgbClr val="673F38"/>
                </a:solidFill>
                <a:latin typeface="Londrina Solid"/>
                <a:ea typeface="Londrina Solid"/>
                <a:cs typeface="Londrina Solid"/>
                <a:sym typeface="Londrina Solid"/>
              </a:rPr>
              <a:t>: Collects clicks of buttons presented and gathers the value currently shown on the input box. </a:t>
            </a:r>
          </a:p>
          <a:p>
            <a:pPr marL="906785" lvl="1" indent="-453392" algn="just">
              <a:lnSpc>
                <a:spcPts val="4872"/>
              </a:lnSpc>
              <a:buFont typeface="Arial"/>
              <a:buChar char="•"/>
            </a:pPr>
            <a:r>
              <a:rPr lang="en-US" sz="4200" dirty="0">
                <a:solidFill>
                  <a:srgbClr val="673F38"/>
                </a:solidFill>
                <a:latin typeface="Londrina Solid"/>
                <a:ea typeface="Londrina Solid"/>
                <a:cs typeface="Londrina Solid"/>
                <a:sym typeface="Londrina Solid"/>
              </a:rPr>
              <a:t> </a:t>
            </a:r>
            <a:r>
              <a:rPr lang="en-US" sz="4200" dirty="0">
                <a:solidFill>
                  <a:srgbClr val="000000"/>
                </a:solidFill>
                <a:latin typeface="Londrina Solid"/>
                <a:ea typeface="Londrina Solid"/>
                <a:cs typeface="Londrina Solid"/>
                <a:sym typeface="Londrina Solid"/>
              </a:rPr>
              <a:t>Arithmetic Processing</a:t>
            </a:r>
            <a:r>
              <a:rPr lang="en-US" sz="4200" dirty="0">
                <a:solidFill>
                  <a:srgbClr val="673F38"/>
                </a:solidFill>
                <a:latin typeface="Londrina Solid"/>
                <a:ea typeface="Londrina Solid"/>
                <a:cs typeface="Londrina Solid"/>
                <a:sym typeface="Londrina Solid"/>
              </a:rPr>
              <a:t>: Keeps values from prior operations (addition, subtraction, multiplication, and division) and performs calculations on them. </a:t>
            </a:r>
          </a:p>
          <a:p>
            <a:pPr marL="906785" lvl="1" indent="-453392" algn="just">
              <a:lnSpc>
                <a:spcPts val="4872"/>
              </a:lnSpc>
              <a:buFont typeface="Arial"/>
              <a:buChar char="•"/>
            </a:pPr>
            <a:r>
              <a:rPr lang="en-US" sz="4200" dirty="0">
                <a:solidFill>
                  <a:srgbClr val="000000"/>
                </a:solidFill>
                <a:latin typeface="Londrina Solid"/>
                <a:ea typeface="Londrina Solid"/>
                <a:cs typeface="Londrina Solid"/>
                <a:sym typeface="Londrina Solid"/>
              </a:rPr>
              <a:t>Display Update</a:t>
            </a:r>
            <a:r>
              <a:rPr lang="en-US" sz="4200" dirty="0">
                <a:solidFill>
                  <a:srgbClr val="673F38"/>
                </a:solidFill>
                <a:latin typeface="Londrina Solid"/>
                <a:ea typeface="Londrina Solid"/>
                <a:cs typeface="Londrina Solid"/>
                <a:sym typeface="Londrina Solid"/>
              </a:rPr>
              <a:t>: Users dynamically enter their required inputs, operators and results are shown. </a:t>
            </a:r>
          </a:p>
          <a:p>
            <a:pPr marL="906785" lvl="1" indent="-453392" algn="just">
              <a:lnSpc>
                <a:spcPts val="4872"/>
              </a:lnSpc>
              <a:buFont typeface="Arial"/>
              <a:buChar char="•"/>
            </a:pPr>
            <a:r>
              <a:rPr lang="en-US" sz="4200" dirty="0">
                <a:solidFill>
                  <a:srgbClr val="000000"/>
                </a:solidFill>
                <a:latin typeface="Londrina Solid"/>
                <a:ea typeface="Londrina Solid"/>
                <a:cs typeface="Londrina Solid"/>
                <a:sym typeface="Londrina Solid"/>
              </a:rPr>
              <a:t>Error Handling</a:t>
            </a:r>
            <a:r>
              <a:rPr lang="en-US" sz="4200" dirty="0">
                <a:solidFill>
                  <a:srgbClr val="673F38"/>
                </a:solidFill>
                <a:latin typeface="Londrina Solid"/>
                <a:ea typeface="Londrina Solid"/>
                <a:cs typeface="Londrina Solid"/>
                <a:sym typeface="Londrina Solid"/>
              </a:rPr>
              <a:t>: Calculation errors (such as division by zero) are identified and values are cleared when appropriate. </a:t>
            </a:r>
          </a:p>
          <a:p>
            <a:pPr marL="906785" lvl="1" indent="-453392" algn="just">
              <a:lnSpc>
                <a:spcPts val="4872"/>
              </a:lnSpc>
              <a:buFont typeface="Arial"/>
              <a:buChar char="•"/>
            </a:pPr>
            <a:r>
              <a:rPr lang="en-US" sz="4200" dirty="0">
                <a:solidFill>
                  <a:srgbClr val="000000"/>
                </a:solidFill>
                <a:latin typeface="Londrina Solid"/>
                <a:ea typeface="Londrina Solid"/>
                <a:cs typeface="Londrina Solid"/>
                <a:sym typeface="Londrina Solid"/>
              </a:rPr>
              <a:t>Audio Feedback</a:t>
            </a:r>
            <a:r>
              <a:rPr lang="en-US" sz="4200" dirty="0">
                <a:solidFill>
                  <a:srgbClr val="673F38"/>
                </a:solidFill>
                <a:latin typeface="Londrina Solid"/>
                <a:ea typeface="Londrina Solid"/>
                <a:cs typeface="Londrina Solid"/>
                <a:sym typeface="Londrina Solid"/>
              </a:rPr>
              <a:t>: Beeps for audio prompt on button clicks and errors. </a:t>
            </a:r>
          </a:p>
          <a:p>
            <a:pPr marL="906785" lvl="1" indent="-453392" algn="just">
              <a:lnSpc>
                <a:spcPts val="4872"/>
              </a:lnSpc>
              <a:buFont typeface="Arial"/>
              <a:buChar char="•"/>
            </a:pPr>
            <a:r>
              <a:rPr lang="en-US" sz="4200" dirty="0">
                <a:solidFill>
                  <a:srgbClr val="000000"/>
                </a:solidFill>
                <a:latin typeface="Londrina Solid"/>
                <a:ea typeface="Londrina Solid"/>
                <a:cs typeface="Londrina Solid"/>
                <a:sym typeface="Londrina Solid"/>
              </a:rPr>
              <a:t>Reset Functionality</a:t>
            </a:r>
            <a:r>
              <a:rPr lang="en-US" sz="4200" dirty="0">
                <a:solidFill>
                  <a:srgbClr val="673F38"/>
                </a:solidFill>
                <a:latin typeface="Londrina Solid"/>
                <a:ea typeface="Londrina Solid"/>
                <a:cs typeface="Londrina Solid"/>
                <a:sym typeface="Londrina Solid"/>
              </a:rPr>
              <a:t>: On pressing the clear button all inputs are removed and the calculator will become reset.</a:t>
            </a:r>
          </a:p>
        </p:txBody>
      </p:sp>
    </p:spTree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433</Words>
  <Application>Microsoft Office PowerPoint</Application>
  <PresentationFormat>Custom</PresentationFormat>
  <Paragraphs>46</Paragraphs>
  <Slides>13</Slides>
  <Notes>0</Notes>
  <HiddenSlides>0</HiddenSlides>
  <MMClips>2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Now</vt:lpstr>
      <vt:lpstr>Arial</vt:lpstr>
      <vt:lpstr>Londrina Solid</vt:lpstr>
      <vt:lpstr>Londrina Solid Heavy</vt:lpstr>
      <vt:lpstr>Now Bold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a Calculator Quiz Presentation in Pink, Blue and Yellow Hand Drawn Style</dc:title>
  <cp:lastModifiedBy>Shahid</cp:lastModifiedBy>
  <cp:revision>4</cp:revision>
  <dcterms:created xsi:type="dcterms:W3CDTF">2006-08-16T00:00:00Z</dcterms:created>
  <dcterms:modified xsi:type="dcterms:W3CDTF">2025-03-28T12:34:15Z</dcterms:modified>
  <dc:identifier>DAGi7GRkqEY</dc:identifier>
</cp:coreProperties>
</file>