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A84A5-F374-4C60-A940-DA410E734854}" v="7" dt="2024-08-05T17:04:3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A4B3-C02D-495A-8647-F4E36070F0A9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B9F8-5783-4302-BB98-23767F065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0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0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6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0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0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DC0C-5505-4C70-A54D-B9CFDD7DE18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830-B00C-4B79-C595-4D9692D24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DataSpark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- Illuminating Insights for Global Electronics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9B4A-AEEC-A775-8EB0-82C2045C3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Capstone Project – 2</a:t>
            </a:r>
          </a:p>
          <a:p>
            <a:r>
              <a:rPr lang="en-IN" dirty="0"/>
              <a:t>By:</a:t>
            </a:r>
          </a:p>
          <a:p>
            <a:r>
              <a:rPr lang="en-IN" dirty="0"/>
              <a:t>Sheik shahid </a:t>
            </a:r>
            <a:r>
              <a:rPr lang="en-IN" dirty="0" err="1"/>
              <a:t>mahboob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24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AA1-2D3D-7D61-1277-9318D300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Baguet Scrip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67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Customer Analysis</a:t>
            </a:r>
          </a:p>
        </p:txBody>
      </p:sp>
      <p:pic>
        <p:nvPicPr>
          <p:cNvPr id="5" name="Content Placeholder 4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691FB173-C7FB-1B8F-1928-2285E14C0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15154" r="54199" b="47353"/>
          <a:stretch/>
        </p:blipFill>
        <p:spPr>
          <a:xfrm>
            <a:off x="7532008" y="1912868"/>
            <a:ext cx="3883612" cy="199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male customers are dominating in number when compared to female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Female targeted advertisements can help us fight this imbalance and grow overall sales</a:t>
            </a:r>
            <a:endParaRPr lang="en-IN" sz="2400" dirty="0"/>
          </a:p>
        </p:txBody>
      </p:sp>
      <p:pic>
        <p:nvPicPr>
          <p:cNvPr id="8" name="Picture 7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72B6AC8B-868D-247F-FC49-B5DF66B6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2" t="15236" r="202" b="47270"/>
          <a:stretch/>
        </p:blipFill>
        <p:spPr>
          <a:xfrm>
            <a:off x="7532007" y="4157459"/>
            <a:ext cx="3999745" cy="1871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334127"/>
            <a:ext cx="5593651" cy="187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customers are bucketed based on their age and then visualised using the bar chart.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people above 65 years are higher in counts than others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91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Gender Analysis: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locations wise analysis was represented using the world map.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size of the bubble says about the intensity of sales from that area.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country wise analysis suggests that the North America is having Highest sales.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F7EF66-C915-986C-7DE9-1AA0CCD4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53507" r="25390" b="-1879"/>
          <a:stretch/>
        </p:blipFill>
        <p:spPr bwMode="auto">
          <a:xfrm>
            <a:off x="7075967" y="2270414"/>
            <a:ext cx="4170530" cy="23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84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sales: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highest sales are ther</a:t>
            </a:r>
            <a:r>
              <a:rPr lang="en-IN" sz="2112" dirty="0"/>
              <a:t>e in Jan, Feb and Dec for which the inventory should be ready to face the hike in demand.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April and march month has recorded the lowest sales which can be overcome by doing proper marketing and maintaining good product portfolio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855752"/>
            <a:ext cx="5593651" cy="179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Performers: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computers are the top performers maintaining good SKU based on colours is important as we can see god proportion in each </a:t>
            </a:r>
            <a:r>
              <a:rPr lang="en-IN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FDEAD-1902-B9CE-AB31-15F1C8CF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18811" r="67027" b="45150"/>
          <a:stretch/>
        </p:blipFill>
        <p:spPr>
          <a:xfrm>
            <a:off x="7532006" y="1617806"/>
            <a:ext cx="3883613" cy="24026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1" t="18266" r="807" b="44396"/>
          <a:stretch/>
        </p:blipFill>
        <p:spPr>
          <a:xfrm>
            <a:off x="7532006" y="4160943"/>
            <a:ext cx="4109389" cy="24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4" r="634" b="248"/>
          <a:stretch/>
        </p:blipFill>
        <p:spPr>
          <a:xfrm>
            <a:off x="488560" y="2909953"/>
            <a:ext cx="11214879" cy="23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88805" y="2079645"/>
            <a:ext cx="9414390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 Margin by Top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From the Donut chat that has been shown for the top 10 products </a:t>
            </a:r>
            <a:r>
              <a:rPr lang="en-IN" sz="2112" dirty="0" err="1"/>
              <a:t>ti</a:t>
            </a:r>
            <a:r>
              <a:rPr lang="en-IN" sz="2112" dirty="0"/>
              <a:t> has been understood that the 10 tier products are not non uniformly distributed, they are properly distributed suggesting good signs.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551C7A74-0B6E-F31C-CDF3-F8183395C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5805" r="9965" b="40121"/>
          <a:stretch/>
        </p:blipFill>
        <p:spPr>
          <a:xfrm>
            <a:off x="5184096" y="4374601"/>
            <a:ext cx="5889522" cy="2095088"/>
          </a:xfrm>
          <a:prstGeom prst="rect">
            <a:avLst/>
          </a:prstGeom>
        </p:spPr>
      </p:pic>
      <p:pic>
        <p:nvPicPr>
          <p:cNvPr id="8" name="Picture 7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5DDE1CD0-A35C-6912-038F-F1EF6B15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8" t="61539" r="31718" b="1019"/>
          <a:stretch/>
        </p:blipFill>
        <p:spPr>
          <a:xfrm>
            <a:off x="1288026" y="4409898"/>
            <a:ext cx="3038168" cy="20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3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larger proportion of the least 10 products are from home appliances, camera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the competitor analysis will help us understand the gaps in our current products.</a:t>
            </a:r>
          </a:p>
        </p:txBody>
      </p:sp>
      <p:pic>
        <p:nvPicPr>
          <p:cNvPr id="3" name="Picture 2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86BE4ACB-D22C-9999-A462-0B62AAD43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62692" r="67180" b="-134"/>
          <a:stretch/>
        </p:blipFill>
        <p:spPr>
          <a:xfrm>
            <a:off x="8059540" y="1924820"/>
            <a:ext cx="3038168" cy="2059791"/>
          </a:xfrm>
          <a:prstGeom prst="rect">
            <a:avLst/>
          </a:prstGeom>
        </p:spPr>
      </p:pic>
      <p:pic>
        <p:nvPicPr>
          <p:cNvPr id="5" name="Picture 4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71091A7E-8AC4-A6F0-EC0B-02A6C55B8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6" t="62136" r="-2820" b="422"/>
          <a:stretch/>
        </p:blipFill>
        <p:spPr>
          <a:xfrm>
            <a:off x="8059538" y="4117449"/>
            <a:ext cx="3356081" cy="2275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87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 selling products are from the Desktop and computer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recommended to maintain sufficient </a:t>
            </a:r>
            <a:r>
              <a:rPr lang="en-IN" sz="2112" dirty="0"/>
              <a:t>inventory to meet the customer demand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502020"/>
            <a:ext cx="5801351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580103" y="2405894"/>
            <a:ext cx="4768645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Overall Analysis: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After seeing the total revenue, it has been understood that the sales from north American stores are the highest.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very less number of stores in Australia which can cost us the opportunity.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Spreading the company across the Australia can help the company grow its sales well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1044C0-8908-DF2A-7070-07E58274D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4" r="48482"/>
          <a:stretch/>
        </p:blipFill>
        <p:spPr>
          <a:xfrm>
            <a:off x="5493371" y="1021633"/>
            <a:ext cx="5717140" cy="51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Store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Size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stores with the area between 1750 to 2000 are contributing to </a:t>
            </a:r>
            <a:r>
              <a:rPr lang="en-IN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morethan</a:t>
            </a: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50% of the entire sales.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We can see the stores with the highest area are not the highest selling.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If the age of the store is between 10-15 then they are contributing to the highest amount of sales.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BD2AF9-3C15-0C97-417A-7ADC1228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17525" b="43464"/>
          <a:stretch/>
        </p:blipFill>
        <p:spPr>
          <a:xfrm>
            <a:off x="7684699" y="1924820"/>
            <a:ext cx="3787850" cy="185076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1AB993-2923-FF8A-7587-FDF46AB6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60772" b="217"/>
          <a:stretch/>
        </p:blipFill>
        <p:spPr>
          <a:xfrm>
            <a:off x="7684699" y="4323054"/>
            <a:ext cx="3787850" cy="18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459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Arial</vt:lpstr>
      <vt:lpstr>Baguet Script</vt:lpstr>
      <vt:lpstr>Calibri</vt:lpstr>
      <vt:lpstr>Calibri Light</vt:lpstr>
      <vt:lpstr>Office 2013 - 2022 Theme</vt:lpstr>
      <vt:lpstr>DataSpark - Illuminating Insights for Global Electronics</vt:lpstr>
      <vt:lpstr>Customer Analysis</vt:lpstr>
      <vt:lpstr>Customer Analysis</vt:lpstr>
      <vt:lpstr>Sales Analysis</vt:lpstr>
      <vt:lpstr>Sales Analysis</vt:lpstr>
      <vt:lpstr>Product Analysis</vt:lpstr>
      <vt:lpstr>Sales Analysis</vt:lpstr>
      <vt:lpstr>Store Analysis</vt:lpstr>
      <vt:lpstr>Store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 - Illuminating Insights for Global Electronics</dc:title>
  <dc:creator>Jinka Lakshmi Narayana</dc:creator>
  <cp:lastModifiedBy>SHAHID</cp:lastModifiedBy>
  <cp:revision>2</cp:revision>
  <dcterms:created xsi:type="dcterms:W3CDTF">2024-08-05T16:31:22Z</dcterms:created>
  <dcterms:modified xsi:type="dcterms:W3CDTF">2024-11-08T20:38:47Z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1d1394-37a0-4505-8d21-da79f28efe6c_Enabled">
    <vt:lpwstr>true</vt:lpwstr>
  </property>
  <property fmtid="{D5CDD505-2E9C-101B-9397-08002B2CF9AE}" pid="3" name="MSIP_Label_171d1394-37a0-4505-8d21-da79f28efe6c_SetDate">
    <vt:lpwstr>2024-08-05T16:51:27Z</vt:lpwstr>
  </property>
  <property fmtid="{D5CDD505-2E9C-101B-9397-08002B2CF9AE}" pid="4" name="MSIP_Label_171d1394-37a0-4505-8d21-da79f28efe6c_Method">
    <vt:lpwstr>Standard</vt:lpwstr>
  </property>
  <property fmtid="{D5CDD505-2E9C-101B-9397-08002B2CF9AE}" pid="5" name="MSIP_Label_171d1394-37a0-4505-8d21-da79f28efe6c_Name">
    <vt:lpwstr>defa4170-0d19-0005-0004-bc88714345d2</vt:lpwstr>
  </property>
  <property fmtid="{D5CDD505-2E9C-101B-9397-08002B2CF9AE}" pid="6" name="MSIP_Label_171d1394-37a0-4505-8d21-da79f28efe6c_SiteId">
    <vt:lpwstr>297d2b28-efc2-4659-ab8e-97e0f0d00304</vt:lpwstr>
  </property>
  <property fmtid="{D5CDD505-2E9C-101B-9397-08002B2CF9AE}" pid="7" name="MSIP_Label_171d1394-37a0-4505-8d21-da79f28efe6c_ActionId">
    <vt:lpwstr>a34a51bf-0462-4429-9aca-9403ce7fb34d</vt:lpwstr>
  </property>
  <property fmtid="{D5CDD505-2E9C-101B-9397-08002B2CF9AE}" pid="8" name="MSIP_Label_171d1394-37a0-4505-8d21-da79f28efe6c_ContentBits">
    <vt:lpwstr>0</vt:lpwstr>
  </property>
</Properties>
</file>