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57" r:id="rId5"/>
    <p:sldId id="285" r:id="rId6"/>
    <p:sldId id="297" r:id="rId7"/>
    <p:sldId id="260" r:id="rId8"/>
    <p:sldId id="261" r:id="rId9"/>
    <p:sldId id="286" r:id="rId10"/>
    <p:sldId id="287" r:id="rId11"/>
    <p:sldId id="294" r:id="rId12"/>
    <p:sldId id="296" r:id="rId13"/>
    <p:sldId id="289" r:id="rId14"/>
    <p:sldId id="300" r:id="rId15"/>
    <p:sldId id="288" r:id="rId16"/>
    <p:sldId id="303" r:id="rId17"/>
    <p:sldId id="304" r:id="rId18"/>
    <p:sldId id="305" r:id="rId19"/>
    <p:sldId id="298" r:id="rId20"/>
    <p:sldId id="290" r:id="rId21"/>
    <p:sldId id="291" r:id="rId22"/>
    <p:sldId id="292" r:id="rId23"/>
    <p:sldId id="302" r:id="rId24"/>
    <p:sldId id="293" r:id="rId25"/>
    <p:sldId id="299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EE9C70F3-885E-4B4A-8706-B887CD825B87}"/>
    <pc:docChg chg="custSel modSld">
      <pc:chgData name="Shahid Masud" userId="fa14d244-da66-4eb9-a933-8314dc2af7dc" providerId="ADAL" clId="{EE9C70F3-885E-4B4A-8706-B887CD825B87}" dt="2024-09-05T17:13:22.543" v="50" actId="14100"/>
      <pc:docMkLst>
        <pc:docMk/>
      </pc:docMkLst>
      <pc:sldChg chg="addSp delSp modSp mod">
        <pc:chgData name="Shahid Masud" userId="fa14d244-da66-4eb9-a933-8314dc2af7dc" providerId="ADAL" clId="{EE9C70F3-885E-4B4A-8706-B887CD825B87}" dt="2024-09-05T17:13:22.543" v="50" actId="14100"/>
        <pc:sldMkLst>
          <pc:docMk/>
          <pc:sldMk cId="2218242827" sldId="290"/>
        </pc:sldMkLst>
        <pc:spChg chg="mod">
          <ac:chgData name="Shahid Masud" userId="fa14d244-da66-4eb9-a933-8314dc2af7dc" providerId="ADAL" clId="{EE9C70F3-885E-4B4A-8706-B887CD825B87}" dt="2024-09-05T17:13:13.945" v="47" actId="1076"/>
          <ac:spMkLst>
            <pc:docMk/>
            <pc:sldMk cId="2218242827" sldId="290"/>
            <ac:spMk id="3" creationId="{407F83F2-D43B-3FB7-034D-46A812CF7FDC}"/>
          </ac:spMkLst>
        </pc:spChg>
        <pc:spChg chg="del mod">
          <ac:chgData name="Shahid Masud" userId="fa14d244-da66-4eb9-a933-8314dc2af7dc" providerId="ADAL" clId="{EE9C70F3-885E-4B4A-8706-B887CD825B87}" dt="2024-09-05T17:08:28.836" v="37" actId="478"/>
          <ac:spMkLst>
            <pc:docMk/>
            <pc:sldMk cId="2218242827" sldId="290"/>
            <ac:spMk id="6" creationId="{0CA278A2-4548-CC89-602E-FED931583B9C}"/>
          </ac:spMkLst>
        </pc:spChg>
        <pc:picChg chg="add del mod modCrop">
          <ac:chgData name="Shahid Masud" userId="fa14d244-da66-4eb9-a933-8314dc2af7dc" providerId="ADAL" clId="{EE9C70F3-885E-4B4A-8706-B887CD825B87}" dt="2024-09-05T17:08:30.539" v="38" actId="478"/>
          <ac:picMkLst>
            <pc:docMk/>
            <pc:sldMk cId="2218242827" sldId="290"/>
            <ac:picMk id="8" creationId="{450546E0-8EEF-109C-9EFD-C2C183BB6CAF}"/>
          </ac:picMkLst>
        </pc:picChg>
        <pc:picChg chg="del">
          <ac:chgData name="Shahid Masud" userId="fa14d244-da66-4eb9-a933-8314dc2af7dc" providerId="ADAL" clId="{EE9C70F3-885E-4B4A-8706-B887CD825B87}" dt="2024-09-05T17:07:08.775" v="26" actId="478"/>
          <ac:picMkLst>
            <pc:docMk/>
            <pc:sldMk cId="2218242827" sldId="290"/>
            <ac:picMk id="9" creationId="{5A6845E1-3B2B-5F90-B38E-3196529DF547}"/>
          </ac:picMkLst>
        </pc:picChg>
        <pc:picChg chg="add mod">
          <ac:chgData name="Shahid Masud" userId="fa14d244-da66-4eb9-a933-8314dc2af7dc" providerId="ADAL" clId="{EE9C70F3-885E-4B4A-8706-B887CD825B87}" dt="2024-09-05T17:08:43.595" v="42" actId="1076"/>
          <ac:picMkLst>
            <pc:docMk/>
            <pc:sldMk cId="2218242827" sldId="290"/>
            <ac:picMk id="11" creationId="{7EB1DB3C-A1D3-7DEA-183B-16063CEACC0C}"/>
          </ac:picMkLst>
        </pc:picChg>
        <pc:picChg chg="add mod">
          <ac:chgData name="Shahid Masud" userId="fa14d244-da66-4eb9-a933-8314dc2af7dc" providerId="ADAL" clId="{EE9C70F3-885E-4B4A-8706-B887CD825B87}" dt="2024-09-05T17:13:22.543" v="50" actId="14100"/>
          <ac:picMkLst>
            <pc:docMk/>
            <pc:sldMk cId="2218242827" sldId="290"/>
            <ac:picMk id="13" creationId="{464397D8-3152-5E7D-F9C5-C9C82CCC4279}"/>
          </ac:picMkLst>
        </pc:picChg>
      </pc:sldChg>
      <pc:sldChg chg="modSp mod">
        <pc:chgData name="Shahid Masud" userId="fa14d244-da66-4eb9-a933-8314dc2af7dc" providerId="ADAL" clId="{EE9C70F3-885E-4B4A-8706-B887CD825B87}" dt="2024-09-05T17:05:19.153" v="19" actId="207"/>
        <pc:sldMkLst>
          <pc:docMk/>
          <pc:sldMk cId="1741086610" sldId="291"/>
        </pc:sldMkLst>
        <pc:spChg chg="mod">
          <ac:chgData name="Shahid Masud" userId="fa14d244-da66-4eb9-a933-8314dc2af7dc" providerId="ADAL" clId="{EE9C70F3-885E-4B4A-8706-B887CD825B87}" dt="2024-09-05T17:05:19.153" v="19" actId="207"/>
          <ac:spMkLst>
            <pc:docMk/>
            <pc:sldMk cId="1741086610" sldId="291"/>
            <ac:spMk id="3" creationId="{FF8262E4-24BF-D26A-3D3E-AEBAAD9651B5}"/>
          </ac:spMkLst>
        </pc:spChg>
        <pc:spChg chg="mod">
          <ac:chgData name="Shahid Masud" userId="fa14d244-da66-4eb9-a933-8314dc2af7dc" providerId="ADAL" clId="{EE9C70F3-885E-4B4A-8706-B887CD825B87}" dt="2024-09-05T17:04:24.001" v="2" actId="1076"/>
          <ac:spMkLst>
            <pc:docMk/>
            <pc:sldMk cId="1741086610" sldId="291"/>
            <ac:spMk id="6" creationId="{0DFED529-7E9F-746E-E1CF-719A6014B6B4}"/>
          </ac:spMkLst>
        </pc:spChg>
      </pc:sldChg>
      <pc:sldChg chg="modSp mod">
        <pc:chgData name="Shahid Masud" userId="fa14d244-da66-4eb9-a933-8314dc2af7dc" providerId="ADAL" clId="{EE9C70F3-885E-4B4A-8706-B887CD825B87}" dt="2024-09-05T17:04:07.554" v="1" actId="20577"/>
        <pc:sldMkLst>
          <pc:docMk/>
          <pc:sldMk cId="408166031" sldId="293"/>
        </pc:sldMkLst>
        <pc:spChg chg="mod">
          <ac:chgData name="Shahid Masud" userId="fa14d244-da66-4eb9-a933-8314dc2af7dc" providerId="ADAL" clId="{EE9C70F3-885E-4B4A-8706-B887CD825B87}" dt="2024-09-05T17:04:07.554" v="1" actId="20577"/>
          <ac:spMkLst>
            <pc:docMk/>
            <pc:sldMk cId="408166031" sldId="293"/>
            <ac:spMk id="6" creationId="{1C30DF20-57C4-D2A0-8FA3-9E133B4059F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12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1 195,'0'-2,"1"1,-1 0,1-1,-1 1,1 0,0 0,0-1,-1 1,1 0,0 0,0 0,0 0,0 0,0 0,1 0,-1 0,0 0,0 1,1-1,-1 0,2 0,36-14,-29 12,23-8,2 2,0 1,0 2,56-3,147 10,-109 1,209 15,366 21,-605-37,-23 0,135-14,-132 5,124 2,-13 3,-178 1,0-1,-1 1,1-2,-1 0,1 0,-1-1,13-8,-8 5,0 0,22-7,-14 9,0 1,0 2,43-3,77 9,-47 0,383-3,-450-2,0-1,0-1,48-14,-41 9,61-8,243 13,-182 7,624-3,-666 5,168 30,-216-25,-17 1,1 2,-2 3,57 24,-87-32,5 1,0-2,0-2,42 5,-34-6,40 11,64 33,-104-33,2-2,0-2,0-1,44 5,45-9,5 1,105 10,28 3,325 63,-510-72,-13-1,89 2,1045-14,-1163 1,57-11,-75 9,14-2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16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0 257,'2491'0,"-2466"-1,0-2,28-5,33-5,389 9,-274 6,-8 13,-137-8,1-3,78-3,-116-3,0-2,0 0,33-13,-33 10,0 2,0-1,36-3,315-34,-272 30,125-13,-122 13,-47 5,62 0,1383 9,-1460-3,58-10,-57 6,54-2,695 9,-755-3,58-9,19-3,441 12,-282 4,-119-1,171-3,-296-1,0-1,0-1,25-9,-13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22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0 410,'351'-11,"89"-3,-189 10,52-26,-183 9,-68 10,99-8,258 18,-187 3,-197-3,-1-2,41-8,10-2,-26 4,1-2,68-25,61-14,157-7,-214 35,-65 10,1 2,92-3,3 16,147-5,-279-1,1 0,-1-2,32-10,-31 8,0 0,0 2,33-3,101 7,-175 4,0 0,0 1,1 0,-1 2,1 0,-26 14,-22 7,-173 41,202-58,0 1,-60 28,116-46,0 1,0 1,0 1,35-4,117-8,-129 13,689-13,-514 17,-201-1,0-1,0-1,1-1,-1 0,-1-1,1-1,-1 0,21-10,-36 15,0 0,1 0,-1 0,0 0,1 0,-1 0,1 0,-1 0,0-1,1 1,-1 0,0 0,1 0,-1 0,0-1,1 1,-1 0,0 0,0-1,1 1,-1 0,0 0,0-1,1 1,-1 0,0-1,0 1,0 0,0-1,1 1,-1 0,0-1,0 1,0-1,0 1,0 0,0-1,-16-2,-27 7,0 1,10-1,-37 10,58-11,0 1,1 0,0 1,0 0,0 1,-18 12,16-9,-1-1,1 0,-2-2,1 1,-1-2,0 0,0 0,0-1,-1-1,-20 1,-19-1,-90-6,42-1,-38 5,-124-3,206-5,-60-14,-15-3,22 9,-147 0,-93-2,206 6,60 0,53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43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28,'0'1,"0"-1,0 1,0 0,1 0,-1 0,0-1,1 1,-1 0,0-1,1 1,-1 0,1-1,0 1,-1 0,1-1,-1 1,1-1,0 1,-1-1,1 0,0 1,0-1,-1 0,1 1,0-1,0 0,1 1,25 3,-22-3,26 0,0-1,0-1,0-1,-1-2,48-13,-29 7,50-3,-28 11,0 3,119 19,-32 4,100 12,2-34,-31-2,-204 3,0 1,-1 1,0 1,44 17,-46-14,1-1,0-1,1-1,0-1,36 3,418-9,-195-1,-231 1,98-15,-109 11,52-1,-65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51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4,'-1'0,"1"0,0 0,0 1,-1-1,1 0,0 0,0 1,0-1,0 0,-1 0,1 1,0-1,0 0,0 1,0-1,0 0,0 1,0-1,0 0,0 1,0-1,0 0,0 1,0-1,0 0,0 0,0 1,0-1,0 0,0 1,0-1,0 0,1 1,-1-1,0 0,0 0,0 1,1-1,-1 0,0 0,0 1,1-1,-1 0,0 0,0 0,1 0,-1 1,0-1,1 0,-1 0,0 0,0 0,1 0,-1 0,0 0,1 0,-1 0,1 0,23 3,64-9,157-5,-80 10,189 4,-217 9,24 2,-35 0,-1 0,366-12,-251-4,-187 0,57-10,55-3,-74 16,-33 0,1-1,74-12,-26 0,1 5,136 8,-89 1,43-2,-167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32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1,'151'0,"335"3,-1 30,178-12,-472-22,-149 3,-1 2,62 14,24 3,434-9,-357-15,1258 3,-1232 14,13 0,376-15,-592 2,53 9,-48-4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37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1 374,'57'-3,"1"-2,90-22,15-2,198 6,3 26,-161-1,-113 0,112-4,-185 0,1-1,30-11,18-3,9 6,105 0,81 13,-84 1,3995-3,-3975-15,3 0,-180 16,1-1,-1-1,1-1,-1-1,0-1,1 0,-2-2,1 0,-1-1,0-2,22-11,21-15,79-31,-115 56,0 1,1 1,1 2,-1 1,48-3,-69 8,0 0,0 1,-1 0,1 0,0 1,0-1,-1 1,1 0,-1 1,0-1,1 1,-1 0,-1 1,1-1,0 1,-1 0,0 0,1 0,4 8,1 2,-1 0,0 1,-1 0,0 0,7 24,-1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E948-08A1-46F5-B58E-4995867BAA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2F0-C638-4FCE-90BE-62C5E78C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EB2F0-C638-4FCE-90BE-62C5E78C5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644-EE3C-05BA-0D14-6B695FB2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AA3B1-8DE4-BABF-9E36-DFDBA72C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68AB-AAB5-AB6C-262A-3C608DC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7414-8358-44C1-B308-0801C1FB5BA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1D4A-F3CF-EC24-DAE4-158848EB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758C-88A9-66A1-CCE4-418A77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3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4AF6-0EE8-5E89-CC85-CD7C759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81FD-5C5B-04CA-FE33-7A3163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B6C9-DAE9-4094-87C8-0237C6F3947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B348-55DB-F481-95D5-8F8418B5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992B-BEDC-73E3-5545-4ABCAD2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1E348-8841-0A78-90B1-9590B594E33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7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6B1A9-F20B-7247-6DD2-5B5D7851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8E22-22A1-F2EA-06C9-4CBB0D50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CDB1-0CF0-E609-B509-86A29920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EA7-F657-4BA5-8AAA-B37BE48FCF8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B3BE-4652-986B-5FE6-09911F4B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3F5-B54F-6968-696D-44D44C0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8CD1-86B0-913D-0982-5293BA15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B5BC-0977-AF01-297F-3C90DF6E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B3B9-3CA0-374C-3D4C-2741321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EC68-EBD2-4876-809F-B2F6FB4B699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439E-D21E-02A9-0711-549C98FC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3872-2C76-CC69-36E9-A161D162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13B-F560-96ED-FC31-5E6F9C8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49B9-2E81-E1D1-7AE9-171CF65A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B8FC-1E8F-B48D-DE9F-29CAFEB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8BB7-8295-4F1E-9961-4C6B0325015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3C1F-56A4-3A88-E5E8-69E9E7EB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AB70-140B-22FD-58B6-78EA3B4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075-5998-F2FA-C309-F1B2185C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1800-1C26-A5EF-9CD8-4FF179E1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9C9B-FAB0-0F7A-664A-BBC2DC6E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E620-A41E-4FE1-A850-910262C8B5E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2956-1074-AFE3-D802-4FB320F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BB7A-703E-A605-4DF7-6B4DA8C4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BB4B0A-3E25-F1F5-A88C-0C2EF4FF1F0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6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5602-1E1E-F159-6ED9-061ABC7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251F-A243-33F8-47BC-53DF9B7D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BFD9-4313-907E-EAC0-C9A76554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EACF-A0A3-0AAA-D503-ECC1CDA7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A6CFC-FE5D-9150-0804-1D236A2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7C42-00AB-45B9-BC23-BBFD6EE8393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F176C-E73F-79B6-3008-A238FC3F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33D94-41A6-A5A1-402F-4838F03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CE4B7B-26C9-D791-4C90-6EAC80362B3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6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16FD6-E058-DF61-1722-3BD6E0C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4525-16B3-4060-9EFB-8A1FD5E375A3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7F56-490F-4F2F-F4CC-2D67228C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DD0C-3F53-C66F-FF10-BC9B1AE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1C6A4A-B588-267B-D50F-2E5437E4F5F4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1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02ED-6A8D-784D-FB42-9027183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46BF-1827-4787-AAC9-1F57F361FD49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87D0-4189-4AB9-08E0-C7787706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D1DA-5F87-4A5E-2327-2EE20960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11726-3F0A-5A06-ACE9-815CE0FD37C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82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22D0-89CD-A516-1BED-4D4F6AF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DEE0-A83C-68A6-985E-8A628E0B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7ED1-AC81-03E9-BDA5-702392BC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0654-4CBE-FDDD-730C-A75158B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26F-0E84-41E0-B7C9-11F12A020FD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34F8-2804-2C83-79E2-A58F0B6D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2712-FA43-9409-7079-E755154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0946-624D-3A46-0C9E-F7190090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32A57-FE3C-1977-D682-B23D8D4F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1E8BC-72C6-AD6B-205E-2A4CDB3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3C53-4EF3-AE4F-BE26-B1C46D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D46E-CC79-49F2-9F20-57A0306F389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62CA-6FD4-3B78-818E-606A4A9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8607-F98F-0787-5B50-3BC9EB9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E2973-1C03-9082-C46B-54DFFED4D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790" r="622"/>
          <a:stretch/>
        </p:blipFill>
        <p:spPr>
          <a:xfrm>
            <a:off x="0" y="-1"/>
            <a:ext cx="12191999" cy="6883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3048-36CF-4BEF-D101-FF834903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8646"/>
            <a:ext cx="10515600" cy="486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C0A-1A37-E8EA-591F-28DA2DF5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48135" y="6518250"/>
            <a:ext cx="2190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66D3-7903-487F-B284-2DFEF50092A3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FE3B-9811-429F-80D9-B23B9C7F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9C56-AA29-4510-64CC-D7CC27A4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7DCF7E6-3FD6-4C46-91DD-2608F4A684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54C27-7CF9-B109-0BF5-BADE92043C18}"/>
              </a:ext>
            </a:extLst>
          </p:cNvPr>
          <p:cNvSpPr/>
          <p:nvPr userDrawn="1"/>
        </p:nvSpPr>
        <p:spPr>
          <a:xfrm>
            <a:off x="256674" y="16042"/>
            <a:ext cx="11935326" cy="1764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Digital System Design Laboratory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30A17-0BB1-6D81-86F3-2D01E974977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082" y="6222958"/>
            <a:ext cx="1459831" cy="5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tutorials/systemveri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0" Type="http://schemas.openxmlformats.org/officeDocument/2006/relationships/customXml" Target="../ink/ink3.xml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D53F-D79C-9E32-1AA7-62F27DDD2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EE 421 / CS 425</a:t>
            </a:r>
            <a:b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Digital System Design</a:t>
            </a:r>
            <a:b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Laboratory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DDD0-9488-2432-7A6D-91E17162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Fall 2024</a:t>
            </a:r>
          </a:p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0C00-2879-AC78-7076-F91D15F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E5E0-5C3B-D05C-C5CE-C348EB1C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A19-50A3-E2E5-6F5D-AC6FB20C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808582"/>
          </a:xfrm>
        </p:spPr>
        <p:txBody>
          <a:bodyPr/>
          <a:lstStyle/>
          <a:p>
            <a:r>
              <a:rPr lang="en-US" dirty="0"/>
              <a:t>Synthesis Tool 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318A4-4324-11AC-8DE6-C43F773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D62A-AA21-E49E-72DD-44134F24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22144-00DC-7584-2B43-C82A21F7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43" y="753979"/>
            <a:ext cx="10518087" cy="56861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CCB879-2B2F-2ACA-E7CE-38BB6E6DB43F}"/>
              </a:ext>
            </a:extLst>
          </p:cNvPr>
          <p:cNvSpPr/>
          <p:nvPr/>
        </p:nvSpPr>
        <p:spPr>
          <a:xfrm>
            <a:off x="4375355" y="3942735"/>
            <a:ext cx="6978445" cy="52111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594A63-12F7-B5BB-2F7C-C6F6987CA8BB}"/>
                  </a:ext>
                </a:extLst>
              </p14:cNvPr>
              <p14:cNvContentPartPr/>
              <p14:nvPr/>
            </p14:nvContentPartPr>
            <p14:xfrm>
              <a:off x="5319290" y="1936668"/>
              <a:ext cx="1128240" cy="6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594A63-12F7-B5BB-2F7C-C6F6987CA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650" y="1829028"/>
                <a:ext cx="1235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3F2B57-929D-EAED-E2E7-9A2E8AA90535}"/>
                  </a:ext>
                </a:extLst>
              </p14:cNvPr>
              <p14:cNvContentPartPr/>
              <p14:nvPr/>
            </p14:nvContentPartPr>
            <p14:xfrm>
              <a:off x="5406410" y="4305108"/>
              <a:ext cx="1324080" cy="2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3F2B57-929D-EAED-E2E7-9A2E8AA905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2770" y="4197468"/>
                <a:ext cx="14317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21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D72-C90B-11E0-5D99-5F2DCC71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24"/>
            <a:ext cx="10515600" cy="808582"/>
          </a:xfrm>
        </p:spPr>
        <p:txBody>
          <a:bodyPr/>
          <a:lstStyle/>
          <a:p>
            <a:r>
              <a:rPr lang="en-US" dirty="0"/>
              <a:t>Place and Route – Xilinx (FPGA)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083F-03DA-3282-7634-3EDD3EF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23ED-4D25-6686-BA75-22787BE5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A7F40-DB64-F0C5-2A45-C3B35EDC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51" y="753979"/>
            <a:ext cx="10114261" cy="5975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BF0C28-F36E-80C1-71EB-4064182E1891}"/>
                  </a:ext>
                </a:extLst>
              </p14:cNvPr>
              <p14:cNvContentPartPr/>
              <p14:nvPr/>
            </p14:nvContentPartPr>
            <p14:xfrm>
              <a:off x="4129130" y="2221564"/>
              <a:ext cx="2069640" cy="5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BF0C28-F36E-80C1-71EB-4064182E1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5490" y="2113924"/>
                <a:ext cx="21772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879BD0-80BF-88D1-B5C9-D65A43A785DC}"/>
                  </a:ext>
                </a:extLst>
              </p14:cNvPr>
              <p14:cNvContentPartPr/>
              <p14:nvPr/>
            </p14:nvContentPartPr>
            <p14:xfrm>
              <a:off x="4178450" y="4810684"/>
              <a:ext cx="284868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879BD0-80BF-88D1-B5C9-D65A43A785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4810" y="4703044"/>
                <a:ext cx="295632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3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DF08-41E9-472B-EE9B-B56C2466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8"/>
            <a:ext cx="10515600" cy="808582"/>
          </a:xfrm>
        </p:spPr>
        <p:txBody>
          <a:bodyPr/>
          <a:lstStyle/>
          <a:p>
            <a:r>
              <a:rPr lang="en-US" dirty="0"/>
              <a:t>Post Layout Design on Xilinx FPGA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2A54-56C7-CF87-0589-3BF2937C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6AD2-C637-B7AE-8E3F-6FD8D886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EF1D7-6BD9-16CD-06A0-88AB71E1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26" y="802105"/>
            <a:ext cx="9562011" cy="57510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6CC7C7-4801-F487-5897-5D8171BA9052}"/>
              </a:ext>
            </a:extLst>
          </p:cNvPr>
          <p:cNvSpPr/>
          <p:nvPr/>
        </p:nvSpPr>
        <p:spPr>
          <a:xfrm>
            <a:off x="7312819" y="2189748"/>
            <a:ext cx="4114800" cy="3866147"/>
          </a:xfrm>
          <a:prstGeom prst="ellipse">
            <a:avLst/>
          </a:prstGeom>
          <a:solidFill>
            <a:schemeClr val="accent2">
              <a:lumMod val="75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3D693-1F2C-4D12-F9A3-B3D6FB06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" y="4155376"/>
            <a:ext cx="2782309" cy="23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9C4-6851-E0AC-EAB8-1A5B712C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Languages 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SystemVerilog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54104-0EE5-55AF-4D75-7A4F39D0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4D9E-45CB-C473-0B69-68327960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19883-78BE-F5FF-AB0F-D6A6E5E2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Computer Language for Capturing Hardware Design Idea</a:t>
            </a:r>
          </a:p>
          <a:p>
            <a:r>
              <a:rPr lang="en-US" dirty="0"/>
              <a:t>Can be used to describe structure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US" dirty="0"/>
              <a:t> of digital circuits</a:t>
            </a:r>
          </a:p>
          <a:p>
            <a:r>
              <a:rPr lang="en-US" dirty="0"/>
              <a:t>HDL include notion of hardware specific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time or delay</a:t>
            </a:r>
          </a:p>
          <a:p>
            <a:r>
              <a:rPr lang="en-US" dirty="0"/>
              <a:t>They have support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Concurrency</a:t>
            </a:r>
            <a:r>
              <a:rPr lang="en-US" b="1" dirty="0"/>
              <a:t> </a:t>
            </a:r>
            <a:r>
              <a:rPr lang="en-US" dirty="0"/>
              <a:t>which is peculiar to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Remember 3 distinct features of HDL not available in other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Programming languages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0E390-9549-0136-DF73-3D4F004ADEF0}"/>
              </a:ext>
            </a:extLst>
          </p:cNvPr>
          <p:cNvCxnSpPr>
            <a:cxnSpLocks/>
          </p:cNvCxnSpPr>
          <p:nvPr/>
        </p:nvCxnSpPr>
        <p:spPr>
          <a:xfrm flipH="1" flipV="1">
            <a:off x="5219700" y="3352800"/>
            <a:ext cx="4762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99D60-19FA-C6E3-780A-B0ACB42AB048}"/>
              </a:ext>
            </a:extLst>
          </p:cNvPr>
          <p:cNvCxnSpPr/>
          <p:nvPr/>
        </p:nvCxnSpPr>
        <p:spPr>
          <a:xfrm flipV="1">
            <a:off x="5267325" y="2266950"/>
            <a:ext cx="1504950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70EE4E-36AC-FB56-EAE0-5AD24EA27674}"/>
              </a:ext>
            </a:extLst>
          </p:cNvPr>
          <p:cNvCxnSpPr>
            <a:cxnSpLocks/>
          </p:cNvCxnSpPr>
          <p:nvPr/>
        </p:nvCxnSpPr>
        <p:spPr>
          <a:xfrm flipV="1">
            <a:off x="5267325" y="2790825"/>
            <a:ext cx="2009775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4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D6EE-FF8A-9538-6731-A09A69CD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8941-2E78-CA65-2C51-6BBA69FA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is a Hardware Description Language that was Standardized by IEEE through Standard IEEE-1364-2001, first proposed in 1995</a:t>
            </a:r>
          </a:p>
          <a:p>
            <a:r>
              <a:rPr lang="en-US" dirty="0"/>
              <a:t>Most </a:t>
            </a:r>
            <a:r>
              <a:rPr lang="en-US" dirty="0">
                <a:highlight>
                  <a:srgbClr val="00FFFF"/>
                </a:highlight>
              </a:rPr>
              <a:t>Verilog</a:t>
            </a:r>
            <a:r>
              <a:rPr lang="en-US" dirty="0"/>
              <a:t> constructs can be Simulated and Synthesized</a:t>
            </a:r>
          </a:p>
          <a:p>
            <a:r>
              <a:rPr lang="en-US" dirty="0">
                <a:highlight>
                  <a:srgbClr val="FFFF00"/>
                </a:highlight>
              </a:rPr>
              <a:t>System Verilog </a:t>
            </a:r>
            <a:r>
              <a:rPr lang="en-US" dirty="0"/>
              <a:t>includes some extensions for high-level object-oriented design and first became IEEE standard in 2008</a:t>
            </a:r>
          </a:p>
          <a:p>
            <a:r>
              <a:rPr lang="en-US" dirty="0"/>
              <a:t>VHDL is another HDL (Very High-Speed Integrated Circuit HDL), 1987</a:t>
            </a:r>
          </a:p>
          <a:p>
            <a:r>
              <a:rPr lang="en-US" dirty="0"/>
              <a:t>VHDL is strictly typed language and allows complex data types</a:t>
            </a:r>
          </a:p>
          <a:p>
            <a:r>
              <a:rPr lang="en-US" dirty="0"/>
              <a:t>Both Verilog and VHDL are used worldwide</a:t>
            </a:r>
          </a:p>
          <a:p>
            <a:r>
              <a:rPr lang="en-US" dirty="0" err="1"/>
              <a:t>SystemVerilog</a:t>
            </a:r>
            <a:r>
              <a:rPr lang="en-US" dirty="0"/>
              <a:t> is becoming popular as it incorporates UVM features for verification; latest IEEE Standard 1800-</a:t>
            </a:r>
            <a:r>
              <a:rPr lang="en-US" b="1" dirty="0">
                <a:highlight>
                  <a:srgbClr val="FFFF00"/>
                </a:highlight>
              </a:rPr>
              <a:t>2023, </a:t>
            </a:r>
            <a:r>
              <a:rPr lang="en-US" b="1" dirty="0"/>
              <a:t>previous 2017, 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4A24-4E3F-8B2B-E8F3-FE46F28E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3D05-843F-0724-8948-0E8B6E2C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3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7A3B-EEBB-E53D-F36B-3F0BF722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Capture in </a:t>
            </a:r>
            <a:r>
              <a:rPr lang="en-US" dirty="0" err="1"/>
              <a:t>SystemVerilog</a:t>
            </a:r>
            <a:r>
              <a:rPr lang="en-US" dirty="0"/>
              <a:t> HDL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C7D60-101D-F629-C35E-3BDC528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0E58-001B-4E10-55F4-458E8660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69A21-2A26-50B8-7391-8C9389268B2E}"/>
              </a:ext>
            </a:extLst>
          </p:cNvPr>
          <p:cNvSpPr txBox="1"/>
          <p:nvPr/>
        </p:nvSpPr>
        <p:spPr>
          <a:xfrm>
            <a:off x="733553" y="1251662"/>
            <a:ext cx="1100538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SystemVerilog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Allows Design Capture at Various Hierarchy Levels:</a:t>
            </a:r>
          </a:p>
          <a:p>
            <a:pPr marL="514350" indent="-514350">
              <a:buAutoNum type="arabicPeriod"/>
            </a:pPr>
            <a:r>
              <a:rPr lang="en-US" sz="3200" dirty="0"/>
              <a:t>Switch Level (NMOS and PMOS transistors)</a:t>
            </a:r>
          </a:p>
          <a:p>
            <a:pPr marL="514350" indent="-514350">
              <a:buAutoNum type="arabicPeriod"/>
            </a:pPr>
            <a:r>
              <a:rPr lang="en-US" sz="3200" dirty="0"/>
              <a:t>Gate Level (Describing Circuit as Logic Gates)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Basic Functions of Gates are available as Primitives</a:t>
            </a:r>
          </a:p>
          <a:p>
            <a:pPr marL="514350" indent="-514350">
              <a:buAutoNum type="arabicPeriod"/>
            </a:pPr>
            <a:r>
              <a:rPr lang="en-US" sz="3200" dirty="0"/>
              <a:t>Data Flow (</a:t>
            </a:r>
            <a:r>
              <a:rPr lang="en-US" sz="3200" u="sng" dirty="0"/>
              <a:t>RTL</a:t>
            </a:r>
            <a:r>
              <a:rPr lang="en-US" sz="3200" dirty="0"/>
              <a:t>) Level Design</a:t>
            </a:r>
          </a:p>
          <a:p>
            <a:pPr marL="514350" indent="-514350">
              <a:buAutoNum type="arabicPeriod"/>
            </a:pPr>
            <a:r>
              <a:rPr lang="en-US" sz="3200" u="sng" dirty="0" err="1"/>
              <a:t>Behaviour</a:t>
            </a:r>
            <a:r>
              <a:rPr lang="en-US" sz="3200"/>
              <a:t> Level Design</a:t>
            </a: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dirty="0"/>
              <a:t>The Design is captured in a text file or it can be obtained from </a:t>
            </a:r>
          </a:p>
          <a:p>
            <a:r>
              <a:rPr lang="en-US" sz="3200" dirty="0"/>
              <a:t>schematic diagram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2A4A29-327D-483A-B360-D49574343A18}"/>
              </a:ext>
            </a:extLst>
          </p:cNvPr>
          <p:cNvSpPr/>
          <p:nvPr/>
        </p:nvSpPr>
        <p:spPr>
          <a:xfrm>
            <a:off x="9229725" y="1885951"/>
            <a:ext cx="219075" cy="901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884D0-E331-B251-CF31-4196A7F67D68}"/>
              </a:ext>
            </a:extLst>
          </p:cNvPr>
          <p:cNvSpPr txBox="1"/>
          <p:nvPr/>
        </p:nvSpPr>
        <p:spPr>
          <a:xfrm>
            <a:off x="9491568" y="2013661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CMOS VLSI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C6291E1-C2B8-11A3-1D2D-E1A12218D140}"/>
              </a:ext>
            </a:extLst>
          </p:cNvPr>
          <p:cNvSpPr/>
          <p:nvPr/>
        </p:nvSpPr>
        <p:spPr>
          <a:xfrm>
            <a:off x="9229725" y="2905124"/>
            <a:ext cx="109537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F8291-7A1E-4D29-5107-612209329732}"/>
              </a:ext>
            </a:extLst>
          </p:cNvPr>
          <p:cNvSpPr txBox="1"/>
          <p:nvPr/>
        </p:nvSpPr>
        <p:spPr>
          <a:xfrm>
            <a:off x="9420653" y="2715263"/>
            <a:ext cx="118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</a:t>
            </a:r>
          </a:p>
          <a:p>
            <a:r>
              <a:rPr lang="en-US" dirty="0"/>
              <a:t>Design like</a:t>
            </a:r>
          </a:p>
          <a:p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55046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7B3-CC43-16D4-84AC-5AD77CA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3E397-7599-D230-E618-7FB56845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43704-2B83-F550-2AAB-712AE13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533B3-3D5A-44CD-7041-CBFF1692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" r="12620"/>
          <a:stretch/>
        </p:blipFill>
        <p:spPr>
          <a:xfrm>
            <a:off x="233916" y="1551029"/>
            <a:ext cx="5787656" cy="3603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47BB-9FCD-9509-3582-A9016104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6" y="1551029"/>
            <a:ext cx="6312281" cy="30049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998CBD-88CB-8D32-4B6F-B7D5DB21DBCC}"/>
              </a:ext>
            </a:extLst>
          </p:cNvPr>
          <p:cNvSpPr/>
          <p:nvPr/>
        </p:nvSpPr>
        <p:spPr>
          <a:xfrm>
            <a:off x="574155" y="1551029"/>
            <a:ext cx="1169579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ED60D3-4F7A-3CB2-D066-D288B0037038}"/>
              </a:ext>
            </a:extLst>
          </p:cNvPr>
          <p:cNvSpPr/>
          <p:nvPr/>
        </p:nvSpPr>
        <p:spPr>
          <a:xfrm>
            <a:off x="838200" y="4338084"/>
            <a:ext cx="1286540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58DE66-A71C-1DFA-8C1E-DBD6925109E2}"/>
              </a:ext>
            </a:extLst>
          </p:cNvPr>
          <p:cNvSpPr/>
          <p:nvPr/>
        </p:nvSpPr>
        <p:spPr>
          <a:xfrm>
            <a:off x="855002" y="2296633"/>
            <a:ext cx="378373" cy="2062716"/>
          </a:xfrm>
          <a:custGeom>
            <a:avLst/>
            <a:gdLst>
              <a:gd name="connsiteX0" fmla="*/ 48763 w 378373"/>
              <a:gd name="connsiteY0" fmla="*/ 0 h 2062716"/>
              <a:gd name="connsiteX1" fmla="*/ 27498 w 378373"/>
              <a:gd name="connsiteY1" fmla="*/ 1148316 h 2062716"/>
              <a:gd name="connsiteX2" fmla="*/ 378373 w 378373"/>
              <a:gd name="connsiteY2" fmla="*/ 2062716 h 206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73" h="2062716">
                <a:moveTo>
                  <a:pt x="48763" y="0"/>
                </a:moveTo>
                <a:cubicBezTo>
                  <a:pt x="10663" y="402265"/>
                  <a:pt x="-27437" y="804530"/>
                  <a:pt x="27498" y="1148316"/>
                </a:cubicBezTo>
                <a:cubicBezTo>
                  <a:pt x="82433" y="1492102"/>
                  <a:pt x="230403" y="1777409"/>
                  <a:pt x="378373" y="206271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D062D-4018-0AF7-AB4D-9011B402109A}"/>
              </a:ext>
            </a:extLst>
          </p:cNvPr>
          <p:cNvSpPr/>
          <p:nvPr/>
        </p:nvSpPr>
        <p:spPr>
          <a:xfrm>
            <a:off x="3391786" y="1701209"/>
            <a:ext cx="1637414" cy="80858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73B9-3657-D1D4-3430-462D8207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(port mapping)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D2D4-4E57-E7C9-0B7E-24CCCF2F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DE86-CA95-BE3E-58FB-E7DC3EA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758E4-B4CA-87B0-508F-C52238A6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1" y="2007897"/>
            <a:ext cx="10437354" cy="4342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ED098-0B1E-D01F-06BF-51D89D8389A9}"/>
              </a:ext>
            </a:extLst>
          </p:cNvPr>
          <p:cNvSpPr txBox="1"/>
          <p:nvPr/>
        </p:nvSpPr>
        <p:spPr>
          <a:xfrm>
            <a:off x="1108951" y="1173708"/>
            <a:ext cx="7492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Components available in library are port mapped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59ED38-497A-5721-ACD5-7D6708072A68}"/>
              </a:ext>
            </a:extLst>
          </p:cNvPr>
          <p:cNvSpPr/>
          <p:nvPr/>
        </p:nvSpPr>
        <p:spPr>
          <a:xfrm>
            <a:off x="5709683" y="4179346"/>
            <a:ext cx="2200940" cy="14133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B9E60-6FC5-4274-8CF6-97408C892CD8}"/>
              </a:ext>
            </a:extLst>
          </p:cNvPr>
          <p:cNvSpPr/>
          <p:nvPr/>
        </p:nvSpPr>
        <p:spPr>
          <a:xfrm>
            <a:off x="5709683" y="2802159"/>
            <a:ext cx="1786270" cy="9511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5EB-9826-57AC-9879-A4A16E96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(assign statement)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BAFE-E14E-835E-B32C-CE38B7E4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D91F6-A005-EE2D-E447-F3F592AC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52670-DD11-76B5-7B61-3E591B077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2185"/>
          <a:stretch/>
        </p:blipFill>
        <p:spPr>
          <a:xfrm>
            <a:off x="838200" y="2689165"/>
            <a:ext cx="9775591" cy="34811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F920F-4D6F-E0F3-2E72-0684E602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79" y="1174252"/>
            <a:ext cx="11674642" cy="1353627"/>
          </a:xfrm>
        </p:spPr>
        <p:txBody>
          <a:bodyPr>
            <a:normAutofit/>
          </a:bodyPr>
          <a:lstStyle/>
          <a:p>
            <a:r>
              <a:rPr lang="en-US" sz="2400" dirty="0"/>
              <a:t>This is the Highest Level of Abstraction in HDL</a:t>
            </a:r>
          </a:p>
          <a:p>
            <a:r>
              <a:rPr lang="en-US" sz="2400" dirty="0"/>
              <a:t>Different Circuit blocks can be represented as Functions, Tasks and Hierarchical Modules</a:t>
            </a:r>
          </a:p>
          <a:p>
            <a:r>
              <a:rPr lang="en-US" sz="2400" dirty="0"/>
              <a:t>‘Assign’ and ‘Always’ are relevant constructs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BE0CE4-4A46-B8E3-E580-73B671FBE407}"/>
              </a:ext>
            </a:extLst>
          </p:cNvPr>
          <p:cNvSpPr/>
          <p:nvPr/>
        </p:nvSpPr>
        <p:spPr>
          <a:xfrm>
            <a:off x="4995530" y="4211518"/>
            <a:ext cx="2181447" cy="13280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1487-5B06-D8F8-96B9-B1287663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in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(always blocks)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497AE-7303-BFAB-0D5B-D6186E91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3579-90B3-7800-C965-FAEE89FF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63DEE-5584-B529-0F24-D597C30AE8FA}"/>
              </a:ext>
            </a:extLst>
          </p:cNvPr>
          <p:cNvSpPr txBox="1"/>
          <p:nvPr/>
        </p:nvSpPr>
        <p:spPr>
          <a:xfrm>
            <a:off x="201543" y="1603916"/>
            <a:ext cx="5717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RTL =Register Transfer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Module is described in Verilog in the form of Data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Signals are assigned by the data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Design is Implemented using Concurrent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‘Always’ and ‘</a:t>
            </a:r>
            <a:r>
              <a:rPr lang="en-US" sz="2400" dirty="0" err="1"/>
              <a:t>Clk</a:t>
            </a:r>
            <a:r>
              <a:rPr lang="en-US" sz="2400" dirty="0"/>
              <a:t>’ are relevant constructs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B4697-AED5-D659-260F-73080BBF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83" y="1102240"/>
            <a:ext cx="5350806" cy="52451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041885-1755-403E-045E-19A262DD9A1E}"/>
              </a:ext>
            </a:extLst>
          </p:cNvPr>
          <p:cNvSpPr/>
          <p:nvPr/>
        </p:nvSpPr>
        <p:spPr>
          <a:xfrm>
            <a:off x="7347097" y="5114260"/>
            <a:ext cx="2509284" cy="733648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F57-C0E7-671E-1FFD-48A57E89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Course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B152-535A-0754-C47E-7E857BC4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Describe, Simulate and Debug combinational and sequential digital systems using </a:t>
            </a:r>
            <a:r>
              <a:rPr lang="en-US" sz="3200" u="sng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hardware description language (</a:t>
            </a:r>
            <a:r>
              <a:rPr lang="en-US" sz="3200" u="sng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Design Capture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). </a:t>
            </a:r>
          </a:p>
          <a:p>
            <a:pPr marL="2857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Understand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Design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a typeface="Times New Roman" panose="02020603050405020304" pitchFamily="18" charset="0"/>
              </a:rPr>
              <a:t>F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low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EDA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tools for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Simulation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Synthesis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of FPGA design of digital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Implement and test digital systems on FPGA platforms (hardware boards).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00191-5A98-5702-8516-1FB42370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6AF68-51DD-35C0-178C-151B22B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741-0F22-1ACE-277D-A3594881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76447"/>
            <a:ext cx="7858125" cy="808582"/>
          </a:xfrm>
        </p:spPr>
        <p:txBody>
          <a:bodyPr/>
          <a:lstStyle/>
          <a:p>
            <a:r>
              <a:rPr lang="en-US" sz="3600" dirty="0"/>
              <a:t>Modular Approach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ADD3-B16B-4381-BE06-E2C4D216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53A4A-9E63-FA9F-AD2C-712A5B20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F83F2-D43B-3FB7-034D-46A812CF7FDC}"/>
              </a:ext>
            </a:extLst>
          </p:cNvPr>
          <p:cNvSpPr txBox="1"/>
          <p:nvPr/>
        </p:nvSpPr>
        <p:spPr>
          <a:xfrm>
            <a:off x="259453" y="815183"/>
            <a:ext cx="5698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is a basic building block in </a:t>
            </a:r>
            <a:r>
              <a:rPr lang="en-US" sz="2400" dirty="0" err="1"/>
              <a:t>SystemVerilog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can be a collection of multiple low level logic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are interconnected through Port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functionality of any Module can be altered without affecting any other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1DB3C-A1D3-7DEA-183B-16063CEA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62" y="560800"/>
            <a:ext cx="4774663" cy="5516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4397D8-3152-5E7D-F9C5-C9C82CC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50890"/>
            <a:ext cx="4259135" cy="24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0F37E4-C8C5-4914-DB5A-339E8132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5" t="17246" r="3559" b="4467"/>
          <a:stretch/>
        </p:blipFill>
        <p:spPr>
          <a:xfrm>
            <a:off x="7517219" y="978194"/>
            <a:ext cx="4497572" cy="237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2AA2-EBE6-19B0-D341-9F157324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9527"/>
            <a:ext cx="10515600" cy="808582"/>
          </a:xfrm>
        </p:spPr>
        <p:txBody>
          <a:bodyPr/>
          <a:lstStyle/>
          <a:p>
            <a:r>
              <a:rPr lang="en-US" dirty="0"/>
              <a:t>Hierarchical Approach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62E4-24BF-D26A-3D3E-AEBAAD96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84" y="1163876"/>
            <a:ext cx="5309368" cy="4825835"/>
          </a:xfrm>
        </p:spPr>
        <p:txBody>
          <a:bodyPr>
            <a:normAutofit/>
          </a:bodyPr>
          <a:lstStyle/>
          <a:p>
            <a:r>
              <a:rPr lang="en-US" sz="2400" dirty="0"/>
              <a:t>Instantiation allows creation of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Hierarchy</a:t>
            </a:r>
            <a:r>
              <a:rPr lang="en-US" sz="2400" dirty="0"/>
              <a:t> in </a:t>
            </a:r>
            <a:r>
              <a:rPr lang="en-US" sz="2400" dirty="0" err="1"/>
              <a:t>SystemVerilog</a:t>
            </a:r>
            <a:r>
              <a:rPr lang="en-US" sz="2400" dirty="0"/>
              <a:t>.</a:t>
            </a:r>
          </a:p>
          <a:p>
            <a:r>
              <a:rPr lang="en-US" sz="2400" dirty="0"/>
              <a:t>The Modules that are used in another Module are called </a:t>
            </a:r>
            <a:r>
              <a:rPr lang="en-US" sz="2400" b="1" dirty="0">
                <a:solidFill>
                  <a:srgbClr val="FF0000"/>
                </a:solidFill>
              </a:rPr>
              <a:t>Instances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.</a:t>
            </a:r>
          </a:p>
          <a:p>
            <a:r>
              <a:rPr lang="en-US" sz="2400" dirty="0"/>
              <a:t>Nesting of Modules is not permitted as it is Hardware Design.</a:t>
            </a:r>
          </a:p>
          <a:p>
            <a:r>
              <a:rPr lang="en-US" sz="2400" dirty="0"/>
              <a:t>One Module can be used in many other Modules through </a:t>
            </a:r>
            <a:r>
              <a:rPr lang="en-US" sz="2400" b="1" dirty="0">
                <a:solidFill>
                  <a:srgbClr val="FF0000"/>
                </a:solidFill>
              </a:rPr>
              <a:t>Instantiation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5D36-9FAA-B7FD-72CE-9698977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271F9-B310-CC47-4BBF-C2D3E3D6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3109F-AFE8-5046-93C7-9B4D877D3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2" t="13390" r="15129" b="8416"/>
          <a:stretch/>
        </p:blipFill>
        <p:spPr>
          <a:xfrm>
            <a:off x="7430386" y="3362736"/>
            <a:ext cx="3923414" cy="3175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ED529-7E9F-746E-E1CF-719A6014B6B4}"/>
              </a:ext>
            </a:extLst>
          </p:cNvPr>
          <p:cNvSpPr txBox="1"/>
          <p:nvPr/>
        </p:nvSpPr>
        <p:spPr>
          <a:xfrm>
            <a:off x="8459738" y="633025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to 1 MUX using 2 to 1 MUX</a:t>
            </a:r>
          </a:p>
        </p:txBody>
      </p:sp>
    </p:spTree>
    <p:extLst>
      <p:ext uri="{BB962C8B-B14F-4D97-AF65-F5344CB8AC3E}">
        <p14:creationId xmlns:p14="http://schemas.microsoft.com/office/powerpoint/2010/main" val="174108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626-5C0B-373E-5E4D-3B27803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Abstraction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9B91-E160-44D4-90DD-E2EB20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92FB-12F6-FC36-16B4-5BDB555C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C1A1C-EA1D-64C3-820D-6BC8C64ED130}"/>
              </a:ext>
            </a:extLst>
          </p:cNvPr>
          <p:cNvSpPr txBox="1"/>
          <p:nvPr/>
        </p:nvSpPr>
        <p:spPr>
          <a:xfrm>
            <a:off x="838200" y="1351508"/>
            <a:ext cx="82968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highlight>
                  <a:srgbClr val="FFFF00"/>
                </a:highlight>
              </a:rPr>
              <a:t>Two Design Methodologies</a:t>
            </a:r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Top-Down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define the top-level block and identify the Sub Blocks</a:t>
            </a:r>
          </a:p>
          <a:p>
            <a:r>
              <a:rPr lang="en-US" sz="2400" dirty="0"/>
              <a:t>	needed to build the top-level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Sub Blocks are further divided until we come to Leaf</a:t>
            </a:r>
          </a:p>
          <a:p>
            <a:r>
              <a:rPr lang="en-US" sz="2400" dirty="0"/>
              <a:t>	Cells which cannot be further Sub Divided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7030A0"/>
                </a:solidFill>
              </a:rPr>
              <a:t>Bottom-Up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first Identify the Building Blocks (Leaf Cells) that are </a:t>
            </a:r>
          </a:p>
          <a:p>
            <a:r>
              <a:rPr lang="en-US" sz="2400" dirty="0"/>
              <a:t>	available to us in a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build bigger blocks using these Building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process continues until we reach the Top-Level block</a:t>
            </a:r>
          </a:p>
        </p:txBody>
      </p:sp>
    </p:spTree>
    <p:extLst>
      <p:ext uri="{BB962C8B-B14F-4D97-AF65-F5344CB8AC3E}">
        <p14:creationId xmlns:p14="http://schemas.microsoft.com/office/powerpoint/2010/main" val="243767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D8C-E19C-B256-81CA-06F40107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 in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8280-0C6C-EAB3-9B7C-0FB2AF51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1446663"/>
          </a:xfrm>
        </p:spPr>
        <p:txBody>
          <a:bodyPr/>
          <a:lstStyle/>
          <a:p>
            <a:r>
              <a:rPr lang="en-US" dirty="0"/>
              <a:t>Used for Functional as well as Post-Synthesis Testing</a:t>
            </a:r>
          </a:p>
          <a:p>
            <a:r>
              <a:rPr lang="en-US" dirty="0"/>
              <a:t>Timing Information can be added through Gate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A836-5C8D-7034-50C6-B06139B1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E597-E053-604F-EC9B-C6D94A1C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14F34-3CCB-2EE8-B494-521E0C6A3F49}"/>
              </a:ext>
            </a:extLst>
          </p:cNvPr>
          <p:cNvSpPr/>
          <p:nvPr/>
        </p:nvSpPr>
        <p:spPr>
          <a:xfrm>
            <a:off x="1405719" y="3352800"/>
            <a:ext cx="2279177" cy="14466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Stimulus through Test Bench or External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8FDC7-5025-DBA9-7007-6D0CA2238509}"/>
              </a:ext>
            </a:extLst>
          </p:cNvPr>
          <p:cNvSpPr/>
          <p:nvPr/>
        </p:nvSpPr>
        <p:spPr>
          <a:xfrm>
            <a:off x="4546979" y="3336878"/>
            <a:ext cx="2279177" cy="14466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 Under Test DUT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111D-064C-D6A3-77AC-2FB23C69B36F}"/>
              </a:ext>
            </a:extLst>
          </p:cNvPr>
          <p:cNvSpPr/>
          <p:nvPr/>
        </p:nvSpPr>
        <p:spPr>
          <a:xfrm>
            <a:off x="7688239" y="3320956"/>
            <a:ext cx="2279177" cy="14466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  <a:p>
            <a:pPr algn="ctr"/>
            <a:r>
              <a:rPr lang="en-US" b="1" dirty="0"/>
              <a:t>Timing Diagrams, File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A8A443-A79D-1ECC-83C0-379D1EFEA3C8}"/>
              </a:ext>
            </a:extLst>
          </p:cNvPr>
          <p:cNvSpPr/>
          <p:nvPr/>
        </p:nvSpPr>
        <p:spPr>
          <a:xfrm>
            <a:off x="3684896" y="3725839"/>
            <a:ext cx="862083" cy="6005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444ADD-CAB4-E0E1-DF30-4632B7C8AED2}"/>
              </a:ext>
            </a:extLst>
          </p:cNvPr>
          <p:cNvSpPr/>
          <p:nvPr/>
        </p:nvSpPr>
        <p:spPr>
          <a:xfrm>
            <a:off x="6826156" y="3725839"/>
            <a:ext cx="862083" cy="600501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6592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6534-F680-F7DB-6580-1C763AD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85102"/>
            <a:ext cx="10515600" cy="808582"/>
          </a:xfrm>
        </p:spPr>
        <p:txBody>
          <a:bodyPr/>
          <a:lstStyle/>
          <a:p>
            <a:r>
              <a:rPr lang="en-US" sz="3600" dirty="0"/>
              <a:t>Writing Test Benches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B3D-F3EA-DE1E-DBA2-644975D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0CB2-D089-5280-4ADD-3881AF7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5ACAF-14F9-5F7D-A900-8885F2BCE2C6}"/>
              </a:ext>
            </a:extLst>
          </p:cNvPr>
          <p:cNvGrpSpPr/>
          <p:nvPr/>
        </p:nvGrpSpPr>
        <p:grpSpPr>
          <a:xfrm>
            <a:off x="352444" y="2009081"/>
            <a:ext cx="4748945" cy="2306245"/>
            <a:chOff x="384529" y="1205241"/>
            <a:chExt cx="4776716" cy="2288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30DF20-57C4-D2A0-8FA3-9E133B4059F1}"/>
                </a:ext>
              </a:extLst>
            </p:cNvPr>
            <p:cNvSpPr/>
            <p:nvPr/>
          </p:nvSpPr>
          <p:spPr>
            <a:xfrm>
              <a:off x="384529" y="1205241"/>
              <a:ext cx="4776716" cy="22887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Wrapper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SV</a:t>
              </a:r>
              <a:r>
                <a:rPr lang="en-US" sz="2000" b="1" dirty="0">
                  <a:solidFill>
                    <a:schemeClr val="tx1"/>
                  </a:solidFill>
                </a:rPr>
                <a:t> Module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9BE0A-B6C5-B642-ACE6-255F25D67F39}"/>
                </a:ext>
              </a:extLst>
            </p:cNvPr>
            <p:cNvSpPr/>
            <p:nvPr/>
          </p:nvSpPr>
          <p:spPr>
            <a:xfrm>
              <a:off x="3057095" y="1701326"/>
              <a:ext cx="1897039" cy="129653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FF00FF"/>
                  </a:highlight>
                </a:rPr>
                <a:t>Verilog</a:t>
              </a:r>
              <a:r>
                <a:rPr lang="en-US" dirty="0"/>
                <a:t> Module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F89096F-41D4-283C-6532-C7C3D9F1AC0E}"/>
                </a:ext>
              </a:extLst>
            </p:cNvPr>
            <p:cNvSpPr/>
            <p:nvPr/>
          </p:nvSpPr>
          <p:spPr>
            <a:xfrm>
              <a:off x="2047162" y="1767287"/>
              <a:ext cx="1009933" cy="3357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Ports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0A59F6B1-9352-177C-466B-462175780674}"/>
                </a:ext>
              </a:extLst>
            </p:cNvPr>
            <p:cNvSpPr/>
            <p:nvPr/>
          </p:nvSpPr>
          <p:spPr>
            <a:xfrm>
              <a:off x="2047162" y="2483891"/>
              <a:ext cx="1009934" cy="42774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Ports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1157E-173D-E65E-1AC5-B391986BF2CC}"/>
                </a:ext>
              </a:extLst>
            </p:cNvPr>
            <p:cNvSpPr txBox="1"/>
            <p:nvPr/>
          </p:nvSpPr>
          <p:spPr>
            <a:xfrm>
              <a:off x="970418" y="1514516"/>
              <a:ext cx="990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Stimulus</a:t>
              </a:r>
            </a:p>
            <a:p>
              <a:r>
                <a:rPr lang="en-US" dirty="0"/>
                <a:t>Signals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9EE1C-93C3-E511-5242-E24FD3EE2C1D}"/>
                </a:ext>
              </a:extLst>
            </p:cNvPr>
            <p:cNvSpPr txBox="1"/>
            <p:nvPr/>
          </p:nvSpPr>
          <p:spPr>
            <a:xfrm>
              <a:off x="589848" y="2544743"/>
              <a:ext cx="1541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Display</a:t>
              </a:r>
            </a:p>
            <a:p>
              <a:r>
                <a:rPr lang="en-US" dirty="0"/>
                <a:t>Or File Write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BAFCAA-028B-7189-E882-49CB59C94549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62" y="2318061"/>
              <a:ext cx="1009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E61A5-77A2-C81C-BECB-41014EBC0E5D}"/>
                </a:ext>
              </a:extLst>
            </p:cNvPr>
            <p:cNvSpPr txBox="1"/>
            <p:nvPr/>
          </p:nvSpPr>
          <p:spPr>
            <a:xfrm>
              <a:off x="1360604" y="21405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83DD0-1FB8-A6D5-4127-85D2AAA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93" y="415033"/>
            <a:ext cx="4018419" cy="15755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59BF3D-34D3-528E-3410-D52903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38" r="25165"/>
          <a:stretch/>
        </p:blipFill>
        <p:spPr>
          <a:xfrm>
            <a:off x="7638445" y="2107563"/>
            <a:ext cx="4283709" cy="45482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C27D495-7434-3ED1-6166-612117AA133E}"/>
              </a:ext>
            </a:extLst>
          </p:cNvPr>
          <p:cNvSpPr/>
          <p:nvPr/>
        </p:nvSpPr>
        <p:spPr>
          <a:xfrm>
            <a:off x="8846288" y="531628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59661-91AA-8061-EA74-A20EA722580C}"/>
              </a:ext>
            </a:extLst>
          </p:cNvPr>
          <p:cNvSpPr/>
          <p:nvPr/>
        </p:nvSpPr>
        <p:spPr>
          <a:xfrm>
            <a:off x="7956955" y="2972849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A25BB8-769C-AC62-A434-321B82383B95}"/>
              </a:ext>
            </a:extLst>
          </p:cNvPr>
          <p:cNvSpPr/>
          <p:nvPr/>
        </p:nvSpPr>
        <p:spPr>
          <a:xfrm>
            <a:off x="8601740" y="871871"/>
            <a:ext cx="988827" cy="2179674"/>
          </a:xfrm>
          <a:custGeom>
            <a:avLst/>
            <a:gdLst>
              <a:gd name="connsiteX0" fmla="*/ 627320 w 1091186"/>
              <a:gd name="connsiteY0" fmla="*/ 0 h 2158409"/>
              <a:gd name="connsiteX1" fmla="*/ 1031358 w 1091186"/>
              <a:gd name="connsiteY1" fmla="*/ 712381 h 2158409"/>
              <a:gd name="connsiteX2" fmla="*/ 978195 w 1091186"/>
              <a:gd name="connsiteY2" fmla="*/ 1360967 h 2158409"/>
              <a:gd name="connsiteX3" fmla="*/ 0 w 1091186"/>
              <a:gd name="connsiteY3" fmla="*/ 2158409 h 215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86" h="2158409">
                <a:moveTo>
                  <a:pt x="627320" y="0"/>
                </a:moveTo>
                <a:cubicBezTo>
                  <a:pt x="800099" y="242776"/>
                  <a:pt x="972879" y="485553"/>
                  <a:pt x="1031358" y="712381"/>
                </a:cubicBezTo>
                <a:cubicBezTo>
                  <a:pt x="1089837" y="939209"/>
                  <a:pt x="1150088" y="1119962"/>
                  <a:pt x="978195" y="1360967"/>
                </a:cubicBezTo>
                <a:cubicBezTo>
                  <a:pt x="806302" y="1601972"/>
                  <a:pt x="403151" y="1880190"/>
                  <a:pt x="0" y="2158409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A5A4-8140-A991-D69C-B8DD19C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Synthesis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D1095-8E54-204B-82D2-64A657D8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C9216-1410-9A60-F269-B443DC01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95CE9-FC8E-1879-649B-5CF802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0" y="1173708"/>
            <a:ext cx="7491662" cy="4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267-55C3-E20B-38EB-F5F879E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Task – EDA Tools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FFC6-4AFA-8BF3-5F15-77CE876A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Refer to Lab Manual 1 and Appendix 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--------------- for own learning ---------------------   </a:t>
            </a:r>
          </a:p>
          <a:p>
            <a:r>
              <a:rPr lang="en-US" dirty="0" err="1"/>
              <a:t>SystemVerilog</a:t>
            </a:r>
            <a:r>
              <a:rPr lang="en-US" dirty="0"/>
              <a:t> language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https://www.chipverify.com/tutorials/systemverilog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Online EDA tools  (</a:t>
            </a:r>
            <a:r>
              <a:rPr lang="en-US" dirty="0" err="1"/>
              <a:t>iverilog</a:t>
            </a:r>
            <a:r>
              <a:rPr lang="en-US" dirty="0"/>
              <a:t>) for simulation and testing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https://courses.edaplayground.com/home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5FCC-7656-4E11-5B2C-217CF9DE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320B-6119-59E9-7DE8-E941E9E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D3C2-2110-9B9C-3998-2243F6AA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and 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5780-8E41-879B-2142-4355DF1E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 Completion (10 to 11 Labs): 50%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Lab Attendance (1% each lab)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 grades the Task Completion (2% each lab)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Submitting Reports and Observations, as required (2% each lab)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 Projects (1 to 2): 30% </a:t>
            </a:r>
          </a:p>
          <a:p>
            <a:pPr lvl="1">
              <a:spcBef>
                <a:spcPts val="0"/>
              </a:spcBef>
            </a:pP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coding and </a:t>
            </a:r>
            <a:r>
              <a:rPr lang="en-US" sz="2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imulation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ynthesis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prototyping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roject report 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resentation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Lab (Midterm) Exam: 20%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3DFD-D099-5B32-4DE1-778B4858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0E11-0BC1-7CE5-9023-C6A4F54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B438-21EF-A909-6B6E-C6B944B256D4}"/>
              </a:ext>
            </a:extLst>
          </p:cNvPr>
          <p:cNvSpPr txBox="1"/>
          <p:nvPr/>
        </p:nvSpPr>
        <p:spPr>
          <a:xfrm>
            <a:off x="981075" y="5780921"/>
            <a:ext cx="593720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MS Grading: Final Grade is Combined (80% Theory, 20% Lab)</a:t>
            </a:r>
          </a:p>
        </p:txBody>
      </p:sp>
    </p:spTree>
    <p:extLst>
      <p:ext uri="{BB962C8B-B14F-4D97-AF65-F5344CB8AC3E}">
        <p14:creationId xmlns:p14="http://schemas.microsoft.com/office/powerpoint/2010/main" val="4288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0F1D-E3DE-6A7A-F188-433C578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2EF-35FC-E117-29BD-AA3A1FAD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  <a:p>
            <a:r>
              <a:rPr lang="en-US" dirty="0"/>
              <a:t>Lab Course Outline and Grading</a:t>
            </a:r>
          </a:p>
          <a:p>
            <a:r>
              <a:rPr lang="en-US" dirty="0"/>
              <a:t>RTL Design - Introduction</a:t>
            </a:r>
          </a:p>
          <a:p>
            <a:r>
              <a:rPr lang="en-US" dirty="0"/>
              <a:t>Design Flow – from idea to product</a:t>
            </a:r>
          </a:p>
          <a:p>
            <a:r>
              <a:rPr lang="en-US" dirty="0"/>
              <a:t>Step through EDA tools</a:t>
            </a:r>
          </a:p>
          <a:p>
            <a:r>
              <a:rPr lang="en-US" dirty="0"/>
              <a:t>Introduction to </a:t>
            </a:r>
            <a:r>
              <a:rPr lang="en-US" dirty="0" err="1"/>
              <a:t>SystemVerilog</a:t>
            </a:r>
            <a:r>
              <a:rPr lang="en-US" dirty="0"/>
              <a:t> and Design Methodology</a:t>
            </a:r>
          </a:p>
          <a:p>
            <a:r>
              <a:rPr lang="en-US" dirty="0"/>
              <a:t>Tools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338C-2356-BAC2-A6C0-158EC1A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9C5AE-2072-4554-5AA3-7B8FB73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68FFF8-7DCE-F7A8-FF6B-3687A232A998}"/>
              </a:ext>
            </a:extLst>
          </p:cNvPr>
          <p:cNvSpPr/>
          <p:nvPr/>
        </p:nvSpPr>
        <p:spPr>
          <a:xfrm>
            <a:off x="2858450" y="1136073"/>
            <a:ext cx="6533816" cy="4492852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FB64FA-FFB6-45AF-BC16-6D61B01C08DE}"/>
              </a:ext>
            </a:extLst>
          </p:cNvPr>
          <p:cNvCxnSpPr>
            <a:cxnSpLocks/>
          </p:cNvCxnSpPr>
          <p:nvPr/>
        </p:nvCxnSpPr>
        <p:spPr>
          <a:xfrm flipV="1">
            <a:off x="7353916" y="3426079"/>
            <a:ext cx="624546" cy="2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36FE7-8A6A-455F-93A3-EA02177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684" y="203296"/>
            <a:ext cx="8431161" cy="74567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RTL View of Digital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BD1C-4A69-4820-999E-990ED4F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3632-4DA7-4F64-B39A-AE37B0D7B8D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96FF5-3985-4255-A2E2-58DB84752E9A}"/>
              </a:ext>
            </a:extLst>
          </p:cNvPr>
          <p:cNvSpPr txBox="1"/>
          <p:nvPr/>
        </p:nvSpPr>
        <p:spPr>
          <a:xfrm>
            <a:off x="4534528" y="1629825"/>
            <a:ext cx="377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RTL = Register Transfer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3BED-47CA-43C5-B87F-48483CC89129}"/>
              </a:ext>
            </a:extLst>
          </p:cNvPr>
          <p:cNvSpPr txBox="1"/>
          <p:nvPr/>
        </p:nvSpPr>
        <p:spPr>
          <a:xfrm>
            <a:off x="3445978" y="2454124"/>
            <a:ext cx="956604" cy="203132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2A8D0-D9A1-42A7-AB1E-5F52CDA0334C}"/>
              </a:ext>
            </a:extLst>
          </p:cNvPr>
          <p:cNvSpPr txBox="1"/>
          <p:nvPr/>
        </p:nvSpPr>
        <p:spPr>
          <a:xfrm>
            <a:off x="7978462" y="2452787"/>
            <a:ext cx="956604" cy="203132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3E354-5985-45B3-9D1D-1EC6F6C68943}"/>
              </a:ext>
            </a:extLst>
          </p:cNvPr>
          <p:cNvCxnSpPr>
            <a:cxnSpLocks/>
          </p:cNvCxnSpPr>
          <p:nvPr/>
        </p:nvCxnSpPr>
        <p:spPr>
          <a:xfrm flipV="1">
            <a:off x="3924280" y="4327261"/>
            <a:ext cx="0" cy="763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6299B-FEBB-43BE-BCCC-9A76FD33A7AA}"/>
              </a:ext>
            </a:extLst>
          </p:cNvPr>
          <p:cNvSpPr txBox="1"/>
          <p:nvPr/>
        </p:nvSpPr>
        <p:spPr>
          <a:xfrm>
            <a:off x="3573188" y="51246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FAE0E-3712-44CA-83DC-364503EC57B0}"/>
              </a:ext>
            </a:extLst>
          </p:cNvPr>
          <p:cNvSpPr txBox="1"/>
          <p:nvPr/>
        </p:nvSpPr>
        <p:spPr>
          <a:xfrm>
            <a:off x="7917159" y="51246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986AA55-992E-467E-BB5B-4628619EB778}"/>
              </a:ext>
            </a:extLst>
          </p:cNvPr>
          <p:cNvSpPr/>
          <p:nvPr/>
        </p:nvSpPr>
        <p:spPr>
          <a:xfrm>
            <a:off x="4880884" y="2362200"/>
            <a:ext cx="2611177" cy="2442176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Combinational Logic Cloud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D0451-3BE1-41C8-A7A5-BA8C76276EBD}"/>
              </a:ext>
            </a:extLst>
          </p:cNvPr>
          <p:cNvSpPr txBox="1"/>
          <p:nvPr/>
        </p:nvSpPr>
        <p:spPr>
          <a:xfrm>
            <a:off x="2914928" y="5757035"/>
            <a:ext cx="642086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Complex Digital System has many RTL Modules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67878EBE-ED11-40A3-850B-7F80DB80D73A}"/>
              </a:ext>
            </a:extLst>
          </p:cNvPr>
          <p:cNvSpPr/>
          <p:nvPr/>
        </p:nvSpPr>
        <p:spPr>
          <a:xfrm>
            <a:off x="2517511" y="3152984"/>
            <a:ext cx="928467" cy="481818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47FFA2-2B6E-4771-BBA4-745472C77D62}"/>
              </a:ext>
            </a:extLst>
          </p:cNvPr>
          <p:cNvSpPr/>
          <p:nvPr/>
        </p:nvSpPr>
        <p:spPr>
          <a:xfrm>
            <a:off x="8935066" y="3152984"/>
            <a:ext cx="956604" cy="4818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4920-A14E-4C41-900C-5EEAD2348ED9}"/>
              </a:ext>
            </a:extLst>
          </p:cNvPr>
          <p:cNvSpPr txBox="1"/>
          <p:nvPr/>
        </p:nvSpPr>
        <p:spPr>
          <a:xfrm>
            <a:off x="1269099" y="3070726"/>
            <a:ext cx="102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77057-DB36-4E41-8665-23F07EEC2054}"/>
              </a:ext>
            </a:extLst>
          </p:cNvPr>
          <p:cNvSpPr txBox="1"/>
          <p:nvPr/>
        </p:nvSpPr>
        <p:spPr>
          <a:xfrm>
            <a:off x="9891670" y="3070727"/>
            <a:ext cx="102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Output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E6859DE-7ADC-4FD5-95C2-254D264A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FDFB8B-B7B6-75A1-2AE5-F386F3A09F93}"/>
              </a:ext>
            </a:extLst>
          </p:cNvPr>
          <p:cNvCxnSpPr>
            <a:endCxn id="5" idx="1"/>
          </p:cNvCxnSpPr>
          <p:nvPr/>
        </p:nvCxnSpPr>
        <p:spPr>
          <a:xfrm flipV="1">
            <a:off x="4191616" y="1860658"/>
            <a:ext cx="342912" cy="3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B5DB40-1865-811A-17E1-AEC453749172}"/>
              </a:ext>
            </a:extLst>
          </p:cNvPr>
          <p:cNvCxnSpPr>
            <a:stCxn id="5" idx="3"/>
          </p:cNvCxnSpPr>
          <p:nvPr/>
        </p:nvCxnSpPr>
        <p:spPr>
          <a:xfrm>
            <a:off x="8312806" y="1860658"/>
            <a:ext cx="365085" cy="50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8A497-EF50-B1D5-62B4-AE28CDDCD3D4}"/>
              </a:ext>
            </a:extLst>
          </p:cNvPr>
          <p:cNvCxnSpPr>
            <a:cxnSpLocks/>
          </p:cNvCxnSpPr>
          <p:nvPr/>
        </p:nvCxnSpPr>
        <p:spPr>
          <a:xfrm flipV="1">
            <a:off x="8456764" y="4327261"/>
            <a:ext cx="0" cy="763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2622B3-903A-48C9-B1D2-23F868444FC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02582" y="3469787"/>
            <a:ext cx="6081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0BA73A-8807-5FEA-960D-536E10D3190D}"/>
              </a:ext>
            </a:extLst>
          </p:cNvPr>
          <p:cNvSpPr txBox="1"/>
          <p:nvPr/>
        </p:nvSpPr>
        <p:spPr>
          <a:xfrm>
            <a:off x="4295712" y="773847"/>
            <a:ext cx="425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Engineering System has Inputs and 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8F3B-12C7-37AD-678F-619DD8739BB8}"/>
              </a:ext>
            </a:extLst>
          </p:cNvPr>
          <p:cNvSpPr txBox="1"/>
          <p:nvPr/>
        </p:nvSpPr>
        <p:spPr>
          <a:xfrm>
            <a:off x="9531298" y="4232589"/>
            <a:ext cx="23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RTL Module</a:t>
            </a:r>
          </a:p>
        </p:txBody>
      </p:sp>
    </p:spTree>
    <p:extLst>
      <p:ext uri="{BB962C8B-B14F-4D97-AF65-F5344CB8AC3E}">
        <p14:creationId xmlns:p14="http://schemas.microsoft.com/office/powerpoint/2010/main" val="390881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312-1E7D-75A6-D427-7D454A7A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Design with a Pipeline Cut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84DE-3693-65B6-AC2D-7DFD175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BE9A-24EA-48B5-6DD8-BE3BD3B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0C0D0-1A13-A0A4-1888-395EDFD04A92}"/>
              </a:ext>
            </a:extLst>
          </p:cNvPr>
          <p:cNvSpPr/>
          <p:nvPr/>
        </p:nvSpPr>
        <p:spPr>
          <a:xfrm>
            <a:off x="579516" y="1173708"/>
            <a:ext cx="5023691" cy="336681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3135A-EFCF-516D-0D9C-619D82995393}"/>
              </a:ext>
            </a:extLst>
          </p:cNvPr>
          <p:cNvCxnSpPr>
            <a:cxnSpLocks/>
          </p:cNvCxnSpPr>
          <p:nvPr/>
        </p:nvCxnSpPr>
        <p:spPr>
          <a:xfrm flipV="1">
            <a:off x="3776996" y="2876034"/>
            <a:ext cx="522268" cy="2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0B5B4-4D7E-D296-BEED-72735C9DBB23}"/>
              </a:ext>
            </a:extLst>
          </p:cNvPr>
          <p:cNvSpPr txBox="1"/>
          <p:nvPr/>
        </p:nvSpPr>
        <p:spPr>
          <a:xfrm>
            <a:off x="1515448" y="1209649"/>
            <a:ext cx="3159535" cy="367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RTL = Register Transfer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D1F42-70F7-8618-37C7-457FB736BB63}"/>
              </a:ext>
            </a:extLst>
          </p:cNvPr>
          <p:cNvSpPr txBox="1"/>
          <p:nvPr/>
        </p:nvSpPr>
        <p:spPr>
          <a:xfrm>
            <a:off x="1070827" y="2223510"/>
            <a:ext cx="910283" cy="144655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6DEAF-E2E6-A59E-DB6B-89691C8E0EC5}"/>
              </a:ext>
            </a:extLst>
          </p:cNvPr>
          <p:cNvSpPr txBox="1"/>
          <p:nvPr/>
        </p:nvSpPr>
        <p:spPr>
          <a:xfrm>
            <a:off x="4299265" y="2115951"/>
            <a:ext cx="896076" cy="14157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B42FB-D8EA-84C7-2EC1-AC4886135B36}"/>
              </a:ext>
            </a:extLst>
          </p:cNvPr>
          <p:cNvCxnSpPr>
            <a:cxnSpLocks/>
          </p:cNvCxnSpPr>
          <p:nvPr/>
        </p:nvCxnSpPr>
        <p:spPr>
          <a:xfrm flipV="1">
            <a:off x="1502887" y="3510401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13D01A-2B9F-1DA9-37D6-2E852E18B8B0}"/>
              </a:ext>
            </a:extLst>
          </p:cNvPr>
          <p:cNvSpPr txBox="1"/>
          <p:nvPr/>
        </p:nvSpPr>
        <p:spPr>
          <a:xfrm>
            <a:off x="1070827" y="413133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D9704-7D0F-045A-C16A-CEBF18D8FE87}"/>
              </a:ext>
            </a:extLst>
          </p:cNvPr>
          <p:cNvSpPr txBox="1"/>
          <p:nvPr/>
        </p:nvSpPr>
        <p:spPr>
          <a:xfrm>
            <a:off x="4379475" y="409860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2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382B7BA-C90A-3401-D169-303D129CC45E}"/>
              </a:ext>
            </a:extLst>
          </p:cNvPr>
          <p:cNvSpPr/>
          <p:nvPr/>
        </p:nvSpPr>
        <p:spPr>
          <a:xfrm>
            <a:off x="2270751" y="2150294"/>
            <a:ext cx="1554292" cy="151744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Combinational Logic Cloud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BE1F730F-43DE-7FFB-F3BD-71530A07AB3C}"/>
              </a:ext>
            </a:extLst>
          </p:cNvPr>
          <p:cNvSpPr/>
          <p:nvPr/>
        </p:nvSpPr>
        <p:spPr>
          <a:xfrm>
            <a:off x="294411" y="2780138"/>
            <a:ext cx="776419" cy="383759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D65466-9703-93E7-C9BE-BEA3B980CD8F}"/>
              </a:ext>
            </a:extLst>
          </p:cNvPr>
          <p:cNvSpPr/>
          <p:nvPr/>
        </p:nvSpPr>
        <p:spPr>
          <a:xfrm>
            <a:off x="5195340" y="2673644"/>
            <a:ext cx="799948" cy="38375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D70FC-8DED-1E32-7CC2-C6F7E369A8EE}"/>
              </a:ext>
            </a:extLst>
          </p:cNvPr>
          <p:cNvSpPr txBox="1"/>
          <p:nvPr/>
        </p:nvSpPr>
        <p:spPr>
          <a:xfrm>
            <a:off x="119037" y="2265348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C88F3-50CE-2897-88F1-B7E0822A93DF}"/>
              </a:ext>
            </a:extLst>
          </p:cNvPr>
          <p:cNvSpPr txBox="1"/>
          <p:nvPr/>
        </p:nvSpPr>
        <p:spPr>
          <a:xfrm>
            <a:off x="5164035" y="3005411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832A54-E810-C18A-107A-ED9771E6DDFF}"/>
              </a:ext>
            </a:extLst>
          </p:cNvPr>
          <p:cNvCxnSpPr>
            <a:cxnSpLocks/>
          </p:cNvCxnSpPr>
          <p:nvPr/>
        </p:nvCxnSpPr>
        <p:spPr>
          <a:xfrm flipV="1">
            <a:off x="1470879" y="1773541"/>
            <a:ext cx="286755" cy="3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82339C-C248-8A59-1C13-03294AE006FD}"/>
              </a:ext>
            </a:extLst>
          </p:cNvPr>
          <p:cNvCxnSpPr>
            <a:cxnSpLocks/>
          </p:cNvCxnSpPr>
          <p:nvPr/>
        </p:nvCxnSpPr>
        <p:spPr>
          <a:xfrm>
            <a:off x="4674983" y="1644332"/>
            <a:ext cx="305297" cy="3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A7043-6032-F3FC-4ACA-CF4D310AED1C}"/>
              </a:ext>
            </a:extLst>
          </p:cNvPr>
          <p:cNvCxnSpPr>
            <a:cxnSpLocks/>
          </p:cNvCxnSpPr>
          <p:nvPr/>
        </p:nvCxnSpPr>
        <p:spPr>
          <a:xfrm flipV="1">
            <a:off x="4827631" y="3374410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847E9-E132-264F-86C3-8171FAB52FFA}"/>
              </a:ext>
            </a:extLst>
          </p:cNvPr>
          <p:cNvCxnSpPr>
            <a:cxnSpLocks/>
          </p:cNvCxnSpPr>
          <p:nvPr/>
        </p:nvCxnSpPr>
        <p:spPr>
          <a:xfrm flipV="1">
            <a:off x="1981110" y="3030139"/>
            <a:ext cx="394288" cy="49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F01C0-0438-A426-9F3C-851F4071F488}"/>
              </a:ext>
            </a:extLst>
          </p:cNvPr>
          <p:cNvCxnSpPr>
            <a:cxnSpLocks/>
          </p:cNvCxnSpPr>
          <p:nvPr/>
        </p:nvCxnSpPr>
        <p:spPr>
          <a:xfrm>
            <a:off x="3068554" y="1826079"/>
            <a:ext cx="0" cy="297051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B1D5A9-3F67-6A15-9FBC-A45F23851603}"/>
              </a:ext>
            </a:extLst>
          </p:cNvPr>
          <p:cNvSpPr txBox="1"/>
          <p:nvPr/>
        </p:nvSpPr>
        <p:spPr>
          <a:xfrm>
            <a:off x="2667501" y="479658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  <a:p>
            <a:r>
              <a:rPr lang="en-US" dirty="0"/>
              <a:t>Cut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3C68F-A696-25B3-6F18-21FAB0341F5A}"/>
              </a:ext>
            </a:extLst>
          </p:cNvPr>
          <p:cNvSpPr/>
          <p:nvPr/>
        </p:nvSpPr>
        <p:spPr>
          <a:xfrm>
            <a:off x="6586017" y="1096733"/>
            <a:ext cx="5023691" cy="336681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17D36-AA41-63AB-2DD4-0129568D5F95}"/>
              </a:ext>
            </a:extLst>
          </p:cNvPr>
          <p:cNvCxnSpPr>
            <a:cxnSpLocks/>
          </p:cNvCxnSpPr>
          <p:nvPr/>
        </p:nvCxnSpPr>
        <p:spPr>
          <a:xfrm flipV="1">
            <a:off x="10475003" y="2909014"/>
            <a:ext cx="386871" cy="152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87382-253B-14E5-5B6F-EF9AD43AD041}"/>
              </a:ext>
            </a:extLst>
          </p:cNvPr>
          <p:cNvSpPr txBox="1"/>
          <p:nvPr/>
        </p:nvSpPr>
        <p:spPr>
          <a:xfrm>
            <a:off x="8290216" y="1021507"/>
            <a:ext cx="19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Pipelined RTL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BE76A6-0473-AAA8-D2FA-65CC3E04CCF8}"/>
              </a:ext>
            </a:extLst>
          </p:cNvPr>
          <p:cNvSpPr txBox="1"/>
          <p:nvPr/>
        </p:nvSpPr>
        <p:spPr>
          <a:xfrm>
            <a:off x="7077328" y="2146535"/>
            <a:ext cx="607051" cy="196977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9C4588-5DA5-886C-359E-B56650533159}"/>
              </a:ext>
            </a:extLst>
          </p:cNvPr>
          <p:cNvSpPr txBox="1"/>
          <p:nvPr/>
        </p:nvSpPr>
        <p:spPr>
          <a:xfrm>
            <a:off x="10836171" y="2159164"/>
            <a:ext cx="610972" cy="19082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BF30A0-F635-A51A-4BBC-947F14B50971}"/>
              </a:ext>
            </a:extLst>
          </p:cNvPr>
          <p:cNvCxnSpPr>
            <a:cxnSpLocks/>
          </p:cNvCxnSpPr>
          <p:nvPr/>
        </p:nvCxnSpPr>
        <p:spPr>
          <a:xfrm flipV="1">
            <a:off x="7401054" y="3964125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279CBB-CE64-971C-3BC4-CAE75A76C7BB}"/>
              </a:ext>
            </a:extLst>
          </p:cNvPr>
          <p:cNvSpPr txBox="1"/>
          <p:nvPr/>
        </p:nvSpPr>
        <p:spPr>
          <a:xfrm>
            <a:off x="6981025" y="4732421"/>
            <a:ext cx="10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D84F5-710F-171F-E4AC-1EFF78C8990D}"/>
              </a:ext>
            </a:extLst>
          </p:cNvPr>
          <p:cNvSpPr txBox="1"/>
          <p:nvPr/>
        </p:nvSpPr>
        <p:spPr>
          <a:xfrm>
            <a:off x="10571131" y="4695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3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CAEC2BC-38D9-49A9-B043-B44F23428191}"/>
              </a:ext>
            </a:extLst>
          </p:cNvPr>
          <p:cNvSpPr/>
          <p:nvPr/>
        </p:nvSpPr>
        <p:spPr>
          <a:xfrm>
            <a:off x="7987916" y="2146534"/>
            <a:ext cx="917689" cy="18750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Combinational Logic</a:t>
            </a:r>
          </a:p>
        </p:txBody>
      </p: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1F524741-2317-4709-1F68-2FAC4D95160A}"/>
              </a:ext>
            </a:extLst>
          </p:cNvPr>
          <p:cNvSpPr/>
          <p:nvPr/>
        </p:nvSpPr>
        <p:spPr>
          <a:xfrm>
            <a:off x="6300912" y="2703163"/>
            <a:ext cx="776419" cy="383759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FC7B91A-A6EE-B22B-41A3-2586FEA1936A}"/>
              </a:ext>
            </a:extLst>
          </p:cNvPr>
          <p:cNvSpPr/>
          <p:nvPr/>
        </p:nvSpPr>
        <p:spPr>
          <a:xfrm>
            <a:off x="11455185" y="2640281"/>
            <a:ext cx="455941" cy="34014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876006-8A41-51C7-1B1D-99BF501DE034}"/>
              </a:ext>
            </a:extLst>
          </p:cNvPr>
          <p:cNvSpPr txBox="1"/>
          <p:nvPr/>
        </p:nvSpPr>
        <p:spPr>
          <a:xfrm>
            <a:off x="6125538" y="2188373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EA7665-F761-BFB9-544A-D40410AD10B9}"/>
              </a:ext>
            </a:extLst>
          </p:cNvPr>
          <p:cNvSpPr txBox="1"/>
          <p:nvPr/>
        </p:nvSpPr>
        <p:spPr>
          <a:xfrm>
            <a:off x="11277544" y="2896352"/>
            <a:ext cx="903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External </a:t>
            </a:r>
          </a:p>
          <a:p>
            <a:r>
              <a:rPr lang="en-US" sz="1600" b="1" dirty="0"/>
              <a:t>Output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81DDD8-38BF-A857-D189-89F0777B61C2}"/>
              </a:ext>
            </a:extLst>
          </p:cNvPr>
          <p:cNvCxnSpPr>
            <a:cxnSpLocks/>
          </p:cNvCxnSpPr>
          <p:nvPr/>
        </p:nvCxnSpPr>
        <p:spPr>
          <a:xfrm flipV="1">
            <a:off x="11162258" y="3911795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D65B36-DF49-597C-59D0-ADA3FF31F2B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684379" y="2921944"/>
            <a:ext cx="343301" cy="2094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5FB277-531F-B23C-E4E2-2CA3FF14776D}"/>
              </a:ext>
            </a:extLst>
          </p:cNvPr>
          <p:cNvCxnSpPr>
            <a:cxnSpLocks/>
          </p:cNvCxnSpPr>
          <p:nvPr/>
        </p:nvCxnSpPr>
        <p:spPr>
          <a:xfrm>
            <a:off x="9248571" y="1493033"/>
            <a:ext cx="0" cy="297051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AAA475-AC39-0383-E0C2-462630A65466}"/>
              </a:ext>
            </a:extLst>
          </p:cNvPr>
          <p:cNvSpPr txBox="1"/>
          <p:nvPr/>
        </p:nvSpPr>
        <p:spPr>
          <a:xfrm>
            <a:off x="8749361" y="5042545"/>
            <a:ext cx="135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Cut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88447D4C-ED76-0F2C-25D6-20EB1E9617DD}"/>
              </a:ext>
            </a:extLst>
          </p:cNvPr>
          <p:cNvSpPr/>
          <p:nvPr/>
        </p:nvSpPr>
        <p:spPr>
          <a:xfrm>
            <a:off x="9696685" y="2167046"/>
            <a:ext cx="851132" cy="18750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Combinational Logic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47331-746F-1DB6-1025-5965BAAD784E}"/>
              </a:ext>
            </a:extLst>
          </p:cNvPr>
          <p:cNvSpPr txBox="1"/>
          <p:nvPr/>
        </p:nvSpPr>
        <p:spPr>
          <a:xfrm>
            <a:off x="8957956" y="2140319"/>
            <a:ext cx="607051" cy="196977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1FD73-0026-F8EB-AEB8-B0A84E7FBE19}"/>
              </a:ext>
            </a:extLst>
          </p:cNvPr>
          <p:cNvCxnSpPr>
            <a:cxnSpLocks/>
          </p:cNvCxnSpPr>
          <p:nvPr/>
        </p:nvCxnSpPr>
        <p:spPr>
          <a:xfrm flipV="1">
            <a:off x="9330455" y="3950039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2A387A-7CE4-9174-F989-D698DFEB98FB}"/>
              </a:ext>
            </a:extLst>
          </p:cNvPr>
          <p:cNvSpPr txBox="1"/>
          <p:nvPr/>
        </p:nvSpPr>
        <p:spPr>
          <a:xfrm>
            <a:off x="8928862" y="4698671"/>
            <a:ext cx="10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C8CF1A-C7FA-5114-6C36-61485DE43EE2}"/>
              </a:ext>
            </a:extLst>
          </p:cNvPr>
          <p:cNvCxnSpPr>
            <a:cxnSpLocks/>
          </p:cNvCxnSpPr>
          <p:nvPr/>
        </p:nvCxnSpPr>
        <p:spPr>
          <a:xfrm>
            <a:off x="8730597" y="2703163"/>
            <a:ext cx="295453" cy="1939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E464A3-D30C-4187-1AE0-630DE0710059}"/>
              </a:ext>
            </a:extLst>
          </p:cNvPr>
          <p:cNvCxnSpPr>
            <a:cxnSpLocks/>
          </p:cNvCxnSpPr>
          <p:nvPr/>
        </p:nvCxnSpPr>
        <p:spPr>
          <a:xfrm flipV="1">
            <a:off x="9576240" y="2876034"/>
            <a:ext cx="263085" cy="195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9E6D94-7F39-15A9-8C67-3468FE67BDB3}"/>
              </a:ext>
            </a:extLst>
          </p:cNvPr>
          <p:cNvCxnSpPr>
            <a:cxnSpLocks/>
          </p:cNvCxnSpPr>
          <p:nvPr/>
        </p:nvCxnSpPr>
        <p:spPr>
          <a:xfrm>
            <a:off x="6125538" y="899652"/>
            <a:ext cx="0" cy="5618599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B91C5-6DF9-06D5-0ADE-E3424B30746D}"/>
              </a:ext>
            </a:extLst>
          </p:cNvPr>
          <p:cNvCxnSpPr>
            <a:cxnSpLocks/>
          </p:cNvCxnSpPr>
          <p:nvPr/>
        </p:nvCxnSpPr>
        <p:spPr>
          <a:xfrm>
            <a:off x="8807757" y="1665322"/>
            <a:ext cx="305297" cy="3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A561D3-6B88-5184-9CF4-319766BC89BD}"/>
              </a:ext>
            </a:extLst>
          </p:cNvPr>
          <p:cNvSpPr txBox="1"/>
          <p:nvPr/>
        </p:nvSpPr>
        <p:spPr>
          <a:xfrm>
            <a:off x="7815604" y="5627883"/>
            <a:ext cx="28917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What is achieved?</a:t>
            </a:r>
          </a:p>
        </p:txBody>
      </p:sp>
    </p:spTree>
    <p:extLst>
      <p:ext uri="{BB962C8B-B14F-4D97-AF65-F5344CB8AC3E}">
        <p14:creationId xmlns:p14="http://schemas.microsoft.com/office/powerpoint/2010/main" val="86518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F30-153F-D09F-C1BD-A847EAE6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 – from idea to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00EE-502A-E136-931D-FD3255D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F1033-C9A6-501C-6E43-2721CCB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A0B716-3DCA-B3CC-E060-FA79CF0ED30D}"/>
              </a:ext>
            </a:extLst>
          </p:cNvPr>
          <p:cNvSpPr/>
          <p:nvPr/>
        </p:nvSpPr>
        <p:spPr>
          <a:xfrm>
            <a:off x="866277" y="2133600"/>
            <a:ext cx="1700463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  <a:p>
            <a:pPr algn="ctr"/>
            <a:r>
              <a:rPr lang="en-US" b="1" dirty="0"/>
              <a:t>(Mobile Phone Company)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2358FF-38F1-073D-A954-C70650C5EEDE}"/>
              </a:ext>
            </a:extLst>
          </p:cNvPr>
          <p:cNvSpPr/>
          <p:nvPr/>
        </p:nvSpPr>
        <p:spPr>
          <a:xfrm>
            <a:off x="3665624" y="2133600"/>
            <a:ext cx="1812758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 Team and Senior Managers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945A6-CBDA-6583-5F7F-7C7C945B55E7}"/>
              </a:ext>
            </a:extLst>
          </p:cNvPr>
          <p:cNvSpPr/>
          <p:nvPr/>
        </p:nvSpPr>
        <p:spPr>
          <a:xfrm>
            <a:off x="6577266" y="2133600"/>
            <a:ext cx="1876924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Engineering Staff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74AB1-17B7-EADE-ADC0-2BF10B763722}"/>
              </a:ext>
            </a:extLst>
          </p:cNvPr>
          <p:cNvSpPr/>
          <p:nvPr/>
        </p:nvSpPr>
        <p:spPr>
          <a:xfrm>
            <a:off x="9488908" y="2133600"/>
            <a:ext cx="1812758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Chip / FPGA Manufactured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1FB657-6684-549A-72DE-BA6FBB421A8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566740" y="3023937"/>
            <a:ext cx="10988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86BEF-1D10-04A3-0398-AC4F7F50DE06}"/>
              </a:ext>
            </a:extLst>
          </p:cNvPr>
          <p:cNvCxnSpPr/>
          <p:nvPr/>
        </p:nvCxnSpPr>
        <p:spPr>
          <a:xfrm>
            <a:off x="5478382" y="3007894"/>
            <a:ext cx="10988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415C0C-6C4A-9706-E1AE-EDF10FC6A7B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454190" y="3007894"/>
            <a:ext cx="1034718" cy="16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0E4F94-25C5-0940-A9F4-063D87297F5D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7515728" y="3914273"/>
            <a:ext cx="4510" cy="51334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AA6EDD-1949-68AF-CAC2-9D9929E3FB04}"/>
              </a:ext>
            </a:extLst>
          </p:cNvPr>
          <p:cNvSpPr/>
          <p:nvPr/>
        </p:nvSpPr>
        <p:spPr>
          <a:xfrm>
            <a:off x="6557711" y="4427621"/>
            <a:ext cx="1925054" cy="178067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</a:rPr>
              <a:t>Engineering EDA Steps (next slide)</a:t>
            </a: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F0FDCC8F-B69A-DAB6-AF44-F3C8153EEFDF}"/>
              </a:ext>
            </a:extLst>
          </p:cNvPr>
          <p:cNvSpPr/>
          <p:nvPr/>
        </p:nvSpPr>
        <p:spPr>
          <a:xfrm>
            <a:off x="2846439" y="1504335"/>
            <a:ext cx="1327355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Description</a:t>
            </a:r>
          </a:p>
        </p:txBody>
      </p:sp>
      <p:sp>
        <p:nvSpPr>
          <p:cNvPr id="14" name="Callout: Line with No Border 13">
            <a:extLst>
              <a:ext uri="{FF2B5EF4-FFF2-40B4-BE49-F238E27FC236}">
                <a16:creationId xmlns:a16="http://schemas.microsoft.com/office/drawing/2014/main" id="{CD79C0B8-FF0A-B2A7-FD13-638216B6E623}"/>
              </a:ext>
            </a:extLst>
          </p:cNvPr>
          <p:cNvSpPr/>
          <p:nvPr/>
        </p:nvSpPr>
        <p:spPr>
          <a:xfrm>
            <a:off x="5801033" y="1523069"/>
            <a:ext cx="1469922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High-Level Specifications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1688C556-0DC9-7DBA-FCCE-65A31CE93767}"/>
              </a:ext>
            </a:extLst>
          </p:cNvPr>
          <p:cNvSpPr/>
          <p:nvPr/>
        </p:nvSpPr>
        <p:spPr>
          <a:xfrm>
            <a:off x="8755627" y="1541803"/>
            <a:ext cx="1469922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and Verification</a:t>
            </a:r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1AAC4506-DE5D-1B8E-AF78-C9A1DE6EA9EA}"/>
              </a:ext>
            </a:extLst>
          </p:cNvPr>
          <p:cNvSpPr/>
          <p:nvPr/>
        </p:nvSpPr>
        <p:spPr>
          <a:xfrm>
            <a:off x="8781458" y="4072447"/>
            <a:ext cx="1469922" cy="559710"/>
          </a:xfrm>
          <a:prstGeom prst="callout1">
            <a:avLst>
              <a:gd name="adj1" fmla="val 18750"/>
              <a:gd name="adj2" fmla="val -8333"/>
              <a:gd name="adj3" fmla="val 16409"/>
              <a:gd name="adj4" fmla="val -18812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Modular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840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apezoid 55">
            <a:extLst>
              <a:ext uri="{FF2B5EF4-FFF2-40B4-BE49-F238E27FC236}">
                <a16:creationId xmlns:a16="http://schemas.microsoft.com/office/drawing/2014/main" id="{A8BDFF95-F2C1-38BC-DD84-A9D228E94EF8}"/>
              </a:ext>
            </a:extLst>
          </p:cNvPr>
          <p:cNvSpPr/>
          <p:nvPr/>
        </p:nvSpPr>
        <p:spPr>
          <a:xfrm rot="21130806">
            <a:off x="10679616" y="2945560"/>
            <a:ext cx="861674" cy="2594193"/>
          </a:xfrm>
          <a:prstGeom prst="trapezoid">
            <a:avLst>
              <a:gd name="adj" fmla="val 40515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5922-70EE-0373-0844-A2347AEA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68" y="296302"/>
            <a:ext cx="10515600" cy="808582"/>
          </a:xfrm>
        </p:spPr>
        <p:txBody>
          <a:bodyPr/>
          <a:lstStyle/>
          <a:p>
            <a:r>
              <a:rPr lang="en-US" dirty="0"/>
              <a:t>Step Through EDA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BA0F0-104E-5B83-C53A-3D7F96D2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38CC-6893-02EA-AC7B-F2BC1A2E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842-0DBD-B34F-BA48-71F60031EF66}"/>
              </a:ext>
            </a:extLst>
          </p:cNvPr>
          <p:cNvSpPr/>
          <p:nvPr/>
        </p:nvSpPr>
        <p:spPr>
          <a:xfrm>
            <a:off x="3288635" y="1043954"/>
            <a:ext cx="2053389" cy="80858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Design Capture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336FA-5A8E-55D5-C7A5-379FBB9B57B2}"/>
              </a:ext>
            </a:extLst>
          </p:cNvPr>
          <p:cNvSpPr/>
          <p:nvPr/>
        </p:nvSpPr>
        <p:spPr>
          <a:xfrm>
            <a:off x="4315329" y="2000147"/>
            <a:ext cx="2053389" cy="808582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Functional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E72-AD0E-D7C9-A4FE-E3E8EA12BE89}"/>
              </a:ext>
            </a:extLst>
          </p:cNvPr>
          <p:cNvSpPr/>
          <p:nvPr/>
        </p:nvSpPr>
        <p:spPr>
          <a:xfrm>
            <a:off x="5342023" y="2956340"/>
            <a:ext cx="2053389" cy="8085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Synthesis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4D1E-63C9-4E54-E76C-E73F921E3EEE}"/>
              </a:ext>
            </a:extLst>
          </p:cNvPr>
          <p:cNvSpPr/>
          <p:nvPr/>
        </p:nvSpPr>
        <p:spPr>
          <a:xfrm>
            <a:off x="6368717" y="3912533"/>
            <a:ext cx="2053389" cy="808582"/>
          </a:xfrm>
          <a:prstGeom prst="rect">
            <a:avLst/>
          </a:prstGeom>
          <a:solidFill>
            <a:srgbClr val="7030A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Post-Synthesis Simulation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0632A-6A14-1A39-F70B-839B90DC216A}"/>
              </a:ext>
            </a:extLst>
          </p:cNvPr>
          <p:cNvSpPr/>
          <p:nvPr/>
        </p:nvSpPr>
        <p:spPr>
          <a:xfrm>
            <a:off x="7395411" y="4868726"/>
            <a:ext cx="2053389" cy="8085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Place and Route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58D25-E488-5351-A8A8-179460862D8A}"/>
              </a:ext>
            </a:extLst>
          </p:cNvPr>
          <p:cNvSpPr/>
          <p:nvPr/>
        </p:nvSpPr>
        <p:spPr>
          <a:xfrm>
            <a:off x="8422105" y="5839423"/>
            <a:ext cx="2053389" cy="8085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 FPGA / ASIC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C2AA8D-D3B3-B6C1-72BE-D279E851423C}"/>
              </a:ext>
            </a:extLst>
          </p:cNvPr>
          <p:cNvCxnSpPr>
            <a:stCxn id="10" idx="3"/>
          </p:cNvCxnSpPr>
          <p:nvPr/>
        </p:nvCxnSpPr>
        <p:spPr>
          <a:xfrm>
            <a:off x="9448800" y="5273017"/>
            <a:ext cx="641684" cy="566406"/>
          </a:xfrm>
          <a:prstGeom prst="bentConnector3">
            <a:avLst>
              <a:gd name="adj1" fmla="val 9830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4CC24D-1AA3-5EC0-5495-633E2EDDD3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22106" y="4316824"/>
            <a:ext cx="688317" cy="564420"/>
          </a:xfrm>
          <a:prstGeom prst="bentConnector3">
            <a:avLst>
              <a:gd name="adj1" fmla="val 9953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2C88DA-027E-83DB-37C4-A609B598336E}"/>
              </a:ext>
            </a:extLst>
          </p:cNvPr>
          <p:cNvCxnSpPr>
            <a:stCxn id="6" idx="3"/>
          </p:cNvCxnSpPr>
          <p:nvPr/>
        </p:nvCxnSpPr>
        <p:spPr>
          <a:xfrm>
            <a:off x="5342024" y="1448245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171A2-F522-3E73-E002-06254BA01BD7}"/>
              </a:ext>
            </a:extLst>
          </p:cNvPr>
          <p:cNvCxnSpPr>
            <a:stCxn id="7" idx="3"/>
          </p:cNvCxnSpPr>
          <p:nvPr/>
        </p:nvCxnSpPr>
        <p:spPr>
          <a:xfrm>
            <a:off x="6368718" y="2404438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9FAB32-A568-F6B5-00E0-9ED508B63F34}"/>
              </a:ext>
            </a:extLst>
          </p:cNvPr>
          <p:cNvCxnSpPr>
            <a:stCxn id="8" idx="3"/>
          </p:cNvCxnSpPr>
          <p:nvPr/>
        </p:nvCxnSpPr>
        <p:spPr>
          <a:xfrm>
            <a:off x="7395412" y="3360631"/>
            <a:ext cx="545430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960442-E3AD-84CC-1DF6-E225FCF7A837}"/>
              </a:ext>
            </a:extLst>
          </p:cNvPr>
          <p:cNvSpPr txBox="1"/>
          <p:nvPr/>
        </p:nvSpPr>
        <p:spPr>
          <a:xfrm>
            <a:off x="3779789" y="4116769"/>
            <a:ext cx="2316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Timing, Power, Area</a:t>
            </a:r>
          </a:p>
        </p:txBody>
      </p:sp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2104B1F6-19A4-CAD2-1D54-677DAD33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520" y="1043954"/>
            <a:ext cx="914400" cy="914400"/>
          </a:xfrm>
          <a:prstGeom prst="rect">
            <a:avLst/>
          </a:prstGeom>
        </p:spPr>
      </p:pic>
      <p:pic>
        <p:nvPicPr>
          <p:cNvPr id="51" name="Graphic 50" descr="Head with gears">
            <a:extLst>
              <a:ext uri="{FF2B5EF4-FFF2-40B4-BE49-F238E27FC236}">
                <a16:creationId xmlns:a16="http://schemas.microsoft.com/office/drawing/2014/main" id="{D65216AF-7F9C-F848-EBD8-F178DB255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374" y="1031952"/>
            <a:ext cx="914400" cy="914400"/>
          </a:xfrm>
          <a:prstGeom prst="rect">
            <a:avLst/>
          </a:prstGeom>
        </p:spPr>
      </p:pic>
      <p:pic>
        <p:nvPicPr>
          <p:cNvPr id="55" name="Graphic 54" descr="Satellite">
            <a:extLst>
              <a:ext uri="{FF2B5EF4-FFF2-40B4-BE49-F238E27FC236}">
                <a16:creationId xmlns:a16="http://schemas.microsoft.com/office/drawing/2014/main" id="{2F587F9B-24D8-64C2-288F-2349E546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3548" y="1692284"/>
            <a:ext cx="1921382" cy="1921382"/>
          </a:xfrm>
          <a:prstGeom prst="rect">
            <a:avLst/>
          </a:prstGeom>
        </p:spPr>
      </p:pic>
      <p:pic>
        <p:nvPicPr>
          <p:cNvPr id="53" name="Graphic 52" descr="Processor">
            <a:extLst>
              <a:ext uri="{FF2B5EF4-FFF2-40B4-BE49-F238E27FC236}">
                <a16:creationId xmlns:a16="http://schemas.microsoft.com/office/drawing/2014/main" id="{AB2ABE5E-4711-C0FB-96C7-231CAD4A1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564" y="5228240"/>
            <a:ext cx="1222366" cy="1222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2465A-427E-68E6-E6AD-60CCEDBD7782}"/>
              </a:ext>
            </a:extLst>
          </p:cNvPr>
          <p:cNvSpPr txBox="1"/>
          <p:nvPr/>
        </p:nvSpPr>
        <p:spPr>
          <a:xfrm>
            <a:off x="5971746" y="1208667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Editor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E0ABC-10A9-8430-24D1-98237DA9FDE0}"/>
              </a:ext>
            </a:extLst>
          </p:cNvPr>
          <p:cNvSpPr txBox="1"/>
          <p:nvPr/>
        </p:nvSpPr>
        <p:spPr>
          <a:xfrm>
            <a:off x="7107717" y="2265220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8C087-9AFD-313C-C04C-EF6FCA37B0B0}"/>
              </a:ext>
            </a:extLst>
          </p:cNvPr>
          <p:cNvSpPr txBox="1"/>
          <p:nvPr/>
        </p:nvSpPr>
        <p:spPr>
          <a:xfrm>
            <a:off x="8006659" y="3244334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CD6EB-500A-FA69-6753-3DE7633ADB7E}"/>
              </a:ext>
            </a:extLst>
          </p:cNvPr>
          <p:cNvSpPr txBox="1"/>
          <p:nvPr/>
        </p:nvSpPr>
        <p:spPr>
          <a:xfrm>
            <a:off x="8621980" y="3947492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91329-531A-AFFD-560A-AA6A6BDDE91F}"/>
              </a:ext>
            </a:extLst>
          </p:cNvPr>
          <p:cNvSpPr txBox="1"/>
          <p:nvPr/>
        </p:nvSpPr>
        <p:spPr>
          <a:xfrm>
            <a:off x="5896884" y="5066093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17" name="Graphic 16" descr="Sparkler outline">
            <a:extLst>
              <a:ext uri="{FF2B5EF4-FFF2-40B4-BE49-F238E27FC236}">
                <a16:creationId xmlns:a16="http://schemas.microsoft.com/office/drawing/2014/main" id="{9A3D1E66-ABF1-91F3-22BA-F8D686F77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091033">
            <a:off x="3224596" y="3822747"/>
            <a:ext cx="734569" cy="7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D6F8-25E5-37B2-F916-75C33F6F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41" y="139652"/>
            <a:ext cx="5581650" cy="680997"/>
          </a:xfrm>
        </p:spPr>
        <p:txBody>
          <a:bodyPr/>
          <a:lstStyle/>
          <a:p>
            <a:r>
              <a:rPr lang="en-US" dirty="0"/>
              <a:t>Simulation Tool Questa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8A0C-476B-293E-2B32-ACC3223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BBF5-6CAA-53FA-04ED-297CFB93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9F14C-FB01-7658-D77C-24BC7C1C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04849"/>
            <a:ext cx="5460291" cy="6013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20E2A-AF8B-A1F0-C006-8FA14C74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91" y="195303"/>
            <a:ext cx="5774162" cy="6586497"/>
          </a:xfrm>
          <a:prstGeom prst="rect">
            <a:avLst/>
          </a:prstGeom>
        </p:spPr>
      </p:pic>
      <p:pic>
        <p:nvPicPr>
          <p:cNvPr id="1028" name="Picture 4" descr="Mentor Graphics QuestaSim Free Download">
            <a:extLst>
              <a:ext uri="{FF2B5EF4-FFF2-40B4-BE49-F238E27FC236}">
                <a16:creationId xmlns:a16="http://schemas.microsoft.com/office/drawing/2014/main" id="{2AD3E09F-C147-84AB-34F3-7D2FDAB2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6" y="2211000"/>
            <a:ext cx="4114799" cy="25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tor Graphics软件安装教程">
            <a:extLst>
              <a:ext uri="{FF2B5EF4-FFF2-40B4-BE49-F238E27FC236}">
                <a16:creationId xmlns:a16="http://schemas.microsoft.com/office/drawing/2014/main" id="{FCB41048-E41F-9707-AE91-EFED0BFF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95" y="2526952"/>
            <a:ext cx="2917830" cy="21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7276A3-4810-A936-FD05-B98FDA4204D0}"/>
                  </a:ext>
                </a:extLst>
              </p14:cNvPr>
              <p14:cNvContentPartPr/>
              <p14:nvPr/>
            </p14:nvContentPartPr>
            <p14:xfrm>
              <a:off x="7993370" y="3292428"/>
              <a:ext cx="3447000" cy="16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7276A3-4810-A936-FD05-B98FDA4204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9730" y="3184788"/>
                <a:ext cx="35546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22D08-B42C-6764-473C-2B26DF073114}"/>
                  </a:ext>
                </a:extLst>
              </p14:cNvPr>
              <p14:cNvContentPartPr/>
              <p14:nvPr/>
            </p14:nvContentPartPr>
            <p14:xfrm>
              <a:off x="8081930" y="3279828"/>
              <a:ext cx="3325680" cy="9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22D08-B42C-6764-473C-2B26DF0731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7930" y="3172188"/>
                <a:ext cx="3433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2183AC-8C27-DC0D-E522-A6DE107F19A9}"/>
                  </a:ext>
                </a:extLst>
              </p14:cNvPr>
              <p14:cNvContentPartPr/>
              <p14:nvPr/>
            </p14:nvContentPartPr>
            <p14:xfrm>
              <a:off x="8308010" y="3274068"/>
              <a:ext cx="190296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2183AC-8C27-DC0D-E522-A6DE107F19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4010" y="3166068"/>
                <a:ext cx="201060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60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1208</Words>
  <Application>Microsoft Office PowerPoint</Application>
  <PresentationFormat>Widescreen</PresentationFormat>
  <Paragraphs>270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Kristen ITC</vt:lpstr>
      <vt:lpstr>Times New Roman</vt:lpstr>
      <vt:lpstr>Office Theme</vt:lpstr>
      <vt:lpstr>EE 421 / CS 425 Digital System Design Laboratory 1</vt:lpstr>
      <vt:lpstr>Lab Course Learning Objectives</vt:lpstr>
      <vt:lpstr>Course Outline and Grading Scheme</vt:lpstr>
      <vt:lpstr>Today’s Topics</vt:lpstr>
      <vt:lpstr>RTL View of Digital System Design</vt:lpstr>
      <vt:lpstr>RTL Design with a Pipeline Cut</vt:lpstr>
      <vt:lpstr>Design Flow – from idea to product</vt:lpstr>
      <vt:lpstr>Step Through EDA Tools</vt:lpstr>
      <vt:lpstr>Simulation Tool Questa</vt:lpstr>
      <vt:lpstr>Synthesis Tool Xilinx Vivado</vt:lpstr>
      <vt:lpstr>Place and Route – Xilinx (FPGA) Technology</vt:lpstr>
      <vt:lpstr>Post Layout Design on Xilinx FPGA</vt:lpstr>
      <vt:lpstr>Hardware Description Languages - SystemVerilog</vt:lpstr>
      <vt:lpstr>SystemVerilog</vt:lpstr>
      <vt:lpstr>Design Capture in SystemVerilog HDL</vt:lpstr>
      <vt:lpstr>SystemVerilog Syntax</vt:lpstr>
      <vt:lpstr>Structural SystemVerilog (port mapping)</vt:lpstr>
      <vt:lpstr>Behavioral SystemVerilog (assign statement)</vt:lpstr>
      <vt:lpstr>RTL in SystemVerilog (always blocks)</vt:lpstr>
      <vt:lpstr>Modular Approach in SystemVerilog</vt:lpstr>
      <vt:lpstr>Hierarchical Approach in SystemVerilog</vt:lpstr>
      <vt:lpstr>Design Abstraction in SystemVerilog</vt:lpstr>
      <vt:lpstr>Test Bench in HDL</vt:lpstr>
      <vt:lpstr>Writing Test Benches in SystemVerilog</vt:lpstr>
      <vt:lpstr>RTL Synthesis</vt:lpstr>
      <vt:lpstr>Lab 1 Task – EDA Tools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421 / CS 425 Digital System Design Laboratory 1</dc:title>
  <dc:creator>Shahid Masud</dc:creator>
  <cp:lastModifiedBy>Shahid Masud</cp:lastModifiedBy>
  <cp:revision>29</cp:revision>
  <dcterms:created xsi:type="dcterms:W3CDTF">2023-09-05T14:42:21Z</dcterms:created>
  <dcterms:modified xsi:type="dcterms:W3CDTF">2024-09-05T17:13:22Z</dcterms:modified>
</cp:coreProperties>
</file>