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Lst>
  <p:notesMasterIdLst>
    <p:notesMasterId r:id="rId24"/>
  </p:notesMasterIdLst>
  <p:sldIdLst>
    <p:sldId id="256" r:id="rId4"/>
    <p:sldId id="257"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0080625" cy="567055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0F4685-945B-440C-96C7-20F26E9CB298}" v="129" dt="2024-11-12T08:10:20.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23" autoAdjust="0"/>
  </p:normalViewPr>
  <p:slideViewPr>
    <p:cSldViewPr snapToGrid="0">
      <p:cViewPr>
        <p:scale>
          <a:sx n="90" d="100"/>
          <a:sy n="90" d="100"/>
        </p:scale>
        <p:origin x="187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id Masud" userId="fa14d244-da66-4eb9-a933-8314dc2af7dc" providerId="ADAL" clId="{D90F4685-945B-440C-96C7-20F26E9CB298}"/>
    <pc:docChg chg="undo custSel modSld">
      <pc:chgData name="Shahid Masud" userId="fa14d244-da66-4eb9-a933-8314dc2af7dc" providerId="ADAL" clId="{D90F4685-945B-440C-96C7-20F26E9CB298}" dt="2024-11-12T08:18:54.032" v="2384" actId="27636"/>
      <pc:docMkLst>
        <pc:docMk/>
      </pc:docMkLst>
      <pc:sldChg chg="modNotesTx">
        <pc:chgData name="Shahid Masud" userId="fa14d244-da66-4eb9-a933-8314dc2af7dc" providerId="ADAL" clId="{D90F4685-945B-440C-96C7-20F26E9CB298}" dt="2024-11-12T07:28:57.664" v="335" actId="20577"/>
        <pc:sldMkLst>
          <pc:docMk/>
          <pc:sldMk cId="0" sldId="256"/>
        </pc:sldMkLst>
      </pc:sldChg>
      <pc:sldChg chg="modSp mod modNotesTx">
        <pc:chgData name="Shahid Masud" userId="fa14d244-da66-4eb9-a933-8314dc2af7dc" providerId="ADAL" clId="{D90F4685-945B-440C-96C7-20F26E9CB298}" dt="2024-11-12T07:30:00.114" v="353" actId="20577"/>
        <pc:sldMkLst>
          <pc:docMk/>
          <pc:sldMk cId="1011075456" sldId="259"/>
        </pc:sldMkLst>
        <pc:spChg chg="mod">
          <ac:chgData name="Shahid Masud" userId="fa14d244-da66-4eb9-a933-8314dc2af7dc" providerId="ADAL" clId="{D90F4685-945B-440C-96C7-20F26E9CB298}" dt="2024-11-11T10:49:35.227" v="154" actId="20577"/>
          <ac:spMkLst>
            <pc:docMk/>
            <pc:sldMk cId="1011075456" sldId="259"/>
            <ac:spMk id="22" creationId="{79D9D607-FEAF-78BA-DD9C-6D69C1EBC308}"/>
          </ac:spMkLst>
        </pc:spChg>
        <pc:spChg chg="mod">
          <ac:chgData name="Shahid Masud" userId="fa14d244-da66-4eb9-a933-8314dc2af7dc" providerId="ADAL" clId="{D90F4685-945B-440C-96C7-20F26E9CB298}" dt="2024-11-12T07:30:00.114" v="353" actId="20577"/>
          <ac:spMkLst>
            <pc:docMk/>
            <pc:sldMk cId="1011075456" sldId="259"/>
            <ac:spMk id="23" creationId="{8BCEB1AA-D6B3-C440-3302-96252C035CD7}"/>
          </ac:spMkLst>
        </pc:spChg>
      </pc:sldChg>
      <pc:sldChg chg="modSp mod">
        <pc:chgData name="Shahid Masud" userId="fa14d244-da66-4eb9-a933-8314dc2af7dc" providerId="ADAL" clId="{D90F4685-945B-440C-96C7-20F26E9CB298}" dt="2024-11-12T07:39:22.912" v="544" actId="1076"/>
        <pc:sldMkLst>
          <pc:docMk/>
          <pc:sldMk cId="3884007733" sldId="260"/>
        </pc:sldMkLst>
        <pc:spChg chg="mod">
          <ac:chgData name="Shahid Masud" userId="fa14d244-da66-4eb9-a933-8314dc2af7dc" providerId="ADAL" clId="{D90F4685-945B-440C-96C7-20F26E9CB298}" dt="2024-11-12T07:35:37.770" v="508" actId="20577"/>
          <ac:spMkLst>
            <pc:docMk/>
            <pc:sldMk cId="3884007733" sldId="260"/>
            <ac:spMk id="22" creationId="{EFA72451-8AC2-C0B5-EC8C-3F41D84D8AA8}"/>
          </ac:spMkLst>
        </pc:spChg>
        <pc:spChg chg="mod">
          <ac:chgData name="Shahid Masud" userId="fa14d244-da66-4eb9-a933-8314dc2af7dc" providerId="ADAL" clId="{D90F4685-945B-440C-96C7-20F26E9CB298}" dt="2024-11-12T07:39:22.912" v="544" actId="1076"/>
          <ac:spMkLst>
            <pc:docMk/>
            <pc:sldMk cId="3884007733" sldId="260"/>
            <ac:spMk id="23" creationId="{FA0166D1-0B5F-21B3-5283-5B917C68A589}"/>
          </ac:spMkLst>
        </pc:spChg>
      </pc:sldChg>
      <pc:sldChg chg="modSp mod modNotesTx">
        <pc:chgData name="Shahid Masud" userId="fa14d244-da66-4eb9-a933-8314dc2af7dc" providerId="ADAL" clId="{D90F4685-945B-440C-96C7-20F26E9CB298}" dt="2024-11-12T07:34:40.722" v="453" actId="1076"/>
        <pc:sldMkLst>
          <pc:docMk/>
          <pc:sldMk cId="2686252015" sldId="261"/>
        </pc:sldMkLst>
        <pc:spChg chg="mod">
          <ac:chgData name="Shahid Masud" userId="fa14d244-da66-4eb9-a933-8314dc2af7dc" providerId="ADAL" clId="{D90F4685-945B-440C-96C7-20F26E9CB298}" dt="2024-11-11T10:49:43.365" v="166" actId="20577"/>
          <ac:spMkLst>
            <pc:docMk/>
            <pc:sldMk cId="2686252015" sldId="261"/>
            <ac:spMk id="22" creationId="{886EC022-9266-BCEF-8C32-075ED4144278}"/>
          </ac:spMkLst>
        </pc:spChg>
        <pc:spChg chg="mod">
          <ac:chgData name="Shahid Masud" userId="fa14d244-da66-4eb9-a933-8314dc2af7dc" providerId="ADAL" clId="{D90F4685-945B-440C-96C7-20F26E9CB298}" dt="2024-11-12T07:34:40.722" v="453" actId="1076"/>
          <ac:spMkLst>
            <pc:docMk/>
            <pc:sldMk cId="2686252015" sldId="261"/>
            <ac:spMk id="23" creationId="{162E5D4E-C1D4-43DF-B6D0-D780F2F5FDC8}"/>
          </ac:spMkLst>
        </pc:spChg>
      </pc:sldChg>
      <pc:sldChg chg="addSp modSp mod">
        <pc:chgData name="Shahid Masud" userId="fa14d244-da66-4eb9-a933-8314dc2af7dc" providerId="ADAL" clId="{D90F4685-945B-440C-96C7-20F26E9CB298}" dt="2024-11-12T07:43:52.670" v="707" actId="1076"/>
        <pc:sldMkLst>
          <pc:docMk/>
          <pc:sldMk cId="1917790694" sldId="262"/>
        </pc:sldMkLst>
        <pc:spChg chg="add mod">
          <ac:chgData name="Shahid Masud" userId="fa14d244-da66-4eb9-a933-8314dc2af7dc" providerId="ADAL" clId="{D90F4685-945B-440C-96C7-20F26E9CB298}" dt="2024-11-12T07:43:52.670" v="707" actId="1076"/>
          <ac:spMkLst>
            <pc:docMk/>
            <pc:sldMk cId="1917790694" sldId="262"/>
            <ac:spMk id="3" creationId="{ED237F85-EC0B-F565-C4BD-FA1FB0E95669}"/>
          </ac:spMkLst>
        </pc:spChg>
        <pc:spChg chg="mod">
          <ac:chgData name="Shahid Masud" userId="fa14d244-da66-4eb9-a933-8314dc2af7dc" providerId="ADAL" clId="{D90F4685-945B-440C-96C7-20F26E9CB298}" dt="2024-11-12T07:39:35.379" v="553" actId="20577"/>
          <ac:spMkLst>
            <pc:docMk/>
            <pc:sldMk cId="1917790694" sldId="262"/>
            <ac:spMk id="22" creationId="{998B5846-807E-0E85-EABC-8EDD972F0122}"/>
          </ac:spMkLst>
        </pc:spChg>
        <pc:spChg chg="mod">
          <ac:chgData name="Shahid Masud" userId="fa14d244-da66-4eb9-a933-8314dc2af7dc" providerId="ADAL" clId="{D90F4685-945B-440C-96C7-20F26E9CB298}" dt="2024-11-12T07:43:24.576" v="695" actId="20577"/>
          <ac:spMkLst>
            <pc:docMk/>
            <pc:sldMk cId="1917790694" sldId="262"/>
            <ac:spMk id="23" creationId="{F3DF6996-C5DD-7C05-1414-B84DB4321521}"/>
          </ac:spMkLst>
        </pc:spChg>
      </pc:sldChg>
      <pc:sldChg chg="modSp mod">
        <pc:chgData name="Shahid Masud" userId="fa14d244-da66-4eb9-a933-8314dc2af7dc" providerId="ADAL" clId="{D90F4685-945B-440C-96C7-20F26E9CB298}" dt="2024-11-12T07:46:12.895" v="725" actId="20577"/>
        <pc:sldMkLst>
          <pc:docMk/>
          <pc:sldMk cId="4200991631" sldId="263"/>
        </pc:sldMkLst>
        <pc:spChg chg="mod">
          <ac:chgData name="Shahid Masud" userId="fa14d244-da66-4eb9-a933-8314dc2af7dc" providerId="ADAL" clId="{D90F4685-945B-440C-96C7-20F26E9CB298}" dt="2024-11-12T07:46:12.895" v="725" actId="20577"/>
          <ac:spMkLst>
            <pc:docMk/>
            <pc:sldMk cId="4200991631" sldId="263"/>
            <ac:spMk id="22" creationId="{BC66E3D1-4A12-8A61-5D82-8C15E8C345CE}"/>
          </ac:spMkLst>
        </pc:spChg>
        <pc:spChg chg="mod">
          <ac:chgData name="Shahid Masud" userId="fa14d244-da66-4eb9-a933-8314dc2af7dc" providerId="ADAL" clId="{D90F4685-945B-440C-96C7-20F26E9CB298}" dt="2024-11-12T07:45:14.828" v="708" actId="20577"/>
          <ac:spMkLst>
            <pc:docMk/>
            <pc:sldMk cId="4200991631" sldId="263"/>
            <ac:spMk id="23" creationId="{15A4C26B-E836-19FE-35CE-42E32598FBE5}"/>
          </ac:spMkLst>
        </pc:spChg>
      </pc:sldChg>
      <pc:sldChg chg="modSp mod modNotesTx">
        <pc:chgData name="Shahid Masud" userId="fa14d244-da66-4eb9-a933-8314dc2af7dc" providerId="ADAL" clId="{D90F4685-945B-440C-96C7-20F26E9CB298}" dt="2024-11-12T07:48:55.215" v="882" actId="6549"/>
        <pc:sldMkLst>
          <pc:docMk/>
          <pc:sldMk cId="1491503816" sldId="264"/>
        </pc:sldMkLst>
        <pc:spChg chg="mod">
          <ac:chgData name="Shahid Masud" userId="fa14d244-da66-4eb9-a933-8314dc2af7dc" providerId="ADAL" clId="{D90F4685-945B-440C-96C7-20F26E9CB298}" dt="2024-11-12T07:45:55.793" v="709" actId="14100"/>
          <ac:spMkLst>
            <pc:docMk/>
            <pc:sldMk cId="1491503816" sldId="264"/>
            <ac:spMk id="6" creationId="{B59207AF-7919-A9AC-92CB-B8C098202813}"/>
          </ac:spMkLst>
        </pc:spChg>
        <pc:spChg chg="mod">
          <ac:chgData name="Shahid Masud" userId="fa14d244-da66-4eb9-a933-8314dc2af7dc" providerId="ADAL" clId="{D90F4685-945B-440C-96C7-20F26E9CB298}" dt="2024-11-12T07:46:16.931" v="734" actId="20577"/>
          <ac:spMkLst>
            <pc:docMk/>
            <pc:sldMk cId="1491503816" sldId="264"/>
            <ac:spMk id="22" creationId="{063FDD2A-FF12-360D-5514-331226A0B4B5}"/>
          </ac:spMkLst>
        </pc:spChg>
        <pc:picChg chg="mod">
          <ac:chgData name="Shahid Masud" userId="fa14d244-da66-4eb9-a933-8314dc2af7dc" providerId="ADAL" clId="{D90F4685-945B-440C-96C7-20F26E9CB298}" dt="2024-11-12T07:46:26.755" v="735" actId="14100"/>
          <ac:picMkLst>
            <pc:docMk/>
            <pc:sldMk cId="1491503816" sldId="264"/>
            <ac:picMk id="3" creationId="{ED907C26-56F9-1043-C265-E321168FEDD0}"/>
          </ac:picMkLst>
        </pc:picChg>
      </pc:sldChg>
      <pc:sldChg chg="addSp modSp mod modNotesTx">
        <pc:chgData name="Shahid Masud" userId="fa14d244-da66-4eb9-a933-8314dc2af7dc" providerId="ADAL" clId="{D90F4685-945B-440C-96C7-20F26E9CB298}" dt="2024-11-12T08:12:55.625" v="1967" actId="14100"/>
        <pc:sldMkLst>
          <pc:docMk/>
          <pc:sldMk cId="726802277" sldId="265"/>
        </pc:sldMkLst>
        <pc:spChg chg="add mod">
          <ac:chgData name="Shahid Masud" userId="fa14d244-da66-4eb9-a933-8314dc2af7dc" providerId="ADAL" clId="{D90F4685-945B-440C-96C7-20F26E9CB298}" dt="2024-11-12T07:52:40.248" v="1090" actId="14100"/>
          <ac:spMkLst>
            <pc:docMk/>
            <pc:sldMk cId="726802277" sldId="265"/>
            <ac:spMk id="2" creationId="{303377F8-0DF7-ED32-A5F0-A239D7CDC379}"/>
          </ac:spMkLst>
        </pc:spChg>
        <pc:spChg chg="mod">
          <ac:chgData name="Shahid Masud" userId="fa14d244-da66-4eb9-a933-8314dc2af7dc" providerId="ADAL" clId="{D90F4685-945B-440C-96C7-20F26E9CB298}" dt="2024-11-11T10:48:48.083" v="116" actId="20577"/>
          <ac:spMkLst>
            <pc:docMk/>
            <pc:sldMk cId="726802277" sldId="265"/>
            <ac:spMk id="22" creationId="{FD1B0DE9-F69A-7FA4-018F-FEB11D9138B1}"/>
          </ac:spMkLst>
        </pc:spChg>
        <pc:spChg chg="mod">
          <ac:chgData name="Shahid Masud" userId="fa14d244-da66-4eb9-a933-8314dc2af7dc" providerId="ADAL" clId="{D90F4685-945B-440C-96C7-20F26E9CB298}" dt="2024-11-12T08:12:55.625" v="1967" actId="14100"/>
          <ac:spMkLst>
            <pc:docMk/>
            <pc:sldMk cId="726802277" sldId="265"/>
            <ac:spMk id="23" creationId="{58D3F204-DB07-C4F2-8B35-1A2DD6A139E3}"/>
          </ac:spMkLst>
        </pc:spChg>
        <pc:picChg chg="mod">
          <ac:chgData name="Shahid Masud" userId="fa14d244-da66-4eb9-a933-8314dc2af7dc" providerId="ADAL" clId="{D90F4685-945B-440C-96C7-20F26E9CB298}" dt="2024-11-12T07:49:54.890" v="892" actId="1076"/>
          <ac:picMkLst>
            <pc:docMk/>
            <pc:sldMk cId="726802277" sldId="265"/>
            <ac:picMk id="3" creationId="{84AEB508-36DA-A162-0591-F7366762D297}"/>
          </ac:picMkLst>
        </pc:picChg>
      </pc:sldChg>
      <pc:sldChg chg="addSp modSp mod modNotesTx">
        <pc:chgData name="Shahid Masud" userId="fa14d244-da66-4eb9-a933-8314dc2af7dc" providerId="ADAL" clId="{D90F4685-945B-440C-96C7-20F26E9CB298}" dt="2024-11-12T07:57:12.893" v="1401" actId="114"/>
        <pc:sldMkLst>
          <pc:docMk/>
          <pc:sldMk cId="1348182594" sldId="266"/>
        </pc:sldMkLst>
        <pc:spChg chg="add mod">
          <ac:chgData name="Shahid Masud" userId="fa14d244-da66-4eb9-a933-8314dc2af7dc" providerId="ADAL" clId="{D90F4685-945B-440C-96C7-20F26E9CB298}" dt="2024-11-12T07:57:12.893" v="1401" actId="114"/>
          <ac:spMkLst>
            <pc:docMk/>
            <pc:sldMk cId="1348182594" sldId="266"/>
            <ac:spMk id="2" creationId="{AD36FA4F-6DF8-E50D-CF61-1004857EE9F4}"/>
          </ac:spMkLst>
        </pc:spChg>
        <pc:spChg chg="mod">
          <ac:chgData name="Shahid Masud" userId="fa14d244-da66-4eb9-a933-8314dc2af7dc" providerId="ADAL" clId="{D90F4685-945B-440C-96C7-20F26E9CB298}" dt="2024-11-11T10:48:54.040" v="122" actId="20577"/>
          <ac:spMkLst>
            <pc:docMk/>
            <pc:sldMk cId="1348182594" sldId="266"/>
            <ac:spMk id="22" creationId="{283ABC13-FCDF-AC55-F69D-01D9C86C1570}"/>
          </ac:spMkLst>
        </pc:spChg>
        <pc:spChg chg="mod">
          <ac:chgData name="Shahid Masud" userId="fa14d244-da66-4eb9-a933-8314dc2af7dc" providerId="ADAL" clId="{D90F4685-945B-440C-96C7-20F26E9CB298}" dt="2024-11-12T07:56:17.275" v="1326" actId="13926"/>
          <ac:spMkLst>
            <pc:docMk/>
            <pc:sldMk cId="1348182594" sldId="266"/>
            <ac:spMk id="23" creationId="{5D2A5E03-703D-8D26-075F-C20F69BB28EA}"/>
          </ac:spMkLst>
        </pc:spChg>
      </pc:sldChg>
      <pc:sldChg chg="modSp mod modNotesTx">
        <pc:chgData name="Shahid Masud" userId="fa14d244-da66-4eb9-a933-8314dc2af7dc" providerId="ADAL" clId="{D90F4685-945B-440C-96C7-20F26E9CB298}" dt="2024-11-12T08:12:46.985" v="1966" actId="27636"/>
        <pc:sldMkLst>
          <pc:docMk/>
          <pc:sldMk cId="2626705877" sldId="267"/>
        </pc:sldMkLst>
        <pc:spChg chg="mod">
          <ac:chgData name="Shahid Masud" userId="fa14d244-da66-4eb9-a933-8314dc2af7dc" providerId="ADAL" clId="{D90F4685-945B-440C-96C7-20F26E9CB298}" dt="2024-11-11T10:49:00.143" v="128" actId="20577"/>
          <ac:spMkLst>
            <pc:docMk/>
            <pc:sldMk cId="2626705877" sldId="267"/>
            <ac:spMk id="22" creationId="{DA9F002D-89EB-3EE9-65C8-718E08B8D02A}"/>
          </ac:spMkLst>
        </pc:spChg>
        <pc:spChg chg="mod">
          <ac:chgData name="Shahid Masud" userId="fa14d244-da66-4eb9-a933-8314dc2af7dc" providerId="ADAL" clId="{D90F4685-945B-440C-96C7-20F26E9CB298}" dt="2024-11-12T08:12:46.985" v="1966" actId="27636"/>
          <ac:spMkLst>
            <pc:docMk/>
            <pc:sldMk cId="2626705877" sldId="267"/>
            <ac:spMk id="23" creationId="{03346F03-6D70-BDA5-1AAF-875AD397A4CF}"/>
          </ac:spMkLst>
        </pc:spChg>
        <pc:picChg chg="mod">
          <ac:chgData name="Shahid Masud" userId="fa14d244-da66-4eb9-a933-8314dc2af7dc" providerId="ADAL" clId="{D90F4685-945B-440C-96C7-20F26E9CB298}" dt="2024-11-12T07:57:41.850" v="1405" actId="1076"/>
          <ac:picMkLst>
            <pc:docMk/>
            <pc:sldMk cId="2626705877" sldId="267"/>
            <ac:picMk id="2" creationId="{C55F87D0-BA9F-46E0-D13D-047BFAAF0409}"/>
          </ac:picMkLst>
        </pc:picChg>
      </pc:sldChg>
      <pc:sldChg chg="addSp modSp mod">
        <pc:chgData name="Shahid Masud" userId="fa14d244-da66-4eb9-a933-8314dc2af7dc" providerId="ADAL" clId="{D90F4685-945B-440C-96C7-20F26E9CB298}" dt="2024-11-12T08:12:36.338" v="1964" actId="2711"/>
        <pc:sldMkLst>
          <pc:docMk/>
          <pc:sldMk cId="1883859401" sldId="268"/>
        </pc:sldMkLst>
        <pc:spChg chg="add mod">
          <ac:chgData name="Shahid Masud" userId="fa14d244-da66-4eb9-a933-8314dc2af7dc" providerId="ADAL" clId="{D90F4685-945B-440C-96C7-20F26E9CB298}" dt="2024-11-12T08:04:54.250" v="1725" actId="20577"/>
          <ac:spMkLst>
            <pc:docMk/>
            <pc:sldMk cId="1883859401" sldId="268"/>
            <ac:spMk id="2" creationId="{DDD0033F-0DF2-215B-EDEA-C404249EE2DF}"/>
          </ac:spMkLst>
        </pc:spChg>
        <pc:spChg chg="mod">
          <ac:chgData name="Shahid Masud" userId="fa14d244-da66-4eb9-a933-8314dc2af7dc" providerId="ADAL" clId="{D90F4685-945B-440C-96C7-20F26E9CB298}" dt="2024-11-12T08:12:36.338" v="1964" actId="2711"/>
          <ac:spMkLst>
            <pc:docMk/>
            <pc:sldMk cId="1883859401" sldId="268"/>
            <ac:spMk id="23" creationId="{DC26B710-66E0-7803-AA28-0DD3307E6C61}"/>
          </ac:spMkLst>
        </pc:spChg>
        <pc:picChg chg="mod">
          <ac:chgData name="Shahid Masud" userId="fa14d244-da66-4eb9-a933-8314dc2af7dc" providerId="ADAL" clId="{D90F4685-945B-440C-96C7-20F26E9CB298}" dt="2024-11-12T08:01:19.313" v="1580" actId="14100"/>
          <ac:picMkLst>
            <pc:docMk/>
            <pc:sldMk cId="1883859401" sldId="268"/>
            <ac:picMk id="3" creationId="{4E2F1F62-775D-1136-F0A0-44CF4B99D2FD}"/>
          </ac:picMkLst>
        </pc:picChg>
        <pc:picChg chg="mod">
          <ac:chgData name="Shahid Masud" userId="fa14d244-da66-4eb9-a933-8314dc2af7dc" providerId="ADAL" clId="{D90F4685-945B-440C-96C7-20F26E9CB298}" dt="2024-11-12T08:05:16.955" v="1728" actId="14100"/>
          <ac:picMkLst>
            <pc:docMk/>
            <pc:sldMk cId="1883859401" sldId="268"/>
            <ac:picMk id="5" creationId="{F14B56E9-4F21-312D-DDAF-6FE3BBB988AF}"/>
          </ac:picMkLst>
        </pc:picChg>
      </pc:sldChg>
      <pc:sldChg chg="modSp mod modNotesTx">
        <pc:chgData name="Shahid Masud" userId="fa14d244-da66-4eb9-a933-8314dc2af7dc" providerId="ADAL" clId="{D90F4685-945B-440C-96C7-20F26E9CB298}" dt="2024-11-12T08:12:10.928" v="1963" actId="14100"/>
        <pc:sldMkLst>
          <pc:docMk/>
          <pc:sldMk cId="837245847" sldId="269"/>
        </pc:sldMkLst>
        <pc:spChg chg="mod">
          <ac:chgData name="Shahid Masud" userId="fa14d244-da66-4eb9-a933-8314dc2af7dc" providerId="ADAL" clId="{D90F4685-945B-440C-96C7-20F26E9CB298}" dt="2024-11-12T08:06:57.074" v="1759" actId="20577"/>
          <ac:spMkLst>
            <pc:docMk/>
            <pc:sldMk cId="837245847" sldId="269"/>
            <ac:spMk id="22" creationId="{CEE56E14-E6A6-C127-19A9-CA15E8F352F5}"/>
          </ac:spMkLst>
        </pc:spChg>
        <pc:spChg chg="mod">
          <ac:chgData name="Shahid Masud" userId="fa14d244-da66-4eb9-a933-8314dc2af7dc" providerId="ADAL" clId="{D90F4685-945B-440C-96C7-20F26E9CB298}" dt="2024-11-12T08:12:10.928" v="1963" actId="14100"/>
          <ac:spMkLst>
            <pc:docMk/>
            <pc:sldMk cId="837245847" sldId="269"/>
            <ac:spMk id="23" creationId="{A3009FC9-0D57-CD58-742F-861F531AC022}"/>
          </ac:spMkLst>
        </pc:spChg>
      </pc:sldChg>
      <pc:sldChg chg="addSp modSp mod">
        <pc:chgData name="Shahid Masud" userId="fa14d244-da66-4eb9-a933-8314dc2af7dc" providerId="ADAL" clId="{D90F4685-945B-440C-96C7-20F26E9CB298}" dt="2024-11-12T08:11:57.122" v="1960" actId="1076"/>
        <pc:sldMkLst>
          <pc:docMk/>
          <pc:sldMk cId="1297452223" sldId="270"/>
        </pc:sldMkLst>
        <pc:spChg chg="add mod">
          <ac:chgData name="Shahid Masud" userId="fa14d244-da66-4eb9-a933-8314dc2af7dc" providerId="ADAL" clId="{D90F4685-945B-440C-96C7-20F26E9CB298}" dt="2024-11-12T08:10:34.643" v="1951" actId="1076"/>
          <ac:spMkLst>
            <pc:docMk/>
            <pc:sldMk cId="1297452223" sldId="270"/>
            <ac:spMk id="2" creationId="{331EFCC0-842B-82E9-9973-A86AF94112C7}"/>
          </ac:spMkLst>
        </pc:spChg>
        <pc:spChg chg="add mod">
          <ac:chgData name="Shahid Masud" userId="fa14d244-da66-4eb9-a933-8314dc2af7dc" providerId="ADAL" clId="{D90F4685-945B-440C-96C7-20F26E9CB298}" dt="2024-11-12T08:10:27.129" v="1950" actId="20577"/>
          <ac:spMkLst>
            <pc:docMk/>
            <pc:sldMk cId="1297452223" sldId="270"/>
            <ac:spMk id="3" creationId="{EB67F63C-F41D-6F14-7639-79478DD2999D}"/>
          </ac:spMkLst>
        </pc:spChg>
        <pc:spChg chg="mod">
          <ac:chgData name="Shahid Masud" userId="fa14d244-da66-4eb9-a933-8314dc2af7dc" providerId="ADAL" clId="{D90F4685-945B-440C-96C7-20F26E9CB298}" dt="2024-11-12T08:09:06.104" v="1917" actId="20577"/>
          <ac:spMkLst>
            <pc:docMk/>
            <pc:sldMk cId="1297452223" sldId="270"/>
            <ac:spMk id="22" creationId="{2746A097-C2A7-9C9E-6AB1-85754A0E3D67}"/>
          </ac:spMkLst>
        </pc:spChg>
        <pc:spChg chg="mod">
          <ac:chgData name="Shahid Masud" userId="fa14d244-da66-4eb9-a933-8314dc2af7dc" providerId="ADAL" clId="{D90F4685-945B-440C-96C7-20F26E9CB298}" dt="2024-11-12T08:11:57.122" v="1960" actId="1076"/>
          <ac:spMkLst>
            <pc:docMk/>
            <pc:sldMk cId="1297452223" sldId="270"/>
            <ac:spMk id="23" creationId="{F2F765C2-4EAA-6F84-5CDF-ED0432108716}"/>
          </ac:spMkLst>
        </pc:spChg>
        <pc:graphicFrameChg chg="mod">
          <ac:chgData name="Shahid Masud" userId="fa14d244-da66-4eb9-a933-8314dc2af7dc" providerId="ADAL" clId="{D90F4685-945B-440C-96C7-20F26E9CB298}" dt="2024-11-12T08:09:48.681" v="1922" actId="1076"/>
          <ac:graphicFrameMkLst>
            <pc:docMk/>
            <pc:sldMk cId="1297452223" sldId="270"/>
            <ac:graphicFrameMk id="5" creationId="{DF904522-17A5-1040-1598-7B9E993F5209}"/>
          </ac:graphicFrameMkLst>
        </pc:graphicFrameChg>
        <pc:graphicFrameChg chg="mod">
          <ac:chgData name="Shahid Masud" userId="fa14d244-da66-4eb9-a933-8314dc2af7dc" providerId="ADAL" clId="{D90F4685-945B-440C-96C7-20F26E9CB298}" dt="2024-11-12T08:09:44.455" v="1921" actId="1076"/>
          <ac:graphicFrameMkLst>
            <pc:docMk/>
            <pc:sldMk cId="1297452223" sldId="270"/>
            <ac:graphicFrameMk id="8" creationId="{A9026F5E-6DED-910A-86B6-E8E0EA8DD53C}"/>
          </ac:graphicFrameMkLst>
        </pc:graphicFrameChg>
      </pc:sldChg>
      <pc:sldChg chg="modSp mod">
        <pc:chgData name="Shahid Masud" userId="fa14d244-da66-4eb9-a933-8314dc2af7dc" providerId="ADAL" clId="{D90F4685-945B-440C-96C7-20F26E9CB298}" dt="2024-11-12T08:18:54.032" v="2384" actId="27636"/>
        <pc:sldMkLst>
          <pc:docMk/>
          <pc:sldMk cId="2056520952" sldId="271"/>
        </pc:sldMkLst>
        <pc:spChg chg="mod">
          <ac:chgData name="Shahid Masud" userId="fa14d244-da66-4eb9-a933-8314dc2af7dc" providerId="ADAL" clId="{D90F4685-945B-440C-96C7-20F26E9CB298}" dt="2024-11-12T08:14:16.066" v="1991" actId="20577"/>
          <ac:spMkLst>
            <pc:docMk/>
            <pc:sldMk cId="2056520952" sldId="271"/>
            <ac:spMk id="22" creationId="{39F46792-D62E-2503-45C4-96439790244C}"/>
          </ac:spMkLst>
        </pc:spChg>
        <pc:spChg chg="mod">
          <ac:chgData name="Shahid Masud" userId="fa14d244-da66-4eb9-a933-8314dc2af7dc" providerId="ADAL" clId="{D90F4685-945B-440C-96C7-20F26E9CB298}" dt="2024-11-12T08:18:54.032" v="2384" actId="27636"/>
          <ac:spMkLst>
            <pc:docMk/>
            <pc:sldMk cId="2056520952" sldId="271"/>
            <ac:spMk id="23" creationId="{E19BAB74-FD21-42D7-DE63-42C18262760A}"/>
          </ac:spMkLst>
        </pc:spChg>
      </pc:sldChg>
      <pc:sldChg chg="modSp mod modNotesTx">
        <pc:chgData name="Shahid Masud" userId="fa14d244-da66-4eb9-a933-8314dc2af7dc" providerId="ADAL" clId="{D90F4685-945B-440C-96C7-20F26E9CB298}" dt="2024-11-12T08:16:28.366" v="2192" actId="20577"/>
        <pc:sldMkLst>
          <pc:docMk/>
          <pc:sldMk cId="2685163486" sldId="272"/>
        </pc:sldMkLst>
        <pc:spChg chg="mod">
          <ac:chgData name="Shahid Masud" userId="fa14d244-da66-4eb9-a933-8314dc2af7dc" providerId="ADAL" clId="{D90F4685-945B-440C-96C7-20F26E9CB298}" dt="2024-11-12T08:16:28.366" v="2192" actId="20577"/>
          <ac:spMkLst>
            <pc:docMk/>
            <pc:sldMk cId="2685163486" sldId="272"/>
            <ac:spMk id="22" creationId="{3364CC67-313F-DDC9-EA28-B27870ECEE23}"/>
          </ac:spMkLst>
        </pc:spChg>
        <pc:spChg chg="mod">
          <ac:chgData name="Shahid Masud" userId="fa14d244-da66-4eb9-a933-8314dc2af7dc" providerId="ADAL" clId="{D90F4685-945B-440C-96C7-20F26E9CB298}" dt="2024-11-12T08:14:39.705" v="1992" actId="255"/>
          <ac:spMkLst>
            <pc:docMk/>
            <pc:sldMk cId="2685163486" sldId="272"/>
            <ac:spMk id="23" creationId="{11E815F3-6446-4065-0E4E-CF7D67946678}"/>
          </ac:spMkLst>
        </pc:spChg>
      </pc:sldChg>
      <pc:sldChg chg="modSp mod">
        <pc:chgData name="Shahid Masud" userId="fa14d244-da66-4eb9-a933-8314dc2af7dc" providerId="ADAL" clId="{D90F4685-945B-440C-96C7-20F26E9CB298}" dt="2024-11-12T08:17:00.384" v="2193" actId="20577"/>
        <pc:sldMkLst>
          <pc:docMk/>
          <pc:sldMk cId="1576688704" sldId="273"/>
        </pc:sldMkLst>
        <pc:spChg chg="mod">
          <ac:chgData name="Shahid Masud" userId="fa14d244-da66-4eb9-a933-8314dc2af7dc" providerId="ADAL" clId="{D90F4685-945B-440C-96C7-20F26E9CB298}" dt="2024-11-11T08:37:01.017" v="29" actId="403"/>
          <ac:spMkLst>
            <pc:docMk/>
            <pc:sldMk cId="1576688704" sldId="273"/>
            <ac:spMk id="22" creationId="{545621BE-2BC4-86AC-0587-D8C023CBA5A0}"/>
          </ac:spMkLst>
        </pc:spChg>
        <pc:spChg chg="mod">
          <ac:chgData name="Shahid Masud" userId="fa14d244-da66-4eb9-a933-8314dc2af7dc" providerId="ADAL" clId="{D90F4685-945B-440C-96C7-20F26E9CB298}" dt="2024-11-12T08:17:00.384" v="2193" actId="20577"/>
          <ac:spMkLst>
            <pc:docMk/>
            <pc:sldMk cId="1576688704" sldId="273"/>
            <ac:spMk id="23" creationId="{65AD8FF8-7CE2-898B-D072-2FC61BA80216}"/>
          </ac:spMkLst>
        </pc:spChg>
      </pc:sldChg>
      <pc:sldChg chg="modSp mod">
        <pc:chgData name="Shahid Masud" userId="fa14d244-da66-4eb9-a933-8314dc2af7dc" providerId="ADAL" clId="{D90F4685-945B-440C-96C7-20F26E9CB298}" dt="2024-11-11T10:52:08.975" v="205" actId="20577"/>
        <pc:sldMkLst>
          <pc:docMk/>
          <pc:sldMk cId="4033025944" sldId="274"/>
        </pc:sldMkLst>
        <pc:spChg chg="mod">
          <ac:chgData name="Shahid Masud" userId="fa14d244-da66-4eb9-a933-8314dc2af7dc" providerId="ADAL" clId="{D90F4685-945B-440C-96C7-20F26E9CB298}" dt="2024-11-11T10:51:42.772" v="201" actId="20577"/>
          <ac:spMkLst>
            <pc:docMk/>
            <pc:sldMk cId="4033025944" sldId="274"/>
            <ac:spMk id="22" creationId="{EB029A4A-1013-C2C6-9CA1-179C2CF32674}"/>
          </ac:spMkLst>
        </pc:spChg>
        <pc:spChg chg="mod">
          <ac:chgData name="Shahid Masud" userId="fa14d244-da66-4eb9-a933-8314dc2af7dc" providerId="ADAL" clId="{D90F4685-945B-440C-96C7-20F26E9CB298}" dt="2024-11-11T10:52:08.975" v="205" actId="20577"/>
          <ac:spMkLst>
            <pc:docMk/>
            <pc:sldMk cId="4033025944" sldId="274"/>
            <ac:spMk id="23" creationId="{5884A40B-8D76-CE4E-03FD-D4FCAFE72DFA}"/>
          </ac:spMkLst>
        </pc:spChg>
      </pc:sldChg>
      <pc:sldChg chg="modSp mod modNotesTx">
        <pc:chgData name="Shahid Masud" userId="fa14d244-da66-4eb9-a933-8314dc2af7dc" providerId="ADAL" clId="{D90F4685-945B-440C-96C7-20F26E9CB298}" dt="2024-11-12T08:18:33.134" v="2382" actId="20577"/>
        <pc:sldMkLst>
          <pc:docMk/>
          <pc:sldMk cId="3623573617" sldId="276"/>
        </pc:sldMkLst>
        <pc:spChg chg="mod">
          <ac:chgData name="Shahid Masud" userId="fa14d244-da66-4eb9-a933-8314dc2af7dc" providerId="ADAL" clId="{D90F4685-945B-440C-96C7-20F26E9CB298}" dt="2024-11-12T08:17:33.666" v="2194" actId="13926"/>
          <ac:spMkLst>
            <pc:docMk/>
            <pc:sldMk cId="3623573617" sldId="276"/>
            <ac:spMk id="23" creationId="{7A4D3C36-8705-B47C-D3BE-2503BEC203D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4.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569880189846734"/>
          <c:y val="8.8143556523519656E-2"/>
          <c:w val="0.7449308473746481"/>
          <c:h val="0.73489443509610242"/>
        </c:manualLayout>
      </c:layout>
      <c:barChart>
        <c:barDir val="col"/>
        <c:grouping val="clustered"/>
        <c:varyColors val="0"/>
        <c:ser>
          <c:idx val="0"/>
          <c:order val="0"/>
          <c:tx>
            <c:strRef>
              <c:f>Sheet1!$G$18</c:f>
              <c:strCache>
                <c:ptCount val="1"/>
                <c:pt idx="0">
                  <c:v>Systolic Cube</c:v>
                </c:pt>
              </c:strCache>
            </c:strRef>
          </c:tx>
          <c:spPr>
            <a:pattFill prst="lgCheck">
              <a:fgClr>
                <a:srgbClr val="FF0000"/>
              </a:fgClr>
              <a:bgClr>
                <a:schemeClr val="bg1"/>
              </a:bgClr>
            </a:pattFill>
            <a:ln>
              <a:solidFill>
                <a:sysClr val="windowText" lastClr="000000"/>
              </a:solidFill>
            </a:ln>
            <a:effectLst/>
          </c:spPr>
          <c:invertIfNegative val="0"/>
          <c:dPt>
            <c:idx val="0"/>
            <c:invertIfNegative val="0"/>
            <c:bubble3D val="0"/>
            <c:spPr>
              <a:pattFill prst="lgCheck">
                <a:fgClr>
                  <a:srgbClr val="FF0000"/>
                </a:fgClr>
                <a:bgClr>
                  <a:schemeClr val="bg1"/>
                </a:bgClr>
              </a:pattFill>
              <a:ln>
                <a:solidFill>
                  <a:sysClr val="windowText" lastClr="000000"/>
                </a:solidFill>
              </a:ln>
              <a:effectLst/>
            </c:spPr>
            <c:extLst>
              <c:ext xmlns:c16="http://schemas.microsoft.com/office/drawing/2014/chart" uri="{C3380CC4-5D6E-409C-BE32-E72D297353CC}">
                <c16:uniqueId val="{00000001-9132-42A1-A70C-381CC4559A76}"/>
              </c:ext>
            </c:extLst>
          </c:dPt>
          <c:dPt>
            <c:idx val="1"/>
            <c:invertIfNegative val="0"/>
            <c:bubble3D val="0"/>
            <c:spPr>
              <a:pattFill prst="lgCheck">
                <a:fgClr>
                  <a:srgbClr val="FF0000"/>
                </a:fgClr>
                <a:bgClr>
                  <a:schemeClr val="bg1"/>
                </a:bgClr>
              </a:pattFill>
              <a:ln>
                <a:solidFill>
                  <a:sysClr val="windowText" lastClr="000000"/>
                </a:solidFill>
              </a:ln>
              <a:effectLst/>
            </c:spPr>
            <c:extLst>
              <c:ext xmlns:c16="http://schemas.microsoft.com/office/drawing/2014/chart" uri="{C3380CC4-5D6E-409C-BE32-E72D297353CC}">
                <c16:uniqueId val="{00000003-9132-42A1-A70C-381CC4559A76}"/>
              </c:ext>
            </c:extLst>
          </c:dPt>
          <c:dPt>
            <c:idx val="2"/>
            <c:invertIfNegative val="0"/>
            <c:bubble3D val="0"/>
            <c:spPr>
              <a:pattFill prst="lgCheck">
                <a:fgClr>
                  <a:srgbClr val="FF0000"/>
                </a:fgClr>
                <a:bgClr>
                  <a:schemeClr val="bg1"/>
                </a:bgClr>
              </a:pattFill>
              <a:ln>
                <a:solidFill>
                  <a:sysClr val="windowText" lastClr="000000"/>
                </a:solidFill>
              </a:ln>
              <a:effectLst/>
            </c:spPr>
            <c:extLst>
              <c:ext xmlns:c16="http://schemas.microsoft.com/office/drawing/2014/chart" uri="{C3380CC4-5D6E-409C-BE32-E72D297353CC}">
                <c16:uniqueId val="{00000005-9132-42A1-A70C-381CC4559A76}"/>
              </c:ext>
            </c:extLst>
          </c:dPt>
          <c:cat>
            <c:strRef>
              <c:f>Sheet1!$H$16:$J$16</c:f>
              <c:strCache>
                <c:ptCount val="3"/>
                <c:pt idx="0">
                  <c:v>C3D</c:v>
                </c:pt>
                <c:pt idx="1">
                  <c:v>I3D</c:v>
                </c:pt>
                <c:pt idx="2">
                  <c:v>R(2+1)D</c:v>
                </c:pt>
              </c:strCache>
            </c:strRef>
          </c:cat>
          <c:val>
            <c:numRef>
              <c:f>Sheet1!$H$18:$J$18</c:f>
              <c:numCache>
                <c:formatCode>General</c:formatCode>
                <c:ptCount val="3"/>
                <c:pt idx="0">
                  <c:v>3.3</c:v>
                </c:pt>
                <c:pt idx="1">
                  <c:v>2.77</c:v>
                </c:pt>
                <c:pt idx="2">
                  <c:v>3.9</c:v>
                </c:pt>
              </c:numCache>
            </c:numRef>
          </c:val>
          <c:extLst>
            <c:ext xmlns:c16="http://schemas.microsoft.com/office/drawing/2014/chart" uri="{C3380CC4-5D6E-409C-BE32-E72D297353CC}">
              <c16:uniqueId val="{00000006-9132-42A1-A70C-381CC4559A76}"/>
            </c:ext>
          </c:extLst>
        </c:ser>
        <c:ser>
          <c:idx val="1"/>
          <c:order val="1"/>
          <c:tx>
            <c:strRef>
              <c:f>Sheet1!$G$19</c:f>
              <c:strCache>
                <c:ptCount val="1"/>
                <c:pt idx="0">
                  <c:v>3D PE Array</c:v>
                </c:pt>
              </c:strCache>
            </c:strRef>
          </c:tx>
          <c:spPr>
            <a:pattFill prst="dkUpDiag">
              <a:fgClr>
                <a:schemeClr val="accent6">
                  <a:lumMod val="50000"/>
                </a:schemeClr>
              </a:fgClr>
              <a:bgClr>
                <a:schemeClr val="bg1"/>
              </a:bgClr>
            </a:pattFill>
            <a:ln>
              <a:solidFill>
                <a:sysClr val="windowText" lastClr="000000"/>
              </a:solidFill>
            </a:ln>
            <a:effectLst/>
          </c:spPr>
          <c:invertIfNegative val="0"/>
          <c:cat>
            <c:strRef>
              <c:f>Sheet1!$H$16:$J$16</c:f>
              <c:strCache>
                <c:ptCount val="3"/>
                <c:pt idx="0">
                  <c:v>C3D</c:v>
                </c:pt>
                <c:pt idx="1">
                  <c:v>I3D</c:v>
                </c:pt>
                <c:pt idx="2">
                  <c:v>R(2+1)D</c:v>
                </c:pt>
              </c:strCache>
            </c:strRef>
          </c:cat>
          <c:val>
            <c:numRef>
              <c:f>Sheet1!$H$19:$J$19</c:f>
              <c:numCache>
                <c:formatCode>General</c:formatCode>
                <c:ptCount val="3"/>
                <c:pt idx="0">
                  <c:v>7.4</c:v>
                </c:pt>
                <c:pt idx="1">
                  <c:v>4.9000000000000004</c:v>
                </c:pt>
                <c:pt idx="2">
                  <c:v>6.8</c:v>
                </c:pt>
              </c:numCache>
            </c:numRef>
          </c:val>
          <c:extLst>
            <c:ext xmlns:c16="http://schemas.microsoft.com/office/drawing/2014/chart" uri="{C3380CC4-5D6E-409C-BE32-E72D297353CC}">
              <c16:uniqueId val="{00000007-9132-42A1-A70C-381CC4559A76}"/>
            </c:ext>
          </c:extLst>
        </c:ser>
        <c:dLbls>
          <c:showLegendKey val="0"/>
          <c:showVal val="0"/>
          <c:showCatName val="0"/>
          <c:showSerName val="0"/>
          <c:showPercent val="0"/>
          <c:showBubbleSize val="0"/>
        </c:dLbls>
        <c:gapWidth val="219"/>
        <c:overlap val="-27"/>
        <c:axId val="1150038415"/>
        <c:axId val="1150034575"/>
      </c:barChart>
      <c:catAx>
        <c:axId val="1150038415"/>
        <c:scaling>
          <c:orientation val="minMax"/>
        </c:scaling>
        <c:delete val="0"/>
        <c:axPos val="b"/>
        <c:numFmt formatCode="General" sourceLinked="1"/>
        <c:majorTickMark val="out"/>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150034575"/>
        <c:crosses val="autoZero"/>
        <c:auto val="1"/>
        <c:lblAlgn val="ctr"/>
        <c:lblOffset val="100"/>
        <c:noMultiLvlLbl val="0"/>
      </c:catAx>
      <c:valAx>
        <c:axId val="1150034575"/>
        <c:scaling>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r>
                  <a:rPr lang="en-GB" sz="1400">
                    <a:latin typeface="+mj-lt"/>
                  </a:rPr>
                  <a:t>Latency Savings (×)</a:t>
                </a:r>
              </a:p>
            </c:rich>
          </c:tx>
          <c:layout>
            <c:manualLayout>
              <c:xMode val="edge"/>
              <c:yMode val="edge"/>
              <c:x val="4.6190145920879059E-3"/>
              <c:y val="0.1184399258412437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endParaRPr lang="en-US"/>
            </a:p>
          </c:txPr>
        </c:title>
        <c:numFmt formatCode="General" sourceLinked="1"/>
        <c:majorTickMark val="out"/>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150038415"/>
        <c:crosses val="autoZero"/>
        <c:crossBetween val="between"/>
        <c:majorUnit val="2"/>
      </c:valAx>
      <c:spPr>
        <a:noFill/>
        <a:ln>
          <a:noFill/>
        </a:ln>
        <a:effectLst/>
      </c:spPr>
    </c:plotArea>
    <c:legend>
      <c:legendPos val="b"/>
      <c:layout>
        <c:manualLayout>
          <c:xMode val="edge"/>
          <c:yMode val="edge"/>
          <c:x val="0.32621408075285929"/>
          <c:y val="4.8234876023857537E-2"/>
          <c:w val="0.66515034066337564"/>
          <c:h val="0.22508895197235745"/>
        </c:manualLayout>
      </c:layout>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mn-lt"/>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453327239108304"/>
          <c:y val="8.8894037192201195E-2"/>
          <c:w val="0.74208616403160699"/>
          <c:h val="0.74657333936828896"/>
        </c:manualLayout>
      </c:layout>
      <c:barChart>
        <c:barDir val="col"/>
        <c:grouping val="clustered"/>
        <c:varyColors val="0"/>
        <c:ser>
          <c:idx val="0"/>
          <c:order val="0"/>
          <c:tx>
            <c:strRef>
              <c:f>Sheet1!$G$18</c:f>
              <c:strCache>
                <c:ptCount val="1"/>
                <c:pt idx="0">
                  <c:v>Systolic Cube</c:v>
                </c:pt>
              </c:strCache>
            </c:strRef>
          </c:tx>
          <c:spPr>
            <a:pattFill prst="lgCheck">
              <a:fgClr>
                <a:srgbClr val="FF0000"/>
              </a:fgClr>
              <a:bgClr>
                <a:schemeClr val="bg1"/>
              </a:bgClr>
            </a:pattFill>
            <a:ln>
              <a:solidFill>
                <a:schemeClr val="tx1"/>
              </a:solidFill>
            </a:ln>
            <a:effectLst/>
          </c:spPr>
          <c:invertIfNegative val="0"/>
          <c:cat>
            <c:strRef>
              <c:f>Sheet1!$K$15:$M$16</c:f>
              <c:strCache>
                <c:ptCount val="3"/>
                <c:pt idx="0">
                  <c:v>C3D</c:v>
                </c:pt>
                <c:pt idx="1">
                  <c:v>I3D</c:v>
                </c:pt>
                <c:pt idx="2">
                  <c:v>R(2+1)D</c:v>
                </c:pt>
              </c:strCache>
            </c:strRef>
          </c:cat>
          <c:val>
            <c:numRef>
              <c:f>Sheet1!$K$18:$M$18</c:f>
              <c:numCache>
                <c:formatCode>General</c:formatCode>
                <c:ptCount val="3"/>
                <c:pt idx="0">
                  <c:v>7.8</c:v>
                </c:pt>
                <c:pt idx="1">
                  <c:v>5.6</c:v>
                </c:pt>
                <c:pt idx="2">
                  <c:v>4.5999999999999996</c:v>
                </c:pt>
              </c:numCache>
            </c:numRef>
          </c:val>
          <c:extLst>
            <c:ext xmlns:c16="http://schemas.microsoft.com/office/drawing/2014/chart" uri="{C3380CC4-5D6E-409C-BE32-E72D297353CC}">
              <c16:uniqueId val="{00000000-F88E-45A0-B010-1F68EC75CF28}"/>
            </c:ext>
          </c:extLst>
        </c:ser>
        <c:ser>
          <c:idx val="1"/>
          <c:order val="1"/>
          <c:tx>
            <c:strRef>
              <c:f>Sheet1!$G$19</c:f>
              <c:strCache>
                <c:ptCount val="1"/>
                <c:pt idx="0">
                  <c:v>3D PE Array</c:v>
                </c:pt>
              </c:strCache>
            </c:strRef>
          </c:tx>
          <c:spPr>
            <a:pattFill prst="dkUpDiag">
              <a:fgClr>
                <a:schemeClr val="accent6">
                  <a:lumMod val="50000"/>
                </a:schemeClr>
              </a:fgClr>
              <a:bgClr>
                <a:schemeClr val="bg1"/>
              </a:bgClr>
            </a:pattFill>
            <a:ln>
              <a:solidFill>
                <a:schemeClr val="tx1"/>
              </a:solidFill>
            </a:ln>
            <a:effectLst/>
          </c:spPr>
          <c:invertIfNegative val="0"/>
          <c:cat>
            <c:strRef>
              <c:f>Sheet1!$K$15:$M$16</c:f>
              <c:strCache>
                <c:ptCount val="3"/>
                <c:pt idx="0">
                  <c:v>C3D</c:v>
                </c:pt>
                <c:pt idx="1">
                  <c:v>I3D</c:v>
                </c:pt>
                <c:pt idx="2">
                  <c:v>R(2+1)D</c:v>
                </c:pt>
              </c:strCache>
            </c:strRef>
          </c:cat>
          <c:val>
            <c:numRef>
              <c:f>Sheet1!$K$19:$M$19</c:f>
              <c:numCache>
                <c:formatCode>General</c:formatCode>
                <c:ptCount val="3"/>
                <c:pt idx="0">
                  <c:v>9.8000000000000007</c:v>
                </c:pt>
                <c:pt idx="1">
                  <c:v>7.4</c:v>
                </c:pt>
                <c:pt idx="2">
                  <c:v>5.5</c:v>
                </c:pt>
              </c:numCache>
            </c:numRef>
          </c:val>
          <c:extLst>
            <c:ext xmlns:c16="http://schemas.microsoft.com/office/drawing/2014/chart" uri="{C3380CC4-5D6E-409C-BE32-E72D297353CC}">
              <c16:uniqueId val="{00000001-F88E-45A0-B010-1F68EC75CF28}"/>
            </c:ext>
          </c:extLst>
        </c:ser>
        <c:dLbls>
          <c:showLegendKey val="0"/>
          <c:showVal val="0"/>
          <c:showCatName val="0"/>
          <c:showSerName val="0"/>
          <c:showPercent val="0"/>
          <c:showBubbleSize val="0"/>
        </c:dLbls>
        <c:gapWidth val="219"/>
        <c:overlap val="-27"/>
        <c:axId val="1150038415"/>
        <c:axId val="1150034575"/>
      </c:barChart>
      <c:catAx>
        <c:axId val="1150038415"/>
        <c:scaling>
          <c:orientation val="minMax"/>
        </c:scaling>
        <c:delete val="0"/>
        <c:axPos val="b"/>
        <c:numFmt formatCode="General" sourceLinked="1"/>
        <c:majorTickMark val="none"/>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150034575"/>
        <c:crosses val="autoZero"/>
        <c:auto val="1"/>
        <c:lblAlgn val="ctr"/>
        <c:lblOffset val="100"/>
        <c:noMultiLvlLbl val="0"/>
      </c:catAx>
      <c:valAx>
        <c:axId val="1150034575"/>
        <c:scaling>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r>
                  <a:rPr lang="en-US" sz="1400">
                    <a:latin typeface="+mj-lt"/>
                  </a:rPr>
                  <a:t>Energy Savings (×)</a:t>
                </a:r>
              </a:p>
            </c:rich>
          </c:tx>
          <c:layout>
            <c:manualLayout>
              <c:xMode val="edge"/>
              <c:yMode val="edge"/>
              <c:x val="0"/>
              <c:y val="0.107027041027766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endParaRPr lang="en-US"/>
            </a:p>
          </c:txPr>
        </c:title>
        <c:numFmt formatCode="General" sourceLinked="1"/>
        <c:majorTickMark val="none"/>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150038415"/>
        <c:crosses val="autoZero"/>
        <c:crossBetween val="between"/>
      </c:valAx>
      <c:spPr>
        <a:noFill/>
        <a:ln>
          <a:noFill/>
        </a:ln>
        <a:effectLst/>
      </c:spPr>
    </c:plotArea>
    <c:legend>
      <c:legendPos val="r"/>
      <c:layout>
        <c:manualLayout>
          <c:xMode val="edge"/>
          <c:yMode val="edge"/>
          <c:x val="0.37367087029688573"/>
          <c:y val="4.4292201961596903E-2"/>
          <c:w val="0.61753405494497893"/>
          <c:h val="0.21619353501864899"/>
        </c:manualLayout>
      </c:layout>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mn-lt"/>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b="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569880189846734"/>
          <c:y val="8.8143556523519656E-2"/>
          <c:w val="0.7449308473746481"/>
          <c:h val="0.73489443509610242"/>
        </c:manualLayout>
      </c:layout>
      <c:barChart>
        <c:barDir val="col"/>
        <c:grouping val="clustered"/>
        <c:varyColors val="0"/>
        <c:ser>
          <c:idx val="0"/>
          <c:order val="0"/>
          <c:tx>
            <c:strRef>
              <c:f>Sheet1!$G$18</c:f>
              <c:strCache>
                <c:ptCount val="1"/>
                <c:pt idx="0">
                  <c:v>Systolic Cube</c:v>
                </c:pt>
              </c:strCache>
            </c:strRef>
          </c:tx>
          <c:spPr>
            <a:pattFill prst="lgCheck">
              <a:fgClr>
                <a:srgbClr val="FF0000"/>
              </a:fgClr>
              <a:bgClr>
                <a:schemeClr val="bg1"/>
              </a:bgClr>
            </a:pattFill>
            <a:ln>
              <a:solidFill>
                <a:sysClr val="windowText" lastClr="000000"/>
              </a:solidFill>
            </a:ln>
            <a:effectLst/>
          </c:spPr>
          <c:invertIfNegative val="0"/>
          <c:dPt>
            <c:idx val="0"/>
            <c:invertIfNegative val="0"/>
            <c:bubble3D val="0"/>
            <c:spPr>
              <a:pattFill prst="lgCheck">
                <a:fgClr>
                  <a:srgbClr val="FF0000"/>
                </a:fgClr>
                <a:bgClr>
                  <a:schemeClr val="bg1"/>
                </a:bgClr>
              </a:pattFill>
              <a:ln>
                <a:solidFill>
                  <a:sysClr val="windowText" lastClr="000000"/>
                </a:solidFill>
              </a:ln>
              <a:effectLst/>
            </c:spPr>
            <c:extLst>
              <c:ext xmlns:c16="http://schemas.microsoft.com/office/drawing/2014/chart" uri="{C3380CC4-5D6E-409C-BE32-E72D297353CC}">
                <c16:uniqueId val="{00000001-6320-4A34-956E-CE7E96209623}"/>
              </c:ext>
            </c:extLst>
          </c:dPt>
          <c:dPt>
            <c:idx val="1"/>
            <c:invertIfNegative val="0"/>
            <c:bubble3D val="0"/>
            <c:spPr>
              <a:pattFill prst="lgCheck">
                <a:fgClr>
                  <a:srgbClr val="FF0000"/>
                </a:fgClr>
                <a:bgClr>
                  <a:schemeClr val="bg1"/>
                </a:bgClr>
              </a:pattFill>
              <a:ln>
                <a:solidFill>
                  <a:sysClr val="windowText" lastClr="000000"/>
                </a:solidFill>
              </a:ln>
              <a:effectLst/>
            </c:spPr>
            <c:extLst>
              <c:ext xmlns:c16="http://schemas.microsoft.com/office/drawing/2014/chart" uri="{C3380CC4-5D6E-409C-BE32-E72D297353CC}">
                <c16:uniqueId val="{00000003-6320-4A34-956E-CE7E96209623}"/>
              </c:ext>
            </c:extLst>
          </c:dPt>
          <c:dPt>
            <c:idx val="2"/>
            <c:invertIfNegative val="0"/>
            <c:bubble3D val="0"/>
            <c:spPr>
              <a:pattFill prst="lgCheck">
                <a:fgClr>
                  <a:srgbClr val="FF0000"/>
                </a:fgClr>
                <a:bgClr>
                  <a:schemeClr val="bg1"/>
                </a:bgClr>
              </a:pattFill>
              <a:ln>
                <a:solidFill>
                  <a:sysClr val="windowText" lastClr="000000"/>
                </a:solidFill>
              </a:ln>
              <a:effectLst/>
            </c:spPr>
            <c:extLst>
              <c:ext xmlns:c16="http://schemas.microsoft.com/office/drawing/2014/chart" uri="{C3380CC4-5D6E-409C-BE32-E72D297353CC}">
                <c16:uniqueId val="{00000005-6320-4A34-956E-CE7E96209623}"/>
              </c:ext>
            </c:extLst>
          </c:dPt>
          <c:cat>
            <c:strRef>
              <c:f>Sheet1!$H$16:$J$16</c:f>
              <c:strCache>
                <c:ptCount val="3"/>
                <c:pt idx="0">
                  <c:v>C3D</c:v>
                </c:pt>
                <c:pt idx="1">
                  <c:v>I3D</c:v>
                </c:pt>
                <c:pt idx="2">
                  <c:v>R(2+1)D</c:v>
                </c:pt>
              </c:strCache>
            </c:strRef>
          </c:cat>
          <c:val>
            <c:numRef>
              <c:f>Sheet1!$H$18:$J$18</c:f>
              <c:numCache>
                <c:formatCode>General</c:formatCode>
                <c:ptCount val="3"/>
                <c:pt idx="0">
                  <c:v>3.3</c:v>
                </c:pt>
                <c:pt idx="1">
                  <c:v>2.77</c:v>
                </c:pt>
                <c:pt idx="2">
                  <c:v>3.9</c:v>
                </c:pt>
              </c:numCache>
            </c:numRef>
          </c:val>
          <c:extLst>
            <c:ext xmlns:c16="http://schemas.microsoft.com/office/drawing/2014/chart" uri="{C3380CC4-5D6E-409C-BE32-E72D297353CC}">
              <c16:uniqueId val="{00000006-6320-4A34-956E-CE7E96209623}"/>
            </c:ext>
          </c:extLst>
        </c:ser>
        <c:ser>
          <c:idx val="1"/>
          <c:order val="1"/>
          <c:tx>
            <c:strRef>
              <c:f>Sheet1!$G$19</c:f>
              <c:strCache>
                <c:ptCount val="1"/>
                <c:pt idx="0">
                  <c:v>3D PE Array</c:v>
                </c:pt>
              </c:strCache>
            </c:strRef>
          </c:tx>
          <c:spPr>
            <a:pattFill prst="dkUpDiag">
              <a:fgClr>
                <a:schemeClr val="accent6">
                  <a:lumMod val="50000"/>
                </a:schemeClr>
              </a:fgClr>
              <a:bgClr>
                <a:schemeClr val="bg1"/>
              </a:bgClr>
            </a:pattFill>
            <a:ln>
              <a:solidFill>
                <a:sysClr val="windowText" lastClr="000000"/>
              </a:solidFill>
            </a:ln>
            <a:effectLst/>
          </c:spPr>
          <c:invertIfNegative val="0"/>
          <c:cat>
            <c:strRef>
              <c:f>Sheet1!$H$16:$J$16</c:f>
              <c:strCache>
                <c:ptCount val="3"/>
                <c:pt idx="0">
                  <c:v>C3D</c:v>
                </c:pt>
                <c:pt idx="1">
                  <c:v>I3D</c:v>
                </c:pt>
                <c:pt idx="2">
                  <c:v>R(2+1)D</c:v>
                </c:pt>
              </c:strCache>
            </c:strRef>
          </c:cat>
          <c:val>
            <c:numRef>
              <c:f>Sheet1!$H$19:$J$19</c:f>
              <c:numCache>
                <c:formatCode>General</c:formatCode>
                <c:ptCount val="3"/>
                <c:pt idx="0">
                  <c:v>7.4</c:v>
                </c:pt>
                <c:pt idx="1">
                  <c:v>4.9000000000000004</c:v>
                </c:pt>
                <c:pt idx="2">
                  <c:v>6.8</c:v>
                </c:pt>
              </c:numCache>
            </c:numRef>
          </c:val>
          <c:extLst>
            <c:ext xmlns:c16="http://schemas.microsoft.com/office/drawing/2014/chart" uri="{C3380CC4-5D6E-409C-BE32-E72D297353CC}">
              <c16:uniqueId val="{00000007-6320-4A34-956E-CE7E96209623}"/>
            </c:ext>
          </c:extLst>
        </c:ser>
        <c:dLbls>
          <c:showLegendKey val="0"/>
          <c:showVal val="0"/>
          <c:showCatName val="0"/>
          <c:showSerName val="0"/>
          <c:showPercent val="0"/>
          <c:showBubbleSize val="0"/>
        </c:dLbls>
        <c:gapWidth val="219"/>
        <c:overlap val="-27"/>
        <c:axId val="1150038415"/>
        <c:axId val="1150034575"/>
      </c:barChart>
      <c:catAx>
        <c:axId val="1150038415"/>
        <c:scaling>
          <c:orientation val="minMax"/>
        </c:scaling>
        <c:delete val="0"/>
        <c:axPos val="b"/>
        <c:numFmt formatCode="General" sourceLinked="1"/>
        <c:majorTickMark val="out"/>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150034575"/>
        <c:crosses val="autoZero"/>
        <c:auto val="1"/>
        <c:lblAlgn val="ctr"/>
        <c:lblOffset val="100"/>
        <c:noMultiLvlLbl val="0"/>
      </c:catAx>
      <c:valAx>
        <c:axId val="1150034575"/>
        <c:scaling>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r>
                  <a:rPr lang="en-GB" sz="1400">
                    <a:latin typeface="+mj-lt"/>
                  </a:rPr>
                  <a:t>Latency Savings (×)</a:t>
                </a:r>
              </a:p>
            </c:rich>
          </c:tx>
          <c:layout>
            <c:manualLayout>
              <c:xMode val="edge"/>
              <c:yMode val="edge"/>
              <c:x val="4.6190145920879059E-3"/>
              <c:y val="0.1184399258412437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endParaRPr lang="en-US"/>
            </a:p>
          </c:txPr>
        </c:title>
        <c:numFmt formatCode="General" sourceLinked="1"/>
        <c:majorTickMark val="out"/>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150038415"/>
        <c:crosses val="autoZero"/>
        <c:crossBetween val="between"/>
        <c:majorUnit val="2"/>
      </c:valAx>
      <c:spPr>
        <a:noFill/>
        <a:ln>
          <a:noFill/>
        </a:ln>
        <a:effectLst/>
      </c:spPr>
    </c:plotArea>
    <c:legend>
      <c:legendPos val="b"/>
      <c:layout>
        <c:manualLayout>
          <c:xMode val="edge"/>
          <c:yMode val="edge"/>
          <c:x val="0.32621408075285929"/>
          <c:y val="4.8234876023857537E-2"/>
          <c:w val="0.66515034066337564"/>
          <c:h val="0.22508895197235745"/>
        </c:manualLayout>
      </c:layout>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mn-lt"/>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453327239108304"/>
          <c:y val="8.8894037192201195E-2"/>
          <c:w val="0.74208616403160699"/>
          <c:h val="0.74657333936828896"/>
        </c:manualLayout>
      </c:layout>
      <c:barChart>
        <c:barDir val="col"/>
        <c:grouping val="clustered"/>
        <c:varyColors val="0"/>
        <c:ser>
          <c:idx val="0"/>
          <c:order val="0"/>
          <c:tx>
            <c:strRef>
              <c:f>Sheet1!$G$18</c:f>
              <c:strCache>
                <c:ptCount val="1"/>
                <c:pt idx="0">
                  <c:v>Systolic Cube</c:v>
                </c:pt>
              </c:strCache>
            </c:strRef>
          </c:tx>
          <c:spPr>
            <a:pattFill prst="lgCheck">
              <a:fgClr>
                <a:srgbClr val="FF0000"/>
              </a:fgClr>
              <a:bgClr>
                <a:schemeClr val="bg1"/>
              </a:bgClr>
            </a:pattFill>
            <a:ln>
              <a:solidFill>
                <a:schemeClr val="tx1"/>
              </a:solidFill>
            </a:ln>
            <a:effectLst/>
          </c:spPr>
          <c:invertIfNegative val="0"/>
          <c:cat>
            <c:strRef>
              <c:f>Sheet1!$K$15:$M$16</c:f>
              <c:strCache>
                <c:ptCount val="3"/>
                <c:pt idx="0">
                  <c:v>C3D</c:v>
                </c:pt>
                <c:pt idx="1">
                  <c:v>I3D</c:v>
                </c:pt>
                <c:pt idx="2">
                  <c:v>R(2+1)D</c:v>
                </c:pt>
              </c:strCache>
            </c:strRef>
          </c:cat>
          <c:val>
            <c:numRef>
              <c:f>Sheet1!$K$18:$M$18</c:f>
              <c:numCache>
                <c:formatCode>General</c:formatCode>
                <c:ptCount val="3"/>
                <c:pt idx="0">
                  <c:v>7.8</c:v>
                </c:pt>
                <c:pt idx="1">
                  <c:v>5.6</c:v>
                </c:pt>
                <c:pt idx="2">
                  <c:v>4.5999999999999996</c:v>
                </c:pt>
              </c:numCache>
            </c:numRef>
          </c:val>
          <c:extLst>
            <c:ext xmlns:c16="http://schemas.microsoft.com/office/drawing/2014/chart" uri="{C3380CC4-5D6E-409C-BE32-E72D297353CC}">
              <c16:uniqueId val="{00000000-693F-4D6D-B169-49D4D976C467}"/>
            </c:ext>
          </c:extLst>
        </c:ser>
        <c:ser>
          <c:idx val="1"/>
          <c:order val="1"/>
          <c:tx>
            <c:strRef>
              <c:f>Sheet1!$G$19</c:f>
              <c:strCache>
                <c:ptCount val="1"/>
                <c:pt idx="0">
                  <c:v>3D PE Array</c:v>
                </c:pt>
              </c:strCache>
            </c:strRef>
          </c:tx>
          <c:spPr>
            <a:pattFill prst="dkUpDiag">
              <a:fgClr>
                <a:schemeClr val="accent6">
                  <a:lumMod val="50000"/>
                </a:schemeClr>
              </a:fgClr>
              <a:bgClr>
                <a:schemeClr val="bg1"/>
              </a:bgClr>
            </a:pattFill>
            <a:ln>
              <a:solidFill>
                <a:schemeClr val="tx1"/>
              </a:solidFill>
            </a:ln>
            <a:effectLst/>
          </c:spPr>
          <c:invertIfNegative val="0"/>
          <c:cat>
            <c:strRef>
              <c:f>Sheet1!$K$15:$M$16</c:f>
              <c:strCache>
                <c:ptCount val="3"/>
                <c:pt idx="0">
                  <c:v>C3D</c:v>
                </c:pt>
                <c:pt idx="1">
                  <c:v>I3D</c:v>
                </c:pt>
                <c:pt idx="2">
                  <c:v>R(2+1)D</c:v>
                </c:pt>
              </c:strCache>
            </c:strRef>
          </c:cat>
          <c:val>
            <c:numRef>
              <c:f>Sheet1!$K$19:$M$19</c:f>
              <c:numCache>
                <c:formatCode>General</c:formatCode>
                <c:ptCount val="3"/>
                <c:pt idx="0">
                  <c:v>9.8000000000000007</c:v>
                </c:pt>
                <c:pt idx="1">
                  <c:v>7.4</c:v>
                </c:pt>
                <c:pt idx="2">
                  <c:v>5.5</c:v>
                </c:pt>
              </c:numCache>
            </c:numRef>
          </c:val>
          <c:extLst>
            <c:ext xmlns:c16="http://schemas.microsoft.com/office/drawing/2014/chart" uri="{C3380CC4-5D6E-409C-BE32-E72D297353CC}">
              <c16:uniqueId val="{00000001-693F-4D6D-B169-49D4D976C467}"/>
            </c:ext>
          </c:extLst>
        </c:ser>
        <c:dLbls>
          <c:showLegendKey val="0"/>
          <c:showVal val="0"/>
          <c:showCatName val="0"/>
          <c:showSerName val="0"/>
          <c:showPercent val="0"/>
          <c:showBubbleSize val="0"/>
        </c:dLbls>
        <c:gapWidth val="219"/>
        <c:overlap val="-27"/>
        <c:axId val="1150038415"/>
        <c:axId val="1150034575"/>
      </c:barChart>
      <c:catAx>
        <c:axId val="1150038415"/>
        <c:scaling>
          <c:orientation val="minMax"/>
        </c:scaling>
        <c:delete val="0"/>
        <c:axPos val="b"/>
        <c:numFmt formatCode="General" sourceLinked="1"/>
        <c:majorTickMark val="none"/>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150034575"/>
        <c:crosses val="autoZero"/>
        <c:auto val="1"/>
        <c:lblAlgn val="ctr"/>
        <c:lblOffset val="100"/>
        <c:noMultiLvlLbl val="0"/>
      </c:catAx>
      <c:valAx>
        <c:axId val="1150034575"/>
        <c:scaling>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r>
                  <a:rPr lang="en-US" sz="1400">
                    <a:latin typeface="+mj-lt"/>
                  </a:rPr>
                  <a:t>Energy Savings (×)</a:t>
                </a:r>
              </a:p>
            </c:rich>
          </c:tx>
          <c:layout>
            <c:manualLayout>
              <c:xMode val="edge"/>
              <c:yMode val="edge"/>
              <c:x val="0"/>
              <c:y val="0.107027041027766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endParaRPr lang="en-US"/>
            </a:p>
          </c:txPr>
        </c:title>
        <c:numFmt formatCode="General" sourceLinked="1"/>
        <c:majorTickMark val="none"/>
        <c:minorTickMark val="none"/>
        <c:tickLblPos val="nextTo"/>
        <c:spPr>
          <a:noFill/>
          <a:ln w="1270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150038415"/>
        <c:crosses val="autoZero"/>
        <c:crossBetween val="between"/>
      </c:valAx>
      <c:spPr>
        <a:noFill/>
        <a:ln>
          <a:noFill/>
        </a:ln>
        <a:effectLst/>
      </c:spPr>
    </c:plotArea>
    <c:legend>
      <c:legendPos val="r"/>
      <c:layout>
        <c:manualLayout>
          <c:xMode val="edge"/>
          <c:yMode val="edge"/>
          <c:x val="0.37367087029688573"/>
          <c:y val="4.4292201961596903E-2"/>
          <c:w val="0.61753405494497893"/>
          <c:h val="0.21619353501864899"/>
        </c:manualLayout>
      </c:layout>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mn-lt"/>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b="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5226F80-3793-4228-BD7C-FAE37150EB04}" type="datetimeFigureOut">
              <a:rPr lang="en-US" smtClean="0"/>
              <a:t>11/12/2024</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259B097-EE0F-4DFB-8686-A8319BD5C1FF}" type="slidenum">
              <a:rPr lang="en-US" smtClean="0"/>
              <a:t>‹#›</a:t>
            </a:fld>
            <a:endParaRPr lang="en-US"/>
          </a:p>
        </p:txBody>
      </p:sp>
    </p:spTree>
    <p:extLst>
      <p:ext uri="{BB962C8B-B14F-4D97-AF65-F5344CB8AC3E}">
        <p14:creationId xmlns:p14="http://schemas.microsoft.com/office/powerpoint/2010/main" val="3350601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Inference: take an already trained network and pass data through it to identify features based on the model etc.</a:t>
            </a:r>
          </a:p>
        </p:txBody>
      </p:sp>
      <p:sp>
        <p:nvSpPr>
          <p:cNvPr id="4" name="Slide Number Placeholder 3"/>
          <p:cNvSpPr>
            <a:spLocks noGrp="1"/>
          </p:cNvSpPr>
          <p:nvPr>
            <p:ph type="sldNum" sz="quarter" idx="5"/>
          </p:nvPr>
        </p:nvSpPr>
        <p:spPr/>
        <p:txBody>
          <a:bodyPr/>
          <a:lstStyle/>
          <a:p>
            <a:fld id="{F259B097-EE0F-4DFB-8686-A8319BD5C1FF}" type="slidenum">
              <a:rPr lang="en-US" smtClean="0"/>
              <a:t>1</a:t>
            </a:fld>
            <a:endParaRPr lang="en-US"/>
          </a:p>
        </p:txBody>
      </p:sp>
    </p:spTree>
    <p:extLst>
      <p:ext uri="{BB962C8B-B14F-4D97-AF65-F5344CB8AC3E}">
        <p14:creationId xmlns:p14="http://schemas.microsoft.com/office/powerpoint/2010/main" val="3485015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In multi-dimensional systolic architecture, there is a conditional data movement in each direction. </a:t>
                </a:r>
              </a:p>
              <a:p>
                <a:r>
                  <a:rPr lang="en-US" sz="1200" dirty="0">
                    <a:effectLst/>
                    <a:latin typeface="Times New Roman" panose="02020603050405020304" pitchFamily="18" charset="0"/>
                    <a:ea typeface="SimSun" panose="02010600030101010101" pitchFamily="2" charset="-122"/>
                  </a:rPr>
                  <a:t>1</a:t>
                </a:r>
                <a:r>
                  <a:rPr lang="en-US" sz="1200" baseline="30000" dirty="0">
                    <a:effectLst/>
                    <a:latin typeface="Times New Roman" panose="02020603050405020304" pitchFamily="18" charset="0"/>
                    <a:ea typeface="SimSun" panose="02010600030101010101" pitchFamily="2" charset="-122"/>
                  </a:rPr>
                  <a:t>st</a:t>
                </a:r>
                <a:r>
                  <a:rPr lang="en-US" sz="1200" dirty="0">
                    <a:effectLst/>
                    <a:latin typeface="Times New Roman" panose="02020603050405020304" pitchFamily="18" charset="0"/>
                    <a:ea typeface="SimSun" panose="02010600030101010101" pitchFamily="2" charset="-122"/>
                  </a:rPr>
                  <a:t> plane is loaded, in green </a:t>
                </a:r>
                <a:r>
                  <a:rPr lang="en-US" sz="1200" dirty="0" err="1">
                    <a:effectLst/>
                    <a:latin typeface="Times New Roman" panose="02020603050405020304" pitchFamily="18" charset="0"/>
                    <a:ea typeface="SimSun" panose="02010600030101010101" pitchFamily="2" charset="-122"/>
                  </a:rPr>
                  <a:t>colour</a:t>
                </a:r>
                <a:r>
                  <a:rPr lang="en-US" sz="1200" dirty="0">
                    <a:effectLst/>
                    <a:latin typeface="Times New Roman" panose="02020603050405020304" pitchFamily="18" charset="0"/>
                    <a:ea typeface="SimSun" panose="02010600030101010101" pitchFamily="2" charset="-122"/>
                  </a:rPr>
                  <a:t>. Moves back plane by plane. Red arrows show temporal movement plane by plane.</a:t>
                </a:r>
              </a:p>
              <a:p>
                <a:r>
                  <a:rPr lang="en-US" sz="1200" dirty="0">
                    <a:effectLst/>
                    <a:latin typeface="Times New Roman" panose="02020603050405020304" pitchFamily="18" charset="0"/>
                    <a:ea typeface="SimSun" panose="02010600030101010101" pitchFamily="2" charset="-122"/>
                  </a:rPr>
                  <a:t>The input block will be passed to its previous plane after every </a:t>
                </a:r>
                <a14:m>
                  <m:oMath xmlns:m="http://schemas.openxmlformats.org/officeDocument/2006/math">
                    <m:r>
                      <a:rPr lang="en-US" sz="12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rPr>
                        </m:ctrlPr>
                      </m:sSubPr>
                      <m:e>
                        <m:r>
                          <a:rPr lang="en-US" sz="12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1200" i="1">
                            <a:effectLst/>
                            <a:latin typeface="Cambria Math" panose="02040503050406030204" pitchFamily="18" charset="0"/>
                            <a:ea typeface="SimSun" panose="02010600030101010101" pitchFamily="2" charset="-122"/>
                            <a:cs typeface="Times New Roman" panose="02020603050405020304" pitchFamily="18" charset="0"/>
                          </a:rPr>
                          <m:t>𝐷</m:t>
                        </m:r>
                      </m:sub>
                    </m:sSub>
                    <m:r>
                      <a:rPr lang="en-US" sz="1200" i="1">
                        <a:effectLst/>
                        <a:latin typeface="Cambria Math" panose="02040503050406030204" pitchFamily="18" charset="0"/>
                        <a:ea typeface="SimSun" panose="02010600030101010101" pitchFamily="2" charset="-122"/>
                        <a:cs typeface="Times New Roman" panose="02020603050405020304" pitchFamily="18" charset="0"/>
                      </a:rPr>
                      <m:t>+1</m:t>
                    </m:r>
                  </m:oMath>
                </a14:m>
                <a:r>
                  <a:rPr lang="en-US" sz="1200" dirty="0">
                    <a:effectLst/>
                    <a:latin typeface="Times New Roman" panose="02020603050405020304" pitchFamily="18" charset="0"/>
                    <a:ea typeface="SimSun" panose="02010600030101010101" pitchFamily="2" charset="-122"/>
                  </a:rPr>
                  <a:t> clock cycles.  D is</a:t>
                </a:r>
                <a:r>
                  <a:rPr lang="en-US" sz="1200" baseline="0" dirty="0">
                    <a:effectLst/>
                    <a:latin typeface="Times New Roman" panose="02020603050405020304" pitchFamily="18" charset="0"/>
                    <a:ea typeface="SimSun" panose="02010600030101010101" pitchFamily="2" charset="-122"/>
                  </a:rPr>
                  <a:t> temporal dimension. KD is kernel size in temporal D dimension.</a:t>
                </a:r>
                <a:endParaRPr lang="en-US" sz="1200" dirty="0">
                  <a:effectLst/>
                  <a:latin typeface="Times New Roman" panose="02020603050405020304" pitchFamily="18" charset="0"/>
                  <a:ea typeface="SimSun" panose="02010600030101010101" pitchFamily="2" charset="-122"/>
                </a:endParaRPr>
              </a:p>
              <a:p>
                <a:r>
                  <a:rPr lang="en-US" sz="1200" dirty="0">
                    <a:effectLst/>
                    <a:latin typeface="Times New Roman" panose="02020603050405020304" pitchFamily="18" charset="0"/>
                    <a:ea typeface="SimSun" panose="02010600030101010101" pitchFamily="2" charset="-122"/>
                  </a:rPr>
                  <a:t>The spatial moment of the input data depends on the arrival of the new data block. </a:t>
                </a:r>
              </a:p>
              <a:p>
                <a:r>
                  <a:rPr lang="en-US" sz="1200" dirty="0">
                    <a:effectLst/>
                    <a:latin typeface="Times New Roman" panose="02020603050405020304" pitchFamily="18" charset="0"/>
                    <a:ea typeface="SimSun" panose="02010600030101010101" pitchFamily="2" charset="-122"/>
                  </a:rPr>
                  <a:t>When a new data block arrives at any PE, that PE does not receive the data from its top and left neighboring PEs. However, it transfers the incoming data to its neighboring PEs. </a:t>
                </a:r>
              </a:p>
              <a:p>
                <a:r>
                  <a:rPr lang="en-US" sz="1200" dirty="0">
                    <a:effectLst/>
                    <a:latin typeface="Times New Roman" panose="02020603050405020304" pitchFamily="18" charset="0"/>
                    <a:ea typeface="SimSun" panose="02010600030101010101" pitchFamily="2" charset="-122"/>
                  </a:rPr>
                  <a:t>The input data is loaded from the front plane only, which is shared in both temporal and spatial dimensions. </a:t>
                </a:r>
              </a:p>
              <a:p>
                <a:r>
                  <a:rPr lang="en-US" sz="1200" dirty="0">
                    <a:effectLst/>
                    <a:latin typeface="Times New Roman" panose="02020603050405020304" pitchFamily="18" charset="0"/>
                    <a:ea typeface="SimSun" panose="02010600030101010101" pitchFamily="2" charset="-122"/>
                  </a:rPr>
                  <a:t>The previous planes carry the temporal movement only, as shown in Fig. (b). </a:t>
                </a:r>
              </a:p>
              <a:p>
                <a:r>
                  <a:rPr lang="en-US" sz="1200" dirty="0">
                    <a:effectLst/>
                    <a:latin typeface="Times New Roman" panose="02020603050405020304" pitchFamily="18" charset="0"/>
                    <a:ea typeface="SimSun" panose="02010600030101010101" pitchFamily="2" charset="-122"/>
                  </a:rPr>
                  <a:t>The movement of each partial sum is highlighted in Fig. (c) and (d). </a:t>
                </a:r>
              </a:p>
              <a:p>
                <a:r>
                  <a:rPr lang="en-US" sz="1200" dirty="0">
                    <a:effectLst/>
                    <a:latin typeface="Times New Roman" panose="02020603050405020304" pitchFamily="18" charset="0"/>
                    <a:ea typeface="SimSun" panose="02010600030101010101" pitchFamily="2" charset="-122"/>
                  </a:rPr>
                  <a:t>The front plane share the calculated partial sum in the temporal dimension only whereas the spatial accumulation occurs in the last plane.</a:t>
                </a:r>
                <a:endParaRPr lang="en-US" dirty="0"/>
              </a:p>
              <a:p>
                <a:endParaRPr lang="en-US" dirty="0"/>
              </a:p>
            </p:txBody>
          </p:sp>
        </mc:Choice>
        <mc:Fallback xmlns="">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In multi-dimensional systolic architecture, there is a conditional data movement in each direction. </a:t>
                </a:r>
              </a:p>
              <a:p>
                <a:r>
                  <a:rPr lang="en-US" sz="1200" dirty="0">
                    <a:effectLst/>
                    <a:latin typeface="Times New Roman" panose="02020603050405020304" pitchFamily="18" charset="0"/>
                    <a:ea typeface="SimSun" panose="02010600030101010101" pitchFamily="2" charset="-122"/>
                  </a:rPr>
                  <a:t>The input block will be passed to its previous plane after every </a:t>
                </a:r>
                <a:r>
                  <a:rPr lang="en-US" sz="1200" i="0">
                    <a:effectLst/>
                    <a:latin typeface="Cambria Math" panose="02040503050406030204" pitchFamily="18" charset="0"/>
                    <a:ea typeface="SimSun" panose="02010600030101010101" pitchFamily="2" charset="-122"/>
                    <a:cs typeface="Times New Roman" panose="02020603050405020304" pitchFamily="18" charset="0"/>
                  </a:rPr>
                  <a:t>𝐷−𝐾_𝐷+1</a:t>
                </a:r>
                <a:r>
                  <a:rPr lang="en-US" sz="1200" dirty="0">
                    <a:effectLst/>
                    <a:latin typeface="Times New Roman" panose="02020603050405020304" pitchFamily="18" charset="0"/>
                    <a:ea typeface="SimSun" panose="02010600030101010101" pitchFamily="2" charset="-122"/>
                  </a:rPr>
                  <a:t> clock cycles. T</a:t>
                </a:r>
              </a:p>
              <a:p>
                <a:r>
                  <a:rPr lang="en-US" sz="1200" dirty="0">
                    <a:effectLst/>
                    <a:latin typeface="Times New Roman" panose="02020603050405020304" pitchFamily="18" charset="0"/>
                    <a:ea typeface="SimSun" panose="02010600030101010101" pitchFamily="2" charset="-122"/>
                  </a:rPr>
                  <a:t>he spatial moment of the input data depends on the arrival of the new data block. </a:t>
                </a:r>
              </a:p>
              <a:p>
                <a:r>
                  <a:rPr lang="en-US" sz="1200" dirty="0">
                    <a:effectLst/>
                    <a:latin typeface="Times New Roman" panose="02020603050405020304" pitchFamily="18" charset="0"/>
                    <a:ea typeface="SimSun" panose="02010600030101010101" pitchFamily="2" charset="-122"/>
                  </a:rPr>
                  <a:t>When a new data block arrives at any PE, that PE does not receive the data from its top and left neighboring PEs. However, it transfers the incoming data to its neighboring PEs. </a:t>
                </a:r>
              </a:p>
              <a:p>
                <a:r>
                  <a:rPr lang="en-US" sz="1200" dirty="0">
                    <a:effectLst/>
                    <a:latin typeface="Times New Roman" panose="02020603050405020304" pitchFamily="18" charset="0"/>
                    <a:ea typeface="SimSun" panose="02010600030101010101" pitchFamily="2" charset="-122"/>
                  </a:rPr>
                  <a:t>The input data is loaded from the front plane only, which is shared in both temporal and spatial dimensions. </a:t>
                </a:r>
              </a:p>
              <a:p>
                <a:r>
                  <a:rPr lang="en-US" sz="1200" dirty="0">
                    <a:effectLst/>
                    <a:latin typeface="Times New Roman" panose="02020603050405020304" pitchFamily="18" charset="0"/>
                    <a:ea typeface="SimSun" panose="02010600030101010101" pitchFamily="2" charset="-122"/>
                  </a:rPr>
                  <a:t>The previous planes carry the temporal movement only, as shown in Fig. (b). </a:t>
                </a:r>
              </a:p>
              <a:p>
                <a:r>
                  <a:rPr lang="en-US" sz="1200" dirty="0">
                    <a:effectLst/>
                    <a:latin typeface="Times New Roman" panose="02020603050405020304" pitchFamily="18" charset="0"/>
                    <a:ea typeface="SimSun" panose="02010600030101010101" pitchFamily="2" charset="-122"/>
                  </a:rPr>
                  <a:t>The movement of each partial sum is highlighted in Fig. (c) and (d). </a:t>
                </a:r>
              </a:p>
              <a:p>
                <a:r>
                  <a:rPr lang="en-US" sz="1200" dirty="0">
                    <a:effectLst/>
                    <a:latin typeface="Times New Roman" panose="02020603050405020304" pitchFamily="18" charset="0"/>
                    <a:ea typeface="SimSun" panose="02010600030101010101" pitchFamily="2" charset="-122"/>
                  </a:rPr>
                  <a:t>The front plane share the calculated partial sum in the temporal dimension only whereas the spatial accumulation occurs in the last plane.</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F259B097-EE0F-4DFB-8686-A8319BD5C1FF}" type="slidenum">
              <a:rPr lang="en-US" smtClean="0"/>
              <a:t>11</a:t>
            </a:fld>
            <a:endParaRPr lang="en-US"/>
          </a:p>
        </p:txBody>
      </p:sp>
    </p:spTree>
    <p:extLst>
      <p:ext uri="{BB962C8B-B14F-4D97-AF65-F5344CB8AC3E}">
        <p14:creationId xmlns:p14="http://schemas.microsoft.com/office/powerpoint/2010/main" val="2792103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As an example, the input block of </a:t>
                </a:r>
                <a14:m>
                  <m:oMath xmlns:m="http://schemas.openxmlformats.org/officeDocument/2006/math">
                    <m:r>
                      <a:rPr lang="en-US" sz="1200" i="1">
                        <a:effectLst/>
                        <a:latin typeface="Cambria Math" panose="02040503050406030204" pitchFamily="18" charset="0"/>
                        <a:ea typeface="SimSun" panose="02010600030101010101" pitchFamily="2" charset="-122"/>
                        <a:cs typeface="Times New Roman" panose="02020603050405020304" pitchFamily="18" charset="0"/>
                      </a:rPr>
                      <m:t>3 ×2×3</m:t>
                    </m:r>
                  </m:oMath>
                </a14:m>
                <a:r>
                  <a:rPr lang="en-US" sz="1200" dirty="0">
                    <a:effectLst/>
                    <a:latin typeface="Times New Roman" panose="02020603050405020304" pitchFamily="18" charset="0"/>
                    <a:ea typeface="SimSun" panose="02010600030101010101" pitchFamily="2" charset="-122"/>
                  </a:rPr>
                  <a:t> is mapped to </a:t>
                </a:r>
                <a14:m>
                  <m:oMath xmlns:m="http://schemas.openxmlformats.org/officeDocument/2006/math">
                    <m:r>
                      <a:rPr lang="en-US" sz="1200" i="1">
                        <a:effectLst/>
                        <a:latin typeface="Cambria Math" panose="02040503050406030204" pitchFamily="18" charset="0"/>
                        <a:ea typeface="SimSun" panose="02010600030101010101" pitchFamily="2" charset="-122"/>
                        <a:cs typeface="Times New Roman" panose="02020603050405020304" pitchFamily="18" charset="0"/>
                      </a:rPr>
                      <m:t>2×2×2</m:t>
                    </m:r>
                  </m:oMath>
                </a14:m>
                <a:r>
                  <a:rPr lang="en-US" sz="1200" dirty="0">
                    <a:effectLst/>
                    <a:latin typeface="Times New Roman" panose="02020603050405020304" pitchFamily="18" charset="0"/>
                    <a:ea typeface="SimSun" panose="02010600030101010101" pitchFamily="2" charset="-122"/>
                  </a:rPr>
                  <a:t> PE array to convolve with  </a:t>
                </a:r>
                <a14:m>
                  <m:oMath xmlns:m="http://schemas.openxmlformats.org/officeDocument/2006/math">
                    <m:r>
                      <a:rPr lang="en-US" sz="1200" i="1">
                        <a:effectLst/>
                        <a:latin typeface="Cambria Math" panose="02040503050406030204" pitchFamily="18" charset="0"/>
                        <a:ea typeface="SimSun" panose="02010600030101010101" pitchFamily="2" charset="-122"/>
                        <a:cs typeface="Times New Roman" panose="02020603050405020304" pitchFamily="18" charset="0"/>
                      </a:rPr>
                      <m:t>2×2×2</m:t>
                    </m:r>
                  </m:oMath>
                </a14:m>
                <a:r>
                  <a:rPr lang="en-US" sz="1200" dirty="0">
                    <a:effectLst/>
                    <a:latin typeface="Times New Roman" panose="02020603050405020304" pitchFamily="18" charset="0"/>
                    <a:ea typeface="SimSun" panose="02010600030101010101" pitchFamily="2" charset="-122"/>
                  </a:rPr>
                  <a:t> filter block. </a:t>
                </a:r>
              </a:p>
              <a:p>
                <a:r>
                  <a:rPr lang="en-US" sz="1200" dirty="0">
                    <a:effectLst/>
                    <a:latin typeface="Times New Roman" panose="02020603050405020304" pitchFamily="18" charset="0"/>
                    <a:ea typeface="SimSun" panose="02010600030101010101" pitchFamily="2" charset="-122"/>
                  </a:rPr>
                  <a:t>Figure shows the input data rearrangements in temporal blocks and the distribution of these blocks for each PE. </a:t>
                </a:r>
              </a:p>
              <a:p>
                <a:r>
                  <a:rPr lang="en-US" sz="1200" dirty="0">
                    <a:effectLst/>
                    <a:latin typeface="Times New Roman" panose="02020603050405020304" pitchFamily="18" charset="0"/>
                    <a:ea typeface="SimSun" panose="02010600030101010101" pitchFamily="2" charset="-122"/>
                  </a:rPr>
                  <a:t>The filter block is loaded in their original arrangement onto the PE array.</a:t>
                </a:r>
              </a:p>
              <a:p>
                <a:r>
                  <a:rPr lang="en-US" sz="1200" dirty="0">
                    <a:effectLst/>
                    <a:latin typeface="Times New Roman" panose="02020603050405020304" pitchFamily="18" charset="0"/>
                    <a:ea typeface="SimSun" panose="02010600030101010101" pitchFamily="2" charset="-122"/>
                  </a:rPr>
                  <a:t>The temporal blocks grouped by the red line, are fed to the PE(1,1,1).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Times New Roman" panose="02020603050405020304" pitchFamily="18" charset="0"/>
                    <a:ea typeface="SimSun" panose="02010600030101010101" pitchFamily="2" charset="-122"/>
                  </a:rPr>
                  <a:t>The temporal blocks grouped by the purple line, are fed to the PE(1,2,1).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The temporal blocks grouped by the blue line, are fed to the PE(1,1,2).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Times New Roman" panose="02020603050405020304" pitchFamily="18" charset="0"/>
                    <a:ea typeface="SimSun" panose="02010600030101010101" pitchFamily="2" charset="-122"/>
                  </a:rPr>
                  <a:t>The temporal blocks grouped by the yellow line, are fed to the PE(1,2,2).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Times New Roman" panose="02020603050405020304" pitchFamily="18" charset="0"/>
                    <a:ea typeface="SimSun" panose="02010600030101010101" pitchFamily="2" charset="-122"/>
                  </a:rPr>
                  <a:t>Small arrows demonstrate the arrival of the input temporal block at the PE of the first plane.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Table I shows the computation in each PE block for the given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Every PE in the last plane generates the final output pixel and the order of the output is the same as that of the input temporal block.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Using this dataflow, any 3D CNN can be mapped on a 3D systolic array while exploiting maximum data reuse.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It takes only 14 clock cycles to compute the output data whereas the work in [11] takes 20 clock cycles for the same example. </a:t>
                </a:r>
                <a:r>
                  <a:rPr lang="en-US" sz="1000" dirty="0">
                    <a:effectLst/>
                    <a:latin typeface="Times New Roman" panose="02020603050405020304" pitchFamily="18" charset="0"/>
                    <a:ea typeface="SimSun" panose="02010600030101010101" pitchFamily="2" charset="-122"/>
                  </a:rPr>
                  <a:t> </a:t>
                </a:r>
                <a:endParaRPr lang="en-US" dirty="0"/>
              </a:p>
              <a:p>
                <a:endParaRPr lang="en-US" dirty="0"/>
              </a:p>
            </p:txBody>
          </p:sp>
        </mc:Choice>
        <mc:Fallback xmlns="">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As an example, the input block of </a:t>
                </a:r>
                <a:r>
                  <a:rPr lang="en-US" sz="1200" i="0">
                    <a:effectLst/>
                    <a:latin typeface="Cambria Math" panose="02040503050406030204" pitchFamily="18" charset="0"/>
                    <a:ea typeface="SimSun" panose="02010600030101010101" pitchFamily="2" charset="-122"/>
                    <a:cs typeface="Times New Roman" panose="02020603050405020304" pitchFamily="18" charset="0"/>
                  </a:rPr>
                  <a:t>3 ×2×3</a:t>
                </a:r>
                <a:r>
                  <a:rPr lang="en-US" sz="1200" dirty="0">
                    <a:effectLst/>
                    <a:latin typeface="Times New Roman" panose="02020603050405020304" pitchFamily="18" charset="0"/>
                    <a:ea typeface="SimSun" panose="02010600030101010101" pitchFamily="2" charset="-122"/>
                  </a:rPr>
                  <a:t> is mapped to </a:t>
                </a:r>
                <a:r>
                  <a:rPr lang="en-US" sz="1200" i="0">
                    <a:effectLst/>
                    <a:latin typeface="Cambria Math" panose="02040503050406030204" pitchFamily="18" charset="0"/>
                    <a:ea typeface="SimSun" panose="02010600030101010101" pitchFamily="2" charset="-122"/>
                    <a:cs typeface="Times New Roman" panose="02020603050405020304" pitchFamily="18" charset="0"/>
                  </a:rPr>
                  <a:t>2×2×2</a:t>
                </a:r>
                <a:r>
                  <a:rPr lang="en-US" sz="1200" dirty="0">
                    <a:effectLst/>
                    <a:latin typeface="Times New Roman" panose="02020603050405020304" pitchFamily="18" charset="0"/>
                    <a:ea typeface="SimSun" panose="02010600030101010101" pitchFamily="2" charset="-122"/>
                  </a:rPr>
                  <a:t> PE array to convolve with  </a:t>
                </a:r>
                <a:r>
                  <a:rPr lang="en-US" sz="1200" i="0">
                    <a:effectLst/>
                    <a:latin typeface="Cambria Math" panose="02040503050406030204" pitchFamily="18" charset="0"/>
                    <a:ea typeface="SimSun" panose="02010600030101010101" pitchFamily="2" charset="-122"/>
                    <a:cs typeface="Times New Roman" panose="02020603050405020304" pitchFamily="18" charset="0"/>
                  </a:rPr>
                  <a:t>2×2×2</a:t>
                </a:r>
                <a:r>
                  <a:rPr lang="en-US" sz="1200" dirty="0">
                    <a:effectLst/>
                    <a:latin typeface="Times New Roman" panose="02020603050405020304" pitchFamily="18" charset="0"/>
                    <a:ea typeface="SimSun" panose="02010600030101010101" pitchFamily="2" charset="-122"/>
                  </a:rPr>
                  <a:t> filter block. </a:t>
                </a:r>
              </a:p>
              <a:p>
                <a:r>
                  <a:rPr lang="en-US" sz="1200" dirty="0">
                    <a:effectLst/>
                    <a:latin typeface="Times New Roman" panose="02020603050405020304" pitchFamily="18" charset="0"/>
                    <a:ea typeface="SimSun" panose="02010600030101010101" pitchFamily="2" charset="-122"/>
                  </a:rPr>
                  <a:t>Figure shows the input data rearrangements in temporal blocks and the distribution of these blocks for each PE. </a:t>
                </a:r>
              </a:p>
              <a:p>
                <a:r>
                  <a:rPr lang="en-US" sz="1200" dirty="0">
                    <a:effectLst/>
                    <a:latin typeface="Times New Roman" panose="02020603050405020304" pitchFamily="18" charset="0"/>
                    <a:ea typeface="SimSun" panose="02010600030101010101" pitchFamily="2" charset="-122"/>
                  </a:rPr>
                  <a:t>The filter block is loaded in their original arrangement onto the PE array.</a:t>
                </a:r>
              </a:p>
              <a:p>
                <a:r>
                  <a:rPr lang="en-US" sz="1200" dirty="0">
                    <a:effectLst/>
                    <a:latin typeface="Times New Roman" panose="02020603050405020304" pitchFamily="18" charset="0"/>
                    <a:ea typeface="SimSun" panose="02010600030101010101" pitchFamily="2" charset="-122"/>
                  </a:rPr>
                  <a:t>The temporal blocks grouped by the red line, are fed to the PE(1,1,1).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Times New Roman" panose="02020603050405020304" pitchFamily="18" charset="0"/>
                    <a:ea typeface="SimSun" panose="02010600030101010101" pitchFamily="2" charset="-122"/>
                  </a:rPr>
                  <a:t>The temporal blocks grouped by the purple line, are fed to the PE(1,2,1).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The temporal blocks grouped by the blue line, are fed to the PE(1,1,2).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Times New Roman" panose="02020603050405020304" pitchFamily="18" charset="0"/>
                    <a:ea typeface="SimSun" panose="02010600030101010101" pitchFamily="2" charset="-122"/>
                  </a:rPr>
                  <a:t>The temporal blocks grouped by the yellow line, are fed to the PE(1,2,2).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Times New Roman" panose="02020603050405020304" pitchFamily="18" charset="0"/>
                    <a:ea typeface="SimSun" panose="02010600030101010101" pitchFamily="2" charset="-122"/>
                  </a:rPr>
                  <a:t>Small arrows demonstrate the arrival of the input temporal block at the PE of the first plane.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Table I shows the computation in each PE block for the given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Every PE in the last plane generates the final output pixel and the order of the output is the same as that of the input temporal block.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Using this dataflow, any 3D CNN can be mapped on a 3D systolic array while exploiting maximum data reuse.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It takes only 14 clock cycles to compute the output data whereas the work in [11] takes 20 clock cycles for the same example. </a:t>
                </a:r>
                <a:r>
                  <a:rPr lang="en-US" sz="1000" dirty="0">
                    <a:effectLst/>
                    <a:latin typeface="Times New Roman" panose="02020603050405020304" pitchFamily="18" charset="0"/>
                    <a:ea typeface="SimSun" panose="02010600030101010101" pitchFamily="2" charset="-122"/>
                  </a:rPr>
                  <a:t> </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F259B097-EE0F-4DFB-8686-A8319BD5C1FF}" type="slidenum">
              <a:rPr lang="en-US" smtClean="0"/>
              <a:t>12</a:t>
            </a:fld>
            <a:endParaRPr lang="en-US"/>
          </a:p>
        </p:txBody>
      </p:sp>
    </p:spTree>
    <p:extLst>
      <p:ext uri="{BB962C8B-B14F-4D97-AF65-F5344CB8AC3E}">
        <p14:creationId xmlns:p14="http://schemas.microsoft.com/office/powerpoint/2010/main" val="1519668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The Xilinx Virtex-7 FPGA VC709 was chosen as the implementation platform.</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 It features a Virtex-7 690T FPGA and two 4GB DDR3 DRAMs operating at 200 MHz.</a:t>
            </a:r>
            <a:r>
              <a:rPr lang="x-none" sz="1200" spc="-5" dirty="0">
                <a:effectLst/>
                <a:highlight>
                  <a:srgbClr val="FFFF00"/>
                </a:highlight>
                <a:latin typeface="Times New Roman" panose="02020603050405020304" pitchFamily="18" charset="0"/>
                <a:ea typeface="SimSun" panose="02010600030101010101" pitchFamily="2" charset="-122"/>
              </a:rPr>
              <a:t>).</a:t>
            </a:r>
            <a:r>
              <a:rPr lang="x-none" sz="1200" spc="-5" dirty="0">
                <a:effectLst/>
                <a:latin typeface="Times New Roman" panose="02020603050405020304" pitchFamily="18" charset="0"/>
                <a:ea typeface="SimSun" panose="02010600030101010101" pitchFamily="2" charset="-122"/>
              </a:rPr>
              <a:t> </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For comparison with systolic cube [11], the ASIC area for the proposed hardware architecture is determined using the Cadence Genus synthesis tool in 180 nm technology. </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The experiments were conducted on popular 3D </a:t>
            </a:r>
            <a:r>
              <a:rPr lang="x-none" sz="1200" spc="-5" dirty="0">
                <a:effectLst/>
                <a:highlight>
                  <a:srgbClr val="FFFF00"/>
                </a:highlight>
                <a:latin typeface="Times New Roman" panose="02020603050405020304" pitchFamily="18" charset="0"/>
                <a:ea typeface="SimSun" panose="02010600030101010101" pitchFamily="2" charset="-122"/>
              </a:rPr>
              <a:t>CNNs</a:t>
            </a:r>
            <a:r>
              <a:rPr lang="x-none" sz="1200" spc="-5" dirty="0">
                <a:effectLst/>
                <a:latin typeface="Times New Roman" panose="02020603050405020304" pitchFamily="18" charset="0"/>
                <a:ea typeface="SimSun" panose="02010600030101010101" pitchFamily="2" charset="-122"/>
              </a:rPr>
              <a:t>, including I3D, C3D, and R(2+1)D, using the UCF101 dataset. </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A detailed analysis of the proposed methodology is based on two main factors: (i) latency and (ii) energy </a:t>
            </a:r>
            <a:r>
              <a:rPr lang="x-none" sz="1200" spc="-5" dirty="0">
                <a:effectLst/>
                <a:highlight>
                  <a:srgbClr val="FFFF00"/>
                </a:highlight>
                <a:latin typeface="Times New Roman" panose="02020603050405020304" pitchFamily="18" charset="0"/>
                <a:ea typeface="SimSun" panose="02010600030101010101" pitchFamily="2" charset="-122"/>
              </a:rPr>
              <a:t>consumption</a:t>
            </a:r>
            <a:r>
              <a:rPr lang="x-none" sz="1200" spc="-5" dirty="0">
                <a:effectLst/>
                <a:latin typeface="Times New Roman" panose="02020603050405020304" pitchFamily="18" charset="0"/>
                <a:ea typeface="SimSun" panose="02010600030101010101" pitchFamily="2" charset="-122"/>
              </a:rPr>
              <a:t>. </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effectLst/>
                <a:latin typeface="Times New Roman" panose="02020603050405020304" pitchFamily="18" charset="0"/>
                <a:ea typeface="SimSun" panose="02010600030101010101" pitchFamily="2" charset="-122"/>
              </a:rPr>
              <a:t>The </a:t>
            </a:r>
            <a:r>
              <a:rPr lang="en-US" sz="1200" spc="-5" dirty="0">
                <a:effectLst/>
                <a:highlight>
                  <a:srgbClr val="FFFF00"/>
                </a:highlight>
                <a:latin typeface="Times New Roman" panose="02020603050405020304" pitchFamily="18" charset="0"/>
                <a:ea typeface="SimSun" panose="02010600030101010101" pitchFamily="2" charset="-122"/>
              </a:rPr>
              <a:t>tiling configuration</a:t>
            </a:r>
            <a:r>
              <a:rPr lang="en-US" sz="1200" spc="-5" dirty="0">
                <a:effectLst/>
                <a:latin typeface="Times New Roman" panose="02020603050405020304" pitchFamily="18" charset="0"/>
                <a:ea typeface="SimSun" panose="02010600030101010101" pitchFamily="2" charset="-122"/>
              </a:rPr>
              <a:t> for each model is obtained through </a:t>
            </a:r>
            <a:r>
              <a:rPr lang="en-US" sz="1200" spc="-5" dirty="0">
                <a:effectLst/>
                <a:highlight>
                  <a:srgbClr val="00FF00"/>
                </a:highlight>
                <a:latin typeface="Times New Roman" panose="02020603050405020304" pitchFamily="18" charset="0"/>
                <a:ea typeface="SimSun" panose="02010600030101010101" pitchFamily="2" charset="-122"/>
              </a:rPr>
              <a:t>experimentation. Tiling size determined through experimentation and an in-house tool based on minimizing DRAM access.</a:t>
            </a:r>
            <a:endParaRPr lang="en-US" sz="12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F259B097-EE0F-4DFB-8686-A8319BD5C1FF}" type="slidenum">
              <a:rPr lang="en-US" smtClean="0"/>
              <a:t>13</a:t>
            </a:fld>
            <a:endParaRPr lang="en-US"/>
          </a:p>
        </p:txBody>
      </p:sp>
    </p:spTree>
    <p:extLst>
      <p:ext uri="{BB962C8B-B14F-4D97-AF65-F5344CB8AC3E}">
        <p14:creationId xmlns:p14="http://schemas.microsoft.com/office/powerpoint/2010/main" val="702360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The proposed 3D systolic hardware is compared below with </a:t>
                </a:r>
                <a:r>
                  <a:rPr lang="en-US" sz="1200" dirty="0">
                    <a:effectLst/>
                    <a:highlight>
                      <a:srgbClr val="FFFF00"/>
                    </a:highlight>
                    <a:latin typeface="Times New Roman" panose="02020603050405020304" pitchFamily="18" charset="0"/>
                    <a:ea typeface="SimSun" panose="02010600030101010101" pitchFamily="2" charset="-122"/>
                  </a:rPr>
                  <a:t>both</a:t>
                </a:r>
                <a:r>
                  <a:rPr lang="en-US" sz="1200" dirty="0">
                    <a:effectLst/>
                    <a:latin typeface="Times New Roman" panose="02020603050405020304" pitchFamily="18" charset="0"/>
                    <a:ea typeface="SimSun" panose="02010600030101010101" pitchFamily="2" charset="-122"/>
                  </a:rPr>
                  <a:t> the classical 2D systolic array and </a:t>
                </a:r>
                <a:r>
                  <a:rPr lang="en-US" sz="1200" dirty="0">
                    <a:effectLst/>
                    <a:highlight>
                      <a:srgbClr val="FFFF00"/>
                    </a:highlight>
                    <a:latin typeface="Times New Roman" panose="02020603050405020304" pitchFamily="18" charset="0"/>
                    <a:ea typeface="SimSun" panose="02010600030101010101" pitchFamily="2" charset="-122"/>
                  </a:rPr>
                  <a:t>a</a:t>
                </a:r>
                <a:r>
                  <a:rPr lang="en-US" sz="1200" dirty="0">
                    <a:effectLst/>
                    <a:latin typeface="Times New Roman" panose="02020603050405020304" pitchFamily="18" charset="0"/>
                    <a:ea typeface="SimSun" panose="02010600030101010101" pitchFamily="2" charset="-122"/>
                  </a:rPr>
                  <a:t> </a:t>
                </a:r>
                <a:r>
                  <a:rPr lang="en-US" sz="1200" dirty="0">
                    <a:effectLst/>
                    <a:highlight>
                      <a:srgbClr val="FFFF00"/>
                    </a:highlight>
                    <a:latin typeface="Times New Roman" panose="02020603050405020304" pitchFamily="18" charset="0"/>
                    <a:ea typeface="SimSun" panose="02010600030101010101" pitchFamily="2" charset="-122"/>
                  </a:rPr>
                  <a:t>newly introduced</a:t>
                </a:r>
                <a:r>
                  <a:rPr lang="en-US" sz="1200" dirty="0">
                    <a:effectLst/>
                    <a:latin typeface="Times New Roman" panose="02020603050405020304" pitchFamily="18" charset="0"/>
                    <a:ea typeface="SimSun" panose="02010600030101010101" pitchFamily="2" charset="-122"/>
                  </a:rPr>
                  <a:t> systolic cube architecture. </a:t>
                </a:r>
              </a:p>
              <a:p>
                <a:r>
                  <a:rPr lang="en-US" sz="1200" dirty="0">
                    <a:effectLst/>
                    <a:latin typeface="Times New Roman" panose="02020603050405020304" pitchFamily="18" charset="0"/>
                    <a:ea typeface="SimSun" panose="02010600030101010101" pitchFamily="2" charset="-122"/>
                  </a:rPr>
                  <a:t>Our 3D PE array comprised of 9 rows, 9 columns, and 9 planes to accommodate all kernel sizes of the 3D CNNs under consideration.</a:t>
                </a:r>
              </a:p>
              <a:p>
                <a:r>
                  <a:rPr lang="en-US" sz="1200" dirty="0">
                    <a:effectLst/>
                    <a:latin typeface="Times New Roman" panose="02020603050405020304" pitchFamily="18" charset="0"/>
                    <a:ea typeface="SimSun" panose="02010600030101010101" pitchFamily="2" charset="-122"/>
                  </a:rPr>
                  <a:t>baseline 2D array </a:t>
                </a:r>
                <a:r>
                  <a:rPr lang="en-US" sz="1200" dirty="0">
                    <a:effectLst/>
                    <a:highlight>
                      <a:srgbClr val="FFFF00"/>
                    </a:highlight>
                    <a:latin typeface="Times New Roman" panose="02020603050405020304" pitchFamily="18" charset="0"/>
                    <a:ea typeface="SimSun" panose="02010600030101010101" pitchFamily="2" charset="-122"/>
                  </a:rPr>
                  <a:t>consists</a:t>
                </a:r>
                <a:r>
                  <a:rPr lang="en-US" sz="1200" dirty="0">
                    <a:effectLst/>
                    <a:latin typeface="Times New Roman" panose="02020603050405020304" pitchFamily="18" charset="0"/>
                    <a:ea typeface="SimSun" panose="02010600030101010101" pitchFamily="2" charset="-122"/>
                  </a:rPr>
                  <a:t> of the same configuration with 9 rows and 9 columns, and 9 of such 2D arrays are used for a fair comparison in throughput and resource consumption. </a:t>
                </a:r>
              </a:p>
              <a:p>
                <a:r>
                  <a:rPr lang="en-US" sz="1200" dirty="0">
                    <a:effectLst/>
                    <a:latin typeface="Times New Roman" panose="02020603050405020304" pitchFamily="18" charset="0"/>
                    <a:ea typeface="SimSun" panose="02010600030101010101" pitchFamily="2" charset="-122"/>
                  </a:rPr>
                  <a:t>The systolic cube configuration is also </a:t>
                </a:r>
                <a14:m>
                  <m:oMath xmlns:m="http://schemas.openxmlformats.org/officeDocument/2006/math">
                    <m:r>
                      <a:rPr lang="en-US" sz="1200">
                        <a:effectLst/>
                        <a:latin typeface="Cambria Math" panose="02040503050406030204" pitchFamily="18" charset="0"/>
                        <a:ea typeface="SimSun" panose="02010600030101010101" pitchFamily="2" charset="-122"/>
                        <a:cs typeface="Times New Roman" panose="02020603050405020304" pitchFamily="18" charset="0"/>
                      </a:rPr>
                      <m:t>9×9×9</m:t>
                    </m:r>
                  </m:oMath>
                </a14:m>
                <a:r>
                  <a:rPr lang="en-US" sz="1200" dirty="0">
                    <a:effectLst/>
                    <a:latin typeface="Times New Roman" panose="02020603050405020304" pitchFamily="18" charset="0"/>
                    <a:ea typeface="SimSun" panose="02010600030101010101" pitchFamily="2" charset="-122"/>
                  </a:rPr>
                  <a:t>, but with an output stationary dataflow as mentioned earlier. </a:t>
                </a:r>
              </a:p>
              <a:p>
                <a:r>
                  <a:rPr lang="en-US" sz="1200" dirty="0">
                    <a:effectLst/>
                    <a:latin typeface="Times New Roman" panose="02020603050405020304" pitchFamily="18" charset="0"/>
                    <a:ea typeface="SimSun" panose="02010600030101010101" pitchFamily="2" charset="-122"/>
                  </a:rPr>
                  <a:t>Figure (a) shows the latency savings of systolic cube and our proposed architecture against the traditional 2D PE arrays. </a:t>
                </a:r>
              </a:p>
              <a:p>
                <a:r>
                  <a:rPr lang="en-US" sz="1200" dirty="0">
                    <a:effectLst/>
                    <a:latin typeface="Times New Roman" panose="02020603050405020304" pitchFamily="18" charset="0"/>
                    <a:ea typeface="SimSun" panose="02010600030101010101" pitchFamily="2" charset="-122"/>
                  </a:rPr>
                  <a:t>Since 3D convolutions are carried out using multiple 2D convolutions on standard 2D accelerators, only a portion of the data locality is leveraged by 2D-plane accelerators. </a:t>
                </a:r>
              </a:p>
              <a:p>
                <a:r>
                  <a:rPr lang="en-US" sz="1200" dirty="0">
                    <a:effectLst/>
                    <a:latin typeface="Times New Roman" panose="02020603050405020304" pitchFamily="18" charset="0"/>
                    <a:ea typeface="SimSun" panose="02010600030101010101" pitchFamily="2" charset="-122"/>
                  </a:rPr>
                  <a:t>However, the 3D systolic architecture shares the data in temporal dimension using neighboring PE planes. </a:t>
                </a:r>
              </a:p>
              <a:p>
                <a:r>
                  <a:rPr lang="en-US" sz="1200" dirty="0">
                    <a:effectLst/>
                    <a:latin typeface="Times New Roman" panose="02020603050405020304" pitchFamily="18" charset="0"/>
                    <a:ea typeface="SimSun" panose="02010600030101010101" pitchFamily="2" charset="-122"/>
                  </a:rPr>
                  <a:t>The networks, C3D and I3D have network structures with sufficient temporal depth, contributing to higher hardware utilization.</a:t>
                </a:r>
                <a:endParaRPr lang="en-US" dirty="0"/>
              </a:p>
            </p:txBody>
          </p:sp>
        </mc:Choice>
        <mc:Fallback xmlns="">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The proposed 3D systolic hardware is compared below with </a:t>
                </a:r>
                <a:r>
                  <a:rPr lang="en-US" sz="1200" dirty="0">
                    <a:effectLst/>
                    <a:highlight>
                      <a:srgbClr val="FFFF00"/>
                    </a:highlight>
                    <a:latin typeface="Times New Roman" panose="02020603050405020304" pitchFamily="18" charset="0"/>
                    <a:ea typeface="SimSun" panose="02010600030101010101" pitchFamily="2" charset="-122"/>
                  </a:rPr>
                  <a:t>both</a:t>
                </a:r>
                <a:r>
                  <a:rPr lang="en-US" sz="1200" dirty="0">
                    <a:effectLst/>
                    <a:latin typeface="Times New Roman" panose="02020603050405020304" pitchFamily="18" charset="0"/>
                    <a:ea typeface="SimSun" panose="02010600030101010101" pitchFamily="2" charset="-122"/>
                  </a:rPr>
                  <a:t> the classical 2D systolic array and </a:t>
                </a:r>
                <a:r>
                  <a:rPr lang="en-US" sz="1200" dirty="0">
                    <a:effectLst/>
                    <a:highlight>
                      <a:srgbClr val="FFFF00"/>
                    </a:highlight>
                    <a:latin typeface="Times New Roman" panose="02020603050405020304" pitchFamily="18" charset="0"/>
                    <a:ea typeface="SimSun" panose="02010600030101010101" pitchFamily="2" charset="-122"/>
                  </a:rPr>
                  <a:t>a</a:t>
                </a:r>
                <a:r>
                  <a:rPr lang="en-US" sz="1200" dirty="0">
                    <a:effectLst/>
                    <a:latin typeface="Times New Roman" panose="02020603050405020304" pitchFamily="18" charset="0"/>
                    <a:ea typeface="SimSun" panose="02010600030101010101" pitchFamily="2" charset="-122"/>
                  </a:rPr>
                  <a:t> </a:t>
                </a:r>
                <a:r>
                  <a:rPr lang="en-US" sz="1200" dirty="0">
                    <a:effectLst/>
                    <a:highlight>
                      <a:srgbClr val="FFFF00"/>
                    </a:highlight>
                    <a:latin typeface="Times New Roman" panose="02020603050405020304" pitchFamily="18" charset="0"/>
                    <a:ea typeface="SimSun" panose="02010600030101010101" pitchFamily="2" charset="-122"/>
                  </a:rPr>
                  <a:t>newly introduced</a:t>
                </a:r>
                <a:r>
                  <a:rPr lang="en-US" sz="1200" dirty="0">
                    <a:effectLst/>
                    <a:latin typeface="Times New Roman" panose="02020603050405020304" pitchFamily="18" charset="0"/>
                    <a:ea typeface="SimSun" panose="02010600030101010101" pitchFamily="2" charset="-122"/>
                  </a:rPr>
                  <a:t> systolic cube architecture. </a:t>
                </a:r>
              </a:p>
              <a:p>
                <a:r>
                  <a:rPr lang="en-US" sz="1200" dirty="0">
                    <a:effectLst/>
                    <a:latin typeface="Times New Roman" panose="02020603050405020304" pitchFamily="18" charset="0"/>
                    <a:ea typeface="SimSun" panose="02010600030101010101" pitchFamily="2" charset="-122"/>
                  </a:rPr>
                  <a:t>Our 3D PE array comprised of 9 rows, 9 columns, and 9 planes to accommodate all kernel sizes of the 3D CNNs under consideration.</a:t>
                </a:r>
              </a:p>
              <a:p>
                <a:r>
                  <a:rPr lang="en-US" sz="1200" dirty="0">
                    <a:effectLst/>
                    <a:latin typeface="Times New Roman" panose="02020603050405020304" pitchFamily="18" charset="0"/>
                    <a:ea typeface="SimSun" panose="02010600030101010101" pitchFamily="2" charset="-122"/>
                  </a:rPr>
                  <a:t>baseline 2D array </a:t>
                </a:r>
                <a:r>
                  <a:rPr lang="en-US" sz="1200" dirty="0">
                    <a:effectLst/>
                    <a:highlight>
                      <a:srgbClr val="FFFF00"/>
                    </a:highlight>
                    <a:latin typeface="Times New Roman" panose="02020603050405020304" pitchFamily="18" charset="0"/>
                    <a:ea typeface="SimSun" panose="02010600030101010101" pitchFamily="2" charset="-122"/>
                  </a:rPr>
                  <a:t>consists</a:t>
                </a:r>
                <a:r>
                  <a:rPr lang="en-US" sz="1200" dirty="0">
                    <a:effectLst/>
                    <a:latin typeface="Times New Roman" panose="02020603050405020304" pitchFamily="18" charset="0"/>
                    <a:ea typeface="SimSun" panose="02010600030101010101" pitchFamily="2" charset="-122"/>
                  </a:rPr>
                  <a:t> of the same configuration with 9 rows and 9 columns, and 9 of such 2D arrays are used for a fair comparison in throughput and resource consumption. </a:t>
                </a:r>
              </a:p>
              <a:p>
                <a:r>
                  <a:rPr lang="en-US" sz="1200" dirty="0">
                    <a:effectLst/>
                    <a:latin typeface="Times New Roman" panose="02020603050405020304" pitchFamily="18" charset="0"/>
                    <a:ea typeface="SimSun" panose="02010600030101010101" pitchFamily="2" charset="-122"/>
                  </a:rPr>
                  <a:t>The systolic cube configuration is also </a:t>
                </a:r>
                <a:r>
                  <a:rPr lang="en-US" sz="1200" i="0">
                    <a:effectLst/>
                    <a:latin typeface="Cambria Math" panose="02040503050406030204" pitchFamily="18" charset="0"/>
                    <a:ea typeface="SimSun" panose="02010600030101010101" pitchFamily="2" charset="-122"/>
                    <a:cs typeface="Times New Roman" panose="02020603050405020304" pitchFamily="18" charset="0"/>
                  </a:rPr>
                  <a:t>9×9×9</a:t>
                </a:r>
                <a:r>
                  <a:rPr lang="en-US" sz="1200" dirty="0">
                    <a:effectLst/>
                    <a:latin typeface="Times New Roman" panose="02020603050405020304" pitchFamily="18" charset="0"/>
                    <a:ea typeface="SimSun" panose="02010600030101010101" pitchFamily="2" charset="-122"/>
                  </a:rPr>
                  <a:t>, but with an output stationary dataflow as mentioned earlier. </a:t>
                </a:r>
              </a:p>
              <a:p>
                <a:r>
                  <a:rPr lang="en-US" sz="1200" dirty="0">
                    <a:effectLst/>
                    <a:latin typeface="Times New Roman" panose="02020603050405020304" pitchFamily="18" charset="0"/>
                    <a:ea typeface="SimSun" panose="02010600030101010101" pitchFamily="2" charset="-122"/>
                  </a:rPr>
                  <a:t>Figure (a) shows the latency savings of systolic cube and our proposed architecture against the traditional 2D PE arrays. </a:t>
                </a:r>
              </a:p>
              <a:p>
                <a:r>
                  <a:rPr lang="en-US" sz="1200" dirty="0">
                    <a:effectLst/>
                    <a:latin typeface="Times New Roman" panose="02020603050405020304" pitchFamily="18" charset="0"/>
                    <a:ea typeface="SimSun" panose="02010600030101010101" pitchFamily="2" charset="-122"/>
                  </a:rPr>
                  <a:t>Since 3D convolutions are carried out using multiple 2D convolutions on standard 2D accelerators, only a portion of the data locality is leveraged by 2D-plane accelerators. </a:t>
                </a:r>
              </a:p>
              <a:p>
                <a:r>
                  <a:rPr lang="en-US" sz="1200" dirty="0">
                    <a:effectLst/>
                    <a:latin typeface="Times New Roman" panose="02020603050405020304" pitchFamily="18" charset="0"/>
                    <a:ea typeface="SimSun" panose="02010600030101010101" pitchFamily="2" charset="-122"/>
                  </a:rPr>
                  <a:t>However, the 3D systolic architecture shares the data in temporal dimension using neighboring PE planes. </a:t>
                </a:r>
              </a:p>
              <a:p>
                <a:r>
                  <a:rPr lang="en-US" sz="1200" dirty="0">
                    <a:effectLst/>
                    <a:latin typeface="Times New Roman" panose="02020603050405020304" pitchFamily="18" charset="0"/>
                    <a:ea typeface="SimSun" panose="02010600030101010101" pitchFamily="2" charset="-122"/>
                  </a:rPr>
                  <a:t>The networks, C3D and I3D have network structures with sufficient temporal depth, contributing to higher hardware utilization.</a:t>
                </a:r>
                <a:endParaRPr lang="en-US" dirty="0"/>
              </a:p>
            </p:txBody>
          </p:sp>
        </mc:Fallback>
      </mc:AlternateContent>
      <p:sp>
        <p:nvSpPr>
          <p:cNvPr id="4" name="Slide Number Placeholder 3"/>
          <p:cNvSpPr>
            <a:spLocks noGrp="1"/>
          </p:cNvSpPr>
          <p:nvPr>
            <p:ph type="sldNum" sz="quarter" idx="5"/>
          </p:nvPr>
        </p:nvSpPr>
        <p:spPr/>
        <p:txBody>
          <a:bodyPr/>
          <a:lstStyle/>
          <a:p>
            <a:fld id="{F259B097-EE0F-4DFB-8686-A8319BD5C1FF}" type="slidenum">
              <a:rPr lang="en-US" smtClean="0"/>
              <a:t>14</a:t>
            </a:fld>
            <a:endParaRPr lang="en-US"/>
          </a:p>
        </p:txBody>
      </p:sp>
    </p:spTree>
    <p:extLst>
      <p:ext uri="{BB962C8B-B14F-4D97-AF65-F5344CB8AC3E}">
        <p14:creationId xmlns:p14="http://schemas.microsoft.com/office/powerpoint/2010/main" val="803769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AEC71-BF71-1FCA-E741-C198076E6C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23BFD8-8B4D-37C4-860A-4937C26323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6A721-B240-B1A3-4AC3-BCA9F1163E82}"/>
              </a:ext>
            </a:extLst>
          </p:cNvPr>
          <p:cNvSpPr>
            <a:spLocks noGrp="1"/>
          </p:cNvSpPr>
          <p:nvPr>
            <p:ph type="body" idx="1"/>
          </p:nvPr>
        </p:nvSpPr>
        <p:spPr/>
        <p:txBody>
          <a:bodyPr/>
          <a:lstStyle/>
          <a:p>
            <a:r>
              <a:rPr lang="en-US" sz="1200" dirty="0">
                <a:effectLst/>
                <a:highlight>
                  <a:srgbClr val="FFFF00"/>
                </a:highlight>
                <a:latin typeface="Times New Roman" panose="02020603050405020304" pitchFamily="18" charset="0"/>
                <a:ea typeface="SimSun" panose="02010600030101010101" pitchFamily="2" charset="-122"/>
              </a:rPr>
              <a:t>Compared to 2D systolic array and cube architectures, our proposed hardware achieves 6.4× and 1.92× performance speedup on average, respectively.</a:t>
            </a:r>
          </a:p>
          <a:p>
            <a:r>
              <a:rPr lang="en-US" sz="1200" dirty="0">
                <a:effectLst/>
                <a:latin typeface="Times New Roman" panose="02020603050405020304" pitchFamily="18" charset="0"/>
                <a:ea typeface="SimSun" panose="02010600030101010101" pitchFamily="2" charset="-122"/>
              </a:rPr>
              <a:t>We have estimated the energy consumption of the three 3D CNN networks on these systolic hardware implementations. </a:t>
            </a:r>
          </a:p>
          <a:p>
            <a:r>
              <a:rPr lang="en-US" sz="1200" dirty="0">
                <a:effectLst/>
                <a:latin typeface="Times New Roman" panose="02020603050405020304" pitchFamily="18" charset="0"/>
                <a:ea typeface="SimSun" panose="02010600030101010101" pitchFamily="2" charset="-122"/>
              </a:rPr>
              <a:t>The energy reduction in the systolic cube and 3D systolic array design is primarily due to better data locality in both the temporal and spatial dimensions, significantly reducing buffer accesses. </a:t>
            </a:r>
          </a:p>
          <a:p>
            <a:r>
              <a:rPr lang="en-US" sz="1200" dirty="0">
                <a:effectLst/>
                <a:latin typeface="Times New Roman" panose="02020603050405020304" pitchFamily="18" charset="0"/>
                <a:ea typeface="SimSun" panose="02010600030101010101" pitchFamily="2" charset="-122"/>
              </a:rPr>
              <a:t>The energy efficiency analysis, demonstrated in Figure (b), shows that the 3D systolic array architecture offers more energy savings compared the state-of-the-art approaches, perfectly aligning with the design goals for an embedded application. </a:t>
            </a:r>
          </a:p>
          <a:p>
            <a:r>
              <a:rPr lang="en-US" sz="1200" dirty="0">
                <a:effectLst/>
                <a:latin typeface="Times New Roman" panose="02020603050405020304" pitchFamily="18" charset="0"/>
                <a:ea typeface="SimSun" panose="02010600030101010101" pitchFamily="2" charset="-122"/>
              </a:rPr>
              <a:t>The ASIC implementation of the proposed hardware design is also carried out for a fair comparison with </a:t>
            </a:r>
            <a:r>
              <a:rPr lang="en-US" sz="1200" dirty="0">
                <a:effectLst/>
                <a:highlight>
                  <a:srgbClr val="FFFF00"/>
                </a:highlight>
                <a:latin typeface="Times New Roman" panose="02020603050405020304" pitchFamily="18" charset="0"/>
                <a:ea typeface="SimSun" panose="02010600030101010101" pitchFamily="2" charset="-122"/>
              </a:rPr>
              <a:t>[11]</a:t>
            </a:r>
            <a:r>
              <a:rPr lang="en-US" sz="1200" dirty="0">
                <a:effectLst/>
                <a:latin typeface="Times New Roman" panose="02020603050405020304" pitchFamily="18" charset="0"/>
                <a:ea typeface="SimSun" panose="02010600030101010101" pitchFamily="2" charset="-122"/>
              </a:rPr>
              <a:t> as their work targets an ASIC implementation. </a:t>
            </a:r>
          </a:p>
          <a:p>
            <a:r>
              <a:rPr lang="en-US" sz="1200" dirty="0">
                <a:effectLst/>
                <a:latin typeface="Times New Roman" panose="02020603050405020304" pitchFamily="18" charset="0"/>
                <a:ea typeface="SimSun" panose="02010600030101010101" pitchFamily="2" charset="-122"/>
              </a:rPr>
              <a:t>We have achieved an area efficiency of 0.74 and 0.70 FPS/mm</a:t>
            </a:r>
            <a:r>
              <a:rPr lang="en-US" sz="1200" baseline="30000" dirty="0">
                <a:effectLst/>
                <a:latin typeface="Times New Roman" panose="02020603050405020304" pitchFamily="18" charset="0"/>
                <a:ea typeface="SimSun" panose="02010600030101010101" pitchFamily="2" charset="-122"/>
              </a:rPr>
              <a:t>2</a:t>
            </a:r>
            <a:r>
              <a:rPr lang="en-US" sz="1200" dirty="0">
                <a:effectLst/>
                <a:latin typeface="Times New Roman" panose="02020603050405020304" pitchFamily="18" charset="0"/>
                <a:ea typeface="SimSun" panose="02010600030101010101" pitchFamily="2" charset="-122"/>
              </a:rPr>
              <a:t> for I3D and C3D models, respectively that maps to an improvement of 9.1× and 2.8× over the work reported in [11].</a:t>
            </a:r>
            <a:endParaRPr lang="en-US" dirty="0"/>
          </a:p>
          <a:p>
            <a:endParaRPr lang="en-US" dirty="0"/>
          </a:p>
        </p:txBody>
      </p:sp>
      <p:sp>
        <p:nvSpPr>
          <p:cNvPr id="4" name="Slide Number Placeholder 3">
            <a:extLst>
              <a:ext uri="{FF2B5EF4-FFF2-40B4-BE49-F238E27FC236}">
                <a16:creationId xmlns:a16="http://schemas.microsoft.com/office/drawing/2014/main" id="{21E94D20-04D2-ABE4-A8BA-CBF0D8051E61}"/>
              </a:ext>
            </a:extLst>
          </p:cNvPr>
          <p:cNvSpPr>
            <a:spLocks noGrp="1"/>
          </p:cNvSpPr>
          <p:nvPr>
            <p:ph type="sldNum" sz="quarter" idx="5"/>
          </p:nvPr>
        </p:nvSpPr>
        <p:spPr/>
        <p:txBody>
          <a:bodyPr/>
          <a:lstStyle/>
          <a:p>
            <a:fld id="{F259B097-EE0F-4DFB-8686-A8319BD5C1FF}" type="slidenum">
              <a:rPr lang="en-US" smtClean="0"/>
              <a:t>15</a:t>
            </a:fld>
            <a:endParaRPr lang="en-US"/>
          </a:p>
        </p:txBody>
      </p:sp>
    </p:spTree>
    <p:extLst>
      <p:ext uri="{BB962C8B-B14F-4D97-AF65-F5344CB8AC3E}">
        <p14:creationId xmlns:p14="http://schemas.microsoft.com/office/powerpoint/2010/main" val="2116781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5B663-D752-7F05-1939-43BEECF381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2355CA-32A9-C557-5B43-9E0B0D3F33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2BD43-AF9D-05A1-33A8-1C26258294D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Table provides a detailed comparison with the previous implementation. </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The proposed 3D systolic cube architecture significantly enhances the efficiency of 3D CNN computations by leveraging superior data locality in both temporal and spatial dimensions. </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This design minimizes the latency by 44%, 29%, and 55% while saving on average 49% 33%, and 45% of the energy for C3D, I3D and  R(2+1)D, respectively.</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 Through comprehensive experiments on these popular 3D CNN networks, we have demonstrated that our proposed approach achieves significant speedup and energy savings compared to traditional 2D systolic architectures.</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effectLst/>
                <a:latin typeface="Times New Roman" panose="02020603050405020304" pitchFamily="18" charset="0"/>
                <a:ea typeface="SimSun" panose="02010600030101010101" pitchFamily="2" charset="-122"/>
              </a:rPr>
              <a:t>We don’t use DSP blocks. This gives better speed, lower power. Our design is not dependent on DSP blocks hence it is scalable.</a:t>
            </a:r>
          </a:p>
          <a:p>
            <a:endParaRPr lang="en-US" dirty="0"/>
          </a:p>
        </p:txBody>
      </p:sp>
      <p:sp>
        <p:nvSpPr>
          <p:cNvPr id="4" name="Slide Number Placeholder 3">
            <a:extLst>
              <a:ext uri="{FF2B5EF4-FFF2-40B4-BE49-F238E27FC236}">
                <a16:creationId xmlns:a16="http://schemas.microsoft.com/office/drawing/2014/main" id="{64D704E9-D7A7-5C12-1376-EC1C3CBA0F2D}"/>
              </a:ext>
            </a:extLst>
          </p:cNvPr>
          <p:cNvSpPr>
            <a:spLocks noGrp="1"/>
          </p:cNvSpPr>
          <p:nvPr>
            <p:ph type="sldNum" sz="quarter" idx="5"/>
          </p:nvPr>
        </p:nvSpPr>
        <p:spPr/>
        <p:txBody>
          <a:bodyPr/>
          <a:lstStyle/>
          <a:p>
            <a:fld id="{F259B097-EE0F-4DFB-8686-A8319BD5C1FF}" type="slidenum">
              <a:rPr lang="en-US" smtClean="0"/>
              <a:t>16</a:t>
            </a:fld>
            <a:endParaRPr lang="en-US"/>
          </a:p>
        </p:txBody>
      </p:sp>
    </p:spTree>
    <p:extLst>
      <p:ext uri="{BB962C8B-B14F-4D97-AF65-F5344CB8AC3E}">
        <p14:creationId xmlns:p14="http://schemas.microsoft.com/office/powerpoint/2010/main" val="4007620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1A692-9C81-7DED-0A06-2C50BB321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4E754B-5EDB-82C3-D26B-C439CB9885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387239-D755-C5A6-ADB9-B07AA0FD47EA}"/>
              </a:ext>
            </a:extLst>
          </p:cNvPr>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The proposed 3D systolic architecture significantly enhances the performance of 3D CNNs by optimizing data reuse across all dimensions.</a:t>
            </a:r>
          </a:p>
          <a:p>
            <a:r>
              <a:rPr lang="en-US" sz="1800" dirty="0">
                <a:effectLst/>
                <a:latin typeface="Times New Roman" panose="02020603050405020304" pitchFamily="18" charset="0"/>
                <a:ea typeface="SimSun" panose="02010600030101010101" pitchFamily="2" charset="-122"/>
              </a:rPr>
              <a:t> Our design addresses the limitations of traditional 2D systolic array architectures by reducing their data transfer requirements. </a:t>
            </a:r>
          </a:p>
          <a:p>
            <a:r>
              <a:rPr lang="en-US" sz="1800" dirty="0">
                <a:effectLst/>
                <a:latin typeface="Times New Roman" panose="02020603050405020304" pitchFamily="18" charset="0"/>
                <a:ea typeface="SimSun" panose="02010600030101010101" pitchFamily="2" charset="-122"/>
              </a:rPr>
              <a:t>The integration of a generalized dataflow model further maximizes hardware utilization</a:t>
            </a:r>
          </a:p>
          <a:p>
            <a:r>
              <a:rPr lang="en-US" sz="1800" dirty="0">
                <a:effectLst/>
                <a:latin typeface="Times New Roman" panose="02020603050405020304" pitchFamily="18" charset="0"/>
                <a:ea typeface="SimSun" panose="02010600030101010101" pitchFamily="2" charset="-122"/>
              </a:rPr>
              <a:t>Enabling effective acceleration of computationally intensive 3D CNNs on resource-constrained and low-power hardware platforms. </a:t>
            </a:r>
          </a:p>
          <a:p>
            <a:r>
              <a:rPr lang="en-US" sz="1800" dirty="0">
                <a:effectLst/>
                <a:latin typeface="Times New Roman" panose="02020603050405020304" pitchFamily="18" charset="0"/>
                <a:ea typeface="SimSun" panose="02010600030101010101" pitchFamily="2" charset="-122"/>
              </a:rPr>
              <a:t>Experimental results on popular networks such as C3D, I3D, and R(2+1)D demonstrate the superiority of our approach in terms of throughput and energy efficiency. </a:t>
            </a:r>
          </a:p>
          <a:p>
            <a:r>
              <a:rPr lang="en-US" sz="1800" dirty="0">
                <a:effectLst/>
                <a:latin typeface="Times New Roman" panose="02020603050405020304" pitchFamily="18" charset="0"/>
                <a:ea typeface="SimSun" panose="02010600030101010101" pitchFamily="2" charset="-122"/>
              </a:rPr>
              <a:t>The results reported from FPGA and ASIC implementation corroborate the advantages of our proposed approach</a:t>
            </a:r>
            <a:endParaRPr lang="en-US" dirty="0"/>
          </a:p>
        </p:txBody>
      </p:sp>
      <p:sp>
        <p:nvSpPr>
          <p:cNvPr id="4" name="Slide Number Placeholder 3">
            <a:extLst>
              <a:ext uri="{FF2B5EF4-FFF2-40B4-BE49-F238E27FC236}">
                <a16:creationId xmlns:a16="http://schemas.microsoft.com/office/drawing/2014/main" id="{B0BEB984-02B9-0C33-D975-45FCB11F38A6}"/>
              </a:ext>
            </a:extLst>
          </p:cNvPr>
          <p:cNvSpPr>
            <a:spLocks noGrp="1"/>
          </p:cNvSpPr>
          <p:nvPr>
            <p:ph type="sldNum" sz="quarter" idx="5"/>
          </p:nvPr>
        </p:nvSpPr>
        <p:spPr/>
        <p:txBody>
          <a:bodyPr/>
          <a:lstStyle/>
          <a:p>
            <a:fld id="{F259B097-EE0F-4DFB-8686-A8319BD5C1FF}" type="slidenum">
              <a:rPr lang="en-US" smtClean="0"/>
              <a:t>17</a:t>
            </a:fld>
            <a:endParaRPr lang="en-US"/>
          </a:p>
        </p:txBody>
      </p:sp>
    </p:spTree>
    <p:extLst>
      <p:ext uri="{BB962C8B-B14F-4D97-AF65-F5344CB8AC3E}">
        <p14:creationId xmlns:p14="http://schemas.microsoft.com/office/powerpoint/2010/main" val="1106690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EB947-01DC-2FA8-6FAB-8321A8C05D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21006-83F6-EB37-60A9-FC34579084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4F51A0-57FE-DD0F-3D12-6A42A1D29F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5E7DFF-2FEA-C10E-9260-AB7D6FB07570}"/>
              </a:ext>
            </a:extLst>
          </p:cNvPr>
          <p:cNvSpPr>
            <a:spLocks noGrp="1"/>
          </p:cNvSpPr>
          <p:nvPr>
            <p:ph type="sldNum" sz="quarter" idx="5"/>
          </p:nvPr>
        </p:nvSpPr>
        <p:spPr/>
        <p:txBody>
          <a:bodyPr/>
          <a:lstStyle/>
          <a:p>
            <a:fld id="{F259B097-EE0F-4DFB-8686-A8319BD5C1FF}" type="slidenum">
              <a:rPr lang="en-US" smtClean="0"/>
              <a:t>18</a:t>
            </a:fld>
            <a:endParaRPr lang="en-US"/>
          </a:p>
        </p:txBody>
      </p:sp>
    </p:spTree>
    <p:extLst>
      <p:ext uri="{BB962C8B-B14F-4D97-AF65-F5344CB8AC3E}">
        <p14:creationId xmlns:p14="http://schemas.microsoft.com/office/powerpoint/2010/main" val="2931291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44674-8043-8A16-73E2-7EF8951186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BEDB5A-8CAA-7011-54CB-0746BABCAE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AB86D4-EF38-E0B7-34B8-D9D45CE0F1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E245E6-2FCD-E467-AC03-13093C92B07E}"/>
              </a:ext>
            </a:extLst>
          </p:cNvPr>
          <p:cNvSpPr>
            <a:spLocks noGrp="1"/>
          </p:cNvSpPr>
          <p:nvPr>
            <p:ph type="sldNum" sz="quarter" idx="5"/>
          </p:nvPr>
        </p:nvSpPr>
        <p:spPr/>
        <p:txBody>
          <a:bodyPr/>
          <a:lstStyle/>
          <a:p>
            <a:fld id="{F259B097-EE0F-4DFB-8686-A8319BD5C1FF}" type="slidenum">
              <a:rPr lang="en-US" smtClean="0"/>
              <a:t>19</a:t>
            </a:fld>
            <a:endParaRPr lang="en-US"/>
          </a:p>
        </p:txBody>
      </p:sp>
    </p:spTree>
    <p:extLst>
      <p:ext uri="{BB962C8B-B14F-4D97-AF65-F5344CB8AC3E}">
        <p14:creationId xmlns:p14="http://schemas.microsoft.com/office/powerpoint/2010/main" val="1571334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1D8B8-260E-9259-3325-703164F728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00477D-C3D9-4B6C-F89E-79257228FD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6D72EB-5854-C51F-7B62-BFA13E8A78A2}"/>
              </a:ext>
            </a:extLst>
          </p:cNvPr>
          <p:cNvSpPr>
            <a:spLocks noGrp="1"/>
          </p:cNvSpPr>
          <p:nvPr>
            <p:ph type="body" idx="1"/>
          </p:nvPr>
        </p:nvSpPr>
        <p:spPr/>
        <p:txBody>
          <a:bodyPr/>
          <a:lstStyle/>
          <a:p>
            <a:r>
              <a:rPr lang="en-US" dirty="0"/>
              <a:t>Only [11] is related to 3D CNN dedicated architecture based on Output stationary and ASIC based. Ours is Weight Stationary and FPGA based.</a:t>
            </a:r>
          </a:p>
        </p:txBody>
      </p:sp>
      <p:sp>
        <p:nvSpPr>
          <p:cNvPr id="4" name="Slide Number Placeholder 3">
            <a:extLst>
              <a:ext uri="{FF2B5EF4-FFF2-40B4-BE49-F238E27FC236}">
                <a16:creationId xmlns:a16="http://schemas.microsoft.com/office/drawing/2014/main" id="{3844CE3D-8823-AEB6-AAAF-B277CF76789C}"/>
              </a:ext>
            </a:extLst>
          </p:cNvPr>
          <p:cNvSpPr>
            <a:spLocks noGrp="1"/>
          </p:cNvSpPr>
          <p:nvPr>
            <p:ph type="sldNum" sz="quarter" idx="5"/>
          </p:nvPr>
        </p:nvSpPr>
        <p:spPr/>
        <p:txBody>
          <a:bodyPr/>
          <a:lstStyle/>
          <a:p>
            <a:fld id="{F259B097-EE0F-4DFB-8686-A8319BD5C1FF}" type="slidenum">
              <a:rPr lang="en-US" smtClean="0"/>
              <a:t>20</a:t>
            </a:fld>
            <a:endParaRPr lang="en-US"/>
          </a:p>
        </p:txBody>
      </p:sp>
    </p:spTree>
    <p:extLst>
      <p:ext uri="{BB962C8B-B14F-4D97-AF65-F5344CB8AC3E}">
        <p14:creationId xmlns:p14="http://schemas.microsoft.com/office/powerpoint/2010/main" val="166589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Recently, there has been a notable shift in computer vision research towards addressing more complex tasks, particularly those involving the processing of videos.</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To cater to these emerging requirements, 3D Convolutional Neural Networks (CNNs) are gaining popularity due to their ability to extract features across both spatial and temporal dimensions.</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However, the high computation and memory complexity of 3D CNNs impedes their deployment on resource-constrained and low-power platforms like Field Programmable Gate Arrays (FPGAs).</a:t>
            </a:r>
          </a:p>
          <a:p>
            <a:pPr marL="285750" indent="-285750">
              <a:buFont typeface="Arial" panose="020B0604020202020204" pitchFamily="34" charset="0"/>
              <a:buChar char="•"/>
            </a:pPr>
            <a:r>
              <a:rPr lang="en-US" sz="1200" dirty="0">
                <a:effectLst/>
                <a:highlight>
                  <a:srgbClr val="00FF00"/>
                </a:highlight>
                <a:latin typeface="Times New Roman" panose="02020603050405020304" pitchFamily="18" charset="0"/>
                <a:ea typeface="SimSun" panose="02010600030101010101" pitchFamily="2" charset="-122"/>
              </a:rPr>
              <a:t>Currently, a wide range of devices use Graphics Processing Units (GPUs) to accelerate the CNNs at the edge</a:t>
            </a:r>
            <a:r>
              <a:rPr lang="en-US" sz="1200" b="1" dirty="0">
                <a:effectLst/>
                <a:highlight>
                  <a:srgbClr val="FFFF00"/>
                </a:highlight>
                <a:latin typeface="Times New Roman" panose="02020603050405020304" pitchFamily="18" charset="0"/>
                <a:ea typeface="SimSun" panose="02010600030101010101" pitchFamily="2" charset="-122"/>
              </a:rPr>
              <a:t>.</a:t>
            </a:r>
            <a:r>
              <a:rPr lang="en-US" sz="1200" dirty="0">
                <a:effectLst/>
                <a:highlight>
                  <a:srgbClr val="FFFF00"/>
                </a:highlight>
                <a:latin typeface="Times New Roman" panose="02020603050405020304" pitchFamily="18" charset="0"/>
                <a:ea typeface="SimSun" panose="02010600030101010101" pitchFamily="2" charset="-122"/>
              </a:rPr>
              <a:t> </a:t>
            </a:r>
            <a:r>
              <a:rPr lang="en-US" sz="1200" dirty="0">
                <a:effectLst/>
                <a:highlight>
                  <a:srgbClr val="00FF00"/>
                </a:highlight>
                <a:latin typeface="Times New Roman" panose="02020603050405020304" pitchFamily="18" charset="0"/>
                <a:ea typeface="SimSun" panose="02010600030101010101" pitchFamily="2" charset="-122"/>
              </a:rPr>
              <a:t>Here, the FPGA is preferred over other hardware platforms due to its reconfigurability, </a:t>
            </a:r>
          </a:p>
          <a:p>
            <a:pPr marL="285750" indent="-285750">
              <a:buFont typeface="Arial" panose="020B0604020202020204" pitchFamily="34" charset="0"/>
              <a:buChar char="•"/>
            </a:pPr>
            <a:r>
              <a:rPr lang="en-US" sz="1200" dirty="0">
                <a:effectLst/>
                <a:highlight>
                  <a:srgbClr val="00FF00"/>
                </a:highlight>
                <a:latin typeface="Times New Roman" panose="02020603050405020304" pitchFamily="18" charset="0"/>
                <a:ea typeface="SimSun" panose="02010600030101010101" pitchFamily="2" charset="-122"/>
              </a:rPr>
              <a:t>energy efficiency and easier path to system development.</a:t>
            </a:r>
            <a:r>
              <a:rPr lang="en-US" sz="1200" dirty="0">
                <a:effectLst/>
                <a:latin typeface="Times New Roman" panose="02020603050405020304" pitchFamily="18" charset="0"/>
                <a:ea typeface="SimSun" panose="02010600030101010101" pitchFamily="2" charset="-122"/>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SimSun" panose="02010600030101010101" pitchFamily="2" charset="-122"/>
              </a:rPr>
              <a:t>Due to limited availability of on-chip memory on FPGA, </a:t>
            </a:r>
            <a:r>
              <a:rPr lang="en-US" altLang="ja-JP" sz="1800" dirty="0">
                <a:latin typeface="Calibri" panose="020F0502020204030204" pitchFamily="34" charset="0"/>
                <a:ea typeface="Calibri" panose="020F0502020204030204" pitchFamily="34" charset="0"/>
                <a:cs typeface="Calibri" panose="020F0502020204030204" pitchFamily="34" charset="0"/>
              </a:rPr>
              <a:t>Tiling of incoming feature maps and weight blocks is indispensable</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In 3D CNNs, the 3D filter is slid in both spatial as well as temporal dimension to extract the time-domain features. </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In this scenario, the tiling of incoming data aggravates the difficulty to reuse filter and overlapped input data in all three dimensions.</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It also results in increased off-chip memory access</a:t>
            </a:r>
          </a:p>
          <a:p>
            <a:endParaRPr lang="en-US" dirty="0"/>
          </a:p>
          <a:p>
            <a:endParaRPr lang="en-US" dirty="0"/>
          </a:p>
        </p:txBody>
      </p:sp>
      <p:sp>
        <p:nvSpPr>
          <p:cNvPr id="4" name="Slide Number Placeholder 3"/>
          <p:cNvSpPr>
            <a:spLocks noGrp="1"/>
          </p:cNvSpPr>
          <p:nvPr>
            <p:ph type="sldNum" sz="quarter" idx="5"/>
          </p:nvPr>
        </p:nvSpPr>
        <p:spPr/>
        <p:txBody>
          <a:bodyPr/>
          <a:lstStyle/>
          <a:p>
            <a:fld id="{F259B097-EE0F-4DFB-8686-A8319BD5C1FF}" type="slidenum">
              <a:rPr lang="en-US" smtClean="0"/>
              <a:t>3</a:t>
            </a:fld>
            <a:endParaRPr lang="en-US"/>
          </a:p>
        </p:txBody>
      </p:sp>
    </p:spTree>
    <p:extLst>
      <p:ext uri="{BB962C8B-B14F-4D97-AF65-F5344CB8AC3E}">
        <p14:creationId xmlns:p14="http://schemas.microsoft.com/office/powerpoint/2010/main" val="2228768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x-none" sz="1200" spc="-5" dirty="0">
                <a:effectLst/>
                <a:latin typeface="Times New Roman" panose="02020603050405020304" pitchFamily="18" charset="0"/>
                <a:ea typeface="SimSun" panose="02010600030101010101" pitchFamily="2" charset="-122"/>
              </a:rPr>
              <a:t>The reported hardware accelerators for 2D CNNs primarily emphasize the spatial reuse of input data by arranging Processing Elements (PE) in a 2D plane.</a:t>
            </a:r>
            <a:endParaRPr lang="en-US" sz="1200" spc="-5"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x-none" sz="1200" spc="-5" dirty="0">
                <a:effectLst/>
                <a:latin typeface="Times New Roman" panose="02020603050405020304" pitchFamily="18" charset="0"/>
                <a:ea typeface="SimSun" panose="02010600030101010101" pitchFamily="2" charset="-122"/>
              </a:rPr>
              <a:t>Consequently, this approach lacks efficiency when applied to 3D CNN inference tasks.</a:t>
            </a:r>
            <a:endParaRPr lang="en-US" sz="1200" spc="-5"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1200" spc="-5" dirty="0">
                <a:effectLst/>
                <a:latin typeface="Times New Roman" panose="02020603050405020304" pitchFamily="18" charset="0"/>
                <a:ea typeface="SimSun" panose="02010600030101010101" pitchFamily="2" charset="-122"/>
              </a:rPr>
              <a:t>Clustering: Multiple 2D arrays to process each frame</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The clustering of multiple 2D PE arrays to accelerate 3D CNNs requires more on-chip memory as well as more on-chip resources rendering these un-suitable for low-power and resource-constrained scenarios.</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In this paper, An energy efficient 3D systolic architecture for 3D CNNs is proposed that enhances the data reuse across their spatial and temporal dimensions.</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The 3D systolic array is designed to process the sliding of the 3D convolution filter in all three dimensions without converting it into a matrix form.</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Thus, reducing both on-chip and off-chip memory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effectLst/>
                <a:latin typeface="Times New Roman" panose="02020603050405020304" pitchFamily="18" charset="0"/>
              </a:rPr>
              <a:t>A generalized dataflow model has been developed for this 3D systolic architecture to synchronize the propagation of data in multiples planes of 3D array that maximizes hardware utilization and minimizes the latency in data transfer.</a:t>
            </a:r>
            <a:endParaRPr lang="en-US" sz="1200" b="0" i="1" u="none" strike="noStrike" dirty="0">
              <a:effectLst/>
              <a:latin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F259B097-EE0F-4DFB-8686-A8319BD5C1FF}" type="slidenum">
              <a:rPr lang="en-US" smtClean="0"/>
              <a:t>4</a:t>
            </a:fld>
            <a:endParaRPr lang="en-US"/>
          </a:p>
        </p:txBody>
      </p:sp>
    </p:spTree>
    <p:extLst>
      <p:ext uri="{BB962C8B-B14F-4D97-AF65-F5344CB8AC3E}">
        <p14:creationId xmlns:p14="http://schemas.microsoft.com/office/powerpoint/2010/main" val="750335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Tian et al. [4] recently presented an accelerator that consists of multiple 2D PE arrays to implement convolution operations using different loop ordering strategies. </a:t>
            </a:r>
          </a:p>
          <a:p>
            <a:r>
              <a:rPr lang="en-US" sz="1200" dirty="0">
                <a:effectLst/>
                <a:latin typeface="Times New Roman" panose="02020603050405020304" pitchFamily="18" charset="0"/>
                <a:ea typeface="SimSun" panose="02010600030101010101" pitchFamily="2" charset="-122"/>
              </a:rPr>
              <a:t>In [10], Hegde et al. proposed a design based on multiple systolic arrays, coupled with hierarchical reconfigurable buffers, to leverage in-memory reusability and prevent the need for temporal data re-fetching. </a:t>
            </a:r>
          </a:p>
          <a:p>
            <a:r>
              <a:rPr lang="en-US" sz="1200" dirty="0">
                <a:effectLst/>
                <a:latin typeface="Times New Roman" panose="02020603050405020304" pitchFamily="18" charset="0"/>
                <a:ea typeface="SimSun" panose="02010600030101010101" pitchFamily="2" charset="-122"/>
              </a:rPr>
              <a:t>Several specialized 3D CNN accelerators [3-9] have also been developed to address the issue of temporal reuse. </a:t>
            </a:r>
          </a:p>
          <a:p>
            <a:r>
              <a:rPr lang="en-US" sz="1200" dirty="0">
                <a:effectLst/>
                <a:latin typeface="Times New Roman" panose="02020603050405020304" pitchFamily="18" charset="0"/>
                <a:ea typeface="SimSun" panose="02010600030101010101" pitchFamily="2" charset="-122"/>
              </a:rPr>
              <a:t>Most of these accelerators decompose the 3D convolution into several 2D convolutions and then process them on different PE arrays. </a:t>
            </a:r>
          </a:p>
          <a:p>
            <a:r>
              <a:rPr lang="en-US" sz="1200" dirty="0">
                <a:effectLst/>
                <a:latin typeface="Times New Roman" panose="02020603050405020304" pitchFamily="18" charset="0"/>
                <a:ea typeface="SimSun" panose="02010600030101010101" pitchFamily="2" charset="-122"/>
              </a:rPr>
              <a:t>Each PE array utilizes the spatial data locality followed by the transmission of 3D input feature maps to additional on-chip buffers for exploiting temporal data locality.</a:t>
            </a:r>
          </a:p>
          <a:p>
            <a:r>
              <a:rPr lang="en-US" sz="1200" dirty="0">
                <a:effectLst/>
                <a:latin typeface="Times New Roman" panose="02020603050405020304" pitchFamily="18" charset="0"/>
                <a:ea typeface="SimSun" panose="02010600030101010101" pitchFamily="2" charset="-122"/>
              </a:rPr>
              <a:t>These prior architectures lead to additional data transfers between the 2D PE arrays and on-chip memory, resulting in excessive energy costs.</a:t>
            </a:r>
          </a:p>
          <a:p>
            <a:r>
              <a:rPr lang="en-US" sz="1200" dirty="0">
                <a:effectLst/>
                <a:latin typeface="Times New Roman" panose="02020603050405020304" pitchFamily="18" charset="0"/>
                <a:ea typeface="SimSun" panose="02010600030101010101" pitchFamily="2" charset="-122"/>
              </a:rPr>
              <a:t>The typical 2D systolic array is suited to mapping the complex and overlapped dataflow required for 2D convolution operation.</a:t>
            </a:r>
          </a:p>
          <a:p>
            <a:r>
              <a:rPr lang="en-US" sz="1200" dirty="0">
                <a:effectLst/>
                <a:latin typeface="Times New Roman" panose="02020603050405020304" pitchFamily="18" charset="0"/>
                <a:ea typeface="SimSun" panose="02010600030101010101" pitchFamily="2" charset="-122"/>
              </a:rPr>
              <a:t> In our work, this idea has been extended for 3D CNNs by expanding the dimension of the systolic array to accommodate the temporal direction.</a:t>
            </a:r>
          </a:p>
          <a:p>
            <a:r>
              <a:rPr lang="en-US" sz="1200" dirty="0">
                <a:effectLst/>
                <a:latin typeface="Times New Roman" panose="02020603050405020304" pitchFamily="18" charset="0"/>
                <a:ea typeface="SimSun" panose="02010600030101010101" pitchFamily="2" charset="-122"/>
              </a:rPr>
              <a:t>Previously, the authors in [11] presented the concept of a systolic cube. Their dataflow mode is output stationary which has limited data reuse and restricted parallelism. </a:t>
            </a:r>
          </a:p>
          <a:p>
            <a:r>
              <a:rPr lang="en-US" sz="1200" dirty="0">
                <a:effectLst/>
                <a:latin typeface="Times New Roman" panose="02020603050405020304" pitchFamily="18" charset="0"/>
                <a:ea typeface="SimSun" panose="02010600030101010101" pitchFamily="2" charset="-122"/>
              </a:rPr>
              <a:t>Inferring 3D CNNs on their architecture for large-scale video datasets would necessitate either a significantly large systolic cube or a high number of iterations, resulting in substantial resource utilization or increased latency.</a:t>
            </a:r>
          </a:p>
          <a:p>
            <a:r>
              <a:rPr lang="en-US" sz="1200" dirty="0">
                <a:effectLst/>
                <a:latin typeface="Times New Roman" panose="02020603050405020304" pitchFamily="18" charset="0"/>
                <a:ea typeface="SimSun" panose="02010600030101010101" pitchFamily="2" charset="-122"/>
              </a:rPr>
              <a:t>Our proposed accelerator enhances the data locality by proposing a dataflow mechanism for weight stationary mode for the 3D systolic array.</a:t>
            </a:r>
          </a:p>
          <a:p>
            <a:r>
              <a:rPr lang="en-US" sz="1200" dirty="0">
                <a:effectLst/>
                <a:latin typeface="Times New Roman" panose="02020603050405020304" pitchFamily="18" charset="0"/>
                <a:ea typeface="SimSun" panose="02010600030101010101" pitchFamily="2" charset="-122"/>
              </a:rPr>
              <a:t>It can be easily scaled across different levels of parallelism to increase the throughput, as the stationary weights are reused by multiple processing elements simultaneously.</a:t>
            </a:r>
            <a:endParaRPr lang="en-US" dirty="0"/>
          </a:p>
          <a:p>
            <a:endParaRPr lang="en-US" dirty="0"/>
          </a:p>
        </p:txBody>
      </p:sp>
      <p:sp>
        <p:nvSpPr>
          <p:cNvPr id="4" name="Slide Number Placeholder 3"/>
          <p:cNvSpPr>
            <a:spLocks noGrp="1"/>
          </p:cNvSpPr>
          <p:nvPr>
            <p:ph type="sldNum" sz="quarter" idx="5"/>
          </p:nvPr>
        </p:nvSpPr>
        <p:spPr/>
        <p:txBody>
          <a:bodyPr/>
          <a:lstStyle/>
          <a:p>
            <a:fld id="{F259B097-EE0F-4DFB-8686-A8319BD5C1FF}" type="slidenum">
              <a:rPr lang="en-US" smtClean="0"/>
              <a:t>5</a:t>
            </a:fld>
            <a:endParaRPr lang="en-US"/>
          </a:p>
        </p:txBody>
      </p:sp>
    </p:spTree>
    <p:extLst>
      <p:ext uri="{BB962C8B-B14F-4D97-AF65-F5344CB8AC3E}">
        <p14:creationId xmlns:p14="http://schemas.microsoft.com/office/powerpoint/2010/main" val="4237239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Figure</a:t>
                </a:r>
                <a:r>
                  <a:rPr lang="en-US" sz="1200" baseline="0" dirty="0">
                    <a:effectLst/>
                    <a:latin typeface="Times New Roman" panose="02020603050405020304" pitchFamily="18" charset="0"/>
                    <a:ea typeface="SimSun" panose="02010600030101010101" pitchFamily="2" charset="-122"/>
                  </a:rPr>
                  <a:t> </a:t>
                </a:r>
                <a:r>
                  <a:rPr lang="en-US" sz="1200" dirty="0">
                    <a:effectLst/>
                    <a:latin typeface="Times New Roman" panose="02020603050405020304" pitchFamily="18" charset="0"/>
                    <a:ea typeface="SimSun" panose="02010600030101010101" pitchFamily="2" charset="-122"/>
                  </a:rPr>
                  <a:t>shows the primary component included in the proposed design.</a:t>
                </a:r>
              </a:p>
              <a:p>
                <a:r>
                  <a:rPr lang="en-US" sz="1200" dirty="0">
                    <a:effectLst/>
                    <a:latin typeface="Times New Roman" panose="02020603050405020304" pitchFamily="18" charset="0"/>
                    <a:ea typeface="SimSun" panose="02010600030101010101" pitchFamily="2" charset="-122"/>
                  </a:rPr>
                  <a:t>The weight buffer stores filter parameters, while inputs and partial outputs are held in the input and output buffers, respectively. </a:t>
                </a:r>
              </a:p>
              <a:p>
                <a:r>
                  <a:rPr lang="en-US" sz="1200" dirty="0">
                    <a:effectLst/>
                    <a:latin typeface="Times New Roman" panose="02020603050405020304" pitchFamily="18" charset="0"/>
                    <a:ea typeface="SimSun" panose="02010600030101010101" pitchFamily="2" charset="-122"/>
                  </a:rPr>
                  <a:t>The input and weight data are rearranged and distributed to the attached 3D systolic arrays. </a:t>
                </a:r>
              </a:p>
              <a:p>
                <a:r>
                  <a:rPr lang="en-US" sz="1200" dirty="0">
                    <a:effectLst/>
                    <a:latin typeface="Times New Roman" panose="02020603050405020304" pitchFamily="18" charset="0"/>
                    <a:ea typeface="SimSun" panose="02010600030101010101" pitchFamily="2" charset="-122"/>
                  </a:rPr>
                  <a:t>The main computation occurs within a 3D PE array module of size </a:t>
                </a:r>
                <a14:m>
                  <m:oMath xmlns:m="http://schemas.openxmlformats.org/officeDocument/2006/math">
                    <m:r>
                      <a:rPr lang="en-US" sz="1200" i="1">
                        <a:effectLst/>
                        <a:latin typeface="Cambria Math" panose="02040503050406030204" pitchFamily="18" charset="0"/>
                        <a:ea typeface="SimSun" panose="02010600030101010101" pitchFamily="2" charset="-122"/>
                        <a:cs typeface="Times New Roman" panose="02020603050405020304" pitchFamily="18" charset="0"/>
                      </a:rPr>
                      <m:t>𝐽</m:t>
                    </m:r>
                    <m:r>
                      <a:rPr lang="en-US" sz="1200" i="1">
                        <a:effectLst/>
                        <a:latin typeface="Cambria Math" panose="02040503050406030204" pitchFamily="18" charset="0"/>
                        <a:ea typeface="SimSun" panose="02010600030101010101" pitchFamily="2" charset="-122"/>
                        <a:cs typeface="Times New Roman" panose="02020603050405020304" pitchFamily="18" charset="0"/>
                      </a:rPr>
                      <m:t>×</m:t>
                    </m:r>
                    <m:r>
                      <a:rPr lang="en-US" sz="1200" i="1">
                        <a:effectLst/>
                        <a:latin typeface="Cambria Math" panose="02040503050406030204" pitchFamily="18" charset="0"/>
                        <a:ea typeface="SimSun" panose="02010600030101010101" pitchFamily="2" charset="-122"/>
                        <a:cs typeface="Times New Roman" panose="02020603050405020304" pitchFamily="18" charset="0"/>
                      </a:rPr>
                      <m:t>𝐾</m:t>
                    </m:r>
                    <m:r>
                      <a:rPr lang="en-US" sz="1200" i="1">
                        <a:effectLst/>
                        <a:latin typeface="Cambria Math" panose="02040503050406030204" pitchFamily="18" charset="0"/>
                        <a:ea typeface="SimSun" panose="02010600030101010101" pitchFamily="2" charset="-122"/>
                        <a:cs typeface="Times New Roman" panose="02020603050405020304" pitchFamily="18" charset="0"/>
                      </a:rPr>
                      <m:t> ×</m:t>
                    </m:r>
                    <m:r>
                      <a:rPr lang="en-US" sz="1200" i="1">
                        <a:effectLst/>
                        <a:latin typeface="Cambria Math" panose="02040503050406030204" pitchFamily="18" charset="0"/>
                        <a:ea typeface="SimSun" panose="02010600030101010101" pitchFamily="2" charset="-122"/>
                        <a:cs typeface="Times New Roman" panose="02020603050405020304" pitchFamily="18" charset="0"/>
                      </a:rPr>
                      <m:t>𝐿</m:t>
                    </m:r>
                  </m:oMath>
                </a14:m>
                <a:r>
                  <a:rPr lang="en-US" sz="1200" dirty="0">
                    <a:effectLst/>
                    <a:latin typeface="Times New Roman" panose="02020603050405020304" pitchFamily="18" charset="0"/>
                    <a:ea typeface="SimSun" panose="02010600030101010101" pitchFamily="2" charset="-122"/>
                  </a:rPr>
                  <a:t> where PEs are interconnected in three dimensions. </a:t>
                </a:r>
              </a:p>
              <a:p>
                <a:r>
                  <a:rPr lang="en-US" sz="1200" dirty="0">
                    <a:effectLst/>
                    <a:latin typeface="Times New Roman" panose="02020603050405020304" pitchFamily="18" charset="0"/>
                    <a:ea typeface="SimSun" panose="02010600030101010101" pitchFamily="2" charset="-122"/>
                  </a:rPr>
                  <a:t>This 3D systolic architecture directly loads </a:t>
                </a:r>
                <a:r>
                  <a:rPr lang="en-US" sz="1200" dirty="0">
                    <a:effectLst/>
                    <a:highlight>
                      <a:srgbClr val="FFFF00"/>
                    </a:highlight>
                    <a:latin typeface="Times New Roman" panose="02020603050405020304" pitchFamily="18" charset="0"/>
                    <a:ea typeface="SimSun" panose="02010600030101010101" pitchFamily="2" charset="-122"/>
                  </a:rPr>
                  <a:t>3D</a:t>
                </a:r>
                <a:r>
                  <a:rPr lang="en-US" sz="1200" dirty="0">
                    <a:effectLst/>
                    <a:latin typeface="Times New Roman" panose="02020603050405020304" pitchFamily="18" charset="0"/>
                    <a:ea typeface="SimSun" panose="02010600030101010101" pitchFamily="2" charset="-122"/>
                  </a:rPr>
                  <a:t> kernel blocks and performs convolution on the incoming input data. </a:t>
                </a:r>
              </a:p>
              <a:p>
                <a:r>
                  <a:rPr lang="en-US" sz="1200" dirty="0">
                    <a:effectLst/>
                    <a:latin typeface="Times New Roman" panose="02020603050405020304" pitchFamily="18" charset="0"/>
                    <a:ea typeface="SimSun" panose="02010600030101010101" pitchFamily="2" charset="-122"/>
                  </a:rPr>
                  <a:t>The proposed architecture supports varying kernel sizes across layers of a 3D CNN by reconfiguring the connection between the 3D PEs arrays. </a:t>
                </a:r>
              </a:p>
              <a:p>
                <a:r>
                  <a:rPr lang="en-US" sz="1200" dirty="0">
                    <a:effectLst/>
                    <a:latin typeface="Times New Roman" panose="02020603050405020304" pitchFamily="18" charset="0"/>
                    <a:ea typeface="SimSun" panose="02010600030101010101" pitchFamily="2" charset="-122"/>
                  </a:rPr>
                  <a:t>The multiplexers attached to the PEs control the reconfiguration of 3D systolic arrays.</a:t>
                </a:r>
              </a:p>
              <a:p>
                <a:r>
                  <a:rPr lang="en-US" sz="1200" dirty="0">
                    <a:effectLst/>
                    <a:latin typeface="Times New Roman" panose="02020603050405020304" pitchFamily="18" charset="0"/>
                    <a:ea typeface="SimSun" panose="02010600030101010101" pitchFamily="2" charset="-122"/>
                  </a:rPr>
                  <a:t>It determines whether a PE receives input from an adjacent PE or directly from the input buffer. </a:t>
                </a:r>
              </a:p>
              <a:p>
                <a:r>
                  <a:rPr lang="en-US" sz="1200" dirty="0">
                    <a:effectLst/>
                    <a:latin typeface="Times New Roman" panose="02020603050405020304" pitchFamily="18" charset="0"/>
                    <a:ea typeface="SimSun" panose="02010600030101010101" pitchFamily="2" charset="-122"/>
                  </a:rPr>
                  <a:t>The flexibility in PE connections allows the hardware to exploit input and output level parallelism.</a:t>
                </a:r>
                <a:endParaRPr lang="en-US" dirty="0"/>
              </a:p>
              <a:p>
                <a:endParaRPr lang="en-US" dirty="0"/>
              </a:p>
            </p:txBody>
          </p:sp>
        </mc:Choice>
        <mc:Fallback xmlns="">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Figure</a:t>
                </a:r>
                <a:r>
                  <a:rPr lang="en-US" sz="1200" baseline="0" dirty="0">
                    <a:effectLst/>
                    <a:latin typeface="Times New Roman" panose="02020603050405020304" pitchFamily="18" charset="0"/>
                    <a:ea typeface="SimSun" panose="02010600030101010101" pitchFamily="2" charset="-122"/>
                  </a:rPr>
                  <a:t> </a:t>
                </a:r>
                <a:r>
                  <a:rPr lang="en-US" sz="1200" dirty="0">
                    <a:effectLst/>
                    <a:latin typeface="Times New Roman" panose="02020603050405020304" pitchFamily="18" charset="0"/>
                    <a:ea typeface="SimSun" panose="02010600030101010101" pitchFamily="2" charset="-122"/>
                  </a:rPr>
                  <a:t>shows the primary component included in the proposed design.</a:t>
                </a:r>
              </a:p>
              <a:p>
                <a:r>
                  <a:rPr lang="en-US" sz="1200" dirty="0">
                    <a:effectLst/>
                    <a:latin typeface="Times New Roman" panose="02020603050405020304" pitchFamily="18" charset="0"/>
                    <a:ea typeface="SimSun" panose="02010600030101010101" pitchFamily="2" charset="-122"/>
                  </a:rPr>
                  <a:t>The weight buffer stores filter parameters, while inputs and partial outputs are held in the input and output buffers, respectively. </a:t>
                </a:r>
              </a:p>
              <a:p>
                <a:r>
                  <a:rPr lang="en-US" sz="1200" dirty="0">
                    <a:effectLst/>
                    <a:latin typeface="Times New Roman" panose="02020603050405020304" pitchFamily="18" charset="0"/>
                    <a:ea typeface="SimSun" panose="02010600030101010101" pitchFamily="2" charset="-122"/>
                  </a:rPr>
                  <a:t>The input and weight data are rearranged and distributed to the attached 3D systolic arrays. </a:t>
                </a:r>
              </a:p>
              <a:p>
                <a:r>
                  <a:rPr lang="en-US" sz="1200" dirty="0">
                    <a:effectLst/>
                    <a:latin typeface="Times New Roman" panose="02020603050405020304" pitchFamily="18" charset="0"/>
                    <a:ea typeface="SimSun" panose="02010600030101010101" pitchFamily="2" charset="-122"/>
                  </a:rPr>
                  <a:t>The main computation occurs within a 3D PE array module of size </a:t>
                </a:r>
                <a:r>
                  <a:rPr lang="en-US" sz="1200" i="0">
                    <a:effectLst/>
                    <a:latin typeface="Cambria Math" panose="02040503050406030204" pitchFamily="18" charset="0"/>
                    <a:ea typeface="SimSun" panose="02010600030101010101" pitchFamily="2" charset="-122"/>
                    <a:cs typeface="Times New Roman" panose="02020603050405020304" pitchFamily="18" charset="0"/>
                  </a:rPr>
                  <a:t>𝐽×𝐾 ×𝐿</a:t>
                </a:r>
                <a:r>
                  <a:rPr lang="en-US" sz="1200" dirty="0">
                    <a:effectLst/>
                    <a:latin typeface="Times New Roman" panose="02020603050405020304" pitchFamily="18" charset="0"/>
                    <a:ea typeface="SimSun" panose="02010600030101010101" pitchFamily="2" charset="-122"/>
                  </a:rPr>
                  <a:t> where PEs are interconnected in three dimensions. </a:t>
                </a:r>
              </a:p>
              <a:p>
                <a:r>
                  <a:rPr lang="en-US" sz="1200" dirty="0">
                    <a:effectLst/>
                    <a:latin typeface="Times New Roman" panose="02020603050405020304" pitchFamily="18" charset="0"/>
                    <a:ea typeface="SimSun" panose="02010600030101010101" pitchFamily="2" charset="-122"/>
                  </a:rPr>
                  <a:t>This 3D systolic architecture directly loads </a:t>
                </a:r>
                <a:r>
                  <a:rPr lang="en-US" sz="1200" dirty="0">
                    <a:effectLst/>
                    <a:highlight>
                      <a:srgbClr val="FFFF00"/>
                    </a:highlight>
                    <a:latin typeface="Times New Roman" panose="02020603050405020304" pitchFamily="18" charset="0"/>
                    <a:ea typeface="SimSun" panose="02010600030101010101" pitchFamily="2" charset="-122"/>
                  </a:rPr>
                  <a:t>3D</a:t>
                </a:r>
                <a:r>
                  <a:rPr lang="en-US" sz="1200" dirty="0">
                    <a:effectLst/>
                    <a:latin typeface="Times New Roman" panose="02020603050405020304" pitchFamily="18" charset="0"/>
                    <a:ea typeface="SimSun" panose="02010600030101010101" pitchFamily="2" charset="-122"/>
                  </a:rPr>
                  <a:t> kernel blocks and performs convolution on the incoming input data. </a:t>
                </a:r>
              </a:p>
              <a:p>
                <a:r>
                  <a:rPr lang="en-US" sz="1200" dirty="0">
                    <a:effectLst/>
                    <a:latin typeface="Times New Roman" panose="02020603050405020304" pitchFamily="18" charset="0"/>
                    <a:ea typeface="SimSun" panose="02010600030101010101" pitchFamily="2" charset="-122"/>
                  </a:rPr>
                  <a:t>The proposed architecture supports varying kernel sizes across layers of a 3D CNN by reconfiguring the connection between the 3D PEs arrays. </a:t>
                </a:r>
              </a:p>
              <a:p>
                <a:r>
                  <a:rPr lang="en-US" sz="1200" dirty="0">
                    <a:effectLst/>
                    <a:latin typeface="Times New Roman" panose="02020603050405020304" pitchFamily="18" charset="0"/>
                    <a:ea typeface="SimSun" panose="02010600030101010101" pitchFamily="2" charset="-122"/>
                  </a:rPr>
                  <a:t>The multiplexers attached to the PEs control the reconfiguration of 3D systolic arrays.</a:t>
                </a:r>
              </a:p>
              <a:p>
                <a:r>
                  <a:rPr lang="en-US" sz="1200" dirty="0">
                    <a:effectLst/>
                    <a:latin typeface="Times New Roman" panose="02020603050405020304" pitchFamily="18" charset="0"/>
                    <a:ea typeface="SimSun" panose="02010600030101010101" pitchFamily="2" charset="-122"/>
                  </a:rPr>
                  <a:t>It determines whether a PE receives input from an adjacent PE or directly from the input buffer. </a:t>
                </a:r>
              </a:p>
              <a:p>
                <a:r>
                  <a:rPr lang="en-US" sz="1200" dirty="0">
                    <a:effectLst/>
                    <a:latin typeface="Times New Roman" panose="02020603050405020304" pitchFamily="18" charset="0"/>
                    <a:ea typeface="SimSun" panose="02010600030101010101" pitchFamily="2" charset="-122"/>
                  </a:rPr>
                  <a:t>The flexibility in PE connections allows the hardware to exploit input and output level parallelism.</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F259B097-EE0F-4DFB-8686-A8319BD5C1FF}" type="slidenum">
              <a:rPr lang="en-US" smtClean="0"/>
              <a:t>6</a:t>
            </a:fld>
            <a:endParaRPr lang="en-US"/>
          </a:p>
        </p:txBody>
      </p:sp>
    </p:spTree>
    <p:extLst>
      <p:ext uri="{BB962C8B-B14F-4D97-AF65-F5344CB8AC3E}">
        <p14:creationId xmlns:p14="http://schemas.microsoft.com/office/powerpoint/2010/main" val="184383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Kernel blocks that are smaller than  </a:t>
                </a:r>
                <a14:m>
                  <m:oMath xmlns:m="http://schemas.openxmlformats.org/officeDocument/2006/math">
                    <m:r>
                      <a:rPr lang="en-US" sz="1800" i="1">
                        <a:effectLst/>
                        <a:latin typeface="Cambria Math" panose="02040503050406030204" pitchFamily="18" charset="0"/>
                        <a:ea typeface="SimSun" panose="02010600030101010101" pitchFamily="2" charset="-122"/>
                      </a:rPr>
                      <m:t>𝐽</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𝐾</m:t>
                    </m:r>
                    <m:r>
                      <a:rPr lang="en-US" sz="1800" i="1">
                        <a:effectLst/>
                        <a:latin typeface="Cambria Math" panose="02040503050406030204" pitchFamily="18" charset="0"/>
                        <a:ea typeface="SimSun" panose="02010600030101010101" pitchFamily="2" charset="-122"/>
                      </a:rPr>
                      <m:t> ×</m:t>
                    </m:r>
                    <m:r>
                      <a:rPr lang="en-US" sz="1800" i="1">
                        <a:effectLst/>
                        <a:latin typeface="Cambria Math" panose="02040503050406030204" pitchFamily="18" charset="0"/>
                        <a:ea typeface="SimSun" panose="02010600030101010101" pitchFamily="2" charset="-122"/>
                      </a:rPr>
                      <m:t>𝐿</m:t>
                    </m:r>
                  </m:oMath>
                </a14:m>
                <a:r>
                  <a:rPr lang="en-US" sz="1800" dirty="0">
                    <a:effectLst/>
                    <a:latin typeface="Times New Roman" panose="02020603050405020304" pitchFamily="18" charset="0"/>
                    <a:ea typeface="SimSun" panose="02010600030101010101" pitchFamily="2" charset="-122"/>
                  </a:rPr>
                  <a:t> dimension can be computed for multiple output and input feature maps simultaneously to maximize resource </a:t>
                </a:r>
                <a:r>
                  <a:rPr lang="en-US" sz="1800" dirty="0">
                    <a:effectLst/>
                    <a:highlight>
                      <a:srgbClr val="00FF00"/>
                    </a:highlight>
                    <a:latin typeface="Times New Roman" panose="02020603050405020304" pitchFamily="18" charset="0"/>
                    <a:ea typeface="SimSun" panose="02010600030101010101" pitchFamily="2" charset="-122"/>
                  </a:rPr>
                  <a:t>utilization.</a:t>
                </a:r>
                <a:r>
                  <a:rPr lang="en-US" sz="1800" dirty="0">
                    <a:effectLst/>
                    <a:latin typeface="Times New Roman" panose="02020603050405020304" pitchFamily="18" charset="0"/>
                    <a:ea typeface="SimSun" panose="02010600030101010101" pitchFamily="2" charset="-122"/>
                  </a:rPr>
                  <a:t> </a:t>
                </a:r>
              </a:p>
              <a:p>
                <a:r>
                  <a:rPr lang="en-US" dirty="0"/>
                  <a:t>Partial results from different feature maps are accumulated in the accumulator.</a:t>
                </a:r>
                <a:br>
                  <a:rPr lang="en-US" dirty="0"/>
                </a:br>
                <a:r>
                  <a:rPr lang="en-US" dirty="0"/>
                  <a:t>A finite state machine (FSM) manages the synchronization of data traffic.</a:t>
                </a:r>
                <a:br>
                  <a:rPr lang="en-US" dirty="0"/>
                </a:br>
                <a:r>
                  <a:rPr lang="en-US" dirty="0"/>
                  <a:t>Activation functions and other post-convolution operations are executed at the final stage of the pipeline.</a:t>
                </a:r>
                <a:br>
                  <a:rPr lang="en-US" dirty="0"/>
                </a:br>
                <a:r>
                  <a:rPr lang="en-US" dirty="0"/>
                  <a:t>Partial outputs are stored in output buffers before being transferred to off-chip memory.</a:t>
                </a: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Kernel blocks that are smaller than  </a:t>
                </a:r>
                <a:r>
                  <a:rPr lang="en-US" sz="1800" i="0">
                    <a:effectLst/>
                    <a:latin typeface="Cambria Math" panose="02040503050406030204" pitchFamily="18" charset="0"/>
                    <a:ea typeface="SimSun" panose="02010600030101010101" pitchFamily="2" charset="-122"/>
                  </a:rPr>
                  <a:t>𝐽×𝐾 ×𝐿</a:t>
                </a:r>
                <a:r>
                  <a:rPr lang="en-US" sz="1800" dirty="0">
                    <a:effectLst/>
                    <a:latin typeface="Times New Roman" panose="02020603050405020304" pitchFamily="18" charset="0"/>
                    <a:ea typeface="SimSun" panose="02010600030101010101" pitchFamily="2" charset="-122"/>
                  </a:rPr>
                  <a:t> dimension can be computed for multiple output and input feature maps simultaneously to maximize resource </a:t>
                </a:r>
                <a:r>
                  <a:rPr lang="en-US" sz="1800" dirty="0">
                    <a:effectLst/>
                    <a:highlight>
                      <a:srgbClr val="00FF00"/>
                    </a:highlight>
                    <a:latin typeface="Times New Roman" panose="02020603050405020304" pitchFamily="18" charset="0"/>
                    <a:ea typeface="SimSun" panose="02010600030101010101" pitchFamily="2" charset="-122"/>
                  </a:rPr>
                  <a:t>utilization.</a:t>
                </a:r>
                <a:r>
                  <a:rPr lang="en-US" sz="1800" dirty="0">
                    <a:effectLst/>
                    <a:latin typeface="Times New Roman" panose="02020603050405020304" pitchFamily="18" charset="0"/>
                    <a:ea typeface="SimSun" panose="02010600030101010101" pitchFamily="2" charset="-122"/>
                  </a:rPr>
                  <a:t> </a:t>
                </a:r>
              </a:p>
              <a:p>
                <a:r>
                  <a:rPr lang="en-US" dirty="0"/>
                  <a:t>Partial results from different feature maps are accumulated in the accumulator.</a:t>
                </a:r>
                <a:br>
                  <a:rPr lang="en-US" dirty="0"/>
                </a:br>
                <a:r>
                  <a:rPr lang="en-US" dirty="0"/>
                  <a:t>A finite state machine (FSM) manages the synchronization of data traffic.</a:t>
                </a:r>
                <a:br>
                  <a:rPr lang="en-US" dirty="0"/>
                </a:br>
                <a:r>
                  <a:rPr lang="en-US" dirty="0"/>
                  <a:t>Activation functions and other post-convolution operations are executed at the final stage of the pipeline.</a:t>
                </a:r>
                <a:br>
                  <a:rPr lang="en-US" dirty="0"/>
                </a:br>
                <a:r>
                  <a:rPr lang="en-US" dirty="0"/>
                  <a:t>Partial outputs are stored in output buffers before being transferred to off-chip memory.</a:t>
                </a:r>
              </a:p>
              <a:p>
                <a:endParaRPr lang="en-US" dirty="0"/>
              </a:p>
            </p:txBody>
          </p:sp>
        </mc:Fallback>
      </mc:AlternateContent>
      <p:sp>
        <p:nvSpPr>
          <p:cNvPr id="4" name="Slide Number Placeholder 3"/>
          <p:cNvSpPr>
            <a:spLocks noGrp="1"/>
          </p:cNvSpPr>
          <p:nvPr>
            <p:ph type="sldNum" sz="quarter" idx="5"/>
          </p:nvPr>
        </p:nvSpPr>
        <p:spPr/>
        <p:txBody>
          <a:bodyPr/>
          <a:lstStyle/>
          <a:p>
            <a:fld id="{F259B097-EE0F-4DFB-8686-A8319BD5C1FF}" type="slidenum">
              <a:rPr lang="en-US" smtClean="0"/>
              <a:t>7</a:t>
            </a:fld>
            <a:endParaRPr lang="en-US"/>
          </a:p>
        </p:txBody>
      </p:sp>
    </p:spTree>
    <p:extLst>
      <p:ext uri="{BB962C8B-B14F-4D97-AF65-F5344CB8AC3E}">
        <p14:creationId xmlns:p14="http://schemas.microsoft.com/office/powerpoint/2010/main" val="65573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The 3D systolic architecture features a unique interconnection pattern for its PEs.</a:t>
            </a:r>
          </a:p>
          <a:p>
            <a:r>
              <a:rPr lang="en-US" sz="1200" dirty="0">
                <a:effectLst/>
                <a:latin typeface="Times New Roman" panose="02020603050405020304" pitchFamily="18" charset="0"/>
                <a:ea typeface="SimSun" panose="02010600030101010101" pitchFamily="2" charset="-122"/>
              </a:rPr>
              <a:t> Each PE is connected to the PE directly to its right and the PE directly below it, facilitating efficient data flow in the spatial dimension. </a:t>
            </a:r>
          </a:p>
          <a:p>
            <a:r>
              <a:rPr lang="en-US" sz="1200" dirty="0">
                <a:effectLst/>
                <a:latin typeface="Times New Roman" panose="02020603050405020304" pitchFamily="18" charset="0"/>
                <a:ea typeface="SimSun" panose="02010600030101010101" pitchFamily="2" charset="-122"/>
              </a:rPr>
              <a:t>To manage data flow in the temporal dimension, each 2D plane of PEs is connected to its corresponding PEs in the previous plane. </a:t>
            </a:r>
          </a:p>
          <a:p>
            <a:r>
              <a:rPr lang="en-US" sz="1200" dirty="0">
                <a:effectLst/>
                <a:latin typeface="Times New Roman" panose="02020603050405020304" pitchFamily="18" charset="0"/>
                <a:ea typeface="SimSun" panose="02010600030101010101" pitchFamily="2" charset="-122"/>
              </a:rPr>
              <a:t>This inter-plane connectivity ensures that temporal data dependencies are efficiently handled. </a:t>
            </a:r>
          </a:p>
          <a:p>
            <a:r>
              <a:rPr lang="en-US" sz="1200" dirty="0">
                <a:effectLst/>
                <a:latin typeface="Times New Roman" panose="02020603050405020304" pitchFamily="18" charset="0"/>
                <a:ea typeface="SimSun" panose="02010600030101010101" pitchFamily="2" charset="-122"/>
              </a:rPr>
              <a:t>Figure illustrates the detailed architecture of a PE, highlighting these interconnections and the dataflow paths within the 3D systolic array.</a:t>
            </a:r>
          </a:p>
          <a:p>
            <a:r>
              <a:rPr lang="en-US" sz="1200" dirty="0">
                <a:effectLst/>
                <a:latin typeface="Times New Roman" panose="02020603050405020304" pitchFamily="18" charset="0"/>
                <a:ea typeface="SimSun" panose="02010600030101010101" pitchFamily="2" charset="-122"/>
              </a:rPr>
              <a:t>Each PE contains a Multiply-Accumulate (MAC) unit, associated control logic, data register, and multiplexers. </a:t>
            </a:r>
          </a:p>
          <a:p>
            <a:r>
              <a:rPr lang="en-US" sz="1200" dirty="0">
                <a:effectLst/>
                <a:latin typeface="Times New Roman" panose="02020603050405020304" pitchFamily="18" charset="0"/>
                <a:ea typeface="SimSun" panose="02010600030101010101" pitchFamily="2" charset="-122"/>
              </a:rPr>
              <a:t>The movement of input data and partial sum (</a:t>
            </a:r>
            <a:r>
              <a:rPr lang="en-US" sz="1200" dirty="0" err="1">
                <a:effectLst/>
                <a:latin typeface="Times New Roman" panose="02020603050405020304" pitchFamily="18" charset="0"/>
                <a:ea typeface="SimSun" panose="02010600030101010101" pitchFamily="2" charset="-122"/>
              </a:rPr>
              <a:t>Psum</a:t>
            </a:r>
            <a:r>
              <a:rPr lang="en-US" sz="1200" dirty="0">
                <a:effectLst/>
                <a:latin typeface="Times New Roman" panose="02020603050405020304" pitchFamily="18" charset="0"/>
                <a:ea typeface="SimSun" panose="02010600030101010101" pitchFamily="2" charset="-122"/>
              </a:rPr>
              <a:t>) is controlled in all connected dimensions of PE. </a:t>
            </a:r>
          </a:p>
          <a:p>
            <a:r>
              <a:rPr lang="en-US" sz="1200" dirty="0">
                <a:effectLst/>
                <a:latin typeface="Times New Roman" panose="02020603050405020304" pitchFamily="18" charset="0"/>
                <a:ea typeface="SimSun" panose="02010600030101010101" pitchFamily="2" charset="-122"/>
              </a:rPr>
              <a:t>Each plane of PEs array receives different inputs from the front side, and a set of inputs is transferred to registers and shared by a column of PEs in each cycle. </a:t>
            </a:r>
          </a:p>
          <a:p>
            <a:r>
              <a:rPr lang="en-US" sz="1200" dirty="0">
                <a:effectLst/>
                <a:latin typeface="Times New Roman" panose="02020603050405020304" pitchFamily="18" charset="0"/>
                <a:ea typeface="SimSun" panose="02010600030101010101" pitchFamily="2" charset="-122"/>
              </a:rPr>
              <a:t>Once the input data is fetched from the buffer, it is fully utilized across both spatial and temporal dimensions through the 3D interconnection of PEs. </a:t>
            </a:r>
          </a:p>
          <a:p>
            <a:r>
              <a:rPr lang="en-US" sz="1200" dirty="0">
                <a:effectLst/>
                <a:latin typeface="Times New Roman" panose="02020603050405020304" pitchFamily="18" charset="0"/>
                <a:ea typeface="SimSun" panose="02010600030101010101" pitchFamily="2" charset="-122"/>
              </a:rPr>
              <a:t>This ensures maximum data reuse and efficient computation within the systolic array.</a:t>
            </a:r>
          </a:p>
          <a:p>
            <a:r>
              <a:rPr lang="en-US" sz="1200" dirty="0">
                <a:effectLst/>
                <a:latin typeface="Times New Roman" panose="02020603050405020304" pitchFamily="18" charset="0"/>
                <a:ea typeface="SimSun" panose="02010600030101010101" pitchFamily="2" charset="-122"/>
              </a:rPr>
              <a:t>Input data is 8 bits, weights are 8 bits, output is 16 bits. Final truncation is at the end of accumulation.</a:t>
            </a:r>
            <a:endParaRPr lang="en-US" dirty="0"/>
          </a:p>
          <a:p>
            <a:endParaRPr lang="en-US" dirty="0"/>
          </a:p>
        </p:txBody>
      </p:sp>
      <p:sp>
        <p:nvSpPr>
          <p:cNvPr id="4" name="Slide Number Placeholder 3"/>
          <p:cNvSpPr>
            <a:spLocks noGrp="1"/>
          </p:cNvSpPr>
          <p:nvPr>
            <p:ph type="sldNum" sz="quarter" idx="5"/>
          </p:nvPr>
        </p:nvSpPr>
        <p:spPr/>
        <p:txBody>
          <a:bodyPr/>
          <a:lstStyle/>
          <a:p>
            <a:fld id="{F259B097-EE0F-4DFB-8686-A8319BD5C1FF}" type="slidenum">
              <a:rPr lang="en-US" smtClean="0"/>
              <a:t>8</a:t>
            </a:fld>
            <a:endParaRPr lang="en-US"/>
          </a:p>
        </p:txBody>
      </p:sp>
    </p:spTree>
    <p:extLst>
      <p:ext uri="{BB962C8B-B14F-4D97-AF65-F5344CB8AC3E}">
        <p14:creationId xmlns:p14="http://schemas.microsoft.com/office/powerpoint/2010/main" val="2586295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It describes the dataflow within the 3D systolic architecture to fully exploit the data reusability and to reduce the frequency of data requests from on-chip buffers.</a:t>
                </a:r>
              </a:p>
              <a:p>
                <a:r>
                  <a:rPr lang="en-US" sz="1200" dirty="0">
                    <a:effectLst/>
                    <a:latin typeface="Times New Roman" panose="02020603050405020304" pitchFamily="18" charset="0"/>
                    <a:ea typeface="SimSun" panose="02010600030101010101" pitchFamily="2" charset="-122"/>
                  </a:rPr>
                  <a:t>The overall flow of the input data and the generation of the output block is shown in Figure.</a:t>
                </a:r>
              </a:p>
              <a:p>
                <a:r>
                  <a:rPr lang="en-US" sz="1200" dirty="0">
                    <a:effectLst/>
                    <a:latin typeface="Times New Roman" panose="02020603050405020304" pitchFamily="18" charset="0"/>
                    <a:ea typeface="SimSun" panose="02010600030101010101" pitchFamily="2" charset="-122"/>
                  </a:rPr>
                  <a:t>The weights are loaded into the systolic array in their existing arrangement as the weight stationary mode is adopted for the proposed dataflow.</a:t>
                </a:r>
              </a:p>
              <a:p>
                <a:r>
                  <a:rPr lang="en-US" sz="1200" dirty="0">
                    <a:effectLst/>
                    <a:latin typeface="Times New Roman" panose="02020603050405020304" pitchFamily="18" charset="0"/>
                    <a:ea typeface="SimSun" panose="02010600030101010101" pitchFamily="2" charset="-122"/>
                  </a:rPr>
                  <a:t>The input data is rearranged along the temporal dimension. As a result, </a:t>
                </a:r>
                <a14:m>
                  <m:oMath xmlns:m="http://schemas.openxmlformats.org/officeDocument/2006/math">
                    <m:r>
                      <a:rPr lang="en-US" sz="1200" i="1">
                        <a:effectLst/>
                        <a:latin typeface="Cambria Math" panose="02040503050406030204" pitchFamily="18" charset="0"/>
                        <a:ea typeface="SimSun" panose="02010600030101010101" pitchFamily="2" charset="-122"/>
                        <a:cs typeface="Times New Roman" panose="02020603050405020304" pitchFamily="18" charset="0"/>
                      </a:rPr>
                      <m:t>𝐻</m:t>
                    </m:r>
                    <m:r>
                      <a:rPr lang="en-US" sz="1200" i="1">
                        <a:effectLst/>
                        <a:latin typeface="Cambria Math" panose="02040503050406030204" pitchFamily="18" charset="0"/>
                        <a:ea typeface="SimSun" panose="02010600030101010101" pitchFamily="2" charset="-122"/>
                        <a:cs typeface="Times New Roman" panose="02020603050405020304" pitchFamily="18" charset="0"/>
                      </a:rPr>
                      <m:t>×</m:t>
                    </m:r>
                    <m:r>
                      <a:rPr lang="en-US" sz="1200" i="1">
                        <a:effectLst/>
                        <a:latin typeface="Cambria Math" panose="02040503050406030204" pitchFamily="18" charset="0"/>
                        <a:ea typeface="SimSun" panose="02010600030101010101" pitchFamily="2" charset="-122"/>
                        <a:cs typeface="Times New Roman" panose="02020603050405020304" pitchFamily="18" charset="0"/>
                      </a:rPr>
                      <m:t>𝑊</m:t>
                    </m:r>
                  </m:oMath>
                </a14:m>
                <a:r>
                  <a:rPr lang="en-US" sz="1200" dirty="0">
                    <a:effectLst/>
                    <a:latin typeface="Times New Roman" panose="02020603050405020304" pitchFamily="18" charset="0"/>
                    <a:ea typeface="SimSun" panose="02010600030101010101" pitchFamily="2" charset="-122"/>
                  </a:rPr>
                  <a:t> temporal blocks are formed, as illustrated in Figure.</a:t>
                </a:r>
              </a:p>
              <a:p>
                <a:r>
                  <a:rPr lang="en-US" sz="1200" dirty="0">
                    <a:effectLst/>
                    <a:latin typeface="Times New Roman" panose="02020603050405020304" pitchFamily="18" charset="0"/>
                    <a:ea typeface="SimSun" panose="02010600030101010101" pitchFamily="2" charset="-122"/>
                  </a:rPr>
                  <a:t>All these temporal blocks are fed to the 3D PE array through the front plane of the array. </a:t>
                </a:r>
              </a:p>
              <a:p>
                <a:r>
                  <a:rPr lang="en-US" sz="1200" dirty="0" err="1">
                    <a:effectLst/>
                    <a:latin typeface="Times New Roman" panose="02020603050405020304" pitchFamily="18" charset="0"/>
                    <a:ea typeface="SimSun" panose="02010600030101010101" pitchFamily="2" charset="-122"/>
                  </a:rPr>
                  <a:t>Ta,b</a:t>
                </a:r>
                <a:r>
                  <a:rPr lang="en-US" sz="1200" dirty="0">
                    <a:effectLst/>
                    <a:latin typeface="Times New Roman" panose="02020603050405020304" pitchFamily="18" charset="0"/>
                    <a:ea typeface="SimSun" panose="02010600030101010101" pitchFamily="2" charset="-122"/>
                  </a:rPr>
                  <a:t> is the input temporal data chunk block. a, b is explained in next slide.</a:t>
                </a:r>
              </a:p>
              <a:p>
                <a:r>
                  <a:rPr lang="en-US" sz="1200" dirty="0">
                    <a:effectLst/>
                    <a:latin typeface="Times New Roman" panose="02020603050405020304" pitchFamily="18" charset="0"/>
                    <a:ea typeface="SimSun" panose="02010600030101010101" pitchFamily="2" charset="-122"/>
                  </a:rPr>
                  <a:t>Each PE in the front plane will receive the </a:t>
                </a:r>
                <a14:m>
                  <m:oMath xmlns:m="http://schemas.openxmlformats.org/officeDocument/2006/math">
                    <m:sSub>
                      <m:sSubPr>
                        <m:ctrlPr>
                          <a:rPr lang="en-US" sz="1800" i="1">
                            <a:effectLst/>
                            <a:latin typeface="Cambria Math" panose="02040503050406030204" pitchFamily="18" charset="0"/>
                          </a:rPr>
                        </m:ctrlPr>
                      </m:sSubPr>
                      <m:e>
                        <m:r>
                          <a:rPr lang="en-US" sz="1200" i="1">
                            <a:effectLst/>
                            <a:latin typeface="Cambria Math" panose="02040503050406030204" pitchFamily="18" charset="0"/>
                            <a:ea typeface="SimSun" panose="02010600030101010101" pitchFamily="2" charset="-122"/>
                            <a:cs typeface="Times New Roman" panose="02020603050405020304" pitchFamily="18" charset="0"/>
                          </a:rPr>
                          <m:t>𝑇</m:t>
                        </m:r>
                      </m:e>
                      <m:sub>
                        <m:r>
                          <a:rPr lang="en-US" sz="1200" i="1">
                            <a:effectLst/>
                            <a:latin typeface="Cambria Math" panose="02040503050406030204" pitchFamily="18" charset="0"/>
                            <a:ea typeface="SimSun" panose="02010600030101010101" pitchFamily="2" charset="-122"/>
                            <a:cs typeface="Times New Roman" panose="02020603050405020304" pitchFamily="18" charset="0"/>
                          </a:rPr>
                          <m:t>𝑎</m:t>
                        </m:r>
                        <m:r>
                          <a:rPr lang="en-US" sz="1200" i="1">
                            <a:effectLst/>
                            <a:latin typeface="Cambria Math" panose="02040503050406030204" pitchFamily="18" charset="0"/>
                            <a:ea typeface="SimSun" panose="02010600030101010101" pitchFamily="2" charset="-122"/>
                            <a:cs typeface="Times New Roman" panose="02020603050405020304" pitchFamily="18" charset="0"/>
                          </a:rPr>
                          <m:t>,</m:t>
                        </m:r>
                        <m:r>
                          <a:rPr lang="en-US" sz="1200" i="1">
                            <a:effectLst/>
                            <a:latin typeface="Cambria Math" panose="02040503050406030204" pitchFamily="18" charset="0"/>
                            <a:ea typeface="SimSun" panose="02010600030101010101" pitchFamily="2" charset="-122"/>
                            <a:cs typeface="Times New Roman" panose="02020603050405020304" pitchFamily="18" charset="0"/>
                          </a:rPr>
                          <m:t>𝑏</m:t>
                        </m:r>
                      </m:sub>
                    </m:sSub>
                  </m:oMath>
                </a14:m>
                <a:r>
                  <a:rPr lang="en-US" sz="1200" dirty="0">
                    <a:effectLst/>
                    <a:latin typeface="Times New Roman" panose="02020603050405020304" pitchFamily="18" charset="0"/>
                    <a:ea typeface="SimSun" panose="02010600030101010101" pitchFamily="2" charset="-122"/>
                  </a:rPr>
                  <a:t> block of the input data as</a:t>
                </a:r>
                <a:r>
                  <a:rPr lang="en-US" sz="1200" baseline="0" dirty="0">
                    <a:effectLst/>
                    <a:latin typeface="Times New Roman" panose="02020603050405020304" pitchFamily="18" charset="0"/>
                    <a:ea typeface="SimSun" panose="02010600030101010101" pitchFamily="2" charset="-122"/>
                  </a:rPr>
                  <a:t> explained in next slide</a:t>
                </a:r>
                <a:r>
                  <a:rPr lang="en-US" sz="1200" dirty="0">
                    <a:effectLst/>
                    <a:latin typeface="Times New Roman" panose="02020603050405020304" pitchFamily="18" charset="0"/>
                    <a:ea typeface="SimSun" panose="02010600030101010101" pitchFamily="2" charset="-122"/>
                  </a:rPr>
                  <a:t>.</a:t>
                </a:r>
              </a:p>
              <a:p>
                <a:r>
                  <a:rPr lang="en-US" sz="1200" dirty="0">
                    <a:effectLst/>
                    <a:latin typeface="Times New Roman" panose="02020603050405020304" pitchFamily="18" charset="0"/>
                    <a:ea typeface="SimSun" panose="02010600030101010101" pitchFamily="2" charset="-122"/>
                  </a:rPr>
                  <a:t>The input data block will arrive at each PE in a systolic manner and the arrival of temporal blocks at each PE block is determined by the size of the filter and input block as explained by the equations in next slide.</a:t>
                </a:r>
              </a:p>
              <a:p>
                <a:endParaRPr lang="en-US" dirty="0"/>
              </a:p>
              <a:p>
                <a:endParaRPr lang="en-US" dirty="0"/>
              </a:p>
            </p:txBody>
          </p:sp>
        </mc:Choice>
        <mc:Fallback xmlns="">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It describes the dataflow within the 3D systolic architecture to fully exploit the data reusability and to reduce the frequency of data requests from on-chip buffers.</a:t>
                </a:r>
              </a:p>
              <a:p>
                <a:r>
                  <a:rPr lang="en-US" sz="1200" dirty="0">
                    <a:effectLst/>
                    <a:latin typeface="Times New Roman" panose="02020603050405020304" pitchFamily="18" charset="0"/>
                    <a:ea typeface="SimSun" panose="02010600030101010101" pitchFamily="2" charset="-122"/>
                  </a:rPr>
                  <a:t>The overall flow of the input data and the generation of the output block is shown in Figure.</a:t>
                </a:r>
              </a:p>
              <a:p>
                <a:r>
                  <a:rPr lang="en-US" sz="1200" dirty="0">
                    <a:effectLst/>
                    <a:latin typeface="Times New Roman" panose="02020603050405020304" pitchFamily="18" charset="0"/>
                    <a:ea typeface="SimSun" panose="02010600030101010101" pitchFamily="2" charset="-122"/>
                  </a:rPr>
                  <a:t>The weights are loaded into the systolic array in their existing arrangement as the weight stationary mode is adopted for the proposed dataflow.</a:t>
                </a:r>
              </a:p>
              <a:p>
                <a:r>
                  <a:rPr lang="en-US" sz="1200" dirty="0">
                    <a:effectLst/>
                    <a:latin typeface="Times New Roman" panose="02020603050405020304" pitchFamily="18" charset="0"/>
                    <a:ea typeface="SimSun" panose="02010600030101010101" pitchFamily="2" charset="-122"/>
                  </a:rPr>
                  <a:t>The input data is rearranged along the temporal dimension. As a result, </a:t>
                </a:r>
                <a:r>
                  <a:rPr lang="en-US" sz="1200" i="0">
                    <a:effectLst/>
                    <a:latin typeface="Cambria Math" panose="02040503050406030204" pitchFamily="18" charset="0"/>
                    <a:ea typeface="SimSun" panose="02010600030101010101" pitchFamily="2" charset="-122"/>
                    <a:cs typeface="Times New Roman" panose="02020603050405020304" pitchFamily="18" charset="0"/>
                  </a:rPr>
                  <a:t>𝐻×𝑊</a:t>
                </a:r>
                <a:r>
                  <a:rPr lang="en-US" sz="1200" dirty="0">
                    <a:effectLst/>
                    <a:latin typeface="Times New Roman" panose="02020603050405020304" pitchFamily="18" charset="0"/>
                    <a:ea typeface="SimSun" panose="02010600030101010101" pitchFamily="2" charset="-122"/>
                  </a:rPr>
                  <a:t> temporal blocks are formed, as illustrated in Figure.</a:t>
                </a:r>
              </a:p>
              <a:p>
                <a:r>
                  <a:rPr lang="en-US" sz="1200" dirty="0">
                    <a:effectLst/>
                    <a:latin typeface="Times New Roman" panose="02020603050405020304" pitchFamily="18" charset="0"/>
                    <a:ea typeface="SimSun" panose="02010600030101010101" pitchFamily="2" charset="-122"/>
                  </a:rPr>
                  <a:t>All these temporal blocks are fed to the 3D PE array through the front plane of the array. </a:t>
                </a:r>
              </a:p>
              <a:p>
                <a:r>
                  <a:rPr lang="en-US" sz="1200" dirty="0">
                    <a:effectLst/>
                    <a:latin typeface="Times New Roman" panose="02020603050405020304" pitchFamily="18" charset="0"/>
                    <a:ea typeface="SimSun" panose="02010600030101010101" pitchFamily="2" charset="-122"/>
                  </a:rPr>
                  <a:t>Each PE in the front plane will receive the </a:t>
                </a:r>
                <a:r>
                  <a:rPr lang="en-US" sz="1200" i="0">
                    <a:effectLst/>
                    <a:latin typeface="Cambria Math" panose="02040503050406030204" pitchFamily="18" charset="0"/>
                    <a:ea typeface="SimSun" panose="02010600030101010101" pitchFamily="2" charset="-122"/>
                    <a:cs typeface="Times New Roman" panose="02020603050405020304" pitchFamily="18" charset="0"/>
                  </a:rPr>
                  <a:t>𝑇</a:t>
                </a:r>
                <a:r>
                  <a:rPr lang="en-US" sz="1800" i="0">
                    <a:effectLst/>
                    <a:latin typeface="Cambria Math" panose="02040503050406030204" pitchFamily="18" charset="0"/>
                    <a:ea typeface="SimSun" panose="02010600030101010101" pitchFamily="2" charset="-122"/>
                    <a:cs typeface="Times New Roman" panose="02020603050405020304" pitchFamily="18" charset="0"/>
                  </a:rPr>
                  <a:t>_(</a:t>
                </a:r>
                <a:r>
                  <a:rPr lang="en-US" sz="1200" i="0">
                    <a:effectLst/>
                    <a:latin typeface="Cambria Math" panose="02040503050406030204" pitchFamily="18" charset="0"/>
                    <a:ea typeface="SimSun" panose="02010600030101010101" pitchFamily="2" charset="-122"/>
                    <a:cs typeface="Times New Roman" panose="02020603050405020304" pitchFamily="18" charset="0"/>
                  </a:rPr>
                  <a:t>𝑎,𝑏</a:t>
                </a:r>
                <a:r>
                  <a:rPr lang="en-US" sz="1800" i="0">
                    <a:effectLst/>
                    <a:latin typeface="Cambria Math" panose="02040503050406030204" pitchFamily="18" charset="0"/>
                    <a:ea typeface="SimSun" panose="02010600030101010101" pitchFamily="2" charset="-122"/>
                    <a:cs typeface="Times New Roman" panose="02020603050405020304" pitchFamily="18" charset="0"/>
                  </a:rPr>
                  <a:t>)</a:t>
                </a:r>
                <a:r>
                  <a:rPr lang="en-US" sz="1200" dirty="0">
                    <a:effectLst/>
                    <a:latin typeface="Times New Roman" panose="02020603050405020304" pitchFamily="18" charset="0"/>
                    <a:ea typeface="SimSun" panose="02010600030101010101" pitchFamily="2" charset="-122"/>
                  </a:rPr>
                  <a:t> block of the input data as</a:t>
                </a:r>
                <a:r>
                  <a:rPr lang="en-US" sz="1200" baseline="0" dirty="0">
                    <a:effectLst/>
                    <a:latin typeface="Times New Roman" panose="02020603050405020304" pitchFamily="18" charset="0"/>
                    <a:ea typeface="SimSun" panose="02010600030101010101" pitchFamily="2" charset="-122"/>
                  </a:rPr>
                  <a:t> explained in next slide</a:t>
                </a:r>
                <a:r>
                  <a:rPr lang="en-US" sz="1200" dirty="0">
                    <a:effectLst/>
                    <a:latin typeface="Times New Roman" panose="02020603050405020304" pitchFamily="18" charset="0"/>
                    <a:ea typeface="SimSun" panose="02010600030101010101" pitchFamily="2" charset="-122"/>
                  </a:rPr>
                  <a:t>.</a:t>
                </a:r>
              </a:p>
              <a:p>
                <a:r>
                  <a:rPr lang="en-US" sz="1200" dirty="0">
                    <a:effectLst/>
                    <a:latin typeface="Times New Roman" panose="02020603050405020304" pitchFamily="18" charset="0"/>
                    <a:ea typeface="SimSun" panose="02010600030101010101" pitchFamily="2" charset="-122"/>
                  </a:rPr>
                  <a:t>The input data block will arrive at each PE in a systolic manner and the arrival of temporal blocks at each PE block is determined by the size of the filter and input block as explained by the equations in next slide.</a:t>
                </a:r>
              </a:p>
              <a:p>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F259B097-EE0F-4DFB-8686-A8319BD5C1FF}" type="slidenum">
              <a:rPr lang="en-US" smtClean="0"/>
              <a:t>9</a:t>
            </a:fld>
            <a:endParaRPr lang="en-US"/>
          </a:p>
        </p:txBody>
      </p:sp>
    </p:spTree>
    <p:extLst>
      <p:ext uri="{BB962C8B-B14F-4D97-AF65-F5344CB8AC3E}">
        <p14:creationId xmlns:p14="http://schemas.microsoft.com/office/powerpoint/2010/main" val="3055484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These equations determines which input temporal block will arrive at which processing element.</a:t>
                </a:r>
              </a:p>
              <a:p>
                <a:r>
                  <a:rPr lang="en-US" dirty="0"/>
                  <a:t>H is height, W is width, K is size of kernel. </a:t>
                </a:r>
                <a:r>
                  <a:rPr lang="en-US" dirty="0" err="1"/>
                  <a:t>i,j,k</a:t>
                </a:r>
                <a:r>
                  <a:rPr lang="en-US" dirty="0"/>
                  <a:t> are 3D sizes of arrays</a:t>
                </a:r>
              </a:p>
              <a:p>
                <a:r>
                  <a:rPr lang="en-US" sz="1000" dirty="0">
                    <a:effectLst/>
                    <a:latin typeface="Times New Roman" panose="02020603050405020304" pitchFamily="18" charset="0"/>
                    <a:ea typeface="SimSun" panose="02010600030101010101" pitchFamily="2" charset="-122"/>
                  </a:rPr>
                  <a:t>Here, it is assumed that </a:t>
                </a:r>
                <a14:m>
                  <m:oMath xmlns:m="http://schemas.openxmlformats.org/officeDocument/2006/math">
                    <m:r>
                      <a:rPr lang="en-US" sz="1000" i="1">
                        <a:effectLst/>
                        <a:latin typeface="Cambria Math" panose="02040503050406030204" pitchFamily="18" charset="0"/>
                        <a:ea typeface="SimSun" panose="02010600030101010101" pitchFamily="2" charset="-122"/>
                        <a:cs typeface="Times New Roman" panose="02020603050405020304" pitchFamily="18" charset="0"/>
                      </a:rPr>
                      <m:t>𝐽</m:t>
                    </m:r>
                  </m:oMath>
                </a14:m>
                <a:r>
                  <a:rPr lang="en-US" sz="1000" dirty="0">
                    <a:effectLst/>
                    <a:latin typeface="Times New Roman" panose="02020603050405020304" pitchFamily="18" charset="0"/>
                    <a:ea typeface="SimSun" panose="02010600030101010101" pitchFamily="2" charset="-122"/>
                  </a:rPr>
                  <a:t>,</a:t>
                </a:r>
                <a14:m>
                  <m:oMath xmlns:m="http://schemas.openxmlformats.org/officeDocument/2006/math">
                    <m:r>
                      <a:rPr lang="en-US" sz="1000" i="1">
                        <a:effectLst/>
                        <a:latin typeface="Cambria Math" panose="02040503050406030204" pitchFamily="18" charset="0"/>
                        <a:ea typeface="SimSun" panose="02010600030101010101" pitchFamily="2" charset="-122"/>
                        <a:cs typeface="Times New Roman" panose="02020603050405020304" pitchFamily="18" charset="0"/>
                      </a:rPr>
                      <m:t>𝐾</m:t>
                    </m:r>
                  </m:oMath>
                </a14:m>
                <a:r>
                  <a:rPr lang="en-US" sz="1000" dirty="0">
                    <a:effectLst/>
                    <a:latin typeface="Times New Roman" panose="02020603050405020304" pitchFamily="18" charset="0"/>
                    <a:ea typeface="SimSun" panose="02010600030101010101" pitchFamily="2" charset="-122"/>
                  </a:rPr>
                  <a:t>and </a:t>
                </a:r>
                <a14:m>
                  <m:oMath xmlns:m="http://schemas.openxmlformats.org/officeDocument/2006/math">
                    <m:r>
                      <a:rPr lang="en-US" sz="1000" i="1">
                        <a:effectLst/>
                        <a:latin typeface="Cambria Math" panose="02040503050406030204" pitchFamily="18" charset="0"/>
                        <a:ea typeface="SimSun" panose="02010600030101010101" pitchFamily="2" charset="-122"/>
                        <a:cs typeface="Times New Roman" panose="02020603050405020304" pitchFamily="18" charset="0"/>
                      </a:rPr>
                      <m:t>𝐿</m:t>
                    </m:r>
                  </m:oMath>
                </a14:m>
                <a:r>
                  <a:rPr lang="en-US" sz="1000" dirty="0">
                    <a:effectLst/>
                    <a:latin typeface="Times New Roman" panose="02020603050405020304" pitchFamily="18" charset="0"/>
                    <a:ea typeface="SimSun" panose="02010600030101010101" pitchFamily="2" charset="-122"/>
                  </a:rPr>
                  <a:t> are exactly equal to </a:t>
                </a:r>
                <a14:m>
                  <m:oMath xmlns:m="http://schemas.openxmlformats.org/officeDocument/2006/math">
                    <m:sSub>
                      <m:sSubPr>
                        <m:ctrlPr>
                          <a:rPr lang="en-US" i="1">
                            <a:effectLst/>
                            <a:latin typeface="Cambria Math" panose="02040503050406030204" pitchFamily="18" charset="0"/>
                          </a:rPr>
                        </m:ctrlPr>
                      </m:sSubPr>
                      <m:e>
                        <m:r>
                          <a:rPr lang="en-US" sz="10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1000" i="1">
                            <a:effectLst/>
                            <a:latin typeface="Cambria Math" panose="02040503050406030204" pitchFamily="18" charset="0"/>
                            <a:ea typeface="SimSun" panose="02010600030101010101" pitchFamily="2" charset="-122"/>
                            <a:cs typeface="Times New Roman" panose="02020603050405020304" pitchFamily="18" charset="0"/>
                          </a:rPr>
                          <m:t>𝐷</m:t>
                        </m:r>
                      </m:sub>
                    </m:sSub>
                    <m:r>
                      <a:rPr lang="en-US" sz="10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i="1">
                            <a:effectLst/>
                            <a:latin typeface="Cambria Math" panose="02040503050406030204" pitchFamily="18" charset="0"/>
                          </a:rPr>
                        </m:ctrlPr>
                      </m:sSubPr>
                      <m:e>
                        <m:r>
                          <a:rPr lang="en-US" sz="10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1000" i="1">
                            <a:effectLst/>
                            <a:latin typeface="Cambria Math" panose="02040503050406030204" pitchFamily="18" charset="0"/>
                            <a:ea typeface="SimSun" panose="02010600030101010101" pitchFamily="2" charset="-122"/>
                            <a:cs typeface="Times New Roman" panose="02020603050405020304" pitchFamily="18" charset="0"/>
                          </a:rPr>
                          <m:t>𝐻</m:t>
                        </m:r>
                      </m:sub>
                    </m:sSub>
                  </m:oMath>
                </a14:m>
                <a:r>
                  <a:rPr lang="en-US" sz="1000" dirty="0">
                    <a:effectLst/>
                    <a:latin typeface="Times New Roman" panose="02020603050405020304" pitchFamily="18" charset="0"/>
                    <a:ea typeface="SimSun" panose="02010600030101010101" pitchFamily="2" charset="-122"/>
                  </a:rPr>
                  <a:t>  and </a:t>
                </a:r>
                <a14:m>
                  <m:oMath xmlns:m="http://schemas.openxmlformats.org/officeDocument/2006/math">
                    <m:sSub>
                      <m:sSubPr>
                        <m:ctrlPr>
                          <a:rPr lang="en-US" i="1">
                            <a:effectLst/>
                            <a:latin typeface="Cambria Math" panose="02040503050406030204" pitchFamily="18" charset="0"/>
                          </a:rPr>
                        </m:ctrlPr>
                      </m:sSubPr>
                      <m:e>
                        <m:r>
                          <a:rPr lang="en-US" sz="10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1000" i="1">
                            <a:effectLst/>
                            <a:latin typeface="Cambria Math" panose="02040503050406030204" pitchFamily="18" charset="0"/>
                            <a:ea typeface="SimSun" panose="02010600030101010101" pitchFamily="2" charset="-122"/>
                            <a:cs typeface="Times New Roman" panose="02020603050405020304" pitchFamily="18" charset="0"/>
                          </a:rPr>
                          <m:t>𝑊</m:t>
                        </m:r>
                      </m:sub>
                    </m:sSub>
                  </m:oMath>
                </a14:m>
                <a:r>
                  <a:rPr lang="en-US" sz="1000" dirty="0">
                    <a:effectLst/>
                    <a:latin typeface="Times New Roman" panose="02020603050405020304" pitchFamily="18" charset="0"/>
                    <a:ea typeface="SimSun" panose="02010600030101010101" pitchFamily="2" charset="-122"/>
                  </a:rPr>
                  <a:t> respectively.</a:t>
                </a:r>
              </a:p>
              <a:p>
                <a:r>
                  <a:rPr lang="en-US" sz="1200" dirty="0"/>
                  <a:t>The first equation defines the range of temporal blocks that the top-left PE of the first plane will receive.</a:t>
                </a:r>
                <a:br>
                  <a:rPr lang="en-US" sz="1200" dirty="0"/>
                </a:br>
                <a:r>
                  <a:rPr lang="en-US" sz="1200" dirty="0"/>
                  <a:t>The second equation specifies the temporal block arriving at the leftmost column of the first plane.</a:t>
                </a:r>
                <a:br>
                  <a:rPr lang="en-US" sz="1200" dirty="0"/>
                </a:br>
                <a:r>
                  <a:rPr lang="en-US" sz="1200" dirty="0"/>
                  <a:t>The third equation determines the range of input temporal blocks that reach the first row of the first plane.</a:t>
                </a:r>
                <a:br>
                  <a:rPr lang="en-US" sz="1200" dirty="0"/>
                </a:br>
                <a:r>
                  <a:rPr lang="en-US" sz="1200" dirty="0"/>
                  <a:t>The fourth equation describes the temporal blocks that arrive at the remaining PE blocks</a:t>
                </a:r>
                <a:r>
                  <a:rPr lang="en-US" dirty="0"/>
                  <a:t>.</a:t>
                </a:r>
              </a:p>
              <a:p>
                <a:endParaRPr lang="en-US" dirty="0"/>
              </a:p>
            </p:txBody>
          </p:sp>
        </mc:Choice>
        <mc:Fallback xmlns="">
          <p:sp>
            <p:nvSpPr>
              <p:cNvPr id="3" name="Notes Placeholder 2"/>
              <p:cNvSpPr>
                <a:spLocks noGrp="1"/>
              </p:cNvSpPr>
              <p:nvPr>
                <p:ph type="body" idx="1"/>
              </p:nvPr>
            </p:nvSpPr>
            <p:spPr/>
            <p:txBody>
              <a:bodyPr/>
              <a:lstStyle/>
              <a:p>
                <a:r>
                  <a:rPr lang="en-US" dirty="0"/>
                  <a:t>These equations determines which input temporal block will arrive at which processing element.</a:t>
                </a:r>
              </a:p>
              <a:p>
                <a:r>
                  <a:rPr lang="en-US" sz="1000" dirty="0">
                    <a:effectLst/>
                    <a:latin typeface="Times New Roman" panose="02020603050405020304" pitchFamily="18" charset="0"/>
                    <a:ea typeface="SimSun" panose="02010600030101010101" pitchFamily="2" charset="-122"/>
                  </a:rPr>
                  <a:t>Here, it is assumed that </a:t>
                </a:r>
                <a:r>
                  <a:rPr lang="en-US" sz="1000" i="0">
                    <a:effectLst/>
                    <a:latin typeface="Cambria Math" panose="02040503050406030204" pitchFamily="18" charset="0"/>
                    <a:ea typeface="SimSun" panose="02010600030101010101" pitchFamily="2" charset="-122"/>
                    <a:cs typeface="Times New Roman" panose="02020603050405020304" pitchFamily="18" charset="0"/>
                  </a:rPr>
                  <a:t>𝐽</a:t>
                </a:r>
                <a:r>
                  <a:rPr lang="en-US" sz="1000" dirty="0">
                    <a:effectLst/>
                    <a:latin typeface="Times New Roman" panose="02020603050405020304" pitchFamily="18" charset="0"/>
                    <a:ea typeface="SimSun" panose="02010600030101010101" pitchFamily="2" charset="-122"/>
                  </a:rPr>
                  <a:t>,</a:t>
                </a:r>
                <a:r>
                  <a:rPr lang="en-US" sz="1000" i="0">
                    <a:effectLst/>
                    <a:latin typeface="Cambria Math" panose="02040503050406030204" pitchFamily="18" charset="0"/>
                    <a:ea typeface="SimSun" panose="02010600030101010101" pitchFamily="2" charset="-122"/>
                    <a:cs typeface="Times New Roman" panose="02020603050405020304" pitchFamily="18" charset="0"/>
                  </a:rPr>
                  <a:t>𝐾</a:t>
                </a:r>
                <a:r>
                  <a:rPr lang="en-US" sz="1000" dirty="0">
                    <a:effectLst/>
                    <a:latin typeface="Times New Roman" panose="02020603050405020304" pitchFamily="18" charset="0"/>
                    <a:ea typeface="SimSun" panose="02010600030101010101" pitchFamily="2" charset="-122"/>
                  </a:rPr>
                  <a:t>and </a:t>
                </a:r>
                <a:r>
                  <a:rPr lang="en-US" sz="1000" i="0">
                    <a:effectLst/>
                    <a:latin typeface="Cambria Math" panose="02040503050406030204" pitchFamily="18" charset="0"/>
                    <a:ea typeface="SimSun" panose="02010600030101010101" pitchFamily="2" charset="-122"/>
                    <a:cs typeface="Times New Roman" panose="02020603050405020304" pitchFamily="18" charset="0"/>
                  </a:rPr>
                  <a:t>𝐿</a:t>
                </a:r>
                <a:r>
                  <a:rPr lang="en-US" sz="1000" dirty="0">
                    <a:effectLst/>
                    <a:latin typeface="Times New Roman" panose="02020603050405020304" pitchFamily="18" charset="0"/>
                    <a:ea typeface="SimSun" panose="02010600030101010101" pitchFamily="2" charset="-122"/>
                  </a:rPr>
                  <a:t> are exactly equal to </a:t>
                </a:r>
                <a:r>
                  <a:rPr lang="en-US" sz="1000" i="0">
                    <a:effectLst/>
                    <a:latin typeface="Cambria Math" panose="02040503050406030204" pitchFamily="18" charset="0"/>
                    <a:ea typeface="SimSun" panose="02010600030101010101" pitchFamily="2" charset="-122"/>
                    <a:cs typeface="Times New Roman" panose="02020603050405020304" pitchFamily="18" charset="0"/>
                  </a:rPr>
                  <a:t>𝐾_𝐷, 𝐾_𝐻</a:t>
                </a:r>
                <a:r>
                  <a:rPr lang="en-US" sz="1000" dirty="0">
                    <a:effectLst/>
                    <a:latin typeface="Times New Roman" panose="02020603050405020304" pitchFamily="18" charset="0"/>
                    <a:ea typeface="SimSun" panose="02010600030101010101" pitchFamily="2" charset="-122"/>
                  </a:rPr>
                  <a:t>  and </a:t>
                </a:r>
                <a:r>
                  <a:rPr lang="en-US" sz="1000" i="0">
                    <a:effectLst/>
                    <a:latin typeface="Cambria Math" panose="02040503050406030204" pitchFamily="18" charset="0"/>
                    <a:ea typeface="SimSun" panose="02010600030101010101" pitchFamily="2" charset="-122"/>
                    <a:cs typeface="Times New Roman" panose="02020603050405020304" pitchFamily="18" charset="0"/>
                  </a:rPr>
                  <a:t>𝐾_𝑊</a:t>
                </a:r>
                <a:r>
                  <a:rPr lang="en-US" sz="1000" dirty="0">
                    <a:effectLst/>
                    <a:latin typeface="Times New Roman" panose="02020603050405020304" pitchFamily="18" charset="0"/>
                    <a:ea typeface="SimSun" panose="02010600030101010101" pitchFamily="2" charset="-122"/>
                  </a:rPr>
                  <a:t> respectively.</a:t>
                </a:r>
              </a:p>
              <a:p>
                <a:r>
                  <a:rPr lang="en-US" sz="1200" dirty="0"/>
                  <a:t>The first equation defines the range of temporal blocks that the top-left PE of the first plane will receive.</a:t>
                </a:r>
                <a:br>
                  <a:rPr lang="en-US" sz="1200" dirty="0"/>
                </a:br>
                <a:r>
                  <a:rPr lang="en-US" sz="1200" dirty="0"/>
                  <a:t>The second equation specifies the temporal block arriving at the leftmost column of the first plane.</a:t>
                </a:r>
                <a:br>
                  <a:rPr lang="en-US" sz="1200" dirty="0"/>
                </a:br>
                <a:r>
                  <a:rPr lang="en-US" sz="1200" dirty="0"/>
                  <a:t>The third equation determines the range of input temporal blocks that reach the first row of the first plane.</a:t>
                </a:r>
                <a:br>
                  <a:rPr lang="en-US" sz="1200" dirty="0"/>
                </a:br>
                <a:r>
                  <a:rPr lang="en-US" sz="1200" dirty="0"/>
                  <a:t>The fourth equation describes the temporal blocks that arrive at the remaining PE blocks</a:t>
                </a:r>
                <a:r>
                  <a:rPr lang="en-US" dirty="0"/>
                  <a:t>.</a:t>
                </a:r>
              </a:p>
              <a:p>
                <a:endParaRPr lang="en-US" dirty="0"/>
              </a:p>
            </p:txBody>
          </p:sp>
        </mc:Fallback>
      </mc:AlternateContent>
      <p:sp>
        <p:nvSpPr>
          <p:cNvPr id="4" name="Slide Number Placeholder 3"/>
          <p:cNvSpPr>
            <a:spLocks noGrp="1"/>
          </p:cNvSpPr>
          <p:nvPr>
            <p:ph type="sldNum" sz="quarter" idx="5"/>
          </p:nvPr>
        </p:nvSpPr>
        <p:spPr/>
        <p:txBody>
          <a:bodyPr/>
          <a:lstStyle/>
          <a:p>
            <a:fld id="{F259B097-EE0F-4DFB-8686-A8319BD5C1FF}" type="slidenum">
              <a:rPr lang="en-US" smtClean="0"/>
              <a:t>10</a:t>
            </a:fld>
            <a:endParaRPr lang="en-US"/>
          </a:p>
        </p:txBody>
      </p:sp>
    </p:spTree>
    <p:extLst>
      <p:ext uri="{BB962C8B-B14F-4D97-AF65-F5344CB8AC3E}">
        <p14:creationId xmlns:p14="http://schemas.microsoft.com/office/powerpoint/2010/main" val="4075181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pag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2" name="PlaceHolder 3"/>
          <p:cNvSpPr>
            <a:spLocks noGrp="1"/>
          </p:cNvSpPr>
          <p:nvPr>
            <p:ph type="sldNum" idx="2"/>
          </p:nvPr>
        </p:nvSpPr>
        <p:spPr/>
        <p:txBody>
          <a:bodyPr/>
          <a:lstStyle/>
          <a:p>
            <a:fld id="{178EF670-628C-48A3-B6F1-BCA1E4C76D28}"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fault 1">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1" name="PlaceHolder 2"/>
          <p:cNvSpPr>
            <a:spLocks noGrp="1"/>
          </p:cNvSpPr>
          <p:nvPr>
            <p:ph type="subTitle"/>
          </p:nvPr>
        </p:nvSpPr>
        <p:spPr>
          <a:xfrm>
            <a:off x="504000" y="1326600"/>
            <a:ext cx="9070560" cy="328716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7F5F28B6-4887-417E-85BF-7CFAF6283A53}"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Slide page">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8" name="PlaceHolder 2"/>
          <p:cNvSpPr>
            <a:spLocks noGrp="1"/>
          </p:cNvSpPr>
          <p:nvPr>
            <p:ph/>
          </p:nvPr>
        </p:nvSpPr>
        <p:spPr>
          <a:xfrm>
            <a:off x="504000" y="1326600"/>
            <a:ext cx="9070560" cy="3287160"/>
          </a:xfrm>
          <a:prstGeom prst="rect">
            <a:avLst/>
          </a:prstGeom>
          <a:noFill/>
          <a:ln w="0">
            <a:noFill/>
          </a:ln>
        </p:spPr>
        <p:txBody>
          <a:bodyPr lIns="0" tIns="0" rIns="0" bIns="0" anchor="t">
            <a:normAutofit/>
          </a:bodyPr>
          <a:lstStyle/>
          <a:p>
            <a:pPr indent="0">
              <a:spcBef>
                <a:spcPts val="1417"/>
              </a:spcBef>
              <a:buNone/>
            </a:pPr>
            <a:endParaRPr lang="fr-FR"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7806531C-E6C6-4CA1-963F-8E1B6B353183}"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Click to edit the title text format</a:t>
            </a:r>
          </a:p>
        </p:txBody>
      </p:sp>
      <p:sp>
        <p:nvSpPr>
          <p:cNvPr id="5" name="PlaceHolder 2"/>
          <p:cNvSpPr>
            <a:spLocks noGrp="1"/>
          </p:cNvSpPr>
          <p:nvPr>
            <p:ph type="ftr" idx="1"/>
          </p:nvPr>
        </p:nvSpPr>
        <p:spPr>
          <a:xfrm>
            <a:off x="3447360" y="5164920"/>
            <a:ext cx="3193920" cy="389520"/>
          </a:xfrm>
          <a:prstGeom prst="rect">
            <a:avLst/>
          </a:prstGeom>
          <a:noFill/>
          <a:ln w="0">
            <a:noFill/>
          </a:ln>
        </p:spPr>
        <p:txBody>
          <a:bodyPr lIns="0" tIns="0" rIns="0" bIns="0" anchor="t">
            <a:noAutofit/>
          </a:bodyPr>
          <a:lstStyle>
            <a:lvl1pPr indent="0" algn="ctr">
              <a:lnSpc>
                <a:spcPct val="100000"/>
              </a:lnSpc>
              <a:buNone/>
              <a:tabLst>
                <a:tab pos="0" algn="l"/>
              </a:tabLst>
              <a:defRPr lang="fr-FR" sz="1400" b="0" strike="noStrike" spc="-1">
                <a:solidFill>
                  <a:srgbClr val="000000"/>
                </a:solidFill>
                <a:latin typeface="Times New Roman"/>
              </a:defRPr>
            </a:lvl1pPr>
          </a:lstStyle>
          <a:p>
            <a:pPr indent="0" algn="ctr">
              <a:lnSpc>
                <a:spcPct val="100000"/>
              </a:lnSpc>
              <a:buNone/>
              <a:tabLst>
                <a:tab pos="0" algn="l"/>
              </a:tabLst>
            </a:pPr>
            <a:r>
              <a:rPr lang="fr-FR" sz="1400" b="0" strike="noStrike" spc="-1">
                <a:solidFill>
                  <a:srgbClr val="000000"/>
                </a:solidFill>
                <a:latin typeface="Times New Roman"/>
              </a:rPr>
              <a:t>&lt;footer&gt;</a:t>
            </a:r>
          </a:p>
        </p:txBody>
      </p:sp>
      <p:sp>
        <p:nvSpPr>
          <p:cNvPr id="2" name="PlaceHolder 3"/>
          <p:cNvSpPr>
            <a:spLocks noGrp="1"/>
          </p:cNvSpPr>
          <p:nvPr>
            <p:ph type="sldNum" idx="2"/>
          </p:nvPr>
        </p:nvSpPr>
        <p:spPr>
          <a:xfrm>
            <a:off x="7227360" y="5164920"/>
            <a:ext cx="2347200" cy="389520"/>
          </a:xfrm>
          <a:prstGeom prst="rect">
            <a:avLst/>
          </a:prstGeom>
          <a:noFill/>
          <a:ln w="0">
            <a:noFill/>
          </a:ln>
        </p:spPr>
        <p:txBody>
          <a:bodyPr lIns="0" tIns="0" rIns="0" bIns="0" anchor="t">
            <a:noAutofit/>
          </a:bodyPr>
          <a:lstStyle>
            <a:lvl1pPr indent="0" algn="r">
              <a:lnSpc>
                <a:spcPct val="100000"/>
              </a:lnSpc>
              <a:buNone/>
              <a:tabLst>
                <a:tab pos="0" algn="l"/>
              </a:tabLst>
              <a:defRPr lang="fr-FR" sz="1400" b="0" strike="noStrike" spc="-1">
                <a:solidFill>
                  <a:srgbClr val="000000"/>
                </a:solidFill>
                <a:latin typeface="Times New Roman"/>
              </a:defRPr>
            </a:lvl1pPr>
          </a:lstStyle>
          <a:p>
            <a:pPr indent="0" algn="r">
              <a:lnSpc>
                <a:spcPct val="100000"/>
              </a:lnSpc>
              <a:buNone/>
              <a:tabLst>
                <a:tab pos="0" algn="l"/>
              </a:tabLst>
            </a:pPr>
            <a:fld id="{596B3118-2D3C-4456-9A27-A543E03534C9}" type="slidenum">
              <a:rPr lang="fr-FR" sz="1400" b="0" strike="noStrike" spc="-1">
                <a:solidFill>
                  <a:srgbClr val="000000"/>
                </a:solidFill>
                <a:latin typeface="Times New Roman"/>
              </a:rPr>
              <a:t>‹#›</a:t>
            </a:fld>
            <a:endParaRPr lang="fr-FR" sz="1400" b="0" strike="noStrike" spc="-1">
              <a:solidFill>
                <a:srgbClr val="000000"/>
              </a:solidFill>
              <a:latin typeface="Times New Roman"/>
            </a:endParaRPr>
          </a:p>
        </p:txBody>
      </p:sp>
      <p:sp>
        <p:nvSpPr>
          <p:cNvPr id="3" name="PlaceHolder 4"/>
          <p:cNvSpPr>
            <a:spLocks noGrp="1"/>
          </p:cNvSpPr>
          <p:nvPr>
            <p:ph type="dt" idx="3"/>
          </p:nvPr>
        </p:nvSpPr>
        <p:spPr>
          <a:xfrm>
            <a:off x="504000" y="5164920"/>
            <a:ext cx="2347200" cy="389520"/>
          </a:xfrm>
          <a:prstGeom prst="rect">
            <a:avLst/>
          </a:prstGeom>
          <a:noFill/>
          <a:ln w="0">
            <a:noFill/>
          </a:ln>
        </p:spPr>
        <p:txBody>
          <a:bodyPr lIns="0" tIns="0" rIns="0" bIns="0" anchor="t">
            <a:noAutofit/>
          </a:bodyPr>
          <a:lstStyle>
            <a:lvl1pPr indent="0">
              <a:buNone/>
              <a:defRPr lang="fr-FR" sz="1400" b="0" strike="noStrike" spc="-1">
                <a:solidFill>
                  <a:srgbClr val="000000"/>
                </a:solidFill>
                <a:latin typeface="Times New Roman"/>
              </a:defRPr>
            </a:lvl1pPr>
          </a:lstStyle>
          <a:p>
            <a:pPr indent="0">
              <a:buNone/>
            </a:pPr>
            <a:r>
              <a:rPr lang="fr-FR"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Click to edit the title text format</a:t>
            </a:r>
          </a:p>
        </p:txBody>
      </p:sp>
      <p:sp>
        <p:nvSpPr>
          <p:cNvPr id="6" name="PlaceHolder 2"/>
          <p:cNvSpPr>
            <a:spLocks noGrp="1"/>
          </p:cNvSpPr>
          <p:nvPr>
            <p:ph type="ftr" idx="4"/>
          </p:nvPr>
        </p:nvSpPr>
        <p:spPr>
          <a:xfrm>
            <a:off x="3447360" y="5164920"/>
            <a:ext cx="3193920" cy="389520"/>
          </a:xfrm>
          <a:prstGeom prst="rect">
            <a:avLst/>
          </a:prstGeom>
          <a:noFill/>
          <a:ln w="0">
            <a:noFill/>
          </a:ln>
        </p:spPr>
        <p:txBody>
          <a:bodyPr lIns="0" tIns="0" rIns="0" bIns="0" anchor="t">
            <a:noAutofit/>
          </a:bodyPr>
          <a:lstStyle>
            <a:lvl1pPr indent="0" algn="ctr">
              <a:lnSpc>
                <a:spcPct val="100000"/>
              </a:lnSpc>
              <a:buNone/>
              <a:tabLst>
                <a:tab pos="0" algn="l"/>
              </a:tabLst>
              <a:defRPr lang="fr-FR" sz="1400" b="0" strike="noStrike" spc="-1">
                <a:solidFill>
                  <a:srgbClr val="000000"/>
                </a:solidFill>
                <a:latin typeface="Times New Roman"/>
              </a:defRPr>
            </a:lvl1pPr>
          </a:lstStyle>
          <a:p>
            <a:pPr indent="0" algn="ctr">
              <a:lnSpc>
                <a:spcPct val="100000"/>
              </a:lnSpc>
              <a:buNone/>
              <a:tabLst>
                <a:tab pos="0" algn="l"/>
              </a:tabLst>
            </a:pPr>
            <a:r>
              <a:rPr lang="fr-FR" sz="1400" b="0" strike="noStrike" spc="-1">
                <a:solidFill>
                  <a:srgbClr val="000000"/>
                </a:solidFill>
                <a:latin typeface="Times New Roman"/>
              </a:rPr>
              <a:t>&lt;footer&gt;</a:t>
            </a:r>
          </a:p>
        </p:txBody>
      </p:sp>
      <p:sp>
        <p:nvSpPr>
          <p:cNvPr id="7" name="PlaceHolder 3"/>
          <p:cNvSpPr>
            <a:spLocks noGrp="1"/>
          </p:cNvSpPr>
          <p:nvPr>
            <p:ph type="sldNum" idx="5"/>
          </p:nvPr>
        </p:nvSpPr>
        <p:spPr>
          <a:xfrm>
            <a:off x="7227360" y="5164920"/>
            <a:ext cx="2347200" cy="389520"/>
          </a:xfrm>
          <a:prstGeom prst="rect">
            <a:avLst/>
          </a:prstGeom>
          <a:noFill/>
          <a:ln w="0">
            <a:noFill/>
          </a:ln>
        </p:spPr>
        <p:txBody>
          <a:bodyPr lIns="0" tIns="0" rIns="0" bIns="0" anchor="t">
            <a:noAutofit/>
          </a:bodyPr>
          <a:lstStyle>
            <a:lvl1pPr indent="0" algn="r">
              <a:lnSpc>
                <a:spcPct val="100000"/>
              </a:lnSpc>
              <a:buNone/>
              <a:tabLst>
                <a:tab pos="0" algn="l"/>
              </a:tabLst>
              <a:defRPr lang="fr-FR" sz="1400" b="0" strike="noStrike" spc="-1">
                <a:solidFill>
                  <a:srgbClr val="000000"/>
                </a:solidFill>
                <a:latin typeface="Times New Roman"/>
              </a:defRPr>
            </a:lvl1pPr>
          </a:lstStyle>
          <a:p>
            <a:pPr indent="0" algn="r">
              <a:lnSpc>
                <a:spcPct val="100000"/>
              </a:lnSpc>
              <a:buNone/>
              <a:tabLst>
                <a:tab pos="0" algn="l"/>
              </a:tabLst>
            </a:pPr>
            <a:fld id="{C4202404-DF4F-4EF2-96B7-7E9B7A1D2087}" type="slidenum">
              <a:rPr lang="fr-FR" sz="1400" b="0" strike="noStrike" spc="-1">
                <a:solidFill>
                  <a:srgbClr val="000000"/>
                </a:solidFill>
                <a:latin typeface="Times New Roman"/>
              </a:rPr>
              <a:t>‹#›</a:t>
            </a:fld>
            <a:endParaRPr lang="fr-FR" sz="1400" b="0" strike="noStrike" spc="-1">
              <a:solidFill>
                <a:srgbClr val="000000"/>
              </a:solidFill>
              <a:latin typeface="Times New Roman"/>
            </a:endParaRPr>
          </a:p>
        </p:txBody>
      </p:sp>
      <p:sp>
        <p:nvSpPr>
          <p:cNvPr id="8" name="PlaceHolder 4"/>
          <p:cNvSpPr>
            <a:spLocks noGrp="1"/>
          </p:cNvSpPr>
          <p:nvPr>
            <p:ph type="dt" idx="6"/>
          </p:nvPr>
        </p:nvSpPr>
        <p:spPr>
          <a:xfrm>
            <a:off x="504000" y="5164920"/>
            <a:ext cx="2347200" cy="389520"/>
          </a:xfrm>
          <a:prstGeom prst="rect">
            <a:avLst/>
          </a:prstGeom>
          <a:noFill/>
          <a:ln w="0">
            <a:noFill/>
          </a:ln>
        </p:spPr>
        <p:txBody>
          <a:bodyPr lIns="0" tIns="0" rIns="0" bIns="0" anchor="t">
            <a:noAutofit/>
          </a:bodyPr>
          <a:lstStyle>
            <a:lvl1pPr indent="0">
              <a:buNone/>
              <a:defRPr lang="fr-FR" sz="1400" b="0" strike="noStrike" spc="-1">
                <a:solidFill>
                  <a:srgbClr val="000000"/>
                </a:solidFill>
                <a:latin typeface="Times New Roman"/>
              </a:defRPr>
            </a:lvl1pPr>
          </a:lstStyle>
          <a:p>
            <a:pPr indent="0">
              <a:buNone/>
            </a:pPr>
            <a:r>
              <a:rPr lang="fr-FR" sz="1400" b="0" strike="noStrike" spc="-1">
                <a:solidFill>
                  <a:srgbClr val="000000"/>
                </a:solidFill>
                <a:latin typeface="Times New Roman"/>
              </a:rPr>
              <a:t>&lt;date/time&gt;</a:t>
            </a:r>
          </a:p>
        </p:txBody>
      </p:sp>
      <p:sp>
        <p:nvSpPr>
          <p:cNvPr id="9"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Click to edit the title text format</a:t>
            </a:r>
          </a:p>
        </p:txBody>
      </p:sp>
      <p:sp>
        <p:nvSpPr>
          <p:cNvPr id="13" name="PlaceHolder 2"/>
          <p:cNvSpPr>
            <a:spLocks noGrp="1"/>
          </p:cNvSpPr>
          <p:nvPr>
            <p:ph type="body"/>
          </p:nvPr>
        </p:nvSpPr>
        <p:spPr>
          <a:xfrm>
            <a:off x="504000" y="1326600"/>
            <a:ext cx="9070560" cy="3287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4" name="PlaceHolder 3"/>
          <p:cNvSpPr>
            <a:spLocks noGrp="1"/>
          </p:cNvSpPr>
          <p:nvPr>
            <p:ph type="ftr" idx="7"/>
          </p:nvPr>
        </p:nvSpPr>
        <p:spPr>
          <a:xfrm>
            <a:off x="3447360" y="5418000"/>
            <a:ext cx="3193920" cy="247320"/>
          </a:xfrm>
          <a:prstGeom prst="rect">
            <a:avLst/>
          </a:prstGeom>
          <a:noFill/>
          <a:ln w="0">
            <a:noFill/>
          </a:ln>
        </p:spPr>
        <p:txBody>
          <a:bodyPr lIns="0" tIns="0" rIns="0" bIns="0" anchor="t">
            <a:noAutofit/>
          </a:bodyPr>
          <a:lstStyle>
            <a:lvl1pPr indent="0" algn="ctr">
              <a:lnSpc>
                <a:spcPct val="100000"/>
              </a:lnSpc>
              <a:buNone/>
              <a:tabLst>
                <a:tab pos="0" algn="l"/>
              </a:tabLst>
              <a:defRPr lang="fr-FR" sz="1400" b="0" strike="noStrike" spc="-1">
                <a:solidFill>
                  <a:srgbClr val="000000"/>
                </a:solidFill>
                <a:latin typeface="Times New Roman"/>
              </a:defRPr>
            </a:lvl1pPr>
          </a:lstStyle>
          <a:p>
            <a:pPr indent="0" algn="ctr">
              <a:lnSpc>
                <a:spcPct val="100000"/>
              </a:lnSpc>
              <a:buNone/>
              <a:tabLst>
                <a:tab pos="0" algn="l"/>
              </a:tabLst>
            </a:pPr>
            <a:r>
              <a:rPr lang="fr-FR" sz="1400" b="0" strike="noStrike" spc="-1">
                <a:solidFill>
                  <a:srgbClr val="000000"/>
                </a:solidFill>
                <a:latin typeface="Times New Roman"/>
              </a:rPr>
              <a:t>&lt;footer&gt;</a:t>
            </a:r>
          </a:p>
        </p:txBody>
      </p:sp>
      <p:sp>
        <p:nvSpPr>
          <p:cNvPr id="15" name="PlaceHolder 4"/>
          <p:cNvSpPr>
            <a:spLocks noGrp="1"/>
          </p:cNvSpPr>
          <p:nvPr>
            <p:ph type="sldNum" idx="8"/>
          </p:nvPr>
        </p:nvSpPr>
        <p:spPr>
          <a:xfrm>
            <a:off x="7227360" y="5418000"/>
            <a:ext cx="2347200" cy="247320"/>
          </a:xfrm>
          <a:prstGeom prst="rect">
            <a:avLst/>
          </a:prstGeom>
          <a:noFill/>
          <a:ln w="0">
            <a:noFill/>
          </a:ln>
        </p:spPr>
        <p:txBody>
          <a:bodyPr lIns="0" tIns="0" rIns="0" bIns="0" anchor="t">
            <a:noAutofit/>
          </a:bodyPr>
          <a:lstStyle>
            <a:lvl1pPr indent="0" algn="r">
              <a:lnSpc>
                <a:spcPct val="100000"/>
              </a:lnSpc>
              <a:buNone/>
              <a:tabLst>
                <a:tab pos="0" algn="l"/>
              </a:tabLst>
              <a:defRPr lang="fr-FR" sz="1400" b="0" strike="noStrike" spc="-1">
                <a:solidFill>
                  <a:srgbClr val="000000"/>
                </a:solidFill>
                <a:latin typeface="Times New Roman"/>
              </a:defRPr>
            </a:lvl1pPr>
          </a:lstStyle>
          <a:p>
            <a:pPr indent="0" algn="r">
              <a:lnSpc>
                <a:spcPct val="100000"/>
              </a:lnSpc>
              <a:buNone/>
              <a:tabLst>
                <a:tab pos="0" algn="l"/>
              </a:tabLst>
            </a:pPr>
            <a:fld id="{244A0432-13BF-461D-B577-140B0DD5F0C0}" type="slidenum">
              <a:rPr lang="fr-FR" sz="1400" b="0" strike="noStrike" spc="-1">
                <a:solidFill>
                  <a:srgbClr val="000000"/>
                </a:solidFill>
                <a:latin typeface="Times New Roman"/>
              </a:rPr>
              <a:t>‹#›</a:t>
            </a:fld>
            <a:r>
              <a:rPr lang="fr-FR" sz="1400" b="0" strike="noStrike" spc="-1">
                <a:solidFill>
                  <a:srgbClr val="000000"/>
                </a:solidFill>
                <a:latin typeface="Times New Roman"/>
              </a:rPr>
              <a:t>/</a:t>
            </a:r>
            <a:fld id="{975537C6-DB11-4096-8D9E-DB585571A8D9}" type="slidecount">
              <a:rPr lang="fr-FR" sz="1400" b="0" strike="noStrike" spc="-1">
                <a:solidFill>
                  <a:srgbClr val="000000"/>
                </a:solidFill>
                <a:latin typeface="Times New Roman"/>
              </a:rPr>
              <a:t>&lt;count&gt;</a:t>
            </a:fld>
            <a:endParaRPr lang="fr-FR" sz="1400" b="0" strike="noStrike" spc="-1">
              <a:solidFill>
                <a:srgbClr val="000000"/>
              </a:solidFill>
              <a:latin typeface="Times New Roman"/>
            </a:endParaRPr>
          </a:p>
        </p:txBody>
      </p:sp>
      <p:sp>
        <p:nvSpPr>
          <p:cNvPr id="16" name="PlaceHolder 5"/>
          <p:cNvSpPr>
            <a:spLocks noGrp="1"/>
          </p:cNvSpPr>
          <p:nvPr>
            <p:ph type="dt" idx="9"/>
          </p:nvPr>
        </p:nvSpPr>
        <p:spPr>
          <a:xfrm>
            <a:off x="108000" y="5418000"/>
            <a:ext cx="2202120" cy="247320"/>
          </a:xfrm>
          <a:prstGeom prst="rect">
            <a:avLst/>
          </a:prstGeom>
          <a:noFill/>
          <a:ln w="0">
            <a:noFill/>
          </a:ln>
        </p:spPr>
        <p:txBody>
          <a:bodyPr lIns="0" tIns="0" rIns="0" bIns="0" anchor="t">
            <a:noAutofit/>
          </a:bodyPr>
          <a:lstStyle>
            <a:lvl1pPr indent="0">
              <a:buNone/>
              <a:defRPr lang="fr-FR" sz="1400" b="0" strike="noStrike" spc="-1">
                <a:solidFill>
                  <a:srgbClr val="000000"/>
                </a:solidFill>
                <a:latin typeface="Times New Roman"/>
              </a:defRPr>
            </a:lvl1pPr>
          </a:lstStyle>
          <a:p>
            <a:pPr indent="0">
              <a:buNone/>
            </a:pPr>
            <a:r>
              <a:rPr lang="fr-FR"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Rectangle 18"/>
          <p:cNvSpPr/>
          <p:nvPr/>
        </p:nvSpPr>
        <p:spPr>
          <a:xfrm>
            <a:off x="0" y="1420200"/>
            <a:ext cx="10000080" cy="262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600" strike="noStrike" spc="-1" dirty="0">
                <a:solidFill>
                  <a:srgbClr val="FFFFFF"/>
                </a:solidFill>
                <a:latin typeface="Arial"/>
                <a:ea typeface="DejaVu Sans"/>
              </a:rPr>
              <a:t>Energy Efficient 3D CNN Inference using Multi-dimensional Systolic Architectures on FPGA</a:t>
            </a:r>
            <a:endParaRPr lang="fr-FR" sz="2800" strike="noStrike" spc="-1" dirty="0">
              <a:solidFill>
                <a:srgbClr val="000000"/>
              </a:solidFill>
              <a:latin typeface="Arial"/>
            </a:endParaRPr>
          </a:p>
        </p:txBody>
      </p:sp>
      <p:sp>
        <p:nvSpPr>
          <p:cNvPr id="20" name="Rectangle 19"/>
          <p:cNvSpPr/>
          <p:nvPr/>
        </p:nvSpPr>
        <p:spPr>
          <a:xfrm>
            <a:off x="0" y="2428560"/>
            <a:ext cx="6814440" cy="476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600" b="1" strike="noStrike" spc="-1" dirty="0">
                <a:solidFill>
                  <a:srgbClr val="FF0000"/>
                </a:solidFill>
                <a:latin typeface="Arial"/>
                <a:ea typeface="DejaVu Sans"/>
              </a:rPr>
              <a:t>Fatima Hameed Khan, Muhammad Adeel Pasha, </a:t>
            </a:r>
            <a:r>
              <a:rPr lang="en-US" sz="1600" b="1" u="sng" strike="noStrike" spc="-1" dirty="0">
                <a:solidFill>
                  <a:srgbClr val="FF0000"/>
                </a:solidFill>
                <a:latin typeface="Arial"/>
                <a:ea typeface="DejaVu Sans"/>
              </a:rPr>
              <a:t>Shahid </a:t>
            </a:r>
            <a:r>
              <a:rPr lang="en-US" sz="1600" b="1" u="sng" strike="noStrike" spc="-1" dirty="0" err="1">
                <a:solidFill>
                  <a:srgbClr val="FF0000"/>
                </a:solidFill>
                <a:latin typeface="Arial"/>
                <a:ea typeface="DejaVu Sans"/>
              </a:rPr>
              <a:t>Masud</a:t>
            </a:r>
            <a:endParaRPr lang="en-US" sz="1600" b="1" u="sng" strike="noStrike" spc="-1" dirty="0">
              <a:solidFill>
                <a:srgbClr val="FF0000"/>
              </a:solidFill>
              <a:latin typeface="Arial"/>
              <a:ea typeface="DejaVu Sans"/>
            </a:endParaRPr>
          </a:p>
        </p:txBody>
      </p:sp>
      <p:sp>
        <p:nvSpPr>
          <p:cNvPr id="21" name="Rectangle 20"/>
          <p:cNvSpPr/>
          <p:nvPr/>
        </p:nvSpPr>
        <p:spPr>
          <a:xfrm>
            <a:off x="0" y="2788920"/>
            <a:ext cx="5724360" cy="623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600" b="1" i="1" strike="noStrike" spc="-1" dirty="0">
                <a:solidFill>
                  <a:srgbClr val="000000"/>
                </a:solidFill>
                <a:latin typeface="Arial"/>
                <a:ea typeface="DejaVu Sans"/>
              </a:rPr>
              <a:t>Electronics and Embedded Systems Lab, Department of Electrical Engineering, Lahore University of Management Sciences (LUMS), Lahore, Pakistan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4E05-D3D6-0DE5-2C3C-2261CC5654A5}"/>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283ABC13-FCDF-AC55-F69D-01D9C86C1570}"/>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Dataflow</a:t>
            </a:r>
            <a:r>
              <a:rPr lang="fr-FR" sz="2400" b="1" strike="noStrike" spc="-1" dirty="0">
                <a:solidFill>
                  <a:srgbClr val="000000"/>
                </a:solidFill>
                <a:latin typeface="Arial"/>
              </a:rPr>
              <a:t> for 3D </a:t>
            </a:r>
            <a:r>
              <a:rPr lang="fr-FR" sz="2400" b="1" strike="noStrike" spc="-1" dirty="0" err="1">
                <a:solidFill>
                  <a:srgbClr val="000000"/>
                </a:solidFill>
                <a:latin typeface="Arial"/>
              </a:rPr>
              <a:t>Systolic</a:t>
            </a:r>
            <a:r>
              <a:rPr lang="fr-FR" sz="2400" b="1" strike="noStrike" spc="-1" dirty="0">
                <a:solidFill>
                  <a:srgbClr val="000000"/>
                </a:solidFill>
                <a:latin typeface="Arial"/>
              </a:rPr>
              <a:t> Architecture (2/3)</a:t>
            </a:r>
            <a:endParaRPr lang="fr-FR" sz="1800" b="1" strike="noStrike" spc="-1" dirty="0">
              <a:solidFill>
                <a:srgbClr val="000000"/>
              </a:solidFill>
              <a:latin typeface="Arial"/>
            </a:endParaRPr>
          </a:p>
        </p:txBody>
      </p:sp>
      <mc:AlternateContent xmlns:mc="http://schemas.openxmlformats.org/markup-compatibility/2006">
        <mc:Choice xmlns:a14="http://schemas.microsoft.com/office/drawing/2010/main" Requires="a14">
          <p:sp>
            <p:nvSpPr>
              <p:cNvPr id="23" name="PlaceHolder 2">
                <a:extLst>
                  <a:ext uri="{FF2B5EF4-FFF2-40B4-BE49-F238E27FC236}">
                    <a16:creationId xmlns:a16="http://schemas.microsoft.com/office/drawing/2014/main" id="{5D2A5E03-703D-8D26-075F-C20F69BB28EA}"/>
                  </a:ext>
                </a:extLst>
              </p:cNvPr>
              <p:cNvSpPr>
                <a:spLocks noGrp="1"/>
              </p:cNvSpPr>
              <p:nvPr>
                <p:ph/>
              </p:nvPr>
            </p:nvSpPr>
            <p:spPr>
              <a:xfrm>
                <a:off x="1398664" y="806450"/>
                <a:ext cx="7281231" cy="4318000"/>
              </a:xfrm>
              <a:prstGeom prst="rect">
                <a:avLst/>
              </a:prstGeom>
              <a:noFill/>
              <a:ln w="0">
                <a:noFill/>
              </a:ln>
            </p:spPr>
            <p:txBody>
              <a:bodyPr lIns="0" tIns="0" rIns="0" bIns="0" anchor="t">
                <a:normAutofit fontScale="92500"/>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685800" rtl="0" eaLnBrk="1" fontAlgn="auto" latinLnBrk="0" hangingPunct="1">
                  <a:lnSpc>
                    <a:spcPct val="90000"/>
                  </a:lnSpc>
                  <a:spcBef>
                    <a:spcPts val="750"/>
                  </a:spcBef>
                  <a:spcAft>
                    <a:spcPts val="0"/>
                  </a:spcAft>
                  <a:buClrTx/>
                  <a:buSzTx/>
                  <a:tabLst/>
                  <a:defRPr/>
                </a:pPr>
                <a:r>
                  <a:rPr kumimoji="0" lang="x-none" sz="2400" b="0" i="0" u="none" strike="noStrike" kern="1200" cap="none" spc="0" normalizeH="0" baseline="0" noProof="0" dirty="0">
                    <a:ln>
                      <a:noFill/>
                    </a:ln>
                    <a:solidFill>
                      <a:prstClr val="black"/>
                    </a:solidFill>
                    <a:effectLst/>
                    <a:uLnTx/>
                    <a:uFillTx/>
                    <a:latin typeface="Calibri" panose="020F0502020204030204"/>
                    <a:ea typeface="+mn-ea"/>
                    <a:cs typeface="+mn-cs"/>
                  </a:rPr>
                  <a:t>The terms </a:t>
                </a:r>
                <a14:m>
                  <m:oMath xmlns:m="http://schemas.openxmlformats.org/officeDocument/2006/math">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oMath>
                </a14:m>
                <a:r>
                  <a:rPr kumimoji="0" lang="x-none" sz="2400" b="0" i="0" u="none" strike="noStrike" kern="1200" cap="none" spc="0" normalizeH="0" baseline="0" noProof="0" dirty="0">
                    <a:ln>
                      <a:noFill/>
                    </a:ln>
                    <a:solidFill>
                      <a:prstClr val="black"/>
                    </a:solidFill>
                    <a:effectLst/>
                    <a:uLnTx/>
                    <a:uFillTx/>
                    <a:latin typeface="Calibri" panose="020F0502020204030204"/>
                    <a:ea typeface="+mn-ea"/>
                    <a:cs typeface="+mn-cs"/>
                  </a:rPr>
                  <a:t> and </a:t>
                </a:r>
                <a14:m>
                  <m:oMath xmlns:m="http://schemas.openxmlformats.org/officeDocument/2006/math">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oMath>
                </a14:m>
                <a:r>
                  <a:rPr kumimoji="0" lang="x-none" sz="2400" b="0" i="0" u="none" strike="noStrike" kern="1200" cap="none" spc="0" normalizeH="0" baseline="0" noProof="0" dirty="0">
                    <a:ln>
                      <a:noFill/>
                    </a:ln>
                    <a:solidFill>
                      <a:prstClr val="black"/>
                    </a:solidFill>
                    <a:effectLst/>
                    <a:uLnTx/>
                    <a:uFillTx/>
                    <a:latin typeface="Calibri" panose="020F0502020204030204"/>
                    <a:ea typeface="+mn-ea"/>
                    <a:cs typeface="+mn-cs"/>
                  </a:rPr>
                  <a:t> are defined for each PE as follows: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e>
                      </m:d>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𝑃𝐸</m:t>
                          </m:r>
                        </m:e>
                        <m:sub>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1,1,</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(1)</m:t>
                      </m: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𝑗</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 → </m:t>
                      </m:r>
                      <m:sSub>
                        <m:sSubPr>
                          <m:ctrlPr>
                            <a:rPr kumimoji="0" lang="en-US"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𝑃𝐸</m:t>
                          </m:r>
                        </m:e>
                        <m:sub>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1,</m:t>
                          </m:r>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𝑗</m:t>
                          </m:r>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,1</m:t>
                          </m:r>
                        </m:sub>
                      </m:sSub>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a:ln>
                    <a:noFill/>
                  </a:ln>
                  <a:solidFill>
                    <a:prstClr val="black"/>
                  </a:solidFill>
                  <a:effectLst/>
                  <a:highlight>
                    <a:srgbClr val="00FF00"/>
                  </a:highligh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eqArr>
                        <m:eqArr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eqArrPr>
                        <m:e>
                          <m:r>
                            <m:rPr>
                              <m:brk/>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𝑤h𝑒𝑟𝑒</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𝑗</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2, 3,…,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𝐽</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d>
                        </m:e>
                      </m:eqAr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e>
                      </m:d>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 </m:t>
                      </m:r>
                      <m:sSub>
                        <m:sSubPr>
                          <m:ctrlPr>
                            <a:rPr kumimoji="0" lang="en-US"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𝑃𝐸</m:t>
                          </m:r>
                        </m:e>
                        <m:sub>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1,1,</m:t>
                          </m:r>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𝑘</m:t>
                          </m:r>
                        </m:sub>
                      </m:sSub>
                    </m:oMath>
                  </m:oMathPara>
                </a14:m>
                <a:endParaRPr kumimoji="0" lang="en-US" sz="2400" b="0" i="0" u="none" strike="noStrike" kern="1200" cap="none" spc="0" normalizeH="0" baseline="0" noProof="0" dirty="0">
                  <a:ln>
                    <a:noFill/>
                  </a:ln>
                  <a:solidFill>
                    <a:prstClr val="black"/>
                  </a:solidFill>
                  <a:effectLst/>
                  <a:highlight>
                    <a:srgbClr val="00FF00"/>
                  </a:highligh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eqArr>
                        <m:eqArr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eqArrPr>
                        <m:e>
                          <m:r>
                            <m:rPr>
                              <m:brk/>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𝑤h𝑒𝑟𝑒</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2, 3,…,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e>
                          </m:d>
                        </m:e>
                      </m:eqAr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𝑗</m:t>
                          </m:r>
                        </m:e>
                      </m:d>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sub>
                      </m:sSub>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r>
                        <a:rPr kumimoji="0" lang="x-none"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 </m:t>
                      </m:r>
                      <m:sSub>
                        <m:sSubPr>
                          <m:ctrlPr>
                            <a:rPr kumimoji="0" lang="en-US"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ctrlPr>
                        </m:sSubPr>
                        <m:e>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𝑃𝐸</m:t>
                          </m:r>
                        </m:e>
                        <m:sub>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1,</m:t>
                          </m:r>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𝑗</m:t>
                          </m:r>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m:t>
                          </m:r>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𝑘</m:t>
                          </m:r>
                        </m:sub>
                      </m:sSub>
                      <m:r>
                        <a:rPr kumimoji="0" lang="x-none" sz="2400" b="0" i="1" u="none" strike="noStrike" kern="1200" cap="none" spc="0" normalizeH="0" baseline="0" noProof="0">
                          <a:ln>
                            <a:noFill/>
                          </a:ln>
                          <a:solidFill>
                            <a:prstClr val="black"/>
                          </a:solidFill>
                          <a:effectLst/>
                          <a:highlight>
                            <a:srgbClr val="00FF00"/>
                          </a:highligh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a:ln>
                    <a:noFill/>
                  </a:ln>
                  <a:solidFill>
                    <a:prstClr val="black"/>
                  </a:solidFill>
                  <a:effectLst/>
                  <a:highlight>
                    <a:srgbClr val="00FF00"/>
                  </a:highlight>
                  <a:uLnTx/>
                  <a:uFillTx/>
                  <a:latin typeface="Calibri" panose="020F0502020204030204"/>
                  <a:ea typeface="+mn-ea"/>
                  <a:cs typeface="+mn-cs"/>
                </a:endParaRP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eqArr>
                        <m:eqArr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eqArrPr>
                        <m:e>
                          <m:r>
                            <m:rPr>
                              <m:brk/>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𝑤h𝑒𝑟𝑒</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𝑗</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2, 3,…,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𝐽</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𝑎𝑛𝑑</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𝑘</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2, 3,…,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m:t>
                              </m:r>
                            </m:e>
                          </m:d>
                        </m:e>
                      </m:eqAr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23" name="PlaceHolder 2">
                <a:extLst>
                  <a:ext uri="{FF2B5EF4-FFF2-40B4-BE49-F238E27FC236}">
                    <a16:creationId xmlns:a16="http://schemas.microsoft.com/office/drawing/2014/main" id="{5D2A5E03-703D-8D26-075F-C20F69BB28EA}"/>
                  </a:ext>
                </a:extLst>
              </p:cNvPr>
              <p:cNvSpPr>
                <a:spLocks noGrp="1" noRot="1" noChangeAspect="1" noMove="1" noResize="1" noEditPoints="1" noAdjustHandles="1" noChangeArrowheads="1" noChangeShapeType="1" noTextEdit="1"/>
              </p:cNvSpPr>
              <p:nvPr>
                <p:ph/>
              </p:nvPr>
            </p:nvSpPr>
            <p:spPr>
              <a:xfrm>
                <a:off x="1398664" y="806450"/>
                <a:ext cx="7281231" cy="4318000"/>
              </a:xfrm>
              <a:prstGeom prst="rect">
                <a:avLst/>
              </a:prstGeom>
              <a:blipFill>
                <a:blip r:embed="rId3"/>
                <a:stretch>
                  <a:fillRect l="-2343"/>
                </a:stretch>
              </a:blipFill>
              <a:ln w="0">
                <a:noFill/>
              </a:ln>
            </p:spPr>
            <p:txBody>
              <a:bodyPr/>
              <a:lstStyle/>
              <a:p>
                <a:r>
                  <a:rPr lang="en-US">
                    <a:noFill/>
                  </a:rPr>
                  <a:t> </a:t>
                </a:r>
              </a:p>
            </p:txBody>
          </p:sp>
        </mc:Fallback>
      </mc:AlternateContent>
      <p:sp>
        <p:nvSpPr>
          <p:cNvPr id="4" name="PlaceHolder 3">
            <a:extLst>
              <a:ext uri="{FF2B5EF4-FFF2-40B4-BE49-F238E27FC236}">
                <a16:creationId xmlns:a16="http://schemas.microsoft.com/office/drawing/2014/main" id="{C5DEF916-CCEE-A4CB-262C-D585C23760A5}"/>
              </a:ext>
            </a:extLst>
          </p:cNvPr>
          <p:cNvSpPr>
            <a:spLocks noGrp="1"/>
          </p:cNvSpPr>
          <p:nvPr>
            <p:ph type="sldNum" idx="8"/>
          </p:nvPr>
        </p:nvSpPr>
        <p:spPr/>
        <p:txBody>
          <a:bodyPr/>
          <a:lstStyle/>
          <a:p>
            <a:fld id="{923DBF97-A189-4690-BCC6-7DC7D423EE70}" type="slidenum">
              <a:rPr/>
              <a:t>10</a:t>
            </a:fld>
            <a:endParaRPr/>
          </a:p>
        </p:txBody>
      </p:sp>
      <p:sp>
        <p:nvSpPr>
          <p:cNvPr id="2" name="TextBox 1">
            <a:extLst>
              <a:ext uri="{FF2B5EF4-FFF2-40B4-BE49-F238E27FC236}">
                <a16:creationId xmlns:a16="http://schemas.microsoft.com/office/drawing/2014/main" id="{AD36FA4F-6DF8-E50D-CF61-1004857EE9F4}"/>
              </a:ext>
            </a:extLst>
          </p:cNvPr>
          <p:cNvSpPr txBox="1"/>
          <p:nvPr/>
        </p:nvSpPr>
        <p:spPr>
          <a:xfrm>
            <a:off x="2429677" y="5079446"/>
            <a:ext cx="4881465" cy="338554"/>
          </a:xfrm>
          <a:prstGeom prst="rect">
            <a:avLst/>
          </a:prstGeom>
          <a:noFill/>
        </p:spPr>
        <p:txBody>
          <a:bodyPr wrap="none" rtlCol="0">
            <a:spAutoFit/>
          </a:bodyPr>
          <a:lstStyle/>
          <a:p>
            <a:r>
              <a:rPr lang="en-US" sz="1600" i="1" dirty="0"/>
              <a:t>(</a:t>
            </a:r>
            <a:r>
              <a:rPr lang="en-US" sz="1600" i="1" dirty="0" err="1"/>
              <a:t>i</a:t>
            </a:r>
            <a:r>
              <a:rPr lang="en-US" sz="1600" i="1" dirty="0"/>
              <a:t> in </a:t>
            </a:r>
            <a:r>
              <a:rPr lang="en-US" sz="1600" i="1" dirty="0" err="1"/>
              <a:t>i,j,k</a:t>
            </a:r>
            <a:r>
              <a:rPr lang="en-US" sz="1600" i="1" dirty="0"/>
              <a:t> is fixed at 1 for demonstrating the 1</a:t>
            </a:r>
            <a:r>
              <a:rPr lang="en-US" sz="1600" i="1" baseline="30000" dirty="0"/>
              <a:t>st</a:t>
            </a:r>
            <a:r>
              <a:rPr lang="en-US" sz="1600" i="1" dirty="0"/>
              <a:t> plane)</a:t>
            </a:r>
          </a:p>
        </p:txBody>
      </p:sp>
    </p:spTree>
    <p:extLst>
      <p:ext uri="{BB962C8B-B14F-4D97-AF65-F5344CB8AC3E}">
        <p14:creationId xmlns:p14="http://schemas.microsoft.com/office/powerpoint/2010/main" val="134818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10CB8-FA9B-B31F-AF62-672EF2616B9F}"/>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DA9F002D-89EB-3EE9-65C8-718E08B8D02A}"/>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Dataflow</a:t>
            </a:r>
            <a:r>
              <a:rPr lang="fr-FR" sz="2400" b="1" strike="noStrike" spc="-1" dirty="0">
                <a:solidFill>
                  <a:srgbClr val="000000"/>
                </a:solidFill>
                <a:latin typeface="Arial"/>
              </a:rPr>
              <a:t> for 3D </a:t>
            </a:r>
            <a:r>
              <a:rPr lang="fr-FR" sz="2400" b="1" strike="noStrike" spc="-1" dirty="0" err="1">
                <a:solidFill>
                  <a:srgbClr val="000000"/>
                </a:solidFill>
                <a:latin typeface="Arial"/>
              </a:rPr>
              <a:t>Systolic</a:t>
            </a:r>
            <a:r>
              <a:rPr lang="fr-FR" sz="2400" b="1" strike="noStrike" spc="-1" dirty="0">
                <a:solidFill>
                  <a:srgbClr val="000000"/>
                </a:solidFill>
                <a:latin typeface="Arial"/>
              </a:rPr>
              <a:t> Architecture (3/3)</a:t>
            </a:r>
            <a:endParaRPr lang="fr-FR" sz="1800" b="1" strike="noStrike" spc="-1" dirty="0">
              <a:solidFill>
                <a:srgbClr val="000000"/>
              </a:solidFill>
              <a:latin typeface="Arial"/>
            </a:endParaRPr>
          </a:p>
        </p:txBody>
      </p:sp>
      <mc:AlternateContent xmlns:mc="http://schemas.openxmlformats.org/markup-compatibility/2006">
        <mc:Choice xmlns:a14="http://schemas.microsoft.com/office/drawing/2010/main" Requires="a14">
          <p:sp>
            <p:nvSpPr>
              <p:cNvPr id="23" name="PlaceHolder 2">
                <a:extLst>
                  <a:ext uri="{FF2B5EF4-FFF2-40B4-BE49-F238E27FC236}">
                    <a16:creationId xmlns:a16="http://schemas.microsoft.com/office/drawing/2014/main" id="{03346F03-6D70-BDA5-1AAF-875AD397A4CF}"/>
                  </a:ext>
                </a:extLst>
              </p:cNvPr>
              <p:cNvSpPr>
                <a:spLocks noGrp="1"/>
              </p:cNvSpPr>
              <p:nvPr>
                <p:ph/>
              </p:nvPr>
            </p:nvSpPr>
            <p:spPr>
              <a:xfrm>
                <a:off x="163757" y="1324130"/>
                <a:ext cx="4099751" cy="3689900"/>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Conditional data movement</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14:m>
                  <m:oMath xmlns:m="http://schemas.openxmlformats.org/officeDocument/2006/math">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𝐷</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e>
                      <m:sub>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𝐷</m:t>
                        </m:r>
                      </m:sub>
                    </m:sSub>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clock cycles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Input data is loaded from the front plane only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Back planes carry the temporal movement only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Front plane share the calculated partial sum in the temporal dimension only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ea typeface="+mn-ea"/>
                    <a:cs typeface="+mn-cs"/>
                  </a:rPr>
                  <a:t>S</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patial</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accumulation of partial sum occurs in the Rear-most plane</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23" name="PlaceHolder 2">
                <a:extLst>
                  <a:ext uri="{FF2B5EF4-FFF2-40B4-BE49-F238E27FC236}">
                    <a16:creationId xmlns:a16="http://schemas.microsoft.com/office/drawing/2014/main" id="{03346F03-6D70-BDA5-1AAF-875AD397A4CF}"/>
                  </a:ext>
                </a:extLst>
              </p:cNvPr>
              <p:cNvSpPr>
                <a:spLocks noGrp="1" noRot="1" noChangeAspect="1" noMove="1" noResize="1" noEditPoints="1" noAdjustHandles="1" noChangeArrowheads="1" noChangeShapeType="1" noTextEdit="1"/>
              </p:cNvSpPr>
              <p:nvPr>
                <p:ph/>
              </p:nvPr>
            </p:nvSpPr>
            <p:spPr>
              <a:xfrm>
                <a:off x="163757" y="1324130"/>
                <a:ext cx="4099751" cy="3689900"/>
              </a:xfrm>
              <a:prstGeom prst="rect">
                <a:avLst/>
              </a:prstGeom>
              <a:blipFill>
                <a:blip r:embed="rId3"/>
                <a:stretch>
                  <a:fillRect l="-3571" t="-2970"/>
                </a:stretch>
              </a:blipFill>
              <a:ln w="0">
                <a:noFill/>
              </a:ln>
            </p:spPr>
            <p:txBody>
              <a:bodyPr/>
              <a:lstStyle/>
              <a:p>
                <a:r>
                  <a:rPr lang="en-US">
                    <a:noFill/>
                  </a:rPr>
                  <a:t> </a:t>
                </a:r>
              </a:p>
            </p:txBody>
          </p:sp>
        </mc:Fallback>
      </mc:AlternateContent>
      <p:sp>
        <p:nvSpPr>
          <p:cNvPr id="4" name="PlaceHolder 3">
            <a:extLst>
              <a:ext uri="{FF2B5EF4-FFF2-40B4-BE49-F238E27FC236}">
                <a16:creationId xmlns:a16="http://schemas.microsoft.com/office/drawing/2014/main" id="{6E584F34-EF0E-5DAB-0A04-1421B25BDC23}"/>
              </a:ext>
            </a:extLst>
          </p:cNvPr>
          <p:cNvSpPr>
            <a:spLocks noGrp="1"/>
          </p:cNvSpPr>
          <p:nvPr>
            <p:ph type="sldNum" idx="8"/>
          </p:nvPr>
        </p:nvSpPr>
        <p:spPr/>
        <p:txBody>
          <a:bodyPr/>
          <a:lstStyle/>
          <a:p>
            <a:fld id="{923DBF97-A189-4690-BCC6-7DC7D423EE70}" type="slidenum">
              <a:rPr/>
              <a:t>11</a:t>
            </a:fld>
            <a:endParaRPr/>
          </a:p>
        </p:txBody>
      </p:sp>
      <p:pic>
        <p:nvPicPr>
          <p:cNvPr id="2" name="Picture 1">
            <a:extLst>
              <a:ext uri="{FF2B5EF4-FFF2-40B4-BE49-F238E27FC236}">
                <a16:creationId xmlns:a16="http://schemas.microsoft.com/office/drawing/2014/main" id="{C55F87D0-BA9F-46E0-D13D-047BFAAF04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8217" y="1254961"/>
            <a:ext cx="5538286" cy="3828238"/>
          </a:xfrm>
          <a:prstGeom prst="rect">
            <a:avLst/>
          </a:prstGeom>
        </p:spPr>
      </p:pic>
    </p:spTree>
    <p:extLst>
      <p:ext uri="{BB962C8B-B14F-4D97-AF65-F5344CB8AC3E}">
        <p14:creationId xmlns:p14="http://schemas.microsoft.com/office/powerpoint/2010/main" val="262670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395C3-7FC5-0909-5B5C-BBD83C28D567}"/>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AF90307E-55E9-282D-1D9B-07877311046D}"/>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a:solidFill>
                  <a:srgbClr val="000000"/>
                </a:solidFill>
                <a:latin typeface="Arial"/>
              </a:rPr>
              <a:t>Case </a:t>
            </a:r>
            <a:r>
              <a:rPr lang="fr-FR" sz="2400" b="1" strike="noStrike" spc="-1" dirty="0" err="1">
                <a:solidFill>
                  <a:srgbClr val="000000"/>
                </a:solidFill>
                <a:latin typeface="Arial"/>
              </a:rPr>
              <a:t>Study</a:t>
            </a:r>
            <a:r>
              <a:rPr lang="fr-FR" sz="2400" b="1" strike="noStrike" spc="-1" dirty="0">
                <a:solidFill>
                  <a:srgbClr val="000000"/>
                </a:solidFill>
                <a:latin typeface="Arial"/>
              </a:rPr>
              <a:t> for 3D </a:t>
            </a:r>
            <a:r>
              <a:rPr lang="fr-FR" sz="2400" b="1" strike="noStrike" spc="-1" dirty="0" err="1">
                <a:solidFill>
                  <a:srgbClr val="000000"/>
                </a:solidFill>
                <a:latin typeface="Arial"/>
              </a:rPr>
              <a:t>Systolic</a:t>
            </a:r>
            <a:r>
              <a:rPr lang="fr-FR" sz="2400" b="1" strike="noStrike" spc="-1" dirty="0">
                <a:solidFill>
                  <a:srgbClr val="000000"/>
                </a:solidFill>
                <a:latin typeface="Arial"/>
              </a:rPr>
              <a:t> Architecture</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DC26B710-66E0-7803-AA28-0DD3307E6C61}"/>
              </a:ext>
            </a:extLst>
          </p:cNvPr>
          <p:cNvSpPr>
            <a:spLocks noGrp="1"/>
          </p:cNvSpPr>
          <p:nvPr>
            <p:ph/>
          </p:nvPr>
        </p:nvSpPr>
        <p:spPr>
          <a:xfrm>
            <a:off x="5688029" y="3261633"/>
            <a:ext cx="4210683" cy="1132057"/>
          </a:xfrm>
          <a:prstGeom prst="rect">
            <a:avLst/>
          </a:prstGeom>
          <a:noFill/>
          <a:ln w="0">
            <a:noFill/>
          </a:ln>
        </p:spPr>
        <p:txBody>
          <a:bodyPr lIns="0" tIns="0" rIns="0" bIns="0" anchor="t">
            <a:norm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chemeClr val="accent6"/>
                </a:solidFill>
                <a:effectLst/>
                <a:uLnTx/>
                <a:uFillTx/>
                <a:latin typeface="Calibri" panose="020F0502020204030204" pitchFamily="34" charset="0"/>
                <a:ea typeface="SimSun" panose="02010600030101010101" pitchFamily="2" charset="-122"/>
                <a:cs typeface="Calibri" panose="020F0502020204030204" pitchFamily="34" charset="0"/>
              </a:rPr>
              <a:t>14 clock cycles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Calibri" panose="020F0502020204030204" pitchFamily="34" charset="0"/>
              </a:rPr>
              <a:t>to compute the output data.</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Calibri" panose="020F0502020204030204" pitchFamily="34" charset="0"/>
              </a:rPr>
              <a:t>Whereas the work in [11] takes 20 clock cycles for the same example.</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4" name="PlaceHolder 3">
            <a:extLst>
              <a:ext uri="{FF2B5EF4-FFF2-40B4-BE49-F238E27FC236}">
                <a16:creationId xmlns:a16="http://schemas.microsoft.com/office/drawing/2014/main" id="{475612EB-5DA2-BFD4-1483-13B9E759BDEA}"/>
              </a:ext>
            </a:extLst>
          </p:cNvPr>
          <p:cNvSpPr>
            <a:spLocks noGrp="1"/>
          </p:cNvSpPr>
          <p:nvPr>
            <p:ph type="sldNum" idx="8"/>
          </p:nvPr>
        </p:nvSpPr>
        <p:spPr/>
        <p:txBody>
          <a:bodyPr/>
          <a:lstStyle/>
          <a:p>
            <a:fld id="{923DBF97-A189-4690-BCC6-7DC7D423EE70}" type="slidenum">
              <a:rPr/>
              <a:t>12</a:t>
            </a:fld>
            <a:endParaRPr/>
          </a:p>
        </p:txBody>
      </p:sp>
      <p:pic>
        <p:nvPicPr>
          <p:cNvPr id="3" name="Content Placeholder 6">
            <a:extLst>
              <a:ext uri="{FF2B5EF4-FFF2-40B4-BE49-F238E27FC236}">
                <a16:creationId xmlns:a16="http://schemas.microsoft.com/office/drawing/2014/main" id="{4E2F1F62-775D-1136-F0A0-44CF4B99D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1" y="1355155"/>
            <a:ext cx="5437866" cy="3233258"/>
          </a:xfrm>
          <a:prstGeom prst="rect">
            <a:avLst/>
          </a:prstGeom>
        </p:spPr>
      </p:pic>
      <p:pic>
        <p:nvPicPr>
          <p:cNvPr id="5" name="Picture 4">
            <a:extLst>
              <a:ext uri="{FF2B5EF4-FFF2-40B4-BE49-F238E27FC236}">
                <a16:creationId xmlns:a16="http://schemas.microsoft.com/office/drawing/2014/main" id="{F14B56E9-4F21-312D-DDAF-6FE3BBB988AF}"/>
              </a:ext>
            </a:extLst>
          </p:cNvPr>
          <p:cNvPicPr>
            <a:picLocks noChangeAspect="1"/>
          </p:cNvPicPr>
          <p:nvPr/>
        </p:nvPicPr>
        <p:blipFill>
          <a:blip r:embed="rId4"/>
          <a:stretch>
            <a:fillRect/>
          </a:stretch>
        </p:blipFill>
        <p:spPr>
          <a:xfrm>
            <a:off x="5499394" y="1177215"/>
            <a:ext cx="4581231" cy="2042205"/>
          </a:xfrm>
          <a:prstGeom prst="rect">
            <a:avLst/>
          </a:prstGeom>
        </p:spPr>
      </p:pic>
      <p:sp>
        <p:nvSpPr>
          <p:cNvPr id="2" name="TextBox 1">
            <a:extLst>
              <a:ext uri="{FF2B5EF4-FFF2-40B4-BE49-F238E27FC236}">
                <a16:creationId xmlns:a16="http://schemas.microsoft.com/office/drawing/2014/main" id="{DDD0033F-0DF2-215B-EDEA-C404249EE2DF}"/>
              </a:ext>
            </a:extLst>
          </p:cNvPr>
          <p:cNvSpPr txBox="1"/>
          <p:nvPr/>
        </p:nvSpPr>
        <p:spPr>
          <a:xfrm>
            <a:off x="181913" y="4630626"/>
            <a:ext cx="5317481" cy="338554"/>
          </a:xfrm>
          <a:prstGeom prst="rect">
            <a:avLst/>
          </a:prstGeom>
          <a:noFill/>
        </p:spPr>
        <p:txBody>
          <a:bodyPr wrap="none" rtlCol="0">
            <a:spAutoFit/>
          </a:bodyPr>
          <a:lstStyle/>
          <a:p>
            <a:r>
              <a:rPr lang="en-US" sz="1600" dirty="0"/>
              <a:t>Input Block → Data Rearrange → Convolution → Output</a:t>
            </a:r>
          </a:p>
        </p:txBody>
      </p:sp>
    </p:spTree>
    <p:extLst>
      <p:ext uri="{BB962C8B-B14F-4D97-AF65-F5344CB8AC3E}">
        <p14:creationId xmlns:p14="http://schemas.microsoft.com/office/powerpoint/2010/main" val="1883859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E25A7-3538-803B-BF5D-AB13A70E1191}"/>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CEE56E14-E6A6-C127-19A9-CA15E8F352F5}"/>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Experiments</a:t>
            </a:r>
            <a:r>
              <a:rPr lang="fr-FR" sz="2400" b="1" strike="noStrike" spc="-1" dirty="0">
                <a:solidFill>
                  <a:srgbClr val="000000"/>
                </a:solidFill>
                <a:latin typeface="Arial"/>
              </a:rPr>
              <a:t> and </a:t>
            </a:r>
            <a:r>
              <a:rPr lang="fr-FR" sz="2400" b="1" strike="noStrike" spc="-1" dirty="0" err="1">
                <a:solidFill>
                  <a:srgbClr val="000000"/>
                </a:solidFill>
                <a:latin typeface="Arial"/>
              </a:rPr>
              <a:t>Results</a:t>
            </a:r>
            <a:r>
              <a:rPr lang="fr-FR" sz="2400" b="1" strike="noStrike" spc="-1" dirty="0">
                <a:solidFill>
                  <a:srgbClr val="000000"/>
                </a:solidFill>
                <a:latin typeface="Arial"/>
              </a:rPr>
              <a:t> (1/4)</a:t>
            </a:r>
          </a:p>
        </p:txBody>
      </p:sp>
      <p:sp>
        <p:nvSpPr>
          <p:cNvPr id="23" name="PlaceHolder 2">
            <a:extLst>
              <a:ext uri="{FF2B5EF4-FFF2-40B4-BE49-F238E27FC236}">
                <a16:creationId xmlns:a16="http://schemas.microsoft.com/office/drawing/2014/main" id="{A3009FC9-0D57-CD58-742F-861F531AC022}"/>
              </a:ext>
            </a:extLst>
          </p:cNvPr>
          <p:cNvSpPr>
            <a:spLocks noGrp="1"/>
          </p:cNvSpPr>
          <p:nvPr>
            <p:ph/>
          </p:nvPr>
        </p:nvSpPr>
        <p:spPr>
          <a:xfrm>
            <a:off x="504000" y="1456660"/>
            <a:ext cx="9070560" cy="3458240"/>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Xilinx Virtex-7 FPGA VC709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Cadence Genus synthesis tool in 180 nm technology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Comparison with systolic cube [11]</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Popular 3D CNNs, including I3D, C3D, and R(2+1)D</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UCF101 dataset for video data</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8-bit precision</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Analysis is based on two main factors: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latency and (ii) energy consumption</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Tiling configuration for each model is obtained through experimentation</a:t>
            </a:r>
          </a:p>
          <a:p>
            <a:pPr indent="0">
              <a:spcBef>
                <a:spcPts val="1417"/>
              </a:spcBef>
              <a:buNone/>
            </a:pPr>
            <a:endParaRPr lang="fr-FR" sz="2000" b="0" strike="noStrike" spc="-1" dirty="0">
              <a:solidFill>
                <a:srgbClr val="000000"/>
              </a:solidFill>
              <a:latin typeface="Arial"/>
            </a:endParaRPr>
          </a:p>
        </p:txBody>
      </p:sp>
      <p:sp>
        <p:nvSpPr>
          <p:cNvPr id="4" name="PlaceHolder 3">
            <a:extLst>
              <a:ext uri="{FF2B5EF4-FFF2-40B4-BE49-F238E27FC236}">
                <a16:creationId xmlns:a16="http://schemas.microsoft.com/office/drawing/2014/main" id="{401FBE69-39C0-5DC7-34E9-F129F3076E19}"/>
              </a:ext>
            </a:extLst>
          </p:cNvPr>
          <p:cNvSpPr>
            <a:spLocks noGrp="1"/>
          </p:cNvSpPr>
          <p:nvPr>
            <p:ph type="sldNum" idx="8"/>
          </p:nvPr>
        </p:nvSpPr>
        <p:spPr/>
        <p:txBody>
          <a:bodyPr/>
          <a:lstStyle/>
          <a:p>
            <a:fld id="{923DBF97-A189-4690-BCC6-7DC7D423EE70}" type="slidenum">
              <a:rPr/>
              <a:t>13</a:t>
            </a:fld>
            <a:endParaRPr/>
          </a:p>
        </p:txBody>
      </p:sp>
    </p:spTree>
    <p:extLst>
      <p:ext uri="{BB962C8B-B14F-4D97-AF65-F5344CB8AC3E}">
        <p14:creationId xmlns:p14="http://schemas.microsoft.com/office/powerpoint/2010/main" val="837245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81749-B2D2-1336-9519-B2D9B46DB1B3}"/>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2746A097-C2A7-9C9E-6AB1-85754A0E3D67}"/>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Experiments</a:t>
            </a:r>
            <a:r>
              <a:rPr lang="fr-FR" sz="2400" b="1" strike="noStrike" spc="-1" dirty="0">
                <a:solidFill>
                  <a:srgbClr val="000000"/>
                </a:solidFill>
                <a:latin typeface="Arial"/>
              </a:rPr>
              <a:t> and </a:t>
            </a:r>
            <a:r>
              <a:rPr lang="fr-FR" sz="2400" b="1" strike="noStrike" spc="-1" dirty="0" err="1">
                <a:solidFill>
                  <a:srgbClr val="000000"/>
                </a:solidFill>
                <a:latin typeface="Arial"/>
              </a:rPr>
              <a:t>Results</a:t>
            </a:r>
            <a:r>
              <a:rPr lang="fr-FR" sz="2400" b="1" strike="noStrike" spc="-1" dirty="0">
                <a:solidFill>
                  <a:srgbClr val="000000"/>
                </a:solidFill>
                <a:latin typeface="Arial"/>
              </a:rPr>
              <a:t> (2/4)</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F2F765C2-4EAA-6F84-5CDF-ED0432108716}"/>
              </a:ext>
            </a:extLst>
          </p:cNvPr>
          <p:cNvSpPr>
            <a:spLocks noGrp="1"/>
          </p:cNvSpPr>
          <p:nvPr>
            <p:ph/>
          </p:nvPr>
        </p:nvSpPr>
        <p:spPr>
          <a:xfrm>
            <a:off x="313439" y="3191901"/>
            <a:ext cx="9501237" cy="2139474"/>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3D PE array comprised of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9 rows, 9 columns, and 9 planes </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Accommodate all kernel sizes of the 3D CNNs under consideration</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ea typeface="+mn-ea"/>
                <a:cs typeface="+mn-cs"/>
              </a:rPr>
              <a:t>S</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ame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configuration</a:t>
            </a:r>
            <a:r>
              <a:rPr lang="en-US" sz="2000" dirty="0">
                <a:solidFill>
                  <a:prstClr val="black"/>
                </a:solidFill>
                <a:latin typeface="Calibri" panose="020F0502020204030204"/>
                <a:ea typeface="+mn-ea"/>
                <a:cs typeface="+mn-cs"/>
              </a:rPr>
              <a:t> for b</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aseline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2D array </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Systolic cube configuration [11] is also 9×9×9 but with an output stationary dataflow</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networks, C3D and I3D have network structures with sufficient temporal depth</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Contributing to higher utilization of 3D systolic array</a:t>
            </a:r>
          </a:p>
        </p:txBody>
      </p:sp>
      <p:sp>
        <p:nvSpPr>
          <p:cNvPr id="4" name="PlaceHolder 3">
            <a:extLst>
              <a:ext uri="{FF2B5EF4-FFF2-40B4-BE49-F238E27FC236}">
                <a16:creationId xmlns:a16="http://schemas.microsoft.com/office/drawing/2014/main" id="{48A7E245-27FA-94E6-4814-762A27DF14D9}"/>
              </a:ext>
            </a:extLst>
          </p:cNvPr>
          <p:cNvSpPr>
            <a:spLocks noGrp="1"/>
          </p:cNvSpPr>
          <p:nvPr>
            <p:ph type="sldNum" idx="8"/>
          </p:nvPr>
        </p:nvSpPr>
        <p:spPr/>
        <p:txBody>
          <a:bodyPr/>
          <a:lstStyle/>
          <a:p>
            <a:fld id="{923DBF97-A189-4690-BCC6-7DC7D423EE70}" type="slidenum">
              <a:rPr/>
              <a:t>14</a:t>
            </a:fld>
            <a:endParaRPr/>
          </a:p>
        </p:txBody>
      </p:sp>
      <p:graphicFrame>
        <p:nvGraphicFramePr>
          <p:cNvPr id="5" name="Chart 4">
            <a:extLst>
              <a:ext uri="{FF2B5EF4-FFF2-40B4-BE49-F238E27FC236}">
                <a16:creationId xmlns:a16="http://schemas.microsoft.com/office/drawing/2014/main" id="{DF904522-17A5-1040-1598-7B9E993F5209}"/>
              </a:ext>
            </a:extLst>
          </p:cNvPr>
          <p:cNvGraphicFramePr/>
          <p:nvPr>
            <p:extLst>
              <p:ext uri="{D42A27DB-BD31-4B8C-83A1-F6EECF244321}">
                <p14:modId xmlns:p14="http://schemas.microsoft.com/office/powerpoint/2010/main" val="6322104"/>
              </p:ext>
            </p:extLst>
          </p:nvPr>
        </p:nvGraphicFramePr>
        <p:xfrm>
          <a:off x="829930" y="1069960"/>
          <a:ext cx="3830649" cy="20039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A9026F5E-6DED-910A-86B6-E8E0EA8DD53C}"/>
              </a:ext>
            </a:extLst>
          </p:cNvPr>
          <p:cNvGraphicFramePr/>
          <p:nvPr>
            <p:extLst>
              <p:ext uri="{D42A27DB-BD31-4B8C-83A1-F6EECF244321}">
                <p14:modId xmlns:p14="http://schemas.microsoft.com/office/powerpoint/2010/main" val="2409061718"/>
              </p:ext>
            </p:extLst>
          </p:nvPr>
        </p:nvGraphicFramePr>
        <p:xfrm>
          <a:off x="4801555" y="1069961"/>
          <a:ext cx="3997478" cy="2003909"/>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331EFCC0-842B-82E9-9973-A86AF94112C7}"/>
              </a:ext>
            </a:extLst>
          </p:cNvPr>
          <p:cNvSpPr txBox="1"/>
          <p:nvPr/>
        </p:nvSpPr>
        <p:spPr>
          <a:xfrm rot="19544879">
            <a:off x="121422" y="924583"/>
            <a:ext cx="1056700" cy="369332"/>
          </a:xfrm>
          <a:prstGeom prst="rect">
            <a:avLst/>
          </a:prstGeom>
          <a:noFill/>
        </p:spPr>
        <p:txBody>
          <a:bodyPr wrap="none" rtlCol="0">
            <a:spAutoFit/>
          </a:bodyPr>
          <a:lstStyle/>
          <a:p>
            <a:r>
              <a:rPr lang="en-US" b="1" dirty="0">
                <a:solidFill>
                  <a:srgbClr val="FF0000"/>
                </a:solidFill>
              </a:rPr>
              <a:t>Latency</a:t>
            </a:r>
          </a:p>
        </p:txBody>
      </p:sp>
      <p:sp>
        <p:nvSpPr>
          <p:cNvPr id="3" name="TextBox 2">
            <a:extLst>
              <a:ext uri="{FF2B5EF4-FFF2-40B4-BE49-F238E27FC236}">
                <a16:creationId xmlns:a16="http://schemas.microsoft.com/office/drawing/2014/main" id="{EB67F63C-F41D-6F14-7639-79478DD2999D}"/>
              </a:ext>
            </a:extLst>
          </p:cNvPr>
          <p:cNvSpPr txBox="1"/>
          <p:nvPr/>
        </p:nvSpPr>
        <p:spPr>
          <a:xfrm rot="19544879">
            <a:off x="8827656" y="1036470"/>
            <a:ext cx="966931" cy="369332"/>
          </a:xfrm>
          <a:prstGeom prst="rect">
            <a:avLst/>
          </a:prstGeom>
          <a:noFill/>
        </p:spPr>
        <p:txBody>
          <a:bodyPr wrap="none" rtlCol="0">
            <a:spAutoFit/>
          </a:bodyPr>
          <a:lstStyle/>
          <a:p>
            <a:r>
              <a:rPr lang="en-US" b="1" dirty="0">
                <a:solidFill>
                  <a:srgbClr val="FF0000"/>
                </a:solidFill>
              </a:rPr>
              <a:t>Energy</a:t>
            </a:r>
          </a:p>
        </p:txBody>
      </p:sp>
    </p:spTree>
    <p:extLst>
      <p:ext uri="{BB962C8B-B14F-4D97-AF65-F5344CB8AC3E}">
        <p14:creationId xmlns:p14="http://schemas.microsoft.com/office/powerpoint/2010/main" val="129745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318BF-6330-93B5-7894-BF434A2CEEAA}"/>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39F46792-D62E-2503-45C4-96439790244C}"/>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Experiments</a:t>
            </a:r>
            <a:r>
              <a:rPr lang="fr-FR" sz="2400" b="1" strike="noStrike" spc="-1" dirty="0">
                <a:solidFill>
                  <a:srgbClr val="000000"/>
                </a:solidFill>
                <a:latin typeface="Arial"/>
              </a:rPr>
              <a:t> and </a:t>
            </a:r>
            <a:r>
              <a:rPr lang="fr-FR" sz="2400" b="1" strike="noStrike" spc="-1" dirty="0" err="1">
                <a:solidFill>
                  <a:srgbClr val="000000"/>
                </a:solidFill>
                <a:latin typeface="Arial"/>
              </a:rPr>
              <a:t>Results</a:t>
            </a:r>
            <a:r>
              <a:rPr lang="fr-FR" sz="2400" b="1" strike="noStrike" spc="-1" dirty="0">
                <a:solidFill>
                  <a:srgbClr val="000000"/>
                </a:solidFill>
                <a:latin typeface="Arial"/>
              </a:rPr>
              <a:t> (3/4)</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E19BAB74-FD21-42D7-DE63-42C18262760A}"/>
              </a:ext>
            </a:extLst>
          </p:cNvPr>
          <p:cNvSpPr>
            <a:spLocks noGrp="1"/>
          </p:cNvSpPr>
          <p:nvPr>
            <p:ph/>
          </p:nvPr>
        </p:nvSpPr>
        <p:spPr>
          <a:xfrm>
            <a:off x="504000" y="3121024"/>
            <a:ext cx="9070560" cy="2143126"/>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6.4× and 1.92× performance speedup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Energy reduction in the systolic cube and 3D systolic array design</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Better data locality in both the temporal and spatial dimensions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0C0"/>
                </a:solidFill>
                <a:effectLst/>
                <a:uLnTx/>
                <a:uFillTx/>
                <a:latin typeface="Calibri" panose="020F0502020204030204"/>
                <a:ea typeface="+mn-ea"/>
                <a:cs typeface="+mn-cs"/>
              </a:rPr>
              <a:t>Significantly reducing buffer accesses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Area efficiency of 0.74 and 0.70 FPS/mm2 for I3D and C3D models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Improvement of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9.1× and 2.8× over the work reported in [11]</a:t>
            </a:r>
          </a:p>
        </p:txBody>
      </p:sp>
      <p:sp>
        <p:nvSpPr>
          <p:cNvPr id="4" name="PlaceHolder 3">
            <a:extLst>
              <a:ext uri="{FF2B5EF4-FFF2-40B4-BE49-F238E27FC236}">
                <a16:creationId xmlns:a16="http://schemas.microsoft.com/office/drawing/2014/main" id="{8C8B46B2-8BBE-E151-8F7D-C39D23F46EAE}"/>
              </a:ext>
            </a:extLst>
          </p:cNvPr>
          <p:cNvSpPr>
            <a:spLocks noGrp="1"/>
          </p:cNvSpPr>
          <p:nvPr>
            <p:ph type="sldNum" idx="8"/>
          </p:nvPr>
        </p:nvSpPr>
        <p:spPr/>
        <p:txBody>
          <a:bodyPr/>
          <a:lstStyle/>
          <a:p>
            <a:fld id="{923DBF97-A189-4690-BCC6-7DC7D423EE70}" type="slidenum">
              <a:rPr/>
              <a:t>15</a:t>
            </a:fld>
            <a:endParaRPr/>
          </a:p>
        </p:txBody>
      </p:sp>
      <p:graphicFrame>
        <p:nvGraphicFramePr>
          <p:cNvPr id="2" name="Chart 1">
            <a:extLst>
              <a:ext uri="{FF2B5EF4-FFF2-40B4-BE49-F238E27FC236}">
                <a16:creationId xmlns:a16="http://schemas.microsoft.com/office/drawing/2014/main" id="{52135198-294F-1EB4-482D-3703ED2A5E70}"/>
              </a:ext>
            </a:extLst>
          </p:cNvPr>
          <p:cNvGraphicFramePr/>
          <p:nvPr>
            <p:extLst>
              <p:ext uri="{D42A27DB-BD31-4B8C-83A1-F6EECF244321}">
                <p14:modId xmlns:p14="http://schemas.microsoft.com/office/powerpoint/2010/main" val="3177153602"/>
              </p:ext>
            </p:extLst>
          </p:nvPr>
        </p:nvGraphicFramePr>
        <p:xfrm>
          <a:off x="787400" y="968482"/>
          <a:ext cx="3830649" cy="20039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8C405519-103F-19C7-41CF-5AFBFC04C40D}"/>
              </a:ext>
            </a:extLst>
          </p:cNvPr>
          <p:cNvGraphicFramePr/>
          <p:nvPr>
            <p:extLst>
              <p:ext uri="{D42A27DB-BD31-4B8C-83A1-F6EECF244321}">
                <p14:modId xmlns:p14="http://schemas.microsoft.com/office/powerpoint/2010/main" val="1956032853"/>
              </p:ext>
            </p:extLst>
          </p:nvPr>
        </p:nvGraphicFramePr>
        <p:xfrm>
          <a:off x="4790922" y="968482"/>
          <a:ext cx="3997478" cy="20039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56520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D5385-67F2-414D-E767-315EFA88896C}"/>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3364CC67-313F-DDC9-EA28-B27870ECEE23}"/>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Experiments</a:t>
            </a:r>
            <a:r>
              <a:rPr lang="fr-FR" sz="2400" b="1" strike="noStrike" spc="-1" dirty="0">
                <a:solidFill>
                  <a:srgbClr val="000000"/>
                </a:solidFill>
                <a:latin typeface="Arial"/>
              </a:rPr>
              <a:t> and </a:t>
            </a:r>
            <a:r>
              <a:rPr lang="fr-FR" sz="2400" b="1" strike="noStrike" spc="-1" dirty="0" err="1">
                <a:solidFill>
                  <a:srgbClr val="000000"/>
                </a:solidFill>
                <a:latin typeface="Arial"/>
              </a:rPr>
              <a:t>Results</a:t>
            </a:r>
            <a:r>
              <a:rPr lang="fr-FR" sz="2400" b="1" strike="noStrike" spc="-1" dirty="0">
                <a:solidFill>
                  <a:srgbClr val="000000"/>
                </a:solidFill>
                <a:latin typeface="Arial"/>
              </a:rPr>
              <a:t> (4/4)</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11E815F3-6446-4065-0E4E-CF7D67946678}"/>
              </a:ext>
            </a:extLst>
          </p:cNvPr>
          <p:cNvSpPr>
            <a:spLocks noGrp="1"/>
          </p:cNvSpPr>
          <p:nvPr>
            <p:ph/>
          </p:nvPr>
        </p:nvSpPr>
        <p:spPr>
          <a:xfrm>
            <a:off x="504000" y="3584574"/>
            <a:ext cx="9070560" cy="1778485"/>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This design minimizes the latency by 44%, 29%, and 55% for C3D, I3D and  R(2+1)D, respectively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Saving on average 49% 33%, and 45% of the energy for C3D, I3D and  R(2+1)D, respectively</a:t>
            </a:r>
          </a:p>
        </p:txBody>
      </p:sp>
      <p:sp>
        <p:nvSpPr>
          <p:cNvPr id="4" name="PlaceHolder 3">
            <a:extLst>
              <a:ext uri="{FF2B5EF4-FFF2-40B4-BE49-F238E27FC236}">
                <a16:creationId xmlns:a16="http://schemas.microsoft.com/office/drawing/2014/main" id="{2F06E330-2E4A-AE0B-58DA-9A821C81BFC4}"/>
              </a:ext>
            </a:extLst>
          </p:cNvPr>
          <p:cNvSpPr>
            <a:spLocks noGrp="1"/>
          </p:cNvSpPr>
          <p:nvPr>
            <p:ph type="sldNum" idx="8"/>
          </p:nvPr>
        </p:nvSpPr>
        <p:spPr/>
        <p:txBody>
          <a:bodyPr/>
          <a:lstStyle/>
          <a:p>
            <a:fld id="{923DBF97-A189-4690-BCC6-7DC7D423EE70}" type="slidenum">
              <a:rPr/>
              <a:t>16</a:t>
            </a:fld>
            <a:endParaRPr/>
          </a:p>
        </p:txBody>
      </p:sp>
      <p:pic>
        <p:nvPicPr>
          <p:cNvPr id="2" name="Picture 1">
            <a:extLst>
              <a:ext uri="{FF2B5EF4-FFF2-40B4-BE49-F238E27FC236}">
                <a16:creationId xmlns:a16="http://schemas.microsoft.com/office/drawing/2014/main" id="{D7A25296-B30F-BDC9-1899-BE75EE357836}"/>
              </a:ext>
            </a:extLst>
          </p:cNvPr>
          <p:cNvPicPr>
            <a:picLocks noChangeAspect="1"/>
          </p:cNvPicPr>
          <p:nvPr/>
        </p:nvPicPr>
        <p:blipFill>
          <a:blip r:embed="rId3"/>
          <a:srcRect l="5372" r="5607"/>
          <a:stretch/>
        </p:blipFill>
        <p:spPr>
          <a:xfrm>
            <a:off x="66675" y="910703"/>
            <a:ext cx="10013950" cy="2454797"/>
          </a:xfrm>
          <a:prstGeom prst="rect">
            <a:avLst/>
          </a:prstGeom>
        </p:spPr>
      </p:pic>
    </p:spTree>
    <p:extLst>
      <p:ext uri="{BB962C8B-B14F-4D97-AF65-F5344CB8AC3E}">
        <p14:creationId xmlns:p14="http://schemas.microsoft.com/office/powerpoint/2010/main" val="2685163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47089-96D6-4454-1316-53E8FA39AC01}"/>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545621BE-2BC4-86AC-0587-D8C023CBA5A0}"/>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a:solidFill>
                  <a:srgbClr val="000000"/>
                </a:solidFill>
                <a:latin typeface="Arial"/>
              </a:rPr>
              <a:t>Conclusion</a:t>
            </a:r>
          </a:p>
        </p:txBody>
      </p:sp>
      <p:sp>
        <p:nvSpPr>
          <p:cNvPr id="23" name="PlaceHolder 2">
            <a:extLst>
              <a:ext uri="{FF2B5EF4-FFF2-40B4-BE49-F238E27FC236}">
                <a16:creationId xmlns:a16="http://schemas.microsoft.com/office/drawing/2014/main" id="{65AD8FF8-7CE2-898B-D072-2FC61BA80216}"/>
              </a:ext>
            </a:extLst>
          </p:cNvPr>
          <p:cNvSpPr>
            <a:spLocks noGrp="1"/>
          </p:cNvSpPr>
          <p:nvPr>
            <p:ph/>
          </p:nvPr>
        </p:nvSpPr>
        <p:spPr>
          <a:xfrm>
            <a:off x="504000" y="1326600"/>
            <a:ext cx="9070560" cy="3689900"/>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Performance enhancement of 3D CNN acceleration </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3D systolic architecture</a:t>
            </a:r>
          </a:p>
          <a:p>
            <a:pPr marL="171450" indent="-171450" defTabSz="685800">
              <a:spcBef>
                <a:spcPts val="750"/>
              </a:spcBef>
              <a:buFont typeface="Arial" panose="020B0604020202020204" pitchFamily="34" charset="0"/>
              <a:buChar char="•"/>
              <a:defRPr/>
            </a:pPr>
            <a:r>
              <a:rPr lang="en-US" sz="2000" kern="1200" dirty="0">
                <a:solidFill>
                  <a:prstClr val="black"/>
                </a:solidFill>
                <a:latin typeface="Calibri" panose="020F0502020204030204"/>
                <a:ea typeface="+mn-ea"/>
                <a:cs typeface="+mn-cs"/>
              </a:rPr>
              <a:t>O</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ptimize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reuse across </a:t>
            </a:r>
            <a:r>
              <a:rPr lang="en-US" sz="2000" kern="1200" dirty="0">
                <a:solidFill>
                  <a:prstClr val="black"/>
                </a:solidFill>
                <a:latin typeface="Calibri" panose="020F0502020204030204"/>
                <a:ea typeface="+mn-ea"/>
                <a:cs typeface="+mn-cs"/>
              </a:rPr>
              <a:t>both spatial and temporal</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dimensions</a:t>
            </a:r>
            <a:endParaRPr lang="en-US" sz="2000" dirty="0">
              <a:solidFill>
                <a:prstClr val="black"/>
              </a:solidFill>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ea typeface="+mn-ea"/>
                <a:cs typeface="+mn-cs"/>
              </a:rPr>
              <a:t>A</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ddress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the limitations of traditional 2D systolic array architectures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ea typeface="+mn-ea"/>
                <a:cs typeface="+mn-cs"/>
              </a:rPr>
              <a:t>G</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eneralized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dataflow model for 3D systolic array architecture</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en-US" sz="2000" kern="1200" dirty="0">
                <a:solidFill>
                  <a:prstClr val="black"/>
                </a:solidFill>
                <a:latin typeface="Calibri" panose="020F0502020204030204"/>
                <a:ea typeface="+mn-ea"/>
                <a:cs typeface="+mn-cs"/>
              </a:rPr>
              <a:t>E</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ffici</a:t>
            </a:r>
            <a:r>
              <a:rPr lang="en-US" sz="2000" kern="1200" dirty="0" err="1">
                <a:solidFill>
                  <a:prstClr val="black"/>
                </a:solidFill>
                <a:latin typeface="Calibri" panose="020F0502020204030204"/>
                <a:ea typeface="+mn-ea"/>
                <a:cs typeface="+mn-cs"/>
              </a:rPr>
              <a:t>ent</a:t>
            </a:r>
            <a:r>
              <a:rPr lang="en-US" sz="2000" kern="1200" dirty="0">
                <a:solidFill>
                  <a:prstClr val="black"/>
                </a:solidFill>
                <a:latin typeface="Calibri" panose="020F0502020204030204"/>
                <a:ea typeface="+mn-ea"/>
                <a:cs typeface="+mn-cs"/>
              </a:rPr>
              <a:t> 3D CNN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acceleration on resource-constrained and low-power hardware platforms.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Experimental results on popular networks such as C3D, I3D, and R(2+1)D</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FPGA and ASIC implementation</a:t>
            </a:r>
          </a:p>
          <a:p>
            <a:pPr indent="0">
              <a:spcBef>
                <a:spcPts val="1417"/>
              </a:spcBef>
              <a:buNone/>
            </a:pPr>
            <a:endParaRPr lang="fr-FR" sz="2000" b="0" strike="noStrike" spc="-1" dirty="0">
              <a:solidFill>
                <a:srgbClr val="000000"/>
              </a:solidFill>
              <a:latin typeface="Arial"/>
            </a:endParaRPr>
          </a:p>
        </p:txBody>
      </p:sp>
      <p:sp>
        <p:nvSpPr>
          <p:cNvPr id="4" name="PlaceHolder 3">
            <a:extLst>
              <a:ext uri="{FF2B5EF4-FFF2-40B4-BE49-F238E27FC236}">
                <a16:creationId xmlns:a16="http://schemas.microsoft.com/office/drawing/2014/main" id="{F535AE03-C40C-BF63-F158-5FDDF45DBF9C}"/>
              </a:ext>
            </a:extLst>
          </p:cNvPr>
          <p:cNvSpPr>
            <a:spLocks noGrp="1"/>
          </p:cNvSpPr>
          <p:nvPr>
            <p:ph type="sldNum" idx="8"/>
          </p:nvPr>
        </p:nvSpPr>
        <p:spPr/>
        <p:txBody>
          <a:bodyPr/>
          <a:lstStyle/>
          <a:p>
            <a:fld id="{923DBF97-A189-4690-BCC6-7DC7D423EE70}" type="slidenum">
              <a:rPr/>
              <a:t>17</a:t>
            </a:fld>
            <a:endParaRPr/>
          </a:p>
        </p:txBody>
      </p:sp>
    </p:spTree>
    <p:extLst>
      <p:ext uri="{BB962C8B-B14F-4D97-AF65-F5344CB8AC3E}">
        <p14:creationId xmlns:p14="http://schemas.microsoft.com/office/powerpoint/2010/main" val="157668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E306A-FA0E-F36C-5F9C-BD542077E71B}"/>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EB029A4A-1013-C2C6-9CA1-179C2CF32674}"/>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pc="-1" dirty="0" err="1">
                <a:solidFill>
                  <a:srgbClr val="000000"/>
                </a:solidFill>
                <a:latin typeface="Arial"/>
              </a:rPr>
              <a:t>Acknowledgment</a:t>
            </a:r>
            <a:endParaRPr lang="fr-FR" sz="24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5884A40B-8D76-CE4E-03FD-D4FCAFE72DFA}"/>
              </a:ext>
            </a:extLst>
          </p:cNvPr>
          <p:cNvSpPr>
            <a:spLocks noGrp="1"/>
          </p:cNvSpPr>
          <p:nvPr>
            <p:ph/>
          </p:nvPr>
        </p:nvSpPr>
        <p:spPr>
          <a:xfrm>
            <a:off x="504000" y="1764406"/>
            <a:ext cx="9070560" cy="2849354"/>
          </a:xfrm>
          <a:prstGeom prst="rect">
            <a:avLst/>
          </a:prstGeom>
          <a:noFill/>
          <a:ln w="0">
            <a:noFill/>
          </a:ln>
        </p:spPr>
        <p:txBody>
          <a:bodyPr lIns="0" tIns="0" rIns="0" bIns="0" anchor="t">
            <a:normAutofit/>
          </a:bodyPr>
          <a:lstStyle/>
          <a:p>
            <a:pPr indent="0" algn="ctr">
              <a:spcBef>
                <a:spcPts val="1417"/>
              </a:spcBef>
              <a:buNone/>
            </a:pPr>
            <a:endParaRPr kumimoji="0" lang="en-US" sz="2400" b="0"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endParaRPr>
          </a:p>
          <a:p>
            <a:pPr indent="0" algn="ctr">
              <a:spcBef>
                <a:spcPts val="1417"/>
              </a:spcBef>
              <a:buNone/>
            </a:pPr>
            <a:r>
              <a:rPr kumimoji="0" lang="en-US" sz="2400" b="0"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This work was funded by </a:t>
            </a:r>
            <a:r>
              <a:rPr kumimoji="0" lang="en-US" sz="2400" b="1"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LUMS University</a:t>
            </a:r>
            <a:r>
              <a:rPr kumimoji="0" lang="en-US" sz="2400" b="0"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 through </a:t>
            </a:r>
            <a:r>
              <a:rPr kumimoji="0" lang="en-US" sz="2400" b="1"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Internal Research Grant</a:t>
            </a:r>
            <a:r>
              <a:rPr kumimoji="0" lang="en-US" sz="2400" b="0"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 and the Conference Travel was made possible </a:t>
            </a:r>
            <a:r>
              <a:rPr kumimoji="0" lang="en-US" sz="2400" b="0" i="0" u="none" strike="noStrike" kern="1200" cap="none" spc="0" normalizeH="0" baseline="0" noProof="0">
                <a:ln>
                  <a:noFill/>
                </a:ln>
                <a:solidFill>
                  <a:schemeClr val="accent3">
                    <a:lumMod val="75000"/>
                  </a:schemeClr>
                </a:solidFill>
                <a:effectLst/>
                <a:uLnTx/>
                <a:uFillTx/>
                <a:latin typeface="Calibri" panose="020F0502020204030204"/>
                <a:ea typeface="+mn-ea"/>
                <a:cs typeface="+mn-cs"/>
              </a:rPr>
              <a:t>through </a:t>
            </a:r>
            <a:r>
              <a:rPr kumimoji="0" lang="en-US" sz="2400" b="1" i="0" u="none" strike="noStrike" kern="1200" cap="none" spc="0" normalizeH="0" baseline="0" noProof="0">
                <a:ln>
                  <a:noFill/>
                </a:ln>
                <a:solidFill>
                  <a:schemeClr val="accent3">
                    <a:lumMod val="75000"/>
                  </a:schemeClr>
                </a:solidFill>
                <a:effectLst/>
                <a:uLnTx/>
                <a:uFillTx/>
                <a:latin typeface="Calibri" panose="020F0502020204030204"/>
                <a:ea typeface="+mn-ea"/>
                <a:cs typeface="+mn-cs"/>
              </a:rPr>
              <a:t>Faculty </a:t>
            </a:r>
            <a:r>
              <a:rPr kumimoji="0" lang="en-US" sz="2400" b="1"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Travel Grant (FTG).</a:t>
            </a:r>
            <a:r>
              <a:rPr kumimoji="0" lang="en-US" sz="2400" b="0"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 </a:t>
            </a:r>
          </a:p>
          <a:p>
            <a:pPr indent="0" algn="ctr">
              <a:spcBef>
                <a:spcPts val="1417"/>
              </a:spcBef>
              <a:buNone/>
            </a:pPr>
            <a:r>
              <a:rPr kumimoji="0" lang="en-US" sz="2400" b="0"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The authors are grateful for this support.</a:t>
            </a:r>
            <a:endParaRPr lang="fr-FR" sz="1800" b="0" strike="noStrike" spc="-1" dirty="0">
              <a:solidFill>
                <a:schemeClr val="accent3">
                  <a:lumMod val="75000"/>
                </a:schemeClr>
              </a:solidFill>
              <a:latin typeface="Arial"/>
            </a:endParaRPr>
          </a:p>
        </p:txBody>
      </p:sp>
      <p:sp>
        <p:nvSpPr>
          <p:cNvPr id="4" name="PlaceHolder 3">
            <a:extLst>
              <a:ext uri="{FF2B5EF4-FFF2-40B4-BE49-F238E27FC236}">
                <a16:creationId xmlns:a16="http://schemas.microsoft.com/office/drawing/2014/main" id="{0B18EA57-7439-190D-DEAF-EC593AC18BAC}"/>
              </a:ext>
            </a:extLst>
          </p:cNvPr>
          <p:cNvSpPr>
            <a:spLocks noGrp="1"/>
          </p:cNvSpPr>
          <p:nvPr>
            <p:ph type="sldNum" idx="8"/>
          </p:nvPr>
        </p:nvSpPr>
        <p:spPr/>
        <p:txBody>
          <a:bodyPr/>
          <a:lstStyle/>
          <a:p>
            <a:fld id="{923DBF97-A189-4690-BCC6-7DC7D423EE70}" type="slidenum">
              <a:rPr/>
              <a:t>18</a:t>
            </a:fld>
            <a:endParaRPr/>
          </a:p>
        </p:txBody>
      </p:sp>
    </p:spTree>
    <p:extLst>
      <p:ext uri="{BB962C8B-B14F-4D97-AF65-F5344CB8AC3E}">
        <p14:creationId xmlns:p14="http://schemas.microsoft.com/office/powerpoint/2010/main" val="403302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2DBD0-B511-C280-F28C-35650671D2E7}"/>
            </a:ext>
          </a:extLst>
        </p:cNvPr>
        <p:cNvGrpSpPr/>
        <p:nvPr/>
      </p:nvGrpSpPr>
      <p:grpSpPr>
        <a:xfrm>
          <a:off x="0" y="0"/>
          <a:ext cx="0" cy="0"/>
          <a:chOff x="0" y="0"/>
          <a:chExt cx="0" cy="0"/>
        </a:xfrm>
      </p:grpSpPr>
      <p:sp>
        <p:nvSpPr>
          <p:cNvPr id="23" name="PlaceHolder 2">
            <a:extLst>
              <a:ext uri="{FF2B5EF4-FFF2-40B4-BE49-F238E27FC236}">
                <a16:creationId xmlns:a16="http://schemas.microsoft.com/office/drawing/2014/main" id="{31360E35-C93A-667A-D6FB-448B527DFAF1}"/>
              </a:ext>
            </a:extLst>
          </p:cNvPr>
          <p:cNvSpPr>
            <a:spLocks noGrp="1"/>
          </p:cNvSpPr>
          <p:nvPr>
            <p:ph/>
          </p:nvPr>
        </p:nvSpPr>
        <p:spPr>
          <a:xfrm>
            <a:off x="504000" y="1326600"/>
            <a:ext cx="9070560" cy="3287160"/>
          </a:xfrm>
          <a:prstGeom prst="rect">
            <a:avLst/>
          </a:prstGeom>
          <a:noFill/>
          <a:ln w="0">
            <a:noFill/>
          </a:ln>
        </p:spPr>
        <p:txBody>
          <a:bodyPr lIns="0" tIns="0" rIns="0" bIns="0" anchor="t">
            <a:normAutofit/>
          </a:bodyPr>
          <a:lstStyle/>
          <a:p>
            <a:pPr indent="0" algn="ctr">
              <a:spcBef>
                <a:spcPts val="1417"/>
              </a:spcBef>
              <a:buNone/>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indent="0" algn="ctr">
              <a:spcBef>
                <a:spcPts val="1417"/>
              </a:spcBef>
              <a:buNone/>
            </a:pPr>
            <a:endParaRPr lang="en-US" sz="2400" dirty="0">
              <a:solidFill>
                <a:prstClr val="black"/>
              </a:solidFill>
              <a:latin typeface="Calibri" panose="020F0502020204030204"/>
              <a:ea typeface="+mn-ea"/>
              <a:cs typeface="+mn-cs"/>
            </a:endParaRPr>
          </a:p>
          <a:p>
            <a:pPr indent="0" algn="ctr">
              <a:spcBef>
                <a:spcPts val="1417"/>
              </a:spcBef>
              <a:buNone/>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Thank you and Questions?</a:t>
            </a:r>
          </a:p>
        </p:txBody>
      </p:sp>
      <p:sp>
        <p:nvSpPr>
          <p:cNvPr id="4" name="PlaceHolder 3">
            <a:extLst>
              <a:ext uri="{FF2B5EF4-FFF2-40B4-BE49-F238E27FC236}">
                <a16:creationId xmlns:a16="http://schemas.microsoft.com/office/drawing/2014/main" id="{AEA9E6D1-80E3-55D3-4E11-DA3C7271037A}"/>
              </a:ext>
            </a:extLst>
          </p:cNvPr>
          <p:cNvSpPr>
            <a:spLocks noGrp="1"/>
          </p:cNvSpPr>
          <p:nvPr>
            <p:ph type="sldNum" idx="8"/>
          </p:nvPr>
        </p:nvSpPr>
        <p:spPr/>
        <p:txBody>
          <a:bodyPr/>
          <a:lstStyle/>
          <a:p>
            <a:fld id="{923DBF97-A189-4690-BCC6-7DC7D423EE70}" type="slidenum">
              <a:rPr/>
              <a:t>19</a:t>
            </a:fld>
            <a:endParaRPr/>
          </a:p>
        </p:txBody>
      </p:sp>
    </p:spTree>
    <p:extLst>
      <p:ext uri="{BB962C8B-B14F-4D97-AF65-F5344CB8AC3E}">
        <p14:creationId xmlns:p14="http://schemas.microsoft.com/office/powerpoint/2010/main" val="345815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Outline</a:t>
            </a:r>
            <a:endParaRPr lang="fr-FR" sz="1800" b="1" strike="noStrike" spc="-1" dirty="0">
              <a:solidFill>
                <a:srgbClr val="000000"/>
              </a:solidFill>
              <a:latin typeface="Arial"/>
            </a:endParaRPr>
          </a:p>
        </p:txBody>
      </p:sp>
      <p:sp>
        <p:nvSpPr>
          <p:cNvPr id="23" name="PlaceHolder 2"/>
          <p:cNvSpPr>
            <a:spLocks noGrp="1"/>
          </p:cNvSpPr>
          <p:nvPr>
            <p:ph/>
          </p:nvPr>
        </p:nvSpPr>
        <p:spPr>
          <a:xfrm>
            <a:off x="504000" y="1326600"/>
            <a:ext cx="9070560" cy="3287160"/>
          </a:xfrm>
          <a:prstGeom prst="rect">
            <a:avLst/>
          </a:prstGeom>
          <a:noFill/>
          <a:ln w="0">
            <a:noFill/>
          </a:ln>
        </p:spPr>
        <p:txBody>
          <a:bodyPr lIns="0" tIns="0" rIns="0" bIns="0" anchor="t">
            <a:normAutofit/>
          </a:bodyPr>
          <a:lstStyle/>
          <a:p>
            <a:pPr marL="285750" indent="-285750">
              <a:spcBef>
                <a:spcPts val="1417"/>
              </a:spcBef>
              <a:buFont typeface="Arial" panose="020B0604020202020204" pitchFamily="34" charset="0"/>
              <a:buChar char="•"/>
            </a:pPr>
            <a:r>
              <a:rPr lang="en-US" sz="2000" b="0" strike="noStrike" spc="-1" dirty="0">
                <a:solidFill>
                  <a:srgbClr val="000000"/>
                </a:solidFill>
                <a:latin typeface="Arial"/>
              </a:rPr>
              <a:t>Context and Motivation</a:t>
            </a:r>
          </a:p>
          <a:p>
            <a:pPr marL="285750" indent="-285750">
              <a:spcBef>
                <a:spcPts val="1417"/>
              </a:spcBef>
              <a:buFont typeface="Arial" panose="020B0604020202020204" pitchFamily="34" charset="0"/>
              <a:buChar char="•"/>
            </a:pPr>
            <a:r>
              <a:rPr lang="en-US" sz="2000" b="0" strike="noStrike" spc="-1" dirty="0">
                <a:solidFill>
                  <a:srgbClr val="000000"/>
                </a:solidFill>
                <a:latin typeface="Arial"/>
              </a:rPr>
              <a:t>Literature Review</a:t>
            </a:r>
          </a:p>
          <a:p>
            <a:pPr marL="285750" indent="-285750">
              <a:spcBef>
                <a:spcPts val="1417"/>
              </a:spcBef>
              <a:buFont typeface="Arial" panose="020B0604020202020204" pitchFamily="34" charset="0"/>
              <a:buChar char="•"/>
            </a:pPr>
            <a:r>
              <a:rPr lang="en-US" sz="2000" b="0" strike="noStrike" spc="-1" dirty="0">
                <a:solidFill>
                  <a:srgbClr val="000000"/>
                </a:solidFill>
                <a:latin typeface="Arial"/>
              </a:rPr>
              <a:t>Hardware Accelerator Design</a:t>
            </a:r>
          </a:p>
          <a:p>
            <a:pPr marL="285750" indent="-285750">
              <a:spcBef>
                <a:spcPts val="1417"/>
              </a:spcBef>
              <a:buFont typeface="Arial" panose="020B0604020202020204" pitchFamily="34" charset="0"/>
              <a:buChar char="•"/>
            </a:pPr>
            <a:r>
              <a:rPr lang="en-US" sz="2000" b="0" strike="noStrike" spc="-1" dirty="0">
                <a:solidFill>
                  <a:srgbClr val="000000"/>
                </a:solidFill>
                <a:latin typeface="Arial"/>
              </a:rPr>
              <a:t>Dataflow for 3D Systolic Architecture</a:t>
            </a:r>
          </a:p>
          <a:p>
            <a:pPr marL="285750" indent="-285750">
              <a:spcBef>
                <a:spcPts val="1417"/>
              </a:spcBef>
              <a:buFont typeface="Arial" panose="020B0604020202020204" pitchFamily="34" charset="0"/>
              <a:buChar char="•"/>
            </a:pPr>
            <a:r>
              <a:rPr lang="en-US" sz="2000" b="0" strike="noStrike" spc="-1" dirty="0">
                <a:solidFill>
                  <a:srgbClr val="000000"/>
                </a:solidFill>
                <a:latin typeface="Arial"/>
              </a:rPr>
              <a:t>Experimental Results and Discussion</a:t>
            </a:r>
          </a:p>
          <a:p>
            <a:pPr marL="285750" indent="-285750">
              <a:spcBef>
                <a:spcPts val="1417"/>
              </a:spcBef>
              <a:buFont typeface="Arial" panose="020B0604020202020204" pitchFamily="34" charset="0"/>
              <a:buChar char="•"/>
            </a:pPr>
            <a:r>
              <a:rPr lang="en-US" sz="2000" b="0" strike="noStrike" spc="-1" dirty="0">
                <a:solidFill>
                  <a:srgbClr val="000000"/>
                </a:solidFill>
                <a:latin typeface="Arial"/>
              </a:rPr>
              <a:t>Conclusions</a:t>
            </a:r>
          </a:p>
          <a:p>
            <a:pPr indent="0">
              <a:spcBef>
                <a:spcPts val="1417"/>
              </a:spcBef>
              <a:buNone/>
            </a:pPr>
            <a:endParaRPr lang="fr-FR" sz="1800" b="0" strike="noStrike" spc="-1" dirty="0">
              <a:solidFill>
                <a:srgbClr val="000000"/>
              </a:solidFill>
              <a:latin typeface="Arial"/>
            </a:endParaRPr>
          </a:p>
        </p:txBody>
      </p:sp>
      <p:sp>
        <p:nvSpPr>
          <p:cNvPr id="4" name="PlaceHolder 3"/>
          <p:cNvSpPr>
            <a:spLocks noGrp="1"/>
          </p:cNvSpPr>
          <p:nvPr>
            <p:ph type="sldNum" idx="8"/>
          </p:nvPr>
        </p:nvSpPr>
        <p:spPr/>
        <p:txBody>
          <a:bodyPr/>
          <a:lstStyle/>
          <a:p>
            <a:fld id="{923DBF97-A189-4690-BCC6-7DC7D423EE70}" type="slidenum">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5DB29-55BE-5E18-ED82-99FC0EAD890E}"/>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DF2AC035-2CE9-2580-F83C-AF242CB8E57B}"/>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1800" b="1" strike="noStrike" spc="-1" dirty="0" err="1">
                <a:solidFill>
                  <a:srgbClr val="000000"/>
                </a:solidFill>
                <a:latin typeface="Arial"/>
              </a:rPr>
              <a:t>References</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7A4D3C36-8705-B47C-D3BE-2503BEC203D0}"/>
              </a:ext>
            </a:extLst>
          </p:cNvPr>
          <p:cNvSpPr>
            <a:spLocks noGrp="1"/>
          </p:cNvSpPr>
          <p:nvPr>
            <p:ph/>
          </p:nvPr>
        </p:nvSpPr>
        <p:spPr>
          <a:xfrm>
            <a:off x="504000" y="1078859"/>
            <a:ext cx="9070560" cy="4177295"/>
          </a:xfrm>
          <a:prstGeom prst="rect">
            <a:avLst/>
          </a:prstGeom>
          <a:noFill/>
          <a:ln w="0">
            <a:noFill/>
          </a:ln>
        </p:spPr>
        <p:txBody>
          <a:bodyPr lIns="0" tIns="0" rIns="0" bIns="0" anchor="t">
            <a:normAutofit fontScale="92500" lnSpcReduction="20000"/>
          </a:bodyPr>
          <a:lstStyle/>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[1]  S. Mittal and Vibhu, “A Survey of Accelerator Architectures for 3D Convolution Neural Networks,” Journal of Systems Architecture, vol. 115, p. 102041, 2022.</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[2]  Y. Hu, Y. Liu and Z. Liu, "A Survey on Convolutional Neural Network Accelerators: GPU, FPGA and ASIC," 14th International Conference on Computer Research and Development (ICCRD), Shenzhen, China, 2022.</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[3]  F. H. Khan, M. A. Pasha and S.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Masud</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“Towards Designing a Hardware Accelerator for 3D Convolutional Neural Networks”, Computers and Electrical Engineering,, vol. 105, pp. 108489,2023.</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[4]  T. Tian, X. Jin, L. Zhao, X. Wang, J. Wang and W. Wu, "Exploration of Memory Access Optimization for FPGA-based 3D CNN Accelerator," Design, Automation &amp; Test in Europe Conference &amp; Exhibition (DATE), Grenoble, France, 2020, pp. 1650-1655, 2020.</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[5]  H. Fan et al., "F-E3D: FPGA-based Acceleration of an Efficient 3D Convolutional Neural Network for Human Action Recognition," IEEE 30th International Conference on Application-specific Systems, Architectures and Processors (ASAP), USA, pp. 1-8, 2019.</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[6]  Z. Liu, P. Chow, J. Xu, J. Jiang, Y. Dou and J. Zhou, "A Uniform Architecture Design for Accelerating 2D and 3D CNNs on FPGAs", Electronics MDPI, vol. 8, no. 1, 1 2019.</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[7]  J. Shen, Y. Huang, M. Wen and C. Zhang, "Toward an Efficient Deep Pipelined Template-Based Architecture for Accelerating the Entire 2-D and 3-D CNNs on FPGA," in IEEE Transactions on Computer-Aided Design of Integrated Circuits and Systems, vol. 39, no. 7, pp. 1442-1455, July 2020.</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[8]  M. Sun, P. Zhao, M.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Gungor</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M.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Pedram</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M.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Leeser</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and X. Lin, "3D CNN Acceleration on FPGA using Hardware-Aware Pruning," 57th ACM/IEEE Design Automation Conference (DAC), San Francisco, CA, USA, 2020, pp. 1-6,2020.</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[9]  P.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Toupas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 Montgomerie-</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corcoran</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C.-s.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Bouganis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and D.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Tzovaras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"Harflow3d: A Latency-Oriented 3D-CNN Accelerator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Toolflow</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for HAR on FPGA Devices", Proceedings of International Symposium on Field-Programmable Custom Computing Machines FCCM, 2023.</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[10]  K. Hegde, R. Agrawal, Y. Yao and C. W. Fletcher, "Morph: Flexible Acceleration for 3D CNN-Based Video Understanding," 2018 51st Annual IEEE/ACM International Symposium on Microarchitecture (MICRO), Fukuoka, Japan, pp. 933-946, 2018.</a:t>
            </a:r>
          </a:p>
          <a:p>
            <a:pPr marL="0" marR="0" lvl="0" indent="0" algn="l" defTabSz="6858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highlight>
                  <a:srgbClr val="C0C0C0"/>
                </a:highlight>
                <a:uLnTx/>
                <a:uFillTx/>
                <a:latin typeface="Calibri" panose="020F0502020204030204"/>
                <a:ea typeface="+mn-ea"/>
                <a:cs typeface="+mn-cs"/>
              </a:rPr>
              <a:t>[11]  Y. Wang, Y. Wang, C. Shi, L. Cheng, H. Li and X. Li, "An Edge 3D CNN Accelerator for Low-Power Activity Recognition," in IEEE Transactions on Computer-Aided Design of Integrated Circuits and Systems, vol. 40, no. 5, pp. 918-930, May 2021. </a:t>
            </a:r>
          </a:p>
          <a:p>
            <a:pPr indent="0">
              <a:spcBef>
                <a:spcPts val="1417"/>
              </a:spcBef>
              <a:buNone/>
            </a:pPr>
            <a:endParaRPr lang="fr-FR" sz="1800" b="0" strike="noStrike" spc="-1" dirty="0">
              <a:solidFill>
                <a:srgbClr val="000000"/>
              </a:solidFill>
              <a:latin typeface="Arial"/>
            </a:endParaRPr>
          </a:p>
        </p:txBody>
      </p:sp>
      <p:sp>
        <p:nvSpPr>
          <p:cNvPr id="4" name="PlaceHolder 3">
            <a:extLst>
              <a:ext uri="{FF2B5EF4-FFF2-40B4-BE49-F238E27FC236}">
                <a16:creationId xmlns:a16="http://schemas.microsoft.com/office/drawing/2014/main" id="{D8BC0EA2-6DDD-B287-B4B4-D6181568FD05}"/>
              </a:ext>
            </a:extLst>
          </p:cNvPr>
          <p:cNvSpPr>
            <a:spLocks noGrp="1"/>
          </p:cNvSpPr>
          <p:nvPr>
            <p:ph type="sldNum" idx="8"/>
          </p:nvPr>
        </p:nvSpPr>
        <p:spPr/>
        <p:txBody>
          <a:bodyPr/>
          <a:lstStyle/>
          <a:p>
            <a:fld id="{923DBF97-A189-4690-BCC6-7DC7D423EE70}" type="slidenum">
              <a:rPr/>
              <a:t>20</a:t>
            </a:fld>
            <a:endParaRPr/>
          </a:p>
        </p:txBody>
      </p:sp>
    </p:spTree>
    <p:extLst>
      <p:ext uri="{BB962C8B-B14F-4D97-AF65-F5344CB8AC3E}">
        <p14:creationId xmlns:p14="http://schemas.microsoft.com/office/powerpoint/2010/main" val="362357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542CB-D606-4363-F224-7CB6B44B796D}"/>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79D9D607-FEAF-78BA-DD9C-6D69C1EBC308}"/>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Context</a:t>
            </a:r>
            <a:r>
              <a:rPr lang="fr-FR" sz="2400" b="1" strike="noStrike" spc="-1" dirty="0">
                <a:solidFill>
                  <a:srgbClr val="000000"/>
                </a:solidFill>
                <a:latin typeface="Arial"/>
              </a:rPr>
              <a:t> and Motivation (1/2)</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8BCEB1AA-D6B3-C440-3302-96252C035CD7}"/>
              </a:ext>
            </a:extLst>
          </p:cNvPr>
          <p:cNvSpPr>
            <a:spLocks noGrp="1"/>
          </p:cNvSpPr>
          <p:nvPr>
            <p:ph/>
          </p:nvPr>
        </p:nvSpPr>
        <p:spPr>
          <a:xfrm>
            <a:off x="297005" y="1309550"/>
            <a:ext cx="9484550" cy="4108450"/>
          </a:xfrm>
          <a:prstGeom prst="rect">
            <a:avLst/>
          </a:prstGeom>
          <a:noFill/>
          <a:ln w="0">
            <a:noFill/>
          </a:ln>
        </p:spPr>
        <p:txBody>
          <a:bodyPr lIns="0" tIns="0" rIns="0" bIns="0" anchor="t">
            <a:normAutofit/>
          </a:bodyPr>
          <a:lstStyle/>
          <a:p>
            <a:pPr marL="171450" marR="0" lvl="0" indent="-171450" algn="just" defTabSz="685800" rtl="0" eaLnBrk="1" fontAlgn="auto" latinLnBrk="0" hangingPunct="1">
              <a:lnSpc>
                <a:spcPct val="10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3D CNN are gaining popularity in applications involving video processing</a:t>
            </a:r>
          </a:p>
          <a:p>
            <a:pPr marL="514350" marR="0" lvl="1" indent="-171450" algn="just" defTabSz="685800" rtl="0" eaLnBrk="1" fontAlgn="auto" latinLnBrk="0" hangingPunct="1">
              <a:lnSpc>
                <a:spcPct val="10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Extract features across both spatial and temporal dimensions.</a:t>
            </a:r>
          </a:p>
          <a:p>
            <a:pPr marL="171450" marR="0" lvl="0" indent="-171450" algn="just" defTabSz="685800" rtl="0" eaLnBrk="1" fontAlgn="auto" latinLnBrk="0" hangingPunct="1">
              <a:lnSpc>
                <a:spcPct val="10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High computation throughput and significantly increased memory traffic</a:t>
            </a:r>
          </a:p>
          <a:p>
            <a:pPr marL="514350" marR="0" lvl="1" indent="-171450" algn="just" defTabSz="685800" rtl="0" eaLnBrk="1" fontAlgn="auto" latinLnBrk="0" hangingPunct="1">
              <a:lnSpc>
                <a:spcPct val="10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Difficult to deploy on resource-constrained and low-power platforms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altLang="ja-JP"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FPGAs are gaining prominence over other hardware platform</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altLang="ja-JP" sz="19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Reconfigurable and flexible architecture.</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altLang="ja-JP"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Limited availability of on-chip memory on FPGA</a:t>
            </a:r>
          </a:p>
          <a:p>
            <a:pPr marL="514350" marR="0" lvl="1" indent="-171450" algn="just"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rPr>
              <a:t>Makes it </a:t>
            </a:r>
            <a:r>
              <a:rPr kumimoji="0" lang="en-US" sz="1900" b="0" i="0" u="none" strike="noStrike" kern="1200" cap="none" spc="0" normalizeH="0" baseline="0" noProof="0" dirty="0">
                <a:ln>
                  <a:noFill/>
                </a:ln>
                <a:solidFill>
                  <a:srgbClr val="FF0000"/>
                </a:solidFill>
                <a:effectLst/>
                <a:uLnTx/>
                <a:uFillTx/>
                <a:latin typeface="Calibri" panose="020F0502020204030204"/>
                <a:ea typeface="+mn-ea"/>
                <a:cs typeface="+mn-cs"/>
              </a:rPr>
              <a:t>difficult to reuse filters and overlapped input data in all three dimensions</a:t>
            </a:r>
            <a:endParaRPr kumimoji="0" lang="en-US" altLang="ja-JP" sz="19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514350" marR="0" lvl="1" indent="-171450" algn="just"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altLang="ja-JP" sz="19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Frequent access to off-chip memory</a:t>
            </a:r>
          </a:p>
          <a:p>
            <a:pPr indent="0">
              <a:spcBef>
                <a:spcPts val="1417"/>
              </a:spcBef>
              <a:buNone/>
            </a:pPr>
            <a:endParaRPr lang="fr-FR" sz="1800" b="0" strike="noStrike" spc="-1" dirty="0">
              <a:solidFill>
                <a:srgbClr val="000000"/>
              </a:solidFill>
              <a:latin typeface="Arial"/>
            </a:endParaRPr>
          </a:p>
        </p:txBody>
      </p:sp>
      <p:sp>
        <p:nvSpPr>
          <p:cNvPr id="4" name="PlaceHolder 3">
            <a:extLst>
              <a:ext uri="{FF2B5EF4-FFF2-40B4-BE49-F238E27FC236}">
                <a16:creationId xmlns:a16="http://schemas.microsoft.com/office/drawing/2014/main" id="{CD7A5960-B112-FB14-D816-CB35B792D468}"/>
              </a:ext>
            </a:extLst>
          </p:cNvPr>
          <p:cNvSpPr>
            <a:spLocks noGrp="1"/>
          </p:cNvSpPr>
          <p:nvPr>
            <p:ph type="sldNum" idx="8"/>
          </p:nvPr>
        </p:nvSpPr>
        <p:spPr/>
        <p:txBody>
          <a:bodyPr/>
          <a:lstStyle/>
          <a:p>
            <a:fld id="{923DBF97-A189-4690-BCC6-7DC7D423EE70}" type="slidenum">
              <a:rPr/>
              <a:t>3</a:t>
            </a:fld>
            <a:endParaRPr/>
          </a:p>
        </p:txBody>
      </p:sp>
    </p:spTree>
    <p:extLst>
      <p:ext uri="{BB962C8B-B14F-4D97-AF65-F5344CB8AC3E}">
        <p14:creationId xmlns:p14="http://schemas.microsoft.com/office/powerpoint/2010/main" val="101107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F6FFD-90A1-518E-3EFC-E802B5231140}"/>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886EC022-9266-BCEF-8C32-075ED4144278}"/>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Context</a:t>
            </a:r>
            <a:r>
              <a:rPr lang="fr-FR" sz="2400" b="1" strike="noStrike" spc="-1" dirty="0">
                <a:solidFill>
                  <a:srgbClr val="000000"/>
                </a:solidFill>
                <a:latin typeface="Arial"/>
              </a:rPr>
              <a:t> and Motivation (2/2)</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162E5D4E-C1D4-43DF-B6D0-D780F2F5FDC8}"/>
              </a:ext>
            </a:extLst>
          </p:cNvPr>
          <p:cNvSpPr>
            <a:spLocks noGrp="1"/>
          </p:cNvSpPr>
          <p:nvPr>
            <p:ph/>
          </p:nvPr>
        </p:nvSpPr>
        <p:spPr>
          <a:xfrm>
            <a:off x="194907" y="1015285"/>
            <a:ext cx="9478200" cy="4076700"/>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x-none" sz="22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conventional</a:t>
            </a:r>
            <a:r>
              <a:rPr kumimoji="0" lang="x-none" sz="2200" b="0" i="0" u="none" strike="noStrike" kern="1200" cap="none" spc="0" normalizeH="0" baseline="0" noProof="0" dirty="0">
                <a:ln>
                  <a:noFill/>
                </a:ln>
                <a:solidFill>
                  <a:prstClr val="black"/>
                </a:solidFill>
                <a:effectLst/>
                <a:uLnTx/>
                <a:uFillTx/>
                <a:latin typeface="Calibri" panose="020F0502020204030204"/>
                <a:ea typeface="+mn-ea"/>
                <a:cs typeface="+mn-cs"/>
              </a:rPr>
              <a:t> hardware accelerators for 2D CNNs </a:t>
            </a:r>
            <a:r>
              <a:rPr kumimoji="0" lang="x-none" sz="2200" b="0" i="0" u="none" strike="noStrike" kern="1200" cap="none" spc="0" normalizeH="0" baseline="0" noProof="0" dirty="0">
                <a:ln>
                  <a:noFill/>
                </a:ln>
                <a:solidFill>
                  <a:srgbClr val="FF0000"/>
                </a:solidFill>
                <a:effectLst/>
                <a:uLnTx/>
                <a:uFillTx/>
                <a:latin typeface="Calibri" panose="020F0502020204030204"/>
                <a:ea typeface="+mn-ea"/>
                <a:cs typeface="+mn-cs"/>
              </a:rPr>
              <a:t>emphasize the spatial reuse o</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f input data only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2D systolic array-based architecture</a:t>
            </a:r>
            <a:r>
              <a:rPr kumimoji="0" lang="x-none" sz="2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are inefficient for 3D CNNs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Clustering of multiple 2D PE arrays requires more on-chip </a:t>
            </a:r>
          </a:p>
          <a:p>
            <a:pPr marL="342900" marR="0" lvl="1" algn="l" defTabSz="685800" rtl="0" eaLnBrk="1" fontAlgn="auto" latinLnBrk="0" hangingPunct="1">
              <a:lnSpc>
                <a:spcPct val="90000"/>
              </a:lnSpc>
              <a:spcBef>
                <a:spcPts val="375"/>
              </a:spcBef>
              <a:spcAft>
                <a:spcPts val="0"/>
              </a:spcAft>
              <a:buClrTx/>
              <a:buSzTx/>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memory and resources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Not suitable for low-power and resource-constrained scenarios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Design of an energy-efficient 3D systolic array architecture</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rgbClr val="002060"/>
                </a:solidFill>
                <a:effectLst/>
                <a:uLnTx/>
                <a:uFillTx/>
                <a:latin typeface="Calibri" panose="020F0502020204030204"/>
                <a:ea typeface="+mn-ea"/>
                <a:cs typeface="+mn-cs"/>
              </a:rPr>
              <a:t>Supports data reuse in the temporal dimension</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rgbClr val="002060"/>
                </a:solidFill>
                <a:effectLst/>
                <a:uLnTx/>
                <a:uFillTx/>
                <a:latin typeface="Calibri" panose="020F0502020204030204"/>
                <a:ea typeface="+mn-ea"/>
                <a:cs typeface="+mn-cs"/>
              </a:rPr>
              <a:t>Eliminates conversion of 3D data into 2D matrices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rgbClr val="002060"/>
                </a:solidFill>
                <a:effectLst/>
                <a:uLnTx/>
                <a:uFillTx/>
                <a:latin typeface="Calibri" panose="020F0502020204030204"/>
                <a:ea typeface="+mn-ea"/>
                <a:cs typeface="+mn-cs"/>
              </a:rPr>
              <a:t>Reduce both on-chip and off-chip memory traffic</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 corresponding dataflow control logic</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Synchronize the propagation of data in multiple planes of a 3D systolic array</a:t>
            </a:r>
          </a:p>
          <a:p>
            <a:pPr indent="0">
              <a:spcBef>
                <a:spcPts val="1417"/>
              </a:spcBef>
              <a:buNone/>
            </a:pPr>
            <a:endParaRPr lang="fr-FR" sz="1800" b="0" strike="noStrike" spc="-1" dirty="0">
              <a:solidFill>
                <a:srgbClr val="000000"/>
              </a:solidFill>
              <a:latin typeface="Arial"/>
            </a:endParaRPr>
          </a:p>
        </p:txBody>
      </p:sp>
      <p:sp>
        <p:nvSpPr>
          <p:cNvPr id="4" name="PlaceHolder 3">
            <a:extLst>
              <a:ext uri="{FF2B5EF4-FFF2-40B4-BE49-F238E27FC236}">
                <a16:creationId xmlns:a16="http://schemas.microsoft.com/office/drawing/2014/main" id="{8FB27B7A-B536-EAA0-8AA0-8BE550839B24}"/>
              </a:ext>
            </a:extLst>
          </p:cNvPr>
          <p:cNvSpPr>
            <a:spLocks noGrp="1"/>
          </p:cNvSpPr>
          <p:nvPr>
            <p:ph type="sldNum" idx="8"/>
          </p:nvPr>
        </p:nvSpPr>
        <p:spPr/>
        <p:txBody>
          <a:bodyPr/>
          <a:lstStyle/>
          <a:p>
            <a:fld id="{923DBF97-A189-4690-BCC6-7DC7D423EE70}" type="slidenum">
              <a:rPr/>
              <a:t>4</a:t>
            </a:fld>
            <a:endParaRPr/>
          </a:p>
        </p:txBody>
      </p:sp>
    </p:spTree>
    <p:extLst>
      <p:ext uri="{BB962C8B-B14F-4D97-AF65-F5344CB8AC3E}">
        <p14:creationId xmlns:p14="http://schemas.microsoft.com/office/powerpoint/2010/main" val="2686252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B9225-E55E-7EA5-78D9-AB8039DDD418}"/>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EFA72451-8AC2-C0B5-EC8C-3F41D84D8AA8}"/>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Literature</a:t>
            </a:r>
            <a:r>
              <a:rPr lang="fr-FR" sz="2400" b="1" strike="noStrike" spc="-1" dirty="0">
                <a:solidFill>
                  <a:srgbClr val="000000"/>
                </a:solidFill>
                <a:latin typeface="Arial"/>
              </a:rPr>
              <a:t> </a:t>
            </a:r>
            <a:r>
              <a:rPr lang="fr-FR" sz="2400" b="1" strike="noStrike" spc="-1" dirty="0" err="1">
                <a:solidFill>
                  <a:srgbClr val="000000"/>
                </a:solidFill>
                <a:latin typeface="Arial"/>
              </a:rPr>
              <a:t>Review</a:t>
            </a:r>
            <a:r>
              <a:rPr lang="fr-FR" sz="2400" b="1" strike="noStrike" spc="-1" dirty="0">
                <a:solidFill>
                  <a:srgbClr val="000000"/>
                </a:solidFill>
                <a:latin typeface="Arial"/>
              </a:rPr>
              <a:t> of 3D CNN Hardware</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FA0166D1-0B5F-21B3-5283-5B917C68A589}"/>
              </a:ext>
            </a:extLst>
          </p:cNvPr>
          <p:cNvSpPr>
            <a:spLocks noGrp="1"/>
          </p:cNvSpPr>
          <p:nvPr>
            <p:ph/>
          </p:nvPr>
        </p:nvSpPr>
        <p:spPr>
          <a:xfrm>
            <a:off x="504000" y="1106350"/>
            <a:ext cx="9300400" cy="4311650"/>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Tian et al. [4] presented an accelerator that consists of multiple 2D PE arrays </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Implement convolution operations using different loop ordering strategies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Hegde et al.[10] proposed a design based on multiple systolic arrays, coupled with hierarchical reconfigurable buffers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Leverage in-memory reusability and prevent the need for temporal data re-fetching</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Most of accelerators[3-9] </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decompose the 3D convolution into several 2D convolutions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Utilizes the spatial data locality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FF0000"/>
                </a:solidFill>
                <a:effectLst/>
                <a:uLnTx/>
                <a:uFillTx/>
                <a:latin typeface="Calibri" panose="020F0502020204030204"/>
                <a:ea typeface="+mn-ea"/>
                <a:cs typeface="+mn-cs"/>
              </a:rPr>
              <a:t>Additional data transfers between the 2D PE arrays and on-chip memory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Wand et al. [11] presented the concept of a 3D systolic cube</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Dataflow mode is </a:t>
            </a:r>
            <a:r>
              <a:rPr kumimoji="0" lang="en-US" sz="1700" b="0" i="0" u="none" strike="noStrike" kern="1200" cap="none" spc="0" normalizeH="0" baseline="0" noProof="0" dirty="0">
                <a:ln>
                  <a:noFill/>
                </a:ln>
                <a:solidFill>
                  <a:prstClr val="black"/>
                </a:solidFill>
                <a:effectLst/>
                <a:highlight>
                  <a:srgbClr val="00FF00"/>
                </a:highlight>
                <a:uLnTx/>
                <a:uFillTx/>
                <a:latin typeface="Calibri" panose="020F0502020204030204"/>
                <a:ea typeface="+mn-ea"/>
                <a:cs typeface="+mn-cs"/>
              </a:rPr>
              <a:t>output stationary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Limited data reuse and restricted parallelism</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highlight>
                  <a:srgbClr val="FFFF00"/>
                </a:highlight>
                <a:uLnTx/>
                <a:uFillTx/>
                <a:latin typeface="Calibri" panose="020F0502020204030204"/>
                <a:ea typeface="+mn-ea"/>
                <a:cs typeface="+mn-cs"/>
              </a:rPr>
              <a:t>Our work -&gt; Weight stationary mode for the 3D systolic array</a:t>
            </a:r>
          </a:p>
          <a:p>
            <a:pPr indent="0">
              <a:spcBef>
                <a:spcPts val="1417"/>
              </a:spcBef>
              <a:buNone/>
            </a:pPr>
            <a:endParaRPr lang="fr-FR" sz="1800" b="0" strike="noStrike" spc="-1" dirty="0">
              <a:solidFill>
                <a:srgbClr val="000000"/>
              </a:solidFill>
              <a:latin typeface="Arial"/>
            </a:endParaRPr>
          </a:p>
        </p:txBody>
      </p:sp>
      <p:sp>
        <p:nvSpPr>
          <p:cNvPr id="4" name="PlaceHolder 3">
            <a:extLst>
              <a:ext uri="{FF2B5EF4-FFF2-40B4-BE49-F238E27FC236}">
                <a16:creationId xmlns:a16="http://schemas.microsoft.com/office/drawing/2014/main" id="{9792ECC2-FD1D-F385-EC81-2897FF77CFCB}"/>
              </a:ext>
            </a:extLst>
          </p:cNvPr>
          <p:cNvSpPr>
            <a:spLocks noGrp="1"/>
          </p:cNvSpPr>
          <p:nvPr>
            <p:ph type="sldNum" idx="8"/>
          </p:nvPr>
        </p:nvSpPr>
        <p:spPr/>
        <p:txBody>
          <a:bodyPr/>
          <a:lstStyle/>
          <a:p>
            <a:fld id="{923DBF97-A189-4690-BCC6-7DC7D423EE70}" type="slidenum">
              <a:rPr/>
              <a:t>5</a:t>
            </a:fld>
            <a:endParaRPr/>
          </a:p>
        </p:txBody>
      </p:sp>
    </p:spTree>
    <p:extLst>
      <p:ext uri="{BB962C8B-B14F-4D97-AF65-F5344CB8AC3E}">
        <p14:creationId xmlns:p14="http://schemas.microsoft.com/office/powerpoint/2010/main" val="388400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216A5-D843-6C21-7EBC-BC075EC78ED3}"/>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998B5846-807E-0E85-EABC-8EDD972F0122}"/>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Proposed</a:t>
            </a:r>
            <a:r>
              <a:rPr lang="fr-FR" sz="2400" b="1" strike="noStrike" spc="-1" dirty="0">
                <a:solidFill>
                  <a:srgbClr val="000000"/>
                </a:solidFill>
                <a:latin typeface="Arial"/>
              </a:rPr>
              <a:t> Hardware Accelerator Design (1/3)</a:t>
            </a:r>
            <a:endParaRPr lang="fr-FR" sz="1800" b="1" strike="noStrike" spc="-1" dirty="0">
              <a:solidFill>
                <a:srgbClr val="000000"/>
              </a:solidFill>
              <a:latin typeface="Arial"/>
            </a:endParaRPr>
          </a:p>
        </p:txBody>
      </p:sp>
      <mc:AlternateContent xmlns:mc="http://schemas.openxmlformats.org/markup-compatibility/2006">
        <mc:Choice xmlns:a14="http://schemas.microsoft.com/office/drawing/2010/main" Requires="a14">
          <p:sp>
            <p:nvSpPr>
              <p:cNvPr id="23" name="PlaceHolder 2">
                <a:extLst>
                  <a:ext uri="{FF2B5EF4-FFF2-40B4-BE49-F238E27FC236}">
                    <a16:creationId xmlns:a16="http://schemas.microsoft.com/office/drawing/2014/main" id="{F3DF6996-C5DD-7C05-1414-B84DB4321521}"/>
                  </a:ext>
                </a:extLst>
              </p:cNvPr>
              <p:cNvSpPr>
                <a:spLocks noGrp="1"/>
              </p:cNvSpPr>
              <p:nvPr>
                <p:ph/>
              </p:nvPr>
            </p:nvSpPr>
            <p:spPr>
              <a:xfrm>
                <a:off x="292514" y="1166886"/>
                <a:ext cx="4156901" cy="3874050"/>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Input data buffer </a:t>
                </a:r>
                <a:r>
                  <a:rPr lang="en-US" sz="2000" dirty="0">
                    <a:solidFill>
                      <a:prstClr val="black"/>
                    </a:solidFill>
                    <a:latin typeface="Calibri" panose="020F0502020204030204"/>
                    <a:ea typeface="+mn-ea"/>
                    <a:cs typeface="+mn-cs"/>
                  </a:rPr>
                  <a:t>is on-chip memory</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input data is rearranged and distributed in Rearrangement block</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3D PE array modules of size </a:t>
                </a:r>
                <a14:m>
                  <m:oMath xmlns:m="http://schemas.openxmlformats.org/officeDocument/2006/math">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𝐽</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𝐾</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oMath>
                </a14:m>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Supports varying kernel sizes across the network through muxes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Reconfigurable connections between the 3D PEs arrays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panose="020F0502020204030204"/>
                    <a:ea typeface="+mn-ea"/>
                    <a:cs typeface="+mn-cs"/>
                  </a:rPr>
                  <a:t>Input and output level parallelism</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en-US" kern="1200" dirty="0">
                    <a:solidFill>
                      <a:srgbClr val="FF0000"/>
                    </a:solidFill>
                    <a:latin typeface="Calibri" panose="020F0502020204030204"/>
                    <a:ea typeface="+mn-ea"/>
                    <a:cs typeface="+mn-cs"/>
                  </a:rPr>
                  <a:t>D</a:t>
                </a:r>
                <a:r>
                  <a:rPr kumimoji="0" lang="en-US" b="0" i="0" u="none" strike="noStrike" kern="1200" cap="none" spc="0" normalizeH="0" baseline="0" noProof="0" dirty="0" err="1">
                    <a:ln>
                      <a:noFill/>
                    </a:ln>
                    <a:solidFill>
                      <a:srgbClr val="FF0000"/>
                    </a:solidFill>
                    <a:effectLst/>
                    <a:uLnTx/>
                    <a:uFillTx/>
                    <a:latin typeface="Calibri" panose="020F0502020204030204"/>
                    <a:ea typeface="+mn-ea"/>
                    <a:cs typeface="+mn-cs"/>
                  </a:rPr>
                  <a:t>ifferent</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 levels of parallelism to increase the throughput by de/</a:t>
                </a:r>
                <a:r>
                  <a:rPr kumimoji="0" lang="en-US" b="0" i="0" u="none" strike="noStrike" kern="1200" cap="none" spc="0" normalizeH="0" baseline="0" noProof="0" dirty="0" err="1">
                    <a:ln>
                      <a:noFill/>
                    </a:ln>
                    <a:solidFill>
                      <a:srgbClr val="FF0000"/>
                    </a:solidFill>
                    <a:effectLst/>
                    <a:uLnTx/>
                    <a:uFillTx/>
                    <a:latin typeface="Calibri" panose="020F0502020204030204"/>
                    <a:ea typeface="+mn-ea"/>
                    <a:cs typeface="+mn-cs"/>
                  </a:rPr>
                  <a:t>activitating</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 multiple PE arrays</a:t>
                </a:r>
              </a:p>
            </p:txBody>
          </p:sp>
        </mc:Choice>
        <mc:Fallback>
          <p:sp>
            <p:nvSpPr>
              <p:cNvPr id="23" name="PlaceHolder 2">
                <a:extLst>
                  <a:ext uri="{FF2B5EF4-FFF2-40B4-BE49-F238E27FC236}">
                    <a16:creationId xmlns:a16="http://schemas.microsoft.com/office/drawing/2014/main" id="{F3DF6996-C5DD-7C05-1414-B84DB4321521}"/>
                  </a:ext>
                </a:extLst>
              </p:cNvPr>
              <p:cNvSpPr>
                <a:spLocks noGrp="1" noRot="1" noChangeAspect="1" noMove="1" noResize="1" noEditPoints="1" noAdjustHandles="1" noChangeArrowheads="1" noChangeShapeType="1" noTextEdit="1"/>
              </p:cNvSpPr>
              <p:nvPr>
                <p:ph/>
              </p:nvPr>
            </p:nvSpPr>
            <p:spPr>
              <a:xfrm>
                <a:off x="292514" y="1166886"/>
                <a:ext cx="4156901" cy="3874050"/>
              </a:xfrm>
              <a:prstGeom prst="rect">
                <a:avLst/>
              </a:prstGeom>
              <a:blipFill>
                <a:blip r:embed="rId3"/>
                <a:stretch>
                  <a:fillRect l="-3519" t="-2830" r="-1320"/>
                </a:stretch>
              </a:blipFill>
              <a:ln w="0">
                <a:noFill/>
              </a:ln>
            </p:spPr>
            <p:txBody>
              <a:bodyPr/>
              <a:lstStyle/>
              <a:p>
                <a:r>
                  <a:rPr lang="en-US">
                    <a:noFill/>
                  </a:rPr>
                  <a:t> </a:t>
                </a:r>
              </a:p>
            </p:txBody>
          </p:sp>
        </mc:Fallback>
      </mc:AlternateContent>
      <p:sp>
        <p:nvSpPr>
          <p:cNvPr id="4" name="PlaceHolder 3">
            <a:extLst>
              <a:ext uri="{FF2B5EF4-FFF2-40B4-BE49-F238E27FC236}">
                <a16:creationId xmlns:a16="http://schemas.microsoft.com/office/drawing/2014/main" id="{62266EBC-487A-F3A1-1A8A-480A0232A97B}"/>
              </a:ext>
            </a:extLst>
          </p:cNvPr>
          <p:cNvSpPr>
            <a:spLocks noGrp="1"/>
          </p:cNvSpPr>
          <p:nvPr>
            <p:ph type="sldNum" idx="8"/>
          </p:nvPr>
        </p:nvSpPr>
        <p:spPr/>
        <p:txBody>
          <a:bodyPr/>
          <a:lstStyle/>
          <a:p>
            <a:fld id="{923DBF97-A189-4690-BCC6-7DC7D423EE70}" type="slidenum">
              <a:rPr/>
              <a:t>6</a:t>
            </a:fld>
            <a:endParaRPr/>
          </a:p>
        </p:txBody>
      </p:sp>
      <p:pic>
        <p:nvPicPr>
          <p:cNvPr id="2" name="Picture 1">
            <a:extLst>
              <a:ext uri="{FF2B5EF4-FFF2-40B4-BE49-F238E27FC236}">
                <a16:creationId xmlns:a16="http://schemas.microsoft.com/office/drawing/2014/main" id="{0676EC8A-06CA-0BE2-75A8-73E4986345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2895" y="997891"/>
            <a:ext cx="4948930" cy="4038491"/>
          </a:xfrm>
          <a:prstGeom prst="rect">
            <a:avLst/>
          </a:prstGeom>
        </p:spPr>
      </p:pic>
      <p:sp>
        <p:nvSpPr>
          <p:cNvPr id="3" name="TextBox 2">
            <a:extLst>
              <a:ext uri="{FF2B5EF4-FFF2-40B4-BE49-F238E27FC236}">
                <a16:creationId xmlns:a16="http://schemas.microsoft.com/office/drawing/2014/main" id="{ED237F85-EC0B-F565-C4BD-FA1FB0E95669}"/>
              </a:ext>
            </a:extLst>
          </p:cNvPr>
          <p:cNvSpPr txBox="1"/>
          <p:nvPr/>
        </p:nvSpPr>
        <p:spPr>
          <a:xfrm>
            <a:off x="3168502" y="5075138"/>
            <a:ext cx="1043876" cy="369332"/>
          </a:xfrm>
          <a:prstGeom prst="rect">
            <a:avLst/>
          </a:prstGeom>
          <a:noFill/>
        </p:spPr>
        <p:txBody>
          <a:bodyPr wrap="none" rtlCol="0">
            <a:spAutoFit/>
          </a:bodyPr>
          <a:lstStyle/>
          <a:p>
            <a:r>
              <a:rPr lang="en-US" dirty="0"/>
              <a:t>….</a:t>
            </a:r>
            <a:r>
              <a:rPr lang="en-US" dirty="0" err="1"/>
              <a:t>contd</a:t>
            </a:r>
            <a:endParaRPr lang="en-US" dirty="0"/>
          </a:p>
        </p:txBody>
      </p:sp>
    </p:spTree>
    <p:extLst>
      <p:ext uri="{BB962C8B-B14F-4D97-AF65-F5344CB8AC3E}">
        <p14:creationId xmlns:p14="http://schemas.microsoft.com/office/powerpoint/2010/main" val="191779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D00DE-74B1-BC5C-961D-2334D2DCA505}"/>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BC66E3D1-4A12-8A61-5D82-8C15E8C345CE}"/>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Proposed</a:t>
            </a:r>
            <a:r>
              <a:rPr lang="fr-FR" sz="2400" b="1" strike="noStrike" spc="-1" dirty="0">
                <a:solidFill>
                  <a:srgbClr val="000000"/>
                </a:solidFill>
                <a:latin typeface="Arial"/>
              </a:rPr>
              <a:t> Hardware Accelerator Design (2/3)</a:t>
            </a:r>
            <a:endParaRPr lang="fr-FR" sz="1800" b="1" strike="noStrike" spc="-1" dirty="0">
              <a:solidFill>
                <a:srgbClr val="000000"/>
              </a:solidFill>
              <a:latin typeface="Arial"/>
            </a:endParaRPr>
          </a:p>
        </p:txBody>
      </p:sp>
      <p:sp>
        <p:nvSpPr>
          <p:cNvPr id="23" name="PlaceHolder 2">
            <a:extLst>
              <a:ext uri="{FF2B5EF4-FFF2-40B4-BE49-F238E27FC236}">
                <a16:creationId xmlns:a16="http://schemas.microsoft.com/office/drawing/2014/main" id="{15A4C26B-E836-19FE-35CE-42E32598FBE5}"/>
              </a:ext>
            </a:extLst>
          </p:cNvPr>
          <p:cNvSpPr>
            <a:spLocks noGrp="1"/>
          </p:cNvSpPr>
          <p:nvPr>
            <p:ph/>
          </p:nvPr>
        </p:nvSpPr>
        <p:spPr>
          <a:xfrm>
            <a:off x="504000" y="1171440"/>
            <a:ext cx="4023551" cy="3829600"/>
          </a:xfrm>
          <a:prstGeom prst="rect">
            <a:avLst/>
          </a:prstGeom>
          <a:noFill/>
          <a:ln w="0">
            <a:noFill/>
          </a:ln>
        </p:spPr>
        <p:txBody>
          <a:bodyPr lIns="0" tIns="0" rIns="0" bIns="0" anchor="t">
            <a:normAutofit lnSpcReduction="10000"/>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Simultaneous Computation for multiple output and input feature maps</a:t>
            </a: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Small kernel blocks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Maximize resource utilization</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Partial results accumulator</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Controlling FSM </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Synchronization of data traffic</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Activation and other post-convolutional operations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Partial outputs are held in output buffers</a:t>
            </a:r>
            <a:endPar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PlaceHolder 3">
            <a:extLst>
              <a:ext uri="{FF2B5EF4-FFF2-40B4-BE49-F238E27FC236}">
                <a16:creationId xmlns:a16="http://schemas.microsoft.com/office/drawing/2014/main" id="{9847497A-0D07-A00E-15EB-5AF39B947610}"/>
              </a:ext>
            </a:extLst>
          </p:cNvPr>
          <p:cNvSpPr>
            <a:spLocks noGrp="1"/>
          </p:cNvSpPr>
          <p:nvPr>
            <p:ph type="sldNum" idx="8"/>
          </p:nvPr>
        </p:nvSpPr>
        <p:spPr/>
        <p:txBody>
          <a:bodyPr/>
          <a:lstStyle/>
          <a:p>
            <a:fld id="{923DBF97-A189-4690-BCC6-7DC7D423EE70}" type="slidenum">
              <a:rPr/>
              <a:t>7</a:t>
            </a:fld>
            <a:endParaRPr/>
          </a:p>
        </p:txBody>
      </p:sp>
      <p:pic>
        <p:nvPicPr>
          <p:cNvPr id="2" name="Picture 1">
            <a:extLst>
              <a:ext uri="{FF2B5EF4-FFF2-40B4-BE49-F238E27FC236}">
                <a16:creationId xmlns:a16="http://schemas.microsoft.com/office/drawing/2014/main" id="{DA7D5F25-EF29-4653-415A-D06218D7C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670" y="1025041"/>
            <a:ext cx="4992456" cy="4074010"/>
          </a:xfrm>
          <a:prstGeom prst="rect">
            <a:avLst/>
          </a:prstGeom>
        </p:spPr>
      </p:pic>
    </p:spTree>
    <p:extLst>
      <p:ext uri="{BB962C8B-B14F-4D97-AF65-F5344CB8AC3E}">
        <p14:creationId xmlns:p14="http://schemas.microsoft.com/office/powerpoint/2010/main" val="420099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7BAAB-7F34-0C45-E646-7EB1AE7CA365}"/>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063FDD2A-FF12-360D-5514-331226A0B4B5}"/>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Proposed</a:t>
            </a:r>
            <a:r>
              <a:rPr lang="fr-FR" sz="2400" b="1" strike="noStrike" spc="-1" dirty="0">
                <a:solidFill>
                  <a:srgbClr val="000000"/>
                </a:solidFill>
                <a:latin typeface="Arial"/>
              </a:rPr>
              <a:t> Hardware Accelerator Design (3/3)</a:t>
            </a:r>
            <a:endParaRPr lang="fr-FR" sz="1800" b="1" strike="noStrike" spc="-1" dirty="0">
              <a:solidFill>
                <a:srgbClr val="000000"/>
              </a:solidFill>
              <a:latin typeface="Arial"/>
            </a:endParaRPr>
          </a:p>
        </p:txBody>
      </p:sp>
      <p:sp>
        <p:nvSpPr>
          <p:cNvPr id="4" name="PlaceHolder 3">
            <a:extLst>
              <a:ext uri="{FF2B5EF4-FFF2-40B4-BE49-F238E27FC236}">
                <a16:creationId xmlns:a16="http://schemas.microsoft.com/office/drawing/2014/main" id="{C6F523A8-C1FB-4A8C-1C54-CDC4132FA1DE}"/>
              </a:ext>
            </a:extLst>
          </p:cNvPr>
          <p:cNvSpPr>
            <a:spLocks noGrp="1"/>
          </p:cNvSpPr>
          <p:nvPr>
            <p:ph type="sldNum" idx="8"/>
          </p:nvPr>
        </p:nvSpPr>
        <p:spPr/>
        <p:txBody>
          <a:bodyPr/>
          <a:lstStyle/>
          <a:p>
            <a:fld id="{923DBF97-A189-4690-BCC6-7DC7D423EE70}" type="slidenum">
              <a:rPr/>
              <a:t>8</a:t>
            </a:fld>
            <a:endParaRPr/>
          </a:p>
        </p:txBody>
      </p:sp>
      <p:pic>
        <p:nvPicPr>
          <p:cNvPr id="3" name="Picture 2">
            <a:extLst>
              <a:ext uri="{FF2B5EF4-FFF2-40B4-BE49-F238E27FC236}">
                <a16:creationId xmlns:a16="http://schemas.microsoft.com/office/drawing/2014/main" id="{ED907C26-56F9-1043-C265-E321168FE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881" y="934179"/>
            <a:ext cx="6543127" cy="2765951"/>
          </a:xfrm>
          <a:prstGeom prst="rect">
            <a:avLst/>
          </a:prstGeom>
        </p:spPr>
      </p:pic>
      <p:sp>
        <p:nvSpPr>
          <p:cNvPr id="6" name="PlaceHolder 2">
            <a:extLst>
              <a:ext uri="{FF2B5EF4-FFF2-40B4-BE49-F238E27FC236}">
                <a16:creationId xmlns:a16="http://schemas.microsoft.com/office/drawing/2014/main" id="{B59207AF-7919-A9AC-92CB-B8C098202813}"/>
              </a:ext>
            </a:extLst>
          </p:cNvPr>
          <p:cNvSpPr>
            <a:spLocks noGrp="1"/>
          </p:cNvSpPr>
          <p:nvPr>
            <p:ph/>
          </p:nvPr>
        </p:nvSpPr>
        <p:spPr>
          <a:xfrm>
            <a:off x="503999" y="3700130"/>
            <a:ext cx="9281351" cy="1717870"/>
          </a:xfrm>
          <a:prstGeom prst="rect">
            <a:avLst/>
          </a:prstGeom>
          <a:noFill/>
          <a:ln w="0">
            <a:noFill/>
          </a:ln>
        </p:spPr>
        <p:txBody>
          <a:bodyPr lIns="0" tIns="0" rIns="0" bIns="0" anchor="t">
            <a:norm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Multiply-Accumulate (MAC) unit, control logic, data register, and multiplexers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Different inputs from the front side only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set of inputs is transferred to registers and shared by a column of PEs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Input data is fully utilized across both spatial and temporal dimensions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0C0"/>
                </a:solidFill>
                <a:effectLst/>
                <a:uLnTx/>
                <a:uFillTx/>
                <a:latin typeface="Calibri" panose="020F0502020204030204"/>
                <a:ea typeface="+mn-ea"/>
                <a:cs typeface="+mn-cs"/>
              </a:rPr>
              <a:t>Ensures maximum data reuse and efficient computation within the systolic array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50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C971A-9F64-B38F-FC56-2B594256F229}"/>
            </a:ext>
          </a:extLst>
        </p:cNvPr>
        <p:cNvGrpSpPr/>
        <p:nvPr/>
      </p:nvGrpSpPr>
      <p:grpSpPr>
        <a:xfrm>
          <a:off x="0" y="0"/>
          <a:ext cx="0" cy="0"/>
          <a:chOff x="0" y="0"/>
          <a:chExt cx="0" cy="0"/>
        </a:xfrm>
      </p:grpSpPr>
      <p:sp>
        <p:nvSpPr>
          <p:cNvPr id="22" name="PlaceHolder 1">
            <a:extLst>
              <a:ext uri="{FF2B5EF4-FFF2-40B4-BE49-F238E27FC236}">
                <a16:creationId xmlns:a16="http://schemas.microsoft.com/office/drawing/2014/main" id="{FD1B0DE9-F69A-7FA4-018F-FEB11D9138B1}"/>
              </a:ext>
            </a:extLst>
          </p:cNvPr>
          <p:cNvSpPr>
            <a:spLocks noGrp="1"/>
          </p:cNvSpPr>
          <p:nvPr>
            <p:ph type="title"/>
          </p:nvPr>
        </p:nvSpPr>
        <p:spPr>
          <a:xfrm>
            <a:off x="504000" y="226080"/>
            <a:ext cx="9070560" cy="945360"/>
          </a:xfrm>
          <a:prstGeom prst="rect">
            <a:avLst/>
          </a:prstGeom>
          <a:noFill/>
          <a:ln w="0">
            <a:noFill/>
          </a:ln>
        </p:spPr>
        <p:txBody>
          <a:bodyPr lIns="0" tIns="0" rIns="0" bIns="0" anchor="ctr">
            <a:noAutofit/>
          </a:bodyPr>
          <a:lstStyle/>
          <a:p>
            <a:pPr indent="0" algn="ctr">
              <a:buNone/>
            </a:pPr>
            <a:r>
              <a:rPr lang="fr-FR" sz="2400" b="1" strike="noStrike" spc="-1" dirty="0" err="1">
                <a:solidFill>
                  <a:srgbClr val="000000"/>
                </a:solidFill>
                <a:latin typeface="Arial"/>
              </a:rPr>
              <a:t>Dataflow</a:t>
            </a:r>
            <a:r>
              <a:rPr lang="fr-FR" sz="2400" b="1" strike="noStrike" spc="-1" dirty="0">
                <a:solidFill>
                  <a:srgbClr val="000000"/>
                </a:solidFill>
                <a:latin typeface="Arial"/>
              </a:rPr>
              <a:t> for 3D </a:t>
            </a:r>
            <a:r>
              <a:rPr lang="fr-FR" sz="2400" b="1" strike="noStrike" spc="-1" dirty="0" err="1">
                <a:solidFill>
                  <a:srgbClr val="000000"/>
                </a:solidFill>
                <a:latin typeface="Arial"/>
              </a:rPr>
              <a:t>Systolic</a:t>
            </a:r>
            <a:r>
              <a:rPr lang="fr-FR" sz="2400" b="1" strike="noStrike" spc="-1" dirty="0">
                <a:solidFill>
                  <a:srgbClr val="000000"/>
                </a:solidFill>
                <a:latin typeface="Arial"/>
              </a:rPr>
              <a:t> Architecture (1/3)</a:t>
            </a:r>
            <a:endParaRPr lang="fr-FR" sz="1800" b="1" strike="noStrike" spc="-1" dirty="0">
              <a:solidFill>
                <a:srgbClr val="000000"/>
              </a:solidFill>
              <a:latin typeface="Arial"/>
            </a:endParaRPr>
          </a:p>
        </p:txBody>
      </p:sp>
      <mc:AlternateContent xmlns:mc="http://schemas.openxmlformats.org/markup-compatibility/2006">
        <mc:Choice xmlns:a14="http://schemas.microsoft.com/office/drawing/2010/main" Requires="a14">
          <p:sp>
            <p:nvSpPr>
              <p:cNvPr id="23" name="PlaceHolder 2">
                <a:extLst>
                  <a:ext uri="{FF2B5EF4-FFF2-40B4-BE49-F238E27FC236}">
                    <a16:creationId xmlns:a16="http://schemas.microsoft.com/office/drawing/2014/main" id="{58D3F204-DB07-C4F2-8B35-1A2DD6A139E3}"/>
                  </a:ext>
                </a:extLst>
              </p:cNvPr>
              <p:cNvSpPr>
                <a:spLocks noGrp="1"/>
              </p:cNvSpPr>
              <p:nvPr>
                <p:ph/>
              </p:nvPr>
            </p:nvSpPr>
            <p:spPr>
              <a:xfrm>
                <a:off x="212650" y="1171440"/>
                <a:ext cx="3615071" cy="4016972"/>
              </a:xfrm>
              <a:prstGeom prst="rect">
                <a:avLst/>
              </a:prstGeom>
              <a:noFill/>
              <a:ln w="0">
                <a:noFill/>
              </a:ln>
            </p:spPr>
            <p:txBody>
              <a:bodyPr lIns="0" tIns="0" rIns="0" bIns="0" anchor="t">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ea typeface="+mn-ea"/>
                    <a:cs typeface="+mn-cs"/>
                  </a:rPr>
                  <a:t>W</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eights are first </a:t>
                </a:r>
                <a:r>
                  <a:rPr lang="en-US" sz="2000" dirty="0">
                    <a:solidFill>
                      <a:prstClr val="black"/>
                    </a:solidFill>
                    <a:latin typeface="Calibri" panose="020F0502020204030204"/>
                    <a:ea typeface="+mn-ea"/>
                    <a:cs typeface="+mn-cs"/>
                  </a:rPr>
                  <a:t>loaded due to Weight Stationary mode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indent="-171450" defTabSz="685800">
                  <a:spcBef>
                    <a:spcPts val="750"/>
                  </a:spcBef>
                  <a:buFont typeface="Arial" panose="020B0604020202020204" pitchFamily="34" charset="0"/>
                  <a:buChar char="•"/>
                  <a:defRPr/>
                </a:pPr>
                <a:r>
                  <a:rPr lang="en-US" sz="2000" dirty="0">
                    <a:solidFill>
                      <a:prstClr val="black"/>
                    </a:solidFill>
                    <a:latin typeface="Calibri" panose="020F0502020204030204"/>
                    <a:ea typeface="+mn-ea"/>
                    <a:cs typeface="+mn-cs"/>
                  </a:rPr>
                  <a:t>Arrival of input data block</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Rearrangement of input data </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14:m>
                  <m:oMath xmlns:m="http://schemas.openxmlformats.org/officeDocument/2006/math">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temporal blocks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ea typeface="+mn-ea"/>
                    <a:cs typeface="+mn-cs"/>
                  </a:rPr>
                  <a:t>Only f</a:t>
                </a:r>
                <a:r>
                  <a:rPr kumimoji="0" lang="x-none" sz="2000" b="0" i="0" u="none" strike="noStrike" kern="1200" cap="none" spc="0" normalizeH="0" baseline="0" noProof="0" dirty="0">
                    <a:ln>
                      <a:noFill/>
                    </a:ln>
                    <a:solidFill>
                      <a:prstClr val="black"/>
                    </a:solidFill>
                    <a:effectLst/>
                    <a:uLnTx/>
                    <a:uFillTx/>
                    <a:latin typeface="Calibri" panose="020F0502020204030204"/>
                    <a:ea typeface="+mn-ea"/>
                    <a:cs typeface="+mn-cs"/>
                  </a:rPr>
                  <a:t>ront plane will receive the </a:t>
                </a:r>
                <a14:m>
                  <m:oMath xmlns:m="http://schemas.openxmlformats.org/officeDocument/2006/math">
                    <m:sSub>
                      <m:sSub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sub>
                    </m:sSub>
                  </m:oMath>
                </a14:m>
                <a:r>
                  <a:rPr kumimoji="0" lang="x-none"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input </a:t>
                </a:r>
                <a:r>
                  <a:rPr kumimoji="0" lang="x-none" sz="2000" b="0" i="0" u="none" strike="noStrike" kern="1200" cap="none" spc="0" normalizeH="0" baseline="0" noProof="0" dirty="0">
                    <a:ln>
                      <a:noFill/>
                    </a:ln>
                    <a:solidFill>
                      <a:prstClr val="black"/>
                    </a:solidFill>
                    <a:effectLst/>
                    <a:uLnTx/>
                    <a:uFillTx/>
                    <a:latin typeface="Calibri" panose="020F0502020204030204"/>
                    <a:ea typeface="+mn-ea"/>
                    <a:cs typeface="+mn-cs"/>
                  </a:rPr>
                  <a:t>block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14:m>
                  <m:oMath xmlns:m="http://schemas.openxmlformats.org/officeDocument/2006/math">
                    <m:sSub>
                      <m:sSub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x-none"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sub>
                    </m:sSub>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each PE block is determined by the size of the filter and input block</a:t>
                </a:r>
              </a:p>
            </p:txBody>
          </p:sp>
        </mc:Choice>
        <mc:Fallback>
          <p:sp>
            <p:nvSpPr>
              <p:cNvPr id="23" name="PlaceHolder 2">
                <a:extLst>
                  <a:ext uri="{FF2B5EF4-FFF2-40B4-BE49-F238E27FC236}">
                    <a16:creationId xmlns:a16="http://schemas.microsoft.com/office/drawing/2014/main" id="{58D3F204-DB07-C4F2-8B35-1A2DD6A139E3}"/>
                  </a:ext>
                </a:extLst>
              </p:cNvPr>
              <p:cNvSpPr>
                <a:spLocks noGrp="1" noRot="1" noChangeAspect="1" noMove="1" noResize="1" noEditPoints="1" noAdjustHandles="1" noChangeArrowheads="1" noChangeShapeType="1" noTextEdit="1"/>
              </p:cNvSpPr>
              <p:nvPr>
                <p:ph/>
              </p:nvPr>
            </p:nvSpPr>
            <p:spPr>
              <a:xfrm>
                <a:off x="212650" y="1171440"/>
                <a:ext cx="3615071" cy="4016972"/>
              </a:xfrm>
              <a:prstGeom prst="rect">
                <a:avLst/>
              </a:prstGeom>
              <a:blipFill>
                <a:blip r:embed="rId3"/>
                <a:stretch>
                  <a:fillRect l="-4047" t="-2731" r="-1686"/>
                </a:stretch>
              </a:blipFill>
              <a:ln w="0">
                <a:noFill/>
              </a:ln>
            </p:spPr>
            <p:txBody>
              <a:bodyPr/>
              <a:lstStyle/>
              <a:p>
                <a:r>
                  <a:rPr lang="en-US">
                    <a:noFill/>
                  </a:rPr>
                  <a:t> </a:t>
                </a:r>
              </a:p>
            </p:txBody>
          </p:sp>
        </mc:Fallback>
      </mc:AlternateContent>
      <p:sp>
        <p:nvSpPr>
          <p:cNvPr id="4" name="PlaceHolder 3">
            <a:extLst>
              <a:ext uri="{FF2B5EF4-FFF2-40B4-BE49-F238E27FC236}">
                <a16:creationId xmlns:a16="http://schemas.microsoft.com/office/drawing/2014/main" id="{93783B99-5660-93AA-7235-6DA73367D27E}"/>
              </a:ext>
            </a:extLst>
          </p:cNvPr>
          <p:cNvSpPr>
            <a:spLocks noGrp="1"/>
          </p:cNvSpPr>
          <p:nvPr>
            <p:ph type="sldNum" idx="8"/>
          </p:nvPr>
        </p:nvSpPr>
        <p:spPr/>
        <p:txBody>
          <a:bodyPr/>
          <a:lstStyle/>
          <a:p>
            <a:fld id="{923DBF97-A189-4690-BCC6-7DC7D423EE70}" type="slidenum">
              <a:rPr/>
              <a:t>9</a:t>
            </a:fld>
            <a:endParaRPr/>
          </a:p>
        </p:txBody>
      </p:sp>
      <p:pic>
        <p:nvPicPr>
          <p:cNvPr id="3" name="Picture 2" descr="A diagram of a clock cycle&#10;&#10;Description automatically generated">
            <a:extLst>
              <a:ext uri="{FF2B5EF4-FFF2-40B4-BE49-F238E27FC236}">
                <a16:creationId xmlns:a16="http://schemas.microsoft.com/office/drawing/2014/main" id="{84AEB508-36DA-A162-0591-F7366762D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6985" y="1298386"/>
            <a:ext cx="6026213" cy="3688652"/>
          </a:xfrm>
          <a:prstGeom prst="rect">
            <a:avLst/>
          </a:prstGeom>
        </p:spPr>
      </p:pic>
      <p:sp>
        <p:nvSpPr>
          <p:cNvPr id="2" name="TextBox 1">
            <a:extLst>
              <a:ext uri="{FF2B5EF4-FFF2-40B4-BE49-F238E27FC236}">
                <a16:creationId xmlns:a16="http://schemas.microsoft.com/office/drawing/2014/main" id="{303377F8-0DF7-ED32-A5F0-A239D7CDC379}"/>
              </a:ext>
            </a:extLst>
          </p:cNvPr>
          <p:cNvSpPr txBox="1"/>
          <p:nvPr/>
        </p:nvSpPr>
        <p:spPr>
          <a:xfrm>
            <a:off x="3956985" y="5019135"/>
            <a:ext cx="6123640" cy="338554"/>
          </a:xfrm>
          <a:prstGeom prst="rect">
            <a:avLst/>
          </a:prstGeom>
          <a:noFill/>
        </p:spPr>
        <p:txBody>
          <a:bodyPr wrap="square" rtlCol="0">
            <a:spAutoFit/>
          </a:bodyPr>
          <a:lstStyle/>
          <a:p>
            <a:r>
              <a:rPr lang="en-US" sz="1600" dirty="0"/>
              <a:t>Time-space diagram for 3D data Re-arrangement and Scheduling</a:t>
            </a:r>
          </a:p>
        </p:txBody>
      </p:sp>
    </p:spTree>
    <p:extLst>
      <p:ext uri="{BB962C8B-B14F-4D97-AF65-F5344CB8AC3E}">
        <p14:creationId xmlns:p14="http://schemas.microsoft.com/office/powerpoint/2010/main" val="726802277"/>
      </p:ext>
    </p:extLst>
  </p:cSld>
  <p:clrMapOvr>
    <a:masterClrMapping/>
  </p:clrMapOvr>
</p:sld>
</file>

<file path=ppt/theme/theme1.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1063</TotalTime>
  <Words>4602</Words>
  <Application>Microsoft Office PowerPoint</Application>
  <PresentationFormat>Custom</PresentationFormat>
  <Paragraphs>316</Paragraphs>
  <Slides>20</Slides>
  <Notes>19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20</vt:i4>
      </vt:variant>
    </vt:vector>
  </HeadingPairs>
  <TitlesOfParts>
    <vt:vector size="30" baseType="lpstr">
      <vt:lpstr>Aptos</vt:lpstr>
      <vt:lpstr>Arial</vt:lpstr>
      <vt:lpstr>Calibri</vt:lpstr>
      <vt:lpstr>Cambria Math</vt:lpstr>
      <vt:lpstr>Symbol</vt:lpstr>
      <vt:lpstr>Times New Roman</vt:lpstr>
      <vt:lpstr>Wingdings</vt:lpstr>
      <vt:lpstr>Office Theme</vt:lpstr>
      <vt:lpstr>Office Theme</vt:lpstr>
      <vt:lpstr>Office Theme</vt:lpstr>
      <vt:lpstr>PowerPoint Presentation</vt:lpstr>
      <vt:lpstr>Outline</vt:lpstr>
      <vt:lpstr>Context and Motivation (1/2)</vt:lpstr>
      <vt:lpstr>Context and Motivation (2/2)</vt:lpstr>
      <vt:lpstr>Literature Review of 3D CNN Hardware</vt:lpstr>
      <vt:lpstr>Proposed Hardware Accelerator Design (1/3)</vt:lpstr>
      <vt:lpstr>Proposed Hardware Accelerator Design (2/3)</vt:lpstr>
      <vt:lpstr>Proposed Hardware Accelerator Design (3/3)</vt:lpstr>
      <vt:lpstr>Dataflow for 3D Systolic Architecture (1/3)</vt:lpstr>
      <vt:lpstr>Dataflow for 3D Systolic Architecture (2/3)</vt:lpstr>
      <vt:lpstr>Dataflow for 3D Systolic Architecture (3/3)</vt:lpstr>
      <vt:lpstr>Case Study for 3D Systolic Architecture</vt:lpstr>
      <vt:lpstr>Experiments and Results (1/4)</vt:lpstr>
      <vt:lpstr>Experiments and Results (2/4)</vt:lpstr>
      <vt:lpstr>Experiments and Results (3/4)</vt:lpstr>
      <vt:lpstr>Experiments and Results (4/4)</vt:lpstr>
      <vt:lpstr>Conclusion</vt:lpstr>
      <vt:lpstr>Acknowledgment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Slavisa Jovanovic</dc:creator>
  <dc:description/>
  <cp:lastModifiedBy>Shahid Masud</cp:lastModifiedBy>
  <cp:revision>19</cp:revision>
  <dcterms:created xsi:type="dcterms:W3CDTF">2024-10-06T16:20:15Z</dcterms:created>
  <dcterms:modified xsi:type="dcterms:W3CDTF">2024-11-12T08:19:04Z</dcterms:modified>
  <dc:language>fr-FR</dc:language>
</cp:coreProperties>
</file>