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1057" r:id="rId2"/>
    <p:sldId id="1015" r:id="rId3"/>
    <p:sldId id="829" r:id="rId4"/>
    <p:sldId id="830" r:id="rId5"/>
    <p:sldId id="1020" r:id="rId6"/>
    <p:sldId id="1023" r:id="rId7"/>
    <p:sldId id="1021" r:id="rId8"/>
    <p:sldId id="1060" r:id="rId9"/>
    <p:sldId id="1059" r:id="rId10"/>
    <p:sldId id="1024" r:id="rId11"/>
    <p:sldId id="1061" r:id="rId12"/>
    <p:sldId id="1025" r:id="rId13"/>
    <p:sldId id="1062" r:id="rId1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63441" autoAdjust="0"/>
  </p:normalViewPr>
  <p:slideViewPr>
    <p:cSldViewPr>
      <p:cViewPr varScale="1">
        <p:scale>
          <a:sx n="46" d="100"/>
          <a:sy n="46" d="100"/>
        </p:scale>
        <p:origin x="21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5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973832-9049-49B6-80ED-3E4546FA3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2299C7-8080-4D9F-BC89-8765D4209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2299C7-8080-4D9F-BC89-8765D42091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52D95-6B53-4571-BA89-D779D497157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52D95-6B53-4571-BA89-D779D497157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F4B10-2E02-44A4-9D1B-9D5569C97A3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F4B10-2E02-44A4-9D1B-9D5569C97A3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B3C6A-B81B-4772-A8D4-2DF39E93E84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C99E5-F166-4D75-883A-030EDB3EF1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3E2C9-DCFE-489F-BBE1-BD02B32764B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E9716F-45D1-40F1-B4B3-835EAE09DF5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3CB96-2FFC-486D-A9E6-98484F3AF5D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817DB-3BD0-4488-9978-B2BF03DC40A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817DB-3BD0-4488-9978-B2BF03DC40A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817DB-3BD0-4488-9978-B2BF03DC40A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</p:spPr>
        <p:txBody>
          <a:bodyPr lIns="90748" tIns="45373" rIns="90748" bIns="45373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2432A50-F746-4CEB-AF49-DF6CA5B0F36F}" type="datetime4">
              <a:rPr lang="en-US"/>
              <a:pPr>
                <a:defRPr/>
              </a:pPr>
              <a:t>September 15, 2019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9B5D49A-E611-4689-8F2C-ADC18ACAD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DE373-C5FF-46B3-9D8D-86BEB3103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26BD7-2E55-4596-A37F-2E596EAA1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4B03E-0970-482A-8584-F432CD189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A20EF-AAA7-4A42-8948-20A5A3E46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35A66-80A6-4E8E-8A1E-0E64FCD43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4B42-4FE6-4084-B555-4D832B9EF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12F3E-3A81-4363-A1DE-C89050CC6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58FF-1184-4DDC-96F9-A35E6C3EE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B4A03-38F7-4FC3-AED6-0AC338391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E9809-CA6C-42CC-AFA2-980372E2B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19BC-218F-4E6F-8F18-8B7C9451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687F7-54BD-4602-BB9F-1D8EBFD65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6BD9E-C4FE-47B0-9075-50DD2C715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6EC2-C126-4B57-87EF-52795F138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2051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6178B1-E6DC-426C-9AD9-9909853B1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1557338"/>
            <a:ext cx="7772400" cy="1143000"/>
          </a:xfrm>
        </p:spPr>
        <p:txBody>
          <a:bodyPr/>
          <a:lstStyle/>
          <a:p>
            <a:r>
              <a:rPr lang="en-US" sz="6000" dirty="0" smtClean="0">
                <a:solidFill>
                  <a:schemeClr val="tx1"/>
                </a:solidFill>
              </a:rPr>
              <a:t>Data Types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4365625"/>
            <a:ext cx="6400800" cy="1943100"/>
          </a:xfrm>
        </p:spPr>
        <p:txBody>
          <a:bodyPr/>
          <a:lstStyle/>
          <a:p>
            <a:r>
              <a:rPr lang="en-US" sz="2000" b="1" dirty="0" smtClean="0"/>
              <a:t>Dr. Shahid Mahmood Awan</a:t>
            </a:r>
            <a:endParaRPr lang="en-US" sz="1600" b="1" dirty="0" smtClean="0"/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chemeClr val="bg1"/>
                </a:solidFill>
              </a:rPr>
              <a:t>http://turing.cs.pub.ro/mas_11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curs.cs.pub.ro</a:t>
            </a:r>
          </a:p>
          <a:p>
            <a:r>
              <a:rPr lang="en-US" sz="1600" b="1" dirty="0" smtClean="0"/>
              <a:t>shahid.awan@umt.edu.pk</a:t>
            </a:r>
          </a:p>
          <a:p>
            <a:r>
              <a:rPr lang="en-US" sz="1600" b="1" dirty="0" smtClean="0"/>
              <a:t>University of Management and Technology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US" sz="1800" b="1" dirty="0" smtClean="0"/>
          </a:p>
        </p:txBody>
      </p:sp>
      <p:sp>
        <p:nvSpPr>
          <p:cNvPr id="7172" name="AutoShape 10" descr="Image result for UM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12" descr="Image result for UMT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4" name="Picture 14" descr="https://upload.wikimedia.org/wikipedia/en/2/21/UMT_Logo_Pk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63" y="52388"/>
            <a:ext cx="1646237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395EEE-1F4F-43C2-8921-4DA3AE26F86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Numeric Attribute Types</a:t>
            </a:r>
            <a:r>
              <a:rPr 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sz="2400" dirty="0" smtClean="0"/>
              <a:t>Measurable Quantity (integer or real-valued)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sz="2400" dirty="0" smtClean="0"/>
          </a:p>
          <a:p>
            <a:pPr marL="292100" indent="-292100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Numeric attributes can be </a:t>
            </a:r>
            <a:r>
              <a:rPr lang="en-US" sz="2400" i="1" dirty="0" smtClean="0">
                <a:solidFill>
                  <a:srgbClr val="FF0000"/>
                </a:solidFill>
              </a:rPr>
              <a:t>interval-scaled or ratio-scaled.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92100" indent="-292100" eaLnBrk="1" hangingPunct="1">
              <a:lnSpc>
                <a:spcPct val="90000"/>
              </a:lnSpc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292100" indent="-292100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Interval Scaled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 smtClean="0"/>
              <a:t>Measured on a scale of </a:t>
            </a:r>
            <a:r>
              <a:rPr lang="en-US" b="1" dirty="0" smtClean="0"/>
              <a:t>equal-sized units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Values have order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Can be positive, 0 , or negative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sz="2400" dirty="0" smtClean="0"/>
              <a:t>E.g., </a:t>
            </a:r>
            <a:r>
              <a:rPr lang="en-US" sz="2400" i="1" dirty="0" smtClean="0"/>
              <a:t>temperature in </a:t>
            </a:r>
            <a:r>
              <a:rPr lang="en-US" sz="2400" i="1" dirty="0" err="1" smtClean="0"/>
              <a:t>C</a:t>
            </a:r>
            <a:r>
              <a:rPr lang="en-US" sz="2400" i="1" dirty="0" err="1" smtClean="0">
                <a:cs typeface="Tahoma" pitchFamily="34" charset="0"/>
              </a:rPr>
              <a:t>˚</a:t>
            </a:r>
            <a:r>
              <a:rPr lang="en-US" sz="2400" i="1" dirty="0" err="1" smtClean="0"/>
              <a:t>or</a:t>
            </a:r>
            <a:r>
              <a:rPr lang="en-US" sz="2400" i="1" dirty="0" smtClean="0"/>
              <a:t> F</a:t>
            </a:r>
            <a:r>
              <a:rPr lang="en-US" sz="2400" i="1" dirty="0" smtClean="0">
                <a:cs typeface="Tahoma" pitchFamily="34" charset="0"/>
              </a:rPr>
              <a:t>˚</a:t>
            </a:r>
            <a:r>
              <a:rPr lang="en-US" sz="2400" i="1" dirty="0" smtClean="0"/>
              <a:t>, calendar dates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sz="2400" dirty="0" smtClean="0"/>
              <a:t>temperature of 20</a:t>
            </a:r>
            <a:r>
              <a:rPr lang="en-US" sz="2400" i="1" dirty="0" smtClean="0">
                <a:cs typeface="Tahoma" pitchFamily="34" charset="0"/>
              </a:rPr>
              <a:t>˚</a:t>
            </a:r>
            <a:r>
              <a:rPr lang="en-US" sz="2400" dirty="0" smtClean="0"/>
              <a:t>C is five degrees higher than a temperature of 15</a:t>
            </a:r>
            <a:r>
              <a:rPr lang="en-US" sz="2400" i="1" dirty="0" smtClean="0">
                <a:cs typeface="Tahoma" pitchFamily="34" charset="0"/>
              </a:rPr>
              <a:t>˚</a:t>
            </a:r>
            <a:r>
              <a:rPr lang="en-US" sz="2400" dirty="0" smtClean="0"/>
              <a:t>C</a:t>
            </a:r>
            <a:endParaRPr lang="en-US" sz="2400" i="1" dirty="0" smtClean="0"/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 smtClean="0"/>
              <a:t>No true zero-point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395EEE-1F4F-43C2-8921-4DA3AE26F86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Numeric Attribute Types</a:t>
            </a:r>
            <a:r>
              <a:rPr 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Ratio-Scaled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b="1" dirty="0" smtClean="0">
              <a:solidFill>
                <a:srgbClr val="FF0000"/>
              </a:solidFill>
            </a:endParaRP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 smtClean="0"/>
              <a:t>Inherent </a:t>
            </a:r>
            <a:r>
              <a:rPr lang="en-US" b="1" dirty="0" smtClean="0"/>
              <a:t>zero-point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b="1" dirty="0" smtClean="0"/>
              <a:t>Start from ‘0’</a:t>
            </a:r>
          </a:p>
          <a:p>
            <a:pPr marL="1257300" lvl="2" indent="-393700" eaLnBrk="1" hangingPunct="1">
              <a:lnSpc>
                <a:spcPct val="90000"/>
              </a:lnSpc>
            </a:pPr>
            <a:endParaRPr lang="en-US" b="1" dirty="0" smtClean="0"/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dirty="0" smtClean="0"/>
              <a:t>We can speak of values as being an order of magnitude larger than the unit of measurement (10 K</a:t>
            </a:r>
            <a:r>
              <a:rPr lang="en-US" dirty="0" smtClean="0">
                <a:cs typeface="Tahoma" pitchFamily="34" charset="0"/>
              </a:rPr>
              <a:t>˚</a:t>
            </a:r>
            <a:r>
              <a:rPr lang="en-US" dirty="0" smtClean="0"/>
              <a:t> is twice as high as 5 K</a:t>
            </a:r>
            <a:r>
              <a:rPr lang="en-US" dirty="0" smtClean="0">
                <a:cs typeface="Tahoma" pitchFamily="34" charset="0"/>
              </a:rPr>
              <a:t>˚</a:t>
            </a:r>
            <a:r>
              <a:rPr lang="en-US" dirty="0" smtClean="0"/>
              <a:t>).</a:t>
            </a:r>
          </a:p>
          <a:p>
            <a:pPr marL="1257300" lvl="2" indent="-393700" eaLnBrk="1" hangingPunct="1">
              <a:lnSpc>
                <a:spcPct val="90000"/>
              </a:lnSpc>
            </a:pPr>
            <a:endParaRPr lang="en-US" dirty="0" smtClean="0"/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sz="2400" dirty="0" smtClean="0"/>
              <a:t>e.g., </a:t>
            </a:r>
            <a:r>
              <a:rPr lang="en-US" sz="2400" i="1" dirty="0" smtClean="0"/>
              <a:t>temperature in Kelvin, length, counts, monetary quantities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sz="2400" i="1" dirty="0" smtClean="0"/>
              <a:t>You are 100 times richer with $100 than with $1</a:t>
            </a:r>
          </a:p>
          <a:p>
            <a:pPr marL="1714500" lvl="3" indent="-393700" eaLnBrk="1" hangingPunct="1">
              <a:lnSpc>
                <a:spcPct val="90000"/>
              </a:lnSpc>
              <a:buNone/>
            </a:pPr>
            <a:endParaRPr lang="en-US" sz="18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9191F0-8EF4-41E1-A488-821F4784753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Discrete vs. Continuous Attributes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Discrete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Attribute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Has only a finite or </a:t>
            </a:r>
            <a:r>
              <a:rPr lang="en-US" sz="2400" dirty="0" err="1" smtClean="0"/>
              <a:t>countably</a:t>
            </a:r>
            <a:r>
              <a:rPr lang="en-US" sz="2400" dirty="0" smtClean="0"/>
              <a:t> infinite 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E.g., zip codes, profession, or the set of words in a collection of documents 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Sometimes, represented as integer variables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Note: Binary attributes are a special case of discrete attributes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9191F0-8EF4-41E1-A488-821F4784753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Discrete vs. Continuous Attributes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Continuous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Attribute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E.g., temperature, height, or weight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Continuous attributes are typically represented as floating-point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9C5942-4DDB-4E23-A5CC-5C4B678958C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914400"/>
          </a:xfrm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dirty="0" smtClean="0"/>
              <a:t>Getting to Know Your Data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Data Objects and Attribute Types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Basic Statistical Descriptions of Data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Data Visualization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Measuring Data Similarity and Dissimilarity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/>
              <a:t>Summary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 rot="9694931">
            <a:off x="6629400" y="1676400"/>
            <a:ext cx="450850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87F955-AAA1-43A6-9EAF-37C1C8D0CEC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609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170981"/>
                </a:solidFill>
              </a:rPr>
              <a:t>Types of Data Sets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5638800" cy="51816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sz="1600" b="1" dirty="0" smtClean="0">
                <a:solidFill>
                  <a:srgbClr val="FF0000"/>
                </a:solidFill>
                <a:cs typeface="Times New Roman" pitchFamily="18" charset="0"/>
              </a:rPr>
              <a:t>Record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Relational records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Data matrix, e.g., numerical matrix, crosstabs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Document data: text documents: term-frequency vector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Transaction data</a:t>
            </a:r>
            <a:endParaRPr lang="en-US" sz="1600" dirty="0" smtClean="0"/>
          </a:p>
          <a:p>
            <a:pPr marL="285750" indent="-285750" eaLnBrk="1" hangingPunct="1">
              <a:lnSpc>
                <a:spcPct val="105000"/>
              </a:lnSpc>
            </a:pPr>
            <a:r>
              <a:rPr lang="en-US" sz="1600" b="1" dirty="0" smtClean="0">
                <a:solidFill>
                  <a:srgbClr val="FF0000"/>
                </a:solidFill>
                <a:cs typeface="Times New Roman" pitchFamily="18" charset="0"/>
              </a:rPr>
              <a:t>Graph and network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World Wide Web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Social or information networks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Molecular Structures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sz="1600" b="1" dirty="0" smtClean="0">
                <a:solidFill>
                  <a:srgbClr val="FF0000"/>
                </a:solidFill>
                <a:cs typeface="Times New Roman" pitchFamily="18" charset="0"/>
              </a:rPr>
              <a:t>Ordered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Video data: sequence of images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Temporal data: time-series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Sequential Data: transaction sequences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Genetic sequence data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sz="1600" b="1" dirty="0" smtClean="0">
                <a:solidFill>
                  <a:srgbClr val="FF0000"/>
                </a:solidFill>
                <a:cs typeface="Times New Roman" pitchFamily="18" charset="0"/>
              </a:rPr>
              <a:t>Spatial, image and multimedia: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Spatial data: maps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Image data: 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sz="1600" dirty="0" smtClean="0">
                <a:cs typeface="Times New Roman" pitchFamily="18" charset="0"/>
              </a:rPr>
              <a:t>Video data:</a:t>
            </a:r>
          </a:p>
        </p:txBody>
      </p:sp>
      <p:graphicFrame>
        <p:nvGraphicFramePr>
          <p:cNvPr id="614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91000" y="1295400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4" imgW="5925718" imgH="2693902" progId="">
                  <p:embed/>
                </p:oleObj>
              </mc:Choice>
              <mc:Fallback>
                <p:oleObj name="Visio" r:id="rId4" imgW="5925718" imgH="269390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95400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4191000"/>
          <a:ext cx="382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Document" r:id="rId6" imgW="3823716" imgH="1999488" progId="Word.Document.8">
                  <p:embed/>
                </p:oleObj>
              </mc:Choice>
              <mc:Fallback>
                <p:oleObj name="Document" r:id="rId6" imgW="3823716" imgH="199948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82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9535F0-D944-4FD4-874A-BB5EFE19F76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852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Important Characteristics of Structured Data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13700" cy="50292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115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Dimensionality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sz="2400" dirty="0" smtClean="0"/>
              <a:t>Curse of dimensionality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Sparsity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sz="2400" dirty="0" smtClean="0"/>
              <a:t>Only presence counts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Resolution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sz="2400" dirty="0" smtClean="0"/>
              <a:t>Patterns depend on the scale</a:t>
            </a:r>
            <a:r>
              <a:rPr lang="en-US" dirty="0" smtClean="0"/>
              <a:t> </a:t>
            </a:r>
          </a:p>
          <a:p>
            <a:pPr marL="285750" indent="-285750" eaLnBrk="1" hangingPunct="1">
              <a:lnSpc>
                <a:spcPct val="115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Distribution</a:t>
            </a:r>
          </a:p>
          <a:p>
            <a:pPr marL="800100" lvl="1" indent="-342900" eaLnBrk="1" hangingPunct="1">
              <a:lnSpc>
                <a:spcPct val="115000"/>
              </a:lnSpc>
            </a:pPr>
            <a:r>
              <a:rPr lang="en-US" sz="2400" dirty="0" smtClean="0"/>
              <a:t>Centrality and dispersion</a:t>
            </a:r>
          </a:p>
        </p:txBody>
      </p:sp>
      <p:pic>
        <p:nvPicPr>
          <p:cNvPr id="5" name="Picture 2" descr="http://normaldeviate.files.wordpress.com/2012/09/glasso-graph-cr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4475" y="1438275"/>
            <a:ext cx="3743325" cy="37433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DD9E21-A95F-46A8-9ABC-26DC8C1A970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Data Objects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data object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Also called </a:t>
            </a:r>
            <a:r>
              <a:rPr lang="en-US" sz="2400" b="1" i="1" dirty="0" smtClean="0">
                <a:solidFill>
                  <a:srgbClr val="FF0000"/>
                </a:solidFill>
              </a:rPr>
              <a:t>samples , examples, instances, data points, objects,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tuples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Data objects are described by </a:t>
            </a:r>
            <a:r>
              <a:rPr lang="en-US" sz="2400" b="1" dirty="0" smtClean="0">
                <a:solidFill>
                  <a:srgbClr val="FF0000"/>
                </a:solidFill>
              </a:rPr>
              <a:t>attributes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Database rows -&gt; data objects; </a:t>
            </a:r>
            <a:r>
              <a:rPr lang="en-US" sz="2400" b="1" dirty="0" smtClean="0"/>
              <a:t>columns -&gt;attributes.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799E58-6D4B-49DC-AE19-26E72EDA3B9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Attributes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5791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Attribute (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b="1" dirty="0" smtClean="0">
                <a:solidFill>
                  <a:srgbClr val="FF0000"/>
                </a:solidFill>
              </a:rPr>
              <a:t> dimensions, features, variables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r>
              <a:rPr lang="en-US" dirty="0" smtClean="0"/>
              <a:t> a data field, representing a characteristic or feature of a data object.</a:t>
            </a:r>
          </a:p>
          <a:p>
            <a:pPr lvl="1" eaLnBrk="1" hangingPunct="1"/>
            <a:r>
              <a:rPr lang="en-US" i="1" dirty="0" smtClean="0"/>
              <a:t>E.g., customer _ID, name, address</a:t>
            </a:r>
          </a:p>
          <a:p>
            <a:pPr lvl="1" eaLnBrk="1" hangingPunct="1"/>
            <a:r>
              <a:rPr lang="en-US" i="1" dirty="0" smtClean="0"/>
              <a:t>observations.</a:t>
            </a:r>
          </a:p>
          <a:p>
            <a:pPr lvl="1" eaLnBrk="1" hangingPunct="1"/>
            <a:r>
              <a:rPr lang="en-US" i="1" dirty="0" err="1" smtClean="0"/>
              <a:t>Univariate</a:t>
            </a:r>
            <a:r>
              <a:rPr lang="en-US" i="1" dirty="0" smtClean="0"/>
              <a:t>, </a:t>
            </a:r>
            <a:r>
              <a:rPr lang="en-US" i="1" dirty="0" err="1" smtClean="0"/>
              <a:t>bivariate</a:t>
            </a:r>
            <a:r>
              <a:rPr lang="en-US" i="1" dirty="0" smtClean="0"/>
              <a:t>, </a:t>
            </a:r>
          </a:p>
          <a:p>
            <a:pPr eaLnBrk="1" hangingPunct="1"/>
            <a:r>
              <a:rPr lang="en-US" dirty="0" smtClean="0"/>
              <a:t>Types: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Nominal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Binary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Numeric: quantitative</a:t>
            </a:r>
          </a:p>
          <a:p>
            <a:pPr lvl="2" eaLnBrk="1" hangingPunct="1"/>
            <a:r>
              <a:rPr lang="en-US" sz="2800" dirty="0" smtClean="0"/>
              <a:t>Interval-scaled</a:t>
            </a:r>
          </a:p>
          <a:p>
            <a:pPr lvl="2" eaLnBrk="1" hangingPunct="1"/>
            <a:r>
              <a:rPr lang="en-US" sz="2800" dirty="0" smtClean="0"/>
              <a:t>Ratio-scaled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8884AD-1C95-4B5B-A3B3-8BF60E701C2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Attribute Types</a:t>
            </a:r>
            <a:r>
              <a:rPr 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Nominal</a:t>
            </a:r>
            <a:r>
              <a:rPr lang="en-US" sz="2000" b="1" dirty="0" smtClean="0"/>
              <a:t>: Relating to Names</a:t>
            </a:r>
          </a:p>
          <a:p>
            <a:pPr marL="692150" lvl="1" indent="-292100" eaLnBrk="1" hangingPunct="1">
              <a:lnSpc>
                <a:spcPct val="90000"/>
              </a:lnSpc>
            </a:pPr>
            <a:r>
              <a:rPr lang="en-US" sz="2000" dirty="0" smtClean="0"/>
              <a:t> categories, states, or “names of things”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sz="2000" dirty="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i="1" dirty="0" err="1" smtClean="0"/>
              <a:t>Hair_color</a:t>
            </a:r>
            <a:r>
              <a:rPr lang="en-US" sz="2000" i="1" dirty="0" smtClean="0"/>
              <a:t> = </a:t>
            </a:r>
            <a:r>
              <a:rPr lang="en-US" sz="2000" dirty="0" smtClean="0"/>
              <a:t>{</a:t>
            </a:r>
            <a:r>
              <a:rPr lang="en-US" sz="2000" i="1" dirty="0" smtClean="0"/>
              <a:t>auburn, black, blond, brown, grey, red, white</a:t>
            </a:r>
            <a:r>
              <a:rPr lang="en-US" sz="2000" dirty="0" smtClean="0"/>
              <a:t>}</a:t>
            </a:r>
          </a:p>
          <a:p>
            <a:pPr marL="749300" lvl="1" indent="-342900" eaLnBrk="1" hangingPunct="1">
              <a:lnSpc>
                <a:spcPct val="90000"/>
              </a:lnSpc>
            </a:pPr>
            <a:endParaRPr lang="en-US" sz="2000" dirty="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dirty="0" smtClean="0"/>
              <a:t>marital status = {</a:t>
            </a:r>
            <a:r>
              <a:rPr lang="en-US" sz="2000" i="1" dirty="0" smtClean="0"/>
              <a:t>single, married, divorced, and widowed</a:t>
            </a:r>
            <a:r>
              <a:rPr lang="en-US" sz="2000" dirty="0" smtClean="0"/>
              <a:t>}</a:t>
            </a:r>
          </a:p>
          <a:p>
            <a:pPr marL="749300" lvl="1" indent="-342900" eaLnBrk="1" hangingPunct="1">
              <a:lnSpc>
                <a:spcPct val="90000"/>
              </a:lnSpc>
            </a:pPr>
            <a:endParaRPr lang="en-US" sz="2000" dirty="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dirty="0" smtClean="0"/>
              <a:t>Occupation = {</a:t>
            </a:r>
            <a:r>
              <a:rPr lang="en-US" sz="2000" i="1" dirty="0" smtClean="0"/>
              <a:t>teacher, dentist, programmer, farmer</a:t>
            </a:r>
            <a:r>
              <a:rPr lang="en-US" sz="2000" dirty="0" smtClean="0"/>
              <a:t>}</a:t>
            </a:r>
          </a:p>
          <a:p>
            <a:pPr marL="749300" lvl="1" indent="-342900" eaLnBrk="1" hangingPunct="1">
              <a:lnSpc>
                <a:spcPct val="90000"/>
              </a:lnSpc>
            </a:pPr>
            <a:endParaRPr lang="en-US" sz="2000" dirty="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dirty="0" smtClean="0"/>
              <a:t>ID numbers, zip codes</a:t>
            </a:r>
          </a:p>
          <a:p>
            <a:pPr marL="749300" lvl="1" indent="-342900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8884AD-1C95-4B5B-A3B3-8BF60E701C2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Attribute Types</a:t>
            </a:r>
            <a:r>
              <a:rPr 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Binary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dirty="0" smtClean="0"/>
              <a:t>Nominal attribute with only 2 states (0 and 1)</a:t>
            </a:r>
          </a:p>
          <a:p>
            <a:pPr marL="749300" lvl="1" indent="-342900" eaLnBrk="1" hangingPunct="1">
              <a:lnSpc>
                <a:spcPct val="90000"/>
              </a:lnSpc>
            </a:pPr>
            <a:endParaRPr lang="en-US" sz="2000" dirty="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b="1" u="sng" dirty="0" smtClean="0">
                <a:solidFill>
                  <a:srgbClr val="FF0000"/>
                </a:solidFill>
              </a:rPr>
              <a:t>Symmetric binary</a:t>
            </a:r>
            <a:r>
              <a:rPr lang="en-US" sz="2000" dirty="0" smtClean="0"/>
              <a:t>: both outcomes equally important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sz="2000" dirty="0" smtClean="0"/>
              <a:t>e.g., gender</a:t>
            </a:r>
          </a:p>
          <a:p>
            <a:pPr marL="1257300" lvl="2" indent="-393700" eaLnBrk="1" hangingPunct="1">
              <a:lnSpc>
                <a:spcPct val="90000"/>
              </a:lnSpc>
            </a:pPr>
            <a:endParaRPr lang="en-US" sz="2000" dirty="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b="1" u="sng" dirty="0" smtClean="0">
                <a:solidFill>
                  <a:srgbClr val="FF0000"/>
                </a:solidFill>
              </a:rPr>
              <a:t>Asymmetric binary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outcomes not equally important.  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sz="2000" dirty="0" smtClean="0"/>
              <a:t>e.g., medical test (positive vs. negative)</a:t>
            </a:r>
          </a:p>
          <a:p>
            <a:pPr marL="1257300" lvl="2" indent="-393700" eaLnBrk="1" hangingPunct="1">
              <a:lnSpc>
                <a:spcPct val="90000"/>
              </a:lnSpc>
            </a:pPr>
            <a:endParaRPr lang="en-US" sz="2000" dirty="0" smtClean="0"/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sz="2000" dirty="0" smtClean="0"/>
              <a:t>Convention: assign 1 to most important outcome (e.g., HIV positive), </a:t>
            </a:r>
            <a:r>
              <a:rPr lang="en-US" sz="2000" b="1" dirty="0" smtClean="0">
                <a:solidFill>
                  <a:srgbClr val="FF0000"/>
                </a:solidFill>
              </a:rPr>
              <a:t>the rarest one,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8884AD-1C95-4B5B-A3B3-8BF60E701C2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170981"/>
                </a:solidFill>
              </a:rPr>
              <a:t>Attribute Types</a:t>
            </a:r>
            <a:r>
              <a:rPr 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Ordinal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dirty="0" smtClean="0"/>
              <a:t>Values have a meaningful order (ranking) but magnitude between successive values is not known.</a:t>
            </a:r>
          </a:p>
          <a:p>
            <a:pPr marL="749300" lvl="1" indent="-342900" eaLnBrk="1" hangingPunct="1">
              <a:lnSpc>
                <a:spcPct val="90000"/>
              </a:lnSpc>
            </a:pPr>
            <a:endParaRPr lang="en-US" sz="2000" dirty="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i="1" dirty="0" smtClean="0"/>
              <a:t>Drink Size = </a:t>
            </a:r>
            <a:r>
              <a:rPr lang="en-US" sz="2000" dirty="0" smtClean="0"/>
              <a:t>{</a:t>
            </a:r>
            <a:r>
              <a:rPr lang="en-US" sz="2000" i="1" dirty="0" smtClean="0"/>
              <a:t>small, medium, large</a:t>
            </a:r>
            <a:r>
              <a:rPr lang="en-US" sz="2000" dirty="0" smtClean="0"/>
              <a:t>}</a:t>
            </a:r>
            <a:r>
              <a:rPr lang="en-US" sz="2000" i="1" dirty="0" smtClean="0"/>
              <a:t>,</a:t>
            </a:r>
            <a:r>
              <a:rPr lang="en-US" sz="2000" dirty="0" smtClean="0"/>
              <a:t> 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i="1" dirty="0" smtClean="0"/>
              <a:t>Shirt Size = </a:t>
            </a:r>
            <a:r>
              <a:rPr lang="en-US" sz="2000" dirty="0" smtClean="0"/>
              <a:t>{</a:t>
            </a:r>
            <a:r>
              <a:rPr lang="en-US" sz="2000" i="1" dirty="0" smtClean="0"/>
              <a:t>small, medium, large</a:t>
            </a:r>
            <a:r>
              <a:rPr lang="en-US" sz="2000" dirty="0" smtClean="0"/>
              <a:t>}</a:t>
            </a:r>
            <a:r>
              <a:rPr lang="en-US" sz="2000" i="1" dirty="0" smtClean="0"/>
              <a:t>,</a:t>
            </a:r>
            <a:r>
              <a:rPr lang="en-US" sz="2000" dirty="0" smtClean="0"/>
              <a:t> 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dirty="0" smtClean="0"/>
              <a:t>Class grades, 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sz="2000" dirty="0" smtClean="0"/>
              <a:t>Army rankings</a:t>
            </a:r>
          </a:p>
          <a:p>
            <a:pPr marL="749300" lvl="1" indent="-342900" eaLnBrk="1" hangingPunct="1">
              <a:lnSpc>
                <a:spcPct val="90000"/>
              </a:lnSpc>
            </a:pPr>
            <a:endParaRPr lang="en-US" sz="2000" dirty="0" smtClean="0"/>
          </a:p>
          <a:p>
            <a:r>
              <a:rPr lang="en-US" sz="2400" dirty="0" smtClean="0"/>
              <a:t>The values of such qualitative attributes are typically words representing categories.</a:t>
            </a:r>
            <a:endParaRPr lang="en-US" sz="5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12022</TotalTime>
  <Words>688</Words>
  <Application>Microsoft Office PowerPoint</Application>
  <PresentationFormat>On-screen Show (4:3)</PresentationFormat>
  <Paragraphs>161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Berlin Sans FB Demi</vt:lpstr>
      <vt:lpstr>Tahoma</vt:lpstr>
      <vt:lpstr>Times New Roman</vt:lpstr>
      <vt:lpstr>Wingdings</vt:lpstr>
      <vt:lpstr>Blends</vt:lpstr>
      <vt:lpstr>Visio</vt:lpstr>
      <vt:lpstr>Document</vt:lpstr>
      <vt:lpstr>Data Types</vt:lpstr>
      <vt:lpstr>Getting to Know Your Data</vt:lpstr>
      <vt:lpstr>Types of Data Sets </vt:lpstr>
      <vt:lpstr>Important Characteristics of Structured Data</vt:lpstr>
      <vt:lpstr>Data Objects</vt:lpstr>
      <vt:lpstr>Attributes</vt:lpstr>
      <vt:lpstr>Attribute Types </vt:lpstr>
      <vt:lpstr>Attribute Types </vt:lpstr>
      <vt:lpstr>Attribute Types </vt:lpstr>
      <vt:lpstr>Numeric Attribute Types </vt:lpstr>
      <vt:lpstr>Numeric Attribute Types </vt:lpstr>
      <vt:lpstr>Discrete vs. Continuous Attributes </vt:lpstr>
      <vt:lpstr>Discrete vs. Continuous Attributes 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Shahid Awan</cp:lastModifiedBy>
  <cp:revision>800</cp:revision>
  <cp:lastPrinted>1999-09-10T20:38:56Z</cp:lastPrinted>
  <dcterms:created xsi:type="dcterms:W3CDTF">1998-06-19T04:38:52Z</dcterms:created>
  <dcterms:modified xsi:type="dcterms:W3CDTF">2019-09-15T09:36:55Z</dcterms:modified>
</cp:coreProperties>
</file>