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1057" r:id="rId2"/>
    <p:sldId id="1063" r:id="rId3"/>
    <p:sldId id="1082" r:id="rId4"/>
    <p:sldId id="768" r:id="rId5"/>
    <p:sldId id="1065" r:id="rId6"/>
    <p:sldId id="1078" r:id="rId7"/>
    <p:sldId id="1066" r:id="rId8"/>
    <p:sldId id="1069" r:id="rId9"/>
    <p:sldId id="1067" r:id="rId10"/>
    <p:sldId id="1083" r:id="rId11"/>
    <p:sldId id="1068" r:id="rId12"/>
    <p:sldId id="1080" r:id="rId13"/>
    <p:sldId id="1081" r:id="rId14"/>
    <p:sldId id="1064" r:id="rId15"/>
    <p:sldId id="785" r:id="rId16"/>
    <p:sldId id="770" r:id="rId17"/>
    <p:sldId id="1085" r:id="rId18"/>
    <p:sldId id="1086" r:id="rId19"/>
    <p:sldId id="1088" r:id="rId20"/>
    <p:sldId id="1084" r:id="rId21"/>
    <p:sldId id="1087" r:id="rId22"/>
    <p:sldId id="1071" r:id="rId23"/>
    <p:sldId id="771" r:id="rId24"/>
    <p:sldId id="1072" r:id="rId25"/>
    <p:sldId id="772" r:id="rId26"/>
    <p:sldId id="773" r:id="rId27"/>
    <p:sldId id="779" r:id="rId28"/>
    <p:sldId id="774" r:id="rId29"/>
    <p:sldId id="796" r:id="rId30"/>
    <p:sldId id="775" r:id="rId31"/>
    <p:sldId id="776" r:id="rId32"/>
    <p:sldId id="777" r:id="rId33"/>
    <p:sldId id="795" r:id="rId34"/>
    <p:sldId id="783" r:id="rId35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6EA"/>
    <a:srgbClr val="FAE2F6"/>
    <a:srgbClr val="170981"/>
    <a:srgbClr val="121328"/>
    <a:srgbClr val="D7FDF9"/>
    <a:srgbClr val="003366"/>
    <a:srgbClr val="FF7C8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9" autoAdjust="0"/>
    <p:restoredTop sz="63441" autoAdjust="0"/>
  </p:normalViewPr>
  <p:slideViewPr>
    <p:cSldViewPr>
      <p:cViewPr varScale="1">
        <p:scale>
          <a:sx n="46" d="100"/>
          <a:sy n="46" d="100"/>
        </p:scale>
        <p:origin x="210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352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7" Type="http://schemas.openxmlformats.org/officeDocument/2006/relationships/slide" Target="slides/slide27.xml"/><Relationship Id="rId2" Type="http://schemas.openxmlformats.org/officeDocument/2006/relationships/slide" Target="slides/slide4.xml"/><Relationship Id="rId1" Type="http://schemas.openxmlformats.org/officeDocument/2006/relationships/slide" Target="slides/slide2.xml"/><Relationship Id="rId6" Type="http://schemas.openxmlformats.org/officeDocument/2006/relationships/slide" Target="slides/slide17.xml"/><Relationship Id="rId5" Type="http://schemas.openxmlformats.org/officeDocument/2006/relationships/slide" Target="slides/slide16.xml"/><Relationship Id="rId4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5.wmf"/><Relationship Id="rId4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B973832-9049-49B6-80ED-3E4546FA3C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84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32299C7-8080-4D9F-BC89-8765D42091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26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2299C7-8080-4D9F-BC89-8765D420917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16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255DF5-A1A5-431D-BB7E-027F36959F5D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73100"/>
            <a:ext cx="4692650" cy="3519488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418013"/>
            <a:ext cx="5159375" cy="4117975"/>
          </a:xfrm>
          <a:noFill/>
          <a:ln/>
        </p:spPr>
        <p:txBody>
          <a:bodyPr lIns="91262" tIns="45631" rIns="91262" bIns="456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95871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https://pandas.pydata.org/pandas-docs/stable/generated/pandas.DataFrame.describe.html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2299C7-8080-4D9F-BC89-8765D420917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78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E8E13B-75DB-495B-81BC-9B9E71403D7F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7975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59081D-FBDB-4D7F-AED5-2AF6F6E22788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56992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61FE92-4523-4EBB-86B1-720CB0A54A9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82100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88379-473E-4B17-8238-4EAE968D175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73100"/>
            <a:ext cx="4692650" cy="3519488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418013"/>
            <a:ext cx="5159375" cy="4117975"/>
          </a:xfrm>
          <a:noFill/>
          <a:ln/>
        </p:spPr>
        <p:txBody>
          <a:bodyPr lIns="91262" tIns="45631" rIns="91262" bIns="456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06805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967A14-7748-4FF6-85F1-1CF1212AA4FA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19123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5C6A5E-09C8-44CC-B644-E61FBF8C24CD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4064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97F88C-47F5-4A38-87D7-111BCCEB81F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0869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B4F80E-80F5-4123-8C9F-9778BA458BF3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Note: We need to </a:t>
            </a:r>
            <a:r>
              <a:rPr lang="en-US" b="1" smtClean="0"/>
              <a:t>label</a:t>
            </a:r>
            <a:r>
              <a:rPr lang="en-US" smtClean="0"/>
              <a:t> the dark plotted points as </a:t>
            </a:r>
            <a:r>
              <a:rPr lang="en-US" b="1" smtClean="0"/>
              <a:t>Q1, Median, Q3</a:t>
            </a:r>
            <a:r>
              <a:rPr lang="en-US" smtClean="0"/>
              <a:t> – that would help in understanding this graph.</a:t>
            </a:r>
          </a:p>
          <a:p>
            <a:r>
              <a:rPr lang="en-US" smtClean="0"/>
              <a:t>Tell audience: There is a shift in distribution of branch 1 WRT branch 2 in that the unit prices of items sold at branch 1 tend to be lower than those at branch 2.</a:t>
            </a:r>
          </a:p>
        </p:txBody>
      </p:sp>
    </p:spTree>
    <p:extLst>
      <p:ext uri="{BB962C8B-B14F-4D97-AF65-F5344CB8AC3E}">
        <p14:creationId xmlns:p14="http://schemas.microsoft.com/office/powerpoint/2010/main" val="3186974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9820FE-CE01-449E-AC93-A126BE8EFDC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73100"/>
            <a:ext cx="4692650" cy="3519488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418013"/>
            <a:ext cx="5159375" cy="4117975"/>
          </a:xfrm>
          <a:noFill/>
          <a:ln/>
        </p:spPr>
        <p:txBody>
          <a:bodyPr lIns="91262" tIns="45631" rIns="91262" bIns="456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55827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F9B8A7-F060-4EFE-9F19-42BC72859678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1" smtClean="0"/>
          </a:p>
        </p:txBody>
      </p:sp>
    </p:spTree>
    <p:extLst>
      <p:ext uri="{BB962C8B-B14F-4D97-AF65-F5344CB8AC3E}">
        <p14:creationId xmlns:p14="http://schemas.microsoft.com/office/powerpoint/2010/main" val="19587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45D3E-5A2B-45EF-B563-628A4AC244B8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17835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0A5B5B-CB8E-433B-8DED-0867460C835B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97274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9820FE-CE01-449E-AC93-A126BE8EFDC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73100"/>
            <a:ext cx="4692650" cy="3519488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418013"/>
            <a:ext cx="5159375" cy="4117975"/>
          </a:xfrm>
          <a:noFill/>
          <a:ln/>
        </p:spPr>
        <p:txBody>
          <a:bodyPr lIns="91262" tIns="45631" rIns="91262" bIns="456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4422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FA1DA7-4F75-496B-8929-1E8EF3DA616F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73100"/>
            <a:ext cx="4692650" cy="3519488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418013"/>
            <a:ext cx="5159375" cy="4117975"/>
          </a:xfrm>
          <a:noFill/>
          <a:ln/>
        </p:spPr>
        <p:txBody>
          <a:bodyPr lIns="91262" tIns="45631" rIns="91262" bIns="456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6070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E391B2-876A-4B3D-BA1A-1BEB46165BB8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673100"/>
            <a:ext cx="4689475" cy="351790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017" y="4417734"/>
            <a:ext cx="5160366" cy="4118065"/>
          </a:xfrm>
          <a:noFill/>
          <a:ln/>
        </p:spPr>
        <p:txBody>
          <a:bodyPr lIns="91639" tIns="45820" rIns="91639" bIns="45820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22639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E391B2-876A-4B3D-BA1A-1BEB46165BB8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673100"/>
            <a:ext cx="4689475" cy="351790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017" y="4417734"/>
            <a:ext cx="5160366" cy="4118065"/>
          </a:xfrm>
          <a:noFill/>
          <a:ln/>
        </p:spPr>
        <p:txBody>
          <a:bodyPr lIns="91639" tIns="45820" rIns="91639" bIns="45820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87323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FA1DA7-4F75-496B-8929-1E8EF3DA616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73100"/>
            <a:ext cx="4692650" cy="3519488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418013"/>
            <a:ext cx="5159375" cy="4117975"/>
          </a:xfrm>
          <a:noFill/>
          <a:ln/>
        </p:spPr>
        <p:txBody>
          <a:bodyPr lIns="91262" tIns="45631" rIns="91262" bIns="456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33077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A1C586-C134-4C39-BA22-B8EACC08889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9776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255DF5-A1A5-431D-BB7E-027F36959F5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73100"/>
            <a:ext cx="4692650" cy="3519488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418013"/>
            <a:ext cx="5159375" cy="4117975"/>
          </a:xfrm>
          <a:noFill/>
          <a:ln/>
        </p:spPr>
        <p:txBody>
          <a:bodyPr lIns="91262" tIns="45631" rIns="91262" bIns="456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29496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2432A50-F746-4CEB-AF49-DF6CA5B0F36F}" type="datetime4">
              <a:rPr lang="en-US"/>
              <a:pPr>
                <a:defRPr/>
              </a:pPr>
              <a:t>September 14, 2019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9B5D49A-E611-4689-8F2C-ADC18ACAD0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DE373-C5FF-46B3-9D8D-86BEB3103A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1907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198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C26BD7-2E55-4596-A37F-2E596EAA1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4B03E-0970-482A-8584-F432CD189F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A20EF-AAA7-4A42-8948-20A5A3E461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35A66-80A6-4E8E-8A1E-0E64FCD43B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4800" y="3962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84B42-4FE6-4084-B555-4D832B9EF5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12F3E-3A81-4363-A1DE-C89050CC6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158FF-1184-4DDC-96F9-A35E6C3EEC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B4A03-38F7-4FC3-AED6-0AC338391C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E9809-CA6C-42CC-AFA2-980372E2B3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719BC-218F-4E6F-8F18-8B7C9451D8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687F7-54BD-4602-BB9F-1D8EBFD656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6BD9E-C4FE-47B0-9075-50DD2C7152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D6EC2-C126-4B57-87EF-52795F138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056"/>
          <p:cNvSpPr>
            <a:spLocks noChangeArrowheads="1"/>
          </p:cNvSpPr>
          <p:nvPr/>
        </p:nvSpPr>
        <p:spPr bwMode="gray">
          <a:xfrm>
            <a:off x="304800" y="1143000"/>
            <a:ext cx="8226425" cy="46038"/>
          </a:xfrm>
          <a:prstGeom prst="rect">
            <a:avLst/>
          </a:prstGeom>
          <a:gradFill rotWithShape="0">
            <a:gsLst>
              <a:gs pos="0">
                <a:srgbClr val="008080">
                  <a:alpha val="9500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2051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76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D6178B1-E6DC-426C-9AD9-9909853B1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7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1.wmf"/><Relationship Id="rId1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wmf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tandard-deviation.appspot.com/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1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27088" y="1557338"/>
            <a:ext cx="7772400" cy="1143000"/>
          </a:xfrm>
        </p:spPr>
        <p:txBody>
          <a:bodyPr/>
          <a:lstStyle/>
          <a:p>
            <a:r>
              <a:rPr lang="en-US" sz="6000" dirty="0" smtClean="0">
                <a:solidFill>
                  <a:schemeClr val="tx1"/>
                </a:solidFill>
              </a:rPr>
              <a:t>Data Exploration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4365625"/>
            <a:ext cx="6400800" cy="1943100"/>
          </a:xfrm>
        </p:spPr>
        <p:txBody>
          <a:bodyPr/>
          <a:lstStyle/>
          <a:p>
            <a:r>
              <a:rPr lang="en-US" sz="2000" b="1" dirty="0" smtClean="0"/>
              <a:t>Dr. </a:t>
            </a:r>
            <a:r>
              <a:rPr lang="en-US" sz="2000" b="1" dirty="0" err="1" smtClean="0"/>
              <a:t>Shahid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Mahmood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Awan</a:t>
            </a:r>
            <a:endParaRPr lang="en-US" sz="1600" b="1" dirty="0" smtClean="0"/>
          </a:p>
          <a:p>
            <a:endParaRPr lang="en-US" sz="1600" dirty="0" smtClean="0"/>
          </a:p>
          <a:p>
            <a:r>
              <a:rPr lang="en-US" sz="1600" b="1" dirty="0" smtClean="0">
                <a:solidFill>
                  <a:schemeClr val="bg1"/>
                </a:solidFill>
              </a:rPr>
              <a:t>http://turing.cs.pub.ro/mas_11</a:t>
            </a:r>
            <a:br>
              <a:rPr lang="en-US" sz="1600" b="1" dirty="0" smtClean="0">
                <a:solidFill>
                  <a:schemeClr val="bg1"/>
                </a:solidFill>
              </a:rPr>
            </a:br>
            <a:r>
              <a:rPr lang="en-US" sz="1600" b="1" dirty="0" smtClean="0">
                <a:solidFill>
                  <a:schemeClr val="bg1"/>
                </a:solidFill>
              </a:rPr>
              <a:t>curs.cs.pub.ro</a:t>
            </a:r>
          </a:p>
          <a:p>
            <a:r>
              <a:rPr lang="en-US" sz="1600" b="1" dirty="0" smtClean="0"/>
              <a:t>shahid.awan@umt.edu.pk</a:t>
            </a:r>
          </a:p>
          <a:p>
            <a:r>
              <a:rPr lang="en-US" sz="1600" b="1" dirty="0" smtClean="0"/>
              <a:t>University of Management and Technology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endParaRPr lang="en-US" sz="1800" b="1" dirty="0" smtClean="0"/>
          </a:p>
        </p:txBody>
      </p:sp>
      <p:sp>
        <p:nvSpPr>
          <p:cNvPr id="7172" name="AutoShape 10" descr="Image result for UMT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AutoShape 12" descr="Image result for UMT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174" name="Picture 14" descr="https://upload.wikimedia.org/wikipedia/en/2/21/UMT_Logo_Pk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8063" y="52388"/>
            <a:ext cx="1646237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212F3E-3A81-4363-A1DE-C89050CC636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308226" name="Picture 2" descr="http://static1.squarespace.com/static/50b88908e4b012760ada1011/t/515833b7e4b01a74bb8170a1/1394482162346/Mean,%2BMedia,%2BMode,%2BRange,%2BPoster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400" y="76200"/>
            <a:ext cx="9362018" cy="667512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Calculate </a:t>
            </a:r>
            <a:r>
              <a:rPr lang="en-US" dirty="0" smtClean="0">
                <a:solidFill>
                  <a:srgbClr val="FF0000"/>
                </a:solidFill>
              </a:rPr>
              <a:t>Median, Mode, Midrange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Data: 3, 1, 5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Data: Class CGPA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Suppose we have the following values for </a:t>
            </a:r>
            <a:r>
              <a:rPr lang="en-US" i="1" dirty="0" smtClean="0"/>
              <a:t>salary (in thousands of dollars), shown </a:t>
            </a:r>
            <a:r>
              <a:rPr lang="en-US" dirty="0" smtClean="0"/>
              <a:t>in increasing order: </a:t>
            </a:r>
            <a:r>
              <a:rPr lang="en-US" dirty="0" smtClean="0">
                <a:solidFill>
                  <a:srgbClr val="FF0000"/>
                </a:solidFill>
              </a:rPr>
              <a:t>30, 36, 47, 50, 52, 52, 56, 60, 63, 70, 70, 110.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A student has gotten the following grades on his tests: 87, 95, 76, and 88. </a:t>
            </a:r>
          </a:p>
          <a:p>
            <a:r>
              <a:rPr lang="en-US" sz="2400" b="1" dirty="0" smtClean="0"/>
              <a:t>He wants an 85 or better overall. What is the minimum grade he must get on the last test in order to achieve that average?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212F3E-3A81-4363-A1DE-C89050CC636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A student has gotten the following grades on his tests: 87, 95, 76, and 88. </a:t>
            </a:r>
          </a:p>
          <a:p>
            <a:r>
              <a:rPr lang="en-US" sz="2400" b="1" dirty="0" smtClean="0"/>
              <a:t>He wants an 85 or better overall. What is the minimum grade he must get on the last test in order to achieve that average?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The unknown score is "</a:t>
            </a:r>
            <a:r>
              <a:rPr lang="en-US" sz="2400" i="1" dirty="0" smtClean="0">
                <a:solidFill>
                  <a:srgbClr val="FF0000"/>
                </a:solidFill>
              </a:rPr>
              <a:t>x</a:t>
            </a:r>
            <a:r>
              <a:rPr lang="en-US" sz="2400" dirty="0" smtClean="0">
                <a:solidFill>
                  <a:srgbClr val="FF0000"/>
                </a:solidFill>
              </a:rPr>
              <a:t>". Then the desired average is:</a:t>
            </a:r>
          </a:p>
          <a:p>
            <a:pPr>
              <a:buNone/>
            </a:pPr>
            <a:r>
              <a:rPr lang="en-US" sz="2400" dirty="0" smtClean="0"/>
              <a:t>(87 + 95 + 76 + 88 + </a:t>
            </a:r>
            <a:r>
              <a:rPr lang="en-US" sz="2400" i="1" dirty="0" smtClean="0"/>
              <a:t>x</a:t>
            </a:r>
            <a:r>
              <a:rPr lang="en-US" sz="2400" dirty="0" smtClean="0"/>
              <a:t>) ÷ 5 = 85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Multiplying through by 5 and simplifying, I get:</a:t>
            </a:r>
          </a:p>
          <a:p>
            <a:pPr>
              <a:buNone/>
            </a:pPr>
            <a:r>
              <a:rPr lang="en-US" sz="2400" dirty="0" smtClean="0"/>
              <a:t>87 + 95 + 76 + 88 + </a:t>
            </a:r>
            <a:r>
              <a:rPr lang="en-US" sz="2400" i="1" dirty="0" smtClean="0"/>
              <a:t>x</a:t>
            </a:r>
            <a:r>
              <a:rPr lang="en-US" sz="2400" dirty="0" smtClean="0"/>
              <a:t> = 425 </a:t>
            </a:r>
            <a:br>
              <a:rPr lang="en-US" sz="2400" dirty="0" smtClean="0"/>
            </a:br>
            <a:r>
              <a:rPr lang="en-US" sz="2400" dirty="0" smtClean="0"/>
              <a:t>                      346 + </a:t>
            </a:r>
            <a:r>
              <a:rPr lang="en-US" sz="2400" i="1" dirty="0" smtClean="0"/>
              <a:t>x</a:t>
            </a:r>
            <a:r>
              <a:rPr lang="en-US" sz="2400" dirty="0" smtClean="0"/>
              <a:t> = 425 </a:t>
            </a:r>
            <a:br>
              <a:rPr lang="en-US" sz="2400" dirty="0" smtClean="0"/>
            </a:br>
            <a:r>
              <a:rPr lang="en-US" sz="2400" dirty="0" smtClean="0"/>
              <a:t>                                </a:t>
            </a:r>
            <a:r>
              <a:rPr lang="en-US" sz="2400" i="1" dirty="0" smtClean="0"/>
              <a:t>x</a:t>
            </a:r>
            <a:r>
              <a:rPr lang="en-US" sz="2400" dirty="0" smtClean="0"/>
              <a:t> = 79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He needs to get at least a 79 on the last test.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212F3E-3A81-4363-A1DE-C89050CC636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C0B90FD-C538-4A24-A2EE-82ED47465EC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170981"/>
                </a:solidFill>
              </a:rPr>
              <a:t>Measuring the Central Tendency</a:t>
            </a:r>
            <a:endParaRPr lang="en-US" sz="4000" smtClean="0">
              <a:solidFill>
                <a:srgbClr val="170981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6477000" cy="50292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SzPct val="80000"/>
            </a:pPr>
            <a:r>
              <a:rPr lang="en-US" sz="1800" u="sng" dirty="0" smtClean="0">
                <a:solidFill>
                  <a:srgbClr val="FF0000"/>
                </a:solidFill>
              </a:rPr>
              <a:t>Mean (algebraic measure) (sample vs. population):</a:t>
            </a:r>
          </a:p>
          <a:p>
            <a:pPr lvl="1" eaLnBrk="1" hangingPunct="1">
              <a:lnSpc>
                <a:spcPct val="130000"/>
              </a:lnSpc>
              <a:buSzPct val="80000"/>
              <a:buFont typeface="Wingdings" pitchFamily="2" charset="2"/>
              <a:buNone/>
            </a:pPr>
            <a:r>
              <a:rPr lang="en-US" sz="1800" dirty="0" smtClean="0"/>
              <a:t>Note: </a:t>
            </a:r>
            <a:r>
              <a:rPr lang="en-US" sz="1800" i="1" dirty="0" smtClean="0"/>
              <a:t>n</a:t>
            </a:r>
            <a:r>
              <a:rPr lang="en-US" sz="1800" dirty="0" smtClean="0"/>
              <a:t> is sample size and </a:t>
            </a:r>
            <a:r>
              <a:rPr lang="en-US" sz="1800" i="1" dirty="0" smtClean="0"/>
              <a:t>N</a:t>
            </a:r>
            <a:r>
              <a:rPr lang="en-US" sz="1800" dirty="0" smtClean="0"/>
              <a:t> is population size. 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sz="1800" dirty="0" smtClean="0"/>
              <a:t>Weighted arithmetic mean: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sz="1800" dirty="0" smtClean="0"/>
              <a:t>Trimmed mean: chopping extreme values</a:t>
            </a:r>
          </a:p>
          <a:p>
            <a:pPr eaLnBrk="1" hangingPunct="1">
              <a:lnSpc>
                <a:spcPct val="130000"/>
              </a:lnSpc>
              <a:buSzPct val="80000"/>
            </a:pPr>
            <a:r>
              <a:rPr lang="en-US" sz="1800" b="1" u="sng" dirty="0" smtClean="0">
                <a:solidFill>
                  <a:srgbClr val="FF0000"/>
                </a:solidFill>
              </a:rPr>
              <a:t>Median</a:t>
            </a:r>
            <a:r>
              <a:rPr lang="en-US" sz="1800" dirty="0" smtClean="0"/>
              <a:t>: 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sz="1800" dirty="0" smtClean="0"/>
              <a:t>Middle value if odd number of values, or average of the middle two values otherwise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sz="1800" dirty="0" smtClean="0"/>
              <a:t>Estimated by interpolation (for </a:t>
            </a:r>
            <a:r>
              <a:rPr lang="en-US" sz="1800" i="1" dirty="0" smtClean="0">
                <a:solidFill>
                  <a:schemeClr val="tx2"/>
                </a:solidFill>
              </a:rPr>
              <a:t>grouped data</a:t>
            </a:r>
            <a:r>
              <a:rPr lang="en-US" sz="1800" dirty="0" smtClean="0"/>
              <a:t>):</a:t>
            </a:r>
          </a:p>
          <a:p>
            <a:pPr eaLnBrk="1" hangingPunct="1">
              <a:lnSpc>
                <a:spcPct val="130000"/>
              </a:lnSpc>
              <a:buSzPct val="80000"/>
            </a:pPr>
            <a:endParaRPr lang="en-US" sz="1800" u="sng" dirty="0" smtClean="0"/>
          </a:p>
          <a:p>
            <a:pPr eaLnBrk="1" hangingPunct="1">
              <a:lnSpc>
                <a:spcPct val="130000"/>
              </a:lnSpc>
              <a:buSzPct val="80000"/>
            </a:pPr>
            <a:r>
              <a:rPr lang="en-US" sz="1800" b="1" u="sng" dirty="0" smtClean="0">
                <a:solidFill>
                  <a:srgbClr val="FF0000"/>
                </a:solidFill>
              </a:rPr>
              <a:t>Mode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sz="1800" dirty="0" smtClean="0"/>
              <a:t>Value that occurs most frequently in the data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sz="1800" dirty="0" err="1" smtClean="0"/>
              <a:t>Unimodal</a:t>
            </a:r>
            <a:r>
              <a:rPr lang="en-US" sz="1800" dirty="0" smtClean="0"/>
              <a:t>, bimodal, </a:t>
            </a:r>
            <a:r>
              <a:rPr lang="en-US" sz="1800" dirty="0" err="1" smtClean="0"/>
              <a:t>trimodal</a:t>
            </a:r>
            <a:endParaRPr lang="en-US" sz="1800" dirty="0" smtClean="0"/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sz="1800" dirty="0" smtClean="0"/>
              <a:t>Empirical formula:</a:t>
            </a:r>
          </a:p>
          <a:p>
            <a:pPr eaLnBrk="1" hangingPunct="1">
              <a:lnSpc>
                <a:spcPct val="130000"/>
              </a:lnSpc>
              <a:buSzPct val="80000"/>
            </a:pPr>
            <a:endParaRPr lang="en-US" sz="1800" dirty="0" smtClean="0"/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6019800" y="1143000"/>
          <a:ext cx="17526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2" name="Microsoft Equation 3.0" r:id="rId4" imgW="710891" imgH="431613" progId="Equation.3">
                  <p:embed/>
                </p:oleObj>
              </mc:Choice>
              <mc:Fallback>
                <p:oleObj name="Microsoft Equation 3.0" r:id="rId4" imgW="710891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143000"/>
                        <a:ext cx="1752600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5"/>
          <p:cNvGraphicFramePr>
            <a:graphicFrameLocks noChangeAspect="1"/>
          </p:cNvGraphicFramePr>
          <p:nvPr/>
        </p:nvGraphicFramePr>
        <p:xfrm>
          <a:off x="5715000" y="1981200"/>
          <a:ext cx="1600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3" name="Equation" r:id="rId6" imgW="749300" imgH="838200" progId="Equation.3">
                  <p:embed/>
                </p:oleObj>
              </mc:Choice>
              <mc:Fallback>
                <p:oleObj name="Equation" r:id="rId6" imgW="749300" imgH="838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981200"/>
                        <a:ext cx="16002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1905000" y="4343400"/>
          <a:ext cx="4648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4" name="Equation" r:id="rId8" imgW="2387600" imgH="469900" progId="Equation.3">
                  <p:embed/>
                </p:oleObj>
              </mc:Choice>
              <mc:Fallback>
                <p:oleObj name="Equation" r:id="rId8" imgW="23876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43400"/>
                        <a:ext cx="46482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7"/>
          <p:cNvGraphicFramePr>
            <a:graphicFrameLocks noChangeAspect="1"/>
          </p:cNvGraphicFramePr>
          <p:nvPr/>
        </p:nvGraphicFramePr>
        <p:xfrm>
          <a:off x="3124200" y="6096000"/>
          <a:ext cx="444976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5" name="Equation" r:id="rId10" imgW="2197100" imgH="203200" progId="Equation.3">
                  <p:embed/>
                </p:oleObj>
              </mc:Choice>
              <mc:Fallback>
                <p:oleObj name="Equation" r:id="rId10" imgW="21971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6096000"/>
                        <a:ext cx="4449763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8001000" y="1130300"/>
          <a:ext cx="10668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6" name="Equation" r:id="rId12" imgW="596900" imgH="431800" progId="Equation.3">
                  <p:embed/>
                </p:oleObj>
              </mc:Choice>
              <mc:Fallback>
                <p:oleObj name="Equation" r:id="rId12" imgW="5969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1130300"/>
                        <a:ext cx="10668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70" name="Picture 1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781800" y="3505200"/>
            <a:ext cx="2316163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5"/>
          <p:cNvSpPr>
            <a:spLocks noGrp="1"/>
          </p:cNvSpPr>
          <p:nvPr>
            <p:ph type="dt" sz="quarter" idx="4294967295"/>
          </p:nvPr>
        </p:nvSpPr>
        <p:spPr bwMode="auto">
          <a:xfrm>
            <a:off x="152400" y="6477000"/>
            <a:ext cx="19050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fld id="{B4363ED0-D7EF-402C-9DD8-FF52694253E9}" type="datetime4">
              <a:rPr lang="en-US" sz="1200"/>
              <a:pPr/>
              <a:t>September 14, 2019</a:t>
            </a:fld>
            <a:endParaRPr lang="en-US" sz="1200"/>
          </a:p>
        </p:txBody>
      </p:sp>
      <p:sp>
        <p:nvSpPr>
          <p:cNvPr id="16387" name="Footer Placeholder 6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477000"/>
            <a:ext cx="28956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1200"/>
              <a:t>Data Mining: Concepts and Techniques</a:t>
            </a:r>
          </a:p>
        </p:txBody>
      </p:sp>
      <p:sp>
        <p:nvSpPr>
          <p:cNvPr id="16388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4298412-DFE8-4D8A-81D0-78D10FE9D02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-304800" y="0"/>
            <a:ext cx="5867400" cy="685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 </a:t>
            </a:r>
            <a:r>
              <a:rPr lang="en-US" sz="3200" dirty="0" smtClean="0"/>
              <a:t>Symmetric vs. Skewed Data</a:t>
            </a:r>
            <a:endParaRPr lang="en-US" sz="2800" dirty="0" smtClean="0"/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5334000" cy="125571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Median, mean and mode of symmetric, positively and negatively skewed data</a:t>
            </a:r>
          </a:p>
        </p:txBody>
      </p:sp>
      <p:pic>
        <p:nvPicPr>
          <p:cNvPr id="16391" name="Picture 6" descr="rightskewed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343400" y="2819400"/>
            <a:ext cx="4800600" cy="4048125"/>
          </a:xfrm>
          <a:noFill/>
        </p:spPr>
      </p:pic>
      <p:pic>
        <p:nvPicPr>
          <p:cNvPr id="16392" name="Picture 8" descr="leftskewed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0" y="3086100"/>
            <a:ext cx="4876800" cy="3771900"/>
          </a:xfrm>
          <a:noFill/>
        </p:spPr>
      </p:pic>
      <p:pic>
        <p:nvPicPr>
          <p:cNvPr id="16393" name="Picture 10" descr="ha02skew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0" y="0"/>
            <a:ext cx="38100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4" name="Rectangle 11"/>
          <p:cNvSpPr>
            <a:spLocks noChangeArrowheads="1"/>
          </p:cNvSpPr>
          <p:nvPr/>
        </p:nvSpPr>
        <p:spPr bwMode="auto">
          <a:xfrm>
            <a:off x="2362200" y="5181600"/>
            <a:ext cx="1981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solidFill>
                  <a:schemeClr val="tx2"/>
                </a:solidFill>
              </a:rPr>
              <a:t>positively skewed</a:t>
            </a:r>
          </a:p>
        </p:txBody>
      </p:sp>
      <p:sp>
        <p:nvSpPr>
          <p:cNvPr id="16395" name="Rectangle 12"/>
          <p:cNvSpPr>
            <a:spLocks noChangeArrowheads="1"/>
          </p:cNvSpPr>
          <p:nvPr/>
        </p:nvSpPr>
        <p:spPr bwMode="auto">
          <a:xfrm>
            <a:off x="5257800" y="5181600"/>
            <a:ext cx="1981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solidFill>
                  <a:schemeClr val="tx2"/>
                </a:solidFill>
              </a:rPr>
              <a:t>negatively skewed</a:t>
            </a:r>
          </a:p>
        </p:txBody>
      </p:sp>
      <p:sp>
        <p:nvSpPr>
          <p:cNvPr id="16396" name="Rectangle 13"/>
          <p:cNvSpPr>
            <a:spLocks noChangeArrowheads="1"/>
          </p:cNvSpPr>
          <p:nvPr/>
        </p:nvSpPr>
        <p:spPr bwMode="auto">
          <a:xfrm>
            <a:off x="5791200" y="1447800"/>
            <a:ext cx="1981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solidFill>
                  <a:schemeClr val="tx2"/>
                </a:solidFill>
              </a:rPr>
              <a:t>symmetric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171555E-B170-4F98-9FAD-E29DBF9B181E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763000" cy="609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170981"/>
                </a:solidFill>
              </a:rPr>
              <a:t>Measuring the Dispersion of Data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838200"/>
            <a:ext cx="8915400" cy="548640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SzPct val="80000"/>
            </a:pPr>
            <a:endParaRPr lang="en-US" sz="1800" dirty="0" smtClean="0"/>
          </a:p>
          <a:p>
            <a:pPr eaLnBrk="1" hangingPunct="1">
              <a:lnSpc>
                <a:spcPct val="200000"/>
              </a:lnSpc>
              <a:buSzPct val="80000"/>
            </a:pPr>
            <a:r>
              <a:rPr lang="en-US" sz="1800" b="1" dirty="0" smtClean="0"/>
              <a:t>Quartiles, outliers and </a:t>
            </a:r>
            <a:r>
              <a:rPr lang="en-US" sz="1800" b="1" dirty="0" err="1" smtClean="0"/>
              <a:t>boxplots</a:t>
            </a:r>
            <a:endParaRPr lang="en-US" sz="1800" b="1" dirty="0" smtClean="0"/>
          </a:p>
          <a:p>
            <a:pPr lvl="1" eaLnBrk="1" hangingPunct="1">
              <a:lnSpc>
                <a:spcPct val="200000"/>
              </a:lnSpc>
              <a:buSzPct val="80000"/>
            </a:pPr>
            <a:r>
              <a:rPr lang="en-US" sz="1800" b="1" dirty="0" smtClean="0">
                <a:solidFill>
                  <a:srgbClr val="FF0000"/>
                </a:solidFill>
              </a:rPr>
              <a:t>Quartiles</a:t>
            </a:r>
            <a:r>
              <a:rPr lang="en-US" sz="1800" dirty="0" smtClean="0"/>
              <a:t>: Q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(25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percentile), Q</a:t>
            </a:r>
            <a:r>
              <a:rPr lang="en-US" sz="1800" baseline="-25000" dirty="0" smtClean="0"/>
              <a:t>3</a:t>
            </a:r>
            <a:r>
              <a:rPr lang="en-US" sz="1800" dirty="0" smtClean="0"/>
              <a:t> (75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percentile)</a:t>
            </a:r>
          </a:p>
          <a:p>
            <a:pPr lvl="1" eaLnBrk="1" hangingPunct="1">
              <a:lnSpc>
                <a:spcPct val="200000"/>
              </a:lnSpc>
              <a:buSzPct val="80000"/>
            </a:pPr>
            <a:r>
              <a:rPr lang="en-US" sz="1800" b="1" dirty="0" smtClean="0">
                <a:solidFill>
                  <a:srgbClr val="FF0000"/>
                </a:solidFill>
              </a:rPr>
              <a:t>Inter-quartile range</a:t>
            </a:r>
            <a:r>
              <a:rPr lang="en-US" sz="1800" dirty="0" smtClean="0"/>
              <a:t>: IQR = Q</a:t>
            </a:r>
            <a:r>
              <a:rPr lang="en-US" sz="1800" baseline="-25000" dirty="0" smtClean="0"/>
              <a:t>3 </a:t>
            </a:r>
            <a:r>
              <a:rPr lang="en-US" sz="1800" dirty="0" smtClean="0"/>
              <a:t>–</a:t>
            </a:r>
            <a:r>
              <a:rPr lang="en-US" sz="1800" baseline="-25000" dirty="0" smtClean="0"/>
              <a:t> </a:t>
            </a:r>
            <a:r>
              <a:rPr lang="en-US" sz="1800" dirty="0" smtClean="0"/>
              <a:t>Q</a:t>
            </a:r>
            <a:r>
              <a:rPr lang="en-US" sz="1800" baseline="-25000" dirty="0" smtClean="0"/>
              <a:t>1 </a:t>
            </a:r>
          </a:p>
          <a:p>
            <a:pPr lvl="1" eaLnBrk="1" hangingPunct="1">
              <a:lnSpc>
                <a:spcPct val="200000"/>
              </a:lnSpc>
              <a:buSzPct val="80000"/>
            </a:pPr>
            <a:r>
              <a:rPr lang="en-US" sz="1800" b="1" dirty="0" smtClean="0">
                <a:solidFill>
                  <a:srgbClr val="FF0000"/>
                </a:solidFill>
              </a:rPr>
              <a:t>Five number summary</a:t>
            </a:r>
            <a:r>
              <a:rPr lang="en-US" sz="1800" dirty="0" smtClean="0"/>
              <a:t>: min, Q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median,</a:t>
            </a:r>
            <a:r>
              <a:rPr lang="en-US" sz="1800" baseline="-25000" dirty="0" smtClean="0"/>
              <a:t> </a:t>
            </a:r>
            <a:r>
              <a:rPr lang="en-US" sz="1800" dirty="0" smtClean="0"/>
              <a:t>Q</a:t>
            </a:r>
            <a:r>
              <a:rPr lang="en-US" sz="1800" baseline="-25000" dirty="0" smtClean="0"/>
              <a:t>3</a:t>
            </a:r>
            <a:r>
              <a:rPr lang="en-US" sz="1800" dirty="0" smtClean="0"/>
              <a:t>, max</a:t>
            </a:r>
          </a:p>
          <a:p>
            <a:pPr lvl="1" eaLnBrk="1" hangingPunct="1">
              <a:lnSpc>
                <a:spcPct val="200000"/>
              </a:lnSpc>
              <a:buSzPct val="80000"/>
            </a:pPr>
            <a:r>
              <a:rPr lang="en-US" sz="1800" b="1" dirty="0" err="1" smtClean="0">
                <a:solidFill>
                  <a:srgbClr val="FF0000"/>
                </a:solidFill>
              </a:rPr>
              <a:t>Boxplot</a:t>
            </a:r>
            <a:r>
              <a:rPr lang="en-US" sz="1800" dirty="0" smtClean="0"/>
              <a:t>: ends of the box are the quartiles; median is marked; add whiskers, and plot outliers individually</a:t>
            </a:r>
          </a:p>
          <a:p>
            <a:pPr lvl="1" eaLnBrk="1" hangingPunct="1">
              <a:lnSpc>
                <a:spcPct val="200000"/>
              </a:lnSpc>
              <a:buSzPct val="80000"/>
            </a:pPr>
            <a:r>
              <a:rPr lang="en-US" sz="1800" b="1" dirty="0" smtClean="0">
                <a:solidFill>
                  <a:srgbClr val="FF0000"/>
                </a:solidFill>
              </a:rPr>
              <a:t>Outlier</a:t>
            </a:r>
            <a:r>
              <a:rPr lang="en-US" sz="1800" dirty="0" smtClean="0"/>
              <a:t>: usually, a value higher/lower than 1.5 x IQR</a:t>
            </a:r>
          </a:p>
          <a:p>
            <a:pPr lvl="2"/>
            <a:r>
              <a:rPr lang="en-US" sz="1800" dirty="0" smtClean="0"/>
              <a:t>at least 1.5 x IQR above the third quartile or below the first quartile.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19788" y="838200"/>
            <a:ext cx="3224212" cy="1568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171555E-B170-4F98-9FAD-E29DBF9B181E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763000" cy="609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170981"/>
                </a:solidFill>
              </a:rPr>
              <a:t>Measuring the Dispersion of Data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838200"/>
            <a:ext cx="8915400" cy="54864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SzPct val="80000"/>
            </a:pPr>
            <a:endParaRPr lang="en-US" sz="1800" dirty="0" smtClean="0"/>
          </a:p>
          <a:p>
            <a:pPr eaLnBrk="1" hangingPunct="1">
              <a:lnSpc>
                <a:spcPct val="130000"/>
              </a:lnSpc>
              <a:buSzPct val="80000"/>
            </a:pPr>
            <a:r>
              <a:rPr lang="en-US" sz="1800" dirty="0" smtClean="0"/>
              <a:t>Variance and standard deviation (</a:t>
            </a:r>
            <a:r>
              <a:rPr lang="en-US" sz="1800" i="1" dirty="0" smtClean="0"/>
              <a:t>sample:</a:t>
            </a:r>
            <a:r>
              <a:rPr lang="en-US" sz="1800" dirty="0" smtClean="0"/>
              <a:t> </a:t>
            </a:r>
            <a:r>
              <a:rPr lang="en-US" sz="1800" i="1" dirty="0" smtClean="0"/>
              <a:t>s, population: </a:t>
            </a:r>
            <a:r>
              <a:rPr lang="el-GR" sz="1800" i="1" dirty="0" smtClean="0"/>
              <a:t>σ</a:t>
            </a:r>
            <a:r>
              <a:rPr lang="en-US" sz="1800" i="1" dirty="0" smtClean="0"/>
              <a:t>)</a:t>
            </a:r>
            <a:endParaRPr lang="en-US" sz="1800" dirty="0" smtClean="0"/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sz="1800" b="1" dirty="0" smtClean="0">
                <a:solidFill>
                  <a:srgbClr val="FF0000"/>
                </a:solidFill>
              </a:rPr>
              <a:t>Variance</a:t>
            </a:r>
            <a:r>
              <a:rPr lang="en-US" sz="1800" dirty="0" smtClean="0"/>
              <a:t>: (algebraic, scalable computation)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sz="1800" dirty="0" smtClean="0"/>
              <a:t>The average of the </a:t>
            </a:r>
            <a:r>
              <a:rPr lang="en-US" sz="1800" b="1" dirty="0" smtClean="0"/>
              <a:t>squared</a:t>
            </a:r>
            <a:r>
              <a:rPr lang="en-US" sz="1800" dirty="0" smtClean="0"/>
              <a:t> differences from the Mean.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endParaRPr lang="en-US" sz="1800" dirty="0" smtClean="0"/>
          </a:p>
          <a:p>
            <a:pPr lvl="1" eaLnBrk="1" hangingPunct="1">
              <a:lnSpc>
                <a:spcPct val="130000"/>
              </a:lnSpc>
              <a:buSzPct val="80000"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sz="1800" b="1" dirty="0" smtClean="0">
                <a:solidFill>
                  <a:srgbClr val="FF0000"/>
                </a:solidFill>
              </a:rPr>
              <a:t>Standard deviation</a:t>
            </a:r>
            <a:r>
              <a:rPr lang="en-US" sz="1800" i="1" dirty="0" smtClean="0">
                <a:solidFill>
                  <a:srgbClr val="FF0000"/>
                </a:solidFill>
              </a:rPr>
              <a:t> </a:t>
            </a:r>
            <a:r>
              <a:rPr lang="en-US" sz="1800" i="1" dirty="0" smtClean="0"/>
              <a:t>s (or </a:t>
            </a:r>
            <a:r>
              <a:rPr lang="el-GR" sz="1800" i="1" dirty="0" smtClean="0"/>
              <a:t>σ</a:t>
            </a:r>
            <a:r>
              <a:rPr lang="en-US" sz="1800" i="1" dirty="0" smtClean="0"/>
              <a:t>) </a:t>
            </a:r>
            <a:r>
              <a:rPr lang="en-US" sz="1800" dirty="0" smtClean="0"/>
              <a:t>is the square root of variance </a:t>
            </a:r>
            <a:r>
              <a:rPr lang="en-US" sz="1800" i="1" dirty="0" smtClean="0"/>
              <a:t>s</a:t>
            </a:r>
            <a:r>
              <a:rPr lang="en-US" sz="1800" i="1" baseline="30000" dirty="0" smtClean="0"/>
              <a:t>2 (</a:t>
            </a:r>
            <a:r>
              <a:rPr lang="en-US" sz="1800" i="1" dirty="0" smtClean="0"/>
              <a:t>or</a:t>
            </a:r>
            <a:r>
              <a:rPr lang="en-US" sz="1800" i="1" baseline="30000" dirty="0" smtClean="0"/>
              <a:t> </a:t>
            </a:r>
            <a:r>
              <a:rPr lang="el-GR" sz="1800" i="1" dirty="0" smtClean="0"/>
              <a:t>σ</a:t>
            </a:r>
            <a:r>
              <a:rPr lang="en-US" sz="1800" i="1" baseline="30000" dirty="0" smtClean="0"/>
              <a:t>2)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endParaRPr lang="en-US" sz="1800" i="1" baseline="30000" dirty="0" smtClean="0"/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sz="1800" dirty="0" smtClean="0"/>
              <a:t>The Standard Deviation is a measure of how spread out numbers are.</a:t>
            </a:r>
            <a:endParaRPr lang="en-US" sz="1800" i="1" baseline="30000" dirty="0" smtClean="0"/>
          </a:p>
        </p:txBody>
      </p:sp>
      <p:graphicFrame>
        <p:nvGraphicFramePr>
          <p:cNvPr id="17413" name="Object 10"/>
          <p:cNvGraphicFramePr>
            <a:graphicFrameLocks noChangeAspect="1"/>
          </p:cNvGraphicFramePr>
          <p:nvPr/>
        </p:nvGraphicFramePr>
        <p:xfrm>
          <a:off x="381000" y="4800600"/>
          <a:ext cx="426720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82" name="Equation" r:id="rId4" imgW="2959100" imgH="431800" progId="Equation.3">
                  <p:embed/>
                </p:oleObj>
              </mc:Choice>
              <mc:Fallback>
                <p:oleObj name="Equation" r:id="rId4" imgW="29591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800600"/>
                        <a:ext cx="4267200" cy="696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5105400" y="4837112"/>
          <a:ext cx="36639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83" name="Equation" r:id="rId6" imgW="2235200" imgH="431800" progId="Equation.3">
                  <p:embed/>
                </p:oleObj>
              </mc:Choice>
              <mc:Fallback>
                <p:oleObj name="Equation" r:id="rId6" imgW="22352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837112"/>
                        <a:ext cx="366395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7239000" cy="51816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http://standard-deviation.appspot.com/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FA20EF-AAA7-4A42-8948-20A5A3E4611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Deviation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Code 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 dirty="0" smtClean="0"/>
              <a:t>Describing </a:t>
            </a:r>
            <a:r>
              <a:rPr lang="en-US" sz="2000" dirty="0"/>
              <a:t>a numeric Series.</a:t>
            </a:r>
          </a:p>
          <a:p>
            <a:r>
              <a:rPr lang="en-US" sz="2000" dirty="0" smtClean="0"/>
              <a:t>s </a:t>
            </a:r>
            <a:r>
              <a:rPr lang="en-US" sz="2000" dirty="0"/>
              <a:t>= </a:t>
            </a:r>
            <a:r>
              <a:rPr lang="en-US" sz="2000" dirty="0" err="1"/>
              <a:t>pd.Series</a:t>
            </a:r>
            <a:r>
              <a:rPr lang="en-US" sz="2000" dirty="0"/>
              <a:t>([1, 2, 3])</a:t>
            </a:r>
          </a:p>
          <a:p>
            <a:r>
              <a:rPr lang="en-US" sz="2000" dirty="0" err="1" smtClean="0"/>
              <a:t>s.describe</a:t>
            </a:r>
            <a:r>
              <a:rPr lang="en-US" sz="2000" dirty="0"/>
              <a:t>()</a:t>
            </a:r>
          </a:p>
          <a:p>
            <a:r>
              <a:rPr lang="en-US" sz="2000" dirty="0"/>
              <a:t>count    3.0</a:t>
            </a:r>
          </a:p>
          <a:p>
            <a:r>
              <a:rPr lang="en-US" sz="2000" dirty="0"/>
              <a:t>mean     2.0</a:t>
            </a:r>
          </a:p>
          <a:p>
            <a:r>
              <a:rPr lang="en-US" sz="2000" dirty="0" err="1"/>
              <a:t>std</a:t>
            </a:r>
            <a:r>
              <a:rPr lang="en-US" sz="2000" dirty="0"/>
              <a:t>      1.0</a:t>
            </a:r>
          </a:p>
          <a:p>
            <a:r>
              <a:rPr lang="en-US" sz="2000" dirty="0"/>
              <a:t>min      1.0</a:t>
            </a:r>
          </a:p>
          <a:p>
            <a:r>
              <a:rPr lang="en-US" sz="2000" dirty="0"/>
              <a:t>25%      1.5</a:t>
            </a:r>
          </a:p>
          <a:p>
            <a:r>
              <a:rPr lang="en-US" sz="2000" dirty="0"/>
              <a:t>50%      2.0</a:t>
            </a:r>
          </a:p>
          <a:p>
            <a:r>
              <a:rPr lang="en-US" sz="2000" dirty="0"/>
              <a:t>75%      2.5</a:t>
            </a:r>
          </a:p>
          <a:p>
            <a:r>
              <a:rPr lang="en-US" sz="2000" dirty="0"/>
              <a:t>max      </a:t>
            </a:r>
            <a:r>
              <a:rPr lang="en-US" sz="2000" dirty="0" smtClean="0"/>
              <a:t>3.0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Describing a categorical Series.</a:t>
            </a:r>
          </a:p>
          <a:p>
            <a:endParaRPr lang="en-US" sz="2000" dirty="0"/>
          </a:p>
          <a:p>
            <a:r>
              <a:rPr lang="en-US" sz="2000" dirty="0" smtClean="0"/>
              <a:t>s </a:t>
            </a:r>
            <a:r>
              <a:rPr lang="en-US" sz="2000" dirty="0"/>
              <a:t>= </a:t>
            </a:r>
            <a:r>
              <a:rPr lang="en-US" sz="2000" dirty="0" err="1"/>
              <a:t>pd.Series</a:t>
            </a:r>
            <a:r>
              <a:rPr lang="en-US" sz="2000" dirty="0"/>
              <a:t>(['a', 'a', 'b', 'c'])</a:t>
            </a:r>
          </a:p>
          <a:p>
            <a:r>
              <a:rPr lang="en-US" sz="2000" dirty="0" err="1" smtClean="0"/>
              <a:t>s.describe</a:t>
            </a:r>
            <a:r>
              <a:rPr lang="en-US" sz="2000" dirty="0"/>
              <a:t>()</a:t>
            </a:r>
          </a:p>
          <a:p>
            <a:r>
              <a:rPr lang="en-US" sz="2000" dirty="0"/>
              <a:t>count     4</a:t>
            </a:r>
          </a:p>
          <a:p>
            <a:r>
              <a:rPr lang="en-US" sz="2000" dirty="0"/>
              <a:t>unique    3</a:t>
            </a:r>
          </a:p>
          <a:p>
            <a:r>
              <a:rPr lang="en-US" sz="2000" dirty="0"/>
              <a:t>top       a</a:t>
            </a:r>
          </a:p>
          <a:p>
            <a:r>
              <a:rPr lang="en-US" sz="2000" dirty="0" err="1"/>
              <a:t>freq</a:t>
            </a:r>
            <a:r>
              <a:rPr lang="en-US" sz="2000" dirty="0"/>
              <a:t>      2</a:t>
            </a:r>
          </a:p>
          <a:p>
            <a:r>
              <a:rPr lang="en-US" sz="2000" dirty="0" err="1"/>
              <a:t>dtype</a:t>
            </a:r>
            <a:r>
              <a:rPr lang="en-US" sz="2000" dirty="0"/>
              <a:t>: object</a:t>
            </a:r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FA20EF-AAA7-4A42-8948-20A5A3E4611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02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BC61AC7-7DAF-4AB0-A6B2-680BABADB23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Basic Statistical Descriptions of Data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5257800"/>
          </a:xfrm>
        </p:spPr>
        <p:txBody>
          <a:bodyPr/>
          <a:lstStyle/>
          <a:p>
            <a:pPr eaLnBrk="1" hangingPunct="1">
              <a:buSzPct val="80000"/>
            </a:pPr>
            <a:r>
              <a:rPr lang="en-US" sz="2400" u="sng" dirty="0" smtClean="0"/>
              <a:t>Motivation</a:t>
            </a:r>
          </a:p>
          <a:p>
            <a:pPr lvl="1" eaLnBrk="1" hangingPunct="1">
              <a:buSzPct val="80000"/>
            </a:pPr>
            <a:r>
              <a:rPr lang="en-US" sz="2400" dirty="0" smtClean="0"/>
              <a:t>To better understand the data: central tendency, variation and spread</a:t>
            </a:r>
          </a:p>
          <a:p>
            <a:pPr lvl="1" eaLnBrk="1" hangingPunct="1">
              <a:buSzPct val="80000"/>
            </a:pPr>
            <a:endParaRPr lang="en-US" sz="2400" dirty="0" smtClean="0"/>
          </a:p>
          <a:p>
            <a:pPr eaLnBrk="1" hangingPunct="1">
              <a:buSzPct val="80000"/>
            </a:pPr>
            <a:r>
              <a:rPr lang="en-US" sz="2400" u="sng" dirty="0" smtClean="0"/>
              <a:t>Data dispersion characteristics</a:t>
            </a:r>
            <a:r>
              <a:rPr lang="en-US" sz="2400" dirty="0" smtClean="0"/>
              <a:t> </a:t>
            </a:r>
          </a:p>
          <a:p>
            <a:pPr eaLnBrk="1" hangingPunct="1">
              <a:buSzPct val="80000"/>
            </a:pPr>
            <a:endParaRPr lang="en-US" sz="2400" dirty="0" smtClean="0"/>
          </a:p>
          <a:p>
            <a:pPr lvl="1" eaLnBrk="1" hangingPunct="1">
              <a:buSzPct val="80000"/>
            </a:pPr>
            <a:r>
              <a:rPr lang="en-US" sz="2400" dirty="0" smtClean="0">
                <a:solidFill>
                  <a:srgbClr val="FF0000"/>
                </a:solidFill>
              </a:rPr>
              <a:t>median, max, min, </a:t>
            </a:r>
            <a:r>
              <a:rPr lang="en-US" sz="2400" dirty="0" err="1" smtClean="0">
                <a:solidFill>
                  <a:srgbClr val="FF0000"/>
                </a:solidFill>
              </a:rPr>
              <a:t>quantiles</a:t>
            </a:r>
            <a:r>
              <a:rPr lang="en-US" sz="2400" dirty="0" smtClean="0">
                <a:solidFill>
                  <a:srgbClr val="FF0000"/>
                </a:solidFill>
              </a:rPr>
              <a:t>, outliers, variance, etc.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763000" cy="609600"/>
          </a:xfrm>
        </p:spPr>
        <p:txBody>
          <a:bodyPr/>
          <a:lstStyle/>
          <a:p>
            <a:r>
              <a:rPr lang="en-US" dirty="0" smtClean="0"/>
              <a:t>Standard Deviation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FA20EF-AAA7-4A42-8948-20A5A3E4611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762000"/>
          <a:ext cx="5040629" cy="619048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4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5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400" dirty="0"/>
                        <a:t>A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400" dirty="0"/>
                        <a:t>C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400" dirty="0"/>
                        <a:t>E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7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000" dirty="0"/>
                        <a:t>Test Score (X)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000" dirty="0" smtClean="0"/>
                        <a:t>X–Mean (d)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000" dirty="0" smtClean="0"/>
                        <a:t>d</a:t>
                      </a:r>
                      <a:r>
                        <a:rPr lang="en-US" sz="2000" baseline="30000" dirty="0" smtClean="0"/>
                        <a:t>2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7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/>
                        <a:t>100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 dirty="0" smtClean="0"/>
                        <a:t>50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</a:pP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7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/>
                        <a:t>110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 dirty="0" smtClean="0"/>
                        <a:t>40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</a:pP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7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/>
                        <a:t>120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 dirty="0" smtClean="0"/>
                        <a:t>30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</a:pP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7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/>
                        <a:t>130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 dirty="0" smtClean="0"/>
                        <a:t>20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</a:pP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/>
                        <a:t>140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 smtClean="0"/>
                        <a:t>10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</a:pP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7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/>
                        <a:t>150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 smtClean="0"/>
                        <a:t>0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</a:pP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7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/>
                        <a:t>160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 smtClean="0"/>
                        <a:t>-10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</a:pP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7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/>
                        <a:t>170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 smtClean="0"/>
                        <a:t>-20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</a:pP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7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/>
                        <a:t>180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 smtClean="0"/>
                        <a:t>-30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</a:pP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7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/>
                        <a:t>190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 smtClean="0"/>
                        <a:t>-40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</a:pP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7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/>
                        <a:t>200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 smtClean="0"/>
                        <a:t>-50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</a:pP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75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 dirty="0"/>
                        <a:t>SUM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smtClean="0"/>
                        <a:t> 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</a:pP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09249" name="Rectangle 1"/>
          <p:cNvSpPr>
            <a:spLocks noChangeArrowheads="1"/>
          </p:cNvSpPr>
          <p:nvPr/>
        </p:nvSpPr>
        <p:spPr bwMode="auto">
          <a:xfrm>
            <a:off x="3657600" y="6172200"/>
            <a:ext cx="797013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en-US" sz="2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ook Antiqua" pitchFamily="18" charset="0"/>
                <a:cs typeface="Times New Roman" pitchFamily="18" charset="0"/>
              </a:rPr>
              <a:t> 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ook Antiqua" pitchFamily="18" charset="0"/>
                <a:cs typeface="Times New Roman" pitchFamily="18" charset="0"/>
              </a:rPr>
              <a:t>     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endParaRPr kumimoji="0" lang="en-US" sz="27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9250" name="Picture 2" descr="http://www.fgse.nova.edu/edl/secure/stats/images/image2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1143000"/>
            <a:ext cx="1524000" cy="92192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763000" cy="609600"/>
          </a:xfrm>
        </p:spPr>
        <p:txBody>
          <a:bodyPr/>
          <a:lstStyle/>
          <a:p>
            <a:r>
              <a:rPr lang="en-US" dirty="0" smtClean="0"/>
              <a:t>Standard Deviation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FA20EF-AAA7-4A42-8948-20A5A3E4611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762000"/>
          <a:ext cx="8001000" cy="541934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4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0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0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75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400" dirty="0"/>
                        <a:t>A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400"/>
                        <a:t>B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400"/>
                        <a:t>C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400"/>
                        <a:t>D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400"/>
                        <a:t>E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400" dirty="0"/>
                        <a:t>Test Score (X)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400" dirty="0"/>
                        <a:t>Frequency (f)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400" dirty="0"/>
                        <a:t>X–Mean (d)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400"/>
                        <a:t>fd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400"/>
                        <a:t>fd</a:t>
                      </a:r>
                      <a:r>
                        <a:rPr lang="en-US" sz="2400" baseline="30000"/>
                        <a:t>2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7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/>
                        <a:t>100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 dirty="0"/>
                        <a:t>8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 dirty="0"/>
                        <a:t>50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/>
                        <a:t>400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</a:pPr>
                      <a:r>
                        <a:rPr lang="en-US" sz="1800"/>
                        <a:t>20,000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7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/>
                        <a:t>110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 dirty="0"/>
                        <a:t>13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 dirty="0"/>
                        <a:t>40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 dirty="0"/>
                        <a:t>520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</a:pPr>
                      <a:r>
                        <a:rPr lang="en-US" sz="1800"/>
                        <a:t>20,800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7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/>
                        <a:t>120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 dirty="0"/>
                        <a:t>17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/>
                        <a:t>30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 dirty="0"/>
                        <a:t>510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</a:pPr>
                      <a:r>
                        <a:rPr lang="en-US" sz="1800" dirty="0"/>
                        <a:t>15,300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7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/>
                        <a:t>130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 dirty="0"/>
                        <a:t>20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/>
                        <a:t>20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/>
                        <a:t>400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</a:pPr>
                      <a:r>
                        <a:rPr lang="en-US" sz="1800" dirty="0"/>
                        <a:t>8,000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/>
                        <a:t>140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 dirty="0"/>
                        <a:t>21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/>
                        <a:t>10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/>
                        <a:t>210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</a:pPr>
                      <a:r>
                        <a:rPr lang="en-US" sz="1800" dirty="0"/>
                        <a:t>2,100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7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/>
                        <a:t>150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 dirty="0"/>
                        <a:t>22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 dirty="0"/>
                        <a:t>0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/>
                        <a:t>0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</a:pPr>
                      <a:r>
                        <a:rPr lang="en-US" sz="1800" dirty="0"/>
                        <a:t>0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7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/>
                        <a:t>160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/>
                        <a:t>21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 dirty="0"/>
                        <a:t>-10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/>
                        <a:t>-210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</a:pPr>
                      <a:r>
                        <a:rPr lang="en-US" sz="1800" dirty="0"/>
                        <a:t>2,100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7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/>
                        <a:t>170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/>
                        <a:t>20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 dirty="0"/>
                        <a:t>-20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/>
                        <a:t>-400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</a:pPr>
                      <a:r>
                        <a:rPr lang="en-US" sz="1800" dirty="0"/>
                        <a:t>8,000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7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/>
                        <a:t>180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/>
                        <a:t>17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 dirty="0"/>
                        <a:t>-30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/>
                        <a:t>-510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</a:pPr>
                      <a:r>
                        <a:rPr lang="en-US" sz="1800" dirty="0"/>
                        <a:t>15,300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7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/>
                        <a:t>190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/>
                        <a:t>13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 dirty="0"/>
                        <a:t>-40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/>
                        <a:t>-520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</a:pPr>
                      <a:r>
                        <a:rPr lang="en-US" sz="1800" dirty="0"/>
                        <a:t>20,800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7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/>
                        <a:t>200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/>
                        <a:t>8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 dirty="0"/>
                        <a:t>-50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 dirty="0"/>
                        <a:t>-400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</a:pPr>
                      <a:r>
                        <a:rPr lang="en-US" sz="1800" dirty="0"/>
                        <a:t>20,000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75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/>
                        <a:t>SUM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 dirty="0"/>
                        <a:t>180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/>
                        <a:t> 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/>
                        <a:t> 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</a:pPr>
                      <a:r>
                        <a:rPr lang="en-US" sz="1800" dirty="0"/>
                        <a:t>132,400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09249" name="Rectangle 1"/>
          <p:cNvSpPr>
            <a:spLocks noChangeArrowheads="1"/>
          </p:cNvSpPr>
          <p:nvPr/>
        </p:nvSpPr>
        <p:spPr bwMode="auto">
          <a:xfrm>
            <a:off x="3657600" y="6172200"/>
            <a:ext cx="797013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en-US" sz="2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ook Antiqua" pitchFamily="18" charset="0"/>
                <a:cs typeface="Times New Roman" pitchFamily="18" charset="0"/>
              </a:rPr>
              <a:t> 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ook Antiqua" pitchFamily="18" charset="0"/>
                <a:cs typeface="Times New Roman" pitchFamily="18" charset="0"/>
              </a:rPr>
              <a:t>     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endParaRPr kumimoji="0" lang="en-US" sz="27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9250" name="Picture 2" descr="http://www.fgse.nova.edu/edl/secure/stats/images/image2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5936072"/>
            <a:ext cx="1524000" cy="921928"/>
          </a:xfrm>
          <a:prstGeom prst="rect">
            <a:avLst/>
          </a:prstGeom>
          <a:noFill/>
        </p:spPr>
      </p:pic>
      <p:pic>
        <p:nvPicPr>
          <p:cNvPr id="309251" name="Picture 3" descr="http://www.fgse.nova.edu/edl/secure/stats/images/image25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6096000"/>
            <a:ext cx="2517907" cy="7620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Dispersion of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30, 36, 47, 50, 52, 52, 56, 60, 63, 70, 70, 110</a:t>
            </a:r>
          </a:p>
          <a:p>
            <a:r>
              <a:rPr lang="en-US" dirty="0" smtClean="0"/>
              <a:t>Q1</a:t>
            </a:r>
          </a:p>
          <a:p>
            <a:r>
              <a:rPr lang="en-US" dirty="0" smtClean="0"/>
              <a:t>Q2</a:t>
            </a:r>
          </a:p>
          <a:p>
            <a:r>
              <a:rPr lang="en-US" dirty="0" smtClean="0"/>
              <a:t>Q3</a:t>
            </a:r>
          </a:p>
          <a:p>
            <a:r>
              <a:rPr lang="en-US" dirty="0" smtClean="0"/>
              <a:t>IQR</a:t>
            </a:r>
          </a:p>
          <a:p>
            <a:r>
              <a:rPr lang="en-US" dirty="0" smtClean="0"/>
              <a:t>Five Number Summary</a:t>
            </a:r>
          </a:p>
          <a:p>
            <a:r>
              <a:rPr lang="en-US" dirty="0" smtClean="0"/>
              <a:t>Variance</a:t>
            </a:r>
          </a:p>
          <a:p>
            <a:r>
              <a:rPr lang="en-US" dirty="0" smtClean="0"/>
              <a:t>SD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1A20DEA-C303-46A6-AF91-332A2314C017}" type="slidenum">
              <a:rPr lang="en-US" smtClean="0"/>
              <a:pPr/>
              <a:t>23</a:t>
            </a:fld>
            <a:endParaRPr lang="en-US" smtClean="0"/>
          </a:p>
        </p:txBody>
      </p:sp>
      <p:pic>
        <p:nvPicPr>
          <p:cNvPr id="18435" name="Picture 1035" descr="box plo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3488" y="2362200"/>
            <a:ext cx="283051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5181600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 </a:t>
            </a:r>
            <a:r>
              <a:rPr lang="en-US" smtClean="0"/>
              <a:t>Boxplot Analysis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60960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Five-number summary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of a distribution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Minimum, Q1, Median, Q3, Maximum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b="1" dirty="0" err="1" smtClean="0">
                <a:solidFill>
                  <a:srgbClr val="FF0000"/>
                </a:solidFill>
              </a:rPr>
              <a:t>Boxplot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Data is represented with a box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The ends of the box are at the first and third quartiles, i.e., the height of the box is IQR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The median is marked by a line within the box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Whiskers: two lines outside the box extended to Minimum and Maximum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Outliers: points beyond a specified outlier threshold, plotted individually</a:t>
            </a:r>
          </a:p>
        </p:txBody>
      </p:sp>
      <p:pic>
        <p:nvPicPr>
          <p:cNvPr id="18438" name="Picture 1038" descr="thre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0175" y="114300"/>
            <a:ext cx="393382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8600"/>
            <a:ext cx="7805552" cy="607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52400" y="6477000"/>
            <a:ext cx="19050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fld id="{7804B3A9-46C9-42C0-A250-F91ABFE7F4D0}" type="datetime4">
              <a:rPr lang="en-US" sz="1200"/>
              <a:pPr/>
              <a:t>September 14, 2019</a:t>
            </a:fld>
            <a:endParaRPr lang="en-US" sz="1200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477000"/>
            <a:ext cx="28956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1200"/>
              <a:t>Data Mining: Concepts and Techniques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461AF8F-C6AF-4608-8140-25635FA4A069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533400"/>
          </a:xfrm>
        </p:spPr>
        <p:txBody>
          <a:bodyPr/>
          <a:lstStyle/>
          <a:p>
            <a:pPr eaLnBrk="1" hangingPunct="1"/>
            <a:r>
              <a:rPr lang="en-US" sz="3200" smtClean="0"/>
              <a:t>Visualization of Data Dispersion: 3-D Boxplots</a:t>
            </a:r>
            <a:endParaRPr lang="en-US" smtClean="0"/>
          </a:p>
        </p:txBody>
      </p:sp>
      <p:pic>
        <p:nvPicPr>
          <p:cNvPr id="19462" name="Picture 3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295400"/>
            <a:ext cx="8991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321F056-2DF5-4A1B-9F4B-DCFFABED0AA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Properties of Normal Distribution Curve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686800" cy="25146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chemeClr val="tx2"/>
                </a:solidFill>
              </a:rPr>
              <a:t>The normal (distribution) curve</a:t>
            </a:r>
          </a:p>
          <a:p>
            <a:pPr lvl="1" eaLnBrk="1" hangingPunct="1"/>
            <a:r>
              <a:rPr lang="en-US" sz="2400" dirty="0" smtClean="0">
                <a:solidFill>
                  <a:schemeClr val="tx2"/>
                </a:solidFill>
              </a:rPr>
              <a:t>From </a:t>
            </a:r>
            <a:r>
              <a:rPr lang="el-GR" sz="2400" dirty="0" smtClean="0">
                <a:solidFill>
                  <a:schemeClr val="tx2"/>
                </a:solidFill>
              </a:rPr>
              <a:t>μ</a:t>
            </a:r>
            <a:r>
              <a:rPr lang="en-US" sz="2400" dirty="0" smtClean="0">
                <a:solidFill>
                  <a:schemeClr val="tx2"/>
                </a:solidFill>
              </a:rPr>
              <a:t>–</a:t>
            </a:r>
            <a:r>
              <a:rPr lang="el-GR" sz="2400" dirty="0" smtClean="0">
                <a:solidFill>
                  <a:schemeClr val="tx2"/>
                </a:solidFill>
              </a:rPr>
              <a:t>σ</a:t>
            </a:r>
            <a:r>
              <a:rPr lang="en-US" sz="2400" dirty="0" smtClean="0">
                <a:solidFill>
                  <a:schemeClr val="tx2"/>
                </a:solidFill>
              </a:rPr>
              <a:t> to </a:t>
            </a:r>
            <a:r>
              <a:rPr lang="el-GR" sz="2400" dirty="0" smtClean="0">
                <a:solidFill>
                  <a:schemeClr val="tx2"/>
                </a:solidFill>
              </a:rPr>
              <a:t>μ</a:t>
            </a:r>
            <a:r>
              <a:rPr lang="en-US" sz="2400" dirty="0" smtClean="0">
                <a:solidFill>
                  <a:schemeClr val="tx2"/>
                </a:solidFill>
              </a:rPr>
              <a:t>+</a:t>
            </a:r>
            <a:r>
              <a:rPr lang="el-GR" sz="2400" dirty="0" smtClean="0">
                <a:solidFill>
                  <a:schemeClr val="tx2"/>
                </a:solidFill>
              </a:rPr>
              <a:t>σ</a:t>
            </a:r>
            <a:r>
              <a:rPr lang="en-US" sz="2400" dirty="0" smtClean="0">
                <a:solidFill>
                  <a:schemeClr val="tx2"/>
                </a:solidFill>
              </a:rPr>
              <a:t>: contains about 68% of the measurements  (</a:t>
            </a:r>
            <a:r>
              <a:rPr lang="el-GR" sz="2400" dirty="0" smtClean="0">
                <a:solidFill>
                  <a:schemeClr val="tx2"/>
                </a:solidFill>
              </a:rPr>
              <a:t>μ</a:t>
            </a:r>
            <a:r>
              <a:rPr lang="en-US" sz="2400" dirty="0" smtClean="0">
                <a:solidFill>
                  <a:schemeClr val="tx2"/>
                </a:solidFill>
              </a:rPr>
              <a:t>: mean, </a:t>
            </a:r>
            <a:r>
              <a:rPr lang="el-GR" sz="2400" dirty="0" smtClean="0">
                <a:solidFill>
                  <a:schemeClr val="tx2"/>
                </a:solidFill>
              </a:rPr>
              <a:t>σ</a:t>
            </a:r>
            <a:r>
              <a:rPr lang="en-US" sz="2400" dirty="0" smtClean="0">
                <a:solidFill>
                  <a:schemeClr val="tx2"/>
                </a:solidFill>
              </a:rPr>
              <a:t>: standard deviation)</a:t>
            </a:r>
          </a:p>
          <a:p>
            <a:pPr lvl="1" eaLnBrk="1" hangingPunct="1"/>
            <a:r>
              <a:rPr lang="en-US" sz="2400" dirty="0" smtClean="0">
                <a:solidFill>
                  <a:schemeClr val="tx2"/>
                </a:solidFill>
              </a:rPr>
              <a:t> From </a:t>
            </a:r>
            <a:r>
              <a:rPr lang="el-GR" sz="2400" dirty="0" smtClean="0">
                <a:solidFill>
                  <a:schemeClr val="tx2"/>
                </a:solidFill>
              </a:rPr>
              <a:t>μ</a:t>
            </a:r>
            <a:r>
              <a:rPr lang="en-US" sz="2400" dirty="0" smtClean="0">
                <a:solidFill>
                  <a:schemeClr val="tx2"/>
                </a:solidFill>
              </a:rPr>
              <a:t>–2</a:t>
            </a:r>
            <a:r>
              <a:rPr lang="el-GR" sz="2400" dirty="0" smtClean="0">
                <a:solidFill>
                  <a:schemeClr val="tx2"/>
                </a:solidFill>
              </a:rPr>
              <a:t>σ</a:t>
            </a:r>
            <a:r>
              <a:rPr lang="en-US" sz="2400" dirty="0" smtClean="0">
                <a:solidFill>
                  <a:schemeClr val="tx2"/>
                </a:solidFill>
              </a:rPr>
              <a:t> to </a:t>
            </a:r>
            <a:r>
              <a:rPr lang="el-GR" sz="2400" dirty="0" smtClean="0">
                <a:solidFill>
                  <a:schemeClr val="tx2"/>
                </a:solidFill>
              </a:rPr>
              <a:t>μ</a:t>
            </a:r>
            <a:r>
              <a:rPr lang="en-US" sz="2400" dirty="0" smtClean="0">
                <a:solidFill>
                  <a:schemeClr val="tx2"/>
                </a:solidFill>
              </a:rPr>
              <a:t>+2</a:t>
            </a:r>
            <a:r>
              <a:rPr lang="el-GR" sz="2400" dirty="0" smtClean="0">
                <a:solidFill>
                  <a:schemeClr val="tx2"/>
                </a:solidFill>
              </a:rPr>
              <a:t>σ</a:t>
            </a:r>
            <a:r>
              <a:rPr lang="en-US" sz="2400" dirty="0" smtClean="0">
                <a:solidFill>
                  <a:schemeClr val="tx2"/>
                </a:solidFill>
              </a:rPr>
              <a:t>: contains about 95% of it</a:t>
            </a:r>
          </a:p>
          <a:p>
            <a:pPr lvl="1" eaLnBrk="1" hangingPunct="1"/>
            <a:r>
              <a:rPr lang="en-US" sz="2400" dirty="0" smtClean="0">
                <a:solidFill>
                  <a:schemeClr val="tx2"/>
                </a:solidFill>
              </a:rPr>
              <a:t>From </a:t>
            </a:r>
            <a:r>
              <a:rPr lang="el-GR" sz="2400" dirty="0" smtClean="0">
                <a:solidFill>
                  <a:schemeClr val="tx2"/>
                </a:solidFill>
              </a:rPr>
              <a:t>μ</a:t>
            </a:r>
            <a:r>
              <a:rPr lang="en-US" sz="2400" dirty="0" smtClean="0">
                <a:solidFill>
                  <a:schemeClr val="tx2"/>
                </a:solidFill>
              </a:rPr>
              <a:t>–3</a:t>
            </a:r>
            <a:r>
              <a:rPr lang="el-GR" sz="2400" dirty="0" smtClean="0">
                <a:solidFill>
                  <a:schemeClr val="tx2"/>
                </a:solidFill>
              </a:rPr>
              <a:t>σ</a:t>
            </a:r>
            <a:r>
              <a:rPr lang="en-US" sz="2400" dirty="0" smtClean="0">
                <a:solidFill>
                  <a:schemeClr val="tx2"/>
                </a:solidFill>
              </a:rPr>
              <a:t> to </a:t>
            </a:r>
            <a:r>
              <a:rPr lang="el-GR" sz="2400" dirty="0" smtClean="0">
                <a:solidFill>
                  <a:schemeClr val="tx2"/>
                </a:solidFill>
              </a:rPr>
              <a:t>μ</a:t>
            </a:r>
            <a:r>
              <a:rPr lang="en-US" sz="2400" dirty="0" smtClean="0">
                <a:solidFill>
                  <a:schemeClr val="tx2"/>
                </a:solidFill>
              </a:rPr>
              <a:t>+3</a:t>
            </a:r>
            <a:r>
              <a:rPr lang="el-GR" sz="2400" dirty="0" smtClean="0">
                <a:solidFill>
                  <a:schemeClr val="tx2"/>
                </a:solidFill>
              </a:rPr>
              <a:t>σ</a:t>
            </a:r>
            <a:r>
              <a:rPr lang="en-US" sz="2400" dirty="0" smtClean="0">
                <a:solidFill>
                  <a:schemeClr val="tx2"/>
                </a:solidFill>
              </a:rPr>
              <a:t>: contains about 99.7% of it</a:t>
            </a:r>
          </a:p>
          <a:p>
            <a:pPr lvl="1" eaLnBrk="1" hangingPunct="1"/>
            <a:endParaRPr lang="en-US" sz="2400" dirty="0" smtClean="0">
              <a:solidFill>
                <a:schemeClr val="tx2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sz="2000" dirty="0" smtClean="0">
              <a:solidFill>
                <a:schemeClr val="hlink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sz="2000" dirty="0" smtClean="0"/>
          </a:p>
        </p:txBody>
      </p:sp>
      <p:pic>
        <p:nvPicPr>
          <p:cNvPr id="20485" name="Picture 5" descr="normal1-9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3124200" y="3729038"/>
            <a:ext cx="2895600" cy="2590800"/>
          </a:xfrm>
          <a:noFill/>
        </p:spPr>
      </p:pic>
      <p:pic>
        <p:nvPicPr>
          <p:cNvPr id="20486" name="Picture 7" descr="normal1-68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0" y="3886200"/>
            <a:ext cx="2986088" cy="2438400"/>
          </a:xfrm>
          <a:noFill/>
        </p:spPr>
      </p:pic>
      <p:pic>
        <p:nvPicPr>
          <p:cNvPr id="20487" name="Picture 9" descr="normal1-9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57913" y="3810000"/>
            <a:ext cx="298608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AC0D567-B29A-455B-8033-062F96AE4F63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pPr eaLnBrk="1" hangingPunct="1"/>
            <a:r>
              <a:rPr lang="en-US" sz="3200" smtClean="0">
                <a:solidFill>
                  <a:srgbClr val="170981"/>
                </a:solidFill>
              </a:rPr>
              <a:t>Graphic Displays of Basic Statistical Descriptions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  <a:buSzPct val="80000"/>
            </a:pPr>
            <a:r>
              <a:rPr lang="en-US" sz="2400" b="1" dirty="0" err="1" smtClean="0">
                <a:solidFill>
                  <a:srgbClr val="FF0000"/>
                </a:solidFill>
              </a:rPr>
              <a:t>Boxplot</a:t>
            </a:r>
            <a:r>
              <a:rPr lang="en-US" sz="2400" dirty="0" smtClean="0"/>
              <a:t>: graphic display of five-number summary</a:t>
            </a:r>
          </a:p>
          <a:p>
            <a:pPr eaLnBrk="1" hangingPunct="1">
              <a:lnSpc>
                <a:spcPct val="140000"/>
              </a:lnSpc>
              <a:buSzPct val="80000"/>
            </a:pPr>
            <a:r>
              <a:rPr lang="en-US" sz="2400" b="1" dirty="0" smtClean="0">
                <a:solidFill>
                  <a:srgbClr val="FF0000"/>
                </a:solidFill>
              </a:rPr>
              <a:t>Histogram</a:t>
            </a:r>
            <a:r>
              <a:rPr lang="en-US" sz="2400" dirty="0" smtClean="0"/>
              <a:t>: x-axis are values, y-axis </a:t>
            </a:r>
            <a:r>
              <a:rPr lang="en-US" sz="2400" dirty="0" err="1" smtClean="0"/>
              <a:t>repres</a:t>
            </a:r>
            <a:r>
              <a:rPr lang="en-US" sz="2400" dirty="0" smtClean="0"/>
              <a:t>. frequencies </a:t>
            </a:r>
          </a:p>
          <a:p>
            <a:pPr eaLnBrk="1" hangingPunct="1">
              <a:lnSpc>
                <a:spcPct val="140000"/>
              </a:lnSpc>
              <a:buSzPct val="80000"/>
            </a:pPr>
            <a:r>
              <a:rPr lang="en-US" sz="2400" b="1" dirty="0" err="1" smtClean="0">
                <a:solidFill>
                  <a:srgbClr val="FF0000"/>
                </a:solidFill>
              </a:rPr>
              <a:t>Quantile</a:t>
            </a:r>
            <a:r>
              <a:rPr lang="en-US" sz="2400" b="1" dirty="0" smtClean="0">
                <a:solidFill>
                  <a:srgbClr val="FF0000"/>
                </a:solidFill>
              </a:rPr>
              <a:t> plot</a:t>
            </a:r>
            <a:r>
              <a:rPr lang="en-US" sz="2400" dirty="0" smtClean="0"/>
              <a:t>:  each value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en-US" sz="2400" baseline="-25000" dirty="0" smtClean="0"/>
              <a:t>  </a:t>
            </a:r>
            <a:r>
              <a:rPr lang="en-US" sz="2400" dirty="0" smtClean="0"/>
              <a:t>is paired with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i</a:t>
            </a:r>
            <a:r>
              <a:rPr lang="en-US" sz="2400" i="1" baseline="-25000" dirty="0" smtClean="0"/>
              <a:t> </a:t>
            </a:r>
            <a:r>
              <a:rPr lang="en-US" sz="2400" dirty="0" smtClean="0"/>
              <a:t> indicating that approximately 100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i</a:t>
            </a:r>
            <a:r>
              <a:rPr lang="en-US" sz="2400" i="1" baseline="-25000" dirty="0" smtClean="0"/>
              <a:t> </a:t>
            </a:r>
            <a:r>
              <a:rPr lang="en-US" sz="2400" dirty="0" smtClean="0"/>
              <a:t>% of data  are </a:t>
            </a:r>
            <a:r>
              <a:rPr lang="en-US" sz="2400" dirty="0" smtClean="0">
                <a:sym typeface="Symbol" pitchFamily="18" charset="2"/>
              </a:rPr>
              <a:t></a:t>
            </a:r>
            <a:r>
              <a:rPr lang="en-US" sz="2400" dirty="0" smtClean="0"/>
              <a:t>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en-US" sz="2400" baseline="-25000" dirty="0" smtClean="0"/>
              <a:t> </a:t>
            </a:r>
            <a:endParaRPr lang="en-US" sz="2400" dirty="0" smtClean="0"/>
          </a:p>
          <a:p>
            <a:pPr eaLnBrk="1" hangingPunct="1">
              <a:lnSpc>
                <a:spcPct val="140000"/>
              </a:lnSpc>
              <a:buSzPct val="80000"/>
            </a:pPr>
            <a:r>
              <a:rPr lang="en-US" sz="2400" b="1" dirty="0" err="1" smtClean="0">
                <a:solidFill>
                  <a:srgbClr val="FF0000"/>
                </a:solidFill>
              </a:rPr>
              <a:t>Quantile-quantile</a:t>
            </a:r>
            <a:r>
              <a:rPr lang="en-US" sz="2400" b="1" dirty="0" smtClean="0">
                <a:solidFill>
                  <a:srgbClr val="FF0000"/>
                </a:solidFill>
              </a:rPr>
              <a:t> (q-q) plot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  <a:r>
              <a:rPr lang="en-US" sz="2400" dirty="0" smtClean="0"/>
              <a:t>graphs the </a:t>
            </a:r>
            <a:r>
              <a:rPr lang="en-US" sz="2400" dirty="0" err="1" smtClean="0"/>
              <a:t>quantiles</a:t>
            </a:r>
            <a:r>
              <a:rPr lang="en-US" sz="2400" dirty="0" smtClean="0"/>
              <a:t> of one </a:t>
            </a:r>
            <a:r>
              <a:rPr lang="en-US" sz="2400" dirty="0" err="1" smtClean="0"/>
              <a:t>univariant</a:t>
            </a:r>
            <a:r>
              <a:rPr lang="en-US" sz="2400" dirty="0" smtClean="0"/>
              <a:t> distribution against the corresponding </a:t>
            </a:r>
            <a:r>
              <a:rPr lang="en-US" sz="2400" dirty="0" err="1" smtClean="0"/>
              <a:t>quantiles</a:t>
            </a:r>
            <a:r>
              <a:rPr lang="en-US" sz="2400" dirty="0" smtClean="0"/>
              <a:t> of another</a:t>
            </a:r>
          </a:p>
          <a:p>
            <a:pPr eaLnBrk="1" hangingPunct="1">
              <a:lnSpc>
                <a:spcPct val="140000"/>
              </a:lnSpc>
              <a:buSzPct val="80000"/>
            </a:pPr>
            <a:r>
              <a:rPr lang="en-US" sz="2400" b="1" dirty="0" smtClean="0">
                <a:solidFill>
                  <a:srgbClr val="FF0000"/>
                </a:solidFill>
              </a:rPr>
              <a:t>Scatter plot</a:t>
            </a:r>
            <a:r>
              <a:rPr lang="en-US" sz="2400" dirty="0" smtClean="0"/>
              <a:t>: each pair of values is a pair of coordinates and plotted as points in the plane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28CDBB1-FD06-4794-AD43-F1E0F039F3C0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253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Histogram Analysis</a:t>
            </a:r>
          </a:p>
        </p:txBody>
      </p:sp>
      <p:sp>
        <p:nvSpPr>
          <p:cNvPr id="22532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4648200" cy="5181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000" smtClean="0"/>
              <a:t>Histogram: Graph display of tabulated frequencies, shown as bars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smtClean="0"/>
              <a:t>It shows what proportion of cases fall into each of several categories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smtClean="0"/>
              <a:t>Differs from a bar chart in that it is the </a:t>
            </a:r>
            <a:r>
              <a:rPr lang="en-US" sz="2000" i="1" smtClean="0"/>
              <a:t>area</a:t>
            </a:r>
            <a:r>
              <a:rPr lang="en-US" sz="2000" smtClean="0"/>
              <a:t> of the bar that denotes the value, not the height as in bar charts, a crucial distinction when the categories are not of uniform width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smtClean="0"/>
              <a:t>The categories are usually specified as non-overlapping intervals of some variable. The categories (bars) must be adjacent</a:t>
            </a:r>
          </a:p>
          <a:p>
            <a:pPr eaLnBrk="1" hangingPunct="1">
              <a:lnSpc>
                <a:spcPct val="110000"/>
              </a:lnSpc>
            </a:pPr>
            <a:endParaRPr lang="en-US" sz="1600" smtClean="0"/>
          </a:p>
        </p:txBody>
      </p:sp>
      <p:graphicFrame>
        <p:nvGraphicFramePr>
          <p:cNvPr id="22533" name="Object 1029"/>
          <p:cNvGraphicFramePr>
            <a:graphicFrameLocks noGrp="1"/>
          </p:cNvGraphicFramePr>
          <p:nvPr>
            <p:ph sz="half" idx="2"/>
          </p:nvPr>
        </p:nvGraphicFramePr>
        <p:xfrm>
          <a:off x="4572000" y="1447800"/>
          <a:ext cx="54102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Chart" r:id="rId4" imgW="7915351" imgH="3848100" progId="MSGraph.Chart.8">
                  <p:embed followColorScheme="full"/>
                </p:oleObj>
              </mc:Choice>
              <mc:Fallback>
                <p:oleObj name="Chart" r:id="rId4" imgW="7915351" imgH="3848100" progId="MSGraph.Chart.8">
                  <p:embed followColorScheme="full"/>
                  <p:pic>
                    <p:nvPicPr>
                      <p:cNvPr id="0" name="Object 1029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447800"/>
                        <a:ext cx="5410200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13B6EE1-C544-463D-8CA0-4C144AEE337F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762000"/>
          </a:xfrm>
        </p:spPr>
        <p:txBody>
          <a:bodyPr/>
          <a:lstStyle/>
          <a:p>
            <a:pPr eaLnBrk="1" hangingPunct="1"/>
            <a:r>
              <a:rPr lang="en-US" sz="3200" smtClean="0"/>
              <a:t>Histograms Often Tell More than Boxplots</a:t>
            </a:r>
          </a:p>
        </p:txBody>
      </p:sp>
      <p:graphicFrame>
        <p:nvGraphicFramePr>
          <p:cNvPr id="2355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57200" y="1295400"/>
          <a:ext cx="3962400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SmartDraw" r:id="rId4" imgW="3063240" imgH="1691640" progId="">
                  <p:embed/>
                </p:oleObj>
              </mc:Choice>
              <mc:Fallback>
                <p:oleObj name="SmartDraw" r:id="rId4" imgW="3063240" imgH="16916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3962400" cy="241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457200" y="4043363"/>
          <a:ext cx="3886200" cy="243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SmartDraw" r:id="rId6" imgW="3063240" imgH="1691640" progId="">
                  <p:embed/>
                </p:oleObj>
              </mc:Choice>
              <mc:Fallback>
                <p:oleObj name="SmartDraw" r:id="rId6" imgW="3063240" imgH="169164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043363"/>
                        <a:ext cx="3886200" cy="243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9"/>
          <p:cNvSpPr>
            <a:spLocks noChangeArrowheads="1"/>
          </p:cNvSpPr>
          <p:nvPr/>
        </p:nvSpPr>
        <p:spPr bwMode="auto">
          <a:xfrm>
            <a:off x="4876800" y="1522413"/>
            <a:ext cx="3657600" cy="472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The two histograms shown in the left may have the same boxplot representation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/>
              <a:t>The same values for: min, Q1, median, Q3, max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But they have rather different data distributions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212F3E-3A81-4363-A1DE-C89050CC636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283650" name="Picture 2" descr="http://www.codeproject.com/KB/architecture/SixSigma/Differentvariatio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7280" y="1173480"/>
            <a:ext cx="8808720" cy="621792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477000"/>
            <a:ext cx="28956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1200"/>
              <a:t>Data Mining: Concepts and Techniques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4D65B48-AAB3-4AD8-B2D2-F430CB0C210C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Quantile Plot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31913"/>
            <a:ext cx="8382000" cy="2478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Displays all of the data (allowing the user to assess both the overall behavior and unusual occurrences)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Plots </a:t>
            </a:r>
            <a:r>
              <a:rPr lang="en-US" sz="2400" b="1" smtClean="0"/>
              <a:t>quantile</a:t>
            </a:r>
            <a:r>
              <a:rPr lang="en-US" sz="2400" smtClean="0"/>
              <a:t>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For a data </a:t>
            </a:r>
            <a:r>
              <a:rPr lang="en-US" sz="2400" i="1" smtClean="0"/>
              <a:t>x</a:t>
            </a:r>
            <a:r>
              <a:rPr lang="en-US" sz="2400" i="1" baseline="-25000" smtClean="0"/>
              <a:t>i</a:t>
            </a:r>
            <a:r>
              <a:rPr lang="en-US" sz="2400" i="1" smtClean="0"/>
              <a:t> </a:t>
            </a:r>
            <a:r>
              <a:rPr lang="en-US" sz="2400" smtClean="0"/>
              <a:t>data sorted in increasing order, </a:t>
            </a:r>
            <a:r>
              <a:rPr lang="en-US" sz="2400" i="1" smtClean="0"/>
              <a:t>f</a:t>
            </a:r>
            <a:r>
              <a:rPr lang="en-US" sz="2400" i="1" baseline="-25000" smtClean="0"/>
              <a:t>i</a:t>
            </a:r>
            <a:r>
              <a:rPr lang="en-US" sz="2400" i="1" smtClean="0"/>
              <a:t> </a:t>
            </a:r>
            <a:r>
              <a:rPr lang="en-US" sz="2400" smtClean="0"/>
              <a:t>indicates that approximately 100 </a:t>
            </a:r>
            <a:r>
              <a:rPr lang="en-US" sz="2400" i="1" smtClean="0"/>
              <a:t>f</a:t>
            </a:r>
            <a:r>
              <a:rPr lang="en-US" sz="2400" i="1" baseline="-25000" smtClean="0"/>
              <a:t>i</a:t>
            </a:r>
            <a:r>
              <a:rPr lang="en-US" sz="2400" smtClean="0"/>
              <a:t>% of the data are below or equal to the value </a:t>
            </a:r>
            <a:r>
              <a:rPr lang="en-US" sz="2400" i="1" smtClean="0"/>
              <a:t>x</a:t>
            </a:r>
            <a:r>
              <a:rPr lang="en-US" sz="2400" i="1" baseline="-25000" smtClean="0"/>
              <a:t>i</a:t>
            </a:r>
          </a:p>
        </p:txBody>
      </p:sp>
      <p:pic>
        <p:nvPicPr>
          <p:cNvPr id="2458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3602038"/>
            <a:ext cx="6400800" cy="325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0D63094-7678-4770-B2A3-83FD10F2DD53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Quantile-Quantile (Q-Q) Plot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82000" cy="190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Graphs the quantiles of one univariate distribution against the corresponding quantiles of another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View: Is there is a shift in going from one distribution to another?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Example shows unit price of items sold at Branch 1 vs. Branch 2 for each quantile.  Unit prices of items sold at Branch 1 tend to be lower than those at Branch 2.</a:t>
            </a:r>
          </a:p>
        </p:txBody>
      </p:sp>
      <p:pic>
        <p:nvPicPr>
          <p:cNvPr id="2560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0675" y="3136900"/>
            <a:ext cx="6029325" cy="346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6D1F979-4863-4D7A-82FF-67A025F866E0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2662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Scatter plot</a:t>
            </a:r>
          </a:p>
        </p:txBody>
      </p:sp>
      <p:sp>
        <p:nvSpPr>
          <p:cNvPr id="2662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1779588"/>
          </a:xfrm>
        </p:spPr>
        <p:txBody>
          <a:bodyPr/>
          <a:lstStyle/>
          <a:p>
            <a:pPr eaLnBrk="1" hangingPunct="1"/>
            <a:r>
              <a:rPr lang="en-US" sz="2400" smtClean="0"/>
              <a:t>Provides a first look at bivariate data to see clusters of points, outliers, etc</a:t>
            </a:r>
          </a:p>
          <a:p>
            <a:pPr eaLnBrk="1" hangingPunct="1"/>
            <a:r>
              <a:rPr lang="en-US" sz="2400" smtClean="0"/>
              <a:t>Each pair of values is treated as a pair of coordinates and plotted as points in the plane</a:t>
            </a:r>
          </a:p>
        </p:txBody>
      </p:sp>
      <p:pic>
        <p:nvPicPr>
          <p:cNvPr id="26629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971800"/>
            <a:ext cx="7391400" cy="354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56C8730-1490-4C93-9919-89AFAF5B4123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smtClean="0"/>
              <a:t>Positively and Negatively Correlated Data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0" y="4906963"/>
            <a:ext cx="4267200" cy="1412875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40000"/>
              </a:lnSpc>
            </a:pPr>
            <a:r>
              <a:rPr lang="en-US" sz="1800" smtClean="0"/>
              <a:t>The left half fragment is positively correlated</a:t>
            </a:r>
          </a:p>
          <a:p>
            <a:pPr eaLnBrk="1" hangingPunct="1">
              <a:lnSpc>
                <a:spcPct val="140000"/>
              </a:lnSpc>
            </a:pPr>
            <a:r>
              <a:rPr lang="en-US" sz="1800" smtClean="0"/>
              <a:t>The right half is negative correlated</a:t>
            </a:r>
            <a:endParaRPr lang="en-US" sz="1800" smtClean="0">
              <a:solidFill>
                <a:schemeClr val="hlink"/>
              </a:solidFill>
            </a:endParaRPr>
          </a:p>
        </p:txBody>
      </p:sp>
      <p:pic>
        <p:nvPicPr>
          <p:cNvPr id="27653" name="Picture 4" descr="ha02correl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295400"/>
            <a:ext cx="336550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5" descr="ha02correl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1219200"/>
            <a:ext cx="3810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6" descr="fig4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" y="4114800"/>
            <a:ext cx="3505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6" name="Rectangle 7"/>
          <p:cNvSpPr>
            <a:spLocks noChangeArrowheads="1"/>
          </p:cNvSpPr>
          <p:nvPr/>
        </p:nvSpPr>
        <p:spPr bwMode="auto">
          <a:xfrm>
            <a:off x="4191000" y="4953000"/>
            <a:ext cx="4267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8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EDF52B-5D6D-41CC-8EA1-A8B25E518DC7}" type="slidenum">
              <a:rPr lang="en-US" smtClean="0"/>
              <a:pPr/>
              <a:t>34</a:t>
            </a:fld>
            <a:endParaRPr lang="en-US" smtClean="0"/>
          </a:p>
        </p:txBody>
      </p:sp>
      <p:pic>
        <p:nvPicPr>
          <p:cNvPr id="28675" name="Picture 3" descr="fig18-1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>
          <a:xfrm>
            <a:off x="4800600" y="0"/>
            <a:ext cx="4038600" cy="3733800"/>
          </a:xfrm>
          <a:noFill/>
        </p:spPr>
      </p:pic>
      <p:pic>
        <p:nvPicPr>
          <p:cNvPr id="28676" name="Picture 4" descr="fig18-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4800600" y="3352800"/>
            <a:ext cx="4191000" cy="3505200"/>
          </a:xfrm>
          <a:noFill/>
        </p:spPr>
      </p:pic>
      <p:pic>
        <p:nvPicPr>
          <p:cNvPr id="28677" name="Picture 5" descr="fig18-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/>
          <a:srcRect/>
          <a:stretch>
            <a:fillRect/>
          </a:stretch>
        </p:blipFill>
        <p:spPr>
          <a:xfrm>
            <a:off x="533400" y="2001838"/>
            <a:ext cx="4267200" cy="3606800"/>
          </a:xfrm>
          <a:noFill/>
        </p:spPr>
      </p:pic>
      <p:sp>
        <p:nvSpPr>
          <p:cNvPr id="2867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 Uncorrelated 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BC61AC7-7DAF-4AB0-A6B2-680BABADB23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Basic Statistical Descriptions of Data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5257800"/>
          </a:xfrm>
        </p:spPr>
        <p:txBody>
          <a:bodyPr/>
          <a:lstStyle/>
          <a:p>
            <a:pPr eaLnBrk="1" hangingPunct="1">
              <a:buSzPct val="80000"/>
            </a:pPr>
            <a:r>
              <a:rPr lang="en-US" sz="2400" u="sng" dirty="0" smtClean="0"/>
              <a:t>Numerical dimensions</a:t>
            </a:r>
            <a:r>
              <a:rPr lang="en-US" sz="2400" dirty="0" smtClean="0"/>
              <a:t> </a:t>
            </a:r>
          </a:p>
          <a:p>
            <a:pPr lvl="1" eaLnBrk="1" hangingPunct="1">
              <a:buSzPct val="80000"/>
            </a:pPr>
            <a:r>
              <a:rPr lang="en-US" sz="2400" dirty="0" smtClean="0"/>
              <a:t>correspond to sorted intervals</a:t>
            </a:r>
          </a:p>
          <a:p>
            <a:pPr lvl="1" eaLnBrk="1" hangingPunct="1">
              <a:buSzPct val="80000"/>
            </a:pPr>
            <a:r>
              <a:rPr lang="en-US" sz="2400" dirty="0" smtClean="0"/>
              <a:t>Data dispersion: analyzed with multiple granularities of precision</a:t>
            </a:r>
          </a:p>
          <a:p>
            <a:pPr lvl="1" eaLnBrk="1" hangingPunct="1">
              <a:buSzPct val="80000"/>
            </a:pPr>
            <a:r>
              <a:rPr lang="en-US" sz="2400" dirty="0" err="1" smtClean="0">
                <a:solidFill>
                  <a:srgbClr val="FF0000"/>
                </a:solidFill>
              </a:rPr>
              <a:t>Boxplot</a:t>
            </a:r>
            <a:r>
              <a:rPr lang="en-US" sz="2400" dirty="0" smtClean="0">
                <a:solidFill>
                  <a:srgbClr val="FF0000"/>
                </a:solidFill>
              </a:rPr>
              <a:t> or </a:t>
            </a:r>
            <a:r>
              <a:rPr lang="en-US" sz="2400" dirty="0" err="1" smtClean="0">
                <a:solidFill>
                  <a:srgbClr val="FF0000"/>
                </a:solidFill>
              </a:rPr>
              <a:t>quantile</a:t>
            </a:r>
            <a:r>
              <a:rPr lang="en-US" sz="2400" dirty="0" smtClean="0">
                <a:solidFill>
                  <a:srgbClr val="FF0000"/>
                </a:solidFill>
              </a:rPr>
              <a:t> analysis on sorted intervals</a:t>
            </a:r>
          </a:p>
          <a:p>
            <a:pPr lvl="1" eaLnBrk="1" hangingPunct="1">
              <a:buSzPct val="80000"/>
            </a:pPr>
            <a:endParaRPr lang="en-US" sz="2400" dirty="0" smtClean="0">
              <a:solidFill>
                <a:srgbClr val="FF0000"/>
              </a:solidFill>
            </a:endParaRPr>
          </a:p>
          <a:p>
            <a:pPr eaLnBrk="1" hangingPunct="1">
              <a:buSzPct val="80000"/>
            </a:pPr>
            <a:r>
              <a:rPr lang="en-US" sz="2400" u="sng" dirty="0" smtClean="0"/>
              <a:t>Dispersion analysis on computed measures</a:t>
            </a:r>
          </a:p>
          <a:p>
            <a:pPr eaLnBrk="1" hangingPunct="1">
              <a:buSzPct val="80000"/>
            </a:pPr>
            <a:endParaRPr lang="en-US" sz="2400" dirty="0" smtClean="0"/>
          </a:p>
          <a:p>
            <a:pPr lvl="1" eaLnBrk="1" hangingPunct="1">
              <a:buSzPct val="80000"/>
            </a:pPr>
            <a:r>
              <a:rPr lang="en-US" sz="2400" dirty="0" smtClean="0"/>
              <a:t>Folding measures into numerical dimensions</a:t>
            </a:r>
          </a:p>
          <a:p>
            <a:pPr lvl="1" eaLnBrk="1" hangingPunct="1">
              <a:buSzPct val="80000"/>
            </a:pPr>
            <a:r>
              <a:rPr lang="en-US" sz="2400" dirty="0" err="1" smtClean="0"/>
              <a:t>Boxplot</a:t>
            </a:r>
            <a:r>
              <a:rPr lang="en-US" sz="2400" dirty="0" smtClean="0"/>
              <a:t> or </a:t>
            </a:r>
            <a:r>
              <a:rPr lang="en-US" sz="2400" dirty="0" err="1" smtClean="0"/>
              <a:t>quantile</a:t>
            </a:r>
            <a:r>
              <a:rPr lang="en-US" sz="2400" dirty="0" smtClean="0"/>
              <a:t> analysis on the transformed cube</a:t>
            </a: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C0B90FD-C538-4A24-A2EE-82ED47465EC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170981"/>
                </a:solidFill>
              </a:rPr>
              <a:t>Measuring the Central Tendency</a:t>
            </a:r>
            <a:endParaRPr lang="en-US" sz="4000" smtClean="0">
              <a:solidFill>
                <a:srgbClr val="170981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6477000" cy="50292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SzPct val="80000"/>
            </a:pPr>
            <a:r>
              <a:rPr lang="en-US" sz="1800" b="1" u="sng" dirty="0" smtClean="0">
                <a:solidFill>
                  <a:srgbClr val="FF0000"/>
                </a:solidFill>
              </a:rPr>
              <a:t>Mean (algebraic measure) (sample vs. population):</a:t>
            </a:r>
          </a:p>
          <a:p>
            <a:pPr eaLnBrk="1" hangingPunct="1">
              <a:lnSpc>
                <a:spcPct val="130000"/>
              </a:lnSpc>
              <a:buSzPct val="80000"/>
            </a:pPr>
            <a:endParaRPr lang="en-US" sz="1800" u="sng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30000"/>
              </a:lnSpc>
              <a:buSzPct val="80000"/>
              <a:buFont typeface="Wingdings" pitchFamily="2" charset="2"/>
              <a:buNone/>
            </a:pPr>
            <a:r>
              <a:rPr lang="en-US" sz="1800" dirty="0" smtClean="0"/>
              <a:t>Note: </a:t>
            </a:r>
            <a:r>
              <a:rPr lang="en-US" sz="1800" i="1" dirty="0" smtClean="0"/>
              <a:t>n</a:t>
            </a:r>
            <a:r>
              <a:rPr lang="en-US" sz="1800" dirty="0" smtClean="0"/>
              <a:t> is sample size and </a:t>
            </a:r>
            <a:r>
              <a:rPr lang="en-US" sz="1800" i="1" dirty="0" smtClean="0"/>
              <a:t>N</a:t>
            </a:r>
            <a:r>
              <a:rPr lang="en-US" sz="1800" dirty="0" smtClean="0"/>
              <a:t> is population size. 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sz="1800" dirty="0" smtClean="0"/>
              <a:t>Weighted arithmetic mean: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sz="1800" dirty="0" smtClean="0"/>
              <a:t>Trimmed mean: chopping extreme values</a:t>
            </a:r>
          </a:p>
          <a:p>
            <a:pPr eaLnBrk="1" hangingPunct="1">
              <a:lnSpc>
                <a:spcPct val="130000"/>
              </a:lnSpc>
              <a:buSzPct val="80000"/>
            </a:pPr>
            <a:endParaRPr lang="en-US" sz="1800" dirty="0" smtClean="0"/>
          </a:p>
          <a:p>
            <a:pPr eaLnBrk="1" hangingPunct="1">
              <a:lnSpc>
                <a:spcPct val="130000"/>
              </a:lnSpc>
              <a:buSzPct val="80000"/>
            </a:pPr>
            <a:endParaRPr lang="en-US" sz="1800" dirty="0" smtClean="0"/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6553200" y="1287462"/>
          <a:ext cx="17526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0" name="Microsoft Equation 3.0" r:id="rId4" imgW="710891" imgH="431613" progId="Equation.3">
                  <p:embed/>
                </p:oleObj>
              </mc:Choice>
              <mc:Fallback>
                <p:oleObj name="Microsoft Equation 3.0" r:id="rId4" imgW="710891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287462"/>
                        <a:ext cx="1752600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5"/>
          <p:cNvGraphicFramePr>
            <a:graphicFrameLocks noChangeAspect="1"/>
          </p:cNvGraphicFramePr>
          <p:nvPr/>
        </p:nvGraphicFramePr>
        <p:xfrm>
          <a:off x="6324600" y="4267200"/>
          <a:ext cx="1600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1" name="Equation" r:id="rId6" imgW="749300" imgH="838200" progId="Equation.3">
                  <p:embed/>
                </p:oleObj>
              </mc:Choice>
              <mc:Fallback>
                <p:oleObj name="Equation" r:id="rId6" imgW="749300" imgH="838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267200"/>
                        <a:ext cx="16002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6400800" y="2590800"/>
          <a:ext cx="10668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2" name="Equation" r:id="rId8" imgW="596900" imgH="431800" progId="Equation.3">
                  <p:embed/>
                </p:oleObj>
              </mc:Choice>
              <mc:Fallback>
                <p:oleObj name="Equation" r:id="rId8" imgW="5969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590800"/>
                        <a:ext cx="10668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Calculate </a:t>
            </a:r>
            <a:r>
              <a:rPr lang="en-US" dirty="0" smtClean="0">
                <a:solidFill>
                  <a:srgbClr val="FF0000"/>
                </a:solidFill>
              </a:rPr>
              <a:t>Mean</a:t>
            </a:r>
            <a:r>
              <a:rPr lang="en-US" smtClean="0">
                <a:solidFill>
                  <a:srgbClr val="FF0000"/>
                </a:solidFill>
              </a:rPr>
              <a:t>,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pPr lvl="1"/>
            <a:r>
              <a:rPr lang="en-US" dirty="0" smtClean="0"/>
              <a:t>Data: 3, 1, 5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Data: Class CGPA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Suppose we have the following values for </a:t>
            </a:r>
            <a:r>
              <a:rPr lang="en-US" i="1" dirty="0" smtClean="0"/>
              <a:t>salary (in thousands of dollars), shown </a:t>
            </a:r>
            <a:r>
              <a:rPr lang="en-US" dirty="0" smtClean="0"/>
              <a:t>in increasing order: </a:t>
            </a:r>
            <a:r>
              <a:rPr lang="en-US" dirty="0" smtClean="0">
                <a:solidFill>
                  <a:srgbClr val="FF0000"/>
                </a:solidFill>
              </a:rPr>
              <a:t>30, 36, 47, 50, 52, 52, 56, 60, 63, 70, 70, 110.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D914302-1BAB-488F-BFCF-E63DEF69C384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rgbClr val="170981"/>
                </a:solidFill>
              </a:rPr>
              <a:t>Measuring the Central Tendency…</a:t>
            </a:r>
            <a:endParaRPr lang="en-US" altLang="en-US" sz="4000" dirty="0" smtClean="0">
              <a:solidFill>
                <a:srgbClr val="170981"/>
              </a:solidFill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6477000" cy="50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buSzPct val="80000"/>
            </a:pPr>
            <a:endParaRPr lang="en-US" altLang="en-US" sz="1800" u="sng" dirty="0" smtClean="0">
              <a:latin typeface="Calibri" pitchFamily="34" charset="0"/>
            </a:endParaRPr>
          </a:p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2400" b="1" u="sng" dirty="0" smtClean="0">
                <a:solidFill>
                  <a:srgbClr val="FF0000"/>
                </a:solidFill>
                <a:latin typeface="Calibri" pitchFamily="34" charset="0"/>
              </a:rPr>
              <a:t>Mode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 dirty="0" smtClean="0">
                <a:latin typeface="Calibri" pitchFamily="34" charset="0"/>
              </a:rPr>
              <a:t>Value that occurs most frequently in the data</a:t>
            </a:r>
          </a:p>
          <a:p>
            <a:pPr lvl="2">
              <a:lnSpc>
                <a:spcPct val="130000"/>
              </a:lnSpc>
              <a:buSzPct val="80000"/>
            </a:pPr>
            <a:r>
              <a:rPr lang="en-US" altLang="en-US" sz="1400" dirty="0" smtClean="0">
                <a:latin typeface="Calibri" pitchFamily="34" charset="0"/>
              </a:rPr>
              <a:t>1,2,3,3,3,4,4,5 (mode = 3)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 dirty="0" err="1" smtClean="0">
                <a:latin typeface="Calibri" pitchFamily="34" charset="0"/>
              </a:rPr>
              <a:t>Unimodal</a:t>
            </a:r>
            <a:r>
              <a:rPr lang="en-US" altLang="en-US" sz="1800" dirty="0" smtClean="0">
                <a:latin typeface="Calibri" pitchFamily="34" charset="0"/>
              </a:rPr>
              <a:t>, bimodal, </a:t>
            </a:r>
            <a:r>
              <a:rPr lang="en-US" altLang="en-US" sz="1800" dirty="0" err="1" smtClean="0">
                <a:latin typeface="Calibri" pitchFamily="34" charset="0"/>
              </a:rPr>
              <a:t>trimodal</a:t>
            </a:r>
            <a:endParaRPr lang="en-US" altLang="en-US" sz="1800" dirty="0" smtClean="0">
              <a:latin typeface="Calibri" pitchFamily="34" charset="0"/>
            </a:endParaRP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 dirty="0" smtClean="0">
                <a:latin typeface="Calibri" pitchFamily="34" charset="0"/>
              </a:rPr>
              <a:t>Empirical formula:</a:t>
            </a:r>
          </a:p>
          <a:p>
            <a:pPr eaLnBrk="1" hangingPunct="1">
              <a:lnSpc>
                <a:spcPct val="130000"/>
              </a:lnSpc>
              <a:buSzPct val="80000"/>
            </a:pPr>
            <a:endParaRPr lang="en-US" altLang="en-US" sz="1800" dirty="0" smtClean="0"/>
          </a:p>
        </p:txBody>
      </p:sp>
      <p:graphicFrame>
        <p:nvGraphicFramePr>
          <p:cNvPr id="18439" name="Object 6"/>
          <p:cNvGraphicFramePr>
            <a:graphicFrameLocks noChangeAspect="1"/>
          </p:cNvGraphicFramePr>
          <p:nvPr/>
        </p:nvGraphicFramePr>
        <p:xfrm>
          <a:off x="1017588" y="4221163"/>
          <a:ext cx="4430712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8" name="Equation" r:id="rId4" imgW="2730240" imgH="431640" progId="Equation.3">
                  <p:embed/>
                </p:oleObj>
              </mc:Choice>
              <mc:Fallback>
                <p:oleObj name="Equation" r:id="rId4" imgW="273024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4221163"/>
                        <a:ext cx="4430712" cy="700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7"/>
          <p:cNvGraphicFramePr>
            <a:graphicFrameLocks noChangeAspect="1"/>
          </p:cNvGraphicFramePr>
          <p:nvPr/>
        </p:nvGraphicFramePr>
        <p:xfrm>
          <a:off x="3124201" y="6096000"/>
          <a:ext cx="3733800" cy="3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9" name="Equation" r:id="rId6" imgW="2197100" imgH="203200" progId="Equation.3">
                  <p:embed/>
                </p:oleObj>
              </mc:Choice>
              <mc:Fallback>
                <p:oleObj name="Equation" r:id="rId6" imgW="21971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6096000"/>
                        <a:ext cx="3733800" cy="35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42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827838" y="3414713"/>
            <a:ext cx="2316162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443" name="Straight Arrow Connector 2"/>
          <p:cNvCxnSpPr>
            <a:cxnSpLocks noChangeShapeType="1"/>
          </p:cNvCxnSpPr>
          <p:nvPr/>
        </p:nvCxnSpPr>
        <p:spPr bwMode="auto">
          <a:xfrm>
            <a:off x="6324600" y="4724400"/>
            <a:ext cx="457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8444" name="TextBox 3"/>
          <p:cNvSpPr txBox="1">
            <a:spLocks noChangeArrowheads="1"/>
          </p:cNvSpPr>
          <p:nvPr/>
        </p:nvSpPr>
        <p:spPr bwMode="auto">
          <a:xfrm>
            <a:off x="6096000" y="4495800"/>
            <a:ext cx="68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000" b="1" dirty="0" smtClean="0"/>
              <a:t>Mode </a:t>
            </a:r>
            <a:r>
              <a:rPr lang="en-US" altLang="en-US" sz="1000" b="1" dirty="0"/>
              <a:t>interval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D914302-1BAB-488F-BFCF-E63DEF69C384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rgbClr val="170981"/>
                </a:solidFill>
              </a:rPr>
              <a:t>Measuring the Central Tendency…</a:t>
            </a:r>
            <a:endParaRPr lang="en-US" altLang="en-US" sz="4000" dirty="0" smtClean="0">
              <a:solidFill>
                <a:srgbClr val="170981"/>
              </a:solidFill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6477000" cy="50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2400" b="1" u="sng" dirty="0" smtClean="0">
                <a:solidFill>
                  <a:srgbClr val="FF0000"/>
                </a:solidFill>
                <a:latin typeface="Calibri" pitchFamily="34" charset="0"/>
              </a:rPr>
              <a:t>Median</a:t>
            </a:r>
            <a:r>
              <a:rPr lang="en-US" altLang="en-US" sz="2400" b="1" dirty="0" smtClean="0">
                <a:solidFill>
                  <a:srgbClr val="FF0000"/>
                </a:solidFill>
                <a:latin typeface="Calibri" pitchFamily="34" charset="0"/>
              </a:rPr>
              <a:t>: 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 dirty="0" smtClean="0">
                <a:latin typeface="Calibri" pitchFamily="34" charset="0"/>
              </a:rPr>
              <a:t>Middle value if odd number of values, or average of the middle two values otherwise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 dirty="0" smtClean="0">
                <a:latin typeface="Calibri" pitchFamily="34" charset="0"/>
              </a:rPr>
              <a:t>Estimated by interpolation (for </a:t>
            </a:r>
            <a:r>
              <a:rPr lang="en-US" altLang="en-US" sz="1800" i="1" dirty="0" smtClean="0">
                <a:solidFill>
                  <a:schemeClr val="tx2"/>
                </a:solidFill>
                <a:latin typeface="Calibri" pitchFamily="34" charset="0"/>
              </a:rPr>
              <a:t>grouped data</a:t>
            </a:r>
            <a:r>
              <a:rPr lang="en-US" altLang="en-US" sz="1800" dirty="0" smtClean="0">
                <a:latin typeface="Calibri" pitchFamily="34" charset="0"/>
              </a:rPr>
              <a:t>):</a:t>
            </a:r>
          </a:p>
          <a:p>
            <a:pPr eaLnBrk="1" hangingPunct="1">
              <a:lnSpc>
                <a:spcPct val="130000"/>
              </a:lnSpc>
              <a:buSzPct val="80000"/>
            </a:pPr>
            <a:endParaRPr lang="en-US" altLang="en-US" sz="1800" u="sng" dirty="0" smtClean="0">
              <a:latin typeface="Calibri" pitchFamily="34" charset="0"/>
            </a:endParaRPr>
          </a:p>
        </p:txBody>
      </p:sp>
      <p:graphicFrame>
        <p:nvGraphicFramePr>
          <p:cNvPr id="18439" name="Object 6"/>
          <p:cNvGraphicFramePr>
            <a:graphicFrameLocks noChangeAspect="1"/>
          </p:cNvGraphicFramePr>
          <p:nvPr/>
        </p:nvGraphicFramePr>
        <p:xfrm>
          <a:off x="1295400" y="4191000"/>
          <a:ext cx="3873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8" name="Equation" r:id="rId4" imgW="2387600" imgH="469900" progId="Equation.3">
                  <p:embed/>
                </p:oleObj>
              </mc:Choice>
              <mc:Fallback>
                <p:oleObj name="Equation" r:id="rId4" imgW="23876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191000"/>
                        <a:ext cx="38735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42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27838" y="3414713"/>
            <a:ext cx="2316162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443" name="Straight Arrow Connector 2"/>
          <p:cNvCxnSpPr>
            <a:cxnSpLocks noChangeShapeType="1"/>
          </p:cNvCxnSpPr>
          <p:nvPr/>
        </p:nvCxnSpPr>
        <p:spPr bwMode="auto">
          <a:xfrm>
            <a:off x="6324600" y="4724400"/>
            <a:ext cx="457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8444" name="TextBox 3"/>
          <p:cNvSpPr txBox="1">
            <a:spLocks noChangeArrowheads="1"/>
          </p:cNvSpPr>
          <p:nvPr/>
        </p:nvSpPr>
        <p:spPr bwMode="auto">
          <a:xfrm>
            <a:off x="6096000" y="4495800"/>
            <a:ext cx="68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000" b="1"/>
              <a:t>Median interval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170981"/>
                </a:solidFill>
              </a:rPr>
              <a:t>Measuring the Central Tendency…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Midrange</a:t>
            </a:r>
          </a:p>
          <a:p>
            <a:pPr lvl="1"/>
            <a:r>
              <a:rPr lang="en-US" dirty="0" smtClean="0"/>
              <a:t>Average of max and min values</a:t>
            </a:r>
          </a:p>
          <a:p>
            <a:pPr lvl="1"/>
            <a:r>
              <a:rPr lang="en-US" dirty="0" smtClean="0"/>
              <a:t>(Max  + Min)/2</a:t>
            </a:r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12071</TotalTime>
  <Words>1493</Words>
  <Application>Microsoft Office PowerPoint</Application>
  <PresentationFormat>On-screen Show (4:3)</PresentationFormat>
  <Paragraphs>350</Paragraphs>
  <Slides>34</Slides>
  <Notes>22</Notes>
  <HiddenSlides>2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Berlin Sans FB Demi</vt:lpstr>
      <vt:lpstr>Book Antiqua</vt:lpstr>
      <vt:lpstr>Calibri</vt:lpstr>
      <vt:lpstr>Symbol</vt:lpstr>
      <vt:lpstr>Tahoma</vt:lpstr>
      <vt:lpstr>Times New Roman</vt:lpstr>
      <vt:lpstr>Wingdings</vt:lpstr>
      <vt:lpstr>Blends</vt:lpstr>
      <vt:lpstr>Microsoft Equation 3.0</vt:lpstr>
      <vt:lpstr>Equation</vt:lpstr>
      <vt:lpstr>Chart</vt:lpstr>
      <vt:lpstr>SmartDraw</vt:lpstr>
      <vt:lpstr>Data Exploration</vt:lpstr>
      <vt:lpstr>Basic Statistical Descriptions of Data</vt:lpstr>
      <vt:lpstr>PowerPoint Presentation</vt:lpstr>
      <vt:lpstr>Basic Statistical Descriptions of Data</vt:lpstr>
      <vt:lpstr>Measuring the Central Tendency</vt:lpstr>
      <vt:lpstr>Activity</vt:lpstr>
      <vt:lpstr>Measuring the Central Tendency…</vt:lpstr>
      <vt:lpstr>Measuring the Central Tendency…</vt:lpstr>
      <vt:lpstr>Measuring the Central Tendency…</vt:lpstr>
      <vt:lpstr>PowerPoint Presentation</vt:lpstr>
      <vt:lpstr>Activity</vt:lpstr>
      <vt:lpstr>Class Activity</vt:lpstr>
      <vt:lpstr>PowerPoint Presentation</vt:lpstr>
      <vt:lpstr>Measuring the Central Tendency</vt:lpstr>
      <vt:lpstr> Symmetric vs. Skewed Data</vt:lpstr>
      <vt:lpstr>Measuring the Dispersion of Data</vt:lpstr>
      <vt:lpstr>Measuring the Dispersion of Data</vt:lpstr>
      <vt:lpstr>Standard Deviation</vt:lpstr>
      <vt:lpstr>Python Code Examples</vt:lpstr>
      <vt:lpstr>Standard Deviation</vt:lpstr>
      <vt:lpstr>Standard Deviation</vt:lpstr>
      <vt:lpstr>Example: Dispersion of Data</vt:lpstr>
      <vt:lpstr> Boxplot Analysis</vt:lpstr>
      <vt:lpstr>PowerPoint Presentation</vt:lpstr>
      <vt:lpstr>Visualization of Data Dispersion: 3-D Boxplots</vt:lpstr>
      <vt:lpstr>Properties of Normal Distribution Curve</vt:lpstr>
      <vt:lpstr>Graphic Displays of Basic Statistical Descriptions</vt:lpstr>
      <vt:lpstr>Histogram Analysis</vt:lpstr>
      <vt:lpstr>Histograms Often Tell More than Boxplots</vt:lpstr>
      <vt:lpstr>Quantile Plot</vt:lpstr>
      <vt:lpstr>Quantile-Quantile (Q-Q) Plot</vt:lpstr>
      <vt:lpstr>Scatter plot</vt:lpstr>
      <vt:lpstr>Positively and Negatively Correlated Data</vt:lpstr>
      <vt:lpstr> Uncorrelated Data</vt:lpstr>
    </vt:vector>
  </TitlesOfParts>
  <Company>S.F.U.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Jiawei Han</dc:creator>
  <cp:lastModifiedBy>Shahid Awan</cp:lastModifiedBy>
  <cp:revision>802</cp:revision>
  <cp:lastPrinted>1999-09-10T20:38:56Z</cp:lastPrinted>
  <dcterms:created xsi:type="dcterms:W3CDTF">1998-06-19T04:38:52Z</dcterms:created>
  <dcterms:modified xsi:type="dcterms:W3CDTF">2019-09-14T18:26:57Z</dcterms:modified>
</cp:coreProperties>
</file>