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50"/>
  </p:notesMasterIdLst>
  <p:sldIdLst>
    <p:sldId id="275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40" r:id="rId39"/>
    <p:sldId id="341" r:id="rId40"/>
    <p:sldId id="342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4924964-8C13-4DE6-9C62-74B062669880}">
          <p14:sldIdLst>
            <p14:sldId id="275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83" autoAdjust="0"/>
  </p:normalViewPr>
  <p:slideViewPr>
    <p:cSldViewPr>
      <p:cViewPr varScale="1">
        <p:scale>
          <a:sx n="52" d="100"/>
          <a:sy n="52" d="100"/>
        </p:scale>
        <p:origin x="130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72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8C69-4E5E-4640-BD3E-E9B3420423B2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34DB0-0785-47DA-AC6D-46D7736E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47440" y="887310"/>
            <a:ext cx="6509918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0729930" y="1247336"/>
            <a:ext cx="1847893" cy="820907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130027" tIns="130027" rIns="130027" bIns="130027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56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13441"/>
            <a:ext cx="12318433" cy="9767041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56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56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2068408"/>
            <a:ext cx="12583113" cy="5616780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56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56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5229846" y="8113015"/>
            <a:ext cx="7794955" cy="821089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560"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2560"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975360" y="2068385"/>
            <a:ext cx="7634347" cy="561664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827"/>
            </a:lvl1pPr>
            <a:lvl2pPr lvl="1" algn="ctr">
              <a:spcBef>
                <a:spcPts val="0"/>
              </a:spcBef>
              <a:buSzPct val="100000"/>
              <a:defRPr sz="6827"/>
            </a:lvl2pPr>
            <a:lvl3pPr lvl="2" algn="ctr">
              <a:spcBef>
                <a:spcPts val="0"/>
              </a:spcBef>
              <a:buSzPct val="100000"/>
              <a:defRPr sz="6827"/>
            </a:lvl3pPr>
            <a:lvl4pPr lvl="3" algn="ctr">
              <a:spcBef>
                <a:spcPts val="0"/>
              </a:spcBef>
              <a:buSzPct val="100000"/>
              <a:defRPr sz="6827"/>
            </a:lvl4pPr>
            <a:lvl5pPr lvl="4" algn="ctr">
              <a:spcBef>
                <a:spcPts val="0"/>
              </a:spcBef>
              <a:buSzPct val="100000"/>
              <a:defRPr sz="6827"/>
            </a:lvl5pPr>
            <a:lvl6pPr lvl="5" algn="ctr">
              <a:spcBef>
                <a:spcPts val="0"/>
              </a:spcBef>
              <a:buSzPct val="100000"/>
              <a:defRPr sz="6827"/>
            </a:lvl6pPr>
            <a:lvl7pPr lvl="6" algn="ctr">
              <a:spcBef>
                <a:spcPts val="0"/>
              </a:spcBef>
              <a:buSzPct val="100000"/>
              <a:defRPr sz="6827"/>
            </a:lvl7pPr>
            <a:lvl8pPr lvl="7" algn="ctr">
              <a:spcBef>
                <a:spcPts val="0"/>
              </a:spcBef>
              <a:buSzPct val="100000"/>
              <a:defRPr sz="6827"/>
            </a:lvl8pPr>
            <a:lvl9pPr lvl="8" algn="ctr">
              <a:spcBef>
                <a:spcPts val="0"/>
              </a:spcBef>
              <a:buSzPct val="100000"/>
              <a:defRPr sz="682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3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76"/>
            <a:ext cx="10058567" cy="2516981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56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 userDrawn="1"/>
        </p:nvGrpSpPr>
        <p:grpSpPr>
          <a:xfrm>
            <a:off x="9879953" y="8481606"/>
            <a:ext cx="3132912" cy="127202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560"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2560"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2560"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158080" y="744439"/>
            <a:ext cx="7478613" cy="145294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158080" y="2916479"/>
            <a:ext cx="4804693" cy="516608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44"/>
            </a:lvl1pPr>
            <a:lvl2pPr lvl="1">
              <a:spcBef>
                <a:spcPts val="0"/>
              </a:spcBef>
              <a:buSzPct val="100000"/>
              <a:defRPr sz="2844"/>
            </a:lvl2pPr>
            <a:lvl3pPr lvl="2">
              <a:spcBef>
                <a:spcPts val="0"/>
              </a:spcBef>
              <a:buSzPct val="100000"/>
              <a:defRPr sz="2844"/>
            </a:lvl3pPr>
            <a:lvl4pPr lvl="3">
              <a:spcBef>
                <a:spcPts val="0"/>
              </a:spcBef>
              <a:buSzPct val="100000"/>
              <a:defRPr sz="2844"/>
            </a:lvl4pPr>
            <a:lvl5pPr lvl="4">
              <a:spcBef>
                <a:spcPts val="0"/>
              </a:spcBef>
              <a:buSzPct val="100000"/>
              <a:defRPr sz="2844"/>
            </a:lvl5pPr>
            <a:lvl6pPr lvl="5">
              <a:spcBef>
                <a:spcPts val="0"/>
              </a:spcBef>
              <a:buSzPct val="100000"/>
              <a:defRPr sz="2844"/>
            </a:lvl6pPr>
            <a:lvl7pPr lvl="6">
              <a:spcBef>
                <a:spcPts val="0"/>
              </a:spcBef>
              <a:buSzPct val="100000"/>
              <a:defRPr sz="2844"/>
            </a:lvl7pPr>
            <a:lvl8pPr lvl="7">
              <a:spcBef>
                <a:spcPts val="0"/>
              </a:spcBef>
              <a:buSzPct val="100000"/>
              <a:defRPr sz="2844"/>
            </a:lvl8pPr>
            <a:lvl9pPr lvl="8">
              <a:spcBef>
                <a:spcPts val="0"/>
              </a:spcBef>
              <a:buSzPct val="100000"/>
              <a:defRPr sz="2844"/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6252264" y="2916479"/>
            <a:ext cx="4804692" cy="516608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44"/>
            </a:lvl1pPr>
            <a:lvl2pPr lvl="1">
              <a:spcBef>
                <a:spcPts val="0"/>
              </a:spcBef>
              <a:buSzPct val="100000"/>
              <a:defRPr sz="2844"/>
            </a:lvl2pPr>
            <a:lvl3pPr lvl="2">
              <a:spcBef>
                <a:spcPts val="0"/>
              </a:spcBef>
              <a:buSzPct val="100000"/>
              <a:defRPr sz="2844"/>
            </a:lvl3pPr>
            <a:lvl4pPr lvl="3">
              <a:spcBef>
                <a:spcPts val="0"/>
              </a:spcBef>
              <a:buSzPct val="100000"/>
              <a:defRPr sz="2844"/>
            </a:lvl4pPr>
            <a:lvl5pPr lvl="4">
              <a:spcBef>
                <a:spcPts val="0"/>
              </a:spcBef>
              <a:buSzPct val="100000"/>
              <a:defRPr sz="2844"/>
            </a:lvl5pPr>
            <a:lvl6pPr lvl="5">
              <a:spcBef>
                <a:spcPts val="0"/>
              </a:spcBef>
              <a:buSzPct val="100000"/>
              <a:defRPr sz="2844"/>
            </a:lvl6pPr>
            <a:lvl7pPr lvl="6">
              <a:spcBef>
                <a:spcPts val="0"/>
              </a:spcBef>
              <a:buSzPct val="100000"/>
              <a:defRPr sz="2844"/>
            </a:lvl7pPr>
            <a:lvl8pPr lvl="7">
              <a:spcBef>
                <a:spcPts val="0"/>
              </a:spcBef>
              <a:buSzPct val="100000"/>
              <a:defRPr sz="2844"/>
            </a:lvl8pPr>
            <a:lvl9pPr lvl="8">
              <a:spcBef>
                <a:spcPts val="0"/>
              </a:spcBef>
              <a:buSzPct val="100000"/>
              <a:defRPr sz="2844"/>
            </a:lvl9pPr>
          </a:lstStyle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834489" y="8792178"/>
            <a:ext cx="2115413" cy="598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/>
            </a:lvl1pPr>
          </a:lstStyle>
          <a:p>
            <a:r>
              <a:rPr lang="en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151822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 userDrawn="1"/>
        </p:nvGrpSpPr>
        <p:grpSpPr>
          <a:xfrm>
            <a:off x="-3" y="76"/>
            <a:ext cx="7802884" cy="2275764"/>
            <a:chOff x="-3" y="40"/>
            <a:chExt cx="7072430" cy="1327314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56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 userDrawn="1"/>
        </p:nvGrpSpPr>
        <p:grpSpPr>
          <a:xfrm>
            <a:off x="9879953" y="8481606"/>
            <a:ext cx="3132912" cy="1272024"/>
            <a:chOff x="5575241" y="4472722"/>
            <a:chExt cx="2202829" cy="670794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560"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2560"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2560"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 hasCustomPrompt="1"/>
          </p:nvPr>
        </p:nvSpPr>
        <p:spPr>
          <a:xfrm>
            <a:off x="195523" y="653267"/>
            <a:ext cx="6747042" cy="13136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 sz="3129" b="1" baseline="0">
                <a:solidFill>
                  <a:schemeClr val="bg1"/>
                </a:solidFill>
                <a:latin typeface="Century Schoolbook" pitchFamily="18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834489" y="8792178"/>
            <a:ext cx="2115413" cy="598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57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3485" y="526846"/>
            <a:ext cx="8137829" cy="2034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004" y="2932125"/>
            <a:ext cx="11908790" cy="406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8080" y="744439"/>
            <a:ext cx="7478613" cy="14529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8080" y="2517049"/>
            <a:ext cx="8721920" cy="596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0834489" y="8792178"/>
            <a:ext cx="2115413" cy="5984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707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707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096086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matplotlib.org/xkc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xtremepresentation.typepad.com/blog/files/choosing_a_good_chart.pdf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nbviewer.ipython.org/gist/olgabot/5357268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605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kcd.com/1162/" TargetMode="External"/><Relationship Id="rId5" Type="http://schemas.openxmlformats.org/officeDocument/2006/relationships/image" Target="../media/image26.jpg"/><Relationship Id="rId4" Type="http://schemas.openxmlformats.org/officeDocument/2006/relationships/hyperlink" Target="http://finance.yahoo.com/echarts?s=AAP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bviewer.ipython.org/5357268" TargetMode="External"/><Relationship Id="rId4" Type="http://schemas.openxmlformats.org/officeDocument/2006/relationships/image" Target="../media/image3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97/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hyperlink" Target="http://stackoverflow.com/questions/2225995/how-can-i-create-stacked-line-graph-with-matplotlib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6875546/create-a-100-stacked-area-chart-with-matplotlib" TargetMode="External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eb.stanford.edu/~mwaskom/software/seaborn/tutorial/plotting_distributions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539/" TargetMode="External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eb.stanford.edu/~mwaskom/software/seaborn/tutorial/plotting_distribution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523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365" y="196025"/>
            <a:ext cx="5383076" cy="9333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00927" y="633479"/>
            <a:ext cx="3025140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1045" marR="5080" indent="-728980">
              <a:lnSpc>
                <a:spcPts val="3120"/>
              </a:lnSpc>
            </a:pPr>
            <a:r>
              <a:rPr sz="2650" spc="10" dirty="0">
                <a:solidFill>
                  <a:srgbClr val="0433FF"/>
                </a:solidFill>
                <a:latin typeface="Lucida Sans"/>
                <a:cs typeface="Lucida Sans"/>
              </a:rPr>
              <a:t>Ask </a:t>
            </a:r>
            <a:r>
              <a:rPr sz="2650" spc="10" dirty="0">
                <a:latin typeface="Lucida Sans"/>
                <a:cs typeface="Lucida Sans"/>
              </a:rPr>
              <a:t>an</a:t>
            </a:r>
            <a:r>
              <a:rPr sz="2650" spc="-35" dirty="0">
                <a:latin typeface="Lucida Sans"/>
                <a:cs typeface="Lucida Sans"/>
              </a:rPr>
              <a:t> </a:t>
            </a:r>
            <a:r>
              <a:rPr sz="2650" spc="10" dirty="0">
                <a:latin typeface="Lucida Sans"/>
                <a:cs typeface="Lucida Sans"/>
              </a:rPr>
              <a:t>interesting  question.</a:t>
            </a:r>
            <a:endParaRPr sz="265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3654" y="2771146"/>
            <a:ext cx="2157095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0433FF"/>
                </a:solidFill>
                <a:latin typeface="Lucida Sans"/>
                <a:cs typeface="Lucida Sans"/>
              </a:rPr>
              <a:t>Get </a:t>
            </a:r>
            <a:r>
              <a:rPr sz="2650" spc="15" dirty="0">
                <a:latin typeface="Lucida Sans"/>
                <a:cs typeface="Lucida Sans"/>
              </a:rPr>
              <a:t>the</a:t>
            </a:r>
            <a:r>
              <a:rPr sz="2650" spc="-85" dirty="0">
                <a:latin typeface="Lucida Sans"/>
                <a:cs typeface="Lucida Sans"/>
              </a:rPr>
              <a:t> </a:t>
            </a:r>
            <a:r>
              <a:rPr sz="2650" spc="10" dirty="0">
                <a:latin typeface="Lucida Sans"/>
                <a:cs typeface="Lucida Sans"/>
              </a:rPr>
              <a:t>data.</a:t>
            </a:r>
            <a:endParaRPr sz="265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3289" y="4780850"/>
            <a:ext cx="28371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0433FF"/>
                </a:solidFill>
                <a:latin typeface="Lucida Sans"/>
                <a:cs typeface="Lucida Sans"/>
              </a:rPr>
              <a:t>Explore </a:t>
            </a:r>
            <a:r>
              <a:rPr sz="2650" spc="15" dirty="0">
                <a:latin typeface="Lucida Sans"/>
                <a:cs typeface="Lucida Sans"/>
              </a:rPr>
              <a:t>the</a:t>
            </a:r>
            <a:r>
              <a:rPr sz="2650" spc="-95" dirty="0">
                <a:latin typeface="Lucida Sans"/>
                <a:cs typeface="Lucida Sans"/>
              </a:rPr>
              <a:t> </a:t>
            </a:r>
            <a:r>
              <a:rPr sz="2650" spc="10" dirty="0">
                <a:latin typeface="Lucida Sans"/>
                <a:cs typeface="Lucida Sans"/>
              </a:rPr>
              <a:t>data.</a:t>
            </a:r>
            <a:endParaRPr sz="265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919" y="6636962"/>
            <a:ext cx="259842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0433FF"/>
                </a:solidFill>
                <a:latin typeface="Lucida Sans"/>
                <a:cs typeface="Lucida Sans"/>
              </a:rPr>
              <a:t>Model </a:t>
            </a:r>
            <a:r>
              <a:rPr sz="2650" spc="15" dirty="0">
                <a:latin typeface="Lucida Sans"/>
                <a:cs typeface="Lucida Sans"/>
              </a:rPr>
              <a:t>the</a:t>
            </a:r>
            <a:r>
              <a:rPr sz="2650" spc="-85" dirty="0">
                <a:latin typeface="Lucida Sans"/>
                <a:cs typeface="Lucida Sans"/>
              </a:rPr>
              <a:t> </a:t>
            </a:r>
            <a:r>
              <a:rPr sz="2650" spc="10" dirty="0">
                <a:latin typeface="Lucida Sans"/>
                <a:cs typeface="Lucida Sans"/>
              </a:rPr>
              <a:t>data.</a:t>
            </a:r>
            <a:endParaRPr sz="265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3187" y="8364097"/>
            <a:ext cx="3417570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5580">
              <a:lnSpc>
                <a:spcPts val="3120"/>
              </a:lnSpc>
            </a:pPr>
            <a:r>
              <a:rPr sz="2650" spc="15" dirty="0">
                <a:solidFill>
                  <a:srgbClr val="0433FF"/>
                </a:solidFill>
                <a:latin typeface="Lucida Sans"/>
                <a:cs typeface="Lucida Sans"/>
              </a:rPr>
              <a:t>Communicate </a:t>
            </a:r>
            <a:r>
              <a:rPr sz="2650" spc="15" dirty="0">
                <a:latin typeface="Lucida Sans"/>
                <a:cs typeface="Lucida Sans"/>
              </a:rPr>
              <a:t>and  </a:t>
            </a:r>
            <a:r>
              <a:rPr sz="2650" spc="10" dirty="0">
                <a:solidFill>
                  <a:srgbClr val="0433FF"/>
                </a:solidFill>
                <a:latin typeface="Lucida Sans"/>
                <a:cs typeface="Lucida Sans"/>
              </a:rPr>
              <a:t>visualize </a:t>
            </a:r>
            <a:r>
              <a:rPr sz="2650" spc="15" dirty="0">
                <a:latin typeface="Lucida Sans"/>
                <a:cs typeface="Lucida Sans"/>
              </a:rPr>
              <a:t>the</a:t>
            </a:r>
            <a:r>
              <a:rPr sz="2650" spc="-60" dirty="0">
                <a:latin typeface="Lucida Sans"/>
                <a:cs typeface="Lucida Sans"/>
              </a:rPr>
              <a:t> </a:t>
            </a:r>
            <a:r>
              <a:rPr sz="2650" spc="10" dirty="0">
                <a:latin typeface="Lucida Sans"/>
                <a:cs typeface="Lucida Sans"/>
              </a:rPr>
              <a:t>results.</a:t>
            </a:r>
            <a:endParaRPr sz="265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5197" y="754059"/>
            <a:ext cx="3554095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spc="20" dirty="0">
                <a:latin typeface="Lucida Sans"/>
                <a:cs typeface="Lucida Sans"/>
              </a:rPr>
              <a:t>What </a:t>
            </a:r>
            <a:r>
              <a:rPr sz="1300" spc="15" dirty="0">
                <a:latin typeface="Lucida Sans"/>
                <a:cs typeface="Lucida Sans"/>
              </a:rPr>
              <a:t>is </a:t>
            </a:r>
            <a:r>
              <a:rPr sz="1300" spc="20" dirty="0">
                <a:latin typeface="Lucida Sans"/>
                <a:cs typeface="Lucida Sans"/>
              </a:rPr>
              <a:t>the </a:t>
            </a:r>
            <a:r>
              <a:rPr sz="1300" spc="15" dirty="0">
                <a:latin typeface="Lucida Sans"/>
                <a:cs typeface="Lucida Sans"/>
              </a:rPr>
              <a:t>scientific</a:t>
            </a:r>
            <a:r>
              <a:rPr sz="1300" spc="-95" dirty="0">
                <a:latin typeface="Lucida Sans"/>
                <a:cs typeface="Lucida Sans"/>
              </a:rPr>
              <a:t> </a:t>
            </a:r>
            <a:r>
              <a:rPr sz="1300" b="1" spc="20" dirty="0">
                <a:latin typeface="Lucida Sans"/>
                <a:cs typeface="Lucida Sans"/>
              </a:rPr>
              <a:t>goal</a:t>
            </a:r>
            <a:r>
              <a:rPr sz="1300" spc="20" dirty="0">
                <a:latin typeface="Lucida Sans"/>
                <a:cs typeface="Lucida Sans"/>
              </a:rPr>
              <a:t>?</a:t>
            </a:r>
            <a:endParaRPr sz="1300">
              <a:latin typeface="Lucida Sans"/>
              <a:cs typeface="Lucida Sans"/>
            </a:endParaRPr>
          </a:p>
          <a:p>
            <a:pPr marL="12700" marR="5080" algn="ctr">
              <a:lnSpc>
                <a:spcPct val="107100"/>
              </a:lnSpc>
            </a:pPr>
            <a:r>
              <a:rPr sz="1300" spc="20" dirty="0">
                <a:latin typeface="Lucida Sans"/>
                <a:cs typeface="Lucida Sans"/>
              </a:rPr>
              <a:t>What would you do </a:t>
            </a:r>
            <a:r>
              <a:rPr sz="1300" spc="10" dirty="0">
                <a:latin typeface="Lucida Sans"/>
                <a:cs typeface="Lucida Sans"/>
              </a:rPr>
              <a:t>if </a:t>
            </a:r>
            <a:r>
              <a:rPr sz="1300" spc="20" dirty="0">
                <a:latin typeface="Lucida Sans"/>
                <a:cs typeface="Lucida Sans"/>
              </a:rPr>
              <a:t>you had </a:t>
            </a:r>
            <a:r>
              <a:rPr sz="1300" spc="15" dirty="0">
                <a:latin typeface="Lucida Sans"/>
                <a:cs typeface="Lucida Sans"/>
              </a:rPr>
              <a:t>all </a:t>
            </a:r>
            <a:r>
              <a:rPr sz="1300" spc="20" dirty="0">
                <a:latin typeface="Lucida Sans"/>
                <a:cs typeface="Lucida Sans"/>
              </a:rPr>
              <a:t>the</a:t>
            </a:r>
            <a:r>
              <a:rPr sz="1300" spc="-75" dirty="0">
                <a:latin typeface="Lucida Sans"/>
                <a:cs typeface="Lucida Sans"/>
              </a:rPr>
              <a:t> </a:t>
            </a:r>
            <a:r>
              <a:rPr sz="1300" b="1" spc="20" dirty="0">
                <a:latin typeface="Lucida Sans"/>
                <a:cs typeface="Lucida Sans"/>
              </a:rPr>
              <a:t>data</a:t>
            </a:r>
            <a:r>
              <a:rPr sz="1300" spc="20" dirty="0">
                <a:latin typeface="Lucida Sans"/>
                <a:cs typeface="Lucida Sans"/>
              </a:rPr>
              <a:t>?  What do you want </a:t>
            </a:r>
            <a:r>
              <a:rPr sz="1300" spc="15" dirty="0">
                <a:latin typeface="Lucida Sans"/>
                <a:cs typeface="Lucida Sans"/>
              </a:rPr>
              <a:t>to </a:t>
            </a:r>
            <a:r>
              <a:rPr sz="1300" b="1" spc="20" dirty="0">
                <a:latin typeface="Lucida Sans"/>
                <a:cs typeface="Lucida Sans"/>
              </a:rPr>
              <a:t>predict </a:t>
            </a:r>
            <a:r>
              <a:rPr sz="1300" spc="15" dirty="0">
                <a:latin typeface="Lucida Sans"/>
                <a:cs typeface="Lucida Sans"/>
              </a:rPr>
              <a:t>or</a:t>
            </a:r>
            <a:r>
              <a:rPr sz="1300" spc="-55" dirty="0">
                <a:latin typeface="Lucida Sans"/>
                <a:cs typeface="Lucida Sans"/>
              </a:rPr>
              <a:t> </a:t>
            </a:r>
            <a:r>
              <a:rPr sz="1300" b="1" spc="15" dirty="0">
                <a:latin typeface="Lucida Sans"/>
                <a:cs typeface="Lucida Sans"/>
              </a:rPr>
              <a:t>estimate</a:t>
            </a:r>
            <a:r>
              <a:rPr sz="1300" spc="15" dirty="0">
                <a:latin typeface="Lucida Sans"/>
                <a:cs typeface="Lucida Sans"/>
              </a:rPr>
              <a:t>?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8254" y="2560663"/>
            <a:ext cx="2428240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spc="25" dirty="0">
                <a:latin typeface="Lucida Sans"/>
                <a:cs typeface="Lucida Sans"/>
              </a:rPr>
              <a:t>How </a:t>
            </a:r>
            <a:r>
              <a:rPr sz="1300" spc="20" dirty="0">
                <a:latin typeface="Lucida Sans"/>
                <a:cs typeface="Lucida Sans"/>
              </a:rPr>
              <a:t>were the data</a:t>
            </a:r>
            <a:r>
              <a:rPr sz="1300" spc="-90" dirty="0">
                <a:latin typeface="Lucida Sans"/>
                <a:cs typeface="Lucida Sans"/>
              </a:rPr>
              <a:t> </a:t>
            </a:r>
            <a:r>
              <a:rPr sz="1300" b="1" spc="20" dirty="0">
                <a:latin typeface="Lucida Sans"/>
                <a:cs typeface="Lucida Sans"/>
              </a:rPr>
              <a:t>sampled</a:t>
            </a:r>
            <a:r>
              <a:rPr sz="1300" spc="20" dirty="0">
                <a:latin typeface="Lucida Sans"/>
                <a:cs typeface="Lucida Sans"/>
              </a:rPr>
              <a:t>?</a:t>
            </a:r>
            <a:endParaRPr sz="1300">
              <a:latin typeface="Lucida Sans"/>
              <a:cs typeface="Lucida Sans"/>
            </a:endParaRPr>
          </a:p>
          <a:p>
            <a:pPr marL="168910" marR="161290" algn="ctr">
              <a:lnSpc>
                <a:spcPct val="107100"/>
              </a:lnSpc>
            </a:pPr>
            <a:r>
              <a:rPr sz="1300" spc="20" dirty="0">
                <a:latin typeface="Lucida Sans"/>
                <a:cs typeface="Lucida Sans"/>
              </a:rPr>
              <a:t>Which data are </a:t>
            </a:r>
            <a:r>
              <a:rPr sz="1300" b="1" spc="15" dirty="0">
                <a:latin typeface="Lucida Sans"/>
                <a:cs typeface="Lucida Sans"/>
              </a:rPr>
              <a:t>relevant</a:t>
            </a:r>
            <a:r>
              <a:rPr sz="1300" spc="15" dirty="0">
                <a:latin typeface="Lucida Sans"/>
                <a:cs typeface="Lucida Sans"/>
              </a:rPr>
              <a:t>?  </a:t>
            </a:r>
            <a:r>
              <a:rPr sz="1300" spc="20" dirty="0">
                <a:latin typeface="Lucida Sans"/>
                <a:cs typeface="Lucida Sans"/>
              </a:rPr>
              <a:t>Are there </a:t>
            </a:r>
            <a:r>
              <a:rPr sz="1300" b="1" spc="20" dirty="0">
                <a:latin typeface="Lucida Sans"/>
                <a:cs typeface="Lucida Sans"/>
              </a:rPr>
              <a:t>privacy</a:t>
            </a:r>
            <a:r>
              <a:rPr sz="1300" b="1" spc="-100" dirty="0">
                <a:latin typeface="Lucida Sans"/>
                <a:cs typeface="Lucida Sans"/>
              </a:rPr>
              <a:t> </a:t>
            </a:r>
            <a:r>
              <a:rPr sz="1300" spc="15" dirty="0">
                <a:latin typeface="Lucida Sans"/>
                <a:cs typeface="Lucida Sans"/>
              </a:rPr>
              <a:t>issues?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8628" y="4579444"/>
            <a:ext cx="1807210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15" dirty="0">
                <a:latin typeface="Lucida Sans"/>
                <a:cs typeface="Lucida Sans"/>
              </a:rPr>
              <a:t>Plot </a:t>
            </a:r>
            <a:r>
              <a:rPr sz="1300" spc="20" dirty="0">
                <a:latin typeface="Lucida Sans"/>
                <a:cs typeface="Lucida Sans"/>
              </a:rPr>
              <a:t>the</a:t>
            </a:r>
            <a:r>
              <a:rPr sz="1300" spc="-65" dirty="0">
                <a:latin typeface="Lucida Sans"/>
                <a:cs typeface="Lucida Sans"/>
              </a:rPr>
              <a:t> </a:t>
            </a:r>
            <a:r>
              <a:rPr sz="1300" spc="15" dirty="0">
                <a:latin typeface="Lucida Sans"/>
                <a:cs typeface="Lucida Sans"/>
              </a:rPr>
              <a:t>data.</a:t>
            </a:r>
            <a:endParaRPr sz="1300">
              <a:latin typeface="Lucida Sans"/>
              <a:cs typeface="Lucida Sans"/>
            </a:endParaRPr>
          </a:p>
          <a:p>
            <a:pPr marL="12700" marR="5080" algn="ctr">
              <a:lnSpc>
                <a:spcPct val="107100"/>
              </a:lnSpc>
            </a:pPr>
            <a:r>
              <a:rPr sz="1300" spc="20" dirty="0">
                <a:latin typeface="Lucida Sans"/>
                <a:cs typeface="Lucida Sans"/>
              </a:rPr>
              <a:t>Are</a:t>
            </a:r>
            <a:r>
              <a:rPr sz="1300" spc="-25" dirty="0">
                <a:latin typeface="Lucida Sans"/>
                <a:cs typeface="Lucida Sans"/>
              </a:rPr>
              <a:t> </a:t>
            </a:r>
            <a:r>
              <a:rPr sz="1300" spc="20" dirty="0">
                <a:latin typeface="Lucida Sans"/>
                <a:cs typeface="Lucida Sans"/>
              </a:rPr>
              <a:t>there</a:t>
            </a:r>
            <a:r>
              <a:rPr sz="1300" spc="-25" dirty="0">
                <a:latin typeface="Lucida Sans"/>
                <a:cs typeface="Lucida Sans"/>
              </a:rPr>
              <a:t> </a:t>
            </a:r>
            <a:r>
              <a:rPr sz="1300" b="1" spc="20" dirty="0">
                <a:latin typeface="Lucida Sans"/>
                <a:cs typeface="Lucida Sans"/>
              </a:rPr>
              <a:t>anomalies</a:t>
            </a:r>
            <a:r>
              <a:rPr sz="1300" spc="20" dirty="0">
                <a:latin typeface="Lucida Sans"/>
                <a:cs typeface="Lucida Sans"/>
              </a:rPr>
              <a:t>? </a:t>
            </a:r>
            <a:r>
              <a:rPr sz="1300" spc="10" dirty="0">
                <a:latin typeface="Lucida Sans"/>
                <a:cs typeface="Lucida Sans"/>
              </a:rPr>
              <a:t> </a:t>
            </a:r>
            <a:r>
              <a:rPr sz="1300" spc="20" dirty="0">
                <a:latin typeface="Lucida Sans"/>
                <a:cs typeface="Lucida Sans"/>
              </a:rPr>
              <a:t>Are there</a:t>
            </a:r>
            <a:r>
              <a:rPr sz="1300" spc="-60" dirty="0">
                <a:latin typeface="Lucida Sans"/>
                <a:cs typeface="Lucida Sans"/>
              </a:rPr>
              <a:t> </a:t>
            </a:r>
            <a:r>
              <a:rPr sz="1300" b="1" spc="15" dirty="0">
                <a:latin typeface="Lucida Sans"/>
                <a:cs typeface="Lucida Sans"/>
              </a:rPr>
              <a:t>patterns</a:t>
            </a:r>
            <a:r>
              <a:rPr sz="1300" spc="15" dirty="0">
                <a:latin typeface="Lucida Sans"/>
                <a:cs typeface="Lucida Sans"/>
              </a:rPr>
              <a:t>?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04009" y="6553781"/>
            <a:ext cx="1676400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20" dirty="0">
                <a:latin typeface="Lucida Sans"/>
                <a:cs typeface="Lucida Sans"/>
              </a:rPr>
              <a:t>Build </a:t>
            </a:r>
            <a:r>
              <a:rPr sz="1300" spc="20" dirty="0">
                <a:latin typeface="Lucida Sans"/>
                <a:cs typeface="Lucida Sans"/>
              </a:rPr>
              <a:t>a</a:t>
            </a:r>
            <a:r>
              <a:rPr sz="1300" spc="-95" dirty="0">
                <a:latin typeface="Lucida Sans"/>
                <a:cs typeface="Lucida Sans"/>
              </a:rPr>
              <a:t> </a:t>
            </a:r>
            <a:r>
              <a:rPr sz="1300" spc="20" dirty="0">
                <a:latin typeface="Lucida Sans"/>
                <a:cs typeface="Lucida Sans"/>
              </a:rPr>
              <a:t>model.</a:t>
            </a:r>
            <a:endParaRPr sz="13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00" b="1" spc="15" dirty="0">
                <a:latin typeface="Lucida Sans"/>
                <a:cs typeface="Lucida Sans"/>
              </a:rPr>
              <a:t>Fit </a:t>
            </a:r>
            <a:r>
              <a:rPr sz="1300" spc="20" dirty="0">
                <a:latin typeface="Lucida Sans"/>
                <a:cs typeface="Lucida Sans"/>
              </a:rPr>
              <a:t>the</a:t>
            </a:r>
            <a:r>
              <a:rPr sz="1300" spc="-80" dirty="0">
                <a:latin typeface="Lucida Sans"/>
                <a:cs typeface="Lucida Sans"/>
              </a:rPr>
              <a:t> </a:t>
            </a:r>
            <a:r>
              <a:rPr sz="1300" spc="20" dirty="0">
                <a:latin typeface="Lucida Sans"/>
                <a:cs typeface="Lucida Sans"/>
              </a:rPr>
              <a:t>model.</a:t>
            </a:r>
            <a:endParaRPr sz="13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00" b="1" spc="20" dirty="0">
                <a:latin typeface="Lucida Sans"/>
                <a:cs typeface="Lucida Sans"/>
              </a:rPr>
              <a:t>Validate </a:t>
            </a:r>
            <a:r>
              <a:rPr sz="1300" spc="20" dirty="0">
                <a:latin typeface="Lucida Sans"/>
                <a:cs typeface="Lucida Sans"/>
              </a:rPr>
              <a:t>the</a:t>
            </a:r>
            <a:r>
              <a:rPr sz="1300" spc="-85" dirty="0">
                <a:latin typeface="Lucida Sans"/>
                <a:cs typeface="Lucida Sans"/>
              </a:rPr>
              <a:t> </a:t>
            </a:r>
            <a:r>
              <a:rPr sz="1300" spc="20" dirty="0">
                <a:latin typeface="Lucida Sans"/>
                <a:cs typeface="Lucida Sans"/>
              </a:rPr>
              <a:t>model.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4497" y="8499835"/>
            <a:ext cx="2315845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spc="20" dirty="0">
                <a:latin typeface="Lucida Sans"/>
                <a:cs typeface="Lucida Sans"/>
              </a:rPr>
              <a:t>What did </a:t>
            </a:r>
            <a:r>
              <a:rPr sz="1300" spc="25" dirty="0">
                <a:latin typeface="Lucida Sans"/>
                <a:cs typeface="Lucida Sans"/>
              </a:rPr>
              <a:t>we</a:t>
            </a:r>
            <a:r>
              <a:rPr sz="1300" spc="-70" dirty="0">
                <a:latin typeface="Lucida Sans"/>
                <a:cs typeface="Lucida Sans"/>
              </a:rPr>
              <a:t> </a:t>
            </a:r>
            <a:r>
              <a:rPr sz="1300" b="1" spc="15" dirty="0">
                <a:latin typeface="Lucida Sans"/>
                <a:cs typeface="Lucida Sans"/>
              </a:rPr>
              <a:t>learn</a:t>
            </a:r>
            <a:r>
              <a:rPr sz="1300" spc="15" dirty="0">
                <a:latin typeface="Lucida Sans"/>
                <a:cs typeface="Lucida Sans"/>
              </a:rPr>
              <a:t>?</a:t>
            </a:r>
            <a:endParaRPr sz="13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00" spc="25" dirty="0">
                <a:latin typeface="Lucida Sans"/>
                <a:cs typeface="Lucida Sans"/>
              </a:rPr>
              <a:t>Do </a:t>
            </a:r>
            <a:r>
              <a:rPr sz="1300" spc="20" dirty="0">
                <a:latin typeface="Lucida Sans"/>
                <a:cs typeface="Lucida Sans"/>
              </a:rPr>
              <a:t>the </a:t>
            </a:r>
            <a:r>
              <a:rPr sz="1300" spc="15" dirty="0">
                <a:latin typeface="Lucida Sans"/>
                <a:cs typeface="Lucida Sans"/>
              </a:rPr>
              <a:t>results </a:t>
            </a:r>
            <a:r>
              <a:rPr sz="1300" spc="25" dirty="0">
                <a:latin typeface="Lucida Sans"/>
                <a:cs typeface="Lucida Sans"/>
              </a:rPr>
              <a:t>make</a:t>
            </a:r>
            <a:r>
              <a:rPr sz="1300" spc="-85" dirty="0">
                <a:latin typeface="Lucida Sans"/>
                <a:cs typeface="Lucida Sans"/>
              </a:rPr>
              <a:t> </a:t>
            </a:r>
            <a:r>
              <a:rPr sz="1300" b="1" spc="20" dirty="0">
                <a:latin typeface="Lucida Sans"/>
                <a:cs typeface="Lucida Sans"/>
              </a:rPr>
              <a:t>sense</a:t>
            </a:r>
            <a:r>
              <a:rPr sz="1300" spc="20" dirty="0">
                <a:latin typeface="Lucida Sans"/>
                <a:cs typeface="Lucida Sans"/>
              </a:rPr>
              <a:t>?</a:t>
            </a:r>
            <a:endParaRPr sz="13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00" spc="20" dirty="0">
                <a:latin typeface="Lucida Sans"/>
                <a:cs typeface="Lucida Sans"/>
              </a:rPr>
              <a:t>Can </a:t>
            </a:r>
            <a:r>
              <a:rPr sz="1300" spc="25" dirty="0">
                <a:latin typeface="Lucida Sans"/>
                <a:cs typeface="Lucida Sans"/>
              </a:rPr>
              <a:t>we </a:t>
            </a:r>
            <a:r>
              <a:rPr sz="1300" spc="15" dirty="0">
                <a:latin typeface="Lucida Sans"/>
                <a:cs typeface="Lucida Sans"/>
              </a:rPr>
              <a:t>tell </a:t>
            </a:r>
            <a:r>
              <a:rPr sz="1300" spc="20" dirty="0">
                <a:latin typeface="Lucida Sans"/>
                <a:cs typeface="Lucida Sans"/>
              </a:rPr>
              <a:t>a</a:t>
            </a:r>
            <a:r>
              <a:rPr sz="1300" spc="-80" dirty="0">
                <a:latin typeface="Lucida Sans"/>
                <a:cs typeface="Lucida Sans"/>
              </a:rPr>
              <a:t> </a:t>
            </a:r>
            <a:r>
              <a:rPr sz="1300" b="1" spc="15" dirty="0">
                <a:latin typeface="Lucida Sans"/>
                <a:cs typeface="Lucida Sans"/>
              </a:rPr>
              <a:t>story</a:t>
            </a:r>
            <a:r>
              <a:rPr sz="1300" spc="15" dirty="0">
                <a:latin typeface="Lucida Sans"/>
                <a:cs typeface="Lucida Sans"/>
              </a:rPr>
              <a:t>?</a:t>
            </a:r>
            <a:endParaRPr sz="13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9300" y="8914975"/>
            <a:ext cx="5001895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u="heavy" spc="-5" dirty="0">
                <a:latin typeface="Gill Sans MT"/>
                <a:cs typeface="Gill Sans MT"/>
                <a:hlinkClick r:id="rId2"/>
              </a:rPr>
              <a:t>http://matplotlib.org/xkcd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53240" y="774700"/>
            <a:ext cx="76200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56184" y="3227410"/>
            <a:ext cx="6648615" cy="5551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210896"/>
            <a:ext cx="6721003" cy="5584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385" y="578142"/>
            <a:ext cx="4075429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800" spc="-5" dirty="0"/>
              <a:t>Side</a:t>
            </a:r>
            <a:r>
              <a:rPr sz="7800" spc="-90" dirty="0"/>
              <a:t> </a:t>
            </a:r>
            <a:r>
              <a:rPr sz="7800" dirty="0"/>
              <a:t>Note</a:t>
            </a:r>
            <a:endParaRPr sz="7800"/>
          </a:p>
        </p:txBody>
      </p:sp>
      <p:sp>
        <p:nvSpPr>
          <p:cNvPr id="7" name="object 7"/>
          <p:cNvSpPr txBox="1"/>
          <p:nvPr/>
        </p:nvSpPr>
        <p:spPr>
          <a:xfrm>
            <a:off x="4134116" y="2595702"/>
            <a:ext cx="505269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07005" algn="l"/>
              </a:tabLst>
            </a:pPr>
            <a:r>
              <a:rPr sz="4900" spc="-5" dirty="0">
                <a:latin typeface="Gill Sans MT"/>
                <a:cs typeface="Gill Sans MT"/>
              </a:rPr>
              <a:t>XKCD-ify	</a:t>
            </a:r>
            <a:r>
              <a:rPr sz="4900" spc="-25" dirty="0">
                <a:latin typeface="Gill Sans MT"/>
                <a:cs typeface="Gill Sans MT"/>
              </a:rPr>
              <a:t>your</a:t>
            </a:r>
            <a:r>
              <a:rPr sz="4900" spc="-90" dirty="0">
                <a:latin typeface="Gill Sans MT"/>
                <a:cs typeface="Gill Sans MT"/>
              </a:rPr>
              <a:t> </a:t>
            </a:r>
            <a:r>
              <a:rPr sz="4900" spc="-5" dirty="0">
                <a:latin typeface="Gill Sans MT"/>
                <a:cs typeface="Gill Sans MT"/>
              </a:rPr>
              <a:t>plot</a:t>
            </a:r>
            <a:endParaRPr sz="49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200" y="0"/>
            <a:ext cx="12573000" cy="9442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22487" y="9352657"/>
            <a:ext cx="889190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u="heavy" spc="-5" dirty="0">
                <a:latin typeface="Gill Sans MT"/>
                <a:cs typeface="Gill Sans MT"/>
                <a:hlinkClick r:id="rId3"/>
              </a:rPr>
              <a:t>http://extremepresentation.typepad.com/blog/files/choosing_a_good_chart.pdf</a:t>
            </a:r>
            <a:endParaRPr sz="2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8026" y="4229392"/>
            <a:ext cx="5368925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800" spc="-5" dirty="0"/>
              <a:t>Comparisons</a:t>
            </a:r>
            <a:endParaRPr sz="7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2063750">
              <a:lnSpc>
                <a:spcPct val="100000"/>
              </a:lnSpc>
            </a:pPr>
            <a:r>
              <a:rPr sz="7800" dirty="0"/>
              <a:t>Bar</a:t>
            </a:r>
            <a:r>
              <a:rPr sz="7800" spc="-100" dirty="0"/>
              <a:t> </a:t>
            </a:r>
            <a:r>
              <a:rPr sz="7800" spc="30" dirty="0"/>
              <a:t>Chart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226155" y="2784614"/>
            <a:ext cx="6543294" cy="5682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73798" y="4521009"/>
            <a:ext cx="5401170" cy="3341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56878" y="7852550"/>
            <a:ext cx="400367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spc="-10" dirty="0">
                <a:latin typeface="Gill Sans MT"/>
                <a:cs typeface="Gill Sans MT"/>
                <a:hlinkClick r:id="rId4"/>
              </a:rPr>
              <a:t>http://nbviewer.ipython.org/gist/olgabot/5357268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4768" y="177952"/>
            <a:ext cx="385572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800" dirty="0"/>
              <a:t>D</a:t>
            </a:r>
            <a:r>
              <a:rPr sz="7800" spc="-5" dirty="0"/>
              <a:t>i</a:t>
            </a:r>
            <a:r>
              <a:rPr sz="7800" spc="-160" dirty="0"/>
              <a:t>r</a:t>
            </a:r>
            <a:r>
              <a:rPr sz="7800" dirty="0"/>
              <a:t>ect</a:t>
            </a:r>
            <a:r>
              <a:rPr sz="7800" spc="-5" dirty="0"/>
              <a:t>i</a:t>
            </a:r>
            <a:r>
              <a:rPr sz="7800" dirty="0"/>
              <a:t>on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3024301" y="1229818"/>
            <a:ext cx="6956196" cy="8308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75288" y="9309231"/>
            <a:ext cx="130937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latin typeface="Gill Sans MT"/>
                <a:cs typeface="Gill Sans MT"/>
              </a:rPr>
              <a:t>Nicolas</a:t>
            </a:r>
            <a:r>
              <a:rPr sz="1900" spc="-100" dirty="0">
                <a:latin typeface="Gill Sans MT"/>
                <a:cs typeface="Gill Sans MT"/>
              </a:rPr>
              <a:t> </a:t>
            </a:r>
            <a:r>
              <a:rPr sz="1900" spc="-5" dirty="0">
                <a:latin typeface="Gill Sans MT"/>
                <a:cs typeface="Gill Sans MT"/>
              </a:rPr>
              <a:t>Rapp</a:t>
            </a:r>
            <a:endParaRPr sz="19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9918" y="1458671"/>
            <a:ext cx="730504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215" algn="l"/>
              </a:tabLst>
            </a:pPr>
            <a:r>
              <a:rPr sz="7800" spc="-190" dirty="0"/>
              <a:t>Trends	</a:t>
            </a:r>
            <a:r>
              <a:rPr sz="7800" spc="-45" dirty="0"/>
              <a:t>Over</a:t>
            </a:r>
            <a:r>
              <a:rPr sz="7800" spc="-1050" dirty="0"/>
              <a:t> </a:t>
            </a:r>
            <a:r>
              <a:rPr sz="7800" spc="-5" dirty="0"/>
              <a:t>Time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2022475" y="3083217"/>
            <a:ext cx="8683929" cy="5556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6387" y="8651995"/>
            <a:ext cx="173545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dirty="0">
                <a:latin typeface="Gill Sans MT"/>
                <a:cs typeface="Gill Sans MT"/>
                <a:hlinkClick r:id="rId3"/>
              </a:rPr>
              <a:t>http://xkcd.com/605/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8900" y="4788072"/>
            <a:ext cx="5232400" cy="4281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4100" y="2590800"/>
            <a:ext cx="53086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3828" y="5003972"/>
            <a:ext cx="5588000" cy="457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2011" y="2019300"/>
            <a:ext cx="4191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1723389">
              <a:lnSpc>
                <a:spcPct val="100000"/>
              </a:lnSpc>
            </a:pPr>
            <a:r>
              <a:rPr sz="7800" spc="-5" dirty="0"/>
              <a:t>Line</a:t>
            </a:r>
            <a:r>
              <a:rPr sz="7800" spc="-90" dirty="0"/>
              <a:t> </a:t>
            </a:r>
            <a:r>
              <a:rPr sz="7800" spc="25" dirty="0"/>
              <a:t>Charts</a:t>
            </a:r>
            <a:endParaRPr sz="7800"/>
          </a:p>
        </p:txBody>
      </p:sp>
      <p:sp>
        <p:nvSpPr>
          <p:cNvPr id="7" name="object 7"/>
          <p:cNvSpPr txBox="1"/>
          <p:nvPr/>
        </p:nvSpPr>
        <p:spPr>
          <a:xfrm>
            <a:off x="10060546" y="9179718"/>
            <a:ext cx="144526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matplotlib</a:t>
            </a:r>
            <a:r>
              <a:rPr sz="1600" spc="-90" dirty="0">
                <a:latin typeface="Gill Sans MT"/>
                <a:cs typeface="Gill Sans MT"/>
              </a:rPr>
              <a:t> </a:t>
            </a:r>
            <a:r>
              <a:rPr sz="1600" spc="5" dirty="0">
                <a:latin typeface="Gill Sans MT"/>
                <a:cs typeface="Gill Sans MT"/>
              </a:rPr>
              <a:t>gallery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30" y="5754495"/>
            <a:ext cx="7620177" cy="3085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8941" y="2433942"/>
            <a:ext cx="7732153" cy="3085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4817" y="887310"/>
            <a:ext cx="987552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65134" algn="l"/>
              </a:tabLst>
            </a:pPr>
            <a:r>
              <a:rPr spc="-5" dirty="0"/>
              <a:t>Li</a:t>
            </a:r>
            <a:r>
              <a:rPr dirty="0"/>
              <a:t>near</a:t>
            </a:r>
            <a:r>
              <a:rPr spc="-5" dirty="0"/>
              <a:t> </a:t>
            </a:r>
            <a:r>
              <a:rPr dirty="0"/>
              <a:t>vs.</a:t>
            </a:r>
            <a:r>
              <a:rPr spc="-705" dirty="0"/>
              <a:t> </a:t>
            </a:r>
            <a:r>
              <a:rPr spc="-5" dirty="0"/>
              <a:t>L</a:t>
            </a:r>
            <a:r>
              <a:rPr dirty="0"/>
              <a:t>ogar</a:t>
            </a:r>
            <a:r>
              <a:rPr spc="-5" dirty="0"/>
              <a:t>i</a:t>
            </a:r>
            <a:r>
              <a:rPr dirty="0"/>
              <a:t>thm</a:t>
            </a:r>
            <a:r>
              <a:rPr spc="-5" dirty="0"/>
              <a:t>i</a:t>
            </a:r>
            <a:r>
              <a:rPr dirty="0"/>
              <a:t>c	Sca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153" y="2531491"/>
            <a:ext cx="234696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8265" algn="l"/>
              </a:tabLst>
            </a:pPr>
            <a:r>
              <a:rPr sz="3800" spc="-5" dirty="0">
                <a:latin typeface="Gill Sans MT"/>
                <a:cs typeface="Gill Sans MT"/>
              </a:rPr>
              <a:t>Li</a:t>
            </a:r>
            <a:r>
              <a:rPr sz="3800" dirty="0">
                <a:latin typeface="Gill Sans MT"/>
                <a:cs typeface="Gill Sans MT"/>
              </a:rPr>
              <a:t>near	Sca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e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197" y="6095910"/>
            <a:ext cx="1844039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5344" algn="l"/>
              </a:tabLst>
            </a:pP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og	Sca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e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6006" y="9275875"/>
            <a:ext cx="344805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dirty="0">
                <a:latin typeface="Gill Sans MT"/>
                <a:cs typeface="Gill Sans MT"/>
                <a:hlinkClick r:id="rId4"/>
              </a:rPr>
              <a:t>http://finance.yahoo.com/echarts?s=AAPL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671" y="8980161"/>
            <a:ext cx="3511550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latin typeface="Gill Sans MT"/>
                <a:cs typeface="Gill Sans MT"/>
              </a:rPr>
              <a:t>Apple </a:t>
            </a:r>
            <a:r>
              <a:rPr sz="3800" dirty="0">
                <a:latin typeface="Gill Sans MT"/>
                <a:cs typeface="Gill Sans MT"/>
              </a:rPr>
              <a:t>Stock</a:t>
            </a:r>
            <a:r>
              <a:rPr sz="3800" spc="-6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Price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52231" y="3919563"/>
            <a:ext cx="4841621" cy="38122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999075" y="7850835"/>
            <a:ext cx="183705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dirty="0">
                <a:latin typeface="Gill Sans MT"/>
                <a:cs typeface="Gill Sans MT"/>
                <a:hlinkClick r:id="rId6"/>
              </a:rPr>
              <a:t>http://xkcd.com/1162/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3111500"/>
            <a:ext cx="8788400" cy="637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681" y="825792"/>
            <a:ext cx="11110595" cy="197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 algn="ctr">
              <a:lnSpc>
                <a:spcPct val="100000"/>
              </a:lnSpc>
              <a:tabLst>
                <a:tab pos="2044064" algn="l"/>
              </a:tabLst>
            </a:pPr>
            <a:r>
              <a:rPr sz="7800" dirty="0"/>
              <a:t>Bars	vs.</a:t>
            </a:r>
            <a:r>
              <a:rPr sz="7800" spc="-869" dirty="0"/>
              <a:t> </a:t>
            </a:r>
            <a:r>
              <a:rPr sz="7800" spc="-5" dirty="0"/>
              <a:t>Lines</a:t>
            </a:r>
            <a:endParaRPr sz="7800"/>
          </a:p>
          <a:p>
            <a:pPr algn="ctr">
              <a:lnSpc>
                <a:spcPct val="100000"/>
              </a:lnSpc>
              <a:spcBef>
                <a:spcPts val="1560"/>
              </a:spcBef>
              <a:tabLst>
                <a:tab pos="1134110" algn="l"/>
                <a:tab pos="2299970" algn="l"/>
                <a:tab pos="4796790" algn="l"/>
                <a:tab pos="5732780" algn="l"/>
              </a:tabLst>
            </a:pPr>
            <a:r>
              <a:rPr sz="3800" spc="-5" dirty="0"/>
              <a:t>Lines	</a:t>
            </a:r>
            <a:r>
              <a:rPr sz="3800" spc="-10" dirty="0"/>
              <a:t>imply	</a:t>
            </a:r>
            <a:r>
              <a:rPr sz="3800" spc="-5" dirty="0"/>
              <a:t>connections	</a:t>
            </a:r>
            <a:r>
              <a:rPr sz="3800" dirty="0"/>
              <a:t>-</a:t>
            </a:r>
            <a:r>
              <a:rPr sz="3800" spc="-5" dirty="0"/>
              <a:t> </a:t>
            </a:r>
            <a:r>
              <a:rPr sz="3800" dirty="0"/>
              <a:t>do	not use </a:t>
            </a:r>
            <a:r>
              <a:rPr sz="3800" spc="-15" dirty="0"/>
              <a:t>for </a:t>
            </a:r>
            <a:r>
              <a:rPr sz="3800" spc="-5" dirty="0"/>
              <a:t>categorical</a:t>
            </a:r>
            <a:r>
              <a:rPr sz="3800" spc="-90" dirty="0"/>
              <a:t> </a:t>
            </a:r>
            <a:r>
              <a:rPr sz="3800" dirty="0"/>
              <a:t>data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1796229" y="9363868"/>
            <a:ext cx="97091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Zacks</a:t>
            </a:r>
            <a:r>
              <a:rPr sz="1600" spc="-10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1999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2922270">
              <a:lnSpc>
                <a:spcPct val="100000"/>
              </a:lnSpc>
            </a:pPr>
            <a:r>
              <a:rPr sz="7800" dirty="0"/>
              <a:t>Don</a:t>
            </a:r>
            <a:r>
              <a:rPr sz="7800" spc="-315" dirty="0"/>
              <a:t>’</a:t>
            </a:r>
            <a:r>
              <a:rPr sz="7800" dirty="0"/>
              <a:t>t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1012559" y="3162293"/>
            <a:ext cx="9718941" cy="6009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78849" y="2377973"/>
            <a:ext cx="787082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17520" algn="l"/>
                <a:tab pos="3578225" algn="l"/>
              </a:tabLst>
            </a:pPr>
            <a:r>
              <a:rPr sz="3800" dirty="0">
                <a:latin typeface="Gill Sans MT"/>
                <a:cs typeface="Gill Sans MT"/>
              </a:rPr>
              <a:t>Use bar </a:t>
            </a:r>
            <a:r>
              <a:rPr sz="3800" spc="10" dirty="0">
                <a:latin typeface="Gill Sans MT"/>
                <a:cs typeface="Gill Sans MT"/>
              </a:rPr>
              <a:t>charts	</a:t>
            </a:r>
            <a:r>
              <a:rPr sz="3800" dirty="0">
                <a:latin typeface="Gill Sans MT"/>
                <a:cs typeface="Gill Sans MT"/>
              </a:rPr>
              <a:t>to	</a:t>
            </a:r>
            <a:r>
              <a:rPr sz="3800" spc="-15" dirty="0">
                <a:latin typeface="Gill Sans MT"/>
                <a:cs typeface="Gill Sans MT"/>
              </a:rPr>
              <a:t>compare </a:t>
            </a:r>
            <a:r>
              <a:rPr sz="3800" dirty="0">
                <a:latin typeface="Gill Sans MT"/>
                <a:cs typeface="Gill Sans MT"/>
              </a:rPr>
              <a:t>book</a:t>
            </a:r>
            <a:r>
              <a:rPr sz="3800" spc="-4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ratings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8926" y="8980328"/>
            <a:ext cx="4411345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 marR="5080" indent="-452755">
              <a:lnSpc>
                <a:spcPts val="1900"/>
              </a:lnSpc>
            </a:pPr>
            <a:r>
              <a:rPr sz="1600" dirty="0">
                <a:latin typeface="Gill Sans MT"/>
                <a:cs typeface="Gill Sans MT"/>
              </a:rPr>
              <a:t>“Visualizing</a:t>
            </a:r>
            <a:r>
              <a:rPr sz="1600" spc="-21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The</a:t>
            </a:r>
            <a:r>
              <a:rPr sz="1600" spc="-21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Wheel</a:t>
            </a:r>
            <a:r>
              <a:rPr sz="1600" spc="-25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of</a:t>
            </a:r>
            <a:r>
              <a:rPr sz="1600" spc="-21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Time:</a:t>
            </a:r>
            <a:r>
              <a:rPr sz="1600" spc="-18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Reader</a:t>
            </a:r>
            <a:r>
              <a:rPr sz="1600" spc="-2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Sentiment</a:t>
            </a:r>
            <a:r>
              <a:rPr sz="1600" spc="-2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for  </a:t>
            </a:r>
            <a:r>
              <a:rPr sz="1600" dirty="0">
                <a:latin typeface="Gill Sans MT"/>
                <a:cs typeface="Gill Sans MT"/>
              </a:rPr>
              <a:t>an</a:t>
            </a:r>
            <a:r>
              <a:rPr sz="1600" spc="-2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Epic</a:t>
            </a:r>
            <a:r>
              <a:rPr sz="1600" spc="-2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Fantasy</a:t>
            </a:r>
            <a:r>
              <a:rPr sz="1600" spc="-2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Series”,</a:t>
            </a:r>
            <a:r>
              <a:rPr sz="1600" spc="-175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J.</a:t>
            </a:r>
            <a:r>
              <a:rPr sz="1600" spc="-175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Siddle,</a:t>
            </a:r>
            <a:r>
              <a:rPr sz="1600" spc="-175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Sept</a:t>
            </a:r>
            <a:r>
              <a:rPr sz="1600" spc="-2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2013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414" y="4229392"/>
            <a:ext cx="693420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05990" algn="l"/>
              </a:tabLst>
            </a:pPr>
            <a:r>
              <a:rPr sz="7800" dirty="0"/>
              <a:t>Data	</a:t>
            </a:r>
            <a:r>
              <a:rPr sz="7800" spc="-5" dirty="0"/>
              <a:t>Dimensions</a:t>
            </a:r>
            <a:endParaRPr sz="7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1295400">
              <a:lnSpc>
                <a:spcPct val="100000"/>
              </a:lnSpc>
            </a:pPr>
            <a:r>
              <a:rPr sz="7800" dirty="0"/>
              <a:t>Aspect</a:t>
            </a:r>
            <a:r>
              <a:rPr sz="7800" spc="-80" dirty="0"/>
              <a:t> </a:t>
            </a:r>
            <a:r>
              <a:rPr sz="7800" spc="-5" dirty="0"/>
              <a:t>Ratios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1536700" y="2311403"/>
            <a:ext cx="9931400" cy="6620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70500" y="9346392"/>
            <a:ext cx="114871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Gill Sans MT"/>
                <a:cs typeface="Gill Sans MT"/>
              </a:rPr>
              <a:t>eagereyes.org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150" y="787692"/>
            <a:ext cx="592455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73120" algn="l"/>
                <a:tab pos="4525010" algn="l"/>
              </a:tabLst>
            </a:pPr>
            <a:r>
              <a:rPr sz="7800" dirty="0"/>
              <a:t>Bank</a:t>
            </a:r>
            <a:r>
              <a:rPr sz="7800" spc="-5" dirty="0"/>
              <a:t>i</a:t>
            </a:r>
            <a:r>
              <a:rPr sz="7800" dirty="0"/>
              <a:t>ng	to	4</a:t>
            </a:r>
            <a:r>
              <a:rPr sz="7800" spc="-5" dirty="0"/>
              <a:t>5</a:t>
            </a:r>
            <a:r>
              <a:rPr sz="7800" dirty="0">
                <a:latin typeface="Symbol"/>
                <a:cs typeface="Symbol"/>
              </a:rPr>
              <a:t></a:t>
            </a:r>
            <a:endParaRPr sz="78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4889500"/>
            <a:ext cx="2603500" cy="2603500"/>
          </a:xfrm>
          <a:custGeom>
            <a:avLst/>
            <a:gdLst/>
            <a:ahLst/>
            <a:cxnLst/>
            <a:rect l="l" t="t" r="r" b="b"/>
            <a:pathLst>
              <a:path w="2603500" h="2603500">
                <a:moveTo>
                  <a:pt x="0" y="0"/>
                </a:moveTo>
                <a:lnTo>
                  <a:pt x="2603500" y="0"/>
                </a:lnTo>
                <a:lnTo>
                  <a:pt x="2603500" y="2603500"/>
                </a:lnTo>
                <a:lnTo>
                  <a:pt x="0" y="260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6103" y="628650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46" y="0"/>
                </a:moveTo>
                <a:lnTo>
                  <a:pt x="35639" y="4183"/>
                </a:lnTo>
                <a:lnTo>
                  <a:pt x="16735" y="16735"/>
                </a:lnTo>
                <a:lnTo>
                  <a:pt x="4183" y="35639"/>
                </a:lnTo>
                <a:lnTo>
                  <a:pt x="0" y="57146"/>
                </a:lnTo>
                <a:lnTo>
                  <a:pt x="4183" y="78653"/>
                </a:lnTo>
                <a:lnTo>
                  <a:pt x="16735" y="97558"/>
                </a:lnTo>
                <a:lnTo>
                  <a:pt x="35639" y="110109"/>
                </a:lnTo>
                <a:lnTo>
                  <a:pt x="57146" y="114293"/>
                </a:lnTo>
                <a:lnTo>
                  <a:pt x="78653" y="110109"/>
                </a:lnTo>
                <a:lnTo>
                  <a:pt x="97558" y="97558"/>
                </a:lnTo>
                <a:lnTo>
                  <a:pt x="110109" y="78653"/>
                </a:lnTo>
                <a:lnTo>
                  <a:pt x="114293" y="57146"/>
                </a:lnTo>
                <a:lnTo>
                  <a:pt x="110109" y="35639"/>
                </a:lnTo>
                <a:lnTo>
                  <a:pt x="97558" y="16735"/>
                </a:lnTo>
                <a:lnTo>
                  <a:pt x="78653" y="4183"/>
                </a:lnTo>
                <a:lnTo>
                  <a:pt x="57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56200" y="4889500"/>
            <a:ext cx="2603500" cy="2603500"/>
          </a:xfrm>
          <a:custGeom>
            <a:avLst/>
            <a:gdLst/>
            <a:ahLst/>
            <a:cxnLst/>
            <a:rect l="l" t="t" r="r" b="b"/>
            <a:pathLst>
              <a:path w="2603500" h="2603500">
                <a:moveTo>
                  <a:pt x="0" y="0"/>
                </a:moveTo>
                <a:lnTo>
                  <a:pt x="2603500" y="0"/>
                </a:lnTo>
                <a:lnTo>
                  <a:pt x="2603500" y="2603500"/>
                </a:lnTo>
                <a:lnTo>
                  <a:pt x="0" y="260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26500" y="4889500"/>
            <a:ext cx="2603500" cy="2603500"/>
          </a:xfrm>
          <a:custGeom>
            <a:avLst/>
            <a:gdLst/>
            <a:ahLst/>
            <a:cxnLst/>
            <a:rect l="l" t="t" r="r" b="b"/>
            <a:pathLst>
              <a:path w="2603500" h="2603500">
                <a:moveTo>
                  <a:pt x="0" y="0"/>
                </a:moveTo>
                <a:lnTo>
                  <a:pt x="2603500" y="0"/>
                </a:lnTo>
                <a:lnTo>
                  <a:pt x="2603500" y="2603500"/>
                </a:lnTo>
                <a:lnTo>
                  <a:pt x="0" y="260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4054" y="722517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1" y="0"/>
                </a:moveTo>
                <a:lnTo>
                  <a:pt x="35647" y="4183"/>
                </a:lnTo>
                <a:lnTo>
                  <a:pt x="16744" y="16735"/>
                </a:lnTo>
                <a:lnTo>
                  <a:pt x="4186" y="35645"/>
                </a:lnTo>
                <a:lnTo>
                  <a:pt x="0" y="57151"/>
                </a:lnTo>
                <a:lnTo>
                  <a:pt x="4186" y="78655"/>
                </a:lnTo>
                <a:lnTo>
                  <a:pt x="16744" y="97558"/>
                </a:lnTo>
                <a:lnTo>
                  <a:pt x="35647" y="110116"/>
                </a:lnTo>
                <a:lnTo>
                  <a:pt x="57151" y="114303"/>
                </a:lnTo>
                <a:lnTo>
                  <a:pt x="78658" y="110116"/>
                </a:lnTo>
                <a:lnTo>
                  <a:pt x="97567" y="97558"/>
                </a:lnTo>
                <a:lnTo>
                  <a:pt x="110119" y="78655"/>
                </a:lnTo>
                <a:lnTo>
                  <a:pt x="114303" y="57151"/>
                </a:lnTo>
                <a:lnTo>
                  <a:pt x="110119" y="35645"/>
                </a:lnTo>
                <a:lnTo>
                  <a:pt x="97567" y="16735"/>
                </a:lnTo>
                <a:lnTo>
                  <a:pt x="78658" y="4183"/>
                </a:lnTo>
                <a:lnTo>
                  <a:pt x="57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5103" y="499110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46" y="0"/>
                </a:moveTo>
                <a:lnTo>
                  <a:pt x="35639" y="4183"/>
                </a:lnTo>
                <a:lnTo>
                  <a:pt x="16735" y="16735"/>
                </a:lnTo>
                <a:lnTo>
                  <a:pt x="4183" y="35639"/>
                </a:lnTo>
                <a:lnTo>
                  <a:pt x="0" y="57146"/>
                </a:lnTo>
                <a:lnTo>
                  <a:pt x="4183" y="78653"/>
                </a:lnTo>
                <a:lnTo>
                  <a:pt x="16735" y="97558"/>
                </a:lnTo>
                <a:lnTo>
                  <a:pt x="35639" y="110109"/>
                </a:lnTo>
                <a:lnTo>
                  <a:pt x="57146" y="114293"/>
                </a:lnTo>
                <a:lnTo>
                  <a:pt x="78653" y="110109"/>
                </a:lnTo>
                <a:lnTo>
                  <a:pt x="97558" y="97558"/>
                </a:lnTo>
                <a:lnTo>
                  <a:pt x="110109" y="78653"/>
                </a:lnTo>
                <a:lnTo>
                  <a:pt x="114293" y="57146"/>
                </a:lnTo>
                <a:lnTo>
                  <a:pt x="110109" y="35639"/>
                </a:lnTo>
                <a:lnTo>
                  <a:pt x="97558" y="16735"/>
                </a:lnTo>
                <a:lnTo>
                  <a:pt x="78653" y="4183"/>
                </a:lnTo>
                <a:lnTo>
                  <a:pt x="57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8594" y="6375831"/>
            <a:ext cx="1287780" cy="874394"/>
          </a:xfrm>
          <a:custGeom>
            <a:avLst/>
            <a:gdLst/>
            <a:ahLst/>
            <a:cxnLst/>
            <a:rect l="l" t="t" r="r" b="b"/>
            <a:pathLst>
              <a:path w="1287780" h="874395">
                <a:moveTo>
                  <a:pt x="0" y="874308"/>
                </a:moveTo>
                <a:lnTo>
                  <a:pt x="41525" y="846105"/>
                </a:lnTo>
                <a:lnTo>
                  <a:pt x="83050" y="817901"/>
                </a:lnTo>
                <a:lnTo>
                  <a:pt x="124575" y="789698"/>
                </a:lnTo>
                <a:lnTo>
                  <a:pt x="166100" y="761494"/>
                </a:lnTo>
                <a:lnTo>
                  <a:pt x="207625" y="733291"/>
                </a:lnTo>
                <a:lnTo>
                  <a:pt x="249150" y="705087"/>
                </a:lnTo>
                <a:lnTo>
                  <a:pt x="290675" y="676884"/>
                </a:lnTo>
                <a:lnTo>
                  <a:pt x="332200" y="648680"/>
                </a:lnTo>
                <a:lnTo>
                  <a:pt x="373726" y="620477"/>
                </a:lnTo>
                <a:lnTo>
                  <a:pt x="415251" y="592273"/>
                </a:lnTo>
                <a:lnTo>
                  <a:pt x="456776" y="564070"/>
                </a:lnTo>
                <a:lnTo>
                  <a:pt x="498301" y="535866"/>
                </a:lnTo>
                <a:lnTo>
                  <a:pt x="539826" y="507663"/>
                </a:lnTo>
                <a:lnTo>
                  <a:pt x="581352" y="479459"/>
                </a:lnTo>
                <a:lnTo>
                  <a:pt x="622877" y="451256"/>
                </a:lnTo>
                <a:lnTo>
                  <a:pt x="664402" y="423052"/>
                </a:lnTo>
                <a:lnTo>
                  <a:pt x="705927" y="394849"/>
                </a:lnTo>
                <a:lnTo>
                  <a:pt x="747453" y="366645"/>
                </a:lnTo>
                <a:lnTo>
                  <a:pt x="788978" y="338441"/>
                </a:lnTo>
                <a:lnTo>
                  <a:pt x="830503" y="310238"/>
                </a:lnTo>
                <a:lnTo>
                  <a:pt x="872029" y="282034"/>
                </a:lnTo>
                <a:lnTo>
                  <a:pt x="913554" y="253831"/>
                </a:lnTo>
                <a:lnTo>
                  <a:pt x="955080" y="225627"/>
                </a:lnTo>
                <a:lnTo>
                  <a:pt x="996605" y="197424"/>
                </a:lnTo>
                <a:lnTo>
                  <a:pt x="1038131" y="169220"/>
                </a:lnTo>
                <a:lnTo>
                  <a:pt x="1079656" y="141017"/>
                </a:lnTo>
                <a:lnTo>
                  <a:pt x="1121182" y="112813"/>
                </a:lnTo>
                <a:lnTo>
                  <a:pt x="1162707" y="84610"/>
                </a:lnTo>
                <a:lnTo>
                  <a:pt x="1204233" y="56406"/>
                </a:lnTo>
                <a:lnTo>
                  <a:pt x="1245759" y="28203"/>
                </a:lnTo>
                <a:lnTo>
                  <a:pt x="128728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5635" y="5095481"/>
            <a:ext cx="824230" cy="1201420"/>
          </a:xfrm>
          <a:custGeom>
            <a:avLst/>
            <a:gdLst/>
            <a:ahLst/>
            <a:cxnLst/>
            <a:rect l="l" t="t" r="r" b="b"/>
            <a:pathLst>
              <a:path w="824229" h="1201420">
                <a:moveTo>
                  <a:pt x="0" y="1200975"/>
                </a:moveTo>
                <a:lnTo>
                  <a:pt x="28420" y="1159562"/>
                </a:lnTo>
                <a:lnTo>
                  <a:pt x="56841" y="1118149"/>
                </a:lnTo>
                <a:lnTo>
                  <a:pt x="85261" y="1076736"/>
                </a:lnTo>
                <a:lnTo>
                  <a:pt x="113682" y="1035323"/>
                </a:lnTo>
                <a:lnTo>
                  <a:pt x="142103" y="993910"/>
                </a:lnTo>
                <a:lnTo>
                  <a:pt x="170523" y="952497"/>
                </a:lnTo>
                <a:lnTo>
                  <a:pt x="198944" y="911084"/>
                </a:lnTo>
                <a:lnTo>
                  <a:pt x="227365" y="869671"/>
                </a:lnTo>
                <a:lnTo>
                  <a:pt x="255785" y="828258"/>
                </a:lnTo>
                <a:lnTo>
                  <a:pt x="284206" y="786845"/>
                </a:lnTo>
                <a:lnTo>
                  <a:pt x="312626" y="745432"/>
                </a:lnTo>
                <a:lnTo>
                  <a:pt x="341047" y="704020"/>
                </a:lnTo>
                <a:lnTo>
                  <a:pt x="369468" y="662607"/>
                </a:lnTo>
                <a:lnTo>
                  <a:pt x="397888" y="621194"/>
                </a:lnTo>
                <a:lnTo>
                  <a:pt x="426309" y="579781"/>
                </a:lnTo>
                <a:lnTo>
                  <a:pt x="454730" y="538368"/>
                </a:lnTo>
                <a:lnTo>
                  <a:pt x="483150" y="496955"/>
                </a:lnTo>
                <a:lnTo>
                  <a:pt x="511571" y="455542"/>
                </a:lnTo>
                <a:lnTo>
                  <a:pt x="539991" y="414129"/>
                </a:lnTo>
                <a:lnTo>
                  <a:pt x="568412" y="372716"/>
                </a:lnTo>
                <a:lnTo>
                  <a:pt x="596833" y="331303"/>
                </a:lnTo>
                <a:lnTo>
                  <a:pt x="625253" y="289890"/>
                </a:lnTo>
                <a:lnTo>
                  <a:pt x="653674" y="248477"/>
                </a:lnTo>
                <a:lnTo>
                  <a:pt x="682095" y="207064"/>
                </a:lnTo>
                <a:lnTo>
                  <a:pt x="710515" y="165651"/>
                </a:lnTo>
                <a:lnTo>
                  <a:pt x="738936" y="124238"/>
                </a:lnTo>
                <a:lnTo>
                  <a:pt x="767356" y="82825"/>
                </a:lnTo>
                <a:lnTo>
                  <a:pt x="795777" y="41412"/>
                </a:lnTo>
                <a:lnTo>
                  <a:pt x="82419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47233" y="6276568"/>
            <a:ext cx="1046480" cy="64135"/>
          </a:xfrm>
          <a:custGeom>
            <a:avLst/>
            <a:gdLst/>
            <a:ahLst/>
            <a:cxnLst/>
            <a:rect l="l" t="t" r="r" b="b"/>
            <a:pathLst>
              <a:path w="1046479" h="64135">
                <a:moveTo>
                  <a:pt x="0" y="63610"/>
                </a:moveTo>
                <a:lnTo>
                  <a:pt x="49822" y="60581"/>
                </a:lnTo>
                <a:lnTo>
                  <a:pt x="99644" y="57552"/>
                </a:lnTo>
                <a:lnTo>
                  <a:pt x="149466" y="54523"/>
                </a:lnTo>
                <a:lnTo>
                  <a:pt x="199289" y="51494"/>
                </a:lnTo>
                <a:lnTo>
                  <a:pt x="249111" y="48465"/>
                </a:lnTo>
                <a:lnTo>
                  <a:pt x="298933" y="45435"/>
                </a:lnTo>
                <a:lnTo>
                  <a:pt x="348755" y="42406"/>
                </a:lnTo>
                <a:lnTo>
                  <a:pt x="398577" y="39377"/>
                </a:lnTo>
                <a:lnTo>
                  <a:pt x="448400" y="36348"/>
                </a:lnTo>
                <a:lnTo>
                  <a:pt x="498222" y="33319"/>
                </a:lnTo>
                <a:lnTo>
                  <a:pt x="548044" y="30290"/>
                </a:lnTo>
                <a:lnTo>
                  <a:pt x="597866" y="27261"/>
                </a:lnTo>
                <a:lnTo>
                  <a:pt x="647688" y="24232"/>
                </a:lnTo>
                <a:lnTo>
                  <a:pt x="697510" y="21203"/>
                </a:lnTo>
                <a:lnTo>
                  <a:pt x="747333" y="18174"/>
                </a:lnTo>
                <a:lnTo>
                  <a:pt x="797155" y="15145"/>
                </a:lnTo>
                <a:lnTo>
                  <a:pt x="846977" y="12116"/>
                </a:lnTo>
                <a:lnTo>
                  <a:pt x="896799" y="9087"/>
                </a:lnTo>
                <a:lnTo>
                  <a:pt x="946622" y="6058"/>
                </a:lnTo>
                <a:lnTo>
                  <a:pt x="996444" y="3029"/>
                </a:lnTo>
                <a:lnTo>
                  <a:pt x="104626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54419" y="6094031"/>
            <a:ext cx="1117600" cy="165100"/>
          </a:xfrm>
          <a:custGeom>
            <a:avLst/>
            <a:gdLst/>
            <a:ahLst/>
            <a:cxnLst/>
            <a:rect l="l" t="t" r="r" b="b"/>
            <a:pathLst>
              <a:path w="1117600" h="165100">
                <a:moveTo>
                  <a:pt x="0" y="164818"/>
                </a:moveTo>
                <a:lnTo>
                  <a:pt x="1117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8819" y="6193370"/>
            <a:ext cx="141605" cy="1105535"/>
          </a:xfrm>
          <a:custGeom>
            <a:avLst/>
            <a:gdLst/>
            <a:ahLst/>
            <a:cxnLst/>
            <a:rect l="l" t="t" r="r" b="b"/>
            <a:pathLst>
              <a:path w="141604" h="1105534">
                <a:moveTo>
                  <a:pt x="0" y="1105465"/>
                </a:moveTo>
                <a:lnTo>
                  <a:pt x="14111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96501" y="5055450"/>
            <a:ext cx="166370" cy="1040765"/>
          </a:xfrm>
          <a:custGeom>
            <a:avLst/>
            <a:gdLst/>
            <a:ahLst/>
            <a:cxnLst/>
            <a:rect l="l" t="t" r="r" b="b"/>
            <a:pathLst>
              <a:path w="166370" h="1040764">
                <a:moveTo>
                  <a:pt x="0" y="1040552"/>
                </a:moveTo>
                <a:lnTo>
                  <a:pt x="0" y="1023626"/>
                </a:lnTo>
                <a:lnTo>
                  <a:pt x="16622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40387" y="6083452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58083" y="0"/>
                </a:moveTo>
                <a:lnTo>
                  <a:pt x="38621" y="702"/>
                </a:lnTo>
                <a:lnTo>
                  <a:pt x="20285" y="9118"/>
                </a:lnTo>
                <a:lnTo>
                  <a:pt x="6648" y="23980"/>
                </a:lnTo>
                <a:lnTo>
                  <a:pt x="0" y="42281"/>
                </a:lnTo>
                <a:lnTo>
                  <a:pt x="700" y="61739"/>
                </a:lnTo>
                <a:lnTo>
                  <a:pt x="9109" y="80073"/>
                </a:lnTo>
                <a:lnTo>
                  <a:pt x="23973" y="93716"/>
                </a:lnTo>
                <a:lnTo>
                  <a:pt x="42278" y="100364"/>
                </a:lnTo>
                <a:lnTo>
                  <a:pt x="61740" y="99665"/>
                </a:lnTo>
                <a:lnTo>
                  <a:pt x="80076" y="91262"/>
                </a:lnTo>
                <a:lnTo>
                  <a:pt x="93713" y="76392"/>
                </a:lnTo>
                <a:lnTo>
                  <a:pt x="100361" y="58088"/>
                </a:lnTo>
                <a:lnTo>
                  <a:pt x="99661" y="38628"/>
                </a:lnTo>
                <a:lnTo>
                  <a:pt x="91252" y="20294"/>
                </a:lnTo>
                <a:lnTo>
                  <a:pt x="76388" y="6650"/>
                </a:lnTo>
                <a:lnTo>
                  <a:pt x="58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7698" y="2362530"/>
            <a:ext cx="1137158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31240" algn="l"/>
                <a:tab pos="1917064" algn="l"/>
                <a:tab pos="4975225" algn="l"/>
                <a:tab pos="10204450" algn="l"/>
              </a:tabLst>
            </a:pPr>
            <a:r>
              <a:rPr sz="3800" spc="-2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wo	line	segmen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are	maximally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discriminable	when</a:t>
            </a:r>
            <a:endParaRPr sz="3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2016" y="2908630"/>
            <a:ext cx="7463155" cy="58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63545" algn="l"/>
                <a:tab pos="4922520" algn="l"/>
                <a:tab pos="6236970" algn="l"/>
              </a:tabLst>
            </a:pPr>
            <a:r>
              <a:rPr sz="3800" spc="-5" dirty="0">
                <a:latin typeface="Arial"/>
                <a:cs typeface="Arial"/>
              </a:rPr>
              <a:t>their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average	</a:t>
            </a:r>
            <a:r>
              <a:rPr sz="3800" spc="-5" dirty="0">
                <a:latin typeface="Arial"/>
                <a:cs typeface="Arial"/>
              </a:rPr>
              <a:t>absolute	</a:t>
            </a:r>
            <a:r>
              <a:rPr sz="3800" dirty="0">
                <a:latin typeface="Arial"/>
                <a:cs typeface="Arial"/>
              </a:rPr>
              <a:t>angle	is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45°</a:t>
            </a:r>
            <a:endParaRPr sz="3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93462" y="62159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1" y="0"/>
                </a:moveTo>
                <a:lnTo>
                  <a:pt x="35645" y="4186"/>
                </a:lnTo>
                <a:lnTo>
                  <a:pt x="16735" y="16744"/>
                </a:lnTo>
                <a:lnTo>
                  <a:pt x="4183" y="35647"/>
                </a:lnTo>
                <a:lnTo>
                  <a:pt x="0" y="57150"/>
                </a:lnTo>
                <a:lnTo>
                  <a:pt x="4183" y="78652"/>
                </a:lnTo>
                <a:lnTo>
                  <a:pt x="16735" y="97555"/>
                </a:lnTo>
                <a:lnTo>
                  <a:pt x="35645" y="110113"/>
                </a:lnTo>
                <a:lnTo>
                  <a:pt x="57151" y="114300"/>
                </a:lnTo>
                <a:lnTo>
                  <a:pt x="78655" y="110113"/>
                </a:lnTo>
                <a:lnTo>
                  <a:pt x="97558" y="97555"/>
                </a:lnTo>
                <a:lnTo>
                  <a:pt x="110116" y="78652"/>
                </a:lnTo>
                <a:lnTo>
                  <a:pt x="114303" y="57150"/>
                </a:lnTo>
                <a:lnTo>
                  <a:pt x="110116" y="35647"/>
                </a:lnTo>
                <a:lnTo>
                  <a:pt x="97558" y="16744"/>
                </a:lnTo>
                <a:lnTo>
                  <a:pt x="78655" y="4186"/>
                </a:lnTo>
                <a:lnTo>
                  <a:pt x="57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2965" y="628650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35647" y="4183"/>
                </a:lnTo>
                <a:lnTo>
                  <a:pt x="16744" y="16735"/>
                </a:lnTo>
                <a:lnTo>
                  <a:pt x="4186" y="35639"/>
                </a:lnTo>
                <a:lnTo>
                  <a:pt x="0" y="57146"/>
                </a:lnTo>
                <a:lnTo>
                  <a:pt x="4186" y="78653"/>
                </a:lnTo>
                <a:lnTo>
                  <a:pt x="16744" y="97558"/>
                </a:lnTo>
                <a:lnTo>
                  <a:pt x="35647" y="110109"/>
                </a:lnTo>
                <a:lnTo>
                  <a:pt x="57150" y="114293"/>
                </a:lnTo>
                <a:lnTo>
                  <a:pt x="78652" y="110109"/>
                </a:lnTo>
                <a:lnTo>
                  <a:pt x="97555" y="97558"/>
                </a:lnTo>
                <a:lnTo>
                  <a:pt x="110113" y="78653"/>
                </a:lnTo>
                <a:lnTo>
                  <a:pt x="114300" y="57146"/>
                </a:lnTo>
                <a:lnTo>
                  <a:pt x="110113" y="35639"/>
                </a:lnTo>
                <a:lnTo>
                  <a:pt x="97555" y="16735"/>
                </a:lnTo>
                <a:lnTo>
                  <a:pt x="78652" y="4183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56213" y="604661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1" y="0"/>
                </a:moveTo>
                <a:lnTo>
                  <a:pt x="35647" y="4183"/>
                </a:lnTo>
                <a:lnTo>
                  <a:pt x="16744" y="16735"/>
                </a:lnTo>
                <a:lnTo>
                  <a:pt x="4186" y="35645"/>
                </a:lnTo>
                <a:lnTo>
                  <a:pt x="0" y="57151"/>
                </a:lnTo>
                <a:lnTo>
                  <a:pt x="4186" y="78655"/>
                </a:lnTo>
                <a:lnTo>
                  <a:pt x="16744" y="97558"/>
                </a:lnTo>
                <a:lnTo>
                  <a:pt x="35647" y="110109"/>
                </a:lnTo>
                <a:lnTo>
                  <a:pt x="57151" y="114293"/>
                </a:lnTo>
                <a:lnTo>
                  <a:pt x="78658" y="110109"/>
                </a:lnTo>
                <a:lnTo>
                  <a:pt x="97567" y="97558"/>
                </a:lnTo>
                <a:lnTo>
                  <a:pt x="110119" y="78655"/>
                </a:lnTo>
                <a:lnTo>
                  <a:pt x="114303" y="57151"/>
                </a:lnTo>
                <a:lnTo>
                  <a:pt x="110119" y="35645"/>
                </a:lnTo>
                <a:lnTo>
                  <a:pt x="97567" y="16735"/>
                </a:lnTo>
                <a:lnTo>
                  <a:pt x="78658" y="4183"/>
                </a:lnTo>
                <a:lnTo>
                  <a:pt x="57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18134" y="496287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1" y="0"/>
                </a:moveTo>
                <a:lnTo>
                  <a:pt x="35647" y="4186"/>
                </a:lnTo>
                <a:lnTo>
                  <a:pt x="16744" y="16744"/>
                </a:lnTo>
                <a:lnTo>
                  <a:pt x="4186" y="35647"/>
                </a:lnTo>
                <a:lnTo>
                  <a:pt x="0" y="57151"/>
                </a:lnTo>
                <a:lnTo>
                  <a:pt x="4186" y="78658"/>
                </a:lnTo>
                <a:lnTo>
                  <a:pt x="16744" y="97567"/>
                </a:lnTo>
                <a:lnTo>
                  <a:pt x="35647" y="110119"/>
                </a:lnTo>
                <a:lnTo>
                  <a:pt x="57151" y="114303"/>
                </a:lnTo>
                <a:lnTo>
                  <a:pt x="78658" y="110119"/>
                </a:lnTo>
                <a:lnTo>
                  <a:pt x="97567" y="97567"/>
                </a:lnTo>
                <a:lnTo>
                  <a:pt x="110119" y="78658"/>
                </a:lnTo>
                <a:lnTo>
                  <a:pt x="114303" y="57151"/>
                </a:lnTo>
                <a:lnTo>
                  <a:pt x="110119" y="35647"/>
                </a:lnTo>
                <a:lnTo>
                  <a:pt x="97567" y="16744"/>
                </a:lnTo>
                <a:lnTo>
                  <a:pt x="78658" y="4186"/>
                </a:lnTo>
                <a:lnTo>
                  <a:pt x="57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47862" y="728613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1" y="0"/>
                </a:moveTo>
                <a:lnTo>
                  <a:pt x="35645" y="4183"/>
                </a:lnTo>
                <a:lnTo>
                  <a:pt x="16735" y="16735"/>
                </a:lnTo>
                <a:lnTo>
                  <a:pt x="4183" y="35645"/>
                </a:lnTo>
                <a:lnTo>
                  <a:pt x="0" y="57151"/>
                </a:lnTo>
                <a:lnTo>
                  <a:pt x="4183" y="78655"/>
                </a:lnTo>
                <a:lnTo>
                  <a:pt x="16735" y="97558"/>
                </a:lnTo>
                <a:lnTo>
                  <a:pt x="35645" y="110116"/>
                </a:lnTo>
                <a:lnTo>
                  <a:pt x="57151" y="114303"/>
                </a:lnTo>
                <a:lnTo>
                  <a:pt x="78655" y="110116"/>
                </a:lnTo>
                <a:lnTo>
                  <a:pt x="97558" y="97558"/>
                </a:lnTo>
                <a:lnTo>
                  <a:pt x="110116" y="78655"/>
                </a:lnTo>
                <a:lnTo>
                  <a:pt x="114303" y="57151"/>
                </a:lnTo>
                <a:lnTo>
                  <a:pt x="110116" y="35645"/>
                </a:lnTo>
                <a:lnTo>
                  <a:pt x="97558" y="16735"/>
                </a:lnTo>
                <a:lnTo>
                  <a:pt x="78655" y="4183"/>
                </a:lnTo>
                <a:lnTo>
                  <a:pt x="57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853079" y="9421018"/>
            <a:ext cx="294957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Slide based on J. Heer /</a:t>
            </a:r>
            <a:r>
              <a:rPr sz="1600" spc="-254" dirty="0">
                <a:latin typeface="Gill Sans MT"/>
                <a:cs typeface="Gill Sans MT"/>
              </a:rPr>
              <a:t> </a:t>
            </a:r>
            <a:r>
              <a:rPr sz="1600" spc="5" dirty="0">
                <a:latin typeface="Gill Sans MT"/>
                <a:cs typeface="Gill Sans MT"/>
              </a:rPr>
              <a:t>M.Agrawala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73804" y="3247644"/>
            <a:ext cx="109283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5" dirty="0">
                <a:latin typeface="Gill Sans MT"/>
                <a:cs typeface="Gill Sans MT"/>
              </a:rPr>
              <a:t>W.</a:t>
            </a:r>
            <a:r>
              <a:rPr sz="1600" spc="-23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Cleveland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150" y="787692"/>
            <a:ext cx="5924550" cy="1299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73120" algn="l"/>
                <a:tab pos="4525010" algn="l"/>
              </a:tabLst>
            </a:pPr>
            <a:r>
              <a:rPr sz="7800" dirty="0"/>
              <a:t>Bank</a:t>
            </a:r>
            <a:r>
              <a:rPr sz="7800" spc="-5" dirty="0"/>
              <a:t>i</a:t>
            </a:r>
            <a:r>
              <a:rPr sz="7800" dirty="0"/>
              <a:t>ng	to	4</a:t>
            </a:r>
            <a:r>
              <a:rPr sz="7800" spc="-5" dirty="0"/>
              <a:t>5</a:t>
            </a:r>
            <a:r>
              <a:rPr sz="7800" dirty="0">
                <a:latin typeface="Symbol"/>
                <a:cs typeface="Symbol"/>
              </a:rPr>
              <a:t></a:t>
            </a:r>
            <a:endParaRPr sz="78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7114" y="3241929"/>
            <a:ext cx="12630569" cy="2950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59621" y="9033362"/>
            <a:ext cx="4053204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530" marR="5080" indent="-418465">
              <a:lnSpc>
                <a:spcPts val="1900"/>
              </a:lnSpc>
            </a:pPr>
            <a:r>
              <a:rPr sz="1600" dirty="0">
                <a:latin typeface="Gill Sans MT"/>
                <a:cs typeface="Gill Sans MT"/>
              </a:rPr>
              <a:t>An Empirical Model of Slope Ratio</a:t>
            </a:r>
            <a:r>
              <a:rPr sz="1600" spc="-11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Comparisons,  </a:t>
            </a:r>
            <a:r>
              <a:rPr sz="1600" spc="-10" dirty="0">
                <a:latin typeface="Gill Sans MT"/>
                <a:cs typeface="Gill Sans MT"/>
              </a:rPr>
              <a:t>Justin</a:t>
            </a:r>
            <a:r>
              <a:rPr sz="1600" spc="-210" dirty="0">
                <a:latin typeface="Gill Sans MT"/>
                <a:cs typeface="Gill Sans MT"/>
              </a:rPr>
              <a:t> </a:t>
            </a:r>
            <a:r>
              <a:rPr sz="1600" spc="-30" dirty="0">
                <a:latin typeface="Gill Sans MT"/>
                <a:cs typeface="Gill Sans MT"/>
              </a:rPr>
              <a:t>Talbot,</a:t>
            </a:r>
            <a:r>
              <a:rPr sz="1600" spc="-17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John</a:t>
            </a:r>
            <a:r>
              <a:rPr sz="1600" spc="-20" dirty="0">
                <a:latin typeface="Gill Sans MT"/>
                <a:cs typeface="Gill Sans MT"/>
              </a:rPr>
              <a:t> </a:t>
            </a:r>
            <a:r>
              <a:rPr sz="1600" spc="5" dirty="0">
                <a:latin typeface="Gill Sans MT"/>
                <a:cs typeface="Gill Sans MT"/>
              </a:rPr>
              <a:t>Gerth,</a:t>
            </a:r>
            <a:r>
              <a:rPr sz="1600" spc="-17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Pat</a:t>
            </a:r>
            <a:r>
              <a:rPr sz="1600" spc="-2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Hanrahan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324" y="6303264"/>
            <a:ext cx="465772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5" dirty="0">
                <a:latin typeface="Gill Sans MT"/>
                <a:cs typeface="Gill Sans MT"/>
              </a:rPr>
              <a:t>Optimal </a:t>
            </a:r>
            <a:r>
              <a:rPr sz="4200" dirty="0">
                <a:latin typeface="Gill Sans MT"/>
                <a:cs typeface="Gill Sans MT"/>
              </a:rPr>
              <a:t>Aspect</a:t>
            </a:r>
            <a:r>
              <a:rPr sz="4200" spc="-4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Ratio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4955" y="6303264"/>
            <a:ext cx="2636520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30" dirty="0">
                <a:latin typeface="Gill Sans MT"/>
                <a:cs typeface="Gill Sans MT"/>
              </a:rPr>
              <a:t>Error</a:t>
            </a:r>
            <a:r>
              <a:rPr sz="4200" spc="-8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Prone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700" y="1864144"/>
            <a:ext cx="12712700" cy="781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2922270">
              <a:lnSpc>
                <a:spcPct val="100000"/>
              </a:lnSpc>
            </a:pPr>
            <a:r>
              <a:rPr sz="7800" dirty="0"/>
              <a:t>Don</a:t>
            </a:r>
            <a:r>
              <a:rPr sz="7800" spc="-315" dirty="0"/>
              <a:t>’</a:t>
            </a:r>
            <a:r>
              <a:rPr sz="7800" dirty="0"/>
              <a:t>t</a:t>
            </a:r>
            <a:endParaRPr sz="7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966" y="4216692"/>
            <a:ext cx="511302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800" spc="-25" dirty="0"/>
              <a:t>Correlations</a:t>
            </a:r>
            <a:endParaRPr sz="7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7800" spc="-5" dirty="0"/>
              <a:t>Scatterplots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857702" y="2934182"/>
            <a:ext cx="6005372" cy="5188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51522" y="2958528"/>
            <a:ext cx="5592800" cy="5335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1139" y="2508250"/>
            <a:ext cx="8065452" cy="557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52900" y="8196174"/>
            <a:ext cx="3784600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3745">
              <a:lnSpc>
                <a:spcPts val="3795"/>
              </a:lnSpc>
              <a:tabLst>
                <a:tab pos="1530985" algn="l"/>
              </a:tabLst>
            </a:pPr>
            <a:r>
              <a:rPr sz="3800" dirty="0">
                <a:latin typeface="Gill Sans MT"/>
                <a:cs typeface="Gill Sans MT"/>
              </a:rPr>
              <a:t>No	</a:t>
            </a:r>
            <a:r>
              <a:rPr sz="3800" spc="-10" dirty="0">
                <a:latin typeface="Gill Sans MT"/>
                <a:cs typeface="Gill Sans MT"/>
              </a:rPr>
              <a:t>Border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7800" spc="-5" dirty="0"/>
              <a:t>Scatterplots</a:t>
            </a:r>
            <a:endParaRPr sz="7800"/>
          </a:p>
        </p:txBody>
      </p:sp>
      <p:sp>
        <p:nvSpPr>
          <p:cNvPr id="5" name="object 5"/>
          <p:cNvSpPr/>
          <p:nvPr/>
        </p:nvSpPr>
        <p:spPr>
          <a:xfrm>
            <a:off x="7531100" y="8356600"/>
            <a:ext cx="406400" cy="622300"/>
          </a:xfrm>
          <a:custGeom>
            <a:avLst/>
            <a:gdLst/>
            <a:ahLst/>
            <a:cxnLst/>
            <a:rect l="l" t="t" r="r" b="b"/>
            <a:pathLst>
              <a:path w="406400" h="622300">
                <a:moveTo>
                  <a:pt x="0" y="622300"/>
                </a:moveTo>
                <a:lnTo>
                  <a:pt x="406400" y="622300"/>
                </a:lnTo>
                <a:lnTo>
                  <a:pt x="406400" y="0"/>
                </a:lnTo>
                <a:lnTo>
                  <a:pt x="0" y="0"/>
                </a:lnTo>
                <a:lnTo>
                  <a:pt x="0" y="622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2900" y="8356600"/>
            <a:ext cx="127000" cy="622300"/>
          </a:xfrm>
          <a:custGeom>
            <a:avLst/>
            <a:gdLst/>
            <a:ahLst/>
            <a:cxnLst/>
            <a:rect l="l" t="t" r="r" b="b"/>
            <a:pathLst>
              <a:path w="127000" h="622300">
                <a:moveTo>
                  <a:pt x="0" y="622300"/>
                </a:moveTo>
                <a:lnTo>
                  <a:pt x="127000" y="622300"/>
                </a:lnTo>
                <a:lnTo>
                  <a:pt x="127000" y="0"/>
                </a:lnTo>
                <a:lnTo>
                  <a:pt x="0" y="0"/>
                </a:lnTo>
                <a:lnTo>
                  <a:pt x="0" y="622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1139" y="2572143"/>
            <a:ext cx="8065452" cy="557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9900" y="8128000"/>
            <a:ext cx="3251200" cy="113030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375"/>
              </a:spcBef>
            </a:pPr>
            <a:r>
              <a:rPr sz="3800" spc="-5" dirty="0">
                <a:latin typeface="Gill Sans MT"/>
                <a:cs typeface="Gill Sans MT"/>
              </a:rPr>
              <a:t>Black</a:t>
            </a:r>
            <a:r>
              <a:rPr sz="3800" spc="-85" dirty="0">
                <a:latin typeface="Gill Sans MT"/>
                <a:cs typeface="Gill Sans MT"/>
              </a:rPr>
              <a:t> </a:t>
            </a:r>
            <a:r>
              <a:rPr sz="3800" spc="-10" dirty="0">
                <a:latin typeface="Gill Sans MT"/>
                <a:cs typeface="Gill Sans MT"/>
              </a:rPr>
              <a:t>Border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79900" y="8128000"/>
            <a:ext cx="3251200" cy="1130300"/>
          </a:xfrm>
          <a:custGeom>
            <a:avLst/>
            <a:gdLst/>
            <a:ahLst/>
            <a:cxnLst/>
            <a:rect l="l" t="t" r="r" b="b"/>
            <a:pathLst>
              <a:path w="3251200" h="1130300">
                <a:moveTo>
                  <a:pt x="0" y="0"/>
                </a:moveTo>
                <a:lnTo>
                  <a:pt x="3251200" y="0"/>
                </a:lnTo>
                <a:lnTo>
                  <a:pt x="3251200" y="1130300"/>
                </a:lnTo>
                <a:lnTo>
                  <a:pt x="0" y="1130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1139" y="2550896"/>
            <a:ext cx="8065452" cy="557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27855" y="8281677"/>
            <a:ext cx="3608070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04720" algn="l"/>
              </a:tabLst>
            </a:pPr>
            <a:r>
              <a:rPr sz="3800" spc="-5" dirty="0">
                <a:latin typeface="Gill Sans MT"/>
                <a:cs typeface="Gill Sans MT"/>
              </a:rPr>
              <a:t>Li</a:t>
            </a:r>
            <a:r>
              <a:rPr sz="3800" dirty="0">
                <a:latin typeface="Gill Sans MT"/>
                <a:cs typeface="Gill Sans MT"/>
              </a:rPr>
              <a:t>ght</a:t>
            </a:r>
            <a:r>
              <a:rPr sz="3800" spc="-5" dirty="0">
                <a:latin typeface="Gill Sans MT"/>
                <a:cs typeface="Gill Sans MT"/>
              </a:rPr>
              <a:t> G</a:t>
            </a:r>
            <a:r>
              <a:rPr sz="3800" spc="-80" dirty="0">
                <a:latin typeface="Gill Sans MT"/>
                <a:cs typeface="Gill Sans MT"/>
              </a:rPr>
              <a:t>r</a:t>
            </a:r>
            <a:r>
              <a:rPr sz="3800" spc="-60" dirty="0">
                <a:latin typeface="Gill Sans MT"/>
                <a:cs typeface="Gill Sans MT"/>
              </a:rPr>
              <a:t>e</a:t>
            </a:r>
            <a:r>
              <a:rPr sz="3800" dirty="0">
                <a:latin typeface="Gill Sans MT"/>
                <a:cs typeface="Gill Sans MT"/>
              </a:rPr>
              <a:t>y	Bo</a:t>
            </a:r>
            <a:r>
              <a:rPr sz="3800" spc="-60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der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4213" y="9281318"/>
            <a:ext cx="300101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spc="-10" dirty="0">
                <a:latin typeface="Gill Sans MT"/>
                <a:cs typeface="Gill Sans MT"/>
                <a:hlinkClick r:id="rId5"/>
              </a:rPr>
              <a:t>http://nbviewer.ipython.org/5357268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8900" y="2844800"/>
            <a:ext cx="4516780" cy="585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293" rIns="0" bIns="0" rtlCol="0">
            <a:spAutoFit/>
          </a:bodyPr>
          <a:lstStyle/>
          <a:p>
            <a:pPr marL="1295400">
              <a:lnSpc>
                <a:spcPct val="100000"/>
              </a:lnSpc>
            </a:pPr>
            <a:r>
              <a:rPr sz="8400" spc="-20" dirty="0"/>
              <a:t>Overplotting</a:t>
            </a:r>
            <a:endParaRPr sz="8400"/>
          </a:p>
        </p:txBody>
      </p:sp>
      <p:sp>
        <p:nvSpPr>
          <p:cNvPr id="4" name="object 4"/>
          <p:cNvSpPr txBox="1"/>
          <p:nvPr/>
        </p:nvSpPr>
        <p:spPr>
          <a:xfrm>
            <a:off x="7912646" y="8551167"/>
            <a:ext cx="295592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66190" algn="l"/>
                <a:tab pos="1725930" algn="l"/>
              </a:tabLst>
            </a:pP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pha	=	1/100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3620" y="2705100"/>
            <a:ext cx="4696579" cy="613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5475" y="770140"/>
            <a:ext cx="503428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09240" algn="l"/>
              </a:tabLst>
            </a:pPr>
            <a:r>
              <a:rPr sz="8400" spc="-1050" dirty="0"/>
              <a:t>T</a:t>
            </a:r>
            <a:r>
              <a:rPr sz="8400" spc="-170" dirty="0"/>
              <a:t>r</a:t>
            </a:r>
            <a:r>
              <a:rPr sz="8400" dirty="0"/>
              <a:t>end	</a:t>
            </a:r>
            <a:r>
              <a:rPr sz="8400" spc="-5" dirty="0"/>
              <a:t>Li</a:t>
            </a:r>
            <a:r>
              <a:rPr sz="8400" dirty="0"/>
              <a:t>nes</a:t>
            </a:r>
            <a:endParaRPr sz="8400"/>
          </a:p>
        </p:txBody>
      </p:sp>
      <p:sp>
        <p:nvSpPr>
          <p:cNvPr id="3" name="object 3"/>
          <p:cNvSpPr/>
          <p:nvPr/>
        </p:nvSpPr>
        <p:spPr>
          <a:xfrm>
            <a:off x="1524000" y="2730497"/>
            <a:ext cx="9448800" cy="5781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293" rIns="0" bIns="0" rtlCol="0">
            <a:spAutoFit/>
          </a:bodyPr>
          <a:lstStyle/>
          <a:p>
            <a:pPr marL="2813050">
              <a:lnSpc>
                <a:spcPct val="100000"/>
              </a:lnSpc>
            </a:pPr>
            <a:r>
              <a:rPr sz="8400" dirty="0"/>
              <a:t>Don</a:t>
            </a:r>
            <a:r>
              <a:rPr sz="8400" spc="-5" dirty="0"/>
              <a:t>‘</a:t>
            </a:r>
            <a:r>
              <a:rPr sz="8400" dirty="0"/>
              <a:t>t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10541000" y="9312374"/>
            <a:ext cx="152971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matplot3d</a:t>
            </a:r>
            <a:r>
              <a:rPr sz="1600" spc="-10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tutorial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48600" y="3314700"/>
            <a:ext cx="4838700" cy="4710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331" y="2899346"/>
            <a:ext cx="7543800" cy="524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3714" y="7327417"/>
            <a:ext cx="4486910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6179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fa</a:t>
            </a:r>
            <a:r>
              <a:rPr sz="1600" spc="-35" dirty="0">
                <a:latin typeface="Gill Sans MT"/>
                <a:cs typeface="Gill Sans MT"/>
              </a:rPr>
              <a:t>r</a:t>
            </a:r>
            <a:r>
              <a:rPr sz="1600" dirty="0">
                <a:latin typeface="Gill Sans MT"/>
                <a:cs typeface="Gill Sans MT"/>
              </a:rPr>
              <a:t>e</a:t>
            </a:r>
            <a:endParaRPr sz="1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600" dirty="0">
                <a:latin typeface="Gill Sans MT"/>
                <a:cs typeface="Gill Sans MT"/>
              </a:rPr>
              <a:t>age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472" y="5505106"/>
            <a:ext cx="40259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class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464" rIns="0" bIns="0" rtlCol="0">
            <a:spAutoFit/>
          </a:bodyPr>
          <a:lstStyle/>
          <a:p>
            <a:pPr marL="1241425">
              <a:lnSpc>
                <a:spcPct val="100000"/>
              </a:lnSpc>
            </a:pPr>
            <a:r>
              <a:rPr spc="-5" dirty="0"/>
              <a:t>Univariate</a:t>
            </a:r>
            <a:r>
              <a:rPr spc="-70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3031845" y="2653525"/>
            <a:ext cx="8001000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400" y="444500"/>
            <a:ext cx="571500" cy="886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4263" y="8182661"/>
            <a:ext cx="29654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age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2782" y="5287111"/>
            <a:ext cx="130683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# of</a:t>
            </a:r>
            <a:r>
              <a:rPr sz="1600" spc="-10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passengers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8732" y="4229392"/>
            <a:ext cx="564769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800" spc="-5" dirty="0"/>
              <a:t>Compositions</a:t>
            </a:r>
            <a:endParaRPr sz="7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1961514">
              <a:lnSpc>
                <a:spcPct val="100000"/>
              </a:lnSpc>
            </a:pPr>
            <a:r>
              <a:rPr sz="7800" spc="-5" dirty="0"/>
              <a:t>Pie</a:t>
            </a:r>
            <a:r>
              <a:rPr sz="7800" spc="-90" dirty="0"/>
              <a:t> </a:t>
            </a:r>
            <a:r>
              <a:rPr sz="7800" spc="25" dirty="0"/>
              <a:t>Charts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1521371" y="2448417"/>
            <a:ext cx="4465116" cy="6355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30283" y="8898114"/>
            <a:ext cx="216344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spc="-5" dirty="0">
                <a:latin typeface="Gill Sans MT"/>
                <a:cs typeface="Gill Sans MT"/>
                <a:hlinkClick r:id="rId3"/>
              </a:rPr>
              <a:t>http://xkcd.com/197/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03733" y="2533650"/>
            <a:ext cx="5897626" cy="618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293" rIns="0" bIns="0" rtlCol="0">
            <a:spAutoFit/>
          </a:bodyPr>
          <a:lstStyle/>
          <a:p>
            <a:pPr marL="261620">
              <a:lnSpc>
                <a:spcPct val="100000"/>
              </a:lnSpc>
            </a:pPr>
            <a:r>
              <a:rPr sz="8400" spc="-5" dirty="0"/>
              <a:t>Pie </a:t>
            </a:r>
            <a:r>
              <a:rPr sz="8400" dirty="0"/>
              <a:t>vs. Bar</a:t>
            </a:r>
            <a:r>
              <a:rPr sz="8400" spc="-925" dirty="0"/>
              <a:t> </a:t>
            </a:r>
            <a:r>
              <a:rPr sz="8400" spc="25" dirty="0"/>
              <a:t>Charts</a:t>
            </a:r>
            <a:endParaRPr sz="8400"/>
          </a:p>
        </p:txBody>
      </p:sp>
      <p:sp>
        <p:nvSpPr>
          <p:cNvPr id="3" name="object 3"/>
          <p:cNvSpPr/>
          <p:nvPr/>
        </p:nvSpPr>
        <p:spPr>
          <a:xfrm>
            <a:off x="1549400" y="2794000"/>
            <a:ext cx="10630827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1450340">
              <a:lnSpc>
                <a:spcPct val="100000"/>
              </a:lnSpc>
            </a:pPr>
            <a:r>
              <a:rPr sz="7800" spc="-20" dirty="0"/>
              <a:t>Donut</a:t>
            </a:r>
            <a:r>
              <a:rPr sz="7800" spc="-80" dirty="0"/>
              <a:t> </a:t>
            </a:r>
            <a:r>
              <a:rPr sz="7800" spc="30" dirty="0"/>
              <a:t>Chart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571500" y="2019300"/>
            <a:ext cx="11863235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38879" y="9400989"/>
            <a:ext cx="227965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The Economist </a:t>
            </a:r>
            <a:r>
              <a:rPr sz="1600" spc="-5" dirty="0">
                <a:latin typeface="Gill Sans MT"/>
                <a:cs typeface="Gill Sans MT"/>
              </a:rPr>
              <a:t>Daily</a:t>
            </a:r>
            <a:r>
              <a:rPr sz="1600" spc="-90" dirty="0">
                <a:latin typeface="Gill Sans MT"/>
                <a:cs typeface="Gill Sans MT"/>
              </a:rPr>
              <a:t> </a:t>
            </a:r>
            <a:r>
              <a:rPr sz="1600" spc="5" dirty="0">
                <a:latin typeface="Gill Sans MT"/>
                <a:cs typeface="Gill Sans MT"/>
              </a:rPr>
              <a:t>Chart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094" y="825792"/>
            <a:ext cx="737489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52165" algn="l"/>
              </a:tabLst>
            </a:pPr>
            <a:r>
              <a:rPr sz="7800" spc="-35" dirty="0"/>
              <a:t>Stacked	</a:t>
            </a:r>
            <a:r>
              <a:rPr sz="7800" dirty="0"/>
              <a:t>Bar</a:t>
            </a:r>
            <a:r>
              <a:rPr sz="7800" spc="-100" dirty="0"/>
              <a:t> </a:t>
            </a:r>
            <a:r>
              <a:rPr sz="7800" spc="30" dirty="0"/>
              <a:t>Chart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1854200" y="2806700"/>
            <a:ext cx="9297212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094" y="825792"/>
            <a:ext cx="737489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52165" algn="l"/>
              </a:tabLst>
            </a:pPr>
            <a:r>
              <a:rPr sz="7800" spc="-35" dirty="0"/>
              <a:t>Stacked	</a:t>
            </a:r>
            <a:r>
              <a:rPr sz="7800" dirty="0"/>
              <a:t>Bar</a:t>
            </a:r>
            <a:r>
              <a:rPr sz="7800" spc="-100" dirty="0"/>
              <a:t> </a:t>
            </a:r>
            <a:r>
              <a:rPr sz="7800" spc="30" dirty="0"/>
              <a:t>Chart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461732" y="3825481"/>
            <a:ext cx="6844626" cy="3272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27389" y="3390900"/>
            <a:ext cx="4033443" cy="4780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73733" y="5019573"/>
            <a:ext cx="528320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latin typeface="Gill Sans MT"/>
                <a:cs typeface="Gill Sans MT"/>
              </a:rPr>
              <a:t>vs.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3680" y="9344818"/>
            <a:ext cx="1033144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VizWiz</a:t>
            </a:r>
            <a:r>
              <a:rPr sz="1600" spc="-10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Blog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613" y="362153"/>
            <a:ext cx="9545955" cy="92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Comparison </a:t>
            </a:r>
            <a:r>
              <a:rPr sz="6000" dirty="0"/>
              <a:t>of bar </a:t>
            </a:r>
            <a:r>
              <a:rPr sz="6000" spc="20" dirty="0"/>
              <a:t>chart</a:t>
            </a:r>
            <a:r>
              <a:rPr sz="6000" spc="-50" dirty="0"/>
              <a:t> </a:t>
            </a:r>
            <a:r>
              <a:rPr sz="6000" dirty="0"/>
              <a:t>types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2146300" y="4965700"/>
            <a:ext cx="8896705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4800" y="1765300"/>
            <a:ext cx="4775200" cy="210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6300" y="7353300"/>
            <a:ext cx="8896705" cy="18460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600" y="1587500"/>
            <a:ext cx="1473200" cy="210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6000" y="1765300"/>
            <a:ext cx="1587500" cy="2108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60429" y="6971347"/>
            <a:ext cx="1364615" cy="88709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83210">
              <a:lnSpc>
                <a:spcPts val="3400"/>
              </a:lnSpc>
              <a:spcBef>
                <a:spcPts val="180"/>
              </a:spcBef>
            </a:pPr>
            <a:r>
              <a:rPr sz="2900" spc="-5" dirty="0">
                <a:latin typeface="Gill Sans MT"/>
                <a:cs typeface="Gill Sans MT"/>
              </a:rPr>
              <a:t>Small  </a:t>
            </a:r>
            <a:r>
              <a:rPr sz="2900" dirty="0">
                <a:latin typeface="Gill Sans MT"/>
                <a:cs typeface="Gill Sans MT"/>
              </a:rPr>
              <a:t>Mu</a:t>
            </a:r>
            <a:r>
              <a:rPr sz="2900" spc="-5" dirty="0">
                <a:latin typeface="Gill Sans MT"/>
                <a:cs typeface="Gill Sans MT"/>
              </a:rPr>
              <a:t>l</a:t>
            </a:r>
            <a:r>
              <a:rPr sz="2900" dirty="0">
                <a:latin typeface="Gill Sans MT"/>
                <a:cs typeface="Gill Sans MT"/>
              </a:rPr>
              <a:t>t</a:t>
            </a:r>
            <a:r>
              <a:rPr sz="2900" spc="-5" dirty="0">
                <a:latin typeface="Gill Sans MT"/>
                <a:cs typeface="Gill Sans MT"/>
              </a:rPr>
              <a:t>i</a:t>
            </a:r>
            <a:r>
              <a:rPr sz="2900" dirty="0">
                <a:latin typeface="Gill Sans MT"/>
                <a:cs typeface="Gill Sans MT"/>
              </a:rPr>
              <a:t>p</a:t>
            </a:r>
            <a:r>
              <a:rPr sz="2900" spc="-5" dirty="0">
                <a:latin typeface="Gill Sans MT"/>
                <a:cs typeface="Gill Sans MT"/>
              </a:rPr>
              <a:t>l</a:t>
            </a:r>
            <a:r>
              <a:rPr sz="2900" dirty="0">
                <a:latin typeface="Gill Sans MT"/>
                <a:cs typeface="Gill Sans MT"/>
              </a:rPr>
              <a:t>es</a:t>
            </a:r>
            <a:endParaRPr sz="29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034681" y="8087538"/>
            <a:ext cx="858519" cy="561975"/>
          </a:xfrm>
          <a:custGeom>
            <a:avLst/>
            <a:gdLst/>
            <a:ahLst/>
            <a:cxnLst/>
            <a:rect l="l" t="t" r="r" b="b"/>
            <a:pathLst>
              <a:path w="858520" h="561975">
                <a:moveTo>
                  <a:pt x="0" y="280888"/>
                </a:moveTo>
                <a:lnTo>
                  <a:pt x="858348" y="280888"/>
                </a:lnTo>
              </a:path>
            </a:pathLst>
          </a:custGeom>
          <a:ln w="561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43297" y="8591360"/>
            <a:ext cx="135890" cy="118110"/>
          </a:xfrm>
          <a:custGeom>
            <a:avLst/>
            <a:gdLst/>
            <a:ahLst/>
            <a:cxnLst/>
            <a:rect l="l" t="t" r="r" b="b"/>
            <a:pathLst>
              <a:path w="135890" h="118109">
                <a:moveTo>
                  <a:pt x="68630" y="0"/>
                </a:moveTo>
                <a:lnTo>
                  <a:pt x="0" y="117773"/>
                </a:lnTo>
                <a:lnTo>
                  <a:pt x="135394" y="102014"/>
                </a:lnTo>
                <a:lnTo>
                  <a:pt x="68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2226" y="6053307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5" h="887095">
                <a:moveTo>
                  <a:pt x="0" y="443538"/>
                </a:moveTo>
                <a:lnTo>
                  <a:pt x="887077" y="443538"/>
                </a:lnTo>
              </a:path>
            </a:pathLst>
          </a:custGeom>
          <a:ln w="8870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35004" y="5976073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0" y="0"/>
                </a:moveTo>
                <a:lnTo>
                  <a:pt x="43103" y="129311"/>
                </a:lnTo>
                <a:lnTo>
                  <a:pt x="129311" y="43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69621" y="4004157"/>
            <a:ext cx="263525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15" dirty="0">
                <a:latin typeface="Gill Sans MT"/>
                <a:cs typeface="Gill Sans MT"/>
              </a:rPr>
              <a:t>Stacked </a:t>
            </a:r>
            <a:r>
              <a:rPr sz="2900" dirty="0">
                <a:latin typeface="Gill Sans MT"/>
                <a:cs typeface="Gill Sans MT"/>
              </a:rPr>
              <a:t>bar</a:t>
            </a:r>
            <a:r>
              <a:rPr sz="2900" spc="-65" dirty="0">
                <a:latin typeface="Gill Sans MT"/>
                <a:cs typeface="Gill Sans MT"/>
              </a:rPr>
              <a:t> </a:t>
            </a:r>
            <a:r>
              <a:rPr sz="2900" spc="10" dirty="0">
                <a:latin typeface="Gill Sans MT"/>
                <a:cs typeface="Gill Sans MT"/>
              </a:rPr>
              <a:t>chart</a:t>
            </a:r>
            <a:endParaRPr sz="29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2560" y="4004157"/>
            <a:ext cx="145097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" dirty="0">
                <a:latin typeface="Gill Sans MT"/>
                <a:cs typeface="Gill Sans MT"/>
              </a:rPr>
              <a:t>Pie</a:t>
            </a:r>
            <a:r>
              <a:rPr sz="2900" spc="-90" dirty="0">
                <a:latin typeface="Gill Sans MT"/>
                <a:cs typeface="Gill Sans MT"/>
              </a:rPr>
              <a:t> </a:t>
            </a:r>
            <a:r>
              <a:rPr sz="2900" spc="10" dirty="0">
                <a:latin typeface="Gill Sans MT"/>
                <a:cs typeface="Gill Sans MT"/>
              </a:rPr>
              <a:t>Chart</a:t>
            </a:r>
            <a:endParaRPr sz="29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942" y="5548807"/>
            <a:ext cx="1370965" cy="324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32080" algn="ctr">
              <a:lnSpc>
                <a:spcPts val="3400"/>
              </a:lnSpc>
            </a:pPr>
            <a:r>
              <a:rPr sz="2900" spc="-35" dirty="0">
                <a:latin typeface="Gill Sans MT"/>
                <a:cs typeface="Gill Sans MT"/>
              </a:rPr>
              <a:t>Layered  </a:t>
            </a:r>
            <a:r>
              <a:rPr sz="2900" dirty="0">
                <a:latin typeface="Gill Sans MT"/>
                <a:cs typeface="Gill Sans MT"/>
              </a:rPr>
              <a:t>Bar  </a:t>
            </a:r>
            <a:r>
              <a:rPr sz="2900" spc="10" dirty="0">
                <a:latin typeface="Gill Sans MT"/>
                <a:cs typeface="Gill Sans MT"/>
              </a:rPr>
              <a:t>Chart</a:t>
            </a:r>
            <a:endParaRPr sz="29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 marR="5080" algn="ctr">
              <a:lnSpc>
                <a:spcPts val="3400"/>
              </a:lnSpc>
              <a:spcBef>
                <a:spcPts val="1795"/>
              </a:spcBef>
            </a:pPr>
            <a:r>
              <a:rPr sz="2900" dirty="0">
                <a:latin typeface="Gill Sans MT"/>
                <a:cs typeface="Gill Sans MT"/>
              </a:rPr>
              <a:t>G</a:t>
            </a:r>
            <a:r>
              <a:rPr sz="2900" spc="-75" dirty="0">
                <a:latin typeface="Gill Sans MT"/>
                <a:cs typeface="Gill Sans MT"/>
              </a:rPr>
              <a:t>r</a:t>
            </a:r>
            <a:r>
              <a:rPr sz="2900" dirty="0">
                <a:latin typeface="Gill Sans MT"/>
                <a:cs typeface="Gill Sans MT"/>
              </a:rPr>
              <a:t>ouped  Bar  </a:t>
            </a:r>
            <a:r>
              <a:rPr sz="2900" spc="10" dirty="0">
                <a:latin typeface="Gill Sans MT"/>
                <a:cs typeface="Gill Sans MT"/>
              </a:rPr>
              <a:t>Chart</a:t>
            </a:r>
            <a:endParaRPr sz="29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97545" y="9359916"/>
            <a:ext cx="480060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Lucida Sans"/>
                <a:cs typeface="Lucida Sans"/>
              </a:rPr>
              <a:t>Streit &amp; Gehlenborg, PoV, Nature Methods,</a:t>
            </a:r>
            <a:r>
              <a:rPr sz="1600" spc="-100" dirty="0">
                <a:latin typeface="Lucida Sans"/>
                <a:cs typeface="Lucida Sans"/>
              </a:rPr>
              <a:t> </a:t>
            </a:r>
            <a:r>
              <a:rPr sz="1600" dirty="0">
                <a:latin typeface="Lucida Sans"/>
                <a:cs typeface="Lucida Sans"/>
              </a:rPr>
              <a:t>2014</a:t>
            </a:r>
            <a:endParaRPr sz="1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530" y="770140"/>
            <a:ext cx="843407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77560" algn="l"/>
              </a:tabLst>
            </a:pPr>
            <a:r>
              <a:rPr sz="8400" dirty="0"/>
              <a:t>Stac</a:t>
            </a:r>
            <a:r>
              <a:rPr sz="8400" spc="-254" dirty="0"/>
              <a:t>k</a:t>
            </a:r>
            <a:r>
              <a:rPr sz="8400" dirty="0"/>
              <a:t>ed</a:t>
            </a:r>
            <a:r>
              <a:rPr sz="8400" spc="-844" dirty="0"/>
              <a:t> </a:t>
            </a:r>
            <a:r>
              <a:rPr sz="8400" dirty="0"/>
              <a:t>A</a:t>
            </a:r>
            <a:r>
              <a:rPr sz="8400" spc="-170" dirty="0"/>
              <a:t>r</a:t>
            </a:r>
            <a:r>
              <a:rPr sz="8400" dirty="0"/>
              <a:t>ea	Cha</a:t>
            </a:r>
            <a:r>
              <a:rPr sz="8400" spc="165" dirty="0"/>
              <a:t>r</a:t>
            </a:r>
            <a:r>
              <a:rPr sz="8400" dirty="0"/>
              <a:t>t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2255558" y="9138691"/>
            <a:ext cx="848360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sng" spc="-5" dirty="0">
                <a:latin typeface="Gill Sans MT"/>
                <a:cs typeface="Gill Sans MT"/>
                <a:hlinkClick r:id="rId2"/>
              </a:rPr>
              <a:t>http://stackoverflow.com/questions/2225995/how-can-i-create-stacked-line-graph-with-matplotlib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0900" y="2517775"/>
            <a:ext cx="8293100" cy="6219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58" y="825792"/>
            <a:ext cx="1026414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2845" algn="l"/>
                <a:tab pos="7889240" algn="l"/>
              </a:tabLst>
            </a:pPr>
            <a:r>
              <a:rPr sz="7800" dirty="0"/>
              <a:t>100%	Stac</a:t>
            </a:r>
            <a:r>
              <a:rPr sz="7800" spc="-235" dirty="0"/>
              <a:t>k</a:t>
            </a:r>
            <a:r>
              <a:rPr sz="7800" dirty="0"/>
              <a:t>ed</a:t>
            </a:r>
            <a:r>
              <a:rPr sz="7800" spc="-785" dirty="0"/>
              <a:t> </a:t>
            </a:r>
            <a:r>
              <a:rPr sz="7800" dirty="0"/>
              <a:t>A</a:t>
            </a:r>
            <a:r>
              <a:rPr sz="7800" spc="-160" dirty="0"/>
              <a:t>r</a:t>
            </a:r>
            <a:r>
              <a:rPr sz="7800" dirty="0"/>
              <a:t>ea	Cha</a:t>
            </a:r>
            <a:r>
              <a:rPr sz="7800" spc="155" dirty="0"/>
              <a:t>r</a:t>
            </a:r>
            <a:r>
              <a:rPr sz="7800" dirty="0"/>
              <a:t>t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2019300" y="2247900"/>
            <a:ext cx="8953601" cy="675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1775" y="9138691"/>
            <a:ext cx="82511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sng" spc="-5" dirty="0">
                <a:latin typeface="Gill Sans MT"/>
                <a:cs typeface="Gill Sans MT"/>
                <a:hlinkClick r:id="rId3"/>
              </a:rPr>
              <a:t>http://stackoverflow.com/questions/16875546/create-a-100-stacked-area-chart-with-matplotlib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126" y="3113378"/>
            <a:ext cx="5618264" cy="5496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3695" y="887310"/>
            <a:ext cx="10357485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0295" algn="l"/>
              </a:tabLst>
            </a:pPr>
            <a:r>
              <a:rPr spc="-30" dirty="0"/>
              <a:t>Stacked</a:t>
            </a:r>
            <a:r>
              <a:rPr spc="-705" dirty="0"/>
              <a:t> </a:t>
            </a:r>
            <a:r>
              <a:rPr spc="-35" dirty="0"/>
              <a:t>Area	</a:t>
            </a:r>
            <a:r>
              <a:rPr dirty="0"/>
              <a:t>vs. </a:t>
            </a:r>
            <a:r>
              <a:rPr spc="-5" dirty="0"/>
              <a:t>Line</a:t>
            </a:r>
            <a:r>
              <a:rPr spc="-785" dirty="0"/>
              <a:t> </a:t>
            </a:r>
            <a:r>
              <a:rPr spc="-15" dirty="0"/>
              <a:t>Graphs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5926" y="9055273"/>
            <a:ext cx="1560195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2395">
              <a:lnSpc>
                <a:spcPts val="1900"/>
              </a:lnSpc>
            </a:pPr>
            <a:r>
              <a:rPr sz="1600" spc="-15" dirty="0">
                <a:latin typeface="Gill Sans MT"/>
                <a:cs typeface="Gill Sans MT"/>
              </a:rPr>
              <a:t>leancrew.com </a:t>
            </a:r>
            <a:r>
              <a:rPr sz="1600" dirty="0">
                <a:latin typeface="Gill Sans MT"/>
                <a:cs typeface="Gill Sans MT"/>
              </a:rPr>
              <a:t>&amp;  </a:t>
            </a:r>
            <a:r>
              <a:rPr sz="1600" spc="-5" dirty="0">
                <a:latin typeface="Gill Sans MT"/>
                <a:cs typeface="Gill Sans MT"/>
              </a:rPr>
              <a:t>Practically</a:t>
            </a:r>
            <a:r>
              <a:rPr sz="1600" spc="-65" dirty="0">
                <a:latin typeface="Gill Sans MT"/>
                <a:cs typeface="Gill Sans MT"/>
              </a:rPr>
              <a:t> </a:t>
            </a:r>
            <a:r>
              <a:rPr sz="1600" spc="5" dirty="0">
                <a:latin typeface="Gill Sans MT"/>
                <a:cs typeface="Gill Sans MT"/>
              </a:rPr>
              <a:t>Efficient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32067" y="5325836"/>
            <a:ext cx="6232753" cy="3303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464" rIns="0" bIns="0" rtlCol="0">
            <a:spAutoFit/>
          </a:bodyPr>
          <a:lstStyle/>
          <a:p>
            <a:pPr marL="1528445">
              <a:lnSpc>
                <a:spcPct val="100000"/>
              </a:lnSpc>
            </a:pPr>
            <a:r>
              <a:rPr spc="-5" dirty="0"/>
              <a:t>Bivariate</a:t>
            </a:r>
            <a:r>
              <a:rPr spc="-75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3336874" y="2819806"/>
            <a:ext cx="5612599" cy="5612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400" y="444500"/>
            <a:ext cx="1587500" cy="886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9054" y="4229392"/>
            <a:ext cx="526669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800" spc="-5" dirty="0"/>
              <a:t>Distributions</a:t>
            </a:r>
            <a:endParaRPr sz="7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4825" y="1872488"/>
            <a:ext cx="4581486" cy="3163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40860" y="5891697"/>
            <a:ext cx="4724984" cy="3262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16511" y="4719091"/>
            <a:ext cx="3300095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age</a:t>
            </a:r>
            <a:endParaRPr sz="1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600" dirty="0">
                <a:latin typeface="Gill Sans MT"/>
                <a:cs typeface="Gill Sans MT"/>
              </a:rPr>
              <a:t>10</a:t>
            </a:r>
            <a:r>
              <a:rPr sz="3600" spc="-8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Bins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4288" y="8787838"/>
            <a:ext cx="3359785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age</a:t>
            </a:r>
            <a:endParaRPr sz="1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600" dirty="0">
                <a:latin typeface="Gill Sans MT"/>
                <a:cs typeface="Gill Sans MT"/>
              </a:rPr>
              <a:t>20</a:t>
            </a:r>
            <a:r>
              <a:rPr sz="3600" spc="-9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Bins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59047" y="192036"/>
            <a:ext cx="4758690" cy="162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>
              <a:lnSpc>
                <a:spcPct val="100000"/>
              </a:lnSpc>
            </a:pPr>
            <a:r>
              <a:rPr sz="7800" spc="-5" dirty="0"/>
              <a:t>Histogram</a:t>
            </a:r>
            <a:endParaRPr sz="7800"/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600" dirty="0"/>
              <a:t>#</a:t>
            </a:r>
            <a:r>
              <a:rPr sz="1600" spc="-100" dirty="0"/>
              <a:t> </a:t>
            </a:r>
            <a:r>
              <a:rPr sz="1600" dirty="0"/>
              <a:t>passengers</a:t>
            </a:r>
            <a:endParaRPr sz="1600"/>
          </a:p>
        </p:txBody>
      </p:sp>
      <p:sp>
        <p:nvSpPr>
          <p:cNvPr id="7" name="object 7"/>
          <p:cNvSpPr txBox="1"/>
          <p:nvPr/>
        </p:nvSpPr>
        <p:spPr>
          <a:xfrm>
            <a:off x="3830993" y="5628068"/>
            <a:ext cx="108712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#</a:t>
            </a:r>
            <a:r>
              <a:rPr sz="1600" spc="-10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passengers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4795" y="825792"/>
            <a:ext cx="535559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2325" algn="l"/>
              </a:tabLst>
            </a:pPr>
            <a:r>
              <a:rPr sz="7800" dirty="0"/>
              <a:t>Dens</a:t>
            </a:r>
            <a:r>
              <a:rPr sz="7800" spc="-5" dirty="0"/>
              <a:t>it</a:t>
            </a:r>
            <a:r>
              <a:rPr sz="7800" dirty="0"/>
              <a:t>y	P</a:t>
            </a:r>
            <a:r>
              <a:rPr sz="7800" spc="-5" dirty="0"/>
              <a:t>l</a:t>
            </a:r>
            <a:r>
              <a:rPr sz="7800" dirty="0"/>
              <a:t>ots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2950095" y="2134209"/>
            <a:ext cx="6670268" cy="3519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7517" y="5688436"/>
            <a:ext cx="6670268" cy="3519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42666" y="9424583"/>
            <a:ext cx="731964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spc="-5" dirty="0">
                <a:latin typeface="Gill Sans MT"/>
                <a:cs typeface="Gill Sans MT"/>
                <a:hlinkClick r:id="rId4"/>
              </a:rPr>
              <a:t>http://web.stanford.edu/~mwaskom/software/seaborn/tutorial/plotting_distributions.html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2336" y="1662785"/>
            <a:ext cx="431292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800" dirty="0">
                <a:latin typeface="Gill Sans MT"/>
                <a:cs typeface="Gill Sans MT"/>
              </a:rPr>
              <a:t>Heat</a:t>
            </a:r>
            <a:r>
              <a:rPr sz="7800" spc="-105" dirty="0">
                <a:latin typeface="Gill Sans MT"/>
                <a:cs typeface="Gill Sans MT"/>
              </a:rPr>
              <a:t> </a:t>
            </a:r>
            <a:r>
              <a:rPr sz="7800" spc="-20" dirty="0">
                <a:latin typeface="Gill Sans MT"/>
                <a:cs typeface="Gill Sans MT"/>
              </a:rPr>
              <a:t>Maps</a:t>
            </a:r>
            <a:endParaRPr sz="7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612" y="4707893"/>
            <a:ext cx="5892800" cy="4577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7785" y="4713561"/>
            <a:ext cx="6629400" cy="4566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53057" y="9197763"/>
            <a:ext cx="3359785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81885" algn="l"/>
              </a:tabLst>
            </a:pPr>
            <a:r>
              <a:rPr sz="3800" dirty="0">
                <a:latin typeface="Gill Sans MT"/>
                <a:cs typeface="Gill Sans MT"/>
              </a:rPr>
              <a:t>2D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Dens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ty	P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ots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3176" y="160020"/>
            <a:ext cx="4719053" cy="4719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919" y="2988868"/>
            <a:ext cx="11268964" cy="3350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74884" y="6356045"/>
            <a:ext cx="173545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dirty="0">
                <a:latin typeface="Gill Sans MT"/>
                <a:cs typeface="Gill Sans MT"/>
                <a:hlinkClick r:id="rId3"/>
              </a:rPr>
              <a:t>http://xkcd.com/539/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7200900"/>
            <a:ext cx="11836400" cy="193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2148840">
              <a:lnSpc>
                <a:spcPts val="9210"/>
              </a:lnSpc>
            </a:pPr>
            <a:r>
              <a:rPr sz="7800" spc="-40" dirty="0"/>
              <a:t>Box</a:t>
            </a:r>
            <a:r>
              <a:rPr sz="7800" spc="-85" dirty="0"/>
              <a:t> </a:t>
            </a:r>
            <a:r>
              <a:rPr sz="7800" spc="-5" dirty="0"/>
              <a:t>Plots</a:t>
            </a:r>
            <a:endParaRPr sz="7800"/>
          </a:p>
          <a:p>
            <a:pPr marL="1506220">
              <a:lnSpc>
                <a:spcPts val="4170"/>
              </a:lnSpc>
            </a:pPr>
            <a:r>
              <a:rPr sz="3600" dirty="0"/>
              <a:t>aka </a:t>
            </a:r>
            <a:r>
              <a:rPr sz="3600" spc="-15" dirty="0"/>
              <a:t>Box-and-Whisker</a:t>
            </a:r>
            <a:r>
              <a:rPr sz="3600" spc="-50" dirty="0"/>
              <a:t> </a:t>
            </a:r>
            <a:r>
              <a:rPr sz="3600" spc="-5" dirty="0"/>
              <a:t>Plot</a:t>
            </a:r>
            <a:endParaRPr sz="3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2148840">
              <a:lnSpc>
                <a:spcPts val="9210"/>
              </a:lnSpc>
            </a:pPr>
            <a:r>
              <a:rPr sz="7800" spc="-40" dirty="0"/>
              <a:t>Box</a:t>
            </a:r>
            <a:r>
              <a:rPr sz="7800" spc="-85" dirty="0"/>
              <a:t> </a:t>
            </a:r>
            <a:r>
              <a:rPr sz="7800" spc="-5" dirty="0"/>
              <a:t>Plots</a:t>
            </a:r>
            <a:endParaRPr sz="7800"/>
          </a:p>
          <a:p>
            <a:pPr marL="1506220">
              <a:lnSpc>
                <a:spcPts val="4170"/>
              </a:lnSpc>
            </a:pPr>
            <a:r>
              <a:rPr sz="3600" dirty="0"/>
              <a:t>aka </a:t>
            </a:r>
            <a:r>
              <a:rPr sz="3600" spc="-15" dirty="0"/>
              <a:t>Box-and-Whisker</a:t>
            </a:r>
            <a:r>
              <a:rPr sz="3600" spc="-50" dirty="0"/>
              <a:t> </a:t>
            </a:r>
            <a:r>
              <a:rPr sz="3600" spc="-5" dirty="0"/>
              <a:t>Plot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313101" y="2921000"/>
            <a:ext cx="7717853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40832" y="8802206"/>
            <a:ext cx="975994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Lucida Sans"/>
                <a:cs typeface="Lucida Sans"/>
              </a:rPr>
              <a:t>Wikipedia</a:t>
            </a:r>
            <a:endParaRPr sz="1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1587500">
              <a:lnSpc>
                <a:spcPct val="100000"/>
              </a:lnSpc>
            </a:pPr>
            <a:r>
              <a:rPr sz="7800" spc="-5" dirty="0"/>
              <a:t>Comparison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584200" y="2654300"/>
            <a:ext cx="118364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7545" y="9359916"/>
            <a:ext cx="480060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Lucida Sans"/>
                <a:cs typeface="Lucida Sans"/>
              </a:rPr>
              <a:t>Streit &amp; Gehlenborg, PoV, Nature Methods,</a:t>
            </a:r>
            <a:r>
              <a:rPr sz="1600" spc="-100" dirty="0">
                <a:latin typeface="Lucida Sans"/>
                <a:cs typeface="Lucida Sans"/>
              </a:rPr>
              <a:t> </a:t>
            </a:r>
            <a:r>
              <a:rPr sz="1600" dirty="0">
                <a:latin typeface="Lucida Sans"/>
                <a:cs typeface="Lucida Sans"/>
              </a:rPr>
              <a:t>2014</a:t>
            </a:r>
            <a:endParaRPr sz="1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5838" y="3282950"/>
            <a:ext cx="4724400" cy="46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90728" y="3282950"/>
            <a:ext cx="4724400" cy="468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464" rIns="0" bIns="0" rtlCol="0">
            <a:spAutoFit/>
          </a:bodyPr>
          <a:lstStyle/>
          <a:p>
            <a:pPr marL="2199005">
              <a:lnSpc>
                <a:spcPct val="100000"/>
              </a:lnSpc>
            </a:pPr>
            <a:r>
              <a:rPr spc="-5" dirty="0"/>
              <a:t>Violin</a:t>
            </a:r>
            <a:r>
              <a:rPr spc="-75" dirty="0"/>
              <a:t> </a:t>
            </a:r>
            <a:r>
              <a:rPr spc="-5" dirty="0"/>
              <a:t>Plot</a:t>
            </a:r>
          </a:p>
          <a:p>
            <a:pPr marL="15875">
              <a:lnSpc>
                <a:spcPct val="100000"/>
              </a:lnSpc>
              <a:spcBef>
                <a:spcPts val="170"/>
              </a:spcBef>
            </a:pPr>
            <a:r>
              <a:rPr sz="3600" dirty="0"/>
              <a:t>= </a:t>
            </a:r>
            <a:r>
              <a:rPr sz="3600" spc="-20" dirty="0"/>
              <a:t>Box </a:t>
            </a:r>
            <a:r>
              <a:rPr sz="3600" spc="-5" dirty="0"/>
              <a:t>Plot </a:t>
            </a:r>
            <a:r>
              <a:rPr sz="3600" dirty="0"/>
              <a:t>+ </a:t>
            </a:r>
            <a:r>
              <a:rPr sz="3600" spc="-10" dirty="0"/>
              <a:t>Probability </a:t>
            </a:r>
            <a:r>
              <a:rPr sz="3600" spc="-5" dirty="0"/>
              <a:t>Density</a:t>
            </a:r>
            <a:r>
              <a:rPr sz="3600" spc="10" dirty="0"/>
              <a:t> </a:t>
            </a:r>
            <a:r>
              <a:rPr sz="3600" spc="-5" dirty="0"/>
              <a:t>Function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593194" y="9424583"/>
            <a:ext cx="731964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spc="-5" dirty="0">
                <a:latin typeface="Gill Sans MT"/>
                <a:cs typeface="Gill Sans MT"/>
                <a:hlinkClick r:id="rId4"/>
              </a:rPr>
              <a:t>http://web.stanford.edu/~mwaskom/software/seaborn/tutorial/plotting_distributions.html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464" rIns="0" bIns="0" rtlCol="0">
            <a:spAutoFit/>
          </a:bodyPr>
          <a:lstStyle/>
          <a:p>
            <a:pPr marL="1389380">
              <a:lnSpc>
                <a:spcPct val="100000"/>
              </a:lnSpc>
            </a:pPr>
            <a:r>
              <a:rPr spc="-90" dirty="0"/>
              <a:t>Trivariate</a:t>
            </a:r>
            <a:r>
              <a:rPr spc="-95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3429838" y="2512174"/>
            <a:ext cx="7543800" cy="524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400" y="444500"/>
            <a:ext cx="2451100" cy="886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78757" y="6940232"/>
            <a:ext cx="5961380" cy="147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3626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fa</a:t>
            </a:r>
            <a:r>
              <a:rPr sz="1600" spc="-35" dirty="0">
                <a:latin typeface="Gill Sans MT"/>
                <a:cs typeface="Gill Sans MT"/>
              </a:rPr>
              <a:t>r</a:t>
            </a:r>
            <a:r>
              <a:rPr sz="1600" dirty="0">
                <a:latin typeface="Gill Sans MT"/>
                <a:cs typeface="Gill Sans MT"/>
              </a:rPr>
              <a:t>e</a:t>
            </a:r>
            <a:endParaRPr sz="1600">
              <a:latin typeface="Gill Sans MT"/>
              <a:cs typeface="Gill Sans MT"/>
            </a:endParaRPr>
          </a:p>
          <a:p>
            <a:pPr marL="1486535">
              <a:lnSpc>
                <a:spcPct val="100000"/>
              </a:lnSpc>
              <a:spcBef>
                <a:spcPts val="1175"/>
              </a:spcBef>
            </a:pPr>
            <a:r>
              <a:rPr sz="1600" dirty="0">
                <a:latin typeface="Gill Sans MT"/>
                <a:cs typeface="Gill Sans MT"/>
              </a:rPr>
              <a:t>age</a:t>
            </a:r>
            <a:endParaRPr sz="1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74700" algn="l"/>
              </a:tabLst>
            </a:pPr>
            <a:r>
              <a:rPr sz="3800" dirty="0">
                <a:latin typeface="Gill Sans MT"/>
                <a:cs typeface="Gill Sans MT"/>
              </a:rPr>
              <a:t>Do	</a:t>
            </a:r>
            <a:r>
              <a:rPr sz="3800" spc="-85" dirty="0">
                <a:latin typeface="Gill Sans MT"/>
                <a:cs typeface="Gill Sans MT"/>
              </a:rPr>
              <a:t>NOT </a:t>
            </a:r>
            <a:r>
              <a:rPr sz="3800" dirty="0">
                <a:latin typeface="Gill Sans MT"/>
                <a:cs typeface="Gill Sans MT"/>
              </a:rPr>
              <a:t>use 3D</a:t>
            </a:r>
            <a:r>
              <a:rPr sz="3800" spc="-2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scatterplots!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4988" y="5117922"/>
            <a:ext cx="40259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class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464" rIns="0" bIns="0" rtlCol="0">
            <a:spAutoFit/>
          </a:bodyPr>
          <a:lstStyle/>
          <a:p>
            <a:pPr marL="1389380">
              <a:lnSpc>
                <a:spcPct val="100000"/>
              </a:lnSpc>
            </a:pPr>
            <a:r>
              <a:rPr spc="-90" dirty="0"/>
              <a:t>Trivariate</a:t>
            </a:r>
            <a:r>
              <a:rPr spc="-95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8549" y="7925333"/>
            <a:ext cx="7788275" cy="1115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9195" marR="5080" indent="-2437130">
              <a:lnSpc>
                <a:spcPts val="4400"/>
              </a:lnSpc>
              <a:tabLst>
                <a:tab pos="1732914" algn="l"/>
                <a:tab pos="2804795" algn="l"/>
                <a:tab pos="5495290" algn="l"/>
              </a:tabLst>
            </a:pPr>
            <a:r>
              <a:rPr sz="3800" spc="-15" dirty="0">
                <a:latin typeface="Gill Sans MT"/>
                <a:cs typeface="Gill Sans MT"/>
              </a:rPr>
              <a:t>Map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	</a:t>
            </a:r>
            <a:r>
              <a:rPr sz="3800" spc="-15" dirty="0">
                <a:latin typeface="Gill Sans MT"/>
                <a:cs typeface="Gill Sans MT"/>
              </a:rPr>
              <a:t>third	</a:t>
            </a:r>
            <a:r>
              <a:rPr sz="3800" spc="-5" dirty="0">
                <a:latin typeface="Gill Sans MT"/>
                <a:cs typeface="Gill Sans MT"/>
              </a:rPr>
              <a:t>dimension</a:t>
            </a:r>
            <a:r>
              <a:rPr sz="3800" spc="1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to	some</a:t>
            </a:r>
            <a:r>
              <a:rPr sz="3800" spc="-10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other  </a:t>
            </a:r>
            <a:r>
              <a:rPr sz="3800" spc="-5" dirty="0">
                <a:latin typeface="Gill Sans MT"/>
                <a:cs typeface="Gill Sans MT"/>
              </a:rPr>
              <a:t>visual</a:t>
            </a:r>
            <a:r>
              <a:rPr sz="3800" spc="-4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attribute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8951" y="2209228"/>
            <a:ext cx="5592800" cy="5335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400" y="444500"/>
            <a:ext cx="2451100" cy="886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644" y="887310"/>
            <a:ext cx="10065385" cy="17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/>
              <a:t>Multivariate</a:t>
            </a:r>
            <a:r>
              <a:rPr spc="-65" dirty="0"/>
              <a:t> </a:t>
            </a:r>
            <a:r>
              <a:rPr dirty="0"/>
              <a:t>Data</a:t>
            </a:r>
          </a:p>
          <a:p>
            <a:pPr algn="ctr">
              <a:lnSpc>
                <a:spcPct val="100000"/>
              </a:lnSpc>
              <a:spcBef>
                <a:spcPts val="465"/>
              </a:spcBef>
              <a:tabLst>
                <a:tab pos="4472305" algn="l"/>
                <a:tab pos="6873240" algn="l"/>
              </a:tabLst>
            </a:pPr>
            <a:r>
              <a:rPr sz="3800" spc="-25" dirty="0"/>
              <a:t>Give </a:t>
            </a:r>
            <a:r>
              <a:rPr sz="3800" dirty="0"/>
              <a:t>each</a:t>
            </a:r>
            <a:r>
              <a:rPr sz="3800" spc="40" dirty="0"/>
              <a:t> </a:t>
            </a:r>
            <a:r>
              <a:rPr sz="3800" spc="-5" dirty="0"/>
              <a:t>attribute</a:t>
            </a:r>
            <a:r>
              <a:rPr sz="3800" spc="10" dirty="0"/>
              <a:t> </a:t>
            </a:r>
            <a:r>
              <a:rPr sz="3800" spc="-5" dirty="0"/>
              <a:t>its	</a:t>
            </a:r>
            <a:r>
              <a:rPr sz="3800" spc="-15" dirty="0"/>
              <a:t>own</a:t>
            </a:r>
            <a:r>
              <a:rPr sz="3800" dirty="0"/>
              <a:t> </a:t>
            </a:r>
            <a:r>
              <a:rPr sz="3800" spc="-25" dirty="0"/>
              <a:t>display	</a:t>
            </a:r>
            <a:r>
              <a:rPr sz="3800" spc="-5" dirty="0"/>
              <a:t>(small</a:t>
            </a:r>
            <a:r>
              <a:rPr sz="3800" spc="-40" dirty="0"/>
              <a:t> </a:t>
            </a:r>
            <a:r>
              <a:rPr sz="3800" spc="-10" dirty="0"/>
              <a:t>multiples)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592294" y="8867675"/>
            <a:ext cx="3820795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20" dirty="0">
                <a:latin typeface="Gill Sans MT"/>
                <a:cs typeface="Gill Sans MT"/>
              </a:rPr>
              <a:t>More </a:t>
            </a:r>
            <a:r>
              <a:rPr sz="3800" dirty="0">
                <a:latin typeface="Gill Sans MT"/>
                <a:cs typeface="Gill Sans MT"/>
              </a:rPr>
              <a:t>next</a:t>
            </a:r>
            <a:r>
              <a:rPr sz="3800" spc="-535" dirty="0">
                <a:latin typeface="Gill Sans MT"/>
                <a:cs typeface="Gill Sans MT"/>
              </a:rPr>
              <a:t> </a:t>
            </a:r>
            <a:r>
              <a:rPr sz="3800" spc="-90" dirty="0">
                <a:latin typeface="Gill Sans MT"/>
                <a:cs typeface="Gill Sans MT"/>
              </a:rPr>
              <a:t>Tuesday!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3166" y="3112096"/>
            <a:ext cx="5853976" cy="5320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3275" y="2865640"/>
            <a:ext cx="5664581" cy="5778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7518" y="887310"/>
            <a:ext cx="5669915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81200" algn="l"/>
              </a:tabLst>
            </a:pPr>
            <a:r>
              <a:rPr dirty="0"/>
              <a:t>Data	</a:t>
            </a:r>
            <a:r>
              <a:rPr spc="-5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489200"/>
            <a:ext cx="18891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-140" dirty="0">
                <a:latin typeface="Gill Sans MT"/>
                <a:cs typeface="Gill Sans MT"/>
              </a:rPr>
              <a:t>Filtering: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9100" y="2489200"/>
            <a:ext cx="7425690" cy="169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95140" algn="l"/>
              </a:tabLst>
            </a:pPr>
            <a:r>
              <a:rPr sz="3800" spc="-5" dirty="0">
                <a:latin typeface="Gill Sans MT"/>
                <a:cs typeface="Gill Sans MT"/>
              </a:rPr>
              <a:t>Eliminate</a:t>
            </a:r>
            <a:r>
              <a:rPr sz="3800" spc="1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some</a:t>
            </a:r>
            <a:r>
              <a:rPr sz="3800" spc="1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items	</a:t>
            </a:r>
            <a:r>
              <a:rPr sz="3800" dirty="0">
                <a:latin typeface="Gill Sans MT"/>
                <a:cs typeface="Gill Sans MT"/>
              </a:rPr>
              <a:t>or</a:t>
            </a:r>
            <a:r>
              <a:rPr sz="3800" spc="-6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attributes</a:t>
            </a:r>
            <a:endParaRPr sz="3800">
              <a:latin typeface="Gill Sans MT"/>
              <a:cs typeface="Gill Sans MT"/>
            </a:endParaRPr>
          </a:p>
          <a:p>
            <a:pPr marL="12700" marR="5080">
              <a:lnSpc>
                <a:spcPts val="3600"/>
              </a:lnSpc>
              <a:spcBef>
                <a:spcPts val="1570"/>
              </a:spcBef>
            </a:pPr>
            <a:r>
              <a:rPr sz="3200" spc="10" dirty="0">
                <a:latin typeface="Gill Sans MT"/>
                <a:cs typeface="Gill Sans MT"/>
              </a:rPr>
              <a:t>e.g.,</a:t>
            </a:r>
            <a:r>
              <a:rPr sz="3200" spc="-330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select </a:t>
            </a:r>
            <a:r>
              <a:rPr sz="3200" dirty="0">
                <a:latin typeface="Gill Sans MT"/>
                <a:cs typeface="Gill Sans MT"/>
              </a:rPr>
              <a:t>range</a:t>
            </a:r>
            <a:r>
              <a:rPr sz="3200" spc="-1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of</a:t>
            </a:r>
            <a:r>
              <a:rPr sz="3200" spc="-10" dirty="0">
                <a:latin typeface="Gill Sans MT"/>
                <a:cs typeface="Gill Sans MT"/>
              </a:rPr>
              <a:t> interest,</a:t>
            </a:r>
            <a:r>
              <a:rPr sz="3200" spc="-33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zoom</a:t>
            </a:r>
            <a:r>
              <a:rPr sz="3200" spc="-5" dirty="0">
                <a:latin typeface="Gill Sans MT"/>
                <a:cs typeface="Gill Sans MT"/>
              </a:rPr>
              <a:t> in,</a:t>
            </a:r>
            <a:r>
              <a:rPr sz="3200" spc="-330" dirty="0">
                <a:latin typeface="Gill Sans MT"/>
                <a:cs typeface="Gill Sans MT"/>
              </a:rPr>
              <a:t> </a:t>
            </a:r>
            <a:r>
              <a:rPr sz="3200" spc="-30" dirty="0">
                <a:latin typeface="Gill Sans MT"/>
                <a:cs typeface="Gill Sans MT"/>
              </a:rPr>
              <a:t>remove  </a:t>
            </a:r>
            <a:r>
              <a:rPr sz="3200" spc="-5" dirty="0">
                <a:latin typeface="Gill Sans MT"/>
                <a:cs typeface="Gill Sans MT"/>
              </a:rPr>
              <a:t>outliers,</a:t>
            </a:r>
            <a:r>
              <a:rPr sz="3200" spc="-390" dirty="0">
                <a:latin typeface="Gill Sans MT"/>
                <a:cs typeface="Gill Sans MT"/>
              </a:rPr>
              <a:t> </a:t>
            </a:r>
            <a:r>
              <a:rPr sz="3200" spc="15" dirty="0">
                <a:latin typeface="Gill Sans MT"/>
                <a:cs typeface="Gill Sans MT"/>
              </a:rPr>
              <a:t>etc.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100" y="5108447"/>
            <a:ext cx="9886315" cy="286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3065" marR="5080" indent="-2921000">
              <a:lnSpc>
                <a:spcPts val="4470"/>
              </a:lnSpc>
              <a:tabLst>
                <a:tab pos="2933065" algn="l"/>
                <a:tab pos="5402580" algn="l"/>
                <a:tab pos="5466715" algn="l"/>
                <a:tab pos="9084945" algn="l"/>
                <a:tab pos="9667240" algn="l"/>
              </a:tabLst>
            </a:pPr>
            <a:r>
              <a:rPr sz="3800" b="1" spc="-204" dirty="0">
                <a:latin typeface="Gill Sans MT"/>
                <a:cs typeface="Gill Sans MT"/>
              </a:rPr>
              <a:t>Agg</a:t>
            </a:r>
            <a:r>
              <a:rPr sz="3800" b="1" spc="-195" dirty="0">
                <a:latin typeface="Gill Sans MT"/>
                <a:cs typeface="Gill Sans MT"/>
              </a:rPr>
              <a:t>r</a:t>
            </a:r>
            <a:r>
              <a:rPr sz="3800" b="1" spc="-140" dirty="0">
                <a:latin typeface="Gill Sans MT"/>
                <a:cs typeface="Gill Sans MT"/>
              </a:rPr>
              <a:t>e</a:t>
            </a:r>
            <a:r>
              <a:rPr sz="3800" b="1" spc="-204" dirty="0">
                <a:latin typeface="Gill Sans MT"/>
                <a:cs typeface="Gill Sans MT"/>
              </a:rPr>
              <a:t>g</a:t>
            </a:r>
            <a:r>
              <a:rPr sz="3800" b="1" spc="-185" dirty="0">
                <a:latin typeface="Gill Sans MT"/>
                <a:cs typeface="Gill Sans MT"/>
              </a:rPr>
              <a:t>a</a:t>
            </a:r>
            <a:r>
              <a:rPr sz="3800" b="1" spc="-145" dirty="0">
                <a:latin typeface="Gill Sans MT"/>
                <a:cs typeface="Gill Sans MT"/>
              </a:rPr>
              <a:t>t</a:t>
            </a:r>
            <a:r>
              <a:rPr sz="3800" b="1" spc="-90" dirty="0">
                <a:latin typeface="Gill Sans MT"/>
                <a:cs typeface="Gill Sans MT"/>
              </a:rPr>
              <a:t>io</a:t>
            </a:r>
            <a:r>
              <a:rPr sz="3800" b="1" spc="-130" dirty="0">
                <a:latin typeface="Gill Sans MT"/>
                <a:cs typeface="Gill Sans MT"/>
              </a:rPr>
              <a:t>n:</a:t>
            </a:r>
            <a:r>
              <a:rPr sz="3800" b="1" dirty="0">
                <a:latin typeface="Gill Sans MT"/>
                <a:cs typeface="Gill Sans MT"/>
              </a:rPr>
              <a:t>	</a:t>
            </a:r>
            <a:r>
              <a:rPr sz="3800" dirty="0">
                <a:latin typeface="Gill Sans MT"/>
                <a:cs typeface="Gill Sans MT"/>
              </a:rPr>
              <a:t>Rep</a:t>
            </a:r>
            <a:r>
              <a:rPr sz="3800" spc="-80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esent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	g</a:t>
            </a:r>
            <a:r>
              <a:rPr sz="3800" spc="-95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oup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of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e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ements	</a:t>
            </a:r>
            <a:r>
              <a:rPr sz="3800" spc="-40" dirty="0">
                <a:latin typeface="Gill Sans MT"/>
                <a:cs typeface="Gill Sans MT"/>
              </a:rPr>
              <a:t>b</a:t>
            </a:r>
            <a:r>
              <a:rPr sz="3800" dirty="0">
                <a:latin typeface="Gill Sans MT"/>
                <a:cs typeface="Gill Sans MT"/>
              </a:rPr>
              <a:t>y	a  </a:t>
            </a:r>
            <a:r>
              <a:rPr sz="3800" spc="-20" dirty="0">
                <a:latin typeface="Gill Sans MT"/>
                <a:cs typeface="Gill Sans MT"/>
              </a:rPr>
              <a:t>new</a:t>
            </a:r>
            <a:r>
              <a:rPr sz="3800" spc="10" dirty="0">
                <a:latin typeface="Gill Sans MT"/>
                <a:cs typeface="Gill Sans MT"/>
              </a:rPr>
              <a:t> </a:t>
            </a:r>
            <a:r>
              <a:rPr sz="3800" spc="-15" dirty="0">
                <a:latin typeface="Gill Sans MT"/>
                <a:cs typeface="Gill Sans MT"/>
              </a:rPr>
              <a:t>derived		</a:t>
            </a:r>
            <a:r>
              <a:rPr sz="3800" spc="-5" dirty="0">
                <a:latin typeface="Gill Sans MT"/>
                <a:cs typeface="Gill Sans MT"/>
              </a:rPr>
              <a:t>element</a:t>
            </a:r>
            <a:endParaRPr sz="3800">
              <a:latin typeface="Gill Sans MT"/>
              <a:cs typeface="Gill Sans MT"/>
            </a:endParaRPr>
          </a:p>
          <a:p>
            <a:pPr marL="2933700">
              <a:lnSpc>
                <a:spcPct val="100000"/>
              </a:lnSpc>
              <a:spcBef>
                <a:spcPts val="1045"/>
              </a:spcBef>
            </a:pPr>
            <a:r>
              <a:rPr sz="3200" spc="10" dirty="0">
                <a:latin typeface="Gill Sans MT"/>
                <a:cs typeface="Gill Sans MT"/>
              </a:rPr>
              <a:t>e.g.,</a:t>
            </a:r>
            <a:r>
              <a:rPr sz="3200" spc="-340" dirty="0">
                <a:latin typeface="Gill Sans MT"/>
                <a:cs typeface="Gill Sans MT"/>
              </a:rPr>
              <a:t> </a:t>
            </a:r>
            <a:r>
              <a:rPr sz="3200" spc="-25" dirty="0">
                <a:latin typeface="Gill Sans MT"/>
                <a:cs typeface="Gill Sans MT"/>
              </a:rPr>
              <a:t>take</a:t>
            </a:r>
            <a:r>
              <a:rPr sz="3200" spc="-30" dirty="0">
                <a:latin typeface="Gill Sans MT"/>
                <a:cs typeface="Gill Sans MT"/>
              </a:rPr>
              <a:t> </a:t>
            </a:r>
            <a:r>
              <a:rPr sz="3200" spc="-15" dirty="0">
                <a:latin typeface="Gill Sans MT"/>
                <a:cs typeface="Gill Sans MT"/>
              </a:rPr>
              <a:t>average,</a:t>
            </a:r>
            <a:r>
              <a:rPr sz="3200" spc="-340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min,</a:t>
            </a:r>
            <a:r>
              <a:rPr sz="3200" spc="-34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max,</a:t>
            </a:r>
            <a:r>
              <a:rPr sz="3200" spc="-34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count,</a:t>
            </a:r>
            <a:r>
              <a:rPr sz="3200" spc="-34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sum</a:t>
            </a:r>
            <a:endParaRPr sz="3200">
              <a:latin typeface="Gill Sans MT"/>
              <a:cs typeface="Gill Sans MT"/>
            </a:endParaRPr>
          </a:p>
          <a:p>
            <a:pPr marL="2933700" marR="97790">
              <a:lnSpc>
                <a:spcPts val="3600"/>
              </a:lnSpc>
              <a:spcBef>
                <a:spcPts val="1480"/>
              </a:spcBef>
            </a:pPr>
            <a:r>
              <a:rPr sz="3200" spc="-5" dirty="0">
                <a:latin typeface="Gill Sans MT"/>
                <a:cs typeface="Gill Sans MT"/>
              </a:rPr>
              <a:t>Attribute </a:t>
            </a:r>
            <a:r>
              <a:rPr sz="3200" spc="-10" dirty="0">
                <a:latin typeface="Gill Sans MT"/>
                <a:cs typeface="Gill Sans MT"/>
              </a:rPr>
              <a:t>aggregation </a:t>
            </a:r>
            <a:r>
              <a:rPr sz="3200" spc="-5" dirty="0">
                <a:latin typeface="Gill Sans MT"/>
                <a:cs typeface="Gill Sans MT"/>
              </a:rPr>
              <a:t>a.k.a.</a:t>
            </a:r>
            <a:r>
              <a:rPr sz="3200" spc="-275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dimensionality  </a:t>
            </a:r>
            <a:r>
              <a:rPr sz="3200" spc="-10" dirty="0">
                <a:latin typeface="Gill Sans MT"/>
                <a:cs typeface="Gill Sans MT"/>
              </a:rPr>
              <a:t>reduction</a:t>
            </a:r>
            <a:endParaRPr sz="3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428" y="1590052"/>
            <a:ext cx="8996045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43045" algn="l"/>
              </a:tabLst>
            </a:pPr>
            <a:r>
              <a:rPr sz="7800" spc="-5" dirty="0"/>
              <a:t>Statistical	</a:t>
            </a:r>
            <a:r>
              <a:rPr sz="7800" spc="-20" dirty="0"/>
              <a:t>Graph</a:t>
            </a:r>
            <a:r>
              <a:rPr sz="7800" spc="-1065" dirty="0"/>
              <a:t> </a:t>
            </a:r>
            <a:r>
              <a:rPr sz="7800" spc="-195" dirty="0"/>
              <a:t>Types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1974164" y="3621813"/>
            <a:ext cx="9056471" cy="5135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27744" y="8855848"/>
            <a:ext cx="173545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dirty="0">
                <a:latin typeface="Gill Sans MT"/>
                <a:cs typeface="Gill Sans MT"/>
                <a:hlinkClick r:id="rId3"/>
              </a:rPr>
              <a:t>http://xkcd.com/523/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410</Words>
  <Application>Microsoft Office PowerPoint</Application>
  <PresentationFormat>Custom</PresentationFormat>
  <Paragraphs>141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</vt:lpstr>
      <vt:lpstr>Arvo</vt:lpstr>
      <vt:lpstr>Calibri</vt:lpstr>
      <vt:lpstr>Century Schoolbook</vt:lpstr>
      <vt:lpstr>Gill Sans MT</vt:lpstr>
      <vt:lpstr>Lucida Sans</vt:lpstr>
      <vt:lpstr>Roboto Condensed</vt:lpstr>
      <vt:lpstr>Roboto Condensed Light</vt:lpstr>
      <vt:lpstr>Symbol</vt:lpstr>
      <vt:lpstr>Times New Roman</vt:lpstr>
      <vt:lpstr>Office Theme</vt:lpstr>
      <vt:lpstr>Salerio template</vt:lpstr>
      <vt:lpstr>PowerPoint Presentation</vt:lpstr>
      <vt:lpstr>Data Dimensions</vt:lpstr>
      <vt:lpstr>Univariate Data</vt:lpstr>
      <vt:lpstr>Bivariate Data</vt:lpstr>
      <vt:lpstr>Trivariate Data</vt:lpstr>
      <vt:lpstr>Trivariate Data</vt:lpstr>
      <vt:lpstr>Multivariate Data Give each attribute its own display (small multiples)</vt:lpstr>
      <vt:lpstr>Data Reduction</vt:lpstr>
      <vt:lpstr>Statistical Graph Types</vt:lpstr>
      <vt:lpstr>Side Note</vt:lpstr>
      <vt:lpstr>PowerPoint Presentation</vt:lpstr>
      <vt:lpstr>Comparisons</vt:lpstr>
      <vt:lpstr>Bar Chart</vt:lpstr>
      <vt:lpstr>Direction</vt:lpstr>
      <vt:lpstr>Trends Over Time</vt:lpstr>
      <vt:lpstr>Line Charts</vt:lpstr>
      <vt:lpstr>Linear vs. Logarithmic Scale</vt:lpstr>
      <vt:lpstr>Bars vs. Lines Lines imply connections - do not use for categorical data</vt:lpstr>
      <vt:lpstr>Don’t</vt:lpstr>
      <vt:lpstr>Aspect Ratios</vt:lpstr>
      <vt:lpstr>Banking to 45</vt:lpstr>
      <vt:lpstr>Banking to 45</vt:lpstr>
      <vt:lpstr>Don’t</vt:lpstr>
      <vt:lpstr>Correlations</vt:lpstr>
      <vt:lpstr>Scatterplots</vt:lpstr>
      <vt:lpstr>Scatterplots</vt:lpstr>
      <vt:lpstr>Overplotting</vt:lpstr>
      <vt:lpstr>Trend Lines</vt:lpstr>
      <vt:lpstr>Don‘t</vt:lpstr>
      <vt:lpstr>Compositions</vt:lpstr>
      <vt:lpstr>Pie Charts</vt:lpstr>
      <vt:lpstr>Pie vs. Bar Charts</vt:lpstr>
      <vt:lpstr>Donut Chart</vt:lpstr>
      <vt:lpstr>Stacked Bar Chart</vt:lpstr>
      <vt:lpstr>Stacked Bar Chart</vt:lpstr>
      <vt:lpstr>Comparison of bar chart types</vt:lpstr>
      <vt:lpstr>Stacked Area Chart</vt:lpstr>
      <vt:lpstr>100% Stacked Area Chart</vt:lpstr>
      <vt:lpstr>Stacked Area vs. Line Graphs</vt:lpstr>
      <vt:lpstr>Distributions</vt:lpstr>
      <vt:lpstr>Histogram # passengers</vt:lpstr>
      <vt:lpstr>Density Plots</vt:lpstr>
      <vt:lpstr>PowerPoint Presentation</vt:lpstr>
      <vt:lpstr>Box Plots aka Box-and-Whisker Plot</vt:lpstr>
      <vt:lpstr>Box Plots aka Box-and-Whisker Plot</vt:lpstr>
      <vt:lpstr>Comparison</vt:lpstr>
      <vt:lpstr>Violin Plot = Box Plot + Probability Density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cp:lastModifiedBy>Shahid Awan</cp:lastModifiedBy>
  <cp:revision>8</cp:revision>
  <dcterms:created xsi:type="dcterms:W3CDTF">2017-09-19T20:28:08Z</dcterms:created>
  <dcterms:modified xsi:type="dcterms:W3CDTF">2019-09-14T18:39:31Z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2017-09-19T00:00:00Z</vt:filetime>
  </property>
</Properties>
</file>