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1057" r:id="rId2"/>
    <p:sldId id="1066" r:id="rId3"/>
    <p:sldId id="1018" r:id="rId4"/>
    <p:sldId id="873" r:id="rId5"/>
    <p:sldId id="1058" r:id="rId6"/>
    <p:sldId id="1059" r:id="rId7"/>
    <p:sldId id="837" r:id="rId8"/>
    <p:sldId id="1060" r:id="rId9"/>
    <p:sldId id="1061" r:id="rId10"/>
    <p:sldId id="1063" r:id="rId11"/>
    <p:sldId id="1062" r:id="rId12"/>
    <p:sldId id="1064" r:id="rId13"/>
    <p:sldId id="1032" r:id="rId14"/>
    <p:sldId id="1065" r:id="rId15"/>
    <p:sldId id="1030" r:id="rId16"/>
    <p:sldId id="1067" r:id="rId17"/>
    <p:sldId id="1068" r:id="rId18"/>
    <p:sldId id="861" r:id="rId19"/>
    <p:sldId id="1069" r:id="rId20"/>
    <p:sldId id="874" r:id="rId21"/>
    <p:sldId id="1070" r:id="rId22"/>
    <p:sldId id="864" r:id="rId23"/>
    <p:sldId id="844" r:id="rId24"/>
    <p:sldId id="1036" r:id="rId25"/>
    <p:sldId id="1042" r:id="rId26"/>
    <p:sldId id="1043" r:id="rId27"/>
    <p:sldId id="1071" r:id="rId28"/>
    <p:sldId id="1019" r:id="rId29"/>
    <p:sldId id="737" r:id="rId30"/>
    <p:sldId id="738" r:id="rId31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D7FDF9"/>
    <a:srgbClr val="003366"/>
    <a:srgbClr val="FF7C8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82967" autoAdjust="0"/>
  </p:normalViewPr>
  <p:slideViewPr>
    <p:cSldViewPr>
      <p:cViewPr varScale="1">
        <p:scale>
          <a:sx n="61" d="100"/>
          <a:sy n="61" d="100"/>
        </p:scale>
        <p:origin x="16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52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5443A-87E6-4196-AAD8-0A96B03ED31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0"/>
      <dgm:spPr/>
    </dgm:pt>
    <dgm:pt modelId="{52887559-58B5-4661-A8A9-4711C6EB0D16}">
      <dgm:prSet phldrT="[Text]" phldr="1"/>
      <dgm:spPr/>
      <dgm:t>
        <a:bodyPr/>
        <a:lstStyle/>
        <a:p>
          <a:endParaRPr lang="en-US"/>
        </a:p>
      </dgm:t>
    </dgm:pt>
    <dgm:pt modelId="{868C2AF5-AAEE-4413-9D78-C59B3180C8C3}" type="parTrans" cxnId="{9DD231D1-433B-43EF-AC65-BAABC9F73AD6}">
      <dgm:prSet/>
      <dgm:spPr/>
    </dgm:pt>
    <dgm:pt modelId="{D11AE2C3-C841-4A54-8C94-C1DD5FB2A3FD}" type="sibTrans" cxnId="{9DD231D1-433B-43EF-AC65-BAABC9F73AD6}">
      <dgm:prSet/>
      <dgm:spPr/>
    </dgm:pt>
    <dgm:pt modelId="{979933E9-505D-4A95-A681-513918FE88C0}">
      <dgm:prSet phldrT="[Text]" phldr="1"/>
      <dgm:spPr/>
      <dgm:t>
        <a:bodyPr/>
        <a:lstStyle/>
        <a:p>
          <a:endParaRPr lang="en-US"/>
        </a:p>
      </dgm:t>
    </dgm:pt>
    <dgm:pt modelId="{292403F7-E4EB-4DF8-9923-740560BECE38}" type="parTrans" cxnId="{45C54320-8A15-48FF-9E86-A063A4889DF6}">
      <dgm:prSet/>
      <dgm:spPr/>
    </dgm:pt>
    <dgm:pt modelId="{35CEDDDC-9537-4205-90E6-996B965ACAC4}" type="sibTrans" cxnId="{45C54320-8A15-48FF-9E86-A063A4889DF6}">
      <dgm:prSet/>
      <dgm:spPr/>
    </dgm:pt>
    <dgm:pt modelId="{1F054BD1-EA98-4DE7-B64F-15F8EDCFD401}">
      <dgm:prSet phldrT="[Text]" phldr="1"/>
      <dgm:spPr/>
      <dgm:t>
        <a:bodyPr/>
        <a:lstStyle/>
        <a:p>
          <a:endParaRPr lang="en-US"/>
        </a:p>
      </dgm:t>
    </dgm:pt>
    <dgm:pt modelId="{9B891973-01B8-4011-A1A4-C0EB39116FBA}" type="parTrans" cxnId="{41A452B6-9C3A-4D05-9867-6862EC8680A7}">
      <dgm:prSet/>
      <dgm:spPr/>
    </dgm:pt>
    <dgm:pt modelId="{A9369562-C835-4186-AB7C-0974F3AD57B1}" type="sibTrans" cxnId="{41A452B6-9C3A-4D05-9867-6862EC8680A7}">
      <dgm:prSet/>
      <dgm:spPr/>
    </dgm:pt>
    <dgm:pt modelId="{717E78FB-5282-471D-805B-39507BFCCB55}" type="pres">
      <dgm:prSet presAssocID="{E1D5443A-87E6-4196-AAD8-0A96B03ED319}" presName="Name0" presStyleCnt="0">
        <dgm:presLayoutVars>
          <dgm:dir/>
          <dgm:animLvl val="lvl"/>
          <dgm:resizeHandles val="exact"/>
        </dgm:presLayoutVars>
      </dgm:prSet>
      <dgm:spPr/>
    </dgm:pt>
    <dgm:pt modelId="{924D0CAB-449C-4571-B859-CB465C64F4E6}" type="pres">
      <dgm:prSet presAssocID="{52887559-58B5-4661-A8A9-4711C6EB0D16}" presName="Name8" presStyleCnt="0"/>
      <dgm:spPr/>
    </dgm:pt>
    <dgm:pt modelId="{E000DDC0-5BF6-4545-A23A-37DE43F14138}" type="pres">
      <dgm:prSet presAssocID="{52887559-58B5-4661-A8A9-4711C6EB0D16}" presName="level" presStyleLbl="node1" presStyleIdx="0" presStyleCnt="3">
        <dgm:presLayoutVars>
          <dgm:chMax val="1"/>
          <dgm:bulletEnabled val="1"/>
        </dgm:presLayoutVars>
      </dgm:prSet>
      <dgm:spPr/>
    </dgm:pt>
    <dgm:pt modelId="{F1F4A800-0FD2-4893-85EC-B2B80F8AA428}" type="pres">
      <dgm:prSet presAssocID="{52887559-58B5-4661-A8A9-4711C6EB0D1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3A8285-939F-4101-8600-0A4BCCD0851B}" type="pres">
      <dgm:prSet presAssocID="{979933E9-505D-4A95-A681-513918FE88C0}" presName="Name8" presStyleCnt="0"/>
      <dgm:spPr/>
    </dgm:pt>
    <dgm:pt modelId="{B07BA873-CA5E-4DAC-9047-30410B493629}" type="pres">
      <dgm:prSet presAssocID="{979933E9-505D-4A95-A681-513918FE88C0}" presName="level" presStyleLbl="node1" presStyleIdx="1" presStyleCnt="3">
        <dgm:presLayoutVars>
          <dgm:chMax val="1"/>
          <dgm:bulletEnabled val="1"/>
        </dgm:presLayoutVars>
      </dgm:prSet>
      <dgm:spPr/>
    </dgm:pt>
    <dgm:pt modelId="{6C10AB91-AB8E-430B-A83F-E530C940E788}" type="pres">
      <dgm:prSet presAssocID="{979933E9-505D-4A95-A681-513918FE88C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74FEB53-E871-417B-8E12-8A9EFC183EB7}" type="pres">
      <dgm:prSet presAssocID="{1F054BD1-EA98-4DE7-B64F-15F8EDCFD401}" presName="Name8" presStyleCnt="0"/>
      <dgm:spPr/>
    </dgm:pt>
    <dgm:pt modelId="{7A486C24-2513-4492-98AC-1FB145298C5B}" type="pres">
      <dgm:prSet presAssocID="{1F054BD1-EA98-4DE7-B64F-15F8EDCFD401}" presName="level" presStyleLbl="node1" presStyleIdx="2" presStyleCnt="3">
        <dgm:presLayoutVars>
          <dgm:chMax val="1"/>
          <dgm:bulletEnabled val="1"/>
        </dgm:presLayoutVars>
      </dgm:prSet>
      <dgm:spPr/>
    </dgm:pt>
    <dgm:pt modelId="{C60A911D-B741-4A38-B296-CA17A0752D03}" type="pres">
      <dgm:prSet presAssocID="{1F054BD1-EA98-4DE7-B64F-15F8EDCFD40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8654C9A-AC62-403E-ABCC-374F4ECEBD0D}" type="presOf" srcId="{1F054BD1-EA98-4DE7-B64F-15F8EDCFD401}" destId="{C60A911D-B741-4A38-B296-CA17A0752D03}" srcOrd="1" destOrd="0" presId="urn:microsoft.com/office/officeart/2005/8/layout/pyramid1"/>
    <dgm:cxn modelId="{45C54320-8A15-48FF-9E86-A063A4889DF6}" srcId="{E1D5443A-87E6-4196-AAD8-0A96B03ED319}" destId="{979933E9-505D-4A95-A681-513918FE88C0}" srcOrd="1" destOrd="0" parTransId="{292403F7-E4EB-4DF8-9923-740560BECE38}" sibTransId="{35CEDDDC-9537-4205-90E6-996B965ACAC4}"/>
    <dgm:cxn modelId="{A03B6105-5260-4681-8A24-3AE1D610DF6C}" type="presOf" srcId="{52887559-58B5-4661-A8A9-4711C6EB0D16}" destId="{F1F4A800-0FD2-4893-85EC-B2B80F8AA428}" srcOrd="1" destOrd="0" presId="urn:microsoft.com/office/officeart/2005/8/layout/pyramid1"/>
    <dgm:cxn modelId="{5CFC03B9-ADB9-4AC8-ABC1-CC1FCE964F6C}" type="presOf" srcId="{E1D5443A-87E6-4196-AAD8-0A96B03ED319}" destId="{717E78FB-5282-471D-805B-39507BFCCB55}" srcOrd="0" destOrd="0" presId="urn:microsoft.com/office/officeart/2005/8/layout/pyramid1"/>
    <dgm:cxn modelId="{41A452B6-9C3A-4D05-9867-6862EC8680A7}" srcId="{E1D5443A-87E6-4196-AAD8-0A96B03ED319}" destId="{1F054BD1-EA98-4DE7-B64F-15F8EDCFD401}" srcOrd="2" destOrd="0" parTransId="{9B891973-01B8-4011-A1A4-C0EB39116FBA}" sibTransId="{A9369562-C835-4186-AB7C-0974F3AD57B1}"/>
    <dgm:cxn modelId="{6D9C6CEC-61D3-4F09-BA93-0ED2A8C4D805}" type="presOf" srcId="{979933E9-505D-4A95-A681-513918FE88C0}" destId="{B07BA873-CA5E-4DAC-9047-30410B493629}" srcOrd="0" destOrd="0" presId="urn:microsoft.com/office/officeart/2005/8/layout/pyramid1"/>
    <dgm:cxn modelId="{35AC1110-7C1E-4695-81A4-2A9A38210E12}" type="presOf" srcId="{979933E9-505D-4A95-A681-513918FE88C0}" destId="{6C10AB91-AB8E-430B-A83F-E530C940E788}" srcOrd="1" destOrd="0" presId="urn:microsoft.com/office/officeart/2005/8/layout/pyramid1"/>
    <dgm:cxn modelId="{62C5A566-89CD-49E0-A25E-424962D62C82}" type="presOf" srcId="{1F054BD1-EA98-4DE7-B64F-15F8EDCFD401}" destId="{7A486C24-2513-4492-98AC-1FB145298C5B}" srcOrd="0" destOrd="0" presId="urn:microsoft.com/office/officeart/2005/8/layout/pyramid1"/>
    <dgm:cxn modelId="{ECC22034-802E-4CA8-8158-D6904FD6A4E8}" type="presOf" srcId="{52887559-58B5-4661-A8A9-4711C6EB0D16}" destId="{E000DDC0-5BF6-4545-A23A-37DE43F14138}" srcOrd="0" destOrd="0" presId="urn:microsoft.com/office/officeart/2005/8/layout/pyramid1"/>
    <dgm:cxn modelId="{9DD231D1-433B-43EF-AC65-BAABC9F73AD6}" srcId="{E1D5443A-87E6-4196-AAD8-0A96B03ED319}" destId="{52887559-58B5-4661-A8A9-4711C6EB0D16}" srcOrd="0" destOrd="0" parTransId="{868C2AF5-AAEE-4413-9D78-C59B3180C8C3}" sibTransId="{D11AE2C3-C841-4A54-8C94-C1DD5FB2A3FD}"/>
    <dgm:cxn modelId="{C8BA110B-5F03-4D51-B4C0-C8CDD6C378C0}" type="presParOf" srcId="{717E78FB-5282-471D-805B-39507BFCCB55}" destId="{924D0CAB-449C-4571-B859-CB465C64F4E6}" srcOrd="0" destOrd="0" presId="urn:microsoft.com/office/officeart/2005/8/layout/pyramid1"/>
    <dgm:cxn modelId="{2AF5B8C5-BE2C-47F3-93B4-D5348B1F57DA}" type="presParOf" srcId="{924D0CAB-449C-4571-B859-CB465C64F4E6}" destId="{E000DDC0-5BF6-4545-A23A-37DE43F14138}" srcOrd="0" destOrd="0" presId="urn:microsoft.com/office/officeart/2005/8/layout/pyramid1"/>
    <dgm:cxn modelId="{75CC6971-BB3E-4F3A-8CB3-B771DD244CFC}" type="presParOf" srcId="{924D0CAB-449C-4571-B859-CB465C64F4E6}" destId="{F1F4A800-0FD2-4893-85EC-B2B80F8AA428}" srcOrd="1" destOrd="0" presId="urn:microsoft.com/office/officeart/2005/8/layout/pyramid1"/>
    <dgm:cxn modelId="{202D0EC3-1640-44B7-B1E8-9A85AFF39CD3}" type="presParOf" srcId="{717E78FB-5282-471D-805B-39507BFCCB55}" destId="{533A8285-939F-4101-8600-0A4BCCD0851B}" srcOrd="1" destOrd="0" presId="urn:microsoft.com/office/officeart/2005/8/layout/pyramid1"/>
    <dgm:cxn modelId="{EB31A0FC-15A9-4351-B2F0-31914F6FA8C4}" type="presParOf" srcId="{533A8285-939F-4101-8600-0A4BCCD0851B}" destId="{B07BA873-CA5E-4DAC-9047-30410B493629}" srcOrd="0" destOrd="0" presId="urn:microsoft.com/office/officeart/2005/8/layout/pyramid1"/>
    <dgm:cxn modelId="{83544FF8-03E1-405E-AF12-F87D4EE4466E}" type="presParOf" srcId="{533A8285-939F-4101-8600-0A4BCCD0851B}" destId="{6C10AB91-AB8E-430B-A83F-E530C940E788}" srcOrd="1" destOrd="0" presId="urn:microsoft.com/office/officeart/2005/8/layout/pyramid1"/>
    <dgm:cxn modelId="{F563837E-8EBF-4C83-9ABB-EF0A36607EF6}" type="presParOf" srcId="{717E78FB-5282-471D-805B-39507BFCCB55}" destId="{674FEB53-E871-417B-8E12-8A9EFC183EB7}" srcOrd="2" destOrd="0" presId="urn:microsoft.com/office/officeart/2005/8/layout/pyramid1"/>
    <dgm:cxn modelId="{F90D9DE4-B748-41A6-9583-E84685AFECE0}" type="presParOf" srcId="{674FEB53-E871-417B-8E12-8A9EFC183EB7}" destId="{7A486C24-2513-4492-98AC-1FB145298C5B}" srcOrd="0" destOrd="0" presId="urn:microsoft.com/office/officeart/2005/8/layout/pyramid1"/>
    <dgm:cxn modelId="{A01FC7BF-F751-4179-9D5D-5880997B1EC1}" type="presParOf" srcId="{674FEB53-E871-417B-8E12-8A9EFC183EB7}" destId="{C60A911D-B741-4A38-B296-CA17A0752D0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9F6351-F269-4B28-B05B-9AC4BBEF389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0"/>
      <dgm:spPr/>
    </dgm:pt>
    <dgm:pt modelId="{59BE99A2-EBEE-490D-BC65-FB1AAF522345}">
      <dgm:prSet phldrT="[Text]" phldr="1"/>
      <dgm:spPr/>
      <dgm:t>
        <a:bodyPr/>
        <a:lstStyle/>
        <a:p>
          <a:endParaRPr lang="en-US"/>
        </a:p>
      </dgm:t>
    </dgm:pt>
    <dgm:pt modelId="{3851F1D2-5C5C-410B-A547-D0BF44590012}" type="parTrans" cxnId="{748178A6-13BF-419D-BEAE-BB35C4915C53}">
      <dgm:prSet/>
      <dgm:spPr/>
    </dgm:pt>
    <dgm:pt modelId="{08A1B181-2DF2-4A3F-81DF-6F6185BB211E}" type="sibTrans" cxnId="{748178A6-13BF-419D-BEAE-BB35C4915C53}">
      <dgm:prSet/>
      <dgm:spPr/>
    </dgm:pt>
    <dgm:pt modelId="{4A60407D-0832-4E75-8E45-8168BE6A8575}">
      <dgm:prSet phldrT="[Text]" phldr="1"/>
      <dgm:spPr/>
      <dgm:t>
        <a:bodyPr/>
        <a:lstStyle/>
        <a:p>
          <a:endParaRPr lang="en-US"/>
        </a:p>
      </dgm:t>
    </dgm:pt>
    <dgm:pt modelId="{754A7D67-3544-4E43-95B8-A640C63AA9BD}" type="parTrans" cxnId="{E22EF927-ECB3-4DBD-8774-F711E5D21129}">
      <dgm:prSet/>
      <dgm:spPr/>
    </dgm:pt>
    <dgm:pt modelId="{9333809F-346E-410F-8CB3-FF6C49F3EE5B}" type="sibTrans" cxnId="{E22EF927-ECB3-4DBD-8774-F711E5D21129}">
      <dgm:prSet/>
      <dgm:spPr/>
    </dgm:pt>
    <dgm:pt modelId="{D24CE2DA-4805-4BEE-AEC8-2A16D7F32C75}">
      <dgm:prSet phldrT="[Text]" phldr="1"/>
      <dgm:spPr/>
      <dgm:t>
        <a:bodyPr/>
        <a:lstStyle/>
        <a:p>
          <a:endParaRPr lang="en-US"/>
        </a:p>
      </dgm:t>
    </dgm:pt>
    <dgm:pt modelId="{97799240-BC2D-478E-AA62-66B2C5DC6624}" type="parTrans" cxnId="{9A7E4B3D-17F7-4375-8C40-36314F98EA1F}">
      <dgm:prSet/>
      <dgm:spPr/>
    </dgm:pt>
    <dgm:pt modelId="{1E882CCB-8441-4413-95C3-418BFCA8E5A6}" type="sibTrans" cxnId="{9A7E4B3D-17F7-4375-8C40-36314F98EA1F}">
      <dgm:prSet/>
      <dgm:spPr/>
    </dgm:pt>
    <dgm:pt modelId="{73F5BC0C-BE45-4242-B79A-97C690606585}" type="pres">
      <dgm:prSet presAssocID="{5C9F6351-F269-4B28-B05B-9AC4BBEF3890}" presName="Name0" presStyleCnt="0">
        <dgm:presLayoutVars>
          <dgm:dir/>
          <dgm:animLvl val="lvl"/>
          <dgm:resizeHandles val="exact"/>
        </dgm:presLayoutVars>
      </dgm:prSet>
      <dgm:spPr/>
    </dgm:pt>
    <dgm:pt modelId="{D1F9F3F1-56B9-43A6-8C7B-49B79F9FFD1A}" type="pres">
      <dgm:prSet presAssocID="{59BE99A2-EBEE-490D-BC65-FB1AAF522345}" presName="Name8" presStyleCnt="0"/>
      <dgm:spPr/>
    </dgm:pt>
    <dgm:pt modelId="{9C300304-C2D8-4992-834D-C6FA1C1E2288}" type="pres">
      <dgm:prSet presAssocID="{59BE99A2-EBEE-490D-BC65-FB1AAF522345}" presName="level" presStyleLbl="node1" presStyleIdx="0" presStyleCnt="3">
        <dgm:presLayoutVars>
          <dgm:chMax val="1"/>
          <dgm:bulletEnabled val="1"/>
        </dgm:presLayoutVars>
      </dgm:prSet>
      <dgm:spPr/>
    </dgm:pt>
    <dgm:pt modelId="{01D7497B-CA93-4AF7-AEDB-18F85A2431FA}" type="pres">
      <dgm:prSet presAssocID="{59BE99A2-EBEE-490D-BC65-FB1AAF5223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5B13EFD-3D8A-468D-A9F8-79D7D497DCA6}" type="pres">
      <dgm:prSet presAssocID="{4A60407D-0832-4E75-8E45-8168BE6A8575}" presName="Name8" presStyleCnt="0"/>
      <dgm:spPr/>
    </dgm:pt>
    <dgm:pt modelId="{FEA72474-009B-4069-8C76-94C6DB04D9F3}" type="pres">
      <dgm:prSet presAssocID="{4A60407D-0832-4E75-8E45-8168BE6A8575}" presName="level" presStyleLbl="node1" presStyleIdx="1" presStyleCnt="3">
        <dgm:presLayoutVars>
          <dgm:chMax val="1"/>
          <dgm:bulletEnabled val="1"/>
        </dgm:presLayoutVars>
      </dgm:prSet>
      <dgm:spPr/>
    </dgm:pt>
    <dgm:pt modelId="{094B3727-453F-47F7-BBC1-7985A353DEF6}" type="pres">
      <dgm:prSet presAssocID="{4A60407D-0832-4E75-8E45-8168BE6A857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0F2E6E4-90C3-40F0-84F5-6D5F3444FF21}" type="pres">
      <dgm:prSet presAssocID="{D24CE2DA-4805-4BEE-AEC8-2A16D7F32C75}" presName="Name8" presStyleCnt="0"/>
      <dgm:spPr/>
    </dgm:pt>
    <dgm:pt modelId="{F1109611-CD03-4E40-A138-92C0D96E00AE}" type="pres">
      <dgm:prSet presAssocID="{D24CE2DA-4805-4BEE-AEC8-2A16D7F32C75}" presName="level" presStyleLbl="node1" presStyleIdx="2" presStyleCnt="3">
        <dgm:presLayoutVars>
          <dgm:chMax val="1"/>
          <dgm:bulletEnabled val="1"/>
        </dgm:presLayoutVars>
      </dgm:prSet>
      <dgm:spPr/>
    </dgm:pt>
    <dgm:pt modelId="{0EDF67A0-ECFE-4EEA-A62D-03EC7EF68F35}" type="pres">
      <dgm:prSet presAssocID="{D24CE2DA-4805-4BEE-AEC8-2A16D7F32C7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A7E4B3D-17F7-4375-8C40-36314F98EA1F}" srcId="{5C9F6351-F269-4B28-B05B-9AC4BBEF3890}" destId="{D24CE2DA-4805-4BEE-AEC8-2A16D7F32C75}" srcOrd="2" destOrd="0" parTransId="{97799240-BC2D-478E-AA62-66B2C5DC6624}" sibTransId="{1E882CCB-8441-4413-95C3-418BFCA8E5A6}"/>
    <dgm:cxn modelId="{7F6B8BE1-0274-491F-8278-F65A86B5B9C2}" type="presOf" srcId="{59BE99A2-EBEE-490D-BC65-FB1AAF522345}" destId="{01D7497B-CA93-4AF7-AEDB-18F85A2431FA}" srcOrd="1" destOrd="0" presId="urn:microsoft.com/office/officeart/2005/8/layout/pyramid1"/>
    <dgm:cxn modelId="{F671F4F8-C814-4B98-866F-6BCA6626D19E}" type="presOf" srcId="{D24CE2DA-4805-4BEE-AEC8-2A16D7F32C75}" destId="{0EDF67A0-ECFE-4EEA-A62D-03EC7EF68F35}" srcOrd="1" destOrd="0" presId="urn:microsoft.com/office/officeart/2005/8/layout/pyramid1"/>
    <dgm:cxn modelId="{C9A967F3-80DA-4F81-8073-51DCBE11BF67}" type="presOf" srcId="{D24CE2DA-4805-4BEE-AEC8-2A16D7F32C75}" destId="{F1109611-CD03-4E40-A138-92C0D96E00AE}" srcOrd="0" destOrd="0" presId="urn:microsoft.com/office/officeart/2005/8/layout/pyramid1"/>
    <dgm:cxn modelId="{E15D22DF-93D9-4062-B6EE-E5274C2B726C}" type="presOf" srcId="{5C9F6351-F269-4B28-B05B-9AC4BBEF3890}" destId="{73F5BC0C-BE45-4242-B79A-97C690606585}" srcOrd="0" destOrd="0" presId="urn:microsoft.com/office/officeart/2005/8/layout/pyramid1"/>
    <dgm:cxn modelId="{7D31CD75-6E33-4385-93DB-46D732B3DCDA}" type="presOf" srcId="{4A60407D-0832-4E75-8E45-8168BE6A8575}" destId="{094B3727-453F-47F7-BBC1-7985A353DEF6}" srcOrd="1" destOrd="0" presId="urn:microsoft.com/office/officeart/2005/8/layout/pyramid1"/>
    <dgm:cxn modelId="{E22EF927-ECB3-4DBD-8774-F711E5D21129}" srcId="{5C9F6351-F269-4B28-B05B-9AC4BBEF3890}" destId="{4A60407D-0832-4E75-8E45-8168BE6A8575}" srcOrd="1" destOrd="0" parTransId="{754A7D67-3544-4E43-95B8-A640C63AA9BD}" sibTransId="{9333809F-346E-410F-8CB3-FF6C49F3EE5B}"/>
    <dgm:cxn modelId="{AA30D9A8-1A40-4420-BE15-D560E99C0724}" type="presOf" srcId="{59BE99A2-EBEE-490D-BC65-FB1AAF522345}" destId="{9C300304-C2D8-4992-834D-C6FA1C1E2288}" srcOrd="0" destOrd="0" presId="urn:microsoft.com/office/officeart/2005/8/layout/pyramid1"/>
    <dgm:cxn modelId="{748178A6-13BF-419D-BEAE-BB35C4915C53}" srcId="{5C9F6351-F269-4B28-B05B-9AC4BBEF3890}" destId="{59BE99A2-EBEE-490D-BC65-FB1AAF522345}" srcOrd="0" destOrd="0" parTransId="{3851F1D2-5C5C-410B-A547-D0BF44590012}" sibTransId="{08A1B181-2DF2-4A3F-81DF-6F6185BB211E}"/>
    <dgm:cxn modelId="{A0785D4F-F90E-4EE1-8485-A991C6147C04}" type="presOf" srcId="{4A60407D-0832-4E75-8E45-8168BE6A8575}" destId="{FEA72474-009B-4069-8C76-94C6DB04D9F3}" srcOrd="0" destOrd="0" presId="urn:microsoft.com/office/officeart/2005/8/layout/pyramid1"/>
    <dgm:cxn modelId="{19CAB565-C00E-4D2E-B766-4A7ADFEE3014}" type="presParOf" srcId="{73F5BC0C-BE45-4242-B79A-97C690606585}" destId="{D1F9F3F1-56B9-43A6-8C7B-49B79F9FFD1A}" srcOrd="0" destOrd="0" presId="urn:microsoft.com/office/officeart/2005/8/layout/pyramid1"/>
    <dgm:cxn modelId="{D48D4CD1-3496-4B97-94A2-36CB561C6015}" type="presParOf" srcId="{D1F9F3F1-56B9-43A6-8C7B-49B79F9FFD1A}" destId="{9C300304-C2D8-4992-834D-C6FA1C1E2288}" srcOrd="0" destOrd="0" presId="urn:microsoft.com/office/officeart/2005/8/layout/pyramid1"/>
    <dgm:cxn modelId="{309247BD-23FD-48F9-8A25-B00CB62761A0}" type="presParOf" srcId="{D1F9F3F1-56B9-43A6-8C7B-49B79F9FFD1A}" destId="{01D7497B-CA93-4AF7-AEDB-18F85A2431FA}" srcOrd="1" destOrd="0" presId="urn:microsoft.com/office/officeart/2005/8/layout/pyramid1"/>
    <dgm:cxn modelId="{B07B8E1A-DC32-4A3F-B7A1-93301BD1187B}" type="presParOf" srcId="{73F5BC0C-BE45-4242-B79A-97C690606585}" destId="{15B13EFD-3D8A-468D-A9F8-79D7D497DCA6}" srcOrd="1" destOrd="0" presId="urn:microsoft.com/office/officeart/2005/8/layout/pyramid1"/>
    <dgm:cxn modelId="{DCBB0F35-7FAB-4815-AC43-F39075465C12}" type="presParOf" srcId="{15B13EFD-3D8A-468D-A9F8-79D7D497DCA6}" destId="{FEA72474-009B-4069-8C76-94C6DB04D9F3}" srcOrd="0" destOrd="0" presId="urn:microsoft.com/office/officeart/2005/8/layout/pyramid1"/>
    <dgm:cxn modelId="{F57ABC2D-449C-4361-90B1-F80D70CB38BA}" type="presParOf" srcId="{15B13EFD-3D8A-468D-A9F8-79D7D497DCA6}" destId="{094B3727-453F-47F7-BBC1-7985A353DEF6}" srcOrd="1" destOrd="0" presId="urn:microsoft.com/office/officeart/2005/8/layout/pyramid1"/>
    <dgm:cxn modelId="{645E48A2-1403-4CBD-ACAF-5AEB05686D83}" type="presParOf" srcId="{73F5BC0C-BE45-4242-B79A-97C690606585}" destId="{B0F2E6E4-90C3-40F0-84F5-6D5F3444FF21}" srcOrd="2" destOrd="0" presId="urn:microsoft.com/office/officeart/2005/8/layout/pyramid1"/>
    <dgm:cxn modelId="{0C01B0DB-680D-423A-9B8A-8D0E2F6B3FBA}" type="presParOf" srcId="{B0F2E6E4-90C3-40F0-84F5-6D5F3444FF21}" destId="{F1109611-CD03-4E40-A138-92C0D96E00AE}" srcOrd="0" destOrd="0" presId="urn:microsoft.com/office/officeart/2005/8/layout/pyramid1"/>
    <dgm:cxn modelId="{50CF574E-CEBB-41C2-8339-379C7928D914}" type="presParOf" srcId="{B0F2E6E4-90C3-40F0-84F5-6D5F3444FF21}" destId="{0EDF67A0-ECFE-4EEA-A62D-03EC7EF68F3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DDC0-5BF6-4545-A23A-37DE43F14138}">
      <dsp:nvSpPr>
        <dsp:cNvPr id="0" name=""/>
        <dsp:cNvSpPr/>
      </dsp:nvSpPr>
      <dsp:spPr>
        <a:xfrm>
          <a:off x="127000" y="0"/>
          <a:ext cx="127000" cy="77787"/>
        </a:xfrm>
        <a:prstGeom prst="trapezoid">
          <a:avLst>
            <a:gd name="adj" fmla="val 816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7000" y="0"/>
        <a:ext cx="127000" cy="77787"/>
      </dsp:txXfrm>
    </dsp:sp>
    <dsp:sp modelId="{B07BA873-CA5E-4DAC-9047-30410B493629}">
      <dsp:nvSpPr>
        <dsp:cNvPr id="0" name=""/>
        <dsp:cNvSpPr/>
      </dsp:nvSpPr>
      <dsp:spPr>
        <a:xfrm>
          <a:off x="63500" y="77787"/>
          <a:ext cx="254000" cy="77787"/>
        </a:xfrm>
        <a:prstGeom prst="trapezoid">
          <a:avLst>
            <a:gd name="adj" fmla="val 816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7950" y="77787"/>
        <a:ext cx="165100" cy="77787"/>
      </dsp:txXfrm>
    </dsp:sp>
    <dsp:sp modelId="{7A486C24-2513-4492-98AC-1FB145298C5B}">
      <dsp:nvSpPr>
        <dsp:cNvPr id="0" name=""/>
        <dsp:cNvSpPr/>
      </dsp:nvSpPr>
      <dsp:spPr>
        <a:xfrm>
          <a:off x="0" y="155575"/>
          <a:ext cx="381000" cy="77787"/>
        </a:xfrm>
        <a:prstGeom prst="trapezoid">
          <a:avLst>
            <a:gd name="adj" fmla="val 816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674" y="155575"/>
        <a:ext cx="247650" cy="77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00304-C2D8-4992-834D-C6FA1C1E2288}">
      <dsp:nvSpPr>
        <dsp:cNvPr id="0" name=""/>
        <dsp:cNvSpPr/>
      </dsp:nvSpPr>
      <dsp:spPr>
        <a:xfrm>
          <a:off x="127000" y="0"/>
          <a:ext cx="127000" cy="77787"/>
        </a:xfrm>
        <a:prstGeom prst="trapezoid">
          <a:avLst>
            <a:gd name="adj" fmla="val 816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7000" y="0"/>
        <a:ext cx="127000" cy="77787"/>
      </dsp:txXfrm>
    </dsp:sp>
    <dsp:sp modelId="{FEA72474-009B-4069-8C76-94C6DB04D9F3}">
      <dsp:nvSpPr>
        <dsp:cNvPr id="0" name=""/>
        <dsp:cNvSpPr/>
      </dsp:nvSpPr>
      <dsp:spPr>
        <a:xfrm>
          <a:off x="63500" y="77787"/>
          <a:ext cx="254000" cy="77787"/>
        </a:xfrm>
        <a:prstGeom prst="trapezoid">
          <a:avLst>
            <a:gd name="adj" fmla="val 816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7950" y="77787"/>
        <a:ext cx="165100" cy="77787"/>
      </dsp:txXfrm>
    </dsp:sp>
    <dsp:sp modelId="{F1109611-CD03-4E40-A138-92C0D96E00AE}">
      <dsp:nvSpPr>
        <dsp:cNvPr id="0" name=""/>
        <dsp:cNvSpPr/>
      </dsp:nvSpPr>
      <dsp:spPr>
        <a:xfrm>
          <a:off x="0" y="155575"/>
          <a:ext cx="381000" cy="77787"/>
        </a:xfrm>
        <a:prstGeom prst="trapezoid">
          <a:avLst>
            <a:gd name="adj" fmla="val 816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674" y="155575"/>
        <a:ext cx="247650" cy="77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B973832-9049-49B6-80ED-3E4546FA3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2299C7-8080-4D9F-BC89-8765D4209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FDBD26-1DA9-4C22-A52A-F0EE9144335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976B4-AAAB-44BC-B999-872A72C2CC9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D0D7F-8014-40A9-8FC6-48E6C2D3EA6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These measurements suggest that Jim and Mary are unlikely to have a similar disease because they have the highest dissimilarity value among the three pairs. Of the three patients, Jack and Mary are the most likely to have a similar disease.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D0D7F-8014-40A9-8FC6-48E6C2D3EA6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EF0C7-42E1-487D-8BD6-E1A46DAF884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82E50C-F054-48C7-BBAB-F627154545D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C3167B-8639-4D6D-BDAD-5CBCE726CC0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17F76-06DD-457B-BDDE-E9CD8FB17F2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201D5-3B98-4C67-809B-A478D97769A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20FF2A-ECBD-4EE2-9F88-7E6F0985C78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F491E5-3F13-4126-80D7-BF6F4CFF698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AE9F4-1219-4773-AF63-B5933CDBFC7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E51CA-0CB5-4CA9-8C12-89DDCEF747C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EC058-BCDB-4AAF-B95B-E15E9B23CBD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39070-0D3F-406E-BCC2-D1862952993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AE9F4-1219-4773-AF63-B5933CDBFC7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AE9F4-1219-4773-AF63-B5933CDBFC7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B293B-A794-4D50-BA6F-610CC4E189D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B293B-A794-4D50-BA6F-610CC4E189D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5E9C0-8700-4B0F-A90D-6B6D9ACE3F5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5E9C0-8700-4B0F-A90D-6B6D9ACE3F5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976B4-AAAB-44BC-B999-872A72C2CC9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2432A50-F746-4CEB-AF49-DF6CA5B0F36F}" type="datetime4">
              <a:rPr lang="en-US"/>
              <a:pPr>
                <a:defRPr/>
              </a:pPr>
              <a:t>September 14, 2019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9B5D49A-E611-4689-8F2C-ADC18ACAD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DE373-C5FF-46B3-9D8D-86BEB3103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26BD7-2E55-4596-A37F-2E596EAA1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4B03E-0970-482A-8584-F432CD189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A20EF-AAA7-4A42-8948-20A5A3E46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35A66-80A6-4E8E-8A1E-0E64FCD43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84B42-4FE6-4084-B555-4D832B9EF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12F3E-3A81-4363-A1DE-C89050CC6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158FF-1184-4DDC-96F9-A35E6C3EE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B4A03-38F7-4FC3-AED6-0AC338391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E9809-CA6C-42CC-AFA2-980372E2B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19BC-218F-4E6F-8F18-8B7C9451D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687F7-54BD-4602-BB9F-1D8EBFD65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6BD9E-C4FE-47B0-9075-50DD2C715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D6EC2-C126-4B57-87EF-52795F138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2051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D6178B1-E6DC-426C-9AD9-9909853B1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0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stat.duke.edu/courses/Fall98/sta110b/minitab/mean-var.html" TargetMode="External"/><Relationship Id="rId2" Type="http://schemas.openxmlformats.org/officeDocument/2006/relationships/hyperlink" Target="https://en.wikipedia.org/wiki/Standard_devi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sisfun.com/data/standard-deviation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2.w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088" y="1557338"/>
            <a:ext cx="7772400" cy="11430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2800" dirty="0"/>
              <a:t>Measuring Data Similarity and Dissimilarity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4365625"/>
            <a:ext cx="6400800" cy="19431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Dr. </a:t>
            </a:r>
            <a:r>
              <a:rPr lang="en-US" sz="2000" b="1" dirty="0" err="1" smtClean="0">
                <a:solidFill>
                  <a:srgbClr val="C00000"/>
                </a:solidFill>
              </a:rPr>
              <a:t>Shahid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Mahmood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Awan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chemeClr val="bg1"/>
                </a:solidFill>
              </a:rPr>
              <a:t>http://turing.cs.pub.ro/mas_11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curs.cs.pub.ro</a:t>
            </a:r>
          </a:p>
          <a:p>
            <a:r>
              <a:rPr lang="en-US" sz="1600" b="1" dirty="0" smtClean="0"/>
              <a:t>shahid.awan@umt.edu.pk</a:t>
            </a:r>
          </a:p>
          <a:p>
            <a:r>
              <a:rPr lang="en-US" sz="1600" b="1" dirty="0" smtClean="0"/>
              <a:t>University of Management and Technology</a:t>
            </a:r>
            <a:r>
              <a:rPr lang="en-US" sz="1800" b="1" smtClean="0"/>
              <a:t/>
            </a:r>
            <a:br>
              <a:rPr lang="en-US" sz="1800" b="1" smtClean="0"/>
            </a:br>
            <a:endParaRPr lang="en-US" sz="1800" b="1" dirty="0" smtClean="0"/>
          </a:p>
        </p:txBody>
      </p:sp>
      <p:sp>
        <p:nvSpPr>
          <p:cNvPr id="7172" name="AutoShape 10" descr="Image result for UM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AutoShape 12" descr="Image result for UM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174" name="Picture 14" descr="https://upload.wikimedia.org/wikipedia/en/2/21/UMT_Logo_Pk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63" y="52388"/>
            <a:ext cx="1646237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8B1D12-B31D-49F8-B33F-A14E6CF1300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>
                <a:solidFill>
                  <a:srgbClr val="170981"/>
                </a:solidFill>
              </a:rPr>
              <a:t>Proximity Measure for Nominal Attributes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Can take 2 or more states, e.g., red, yellow, blue, green </a:t>
            </a:r>
          </a:p>
          <a:p>
            <a:pPr eaLnBrk="1" hangingPunct="1">
              <a:lnSpc>
                <a:spcPct val="120000"/>
              </a:lnSpc>
            </a:pPr>
            <a:endParaRPr lang="en-US" dirty="0" smtClean="0"/>
          </a:p>
          <a:p>
            <a:pPr eaLnBrk="1" hangingPunct="1">
              <a:lnSpc>
                <a:spcPct val="120000"/>
              </a:lnSpc>
            </a:pPr>
            <a:r>
              <a:rPr lang="en-US" u="sng" dirty="0" smtClean="0"/>
              <a:t>Method 1</a:t>
            </a:r>
            <a:r>
              <a:rPr lang="en-US" dirty="0" smtClean="0"/>
              <a:t>: Simple matching</a:t>
            </a:r>
            <a:endParaRPr lang="en-US" i="1" dirty="0" smtClean="0"/>
          </a:p>
          <a:p>
            <a:r>
              <a:rPr lang="en-US" i="1" dirty="0" smtClean="0"/>
              <a:t>m</a:t>
            </a:r>
            <a:r>
              <a:rPr lang="en-US" dirty="0" smtClean="0"/>
              <a:t>: # of matches,</a:t>
            </a:r>
            <a:r>
              <a:rPr lang="en-US" i="1" dirty="0" smtClean="0"/>
              <a:t> </a:t>
            </a:r>
            <a:r>
              <a:rPr lang="en-US" sz="1800" dirty="0" smtClean="0"/>
              <a:t>the number of attributes for which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 and j are in </a:t>
            </a:r>
            <a:r>
              <a:rPr lang="en-US" sz="1800" dirty="0" smtClean="0"/>
              <a:t>the same state</a:t>
            </a:r>
            <a:endParaRPr lang="en-US" sz="1800" i="1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i="1" dirty="0" smtClean="0"/>
              <a:t>p</a:t>
            </a:r>
            <a:r>
              <a:rPr lang="en-US" dirty="0" smtClean="0"/>
              <a:t>: total # of variables</a:t>
            </a:r>
          </a:p>
          <a:p>
            <a:pPr eaLnBrk="1" hangingPunct="1">
              <a:lnSpc>
                <a:spcPct val="120000"/>
              </a:lnSpc>
            </a:pPr>
            <a:endParaRPr lang="en-US" dirty="0" smtClean="0"/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/>
        </p:nvGraphicFramePr>
        <p:xfrm>
          <a:off x="2971800" y="5410200"/>
          <a:ext cx="2667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3" name="Equation" r:id="rId4" imgW="1384300" imgH="469900" progId="Equation.DSMT4">
                  <p:embed/>
                </p:oleObj>
              </mc:Choice>
              <mc:Fallback>
                <p:oleObj name="Equation" r:id="rId4" imgW="13843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10200"/>
                        <a:ext cx="26670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8B1D12-B31D-49F8-B33F-A14E6CF1300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>
                <a:solidFill>
                  <a:srgbClr val="170981"/>
                </a:solidFill>
              </a:rPr>
              <a:t>Proximity Measure for Nominal Attributes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Can take 2 or more states, e.g., red, yellow, blue, green </a:t>
            </a:r>
          </a:p>
          <a:p>
            <a:pPr eaLnBrk="1" hangingPunct="1">
              <a:lnSpc>
                <a:spcPct val="120000"/>
              </a:lnSpc>
            </a:pPr>
            <a:r>
              <a:rPr lang="en-US" u="sng" dirty="0" smtClean="0"/>
              <a:t>Method </a:t>
            </a:r>
            <a:r>
              <a:rPr lang="en-US" dirty="0" smtClean="0"/>
              <a:t>: Simple matching</a:t>
            </a:r>
            <a:endParaRPr lang="en-US" i="1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i="1" dirty="0" smtClean="0"/>
              <a:t>m</a:t>
            </a:r>
            <a:r>
              <a:rPr lang="en-US" dirty="0" smtClean="0"/>
              <a:t>: # of matches,</a:t>
            </a:r>
            <a:r>
              <a:rPr lang="en-US" i="1" dirty="0" smtClean="0"/>
              <a:t> p</a:t>
            </a:r>
            <a:r>
              <a:rPr lang="en-US" dirty="0" smtClean="0"/>
              <a:t>: total # of variables</a:t>
            </a:r>
          </a:p>
          <a:p>
            <a:pPr eaLnBrk="1" hangingPunct="1">
              <a:lnSpc>
                <a:spcPct val="120000"/>
              </a:lnSpc>
            </a:pPr>
            <a:endParaRPr lang="en-US" dirty="0" smtClean="0"/>
          </a:p>
          <a:p>
            <a:pPr eaLnBrk="1" hangingPunct="1">
              <a:lnSpc>
                <a:spcPct val="120000"/>
              </a:lnSpc>
              <a:buNone/>
            </a:pPr>
            <a:r>
              <a:rPr lang="en-US" u="sng" dirty="0" smtClean="0">
                <a:solidFill>
                  <a:schemeClr val="bg1"/>
                </a:solidFill>
              </a:rPr>
              <a:t>Method 2</a:t>
            </a:r>
            <a:r>
              <a:rPr lang="en-US" dirty="0" smtClean="0">
                <a:solidFill>
                  <a:schemeClr val="bg1"/>
                </a:solidFill>
              </a:rPr>
              <a:t>: Use a large number of binary attributes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creating a new binary attribute for each of the </a:t>
            </a:r>
            <a:r>
              <a:rPr lang="en-US" i="1" dirty="0" smtClean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 nominal states</a:t>
            </a:r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/>
        </p:nvGraphicFramePr>
        <p:xfrm>
          <a:off x="3124200" y="3810000"/>
          <a:ext cx="2667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9" name="Equation" r:id="rId4" imgW="1384300" imgH="469900" progId="Equation.3">
                  <p:embed/>
                </p:oleObj>
              </mc:Choice>
              <mc:Fallback>
                <p:oleObj name="Equation" r:id="rId4" imgW="1384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670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2F3E-3A81-4363-A1DE-C89050CC636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00175"/>
            <a:ext cx="46386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648200"/>
            <a:ext cx="29908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4724400"/>
            <a:ext cx="14192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0E532D-AB9C-439F-B1A2-B319A049B90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>
                <a:solidFill>
                  <a:srgbClr val="170981"/>
                </a:solidFill>
              </a:rPr>
              <a:t>Proximity Measure for Binary Attributes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648200" cy="3810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000" dirty="0" smtClean="0"/>
              <a:t>A table for binary data</a:t>
            </a:r>
          </a:p>
          <a:p>
            <a:pPr eaLnBrk="1" hangingPunct="1">
              <a:lnSpc>
                <a:spcPct val="130000"/>
              </a:lnSpc>
            </a:pPr>
            <a:endParaRPr lang="en-US" sz="2000" dirty="0" smtClean="0"/>
          </a:p>
          <a:p>
            <a:pPr eaLnBrk="1" hangingPunct="1">
              <a:lnSpc>
                <a:spcPct val="130000"/>
              </a:lnSpc>
            </a:pPr>
            <a:endParaRPr lang="en-US" sz="2000" dirty="0" smtClean="0"/>
          </a:p>
          <a:p>
            <a:pPr eaLnBrk="1" hangingPunct="1">
              <a:lnSpc>
                <a:spcPct val="13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Distance measure for symmetric binary variables: </a:t>
            </a:r>
          </a:p>
          <a:p>
            <a:pPr eaLnBrk="1" hangingPunct="1">
              <a:lnSpc>
                <a:spcPct val="130000"/>
              </a:lnSpc>
            </a:pPr>
            <a:endParaRPr lang="en-US" sz="2000" b="1" dirty="0" smtClean="0"/>
          </a:p>
          <a:p>
            <a:r>
              <a:rPr lang="en-US" sz="2000" b="1" dirty="0" smtClean="0"/>
              <a:t>The total number of attributes</a:t>
            </a:r>
          </a:p>
          <a:p>
            <a:pPr>
              <a:buNone/>
            </a:pPr>
            <a:r>
              <a:rPr lang="en-US" sz="2000" b="1" dirty="0" smtClean="0"/>
              <a:t>is </a:t>
            </a:r>
            <a:r>
              <a:rPr lang="en-US" sz="2000" b="1" i="1" dirty="0" smtClean="0"/>
              <a:t>p, where p = q +r +s +t .</a:t>
            </a:r>
            <a:endParaRPr lang="en-US" sz="2000" b="1" dirty="0" smtClean="0"/>
          </a:p>
          <a:p>
            <a:pPr eaLnBrk="1" hangingPunct="1">
              <a:lnSpc>
                <a:spcPct val="13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Distance measure for asymmetric binary variables: 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6477000" y="2413000"/>
          <a:ext cx="381000" cy="23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3" name="Picture 30" descr="eqbinarysym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24400" y="3214687"/>
            <a:ext cx="342900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31" descr="eqbinaryasym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81600" y="5495925"/>
            <a:ext cx="2971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62350" y="866775"/>
            <a:ext cx="55816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0E532D-AB9C-439F-B1A2-B319A049B90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>
                <a:solidFill>
                  <a:srgbClr val="170981"/>
                </a:solidFill>
              </a:rPr>
              <a:t>Proximity Measure for Binary Attributes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8382000" cy="99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000" b="1" dirty="0" err="1" smtClean="0"/>
              <a:t>Jaccard</a:t>
            </a:r>
            <a:r>
              <a:rPr lang="en-US" sz="2000" b="1" dirty="0" smtClean="0"/>
              <a:t> coefficient (</a:t>
            </a:r>
            <a:r>
              <a:rPr lang="en-US" sz="2000" b="1" i="1" dirty="0" smtClean="0">
                <a:solidFill>
                  <a:schemeClr val="hlink"/>
                </a:solidFill>
              </a:rPr>
              <a:t>similarity</a:t>
            </a:r>
            <a:r>
              <a:rPr lang="en-US" sz="2000" b="1" dirty="0" smtClean="0"/>
              <a:t> measure for </a:t>
            </a:r>
            <a:r>
              <a:rPr lang="en-US" sz="2000" b="1" i="1" dirty="0" smtClean="0"/>
              <a:t>asymmetric </a:t>
            </a:r>
            <a:r>
              <a:rPr lang="en-US" sz="2000" b="1" dirty="0" smtClean="0"/>
              <a:t>binary variables): 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6477000" y="2413000"/>
          <a:ext cx="381000" cy="23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86200" y="1905000"/>
            <a:ext cx="4528213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33600" y="3886200"/>
            <a:ext cx="4127461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1" descr="eqbinaryasym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14600" y="5791200"/>
            <a:ext cx="2971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ED0ED75-D3B0-40BE-8873-D4EDB6FC3C9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31238" cy="838200"/>
          </a:xfrm>
        </p:spPr>
        <p:txBody>
          <a:bodyPr/>
          <a:lstStyle/>
          <a:p>
            <a:pPr eaLnBrk="1" hangingPunct="1"/>
            <a:r>
              <a:rPr lang="en-US" smtClean="0"/>
              <a:t>Dissimilarity between Binary Variables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9498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Example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Gender is a symmetric attribute</a:t>
            </a:r>
          </a:p>
          <a:p>
            <a:pPr lvl="1" eaLnBrk="1" hangingPunct="1"/>
            <a:r>
              <a:rPr lang="en-US" sz="2000" dirty="0" smtClean="0"/>
              <a:t>The remaining attributes are asymmetric binary</a:t>
            </a:r>
          </a:p>
          <a:p>
            <a:pPr lvl="1" eaLnBrk="1" hangingPunct="1"/>
            <a:r>
              <a:rPr lang="en-US" sz="2000" dirty="0" smtClean="0"/>
              <a:t>Let the values Y and P be 1, and the value N is 0</a:t>
            </a:r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19200"/>
            <a:ext cx="66103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733925"/>
            <a:ext cx="32480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953000"/>
            <a:ext cx="4276646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1" descr="eqbinaryasy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9772" y="4267200"/>
            <a:ext cx="226422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ED0ED75-D3B0-40BE-8873-D4EDB6FC3C9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31238" cy="838200"/>
          </a:xfrm>
        </p:spPr>
        <p:txBody>
          <a:bodyPr/>
          <a:lstStyle/>
          <a:p>
            <a:pPr eaLnBrk="1" hangingPunct="1"/>
            <a:r>
              <a:rPr lang="en-US" smtClean="0"/>
              <a:t>Dissimilarity between Binary Variables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949825"/>
          </a:xfrm>
        </p:spPr>
        <p:txBody>
          <a:bodyPr/>
          <a:lstStyle/>
          <a:p>
            <a:pPr eaLnBrk="1" hangingPunct="1"/>
            <a:r>
              <a:rPr lang="en-US" sz="2400" smtClean="0"/>
              <a:t>Example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lvl="1" eaLnBrk="1" hangingPunct="1"/>
            <a:endParaRPr lang="en-US" sz="24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smtClean="0"/>
              <a:t>Gender is a symmetric attribute</a:t>
            </a:r>
          </a:p>
          <a:p>
            <a:pPr lvl="1" eaLnBrk="1" hangingPunct="1"/>
            <a:r>
              <a:rPr lang="en-US" sz="2000" smtClean="0"/>
              <a:t>The remaining attributes are asymmetric binary</a:t>
            </a:r>
          </a:p>
          <a:p>
            <a:pPr lvl="1" eaLnBrk="1" hangingPunct="1"/>
            <a:r>
              <a:rPr lang="en-US" sz="2000" smtClean="0"/>
              <a:t>Let the values Y and P be 1, and the value N 0</a:t>
            </a:r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/>
        </p:nvGraphicFramePr>
        <p:xfrm>
          <a:off x="1143000" y="198120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6" name="Document" r:id="rId4" imgW="6819900" imgH="1475232" progId="Word.Document.8">
                  <p:embed/>
                </p:oleObj>
              </mc:Choice>
              <mc:Fallback>
                <p:oleObj name="Document" r:id="rId4" imgW="6819900" imgH="14752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6932613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/>
          <p:cNvGraphicFramePr>
            <a:graphicFrameLocks noChangeAspect="1"/>
          </p:cNvGraphicFramePr>
          <p:nvPr/>
        </p:nvGraphicFramePr>
        <p:xfrm>
          <a:off x="2057400" y="4784725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7" name="Equation" r:id="rId6" imgW="2019300" imgH="1219200" progId="Equation.3">
                  <p:embed/>
                </p:oleObj>
              </mc:Choice>
              <mc:Fallback>
                <p:oleObj name="Equation" r:id="rId6" imgW="2019300" imgH="1219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84725"/>
                        <a:ext cx="4191000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Dissimilarity of Numeric Data: Euclidean Distance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3352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Euclidean Distance: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Manhattan (or city block) distance: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sz="1800" dirty="0" smtClean="0"/>
          </a:p>
          <a:p>
            <a:endParaRPr lang="en-US" sz="16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2F3E-3A81-4363-A1DE-C89050CC636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420" y="2362200"/>
            <a:ext cx="806958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114800"/>
            <a:ext cx="7945822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C9CC0B1-49E9-4E3E-850F-68BEBD6E1BC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Example: </a:t>
            </a:r>
            <a:br>
              <a:rPr lang="en-US" sz="3200" smtClean="0"/>
            </a:br>
            <a:r>
              <a:rPr lang="en-US" sz="3200" smtClean="0"/>
              <a:t>Data Matrix and Dissimilarity Matrix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4824413" y="1981200"/>
          <a:ext cx="2947987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Worksheet" r:id="rId4" imgW="1838249" imgH="857402" progId="Excel.Sheet.8">
                  <p:embed/>
                </p:oleObj>
              </mc:Choice>
              <mc:Fallback>
                <p:oleObj name="Worksheet" r:id="rId4" imgW="1838249" imgH="857402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1981200"/>
                        <a:ext cx="2947987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886200" y="3962400"/>
            <a:ext cx="48006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/>
              <a:t>Dissimilarity Matrix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b="1"/>
              <a:t>(with </a:t>
            </a:r>
            <a:r>
              <a:rPr lang="en-US" sz="2000" b="1">
                <a:solidFill>
                  <a:schemeClr val="tx2"/>
                </a:solidFill>
              </a:rPr>
              <a:t>Euclidean Distance)</a:t>
            </a: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4008438" y="5029200"/>
          <a:ext cx="49069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Worksheet" r:id="rId6" imgW="3057449" imgH="866851" progId="Excel.Sheet.8">
                  <p:embed/>
                </p:oleObj>
              </mc:Choice>
              <mc:Fallback>
                <p:oleObj name="Worksheet" r:id="rId6" imgW="3057449" imgH="866851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5029200"/>
                        <a:ext cx="490696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648200" y="1447800"/>
            <a:ext cx="3276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Data Matrix</a:t>
            </a:r>
          </a:p>
        </p:txBody>
      </p:sp>
      <p:graphicFrame>
        <p:nvGraphicFramePr>
          <p:cNvPr id="58376" name="Object 12"/>
          <p:cNvGraphicFramePr>
            <a:graphicFrameLocks noChangeAspect="1"/>
          </p:cNvGraphicFramePr>
          <p:nvPr/>
        </p:nvGraphicFramePr>
        <p:xfrm>
          <a:off x="427038" y="2286000"/>
          <a:ext cx="3306762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SmartDraw" r:id="rId8" imgW="4379976" imgH="5551932" progId="Equation.3">
                  <p:embed/>
                </p:oleObj>
              </mc:Choice>
              <mc:Fallback>
                <p:oleObj name="SmartDraw" r:id="rId8" imgW="4379976" imgH="555193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2286000"/>
                        <a:ext cx="3306762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3962400" cy="838200"/>
          </a:xfrm>
        </p:spPr>
        <p:txBody>
          <a:bodyPr/>
          <a:lstStyle/>
          <a:p>
            <a:r>
              <a:rPr lang="en-US" sz="2000" dirty="0" smtClean="0"/>
              <a:t>Let x1= (1,2)</a:t>
            </a:r>
          </a:p>
          <a:p>
            <a:r>
              <a:rPr lang="en-US" sz="2000" dirty="0" smtClean="0"/>
              <a:t>X2= (3,5)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Dissimilarity of Numeric Data: </a:t>
            </a:r>
            <a:r>
              <a:rPr lang="en-US" sz="2800" dirty="0" err="1" smtClean="0"/>
              <a:t>Minkowski</a:t>
            </a:r>
            <a:r>
              <a:rPr lang="en-US" sz="2800" dirty="0" smtClean="0"/>
              <a:t> Distance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Minkowski</a:t>
            </a:r>
            <a:r>
              <a:rPr lang="en-US" b="1" dirty="0" smtClean="0"/>
              <a:t> distance: </a:t>
            </a:r>
            <a:r>
              <a:rPr lang="en-US" sz="1800" dirty="0" smtClean="0"/>
              <a:t>It is a generalization of the Euclidean and Manhattan distances.</a:t>
            </a:r>
            <a:endParaRPr lang="en-US" sz="2000" dirty="0" smtClean="0"/>
          </a:p>
          <a:p>
            <a:r>
              <a:rPr lang="en-US" sz="2000" dirty="0" smtClean="0"/>
              <a:t>It is defined as: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It represents the Manhattan distance when </a:t>
            </a:r>
            <a:r>
              <a:rPr lang="en-US" sz="2000" i="1" dirty="0" smtClean="0"/>
              <a:t>h = 1 (i.e., L1 norm) and Euclidean distance when h = 2 </a:t>
            </a:r>
            <a:r>
              <a:rPr lang="en-US" sz="2000" dirty="0" smtClean="0"/>
              <a:t>(i.e., </a:t>
            </a:r>
            <a:r>
              <a:rPr lang="en-US" sz="2000" i="1" dirty="0" smtClean="0"/>
              <a:t>L2 norm).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2F3E-3A81-4363-A1DE-C89050CC636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200400"/>
            <a:ext cx="7364436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https://en.wikipedia.org/wiki/Standard_deviation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https://www2.stat.duke.edu/courses/Fall98/sta110b/minitab/mean-var.html</a:t>
            </a:r>
            <a:endParaRPr lang="en-US" dirty="0" smtClean="0"/>
          </a:p>
          <a:p>
            <a:endParaRPr lang="en-US" smtClean="0">
              <a:hlinkClick r:id="rId4"/>
            </a:endParaRPr>
          </a:p>
          <a:p>
            <a:r>
              <a:rPr lang="en-US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://www.mathsisfun.com/data/standard-deviation.html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2F3E-3A81-4363-A1DE-C89050CC63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DEB9D74-B85C-4525-B74A-92EBA100514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pPr eaLnBrk="1" hangingPunct="1"/>
            <a:r>
              <a:rPr lang="en-US" sz="3200" smtClean="0"/>
              <a:t>Distance on Numeric Data: Minkowski Distance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029200"/>
          </a:xfrm>
        </p:spPr>
        <p:txBody>
          <a:bodyPr/>
          <a:lstStyle/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i="1" dirty="0" err="1" smtClean="0">
                <a:solidFill>
                  <a:schemeClr val="hlink"/>
                </a:solidFill>
              </a:rPr>
              <a:t>Minkowski</a:t>
            </a:r>
            <a:r>
              <a:rPr lang="en-US" sz="2400" i="1" dirty="0" smtClean="0">
                <a:solidFill>
                  <a:schemeClr val="hlink"/>
                </a:solidFill>
              </a:rPr>
              <a:t> distance</a:t>
            </a:r>
            <a:r>
              <a:rPr lang="en-US" sz="2400" dirty="0" smtClean="0"/>
              <a:t>: A popular distance measure</a:t>
            </a:r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endParaRPr lang="en-US" sz="2400" dirty="0" smtClean="0"/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2400" dirty="0" smtClean="0"/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400" dirty="0" smtClean="0"/>
              <a:t>where 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= (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i1</a:t>
            </a:r>
            <a:r>
              <a:rPr lang="en-US" sz="2400" dirty="0" smtClean="0"/>
              <a:t>, 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i2</a:t>
            </a:r>
            <a:r>
              <a:rPr lang="en-US" sz="2400" dirty="0" smtClean="0"/>
              <a:t>, …, </a:t>
            </a:r>
            <a:r>
              <a:rPr lang="en-US" sz="2400" i="1" dirty="0" err="1" smtClean="0"/>
              <a:t>x</a:t>
            </a:r>
            <a:r>
              <a:rPr lang="en-US" sz="2400" baseline="-25000" dirty="0" err="1" smtClean="0"/>
              <a:t>ip</a:t>
            </a:r>
            <a:r>
              <a:rPr lang="en-US" sz="2400" dirty="0" smtClean="0"/>
              <a:t>) and</a:t>
            </a:r>
            <a:r>
              <a:rPr lang="en-US" sz="2400" i="1" dirty="0" smtClean="0"/>
              <a:t> j</a:t>
            </a:r>
            <a:r>
              <a:rPr lang="en-US" sz="2400" dirty="0" smtClean="0"/>
              <a:t> = (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j1</a:t>
            </a:r>
            <a:r>
              <a:rPr lang="en-US" sz="2400" dirty="0" smtClean="0"/>
              <a:t>, 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j2</a:t>
            </a:r>
            <a:r>
              <a:rPr lang="en-US" sz="2400" dirty="0" smtClean="0"/>
              <a:t>, …, </a:t>
            </a:r>
            <a:r>
              <a:rPr lang="en-US" sz="2400" i="1" dirty="0" err="1" smtClean="0"/>
              <a:t>x</a:t>
            </a:r>
            <a:r>
              <a:rPr lang="en-US" sz="2400" baseline="-25000" dirty="0" err="1" smtClean="0"/>
              <a:t>jp</a:t>
            </a:r>
            <a:r>
              <a:rPr lang="en-US" sz="2400" dirty="0" smtClean="0"/>
              <a:t>) are two </a:t>
            </a:r>
            <a:r>
              <a:rPr lang="en-US" sz="2400" i="1" dirty="0" smtClean="0"/>
              <a:t>p</a:t>
            </a:r>
            <a:r>
              <a:rPr lang="en-US" sz="2400" dirty="0" smtClean="0"/>
              <a:t>-dimensional data objects, and </a:t>
            </a:r>
            <a:r>
              <a:rPr lang="en-US" sz="2400" i="1" dirty="0" smtClean="0"/>
              <a:t>h</a:t>
            </a:r>
            <a:r>
              <a:rPr lang="en-US" sz="2400" dirty="0" smtClean="0"/>
              <a:t> is the order (the distance so defined is also called L-</a:t>
            </a:r>
            <a:r>
              <a:rPr lang="en-US" sz="2400" i="1" dirty="0" smtClean="0"/>
              <a:t>h</a:t>
            </a:r>
            <a:r>
              <a:rPr lang="en-US" sz="2400" dirty="0" smtClean="0"/>
              <a:t> norm)</a:t>
            </a:r>
          </a:p>
        </p:txBody>
      </p:sp>
      <p:pic>
        <p:nvPicPr>
          <p:cNvPr id="59397" name="Picture 7" descr="eqminkowsk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8288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Both the Euclidean and the Manhattan distance satisfy the following mathematical properties:</a:t>
            </a:r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Properties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d(</a:t>
            </a:r>
            <a:r>
              <a:rPr lang="en-US" sz="2400" dirty="0" err="1" smtClean="0"/>
              <a:t>i</a:t>
            </a:r>
            <a:r>
              <a:rPr lang="en-US" sz="2400" dirty="0" smtClean="0"/>
              <a:t>, j) </a:t>
            </a:r>
            <a:r>
              <a:rPr lang="en-US" sz="2400" dirty="0" smtClean="0">
                <a:sym typeface="Symbol" pitchFamily="18" charset="2"/>
              </a:rPr>
              <a:t>&gt; 0 if </a:t>
            </a:r>
            <a:r>
              <a:rPr lang="en-US" sz="2400" dirty="0" err="1" smtClean="0">
                <a:sym typeface="Symbol" pitchFamily="18" charset="2"/>
              </a:rPr>
              <a:t>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≠ j</a:t>
            </a:r>
            <a:r>
              <a:rPr lang="en-US" sz="2400" dirty="0" smtClean="0">
                <a:cs typeface="Tahoma" pitchFamily="34" charset="0"/>
              </a:rPr>
              <a:t>, and </a:t>
            </a:r>
            <a:r>
              <a:rPr lang="en-US" sz="2400" dirty="0" smtClean="0"/>
              <a:t>d(</a:t>
            </a:r>
            <a:r>
              <a:rPr lang="en-US" sz="24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i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itchFamily="18" charset="2"/>
              </a:rPr>
              <a:t>= 0 </a:t>
            </a:r>
            <a:r>
              <a:rPr lang="en-US" sz="2400" dirty="0" smtClean="0"/>
              <a:t>(Positive definiteness)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d(</a:t>
            </a:r>
            <a:r>
              <a:rPr lang="en-US" sz="2400" dirty="0" err="1" smtClean="0"/>
              <a:t>i</a:t>
            </a:r>
            <a:r>
              <a:rPr lang="en-US" sz="2400" dirty="0" smtClean="0"/>
              <a:t>, j) </a:t>
            </a:r>
            <a:r>
              <a:rPr lang="en-US" sz="2400" dirty="0" smtClean="0">
                <a:sym typeface="Symbol" pitchFamily="18" charset="2"/>
              </a:rPr>
              <a:t>= </a:t>
            </a:r>
            <a:r>
              <a:rPr lang="en-US" sz="2400" dirty="0" smtClean="0"/>
              <a:t>d(j,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r>
              <a:rPr lang="en-US" sz="2400" i="1" dirty="0" smtClean="0"/>
              <a:t>  </a:t>
            </a:r>
            <a:r>
              <a:rPr lang="en-US" sz="2400" dirty="0" smtClean="0"/>
              <a:t>(Symmetry)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d(</a:t>
            </a:r>
            <a:r>
              <a:rPr lang="en-US" sz="2400" dirty="0" err="1" smtClean="0"/>
              <a:t>i</a:t>
            </a:r>
            <a:r>
              <a:rPr lang="en-US" sz="2400" dirty="0" smtClean="0"/>
              <a:t>, j) </a:t>
            </a:r>
            <a:r>
              <a:rPr lang="en-US" sz="2400" dirty="0" smtClean="0">
                <a:sym typeface="Symbol" pitchFamily="18" charset="2"/>
              </a:rPr>
              <a:t> </a:t>
            </a:r>
            <a:r>
              <a:rPr lang="en-US" sz="2400" dirty="0" smtClean="0"/>
              <a:t>d(</a:t>
            </a:r>
            <a:r>
              <a:rPr lang="en-US" sz="2400" dirty="0" err="1" smtClean="0"/>
              <a:t>i</a:t>
            </a:r>
            <a:r>
              <a:rPr lang="en-US" sz="2400" dirty="0" smtClean="0"/>
              <a:t>, k) </a:t>
            </a:r>
            <a:r>
              <a:rPr lang="en-US" sz="2400" dirty="0" smtClean="0">
                <a:sym typeface="Symbol" pitchFamily="18" charset="2"/>
              </a:rPr>
              <a:t>+ </a:t>
            </a:r>
            <a:r>
              <a:rPr lang="en-US" sz="2400" dirty="0" smtClean="0"/>
              <a:t>d(k, j)</a:t>
            </a:r>
            <a:r>
              <a:rPr lang="en-US" sz="2400" i="1" dirty="0" smtClean="0"/>
              <a:t>  </a:t>
            </a:r>
            <a:r>
              <a:rPr lang="en-US" sz="2400" dirty="0" smtClean="0"/>
              <a:t>(Triangle Inequality)</a:t>
            </a:r>
            <a:endParaRPr lang="en-US" sz="2400" i="1" dirty="0" smtClean="0"/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A distance that satisfies these properties is a </a:t>
            </a:r>
            <a:r>
              <a:rPr lang="en-US" sz="2400" dirty="0" smtClean="0">
                <a:solidFill>
                  <a:srgbClr val="FF0000"/>
                </a:solidFill>
              </a:rPr>
              <a:t>metric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2F3E-3A81-4363-A1DE-C89050CC636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0CF19EC-4FD8-498E-9353-E24C5BEACF1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Minkowski Distance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5334000" y="838200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Dissimilarity Matrices</a:t>
            </a:r>
          </a:p>
        </p:txBody>
      </p:sp>
      <p:graphicFrame>
        <p:nvGraphicFramePr>
          <p:cNvPr id="61445" name="Object 4"/>
          <p:cNvGraphicFramePr>
            <a:graphicFrameLocks noChangeAspect="1"/>
          </p:cNvGraphicFramePr>
          <p:nvPr/>
        </p:nvGraphicFramePr>
        <p:xfrm>
          <a:off x="304800" y="1219200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Worksheet" r:id="rId4" imgW="1838249" imgH="819302" progId="Excel.Sheet.8">
                  <p:embed/>
                </p:oleObj>
              </mc:Choice>
              <mc:Fallback>
                <p:oleObj name="Worksheet" r:id="rId4" imgW="1838249" imgH="819302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5"/>
          <p:cNvGraphicFramePr>
            <a:graphicFrameLocks noChangeAspect="1"/>
          </p:cNvGraphicFramePr>
          <p:nvPr/>
        </p:nvGraphicFramePr>
        <p:xfrm>
          <a:off x="3810000" y="1600200"/>
          <a:ext cx="49482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Worksheet" r:id="rId6" imgW="3057449" imgH="819302" progId="Excel.Sheet.8">
                  <p:embed/>
                </p:oleObj>
              </mc:Choice>
              <mc:Fallback>
                <p:oleObj name="Worksheet" r:id="rId6" imgW="3057449" imgH="819302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49482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6"/>
          <p:cNvGraphicFramePr>
            <a:graphicFrameLocks noChangeAspect="1"/>
          </p:cNvGraphicFramePr>
          <p:nvPr/>
        </p:nvGraphicFramePr>
        <p:xfrm>
          <a:off x="3810000" y="3429000"/>
          <a:ext cx="49482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Worksheet" r:id="rId8" imgW="3057449" imgH="819302" progId="Excel.Sheet.8">
                  <p:embed/>
                </p:oleObj>
              </mc:Choice>
              <mc:Fallback>
                <p:oleObj name="Worksheet" r:id="rId8" imgW="3057449" imgH="819302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429000"/>
                        <a:ext cx="49482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Rectangle 16"/>
          <p:cNvSpPr>
            <a:spLocks noChangeArrowheads="1"/>
          </p:cNvSpPr>
          <p:nvPr/>
        </p:nvSpPr>
        <p:spPr bwMode="auto">
          <a:xfrm>
            <a:off x="3595688" y="1066800"/>
            <a:ext cx="2576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Manhattan (L</a:t>
            </a:r>
            <a:r>
              <a:rPr lang="en-US" b="1" baseline="-25000"/>
              <a:t>1</a:t>
            </a:r>
            <a:r>
              <a:rPr lang="en-US" b="1"/>
              <a:t>)</a:t>
            </a:r>
          </a:p>
        </p:txBody>
      </p:sp>
      <p:sp>
        <p:nvSpPr>
          <p:cNvPr id="61450" name="Rectangle 17"/>
          <p:cNvSpPr>
            <a:spLocks noChangeArrowheads="1"/>
          </p:cNvSpPr>
          <p:nvPr/>
        </p:nvSpPr>
        <p:spPr bwMode="auto">
          <a:xfrm>
            <a:off x="3581400" y="2895600"/>
            <a:ext cx="2332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Euclidean (L</a:t>
            </a:r>
            <a:r>
              <a:rPr lang="en-US" b="1" baseline="-25000"/>
              <a:t>2</a:t>
            </a:r>
            <a:r>
              <a:rPr lang="en-US" b="1"/>
              <a:t>)</a:t>
            </a:r>
          </a:p>
        </p:txBody>
      </p:sp>
      <p:graphicFrame>
        <p:nvGraphicFramePr>
          <p:cNvPr id="61452" name="Object 19"/>
          <p:cNvGraphicFramePr>
            <a:graphicFrameLocks noChangeAspect="1"/>
          </p:cNvGraphicFramePr>
          <p:nvPr/>
        </p:nvGraphicFramePr>
        <p:xfrm>
          <a:off x="265113" y="2819400"/>
          <a:ext cx="30067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SmartDraw" r:id="rId10" imgW="4379976" imgH="5551932" progId="">
                  <p:embed/>
                </p:oleObj>
              </mc:Choice>
              <mc:Fallback>
                <p:oleObj name="SmartDraw" r:id="rId10" imgW="4379976" imgH="5551932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2819400"/>
                        <a:ext cx="30067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6C16BB-26E6-40C1-812E-FC4C83B0D9D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6553200" cy="6302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>
                <a:solidFill>
                  <a:srgbClr val="170981"/>
                </a:solidFill>
              </a:rPr>
              <a:t>Ordinal Variables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4582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An ordinal variable can be discrete or continuous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Order is important, e.g., rank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Can be treated like interval-scaled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replace </a:t>
            </a:r>
            <a:r>
              <a:rPr lang="en-US" sz="2400" i="1" smtClean="0"/>
              <a:t>x</a:t>
            </a:r>
            <a:r>
              <a:rPr lang="en-US" sz="2400" i="1" baseline="-25000" smtClean="0"/>
              <a:t>if</a:t>
            </a:r>
            <a:r>
              <a:rPr lang="en-US" sz="2400" baseline="-25000" smtClean="0"/>
              <a:t> </a:t>
            </a:r>
            <a:r>
              <a:rPr lang="en-US" sz="2400" smtClean="0"/>
              <a:t> by their rank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map the range of each variable onto [0, 1] by replacing</a:t>
            </a:r>
            <a:r>
              <a:rPr lang="en-US" sz="2400" i="1" smtClean="0"/>
              <a:t> i</a:t>
            </a:r>
            <a:r>
              <a:rPr lang="en-US" sz="2400" smtClean="0"/>
              <a:t>-th object in the </a:t>
            </a:r>
            <a:r>
              <a:rPr lang="en-US" sz="2400" i="1" smtClean="0"/>
              <a:t>f</a:t>
            </a:r>
            <a:r>
              <a:rPr lang="en-US" sz="2400" smtClean="0"/>
              <a:t>-th variable by</a:t>
            </a:r>
          </a:p>
          <a:p>
            <a:pPr lvl="1" eaLnBrk="1" hangingPunct="1">
              <a:lnSpc>
                <a:spcPct val="110000"/>
              </a:lnSpc>
            </a:pPr>
            <a:endParaRPr lang="en-US" sz="2400" smtClean="0"/>
          </a:p>
          <a:p>
            <a:pPr lvl="1" eaLnBrk="1" hangingPunct="1">
              <a:lnSpc>
                <a:spcPct val="110000"/>
              </a:lnSpc>
            </a:pPr>
            <a:endParaRPr lang="en-US" sz="2400" smtClean="0"/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compute the dissimilarity using methods for interval-scaled variables</a:t>
            </a: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3352800" y="4419600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Equation" r:id="rId4" imgW="1168400" imgH="711200" progId="Equation.3">
                  <p:embed/>
                </p:oleObj>
              </mc:Choice>
              <mc:Fallback>
                <p:oleObj name="Equation" r:id="rId4" imgW="11684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19600"/>
                        <a:ext cx="2438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5"/>
          <p:cNvGraphicFramePr>
            <a:graphicFrameLocks noChangeAspect="1"/>
          </p:cNvGraphicFramePr>
          <p:nvPr/>
        </p:nvGraphicFramePr>
        <p:xfrm>
          <a:off x="5105400" y="2971800"/>
          <a:ext cx="2209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Equation" r:id="rId6" imgW="1397000" imgH="368300" progId="Equation.3">
                  <p:embed/>
                </p:oleObj>
              </mc:Choice>
              <mc:Fallback>
                <p:oleObj name="Equation" r:id="rId6" imgW="13970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71800"/>
                        <a:ext cx="22098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A36C39-2C2D-4312-A6FF-6E97AC5124A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solidFill>
                  <a:srgbClr val="170981"/>
                </a:solidFill>
              </a:rPr>
              <a:t>Attributes of Mixed Type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database may contain all attribute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Nominal, symmetric binary, asymmetric binary, numeric, ordinal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One may use a weighted formula to combine their effects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i="1" smtClean="0"/>
          </a:p>
          <a:p>
            <a:pPr lvl="1" eaLnBrk="1" hangingPunct="1">
              <a:lnSpc>
                <a:spcPct val="90000"/>
              </a:lnSpc>
            </a:pPr>
            <a:endParaRPr lang="en-US" sz="24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f</a:t>
            </a:r>
            <a:r>
              <a:rPr lang="en-US" sz="2400" smtClean="0"/>
              <a:t>  is binary or nominal: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cs typeface="Tahoma" pitchFamily="34" charset="0"/>
              </a:rPr>
              <a:t>d</a:t>
            </a:r>
            <a:r>
              <a:rPr lang="en-US" baseline="-25000" smtClean="0"/>
              <a:t>ij</a:t>
            </a:r>
            <a:r>
              <a:rPr lang="en-US" baseline="30000" smtClean="0"/>
              <a:t>(f)</a:t>
            </a:r>
            <a:r>
              <a:rPr lang="en-US" smtClean="0"/>
              <a:t> = 0  if x</a:t>
            </a:r>
            <a:r>
              <a:rPr lang="en-US" baseline="-25000" smtClean="0"/>
              <a:t>if </a:t>
            </a:r>
            <a:r>
              <a:rPr lang="en-US" smtClean="0"/>
              <a:t>= x</a:t>
            </a:r>
            <a:r>
              <a:rPr lang="en-US" baseline="-25000" smtClean="0"/>
              <a:t>jf</a:t>
            </a:r>
            <a:r>
              <a:rPr lang="en-US" smtClean="0"/>
              <a:t> , or </a:t>
            </a:r>
            <a:r>
              <a:rPr lang="en-US" smtClean="0">
                <a:cs typeface="Tahoma" pitchFamily="34" charset="0"/>
              </a:rPr>
              <a:t>d</a:t>
            </a:r>
            <a:r>
              <a:rPr lang="en-US" baseline="-25000" smtClean="0"/>
              <a:t>ij</a:t>
            </a:r>
            <a:r>
              <a:rPr lang="en-US" baseline="30000" smtClean="0"/>
              <a:t>(f)</a:t>
            </a:r>
            <a:r>
              <a:rPr lang="en-US" smtClean="0"/>
              <a:t> = 1 otherwise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f</a:t>
            </a:r>
            <a:r>
              <a:rPr lang="en-US" sz="2400" smtClean="0"/>
              <a:t>  is numeric: use the normalized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f</a:t>
            </a:r>
            <a:r>
              <a:rPr lang="en-US" sz="2400" smtClean="0"/>
              <a:t>  is ordinal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Compute ranks r</a:t>
            </a:r>
            <a:r>
              <a:rPr lang="en-US" baseline="-25000" smtClean="0"/>
              <a:t>if</a:t>
            </a:r>
            <a:r>
              <a:rPr lang="en-US" smtClean="0"/>
              <a:t> and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Treat z</a:t>
            </a:r>
            <a:r>
              <a:rPr lang="en-US" baseline="-25000" smtClean="0"/>
              <a:t>if</a:t>
            </a:r>
            <a:r>
              <a:rPr lang="en-US" smtClean="0"/>
              <a:t> as interval-scaled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</p:txBody>
      </p:sp>
      <p:graphicFrame>
        <p:nvGraphicFramePr>
          <p:cNvPr id="6349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14600" y="2895600"/>
          <a:ext cx="32766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Equation" r:id="rId4" imgW="2108200" imgH="736600" progId="Equation.3">
                  <p:embed/>
                </p:oleObj>
              </mc:Choice>
              <mc:Fallback>
                <p:oleObj name="Equation" r:id="rId4" imgW="21082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95600"/>
                        <a:ext cx="327660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91200" y="5748338"/>
          <a:ext cx="13716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6" imgW="1002865" imgH="533169" progId="Equation.3">
                  <p:embed/>
                </p:oleObj>
              </mc:Choice>
              <mc:Fallback>
                <p:oleObj name="Equation" r:id="rId6" imgW="1002865" imgH="5331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748338"/>
                        <a:ext cx="1371600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7200E8-8E6F-4048-B4C9-731EA31B0EB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304800"/>
            <a:ext cx="762635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>
                <a:solidFill>
                  <a:srgbClr val="170981"/>
                </a:solidFill>
              </a:rPr>
              <a:t> Cosine Similarity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 </a:t>
            </a:r>
            <a:r>
              <a:rPr lang="en-US" sz="2000" b="1" smtClean="0"/>
              <a:t>document</a:t>
            </a:r>
            <a:r>
              <a:rPr lang="en-US" sz="2000" smtClean="0"/>
              <a:t> can be represented by thousands of attributes, each recording the </a:t>
            </a:r>
            <a:r>
              <a:rPr lang="en-US" sz="2000" i="1" smtClean="0"/>
              <a:t>frequency</a:t>
            </a:r>
            <a:r>
              <a:rPr lang="en-US" sz="2000" smtClean="0"/>
              <a:t> of a particular word (such as keywords) or phrase in the document.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Other vector objects: gene features in micro-arrays, …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Applications: information retrieval, biologic taxonomy, gene feature mapping, ...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Cosine measure: </a:t>
            </a:r>
            <a:r>
              <a:rPr lang="en-US" sz="2000" smtClean="0">
                <a:cs typeface="Times New Roman" pitchFamily="18" charset="0"/>
              </a:rPr>
              <a:t>If 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1</a:t>
            </a:r>
            <a:r>
              <a:rPr lang="en-US" sz="2000" smtClean="0">
                <a:cs typeface="Times New Roman" pitchFamily="18" charset="0"/>
              </a:rPr>
              <a:t> and 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2</a:t>
            </a:r>
            <a:r>
              <a:rPr lang="en-US" sz="2000" smtClean="0">
                <a:cs typeface="Times New Roman" pitchFamily="18" charset="0"/>
              </a:rPr>
              <a:t> are two vectors (e.g., term-frequency vectors), then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</a:rPr>
              <a:t>             cos(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1</a:t>
            </a:r>
            <a:r>
              <a:rPr lang="en-US" sz="2000" i="1" smtClean="0">
                <a:cs typeface="Times New Roman" pitchFamily="18" charset="0"/>
              </a:rPr>
              <a:t>, d</a:t>
            </a:r>
            <a:r>
              <a:rPr lang="en-US" sz="2000" i="1" baseline="-30000" smtClean="0">
                <a:cs typeface="Times New Roman" pitchFamily="18" charset="0"/>
              </a:rPr>
              <a:t>2</a:t>
            </a:r>
            <a:r>
              <a:rPr lang="en-US" sz="2000" smtClean="0">
                <a:cs typeface="Times New Roman" pitchFamily="18" charset="0"/>
              </a:rPr>
              <a:t>) =  (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1</a:t>
            </a:r>
            <a:r>
              <a:rPr lang="en-US" sz="2000" smtClean="0">
                <a:cs typeface="Times New Roman" pitchFamily="18" charset="0"/>
              </a:rPr>
              <a:t> 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2000" smtClean="0">
                <a:cs typeface="Times New Roman" pitchFamily="18" charset="0"/>
              </a:rPr>
              <a:t> 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2</a:t>
            </a:r>
            <a:r>
              <a:rPr lang="en-US" sz="2000" smtClean="0">
                <a:cs typeface="Times New Roman" pitchFamily="18" charset="0"/>
              </a:rPr>
              <a:t>) /||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1</a:t>
            </a:r>
            <a:r>
              <a:rPr lang="en-US" sz="2000" smtClean="0">
                <a:cs typeface="Times New Roman" pitchFamily="18" charset="0"/>
              </a:rPr>
              <a:t>|| ||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2</a:t>
            </a:r>
            <a:r>
              <a:rPr lang="en-US" sz="2000" smtClean="0">
                <a:cs typeface="Times New Roman" pitchFamily="18" charset="0"/>
              </a:rPr>
              <a:t>|| , 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</a:rPr>
              <a:t>   where 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2000" smtClean="0">
                <a:cs typeface="Times New Roman" pitchFamily="18" charset="0"/>
              </a:rPr>
              <a:t> indicates vector dot product, ||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smtClean="0">
                <a:cs typeface="Times New Roman" pitchFamily="18" charset="0"/>
              </a:rPr>
              <a:t>||: the length of vector </a:t>
            </a:r>
            <a:r>
              <a:rPr lang="en-US" sz="2000" i="1" smtClean="0">
                <a:cs typeface="Times New Roman" pitchFamily="18" charset="0"/>
              </a:rPr>
              <a:t>d</a:t>
            </a:r>
          </a:p>
        </p:txBody>
      </p:sp>
      <p:pic>
        <p:nvPicPr>
          <p:cNvPr id="64517" name="Picture 4" descr="eq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3622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F52E5C-FE7A-4475-ACA8-57B73DF2688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304800"/>
            <a:ext cx="762635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>
                <a:solidFill>
                  <a:srgbClr val="170981"/>
                </a:solidFill>
              </a:rPr>
              <a:t> Example: Cosine Similarity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486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endParaRPr 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rgbClr val="FF0000"/>
                </a:solidFill>
                <a:cs typeface="Times New Roman" pitchFamily="18" charset="0"/>
              </a:rPr>
              <a:t>cos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000" i="1" dirty="0" smtClean="0">
                <a:solidFill>
                  <a:srgbClr val="FF0000"/>
                </a:solidFill>
                <a:cs typeface="Times New Roman" pitchFamily="18" charset="0"/>
              </a:rPr>
              <a:t>, d</a:t>
            </a:r>
            <a:r>
              <a:rPr lang="en-US" sz="2000" i="1" baseline="-30000" dirty="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) =  (</a:t>
            </a:r>
            <a:r>
              <a:rPr lang="en-US" sz="2000" i="1" dirty="0" smtClean="0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) /||</a:t>
            </a:r>
            <a:r>
              <a:rPr lang="en-US" sz="2000" i="1" dirty="0" smtClean="0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|| ||</a:t>
            </a:r>
            <a:r>
              <a:rPr lang="en-US" sz="2000" i="1" dirty="0" smtClean="0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|| , 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   where 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2000" dirty="0" smtClean="0">
                <a:cs typeface="Times New Roman" pitchFamily="18" charset="0"/>
              </a:rPr>
              <a:t> indicates vector dot product, ||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dirty="0" smtClean="0">
                <a:cs typeface="Times New Roman" pitchFamily="18" charset="0"/>
              </a:rPr>
              <a:t>|: the length of vector </a:t>
            </a:r>
            <a:r>
              <a:rPr lang="en-US" sz="2000" i="1" dirty="0" smtClean="0">
                <a:cs typeface="Times New Roman" pitchFamily="18" charset="0"/>
              </a:rPr>
              <a:t>d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i="1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Ex: Find the </a:t>
            </a:r>
            <a:r>
              <a:rPr 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similarity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 between documents 1 and 2.</a:t>
            </a:r>
          </a:p>
          <a:p>
            <a:pPr algn="just" eaLnBrk="1" hangingPunct="1">
              <a:lnSpc>
                <a:spcPct val="90000"/>
              </a:lnSpc>
            </a:pPr>
            <a:endParaRPr lang="en-US" sz="2000" dirty="0" smtClean="0"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1</a:t>
            </a:r>
            <a:r>
              <a:rPr lang="en-US" sz="2000" i="1" dirty="0" smtClean="0">
                <a:cs typeface="Times New Roman" pitchFamily="18" charset="0"/>
              </a:rPr>
              <a:t> </a:t>
            </a:r>
            <a:r>
              <a:rPr lang="en-US" sz="2000" b="1" dirty="0" smtClean="0">
                <a:cs typeface="Times New Roman" pitchFamily="18" charset="0"/>
              </a:rPr>
              <a:t>=  </a:t>
            </a:r>
            <a:r>
              <a:rPr lang="en-US" sz="2000" dirty="0" smtClean="0">
                <a:cs typeface="Times New Roman" pitchFamily="18" charset="0"/>
              </a:rPr>
              <a:t>(5, 0, 3, 0, 2, 0, 0, 2, 0, 0)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2</a:t>
            </a:r>
            <a:r>
              <a:rPr lang="en-US" sz="2000" b="1" dirty="0" smtClean="0">
                <a:cs typeface="Times New Roman" pitchFamily="18" charset="0"/>
              </a:rPr>
              <a:t> =  </a:t>
            </a:r>
            <a:r>
              <a:rPr lang="en-US" sz="2000" dirty="0" smtClean="0">
                <a:cs typeface="Times New Roman" pitchFamily="18" charset="0"/>
              </a:rPr>
              <a:t>(3, 0, 2, 0, 1, 1, 0, 1, 0, 1)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2000" i="1" dirty="0" smtClean="0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solidFill>
                  <a:srgbClr val="FF0000"/>
                </a:solidFill>
                <a:cs typeface="Times New Roman" pitchFamily="18" charset="0"/>
              </a:rPr>
              <a:t>2 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= 5*3+0*0+3*2+0*0+2*1+0*1+0*1+2*1+0*0+0*1 = 25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||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1</a:t>
            </a:r>
            <a:r>
              <a:rPr lang="en-US" sz="2000" dirty="0" smtClean="0">
                <a:cs typeface="Times New Roman" pitchFamily="18" charset="0"/>
              </a:rPr>
              <a:t>||= (5*5+0*0+3*3+0*0+2*2+0*0+0*0+2*2+0*0+0*0)</a:t>
            </a:r>
            <a:r>
              <a:rPr lang="en-US" sz="2000" b="1" baseline="30000" dirty="0" smtClean="0">
                <a:cs typeface="Times New Roman" pitchFamily="18" charset="0"/>
              </a:rPr>
              <a:t>0.5</a:t>
            </a:r>
            <a:r>
              <a:rPr lang="en-US" sz="2000" dirty="0" smtClean="0">
                <a:cs typeface="Times New Roman" pitchFamily="18" charset="0"/>
              </a:rPr>
              <a:t>=(42)</a:t>
            </a:r>
            <a:r>
              <a:rPr lang="en-US" sz="2000" b="1" baseline="30000" dirty="0" smtClean="0">
                <a:cs typeface="Times New Roman" pitchFamily="18" charset="0"/>
              </a:rPr>
              <a:t>0.5</a:t>
            </a:r>
            <a:r>
              <a:rPr lang="en-US" sz="2000" dirty="0" smtClean="0">
                <a:cs typeface="Times New Roman" pitchFamily="18" charset="0"/>
              </a:rPr>
              <a:t>  = 6.481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||</a:t>
            </a:r>
            <a:r>
              <a:rPr lang="en-US" sz="2000" i="1" dirty="0" smtClean="0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||= (3*3+0*0+2*2+0*0+1*1+1*1+0*0+1*1+0*0+1*1)</a:t>
            </a:r>
            <a:r>
              <a:rPr lang="en-US" sz="2000" b="1" baseline="30000" dirty="0" smtClean="0">
                <a:solidFill>
                  <a:srgbClr val="FF0000"/>
                </a:solidFill>
                <a:cs typeface="Times New Roman" pitchFamily="18" charset="0"/>
              </a:rPr>
              <a:t>0.5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=(17)</a:t>
            </a:r>
            <a:r>
              <a:rPr lang="en-US" sz="2000" b="1" baseline="30000" dirty="0" smtClean="0">
                <a:solidFill>
                  <a:srgbClr val="FF0000"/>
                </a:solidFill>
                <a:cs typeface="Times New Roman" pitchFamily="18" charset="0"/>
              </a:rPr>
              <a:t>0.5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       = 4.12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cs typeface="Times New Roman" pitchFamily="18" charset="0"/>
              </a:rPr>
              <a:t>cos</a:t>
            </a:r>
            <a:r>
              <a:rPr lang="en-US" sz="2000" dirty="0" smtClean="0">
                <a:cs typeface="Times New Roman" pitchFamily="18" charset="0"/>
              </a:rPr>
              <a:t>(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baseline="-30000" dirty="0" smtClean="0">
                <a:cs typeface="Times New Roman" pitchFamily="18" charset="0"/>
              </a:rPr>
              <a:t>1</a:t>
            </a:r>
            <a:r>
              <a:rPr lang="en-US" sz="2000" i="1" dirty="0" smtClean="0">
                <a:cs typeface="Times New Roman" pitchFamily="18" charset="0"/>
              </a:rPr>
              <a:t>, d</a:t>
            </a:r>
            <a:r>
              <a:rPr lang="en-US" sz="2000" i="1" baseline="-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) = 0.94</a:t>
            </a:r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5257800"/>
            <a:ext cx="4295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2.23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800" dirty="0" smtClean="0"/>
              <a:t>The measure computes the cosine of the angle between vectors </a:t>
            </a:r>
            <a:r>
              <a:rPr lang="en-US" sz="1800" b="1" i="1" dirty="0" smtClean="0"/>
              <a:t>x and y. A cosine value of 0 means that the two vectors are at 90 degrees to each </a:t>
            </a:r>
            <a:r>
              <a:rPr lang="en-US" sz="1800" dirty="0" smtClean="0"/>
              <a:t>other (orthogonal) and have no match. </a:t>
            </a:r>
          </a:p>
          <a:p>
            <a:r>
              <a:rPr lang="en-US" sz="1800" dirty="0" smtClean="0"/>
              <a:t>The closer the cosine value to 1, the smaller the angle and the greater the match between vectors</a:t>
            </a:r>
          </a:p>
          <a:p>
            <a:r>
              <a:rPr lang="en-US" sz="1800" dirty="0" smtClean="0"/>
              <a:t>Therefore, if we were using the cosine similarity measure to compare these documents, they would be considered quite similar.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2F3E-3A81-4363-A1DE-C89050CC636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697005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609600"/>
            <a:ext cx="2542032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A87956-ABFA-44DC-BC3B-35897D35C27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Chapter 2: Getting to Know Your Data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200000"/>
              </a:lnSpc>
            </a:pPr>
            <a:r>
              <a:rPr lang="en-US" smtClean="0"/>
              <a:t>Data Objects and Attribute Types</a:t>
            </a:r>
          </a:p>
          <a:p>
            <a:pPr eaLnBrk="1" hangingPunct="1">
              <a:lnSpc>
                <a:spcPct val="200000"/>
              </a:lnSpc>
            </a:pPr>
            <a:r>
              <a:rPr lang="en-US" smtClean="0"/>
              <a:t>Basic Statistical Descriptions of Data</a:t>
            </a:r>
          </a:p>
          <a:p>
            <a:pPr eaLnBrk="1" hangingPunct="1">
              <a:lnSpc>
                <a:spcPct val="200000"/>
              </a:lnSpc>
            </a:pPr>
            <a:r>
              <a:rPr lang="en-US" smtClean="0"/>
              <a:t>Data Visualization</a:t>
            </a:r>
          </a:p>
          <a:p>
            <a:pPr eaLnBrk="1" hangingPunct="1">
              <a:lnSpc>
                <a:spcPct val="200000"/>
              </a:lnSpc>
            </a:pPr>
            <a:r>
              <a:rPr lang="en-US" smtClean="0"/>
              <a:t>Measuring Data Similarity and Dissimilarity</a:t>
            </a:r>
          </a:p>
          <a:p>
            <a:pPr eaLnBrk="1" hangingPunct="1">
              <a:lnSpc>
                <a:spcPct val="200000"/>
              </a:lnSpc>
            </a:pPr>
            <a:r>
              <a:rPr lang="en-US" smtClean="0"/>
              <a:t>Summary</a:t>
            </a:r>
          </a:p>
        </p:txBody>
      </p:sp>
      <p:sp>
        <p:nvSpPr>
          <p:cNvPr id="66565" name="AutoShape 4"/>
          <p:cNvSpPr>
            <a:spLocks noChangeArrowheads="1"/>
          </p:cNvSpPr>
          <p:nvPr/>
        </p:nvSpPr>
        <p:spPr bwMode="auto">
          <a:xfrm rot="9694931">
            <a:off x="2667000" y="5410200"/>
            <a:ext cx="450850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Summary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38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smtClean="0"/>
              <a:t>Data attribute types: nominal, binary, ordinal, interval-scaled, ratio-scaled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Many types of data sets, e.g., numerical, text, graph, Web, image.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Gain insight into the data by: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Basic statistical data description: central tendency, dispersion,  graphical displays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Data visualization: map data onto graphical primitives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Measure data similarity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Above steps are the beginning of data preprocessing.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Many methods have been developed but still an active area of research.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D3D5E98-CA23-4BB5-AF9E-1C8EA14DC188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B8C2D2-4572-4A8A-B321-936BAF5CB41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Chapter 2: Getting to Know Your Data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200000"/>
              </a:lnSpc>
            </a:pPr>
            <a:r>
              <a:rPr lang="en-US" dirty="0" smtClean="0"/>
              <a:t>Data Objects and Attribute Types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/>
              <a:t>Basic Statistical Descriptions of Data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/>
              <a:t>Data Visualization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/>
              <a:t>Measuring Data Similarity and Dissimilarity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/>
              <a:t>Summary</a:t>
            </a:r>
          </a:p>
        </p:txBody>
      </p:sp>
      <p:sp>
        <p:nvSpPr>
          <p:cNvPr id="52229" name="AutoShape 4"/>
          <p:cNvSpPr>
            <a:spLocks noChangeArrowheads="1"/>
          </p:cNvSpPr>
          <p:nvPr/>
        </p:nvSpPr>
        <p:spPr bwMode="auto">
          <a:xfrm rot="9694931">
            <a:off x="7772400" y="4495800"/>
            <a:ext cx="450850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334000"/>
          </a:xfrm>
        </p:spPr>
        <p:txBody>
          <a:bodyPr/>
          <a:lstStyle/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latin typeface="Calibri" pitchFamily="34" charset="0"/>
                <a:cs typeface="Calibri" pitchFamily="34" charset="0"/>
              </a:rPr>
              <a:t>W. Cleveland, Visualizing Data, Hobart Press, 1993</a:t>
            </a:r>
          </a:p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T. Dasu and T. Johnson.  Exploratory Data Mining and Data Cleaning. John Wiley, 2003</a:t>
            </a:r>
          </a:p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latin typeface="Calibri" pitchFamily="34" charset="0"/>
                <a:cs typeface="Calibri" pitchFamily="34" charset="0"/>
              </a:rPr>
              <a:t>U. Fayyad, G. Grinstein, and A. Wierse. Information Visualization in Data Mining and Knowledge Discovery, Morgan Kaufmann, 2001</a:t>
            </a:r>
          </a:p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L. Kaufman and P. J. Rousseeuw. Finding Groups in Data: an Introduction to Cluster Analysis. John Wiley &amp; Sons, 1990</a:t>
            </a:r>
            <a:r>
              <a:rPr lang="en-US" sz="1800" smtClean="0">
                <a:latin typeface="Calibri" pitchFamily="34" charset="0"/>
                <a:cs typeface="Calibri" pitchFamily="34" charset="0"/>
              </a:rPr>
              <a:t>.</a:t>
            </a:r>
            <a:endParaRPr lang="en-US" sz="1800" smtClean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latin typeface="Calibri" pitchFamily="34" charset="0"/>
                <a:cs typeface="Calibri" pitchFamily="34" charset="0"/>
              </a:rPr>
              <a:t>H. V. Jagadish, et al., Special Issue on Data Reduction Techniques.  Bulletin of the Tech. Committee on Data Eng., 20(4), Dec. 1997</a:t>
            </a:r>
          </a:p>
          <a:p>
            <a:pPr marL="457200" indent="-457200">
              <a:spcBef>
                <a:spcPts val="600"/>
              </a:spcBef>
            </a:pPr>
            <a:r>
              <a:rPr lang="en-US" sz="1800" smtClean="0">
                <a:latin typeface="Calibri" pitchFamily="34" charset="0"/>
                <a:cs typeface="Calibri" pitchFamily="34" charset="0"/>
              </a:rPr>
              <a:t>D. A. Keim. Information visualization and visual data mining, IEEE trans. on Visualization and Computer Graphics, 8(1), 2002</a:t>
            </a:r>
          </a:p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latin typeface="Calibri" pitchFamily="34" charset="0"/>
                <a:cs typeface="Calibri" pitchFamily="34" charset="0"/>
              </a:rPr>
              <a:t>D. Pyle. Data Preparation for Data Mining. Morgan Kaufmann, 1999</a:t>
            </a:r>
          </a:p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latin typeface="Calibri" pitchFamily="34" charset="0"/>
                <a:cs typeface="Calibri" pitchFamily="34" charset="0"/>
              </a:rPr>
              <a:t>S.  Santini and R. Jain,” Similarity measures”, IEEE Trans. on Pattern Analysis and Machine Intelligence, 21(9), 1999</a:t>
            </a:r>
          </a:p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E. R. Tufte. The Visual Display of Quantitative Information, 2nd ed., Graphics Press, 2001</a:t>
            </a:r>
          </a:p>
          <a:p>
            <a:pPr marL="457200" indent="-457200" eaLnBrk="1" hangingPunct="1">
              <a:spcBef>
                <a:spcPts val="600"/>
              </a:spcBef>
            </a:pPr>
            <a:r>
              <a:rPr lang="en-US" sz="1800" smtClean="0">
                <a:latin typeface="Calibri" pitchFamily="34" charset="0"/>
                <a:cs typeface="Calibri" pitchFamily="34" charset="0"/>
              </a:rPr>
              <a:t>C. Yu , et al.,  Visual data mining of multimedia data for social and behavioral studies, Information Visualization, 8(1), 2009 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721AF2-CE36-4DF9-B28F-2138A011093E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FE1021E-9074-4184-A350-F93299D1E43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170981"/>
                </a:solidFill>
              </a:rPr>
              <a:t>Similarity and Dissimilarity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715000"/>
          </a:xfrm>
        </p:spPr>
        <p:txBody>
          <a:bodyPr/>
          <a:lstStyle/>
          <a:p>
            <a:r>
              <a:rPr lang="en-US" dirty="0" smtClean="0"/>
              <a:t>clustering, outlier analysis, and nearest-neighbor</a:t>
            </a:r>
          </a:p>
          <a:p>
            <a:pPr>
              <a:buNone/>
            </a:pPr>
            <a:r>
              <a:rPr lang="en-US" dirty="0" smtClean="0"/>
              <a:t>classification, </a:t>
            </a:r>
          </a:p>
          <a:p>
            <a:r>
              <a:rPr lang="en-US" dirty="0" smtClean="0"/>
              <a:t>we need ways to assess how alike or unalike objects are in comparison to one another.</a:t>
            </a:r>
          </a:p>
          <a:p>
            <a:r>
              <a:rPr lang="en-US" dirty="0" smtClean="0"/>
              <a:t>A store may want to search for clusters of </a:t>
            </a:r>
            <a:r>
              <a:rPr lang="en-US" i="1" dirty="0" smtClean="0"/>
              <a:t>customer objects, </a:t>
            </a:r>
            <a:r>
              <a:rPr lang="en-US" dirty="0" smtClean="0"/>
              <a:t>resulting in groups of customers with similar characteristics (e.g., similar income, area of residence, and age)</a:t>
            </a:r>
          </a:p>
          <a:p>
            <a:r>
              <a:rPr lang="en-US" dirty="0" smtClean="0"/>
              <a:t>A cluster is a collection of data objects such that the objects within a cluster are </a:t>
            </a:r>
            <a:r>
              <a:rPr lang="en-US" i="1" dirty="0" smtClean="0"/>
              <a:t>similar to one </a:t>
            </a:r>
            <a:r>
              <a:rPr lang="en-US" dirty="0" smtClean="0"/>
              <a:t>another and </a:t>
            </a:r>
            <a:r>
              <a:rPr lang="en-US" i="1" dirty="0" smtClean="0"/>
              <a:t>dissimilar to the objects in other clusters.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FE1021E-9074-4184-A350-F93299D1E43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170981"/>
                </a:solidFill>
              </a:rPr>
              <a:t>Similarity and Dissimilarity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Similarity</a:t>
            </a:r>
          </a:p>
          <a:p>
            <a:pPr lvl="1" eaLnBrk="1" hangingPunct="1"/>
            <a:r>
              <a:rPr lang="en-US" sz="2400" dirty="0" smtClean="0"/>
              <a:t>Numerical measure of how alike two data objects are</a:t>
            </a:r>
          </a:p>
          <a:p>
            <a:pPr lvl="1" eaLnBrk="1" hangingPunct="1"/>
            <a:r>
              <a:rPr lang="en-US" sz="2400" dirty="0" smtClean="0"/>
              <a:t>Value is higher when objects are more alike</a:t>
            </a:r>
          </a:p>
          <a:p>
            <a:pPr lvl="1" eaLnBrk="1" hangingPunct="1"/>
            <a:r>
              <a:rPr lang="en-US" sz="2400" dirty="0" smtClean="0"/>
              <a:t>Often falls in the range [0,1]</a:t>
            </a:r>
          </a:p>
          <a:p>
            <a:pPr lvl="1" eaLnBrk="1" hangingPunct="1"/>
            <a:r>
              <a:rPr lang="en-US" sz="2400" dirty="0" smtClean="0"/>
              <a:t>1 means object are identical, 0 for unalike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FE1021E-9074-4184-A350-F93299D1E43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170981"/>
                </a:solidFill>
              </a:rPr>
              <a:t>Similarity and Dissimilarity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Dissimilarity</a:t>
            </a:r>
            <a:r>
              <a:rPr lang="en-US" sz="2400" dirty="0" smtClean="0"/>
              <a:t> (e.g., distance)</a:t>
            </a:r>
          </a:p>
          <a:p>
            <a:pPr lvl="1" eaLnBrk="1" hangingPunct="1"/>
            <a:r>
              <a:rPr lang="en-US" sz="2400" dirty="0" smtClean="0"/>
              <a:t>Numerical measure of how different two data objects are</a:t>
            </a:r>
          </a:p>
          <a:p>
            <a:pPr lvl="1" eaLnBrk="1" hangingPunct="1"/>
            <a:r>
              <a:rPr lang="en-US" sz="2400" dirty="0" smtClean="0"/>
              <a:t>Lower when objects are more alike</a:t>
            </a:r>
          </a:p>
          <a:p>
            <a:pPr lvl="1" eaLnBrk="1" hangingPunct="1"/>
            <a:r>
              <a:rPr lang="en-US" sz="2400" dirty="0" smtClean="0"/>
              <a:t>Minimum dissimilarity is often 0, identical</a:t>
            </a:r>
          </a:p>
          <a:p>
            <a:pPr lvl="1" eaLnBrk="1" hangingPunct="1"/>
            <a:r>
              <a:rPr lang="en-US" sz="2400" dirty="0" smtClean="0"/>
              <a:t>Upper limit varies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400" b="1" dirty="0" smtClean="0"/>
              <a:t>Proximity</a:t>
            </a:r>
            <a:r>
              <a:rPr lang="en-US" sz="2400" dirty="0" smtClean="0"/>
              <a:t> refers to a similarity or dissimilarity</a:t>
            </a:r>
          </a:p>
          <a:p>
            <a:pPr lvl="1" eaLnBrk="1" hangingPunct="1">
              <a:buNone/>
            </a:pPr>
            <a:r>
              <a:rPr lang="en-US" sz="2400" dirty="0" smtClean="0"/>
              <a:t>(closeness, nearness in space, time, or relationship.)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8166A1-F638-42E1-9FB5-0DEBB32DE25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smtClean="0"/>
              <a:t>Data Matrix and Dissimilarity Matrix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153400" cy="51816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hlink"/>
                </a:solidFill>
              </a:rPr>
              <a:t>Data matrix</a:t>
            </a:r>
          </a:p>
          <a:p>
            <a:pPr eaLnBrk="1" hangingPunct="1"/>
            <a:r>
              <a:rPr lang="en-US" sz="2400" dirty="0" smtClean="0"/>
              <a:t>(</a:t>
            </a:r>
            <a:r>
              <a:rPr lang="en-US" sz="2400" i="1" dirty="0" smtClean="0"/>
              <a:t>object-by-attribute structure):</a:t>
            </a:r>
            <a:endParaRPr lang="en-US" sz="2400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sz="2400" dirty="0" smtClean="0"/>
              <a:t>(used to store the data objects)</a:t>
            </a:r>
            <a:endParaRPr lang="en-US" sz="2400" dirty="0" smtClean="0">
              <a:solidFill>
                <a:schemeClr val="hlink"/>
              </a:solidFill>
            </a:endParaRPr>
          </a:p>
          <a:p>
            <a:r>
              <a:rPr lang="en-US" sz="2400" dirty="0" smtClean="0"/>
              <a:t>This structure stores the </a:t>
            </a:r>
            <a:r>
              <a:rPr lang="en-US" sz="2400" i="1" dirty="0" smtClean="0"/>
              <a:t>n data objects </a:t>
            </a:r>
            <a:r>
              <a:rPr lang="en-US" sz="2400" dirty="0" smtClean="0"/>
              <a:t>in the form of a relational table, </a:t>
            </a:r>
          </a:p>
          <a:p>
            <a:r>
              <a:rPr lang="en-US" sz="2400" dirty="0" smtClean="0"/>
              <a:t>or </a:t>
            </a:r>
            <a:r>
              <a:rPr lang="en-US" sz="2400" i="1" dirty="0" smtClean="0"/>
              <a:t>n-by-p matrix (n objects p attributes)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n data points with p dimensions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Each row corresponds to an object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Two modes</a:t>
            </a:r>
          </a:p>
          <a:p>
            <a:pPr lvl="1" eaLnBrk="1" hangingPunct="1">
              <a:buNone/>
            </a:pPr>
            <a:r>
              <a:rPr lang="en-US" sz="1600" dirty="0" smtClean="0"/>
              <a:t>Two entities or “things,” namely rows (for objects) and columns (for attributes)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54277" name="Object 4"/>
          <p:cNvGraphicFramePr>
            <a:graphicFrameLocks noChangeAspect="1"/>
          </p:cNvGraphicFramePr>
          <p:nvPr/>
        </p:nvGraphicFramePr>
        <p:xfrm>
          <a:off x="5562600" y="4265612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Equation" r:id="rId4" imgW="1778000" imgH="1244600" progId="Equation.3">
                  <p:embed/>
                </p:oleObj>
              </mc:Choice>
              <mc:Fallback>
                <p:oleObj name="Equation" r:id="rId4" imgW="1778000" imgH="1244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65612"/>
                        <a:ext cx="3124200" cy="205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8166A1-F638-42E1-9FB5-0DEBB32DE25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smtClean="0"/>
              <a:t>Data Matrix and Dissimilarity Matrix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382000" cy="5791200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chemeClr val="hlink"/>
                </a:solidFill>
              </a:rPr>
              <a:t>Dissimilarity matrix</a:t>
            </a:r>
          </a:p>
          <a:p>
            <a:pPr eaLnBrk="1" hangingPunct="1"/>
            <a:r>
              <a:rPr lang="en-US" sz="2400" i="1" dirty="0" smtClean="0"/>
              <a:t>(object-by-object structure)</a:t>
            </a:r>
            <a:endParaRPr lang="en-US" sz="2400" dirty="0" smtClean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en-US" sz="2400" dirty="0" smtClean="0"/>
              <a:t>(used to store dissimilarity values for pairs of objects</a:t>
            </a:r>
          </a:p>
          <a:p>
            <a:r>
              <a:rPr lang="en-US" sz="2400" dirty="0" smtClean="0"/>
              <a:t>represented by an </a:t>
            </a:r>
            <a:r>
              <a:rPr lang="en-US" sz="2400" i="1" dirty="0" smtClean="0"/>
              <a:t>n-by-n table</a:t>
            </a:r>
          </a:p>
          <a:p>
            <a:endParaRPr lang="en-US" sz="2400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sz="2400" dirty="0" smtClean="0"/>
              <a:t>n data points, but registers only the distance 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A triangular matrix</a:t>
            </a:r>
          </a:p>
          <a:p>
            <a:pPr lvl="2" eaLnBrk="1" hangingPunct="1"/>
            <a:r>
              <a:rPr lang="en-US" sz="2000" dirty="0" smtClean="0"/>
              <a:t>Symmetric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Single mode (dissimilarities)</a:t>
            </a:r>
          </a:p>
          <a:p>
            <a:pPr lvl="1" eaLnBrk="1" hangingPunct="1"/>
            <a:endParaRPr lang="en-US" sz="2400" dirty="0" smtClean="0"/>
          </a:p>
          <a:p>
            <a:r>
              <a:rPr lang="en-US" sz="2000" dirty="0" smtClean="0"/>
              <a:t>Note that </a:t>
            </a:r>
            <a:r>
              <a:rPr lang="en-US" sz="2000" i="1" dirty="0" smtClean="0"/>
              <a:t>d(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)= 0; difference between an object and itself is 0.</a:t>
            </a:r>
            <a:endParaRPr lang="en-US" sz="2000" dirty="0" smtClean="0"/>
          </a:p>
        </p:txBody>
      </p:sp>
      <p:graphicFrame>
        <p:nvGraphicFramePr>
          <p:cNvPr id="54278" name="Object 5"/>
          <p:cNvGraphicFramePr>
            <a:graphicFrameLocks noChangeAspect="1"/>
          </p:cNvGraphicFramePr>
          <p:nvPr/>
        </p:nvGraphicFramePr>
        <p:xfrm>
          <a:off x="5334000" y="396240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Equation" r:id="rId4" imgW="1828800" imgH="1143000" progId="Equation.3">
                  <p:embed/>
                </p:oleObj>
              </mc:Choice>
              <mc:Fallback>
                <p:oleObj name="Equation" r:id="rId4" imgW="182880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962400"/>
                        <a:ext cx="3429000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can be obtained by other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2F3E-3A81-4363-A1DE-C89050CC636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05000"/>
            <a:ext cx="107289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12142</TotalTime>
  <Words>1649</Words>
  <Application>Microsoft Office PowerPoint</Application>
  <PresentationFormat>On-screen Show (4:3)</PresentationFormat>
  <Paragraphs>287</Paragraphs>
  <Slides>30</Slides>
  <Notes>22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Berlin Sans FB Demi</vt:lpstr>
      <vt:lpstr>Calibri</vt:lpstr>
      <vt:lpstr>Symbol</vt:lpstr>
      <vt:lpstr>Tahoma</vt:lpstr>
      <vt:lpstr>Times New Roman</vt:lpstr>
      <vt:lpstr>Wingdings</vt:lpstr>
      <vt:lpstr>Blends</vt:lpstr>
      <vt:lpstr>Equation</vt:lpstr>
      <vt:lpstr>Document</vt:lpstr>
      <vt:lpstr>Worksheet</vt:lpstr>
      <vt:lpstr>SmartDraw</vt:lpstr>
      <vt:lpstr>Measuring Data Similarity and Dissimilarity</vt:lpstr>
      <vt:lpstr>PowerPoint Presentation</vt:lpstr>
      <vt:lpstr>Chapter 2: Getting to Know Your Data</vt:lpstr>
      <vt:lpstr>Similarity and Dissimilarity</vt:lpstr>
      <vt:lpstr>Similarity and Dissimilarity</vt:lpstr>
      <vt:lpstr>Similarity and Dissimilarity</vt:lpstr>
      <vt:lpstr>Data Matrix and Dissimilarity Matrix</vt:lpstr>
      <vt:lpstr>Data Matrix and Dissimilarity Matrix</vt:lpstr>
      <vt:lpstr>PowerPoint Presentation</vt:lpstr>
      <vt:lpstr>Proximity Measure for Nominal Attributes</vt:lpstr>
      <vt:lpstr>Proximity Measure for Nominal Attributes</vt:lpstr>
      <vt:lpstr>Example</vt:lpstr>
      <vt:lpstr>Proximity Measure for Binary Attributes</vt:lpstr>
      <vt:lpstr>Proximity Measure for Binary Attributes</vt:lpstr>
      <vt:lpstr>Dissimilarity between Binary Variables</vt:lpstr>
      <vt:lpstr>Dissimilarity between Binary Variables</vt:lpstr>
      <vt:lpstr>Dissimilarity of Numeric Data: Euclidean Distance</vt:lpstr>
      <vt:lpstr>Example:  Data Matrix and Dissimilarity Matrix</vt:lpstr>
      <vt:lpstr>Dissimilarity of Numeric Data: Minkowski Distance</vt:lpstr>
      <vt:lpstr>Distance on Numeric Data: Minkowski Distance</vt:lpstr>
      <vt:lpstr>PowerPoint Presentation</vt:lpstr>
      <vt:lpstr>Example: Minkowski Distance</vt:lpstr>
      <vt:lpstr>Ordinal Variables</vt:lpstr>
      <vt:lpstr>Attributes of Mixed Type</vt:lpstr>
      <vt:lpstr> Cosine Similarity</vt:lpstr>
      <vt:lpstr> Example: Cosine Similarity</vt:lpstr>
      <vt:lpstr>PowerPoint Presentation</vt:lpstr>
      <vt:lpstr>Chapter 2: Getting to Know Your Data</vt:lpstr>
      <vt:lpstr>Summary</vt:lpstr>
      <vt:lpstr>References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Shahid Awan</cp:lastModifiedBy>
  <cp:revision>829</cp:revision>
  <cp:lastPrinted>1999-09-10T20:38:56Z</cp:lastPrinted>
  <dcterms:created xsi:type="dcterms:W3CDTF">1998-06-19T04:38:52Z</dcterms:created>
  <dcterms:modified xsi:type="dcterms:W3CDTF">2019-09-14T18:39:03Z</dcterms:modified>
</cp:coreProperties>
</file>