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3"/>
  </p:notesMasterIdLst>
  <p:handoutMasterIdLst>
    <p:handoutMasterId r:id="rId74"/>
  </p:handoutMasterIdLst>
  <p:sldIdLst>
    <p:sldId id="1148" r:id="rId2"/>
    <p:sldId id="1057" r:id="rId3"/>
    <p:sldId id="1152" r:id="rId4"/>
    <p:sldId id="1156" r:id="rId5"/>
    <p:sldId id="1153" r:id="rId6"/>
    <p:sldId id="1154" r:id="rId7"/>
    <p:sldId id="1157" r:id="rId8"/>
    <p:sldId id="1155" r:id="rId9"/>
    <p:sldId id="1151" r:id="rId10"/>
    <p:sldId id="1149" r:id="rId11"/>
    <p:sldId id="1150" r:id="rId12"/>
    <p:sldId id="1064" r:id="rId13"/>
    <p:sldId id="1043" r:id="rId14"/>
    <p:sldId id="1044" r:id="rId15"/>
    <p:sldId id="1045" r:id="rId16"/>
    <p:sldId id="1140" r:id="rId17"/>
    <p:sldId id="1053" r:id="rId18"/>
    <p:sldId id="1054" r:id="rId19"/>
    <p:sldId id="1065" r:id="rId20"/>
    <p:sldId id="1055" r:id="rId21"/>
    <p:sldId id="1056" r:id="rId22"/>
    <p:sldId id="1124" r:id="rId23"/>
    <p:sldId id="1125" r:id="rId24"/>
    <p:sldId id="1158" r:id="rId25"/>
    <p:sldId id="1070" r:id="rId26"/>
    <p:sldId id="1127" r:id="rId27"/>
    <p:sldId id="1071" r:id="rId28"/>
    <p:sldId id="1126" r:id="rId29"/>
    <p:sldId id="1138" r:id="rId30"/>
    <p:sldId id="1066" r:id="rId31"/>
    <p:sldId id="749" r:id="rId32"/>
    <p:sldId id="1134" r:id="rId33"/>
    <p:sldId id="1108" r:id="rId34"/>
    <p:sldId id="1112" r:id="rId35"/>
    <p:sldId id="1109" r:id="rId36"/>
    <p:sldId id="1110" r:id="rId37"/>
    <p:sldId id="1111" r:id="rId38"/>
    <p:sldId id="1113" r:id="rId39"/>
    <p:sldId id="719" r:id="rId40"/>
    <p:sldId id="977" r:id="rId41"/>
    <p:sldId id="881" r:id="rId42"/>
    <p:sldId id="890" r:id="rId43"/>
    <p:sldId id="1147" r:id="rId44"/>
    <p:sldId id="1135" r:id="rId45"/>
    <p:sldId id="750" r:id="rId46"/>
    <p:sldId id="1007" r:id="rId47"/>
    <p:sldId id="751" r:id="rId48"/>
    <p:sldId id="755" r:id="rId49"/>
    <p:sldId id="721" r:id="rId50"/>
    <p:sldId id="722" r:id="rId51"/>
    <p:sldId id="797" r:id="rId52"/>
    <p:sldId id="723" r:id="rId53"/>
    <p:sldId id="724" r:id="rId54"/>
    <p:sldId id="1114" r:id="rId55"/>
    <p:sldId id="1136" r:id="rId56"/>
    <p:sldId id="1121" r:id="rId57"/>
    <p:sldId id="1067" r:id="rId58"/>
    <p:sldId id="1119" r:id="rId59"/>
    <p:sldId id="1000" r:id="rId60"/>
    <p:sldId id="995" r:id="rId61"/>
    <p:sldId id="1142" r:id="rId62"/>
    <p:sldId id="991" r:id="rId63"/>
    <p:sldId id="992" r:id="rId64"/>
    <p:sldId id="1144" r:id="rId65"/>
    <p:sldId id="1145" r:id="rId66"/>
    <p:sldId id="1059" r:id="rId67"/>
    <p:sldId id="1061" r:id="rId68"/>
    <p:sldId id="1062" r:id="rId69"/>
    <p:sldId id="1069" r:id="rId70"/>
    <p:sldId id="737" r:id="rId71"/>
    <p:sldId id="738" r:id="rId72"/>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6EA"/>
    <a:srgbClr val="FAE2F6"/>
    <a:srgbClr val="170981"/>
    <a:srgbClr val="121328"/>
    <a:srgbClr val="D7FDF9"/>
    <a:srgbClr val="003366"/>
    <a:srgbClr val="FF7C8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88639" autoAdjust="0"/>
  </p:normalViewPr>
  <p:slideViewPr>
    <p:cSldViewPr>
      <p:cViewPr varScale="1">
        <p:scale>
          <a:sx n="65" d="100"/>
          <a:sy n="65" d="100"/>
        </p:scale>
        <p:origin x="1554"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3942"/>
    </p:cViewPr>
  </p:sorterViewPr>
  <p:notesViewPr>
    <p:cSldViewPr>
      <p:cViewPr varScale="1">
        <p:scale>
          <a:sx n="38" d="100"/>
          <a:sy n="38" d="100"/>
        </p:scale>
        <p:origin x="-1530" y="-7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anose="02020603050405020304" pitchFamily="18" charset="0"/>
              </a:defRPr>
            </a:lvl1pPr>
          </a:lstStyle>
          <a:p>
            <a:fld id="{4D1688AB-F1BA-4D62-AFDB-BE98B8CBFDF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78852" name="Rectangle 4"/>
          <p:cNvSpPr>
            <a:spLocks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anose="02020603050405020304" pitchFamily="18" charset="0"/>
              </a:defRPr>
            </a:lvl1pPr>
          </a:lstStyle>
          <a:p>
            <a:fld id="{731235B1-83D1-420F-8D25-927985F70D8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241113-28DC-4DAC-BB56-000419DCC2C5}"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A4B5B19-DE9E-4D31-9CB0-14CE0455AE73}"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90115" name="Rectangle 2"/>
          <p:cNvSpPr>
            <a:spLocks noChangeArrowheads="1" noTextEdit="1"/>
          </p:cNvSpPr>
          <p:nvPr>
            <p:ph type="sldImg"/>
          </p:nvPr>
        </p:nvSpPr>
        <p:spPr>
          <a:xfrm>
            <a:off x="1196975" y="692150"/>
            <a:ext cx="4618038" cy="3463925"/>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5072093-EE70-4ED1-8413-35F2B358E962}" type="slidenum">
              <a:rPr lang="en-US" altLang="en-US" sz="1200">
                <a:latin typeface="Times New Roman" panose="02020603050405020304" pitchFamily="18" charset="0"/>
              </a:rPr>
              <a:pPr algn="r"/>
              <a:t>16</a:t>
            </a:fld>
            <a:endParaRPr lang="en-US" altLang="en-US" sz="1200">
              <a:latin typeface="Times New Roman" panose="02020603050405020304" pitchFamily="18" charset="0"/>
            </a:endParaRPr>
          </a:p>
        </p:txBody>
      </p:sp>
      <p:sp>
        <p:nvSpPr>
          <p:cNvPr id="91139" name="Rectangle 2"/>
          <p:cNvSpPr>
            <a:spLocks noChangeArrowheads="1" noTextEdit="1"/>
          </p:cNvSpPr>
          <p:nvPr>
            <p:ph type="sldImg"/>
          </p:nvPr>
        </p:nvSpPr>
        <p:spPr>
          <a:xfrm>
            <a:off x="1196975" y="692150"/>
            <a:ext cx="4618038" cy="3463925"/>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8DC632A-E284-4769-AFBD-5CE565A1CBA2}"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92163" name="Rectangle 2"/>
          <p:cNvSpPr>
            <a:spLocks noChangeArrowheads="1" noTextEdit="1"/>
          </p:cNvSpPr>
          <p:nvPr>
            <p:ph type="sldImg"/>
          </p:nvPr>
        </p:nvSpPr>
        <p:spPr>
          <a:xfrm>
            <a:off x="1196975" y="692150"/>
            <a:ext cx="4618038" cy="3463925"/>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D4BFF72-5FEC-4BA3-9038-0FD6A08C73F2}"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93187" name="Rectangle 2"/>
          <p:cNvSpPr>
            <a:spLocks noChangeArrowheads="1" noTextEdit="1"/>
          </p:cNvSpPr>
          <p:nvPr>
            <p:ph type="sldImg"/>
          </p:nvPr>
        </p:nvSpPr>
        <p:spPr>
          <a:xfrm>
            <a:off x="1196975" y="692150"/>
            <a:ext cx="4618038" cy="3463925"/>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A633EDB-5F70-4A27-AE09-C54A78DF50AC}"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D95F9B4-CEFD-4ACA-B5A4-535A1BEFF4DA}"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95235" name="Rectangle 2"/>
          <p:cNvSpPr>
            <a:spLocks noChangeArrowheads="1" noTextEdit="1"/>
          </p:cNvSpPr>
          <p:nvPr>
            <p:ph type="sldImg"/>
          </p:nvPr>
        </p:nvSpPr>
        <p:spPr>
          <a:xfrm>
            <a:off x="1196975" y="692150"/>
            <a:ext cx="4618038" cy="3463925"/>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B347F68-84CF-488F-8B31-B0681520E81A}"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96259" name="Rectangle 2"/>
          <p:cNvSpPr>
            <a:spLocks noChangeArrowheads="1" noTextEdit="1"/>
          </p:cNvSpPr>
          <p:nvPr>
            <p:ph type="sldImg"/>
          </p:nvPr>
        </p:nvSpPr>
        <p:spPr>
          <a:xfrm>
            <a:off x="1196975" y="692150"/>
            <a:ext cx="4618038" cy="3463925"/>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F790E93-5F92-4E5E-91D1-BF785C3C2813}"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81923" name="Rectangle 2"/>
          <p:cNvSpPr>
            <a:spLocks noChangeArrowheads="1" noTextEdit="1"/>
          </p:cNvSpPr>
          <p:nvPr>
            <p:ph type="sldImg"/>
          </p:nvPr>
        </p:nvSpPr>
        <p:spPr>
          <a:xfrm>
            <a:off x="1196975" y="692150"/>
            <a:ext cx="4618038" cy="3463925"/>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noTextEdit="1"/>
          </p:cNvSpPr>
          <p:nvPr>
            <p:ph type="sldImg"/>
          </p:nvPr>
        </p:nvSpPr>
        <p:spPr>
          <a:xfrm>
            <a:off x="1208088" y="700088"/>
            <a:ext cx="4598987" cy="3449637"/>
          </a:xfrm>
          <a:ln/>
        </p:spPr>
      </p:sp>
      <p:sp>
        <p:nvSpPr>
          <p:cNvPr id="100355" name="Rectangle 3"/>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noTextEdit="1"/>
          </p:cNvSpPr>
          <p:nvPr>
            <p:ph type="sldImg"/>
          </p:nvPr>
        </p:nvSpPr>
        <p:spPr>
          <a:xfrm>
            <a:off x="1208088" y="700088"/>
            <a:ext cx="4598987" cy="3449637"/>
          </a:xfrm>
          <a:ln/>
        </p:spPr>
      </p:sp>
      <p:sp>
        <p:nvSpPr>
          <p:cNvPr id="101379" name="Rectangle 3"/>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A5A0D30-DBE1-4253-B8CF-E95BF336F7DB}"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2A87409-1F96-4B1A-B629-2DFB75D03F3E}" type="slidenum">
              <a:rPr lang="en-US" altLang="en-US" sz="1200">
                <a:latin typeface="Times New Roman" panose="02020603050405020304" pitchFamily="18" charset="0"/>
              </a:rPr>
              <a:pPr algn="r"/>
              <a:t>30</a:t>
            </a:fld>
            <a:endParaRPr lang="en-US" altLang="en-US" sz="1200">
              <a:latin typeface="Times New Roman" panose="02020603050405020304" pitchFamily="18" charset="0"/>
            </a:endParaRPr>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23F7241-F06E-4DC2-BAD4-2B25EF983D18}"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0A727D4-5E62-4E35-ACA9-28EA7DF47BD6}" type="slidenum">
              <a:rPr lang="en-US" altLang="en-US" sz="1200">
                <a:latin typeface="Times New Roman" panose="02020603050405020304" pitchFamily="18" charset="0"/>
              </a:rPr>
              <a:pPr algn="r"/>
              <a:t>32</a:t>
            </a:fld>
            <a:endParaRPr lang="en-US" altLang="en-US" sz="1200">
              <a:latin typeface="Times New Roman" panose="02020603050405020304" pitchFamily="18" charset="0"/>
            </a:endParaRPr>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971A04B9-2770-45C8-B3E9-BE1CFEB95CEA}"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07523" name="Rectangle 2"/>
          <p:cNvSpPr>
            <a:spLocks noChangeArrowheads="1" noTextEdit="1"/>
          </p:cNvSpPr>
          <p:nvPr>
            <p:ph type="sldImg"/>
          </p:nvPr>
        </p:nvSpPr>
        <p:spPr>
          <a:xfrm>
            <a:off x="1198563" y="693738"/>
            <a:ext cx="4616450" cy="3462337"/>
          </a:xfrm>
          <a:ln/>
        </p:spPr>
      </p:sp>
      <p:sp>
        <p:nvSpPr>
          <p:cNvPr id="107524" name="Rectangle 3"/>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2AB2E16-6BE3-4819-AD63-4DEB47CF3364}"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
        <p:nvSpPr>
          <p:cNvPr id="108547" name="Rectangle 2"/>
          <p:cNvSpPr>
            <a:spLocks noChangeArrowheads="1" noTextEdit="1"/>
          </p:cNvSpPr>
          <p:nvPr>
            <p:ph type="sldImg"/>
          </p:nvPr>
        </p:nvSpPr>
        <p:spPr>
          <a:xfrm>
            <a:off x="1196975" y="693738"/>
            <a:ext cx="4616450" cy="3462337"/>
          </a:xfrm>
          <a:ln/>
        </p:spPr>
      </p:sp>
      <p:sp>
        <p:nvSpPr>
          <p:cNvPr id="108548" name="Rectangle 3"/>
          <p:cNvSpPr>
            <a:spLocks noGrp="1" noChangeArrowheads="1"/>
          </p:cNvSpPr>
          <p:nvPr>
            <p:ph type="body" idx="1"/>
          </p:nvPr>
        </p:nvSpPr>
        <p:spPr>
          <a:xfrm>
            <a:off x="701675" y="4387850"/>
            <a:ext cx="560705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365D0B2-C883-47CB-B8CD-8DA862B404D9}"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0468881-79B9-40F7-9F38-8C6529BADBD6}"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82947" name="Rectangle 2"/>
          <p:cNvSpPr>
            <a:spLocks noChangeArrowheads="1" noTextEdit="1"/>
          </p:cNvSpPr>
          <p:nvPr>
            <p:ph type="sldImg"/>
          </p:nvPr>
        </p:nvSpPr>
        <p:spPr>
          <a:xfrm>
            <a:off x="1196975" y="692150"/>
            <a:ext cx="4618038" cy="3463925"/>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7D5E419-D544-498A-8407-72BB6EA882E8}"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110595" name="Rectangle 2"/>
          <p:cNvSpPr>
            <a:spLocks noChangeArrowheads="1" noTextEdit="1"/>
          </p:cNvSpPr>
          <p:nvPr>
            <p:ph type="sldImg"/>
          </p:nvPr>
        </p:nvSpPr>
        <p:spPr>
          <a:xfrm>
            <a:off x="1196975" y="693738"/>
            <a:ext cx="4616450" cy="3462337"/>
          </a:xfrm>
          <a:ln/>
        </p:spPr>
      </p:sp>
      <p:sp>
        <p:nvSpPr>
          <p:cNvPr id="110596" name="Rectangle 3"/>
          <p:cNvSpPr>
            <a:spLocks noGrp="1" noChangeArrowheads="1"/>
          </p:cNvSpPr>
          <p:nvPr>
            <p:ph type="body" idx="1"/>
          </p:nvPr>
        </p:nvSpPr>
        <p:spPr>
          <a:xfrm>
            <a:off x="701675" y="4387850"/>
            <a:ext cx="560705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B7C65712-07C8-49F2-924D-A311ABE68645}"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11619" name="Rectangle 2"/>
          <p:cNvSpPr>
            <a:spLocks noChangeArrowheads="1" noTextEdit="1"/>
          </p:cNvSpPr>
          <p:nvPr>
            <p:ph type="sldImg"/>
          </p:nvPr>
        </p:nvSpPr>
        <p:spPr>
          <a:xfrm>
            <a:off x="1208088" y="701675"/>
            <a:ext cx="4595812" cy="3446463"/>
          </a:xfrm>
          <a:ln/>
        </p:spPr>
      </p:sp>
      <p:sp>
        <p:nvSpPr>
          <p:cNvPr id="111620" name="Rectangle 3"/>
          <p:cNvSpPr>
            <a:spLocks noGrp="1" noChangeArrowheads="1"/>
          </p:cNvSpPr>
          <p:nvPr>
            <p:ph type="body" idx="1"/>
          </p:nvPr>
        </p:nvSpPr>
        <p:spPr>
          <a:xfrm>
            <a:off x="936625" y="4386263"/>
            <a:ext cx="513715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88C85C1-769B-4530-87D0-580092B28F9A}"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12643" name="Rectangle 2"/>
          <p:cNvSpPr>
            <a:spLocks noChangeArrowheads="1" noTextEdit="1"/>
          </p:cNvSpPr>
          <p:nvPr>
            <p:ph type="sldImg"/>
          </p:nvPr>
        </p:nvSpPr>
        <p:spPr>
          <a:xfrm>
            <a:off x="1195388" y="692150"/>
            <a:ext cx="4618037" cy="3463925"/>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0226755-6869-4F37-83C6-3E517C22B887}"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E0A9B03-C1CA-4F49-A04C-C335B49E30B0}"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4E7303A-04E6-4C1E-8778-CD38824B54C3}"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15715" name="Rectangle 2"/>
          <p:cNvSpPr>
            <a:spLocks noChangeArrowheads="1" noTextEdit="1"/>
          </p:cNvSpPr>
          <p:nvPr>
            <p:ph type="sldImg"/>
          </p:nvPr>
        </p:nvSpPr>
        <p:spPr>
          <a:xfrm>
            <a:off x="1198563" y="693738"/>
            <a:ext cx="4616450" cy="3462337"/>
          </a:xfrm>
          <a:ln/>
        </p:spPr>
      </p:sp>
      <p:sp>
        <p:nvSpPr>
          <p:cNvPr id="115716" name="Rectangle 3"/>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245FBCA-F93D-42C6-B208-15CCC375AAAD}"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B9D0004C-AE46-4207-BEF0-7E45E760406B}" type="slidenum">
              <a:rPr lang="en-US" altLang="en-US" sz="1200">
                <a:latin typeface="Times New Roman" panose="02020603050405020304" pitchFamily="18" charset="0"/>
              </a:rPr>
              <a:pPr algn="r"/>
              <a:t>43</a:t>
            </a:fld>
            <a:endParaRPr lang="en-US" altLang="en-US" sz="1200">
              <a:latin typeface="Times New Roman" panose="02020603050405020304" pitchFamily="18" charset="0"/>
            </a:endParaRPr>
          </a:p>
        </p:txBody>
      </p:sp>
      <p:sp>
        <p:nvSpPr>
          <p:cNvPr id="117763" name="Rectangle 2"/>
          <p:cNvSpPr>
            <a:spLocks noChangeArrowheads="1" noTextEdit="1"/>
          </p:cNvSpPr>
          <p:nvPr>
            <p:ph type="sldImg"/>
          </p:nvPr>
        </p:nvSpPr>
        <p:spPr>
          <a:xfrm>
            <a:off x="1208088" y="700088"/>
            <a:ext cx="4598987" cy="3449637"/>
          </a:xfrm>
          <a:ln/>
        </p:spPr>
      </p:sp>
      <p:sp>
        <p:nvSpPr>
          <p:cNvPr id="117764" name="Rectangle 3"/>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B653093-919E-475F-A7FC-FD7C0411DC59}"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05F466D-3F38-4F56-AC9F-4E03249EBAE1}"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9778FE4-3CBA-4453-B385-EE227F3275CF}"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83971" name="Rectangle 2"/>
          <p:cNvSpPr>
            <a:spLocks noChangeArrowheads="1" noTextEdit="1"/>
          </p:cNvSpPr>
          <p:nvPr>
            <p:ph type="sldImg"/>
          </p:nvPr>
        </p:nvSpPr>
        <p:spPr>
          <a:xfrm>
            <a:off x="1196975" y="692150"/>
            <a:ext cx="4618038" cy="3463925"/>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95147C7-0889-4E4D-BA10-13ED49B2F1D0}"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20835" name="Rectangle 2"/>
          <p:cNvSpPr>
            <a:spLocks noChangeArrowheads="1" noTextEdit="1"/>
          </p:cNvSpPr>
          <p:nvPr>
            <p:ph type="sldImg"/>
          </p:nvPr>
        </p:nvSpPr>
        <p:spPr>
          <a:xfrm>
            <a:off x="1196975" y="692150"/>
            <a:ext cx="4618038" cy="3463925"/>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BEC6833-1444-461C-9F9C-C37FC2F374B0}"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ADCCE26-A0D9-40B2-A39E-04B25376E3D7}"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84579BC-FF29-47BD-8173-D6150DCE9D42}"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55142B6-3C9C-4E6B-9742-FA71074A2C13}"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2C916D9-5F91-40C4-B91A-1EDCFA577CEE}"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D14EB20-6718-49C7-BBEC-4F7FA0211767}"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E296B6D-ECD4-4839-940F-DDDEBA5B1651}"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BECD71F-5D0E-4F11-B3A9-E107A53E3384}" type="slidenum">
              <a:rPr lang="en-US" altLang="en-US" sz="1200">
                <a:latin typeface="Times New Roman" panose="02020603050405020304" pitchFamily="18" charset="0"/>
              </a:rPr>
              <a:pPr algn="r"/>
              <a:t>54</a:t>
            </a:fld>
            <a:endParaRPr lang="en-US" altLang="en-US" sz="1200">
              <a:latin typeface="Times New Roman" panose="02020603050405020304" pitchFamily="18" charset="0"/>
            </a:endParaRPr>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57DECCE-EF8F-409A-8F61-72124A6BEA16}" type="slidenum">
              <a:rPr lang="en-US" altLang="en-US" sz="1200">
                <a:latin typeface="Times New Roman" panose="02020603050405020304" pitchFamily="18" charset="0"/>
              </a:rPr>
              <a:pPr algn="r"/>
              <a:t>55</a:t>
            </a:fld>
            <a:endParaRPr lang="en-US" altLang="en-US" sz="1200">
              <a:latin typeface="Times New Roman" panose="02020603050405020304" pitchFamily="18" charset="0"/>
            </a:endParaRPr>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F8E0944-FEE8-412F-8A65-AA77B8657968}"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84995" name="Rectangle 2"/>
          <p:cNvSpPr>
            <a:spLocks noChangeArrowheads="1" noTextEdit="1"/>
          </p:cNvSpPr>
          <p:nvPr>
            <p:ph type="sldImg"/>
          </p:nvPr>
        </p:nvSpPr>
        <p:spPr>
          <a:xfrm>
            <a:off x="1196975" y="692150"/>
            <a:ext cx="4618038" cy="3463925"/>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7B3B0AE-3CA3-498A-8634-9F11D6C29F9A}" type="slidenum">
              <a:rPr lang="en-US" altLang="en-US" sz="1200">
                <a:latin typeface="Times New Roman" panose="02020603050405020304" pitchFamily="18" charset="0"/>
              </a:rPr>
              <a:pPr algn="r"/>
              <a:t>56</a:t>
            </a:fld>
            <a:endParaRPr lang="en-US" altLang="en-US" sz="1200">
              <a:latin typeface="Times New Roman" panose="02020603050405020304" pitchFamily="18" charset="0"/>
            </a:endParaRPr>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95ACCAB-3351-4F64-BFE2-67EC0E3E47AC}" type="slidenum">
              <a:rPr lang="en-US" altLang="en-US" sz="1200">
                <a:latin typeface="Times New Roman" panose="02020603050405020304" pitchFamily="18" charset="0"/>
              </a:rPr>
              <a:pPr algn="r"/>
              <a:t>57</a:t>
            </a:fld>
            <a:endParaRPr lang="en-US" altLang="en-US" sz="1200">
              <a:latin typeface="Times New Roman" panose="02020603050405020304" pitchFamily="18" charset="0"/>
            </a:endParaRPr>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19B244B0-9866-4C42-863F-47E62D125150}" type="slidenum">
              <a:rPr lang="en-US" altLang="en-US" sz="1200">
                <a:latin typeface="Times New Roman" panose="02020603050405020304" pitchFamily="18" charset="0"/>
              </a:rPr>
              <a:pPr algn="r"/>
              <a:t>58</a:t>
            </a:fld>
            <a:endParaRPr lang="en-US" altLang="en-US" sz="1200">
              <a:latin typeface="Times New Roman" panose="02020603050405020304" pitchFamily="18" charset="0"/>
            </a:endParaRPr>
          </a:p>
        </p:txBody>
      </p:sp>
      <p:sp>
        <p:nvSpPr>
          <p:cNvPr id="133123" name="Rectangle 2"/>
          <p:cNvSpPr>
            <a:spLocks noChangeArrowheads="1" noTextEdit="1"/>
          </p:cNvSpPr>
          <p:nvPr>
            <p:ph type="sldImg"/>
          </p:nvPr>
        </p:nvSpPr>
        <p:spPr>
          <a:xfrm>
            <a:off x="1196975" y="692150"/>
            <a:ext cx="4618038" cy="3463925"/>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D97BD29-BB5C-4D15-974B-30F152E5BC6F}"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4147" name="Rectangle 2"/>
          <p:cNvSpPr>
            <a:spLocks noChangeArrowheads="1" noTextEdit="1"/>
          </p:cNvSpPr>
          <p:nvPr>
            <p:ph type="sldImg"/>
          </p:nvPr>
        </p:nvSpPr>
        <p:spPr>
          <a:xfrm>
            <a:off x="1196975" y="692150"/>
            <a:ext cx="4618038" cy="3463925"/>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E4283E4-2FB1-489F-9EED-6A1083A89E49}"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5171" name="Rectangle 2"/>
          <p:cNvSpPr>
            <a:spLocks noChangeArrowheads="1" noTextEdit="1"/>
          </p:cNvSpPr>
          <p:nvPr>
            <p:ph type="sldImg"/>
          </p:nvPr>
        </p:nvSpPr>
        <p:spPr>
          <a:xfrm>
            <a:off x="1196975" y="692150"/>
            <a:ext cx="4618038" cy="3463925"/>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64C7A9A-D80F-4307-B60B-A44CBD82A18C}" type="slidenum">
              <a:rPr lang="en-US" altLang="en-US" sz="1200">
                <a:latin typeface="Times New Roman" panose="02020603050405020304" pitchFamily="18" charset="0"/>
              </a:rPr>
              <a:pPr algn="r"/>
              <a:t>61</a:t>
            </a:fld>
            <a:endParaRPr lang="en-US" altLang="en-US" sz="1200">
              <a:latin typeface="Times New Roman" panose="02020603050405020304" pitchFamily="18" charset="0"/>
            </a:endParaRPr>
          </a:p>
        </p:txBody>
      </p:sp>
      <p:sp>
        <p:nvSpPr>
          <p:cNvPr id="136195" name="Rectangle 2"/>
          <p:cNvSpPr>
            <a:spLocks noChangeArrowheads="1" noTextEdit="1"/>
          </p:cNvSpPr>
          <p:nvPr>
            <p:ph type="sldImg"/>
          </p:nvPr>
        </p:nvSpPr>
        <p:spPr>
          <a:xfrm>
            <a:off x="1196975" y="692150"/>
            <a:ext cx="4618038" cy="3463925"/>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D9A04D0-7ED5-4E77-8197-FAD11E0BB102}"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37219" name="Rectangle 2"/>
          <p:cNvSpPr>
            <a:spLocks noChangeArrowheads="1" noTextEdit="1"/>
          </p:cNvSpPr>
          <p:nvPr>
            <p:ph type="sldImg"/>
          </p:nvPr>
        </p:nvSpPr>
        <p:spPr>
          <a:xfrm>
            <a:off x="1196975" y="692150"/>
            <a:ext cx="4618038" cy="3463925"/>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B0EAB68-2BAE-4ED0-8F74-BC374406DDA8}"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38243" name="Rectangle 2"/>
          <p:cNvSpPr>
            <a:spLocks noChangeArrowheads="1" noTextEdit="1"/>
          </p:cNvSpPr>
          <p:nvPr>
            <p:ph type="sldImg"/>
          </p:nvPr>
        </p:nvSpPr>
        <p:spPr>
          <a:xfrm>
            <a:off x="1196975" y="692150"/>
            <a:ext cx="4618038" cy="3463925"/>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B20A3FC-A19D-4624-B9F5-87DCCC7554BC}" type="slidenum">
              <a:rPr lang="en-US" altLang="en-US" sz="1200">
                <a:latin typeface="Times New Roman" panose="02020603050405020304" pitchFamily="18" charset="0"/>
              </a:rPr>
              <a:pPr algn="r"/>
              <a:t>64</a:t>
            </a:fld>
            <a:endParaRPr lang="en-US" altLang="en-US" sz="1200">
              <a:latin typeface="Times New Roman" panose="02020603050405020304" pitchFamily="18" charset="0"/>
            </a:endParaRPr>
          </a:p>
        </p:txBody>
      </p:sp>
      <p:sp>
        <p:nvSpPr>
          <p:cNvPr id="139267" name="Rectangle 2"/>
          <p:cNvSpPr>
            <a:spLocks noChangeArrowheads="1" noTextEdit="1"/>
          </p:cNvSpPr>
          <p:nvPr>
            <p:ph type="sldImg"/>
          </p:nvPr>
        </p:nvSpPr>
        <p:spPr>
          <a:xfrm>
            <a:off x="1198563" y="693738"/>
            <a:ext cx="4616450" cy="3462337"/>
          </a:xfrm>
          <a:ln/>
        </p:spPr>
      </p:sp>
      <p:sp>
        <p:nvSpPr>
          <p:cNvPr id="139268" name="Rectangle 3"/>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0625203-743F-424A-9066-EC80C8424BEC}" type="slidenum">
              <a:rPr lang="en-US" altLang="en-US" sz="1200">
                <a:latin typeface="Times New Roman" panose="02020603050405020304" pitchFamily="18" charset="0"/>
              </a:rPr>
              <a:pPr algn="r"/>
              <a:t>65</a:t>
            </a:fld>
            <a:endParaRPr lang="en-US" altLang="en-US" sz="1200">
              <a:latin typeface="Times New Roman" panose="02020603050405020304" pitchFamily="18" charset="0"/>
            </a:endParaRPr>
          </a:p>
        </p:txBody>
      </p:sp>
      <p:sp>
        <p:nvSpPr>
          <p:cNvPr id="140291" name="Rectangle 2"/>
          <p:cNvSpPr>
            <a:spLocks noChangeArrowheads="1" noTextEdit="1"/>
          </p:cNvSpPr>
          <p:nvPr>
            <p:ph type="sldImg"/>
          </p:nvPr>
        </p:nvSpPr>
        <p:spPr>
          <a:xfrm>
            <a:off x="1198563" y="693738"/>
            <a:ext cx="4616450" cy="3462337"/>
          </a:xfrm>
          <a:ln/>
        </p:spPr>
      </p:sp>
      <p:sp>
        <p:nvSpPr>
          <p:cNvPr id="140292" name="Rectangle 3"/>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15F73F8-0288-4AE5-96BC-3E445418069F}"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86019" name="Rectangle 2"/>
          <p:cNvSpPr>
            <a:spLocks noChangeArrowheads="1" noTextEdit="1"/>
          </p:cNvSpPr>
          <p:nvPr>
            <p:ph type="sldImg"/>
          </p:nvPr>
        </p:nvSpPr>
        <p:spPr>
          <a:xfrm>
            <a:off x="1196975" y="692150"/>
            <a:ext cx="4618038" cy="3463925"/>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B248728-F0F5-4739-90D2-EDCF5FCAB6C2}"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1315" name="Rectangle 2"/>
          <p:cNvSpPr>
            <a:spLocks noChangeArrowheads="1" noTextEdit="1"/>
          </p:cNvSpPr>
          <p:nvPr>
            <p:ph type="sldImg"/>
          </p:nvPr>
        </p:nvSpPr>
        <p:spPr>
          <a:xfrm>
            <a:off x="1196975" y="692150"/>
            <a:ext cx="4618038" cy="3463925"/>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F1C3212-1D0E-4862-9D11-3B32CF75C273}"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42339" name="Rectangle 2"/>
          <p:cNvSpPr>
            <a:spLocks noChangeArrowheads="1" noTextEdit="1"/>
          </p:cNvSpPr>
          <p:nvPr>
            <p:ph type="sldImg"/>
          </p:nvPr>
        </p:nvSpPr>
        <p:spPr>
          <a:xfrm>
            <a:off x="1196975" y="692150"/>
            <a:ext cx="4618038" cy="3463925"/>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FFB9F51-B401-4041-86DC-4180066E7F3B}"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3363" name="Rectangle 2"/>
          <p:cNvSpPr>
            <a:spLocks noChangeArrowheads="1" noTextEdit="1"/>
          </p:cNvSpPr>
          <p:nvPr>
            <p:ph type="sldImg"/>
          </p:nvPr>
        </p:nvSpPr>
        <p:spPr>
          <a:xfrm>
            <a:off x="1196975" y="692150"/>
            <a:ext cx="4618038" cy="3463925"/>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280BC042-7166-402D-A7E6-CB943FB66208}" type="slidenum">
              <a:rPr lang="en-US" altLang="en-US" sz="1200">
                <a:latin typeface="Times New Roman" panose="02020603050405020304" pitchFamily="18" charset="0"/>
              </a:rPr>
              <a:pPr algn="r"/>
              <a:t>69</a:t>
            </a:fld>
            <a:endParaRPr lang="en-US" altLang="en-US" sz="1200">
              <a:latin typeface="Times New Roman" panose="02020603050405020304" pitchFamily="18" charset="0"/>
            </a:endParaRPr>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EF6B99F-EBEC-476E-A396-9F949A3592CF}"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D026A0D-E63F-467A-97AA-39E1FD8D9522}"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9638DEB-7305-4144-A6DF-1D70B52B8EB6}"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8CEACCE-AD17-40BF-B2CE-52ACC624D0B3}"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88067" name="Rectangle 2"/>
          <p:cNvSpPr>
            <a:spLocks noChangeArrowheads="1" noTextEdit="1"/>
          </p:cNvSpPr>
          <p:nvPr>
            <p:ph type="sldImg"/>
          </p:nvPr>
        </p:nvSpPr>
        <p:spPr>
          <a:xfrm>
            <a:off x="1196975" y="692150"/>
            <a:ext cx="4618038" cy="3463925"/>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C00375E-C0E0-429F-AA10-ADFE96B7EF10}"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89091" name="Rectangle 2"/>
          <p:cNvSpPr>
            <a:spLocks noChangeArrowheads="1" noTextEdit="1"/>
          </p:cNvSpPr>
          <p:nvPr>
            <p:ph type="sldImg"/>
          </p:nvPr>
        </p:nvSpPr>
        <p:spPr>
          <a:xfrm>
            <a:off x="1196975" y="692150"/>
            <a:ext cx="4618038" cy="3463925"/>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2EFD9A5-E26F-45DA-B6A4-4B4D949A0D95}" type="datetime1">
              <a:rPr lang="en-US"/>
              <a:pPr>
                <a:defRPr/>
              </a:pPr>
              <a:t>9/14/2019</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fld id="{3AF34A00-D3EA-4FF0-8BB1-33007DD4E875}" type="slidenum">
              <a:rPr lang="en-US" altLang="en-US"/>
              <a:pPr/>
              <a:t>‹#›</a:t>
            </a:fld>
            <a:endParaRPr lang="en-US" altLang="en-US"/>
          </a:p>
        </p:txBody>
      </p:sp>
    </p:spTree>
    <p:extLst>
      <p:ext uri="{BB962C8B-B14F-4D97-AF65-F5344CB8AC3E}">
        <p14:creationId xmlns:p14="http://schemas.microsoft.com/office/powerpoint/2010/main" val="302085356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2FF07FCF-2004-414A-A052-F4A137E3F1A1}" type="datetime1">
              <a:rPr lang="en-US"/>
              <a:pPr>
                <a:defRPr/>
              </a:pPr>
              <a:t>9/14/2019</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09FBF552-5B02-4603-95AE-E86448FEB993}" type="slidenum">
              <a:rPr lang="en-US" altLang="en-US"/>
              <a:pPr/>
              <a:t>‹#›</a:t>
            </a:fld>
            <a:endParaRPr lang="en-US" altLang="en-US"/>
          </a:p>
        </p:txBody>
      </p:sp>
    </p:spTree>
    <p:extLst>
      <p:ext uri="{BB962C8B-B14F-4D97-AF65-F5344CB8AC3E}">
        <p14:creationId xmlns:p14="http://schemas.microsoft.com/office/powerpoint/2010/main" val="3544929213"/>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907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198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FC9D2045-565B-4171-88A3-DC05AE1DAE82}" type="datetime1">
              <a:rPr lang="en-US"/>
              <a:pPr>
                <a:defRPr/>
              </a:pPr>
              <a:t>9/14/2019</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A4E1EA40-2580-4AAA-AB49-91BBF66F381B}" type="slidenum">
              <a:rPr lang="en-US" altLang="en-US"/>
              <a:pPr/>
              <a:t>‹#›</a:t>
            </a:fld>
            <a:endParaRPr lang="en-US" altLang="en-US"/>
          </a:p>
        </p:txBody>
      </p:sp>
    </p:spTree>
    <p:extLst>
      <p:ext uri="{BB962C8B-B14F-4D97-AF65-F5344CB8AC3E}">
        <p14:creationId xmlns:p14="http://schemas.microsoft.com/office/powerpoint/2010/main" val="150048896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95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962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pPr>
              <a:defRPr/>
            </a:pPr>
            <a:fld id="{7CC057AD-DBFE-4ABE-B5D2-ED99CEC45FD4}" type="datetime1">
              <a:rPr lang="en-US"/>
              <a:pPr>
                <a:defRPr/>
              </a:pPr>
              <a:t>9/14/2019</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D0898827-68AA-4F83-9793-6BF635D22435}" type="slidenum">
              <a:rPr lang="en-US" altLang="en-US"/>
              <a:pPr/>
              <a:t>‹#›</a:t>
            </a:fld>
            <a:endParaRPr lang="en-US" altLang="en-US"/>
          </a:p>
        </p:txBody>
      </p:sp>
    </p:spTree>
    <p:extLst>
      <p:ext uri="{BB962C8B-B14F-4D97-AF65-F5344CB8AC3E}">
        <p14:creationId xmlns:p14="http://schemas.microsoft.com/office/powerpoint/2010/main" val="393747832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AEE9C118-BEE3-4F9F-A758-7603BA20E973}" type="datetime1">
              <a:rPr lang="en-US"/>
              <a:pPr>
                <a:defRPr/>
              </a:pPr>
              <a:t>9/14/2019</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51A656BD-96CB-499E-A1F3-D63D04774A5D}" type="slidenum">
              <a:rPr lang="en-US" altLang="en-US"/>
              <a:pPr/>
              <a:t>‹#›</a:t>
            </a:fld>
            <a:endParaRPr lang="en-US" altLang="en-US"/>
          </a:p>
        </p:txBody>
      </p:sp>
    </p:spTree>
    <p:extLst>
      <p:ext uri="{BB962C8B-B14F-4D97-AF65-F5344CB8AC3E}">
        <p14:creationId xmlns:p14="http://schemas.microsoft.com/office/powerpoint/2010/main" val="280859748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p:txBody>
          <a:bodyPr/>
          <a:lstStyle>
            <a:lvl1pPr>
              <a:defRPr/>
            </a:lvl1pPr>
          </a:lstStyle>
          <a:p>
            <a:fld id="{9783AA14-326A-43C7-804F-7EE0DEC64989}" type="slidenum">
              <a:rPr lang="en-US" altLang="en-US"/>
              <a:pPr/>
              <a:t>‹#›</a:t>
            </a:fld>
            <a:endParaRPr lang="en-US" altLang="en-US"/>
          </a:p>
        </p:txBody>
      </p:sp>
    </p:spTree>
    <p:extLst>
      <p:ext uri="{BB962C8B-B14F-4D97-AF65-F5344CB8AC3E}">
        <p14:creationId xmlns:p14="http://schemas.microsoft.com/office/powerpoint/2010/main" val="195386016"/>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BE0B23DA-3AE6-4EF5-B0FB-36E511436DCC}" type="datetime1">
              <a:rPr lang="en-US"/>
              <a:pPr>
                <a:defRPr/>
              </a:pPr>
              <a:t>9/14/2019</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49059239-F592-4766-A381-470A915AAEED}" type="slidenum">
              <a:rPr lang="en-US" altLang="en-US"/>
              <a:pPr/>
              <a:t>‹#›</a:t>
            </a:fld>
            <a:endParaRPr lang="en-US" altLang="en-US"/>
          </a:p>
        </p:txBody>
      </p:sp>
    </p:spTree>
    <p:extLst>
      <p:ext uri="{BB962C8B-B14F-4D97-AF65-F5344CB8AC3E}">
        <p14:creationId xmlns:p14="http://schemas.microsoft.com/office/powerpoint/2010/main" val="2663389291"/>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2303149F-2851-4541-959D-63F5710E124F}" type="datetime1">
              <a:rPr lang="en-US"/>
              <a:pPr>
                <a:defRPr/>
              </a:pPr>
              <a:t>9/14/2019</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4F8DE381-5A0B-4B26-A5EF-5C925A196677}" type="slidenum">
              <a:rPr lang="en-US" altLang="en-US"/>
              <a:pPr/>
              <a:t>‹#›</a:t>
            </a:fld>
            <a:endParaRPr lang="en-US" altLang="en-US"/>
          </a:p>
        </p:txBody>
      </p:sp>
    </p:spTree>
    <p:extLst>
      <p:ext uri="{BB962C8B-B14F-4D97-AF65-F5344CB8AC3E}">
        <p14:creationId xmlns:p14="http://schemas.microsoft.com/office/powerpoint/2010/main" val="227377178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9"/>
          <p:cNvSpPr>
            <a:spLocks noGrp="1" noChangeArrowheads="1"/>
          </p:cNvSpPr>
          <p:nvPr>
            <p:ph type="dt" sz="half" idx="10"/>
          </p:nvPr>
        </p:nvSpPr>
        <p:spPr>
          <a:ln/>
        </p:spPr>
        <p:txBody>
          <a:bodyPr/>
          <a:lstStyle>
            <a:lvl1pPr>
              <a:defRPr/>
            </a:lvl1pPr>
          </a:lstStyle>
          <a:p>
            <a:pPr>
              <a:defRPr/>
            </a:pPr>
            <a:fld id="{2FD2415D-6866-4D3B-B097-B89DAFFF156D}" type="datetime1">
              <a:rPr lang="en-US"/>
              <a:pPr>
                <a:defRPr/>
              </a:pPr>
              <a:t>9/14/2019</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fld id="{704325C3-69D7-486E-839C-50F1ECD163CD}" type="slidenum">
              <a:rPr lang="en-US" altLang="en-US"/>
              <a:pPr/>
              <a:t>‹#›</a:t>
            </a:fld>
            <a:endParaRPr lang="en-US" altLang="en-US"/>
          </a:p>
        </p:txBody>
      </p:sp>
    </p:spTree>
    <p:extLst>
      <p:ext uri="{BB962C8B-B14F-4D97-AF65-F5344CB8AC3E}">
        <p14:creationId xmlns:p14="http://schemas.microsoft.com/office/powerpoint/2010/main" val="318832971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ln/>
        </p:spPr>
        <p:txBody>
          <a:bodyPr/>
          <a:lstStyle>
            <a:lvl1pPr>
              <a:defRPr/>
            </a:lvl1pPr>
          </a:lstStyle>
          <a:p>
            <a:pPr>
              <a:defRPr/>
            </a:pPr>
            <a:fld id="{4E7452AD-E65B-4EDC-986F-362ADBBB4A2C}" type="datetime1">
              <a:rPr lang="en-US"/>
              <a:pPr>
                <a:defRPr/>
              </a:pPr>
              <a:t>9/14/2019</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fld id="{D1DB265A-A64E-41FA-9ABD-ED0859F23212}" type="slidenum">
              <a:rPr lang="en-US" altLang="en-US"/>
              <a:pPr/>
              <a:t>‹#›</a:t>
            </a:fld>
            <a:endParaRPr lang="en-US" altLang="en-US"/>
          </a:p>
        </p:txBody>
      </p:sp>
    </p:spTree>
    <p:extLst>
      <p:ext uri="{BB962C8B-B14F-4D97-AF65-F5344CB8AC3E}">
        <p14:creationId xmlns:p14="http://schemas.microsoft.com/office/powerpoint/2010/main" val="167443170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50463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B381AAFC-4CE0-469A-9CA2-692E784A6948}" type="datetime1">
              <a:rPr lang="en-US"/>
              <a:pPr>
                <a:defRPr/>
              </a:pPr>
              <a:t>9/14/2019</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708B8CAE-5A51-47A5-A8EE-FA90143252B1}" type="slidenum">
              <a:rPr lang="en-US" altLang="en-US"/>
              <a:pPr/>
              <a:t>‹#›</a:t>
            </a:fld>
            <a:endParaRPr lang="en-US" altLang="en-US"/>
          </a:p>
        </p:txBody>
      </p:sp>
    </p:spTree>
    <p:extLst>
      <p:ext uri="{BB962C8B-B14F-4D97-AF65-F5344CB8AC3E}">
        <p14:creationId xmlns:p14="http://schemas.microsoft.com/office/powerpoint/2010/main" val="91142452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A7A7E0E6-2318-443D-B8AF-694BE07FB3BB}" type="datetime1">
              <a:rPr lang="en-US"/>
              <a:pPr>
                <a:defRPr/>
              </a:pPr>
              <a:t>9/14/2019</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55BCEA19-8567-4EFB-857E-FF931B13C6D1}" type="slidenum">
              <a:rPr lang="en-US" altLang="en-US"/>
              <a:pPr/>
              <a:t>‹#›</a:t>
            </a:fld>
            <a:endParaRPr lang="en-US" altLang="en-US"/>
          </a:p>
        </p:txBody>
      </p:sp>
    </p:spTree>
    <p:extLst>
      <p:ext uri="{BB962C8B-B14F-4D97-AF65-F5344CB8AC3E}">
        <p14:creationId xmlns:p14="http://schemas.microsoft.com/office/powerpoint/2010/main" val="3309484078"/>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143000"/>
            <a:ext cx="8226425" cy="46038"/>
          </a:xfrm>
          <a:prstGeom prst="rect">
            <a:avLst/>
          </a:prstGeom>
          <a:gradFill rotWithShape="0">
            <a:gsLst>
              <a:gs pos="0">
                <a:srgbClr val="008080">
                  <a:alpha val="95000"/>
                </a:srgbClr>
              </a:gs>
              <a:gs pos="100000">
                <a:schemeClr val="bg1"/>
              </a:gs>
            </a:gsLst>
            <a:lin ang="0" scaled="1"/>
          </a:gradFill>
          <a:ln w="9525">
            <a:noFill/>
            <a:miter lim="800000"/>
            <a:headEnd/>
            <a:tailEnd/>
          </a:ln>
        </p:spPr>
        <p:txBody>
          <a:bodyPr wrap="none" anchor="ctr"/>
          <a:lstStyle/>
          <a:p>
            <a:pPr algn="ctr">
              <a:defRPr/>
            </a:pPr>
            <a:endParaRPr kumimoji="1" lang="en-US"/>
          </a:p>
        </p:txBody>
      </p:sp>
      <p:sp>
        <p:nvSpPr>
          <p:cNvPr id="9219" name="Rectangle 2057"/>
          <p:cNvSpPr>
            <a:spLocks noGrp="1" noChangeArrowheads="1"/>
          </p:cNvSpPr>
          <p:nvPr>
            <p:ph type="title"/>
          </p:nvPr>
        </p:nvSpPr>
        <p:spPr bwMode="auto">
          <a:xfrm>
            <a:off x="152400" y="304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9220" name="Rectangle 2058"/>
          <p:cNvSpPr>
            <a:spLocks noGrp="1" noChangeArrowheads="1"/>
          </p:cNvSpPr>
          <p:nvPr>
            <p:ph type="body" idx="1"/>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9" name="Rectangle 2059"/>
          <p:cNvSpPr>
            <a:spLocks noGrp="1" noChangeArrowheads="1"/>
          </p:cNvSpPr>
          <p:nvPr>
            <p:ph type="dt" sz="half" idx="2"/>
          </p:nvPr>
        </p:nvSpPr>
        <p:spPr bwMode="auto">
          <a:xfrm>
            <a:off x="1524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D481B94C-A19E-4BE9-83E0-FF90A91494CD}" type="datetime1">
              <a:rPr lang="en-US"/>
              <a:pPr>
                <a:defRPr/>
              </a:pPr>
              <a:t>9/14/2019</a:t>
            </a:fld>
            <a:endParaRPr lang="en-US"/>
          </a:p>
        </p:txBody>
      </p:sp>
      <p:sp>
        <p:nvSpPr>
          <p:cNvPr id="928780" name="Rectangle 2060"/>
          <p:cNvSpPr>
            <a:spLocks noGrp="1" noChangeArrowheads="1"/>
          </p:cNvSpPr>
          <p:nvPr>
            <p:ph type="ftr" sz="quarter" idx="3"/>
          </p:nvPr>
        </p:nvSpPr>
        <p:spPr bwMode="auto">
          <a:xfrm>
            <a:off x="31242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58137F3-DF61-46C9-94C7-FF881765FC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05" r:id="rId3"/>
    <p:sldLayoutId id="2147483806" r:id="rId4"/>
    <p:sldLayoutId id="2147483807" r:id="rId5"/>
    <p:sldLayoutId id="2147483808" r:id="rId6"/>
    <p:sldLayoutId id="2147483817" r:id="rId7"/>
    <p:sldLayoutId id="2147483809" r:id="rId8"/>
    <p:sldLayoutId id="2147483810" r:id="rId9"/>
    <p:sldLayoutId id="2147483811" r:id="rId10"/>
    <p:sldLayoutId id="2147483812" r:id="rId11"/>
    <p:sldLayoutId id="2147483813" r:id="rId12"/>
    <p:sldLayoutId id="2147483814" r:id="rId13"/>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Berlin Sans FB Demi" pitchFamily="34" charset="0"/>
        </a:defRPr>
      </a:lvl6pPr>
      <a:lvl7pPr marL="914400" algn="ctr" rtl="0" fontAlgn="base">
        <a:spcBef>
          <a:spcPct val="0"/>
        </a:spcBef>
        <a:spcAft>
          <a:spcPct val="0"/>
        </a:spcAft>
        <a:defRPr sz="3600" b="1">
          <a:solidFill>
            <a:schemeClr val="tx2"/>
          </a:solidFill>
          <a:latin typeface="Berlin Sans FB Demi" pitchFamily="34" charset="0"/>
        </a:defRPr>
      </a:lvl7pPr>
      <a:lvl8pPr marL="1371600" algn="ctr" rtl="0" fontAlgn="base">
        <a:spcBef>
          <a:spcPct val="0"/>
        </a:spcBef>
        <a:spcAft>
          <a:spcPct val="0"/>
        </a:spcAft>
        <a:defRPr sz="3600" b="1">
          <a:solidFill>
            <a:schemeClr val="tx2"/>
          </a:solidFill>
          <a:latin typeface="Berlin Sans FB Demi" pitchFamily="34" charset="0"/>
        </a:defRPr>
      </a:lvl8pPr>
      <a:lvl9pPr marL="1828800" algn="ctr" rtl="0" fontAlgn="base">
        <a:spcBef>
          <a:spcPct val="0"/>
        </a:spcBef>
        <a:spcAft>
          <a:spcPct val="0"/>
        </a:spcAft>
        <a:defRPr sz="3600" b="1">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9.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1.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 Id="rId9" Type="http://schemas.openxmlformats.org/officeDocument/2006/relationships/image" Target="../media/image13.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2.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5.emf"/><Relationship Id="rId4" Type="http://schemas.openxmlformats.org/officeDocument/2006/relationships/oleObject" Target="../embeddings/oleObject1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0.wmf"/><Relationship Id="rId3" Type="http://schemas.openxmlformats.org/officeDocument/2006/relationships/notesSlide" Target="../notesSlides/notesSlide53.xml"/><Relationship Id="rId7" Type="http://schemas.openxmlformats.org/officeDocument/2006/relationships/image" Target="../media/image27.wmf"/><Relationship Id="rId12"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8.wmf"/><Relationship Id="rId1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827088" y="1557338"/>
            <a:ext cx="7772400" cy="1143000"/>
          </a:xfrm>
        </p:spPr>
        <p:txBody>
          <a:bodyPr/>
          <a:lstStyle/>
          <a:p>
            <a:r>
              <a:rPr lang="en-US" altLang="en-US" sz="6000" dirty="0"/>
              <a:t>Data Preprocessing</a:t>
            </a:r>
            <a:endParaRPr lang="en-US" altLang="en-US" sz="6000" dirty="0" smtClean="0">
              <a:solidFill>
                <a:srgbClr val="FF0000"/>
              </a:solidFill>
            </a:endParaRPr>
          </a:p>
        </p:txBody>
      </p:sp>
      <p:sp>
        <p:nvSpPr>
          <p:cNvPr id="13315" name="Rectangle 5"/>
          <p:cNvSpPr>
            <a:spLocks noGrp="1" noChangeArrowheads="1"/>
          </p:cNvSpPr>
          <p:nvPr>
            <p:ph type="subTitle" idx="1"/>
          </p:nvPr>
        </p:nvSpPr>
        <p:spPr>
          <a:xfrm>
            <a:off x="1166813" y="4365625"/>
            <a:ext cx="6400800" cy="1943100"/>
          </a:xfrm>
        </p:spPr>
        <p:txBody>
          <a:bodyPr/>
          <a:lstStyle/>
          <a:p>
            <a:r>
              <a:rPr lang="en-US" altLang="en-US" sz="2000" b="1" dirty="0" smtClean="0">
                <a:solidFill>
                  <a:srgbClr val="C00000"/>
                </a:solidFill>
              </a:rPr>
              <a:t>Dr. Shahid Mahmood Awan</a:t>
            </a:r>
            <a:endParaRPr lang="en-US" altLang="en-US" sz="1600" b="1" dirty="0" smtClean="0">
              <a:solidFill>
                <a:srgbClr val="C00000"/>
              </a:solidFill>
            </a:endParaRPr>
          </a:p>
          <a:p>
            <a:endParaRPr lang="en-US" altLang="en-US" sz="1600" dirty="0" smtClean="0"/>
          </a:p>
          <a:p>
            <a:r>
              <a:rPr lang="en-US" altLang="en-US" sz="1600" b="1" dirty="0" smtClean="0">
                <a:solidFill>
                  <a:schemeClr val="bg1"/>
                </a:solidFill>
              </a:rPr>
              <a:t>http://turing.cs.pub.ro/mas_11</a:t>
            </a:r>
            <a:br>
              <a:rPr lang="en-US" altLang="en-US" sz="1600" b="1" dirty="0" smtClean="0">
                <a:solidFill>
                  <a:schemeClr val="bg1"/>
                </a:solidFill>
              </a:rPr>
            </a:br>
            <a:r>
              <a:rPr lang="en-US" altLang="en-US" sz="1600" b="1" dirty="0" smtClean="0">
                <a:solidFill>
                  <a:schemeClr val="bg1"/>
                </a:solidFill>
              </a:rPr>
              <a:t>curs.cs.pub.ro</a:t>
            </a:r>
          </a:p>
          <a:p>
            <a:r>
              <a:rPr lang="en-US" altLang="en-US" sz="1600" b="1" dirty="0" smtClean="0"/>
              <a:t>shahid.awan@umt.edu.pk</a:t>
            </a:r>
          </a:p>
          <a:p>
            <a:r>
              <a:rPr lang="en-US" altLang="en-US" sz="1600" b="1" dirty="0" smtClean="0"/>
              <a:t>University of Management and Technology</a:t>
            </a:r>
            <a:r>
              <a:rPr lang="en-US" altLang="en-US" sz="1800" b="1" dirty="0" smtClean="0"/>
              <a:t/>
            </a:r>
            <a:br>
              <a:rPr lang="en-US" altLang="en-US" sz="1800" b="1" dirty="0" smtClean="0"/>
            </a:br>
            <a:endParaRPr lang="en-US" altLang="en-US" sz="1800" b="1" dirty="0" smtClean="0"/>
          </a:p>
        </p:txBody>
      </p:sp>
      <p:sp>
        <p:nvSpPr>
          <p:cNvPr id="13316" name="AutoShape 10" descr="Image result for UMT"/>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317" name="AutoShape 12" descr="Image result for UMT"/>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pic>
        <p:nvPicPr>
          <p:cNvPr id="13318" name="Picture 14" descr="https://upload.wikimedia.org/wikipedia/en/2/21/UMT_Logo_Pk.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52388"/>
            <a:ext cx="1646237"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 y="304800"/>
            <a:ext cx="8763000" cy="762000"/>
          </a:xfrm>
        </p:spPr>
        <p:txBody>
          <a:bodyPr/>
          <a:lstStyle/>
          <a:p>
            <a:r>
              <a:rPr lang="en-US" altLang="en-US" smtClean="0"/>
              <a:t>Data Pre-Processing and Analysis Components of LF model</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FE72D3-819E-47C9-BB55-CDF33A809678}" type="slidenum">
              <a:rPr lang="en-US" altLang="en-US" sz="1200"/>
              <a:pPr eaLnBrk="1" hangingPunct="1"/>
              <a:t>10</a:t>
            </a:fld>
            <a:endParaRPr lang="en-US" altLang="en-US" sz="120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598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Data Pre-Processing</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5672D16-4FEF-4D1A-A8F8-9307C84E2720}" type="slidenum">
              <a:rPr lang="en-US" altLang="en-US" sz="1200"/>
              <a:pPr eaLnBrk="1" hangingPunct="1"/>
              <a:t>11</a:t>
            </a:fld>
            <a:endParaRPr lang="en-US" altLang="en-US" sz="120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04950"/>
            <a:ext cx="8885238"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216D728-8701-4DD2-96A4-C5A3BCC3130B}" type="slidenum">
              <a:rPr lang="en-US" altLang="en-US" sz="1200"/>
              <a:pPr eaLnBrk="1" hangingPunct="1"/>
              <a:t>12</a:t>
            </a:fld>
            <a:endParaRPr lang="en-US" altLang="en-US" sz="1200"/>
          </a:p>
        </p:txBody>
      </p:sp>
      <p:sp>
        <p:nvSpPr>
          <p:cNvPr id="25603"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7FD10E05-63C8-4E5B-8218-1313A7076445}" type="slidenum">
              <a:rPr lang="en-US" altLang="en-US" sz="1200"/>
              <a:pPr algn="r" eaLnBrk="1" hangingPunct="1"/>
              <a:t>12</a:t>
            </a:fld>
            <a:endParaRPr lang="en-US" altLang="en-US" sz="1200"/>
          </a:p>
        </p:txBody>
      </p:sp>
      <p:sp>
        <p:nvSpPr>
          <p:cNvPr id="25604"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Chapter 3: Data Preprocessing</a:t>
            </a:r>
          </a:p>
        </p:txBody>
      </p:sp>
      <p:sp>
        <p:nvSpPr>
          <p:cNvPr id="25605"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25606" name="AutoShape 4"/>
          <p:cNvSpPr>
            <a:spLocks noChangeArrowheads="1"/>
          </p:cNvSpPr>
          <p:nvPr/>
        </p:nvSpPr>
        <p:spPr bwMode="auto">
          <a:xfrm rot="9430553">
            <a:off x="2968625" y="32067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2BBB1D9-AFFA-47A5-9297-662C7EEC9D29}" type="slidenum">
              <a:rPr lang="en-US" altLang="en-US" sz="1200"/>
              <a:pPr eaLnBrk="1" hangingPunct="1"/>
              <a:t>13</a:t>
            </a:fld>
            <a:endParaRPr lang="en-US" altLang="en-US" sz="1200"/>
          </a:p>
        </p:txBody>
      </p:sp>
      <p:sp>
        <p:nvSpPr>
          <p:cNvPr id="26627" name="Rectangle 2"/>
          <p:cNvSpPr>
            <a:spLocks noGrp="1" noChangeArrowheads="1"/>
          </p:cNvSpPr>
          <p:nvPr>
            <p:ph type="title"/>
          </p:nvPr>
        </p:nvSpPr>
        <p:spPr/>
        <p:txBody>
          <a:bodyPr/>
          <a:lstStyle/>
          <a:p>
            <a:pPr eaLnBrk="1" hangingPunct="1"/>
            <a:r>
              <a:rPr lang="en-US" altLang="en-US" smtClean="0">
                <a:solidFill>
                  <a:srgbClr val="170981"/>
                </a:solidFill>
              </a:rPr>
              <a:t>Data Cleaning</a:t>
            </a:r>
          </a:p>
        </p:txBody>
      </p:sp>
      <p:sp>
        <p:nvSpPr>
          <p:cNvPr id="26628" name="Rectangle 3"/>
          <p:cNvSpPr>
            <a:spLocks noGrp="1" noChangeArrowheads="1"/>
          </p:cNvSpPr>
          <p:nvPr>
            <p:ph type="body" idx="1"/>
          </p:nvPr>
        </p:nvSpPr>
        <p:spPr/>
        <p:txBody>
          <a:bodyPr/>
          <a:lstStyle/>
          <a:p>
            <a:pPr eaLnBrk="1" hangingPunct="1">
              <a:lnSpc>
                <a:spcPct val="110000"/>
              </a:lnSpc>
            </a:pPr>
            <a:r>
              <a:rPr lang="en-US" altLang="en-US" sz="2000" smtClean="0"/>
              <a:t>Data in the Real World Is Dirty: Lots of potentially incorrect data, e.g., instrument faulty, human or computer error, transmission error</a:t>
            </a:r>
          </a:p>
          <a:p>
            <a:pPr lvl="1" eaLnBrk="1" hangingPunct="1">
              <a:lnSpc>
                <a:spcPct val="120000"/>
              </a:lnSpc>
            </a:pPr>
            <a:r>
              <a:rPr lang="en-US" altLang="en-US" sz="2000" u="sng" smtClean="0"/>
              <a:t>incomplete</a:t>
            </a:r>
            <a:r>
              <a:rPr lang="en-US" altLang="en-US" sz="2000" smtClean="0"/>
              <a:t>: lacking attribute values, lacking certain attributes of interest, or containing only aggregate data</a:t>
            </a:r>
          </a:p>
          <a:p>
            <a:pPr lvl="2" eaLnBrk="1" hangingPunct="1">
              <a:lnSpc>
                <a:spcPct val="110000"/>
              </a:lnSpc>
            </a:pPr>
            <a:r>
              <a:rPr lang="en-US" altLang="en-US" sz="2000" smtClean="0"/>
              <a:t>e.g., </a:t>
            </a:r>
            <a:r>
              <a:rPr lang="en-US" altLang="en-US" sz="2000" i="1" smtClean="0"/>
              <a:t>Occupation</a:t>
            </a:r>
            <a:r>
              <a:rPr lang="en-US" altLang="en-US" sz="2000" smtClean="0"/>
              <a:t>=“ ” (missing data)</a:t>
            </a:r>
          </a:p>
          <a:p>
            <a:pPr lvl="1" eaLnBrk="1" hangingPunct="1">
              <a:lnSpc>
                <a:spcPct val="110000"/>
              </a:lnSpc>
            </a:pPr>
            <a:r>
              <a:rPr lang="en-US" altLang="en-US" sz="2000" u="sng" smtClean="0"/>
              <a:t>noisy</a:t>
            </a:r>
            <a:r>
              <a:rPr lang="en-US" altLang="en-US" sz="2000" smtClean="0"/>
              <a:t>: containing noise, errors, or outliers</a:t>
            </a:r>
          </a:p>
          <a:p>
            <a:pPr lvl="2" eaLnBrk="1" hangingPunct="1">
              <a:lnSpc>
                <a:spcPct val="110000"/>
              </a:lnSpc>
            </a:pPr>
            <a:r>
              <a:rPr lang="en-US" altLang="en-US" sz="2000" smtClean="0"/>
              <a:t>e.g., </a:t>
            </a:r>
            <a:r>
              <a:rPr lang="en-US" altLang="en-US" sz="2000" i="1" smtClean="0"/>
              <a:t>Salary</a:t>
            </a:r>
            <a:r>
              <a:rPr lang="en-US" altLang="en-US" sz="2000" smtClean="0"/>
              <a:t>=“</a:t>
            </a:r>
            <a:r>
              <a:rPr lang="en-US" altLang="en-US" sz="2000" smtClean="0">
                <a:cs typeface="Tahoma" panose="020B0604030504040204" pitchFamily="34" charset="0"/>
              </a:rPr>
              <a:t>−</a:t>
            </a:r>
            <a:r>
              <a:rPr lang="en-US" altLang="en-US" sz="2000" smtClean="0"/>
              <a:t>10” (an error)</a:t>
            </a:r>
          </a:p>
          <a:p>
            <a:pPr lvl="1" eaLnBrk="1" hangingPunct="1">
              <a:lnSpc>
                <a:spcPct val="110000"/>
              </a:lnSpc>
            </a:pPr>
            <a:r>
              <a:rPr lang="en-US" altLang="en-US" sz="2000" u="sng" smtClean="0"/>
              <a:t>inconsistent</a:t>
            </a:r>
            <a:r>
              <a:rPr lang="en-US" altLang="en-US" sz="2000" smtClean="0"/>
              <a:t>: containing discrepancies in codes or names, e.g.,</a:t>
            </a:r>
          </a:p>
          <a:p>
            <a:pPr lvl="2" eaLnBrk="1" hangingPunct="1">
              <a:lnSpc>
                <a:spcPct val="110000"/>
              </a:lnSpc>
            </a:pPr>
            <a:r>
              <a:rPr lang="en-US" altLang="en-US" sz="2000" i="1" smtClean="0"/>
              <a:t>Age</a:t>
            </a:r>
            <a:r>
              <a:rPr lang="en-US" altLang="en-US" sz="2000" smtClean="0"/>
              <a:t>=“42”, </a:t>
            </a:r>
            <a:r>
              <a:rPr lang="en-US" altLang="en-US" sz="2000" i="1" smtClean="0"/>
              <a:t>Birthday</a:t>
            </a:r>
            <a:r>
              <a:rPr lang="en-US" altLang="en-US" sz="2000" smtClean="0"/>
              <a:t>=“03/07/2010”</a:t>
            </a:r>
          </a:p>
          <a:p>
            <a:pPr lvl="2" eaLnBrk="1" hangingPunct="1">
              <a:lnSpc>
                <a:spcPct val="110000"/>
              </a:lnSpc>
            </a:pPr>
            <a:r>
              <a:rPr lang="en-US" altLang="en-US" sz="2000" smtClean="0"/>
              <a:t>Was rating “1, 2, 3”, now rating “A, B, C”</a:t>
            </a:r>
          </a:p>
          <a:p>
            <a:pPr lvl="2" eaLnBrk="1" hangingPunct="1">
              <a:lnSpc>
                <a:spcPct val="110000"/>
              </a:lnSpc>
            </a:pPr>
            <a:r>
              <a:rPr lang="en-US" altLang="en-US" sz="2000" smtClean="0"/>
              <a:t>discrepancy between duplicate records</a:t>
            </a:r>
          </a:p>
          <a:p>
            <a:pPr lvl="1" eaLnBrk="1" hangingPunct="1">
              <a:lnSpc>
                <a:spcPct val="120000"/>
              </a:lnSpc>
            </a:pPr>
            <a:r>
              <a:rPr lang="en-US" altLang="en-US" sz="2000" u="sng" smtClean="0"/>
              <a:t>Intentional</a:t>
            </a:r>
            <a:r>
              <a:rPr lang="en-US" altLang="en-US" sz="2000" b="1" u="sng" smtClean="0"/>
              <a:t> </a:t>
            </a:r>
            <a:r>
              <a:rPr lang="en-US" altLang="en-US" sz="2000" smtClean="0"/>
              <a:t>(e.g., </a:t>
            </a:r>
            <a:r>
              <a:rPr lang="en-US" altLang="en-US" sz="2000" i="1" smtClean="0"/>
              <a:t>disguised missing</a:t>
            </a:r>
            <a:r>
              <a:rPr lang="en-US" altLang="en-US" sz="2000" smtClean="0"/>
              <a:t> data)</a:t>
            </a:r>
          </a:p>
          <a:p>
            <a:pPr lvl="2" eaLnBrk="1" hangingPunct="1">
              <a:lnSpc>
                <a:spcPct val="120000"/>
              </a:lnSpc>
            </a:pPr>
            <a:r>
              <a:rPr lang="en-US" altLang="en-US" sz="2000" smtClean="0"/>
              <a:t>Jan. 1 as everyone’s birthday?</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F440532-0006-4E73-B876-A6D5CF6EDD88}" type="slidenum">
              <a:rPr lang="en-US" altLang="en-US" sz="1200"/>
              <a:pPr eaLnBrk="1" hangingPunct="1"/>
              <a:t>14</a:t>
            </a:fld>
            <a:endParaRPr lang="en-US" altLang="en-US" sz="1200"/>
          </a:p>
        </p:txBody>
      </p:sp>
      <p:sp>
        <p:nvSpPr>
          <p:cNvPr id="27651" name="Rectangle 2"/>
          <p:cNvSpPr>
            <a:spLocks noGrp="1" noChangeArrowheads="1"/>
          </p:cNvSpPr>
          <p:nvPr>
            <p:ph type="title"/>
          </p:nvPr>
        </p:nvSpPr>
        <p:spPr>
          <a:xfrm>
            <a:off x="869950" y="304800"/>
            <a:ext cx="7169150" cy="609600"/>
          </a:xfrm>
        </p:spPr>
        <p:txBody>
          <a:bodyPr/>
          <a:lstStyle/>
          <a:p>
            <a:pPr eaLnBrk="1" hangingPunct="1"/>
            <a:r>
              <a:rPr lang="en-US" altLang="en-US" smtClean="0">
                <a:solidFill>
                  <a:srgbClr val="170981"/>
                </a:solidFill>
              </a:rPr>
              <a:t>Incomplete (Missing) Data</a:t>
            </a:r>
          </a:p>
        </p:txBody>
      </p:sp>
      <p:sp>
        <p:nvSpPr>
          <p:cNvPr id="27652" name="Rectangle 3"/>
          <p:cNvSpPr>
            <a:spLocks noGrp="1" noChangeArrowheads="1"/>
          </p:cNvSpPr>
          <p:nvPr>
            <p:ph type="body" idx="1"/>
          </p:nvPr>
        </p:nvSpPr>
        <p:spPr>
          <a:xfrm>
            <a:off x="381000" y="1371600"/>
            <a:ext cx="8305800" cy="5105400"/>
          </a:xfrm>
        </p:spPr>
        <p:txBody>
          <a:bodyPr/>
          <a:lstStyle/>
          <a:p>
            <a:pPr eaLnBrk="1" hangingPunct="1">
              <a:lnSpc>
                <a:spcPct val="110000"/>
              </a:lnSpc>
            </a:pPr>
            <a:r>
              <a:rPr lang="en-US" altLang="en-US" sz="2400" smtClean="0"/>
              <a:t>Data is not always available</a:t>
            </a:r>
          </a:p>
          <a:p>
            <a:pPr lvl="1" eaLnBrk="1" hangingPunct="1">
              <a:lnSpc>
                <a:spcPct val="110000"/>
              </a:lnSpc>
            </a:pPr>
            <a:r>
              <a:rPr lang="en-US" altLang="en-US" sz="2400" smtClean="0"/>
              <a:t>E.g., many tuples have no recorded value for several attributes, such as customer income in sales data</a:t>
            </a:r>
          </a:p>
          <a:p>
            <a:pPr eaLnBrk="1" hangingPunct="1">
              <a:lnSpc>
                <a:spcPct val="110000"/>
              </a:lnSpc>
            </a:pPr>
            <a:r>
              <a:rPr lang="en-US" altLang="en-US" sz="2400" smtClean="0"/>
              <a:t>Missing data may be due to </a:t>
            </a:r>
          </a:p>
          <a:p>
            <a:pPr lvl="1" eaLnBrk="1" hangingPunct="1">
              <a:lnSpc>
                <a:spcPct val="110000"/>
              </a:lnSpc>
            </a:pPr>
            <a:r>
              <a:rPr lang="en-US" altLang="en-US" sz="2400" smtClean="0"/>
              <a:t>equipment malfunction</a:t>
            </a:r>
          </a:p>
          <a:p>
            <a:pPr lvl="1" eaLnBrk="1" hangingPunct="1">
              <a:lnSpc>
                <a:spcPct val="110000"/>
              </a:lnSpc>
            </a:pPr>
            <a:r>
              <a:rPr lang="en-US" altLang="en-US" sz="2400" smtClean="0"/>
              <a:t>inconsistent with other recorded data and thus deleted</a:t>
            </a:r>
          </a:p>
          <a:p>
            <a:pPr lvl="1" eaLnBrk="1" hangingPunct="1">
              <a:lnSpc>
                <a:spcPct val="110000"/>
              </a:lnSpc>
            </a:pPr>
            <a:r>
              <a:rPr lang="en-US" altLang="en-US" sz="2400" smtClean="0"/>
              <a:t>data not entered due to misunderstanding</a:t>
            </a:r>
          </a:p>
          <a:p>
            <a:pPr lvl="1" eaLnBrk="1" hangingPunct="1">
              <a:lnSpc>
                <a:spcPct val="110000"/>
              </a:lnSpc>
            </a:pPr>
            <a:r>
              <a:rPr lang="en-US" altLang="en-US" sz="2400" smtClean="0"/>
              <a:t>certain data may not be considered important at the time of entry</a:t>
            </a:r>
          </a:p>
          <a:p>
            <a:pPr lvl="1" eaLnBrk="1" hangingPunct="1">
              <a:lnSpc>
                <a:spcPct val="110000"/>
              </a:lnSpc>
            </a:pPr>
            <a:r>
              <a:rPr lang="en-US" altLang="en-US" sz="2400" smtClean="0"/>
              <a:t>not register history or changes of the data</a:t>
            </a:r>
          </a:p>
          <a:p>
            <a:pPr eaLnBrk="1" hangingPunct="1">
              <a:lnSpc>
                <a:spcPct val="110000"/>
              </a:lnSpc>
            </a:pPr>
            <a:r>
              <a:rPr lang="en-US" altLang="en-US" sz="2400" smtClean="0"/>
              <a:t>Missing data may need to be inferred</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68AA0B-A299-4710-9091-01BB54C5E7E7}" type="slidenum">
              <a:rPr lang="en-US" altLang="en-US" sz="1200"/>
              <a:pPr eaLnBrk="1" hangingPunct="1"/>
              <a:t>15</a:t>
            </a:fld>
            <a:endParaRPr lang="en-US" altLang="en-US" sz="1200"/>
          </a:p>
        </p:txBody>
      </p:sp>
      <p:sp>
        <p:nvSpPr>
          <p:cNvPr id="28675" name="Rectangle 2"/>
          <p:cNvSpPr>
            <a:spLocks noGrp="1" noChangeArrowheads="1"/>
          </p:cNvSpPr>
          <p:nvPr>
            <p:ph type="title"/>
          </p:nvPr>
        </p:nvSpPr>
        <p:spPr>
          <a:xfrm>
            <a:off x="762000" y="228600"/>
            <a:ext cx="7543800" cy="762000"/>
          </a:xfrm>
        </p:spPr>
        <p:txBody>
          <a:bodyPr/>
          <a:lstStyle/>
          <a:p>
            <a:pPr eaLnBrk="1" hangingPunct="1"/>
            <a:r>
              <a:rPr lang="en-US" altLang="en-US" smtClean="0"/>
              <a:t>How to Handle Missing Data?</a:t>
            </a:r>
          </a:p>
        </p:txBody>
      </p:sp>
      <p:sp>
        <p:nvSpPr>
          <p:cNvPr id="28676" name="Rectangle 3"/>
          <p:cNvSpPr>
            <a:spLocks noGrp="1" noChangeArrowheads="1"/>
          </p:cNvSpPr>
          <p:nvPr>
            <p:ph type="body" idx="1"/>
          </p:nvPr>
        </p:nvSpPr>
        <p:spPr>
          <a:xfrm>
            <a:off x="304800" y="1295400"/>
            <a:ext cx="8534400" cy="5257800"/>
          </a:xfrm>
        </p:spPr>
        <p:txBody>
          <a:bodyPr/>
          <a:lstStyle/>
          <a:p>
            <a:pPr eaLnBrk="1" hangingPunct="1">
              <a:lnSpc>
                <a:spcPct val="120000"/>
              </a:lnSpc>
            </a:pPr>
            <a:r>
              <a:rPr lang="en-US" altLang="en-US" sz="2400" smtClean="0"/>
              <a:t>Ignore the tuple: usually done when class label is missing (when doing classification)—not effective when the % of missing values per attribute varies considerably</a:t>
            </a:r>
          </a:p>
          <a:p>
            <a:pPr eaLnBrk="1" hangingPunct="1">
              <a:lnSpc>
                <a:spcPct val="120000"/>
              </a:lnSpc>
            </a:pPr>
            <a:r>
              <a:rPr lang="en-US" altLang="en-US" sz="2400" smtClean="0"/>
              <a:t>Fill in the missing value manually: tedious + infeasible?</a:t>
            </a:r>
          </a:p>
          <a:p>
            <a:pPr eaLnBrk="1" hangingPunct="1">
              <a:lnSpc>
                <a:spcPct val="120000"/>
              </a:lnSpc>
            </a:pPr>
            <a:r>
              <a:rPr lang="en-US" altLang="en-US" sz="2400" smtClean="0"/>
              <a:t>Fill in it automatically with</a:t>
            </a:r>
          </a:p>
          <a:p>
            <a:pPr lvl="1" eaLnBrk="1" hangingPunct="1">
              <a:lnSpc>
                <a:spcPct val="120000"/>
              </a:lnSpc>
            </a:pPr>
            <a:r>
              <a:rPr lang="en-US" altLang="en-US" sz="2400" smtClean="0"/>
              <a:t>a global constant : e.g., “unknown”, a new class?! </a:t>
            </a:r>
          </a:p>
          <a:p>
            <a:pPr lvl="1" eaLnBrk="1" hangingPunct="1">
              <a:lnSpc>
                <a:spcPct val="120000"/>
              </a:lnSpc>
            </a:pPr>
            <a:r>
              <a:rPr lang="en-US" altLang="en-US" sz="2400" smtClean="0"/>
              <a:t>the attribute mean</a:t>
            </a:r>
          </a:p>
          <a:p>
            <a:pPr lvl="1" eaLnBrk="1" hangingPunct="1">
              <a:lnSpc>
                <a:spcPct val="120000"/>
              </a:lnSpc>
            </a:pPr>
            <a:r>
              <a:rPr lang="en-US" altLang="en-US" sz="2400" smtClean="0"/>
              <a:t>the attribute mean for all samples belonging to the same class: smarter</a:t>
            </a:r>
          </a:p>
          <a:p>
            <a:pPr lvl="1" eaLnBrk="1" hangingPunct="1">
              <a:lnSpc>
                <a:spcPct val="120000"/>
              </a:lnSpc>
            </a:pPr>
            <a:r>
              <a:rPr lang="en-US" altLang="en-US" sz="2400" smtClean="0">
                <a:solidFill>
                  <a:schemeClr val="hlink"/>
                </a:solidFill>
              </a:rPr>
              <a:t>the most probable value: inference-based such as Bayesian formula or decision tree</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AC466E3-E2FB-4379-94D5-297E2E5FB90C}" type="slidenum">
              <a:rPr lang="en-US" altLang="en-US" sz="1200"/>
              <a:pPr algn="r" eaLnBrk="1" hangingPunct="1"/>
              <a:t>16</a:t>
            </a:fld>
            <a:endParaRPr lang="en-US" altLang="en-US" sz="1200"/>
          </a:p>
        </p:txBody>
      </p:sp>
      <p:sp>
        <p:nvSpPr>
          <p:cNvPr id="29699" name="Rectangle 2"/>
          <p:cNvSpPr>
            <a:spLocks noGrp="1" noChangeArrowheads="1"/>
          </p:cNvSpPr>
          <p:nvPr>
            <p:ph type="title" idx="4294967295"/>
          </p:nvPr>
        </p:nvSpPr>
        <p:spPr>
          <a:xfrm>
            <a:off x="1676400" y="228600"/>
            <a:ext cx="5638800" cy="762000"/>
          </a:xfrm>
        </p:spPr>
        <p:txBody>
          <a:bodyPr/>
          <a:lstStyle/>
          <a:p>
            <a:pPr eaLnBrk="1" hangingPunct="1"/>
            <a:r>
              <a:rPr lang="en-US" altLang="en-US" smtClean="0">
                <a:solidFill>
                  <a:srgbClr val="170981"/>
                </a:solidFill>
              </a:rPr>
              <a:t>Noisy Data</a:t>
            </a:r>
          </a:p>
        </p:txBody>
      </p:sp>
      <p:sp>
        <p:nvSpPr>
          <p:cNvPr id="29700" name="Rectangle 3"/>
          <p:cNvSpPr>
            <a:spLocks noGrp="1" noChangeArrowheads="1"/>
          </p:cNvSpPr>
          <p:nvPr>
            <p:ph type="body" idx="4294967295"/>
          </p:nvPr>
        </p:nvSpPr>
        <p:spPr>
          <a:xfrm>
            <a:off x="304800" y="1371600"/>
            <a:ext cx="8382000" cy="4953000"/>
          </a:xfrm>
        </p:spPr>
        <p:txBody>
          <a:bodyPr/>
          <a:lstStyle/>
          <a:p>
            <a:pPr eaLnBrk="1" hangingPunct="1"/>
            <a:r>
              <a:rPr lang="en-US" altLang="en-US" sz="2400" smtClean="0">
                <a:solidFill>
                  <a:schemeClr val="folHlink"/>
                </a:solidFill>
              </a:rPr>
              <a:t>Noise</a:t>
            </a:r>
            <a:r>
              <a:rPr lang="en-US" altLang="en-US" sz="2400" smtClean="0"/>
              <a:t>: random error or variance in a measured variable</a:t>
            </a:r>
          </a:p>
          <a:p>
            <a:pPr eaLnBrk="1" hangingPunct="1"/>
            <a:r>
              <a:rPr lang="en-US" altLang="en-US" sz="2400" smtClean="0">
                <a:solidFill>
                  <a:schemeClr val="folHlink"/>
                </a:solidFill>
              </a:rPr>
              <a:t>Incorrect attribute values</a:t>
            </a:r>
            <a:r>
              <a:rPr lang="en-US" altLang="en-US" sz="2400" smtClean="0"/>
              <a:t> may be due to</a:t>
            </a:r>
          </a:p>
          <a:p>
            <a:pPr lvl="1" eaLnBrk="1" hangingPunct="1"/>
            <a:r>
              <a:rPr lang="en-US" altLang="en-US" sz="2400" smtClean="0"/>
              <a:t>faulty data collection instruments</a:t>
            </a:r>
          </a:p>
          <a:p>
            <a:pPr lvl="1" eaLnBrk="1" hangingPunct="1"/>
            <a:r>
              <a:rPr lang="en-US" altLang="en-US" sz="2400" smtClean="0"/>
              <a:t>data entry problems</a:t>
            </a:r>
          </a:p>
          <a:p>
            <a:pPr lvl="1" eaLnBrk="1" hangingPunct="1"/>
            <a:r>
              <a:rPr lang="en-US" altLang="en-US" sz="2400" smtClean="0"/>
              <a:t>data transmission problems</a:t>
            </a:r>
          </a:p>
          <a:p>
            <a:pPr lvl="1" eaLnBrk="1" hangingPunct="1"/>
            <a:r>
              <a:rPr lang="en-US" altLang="en-US" sz="2400" smtClean="0"/>
              <a:t>technology limitation</a:t>
            </a:r>
          </a:p>
          <a:p>
            <a:pPr lvl="1" eaLnBrk="1" hangingPunct="1"/>
            <a:r>
              <a:rPr lang="en-US" altLang="en-US" sz="2400" smtClean="0"/>
              <a:t>inconsistency in naming convention </a:t>
            </a:r>
          </a:p>
          <a:p>
            <a:pPr eaLnBrk="1" hangingPunct="1"/>
            <a:r>
              <a:rPr lang="en-US" altLang="en-US" sz="2400" smtClean="0">
                <a:solidFill>
                  <a:schemeClr val="folHlink"/>
                </a:solidFill>
              </a:rPr>
              <a:t>Other data problems</a:t>
            </a:r>
            <a:r>
              <a:rPr lang="en-US" altLang="en-US" sz="2400" smtClean="0"/>
              <a:t> which require data cleaning</a:t>
            </a:r>
          </a:p>
          <a:p>
            <a:pPr lvl="1" eaLnBrk="1" hangingPunct="1"/>
            <a:r>
              <a:rPr lang="en-US" altLang="en-US" sz="2400" smtClean="0"/>
              <a:t>duplicate records</a:t>
            </a:r>
          </a:p>
          <a:p>
            <a:pPr lvl="1" eaLnBrk="1" hangingPunct="1"/>
            <a:r>
              <a:rPr lang="en-US" altLang="en-US" sz="2400" smtClean="0"/>
              <a:t>incomplete data</a:t>
            </a:r>
          </a:p>
          <a:p>
            <a:pPr lvl="1" eaLnBrk="1" hangingPunct="1"/>
            <a:r>
              <a:rPr lang="en-US" altLang="en-US" sz="2400" smtClean="0"/>
              <a:t>inconsistent data</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8B841E-DED1-43AE-BC47-317D22CB93D7}" type="slidenum">
              <a:rPr lang="en-US" altLang="en-US" sz="1200"/>
              <a:pPr eaLnBrk="1" hangingPunct="1"/>
              <a:t>17</a:t>
            </a:fld>
            <a:endParaRPr lang="en-US" altLang="en-US" sz="1200"/>
          </a:p>
        </p:txBody>
      </p:sp>
      <p:sp>
        <p:nvSpPr>
          <p:cNvPr id="30723" name="Rectangle 2"/>
          <p:cNvSpPr>
            <a:spLocks noGrp="1" noChangeArrowheads="1"/>
          </p:cNvSpPr>
          <p:nvPr>
            <p:ph type="title"/>
          </p:nvPr>
        </p:nvSpPr>
        <p:spPr>
          <a:xfrm>
            <a:off x="323850" y="304800"/>
            <a:ext cx="8591550" cy="609600"/>
          </a:xfrm>
        </p:spPr>
        <p:txBody>
          <a:bodyPr/>
          <a:lstStyle/>
          <a:p>
            <a:pPr eaLnBrk="1" hangingPunct="1"/>
            <a:r>
              <a:rPr lang="en-US" altLang="en-US" smtClean="0"/>
              <a:t>How to Handle Noisy Data?</a:t>
            </a:r>
          </a:p>
        </p:txBody>
      </p:sp>
      <p:sp>
        <p:nvSpPr>
          <p:cNvPr id="30724" name="Rectangle 3"/>
          <p:cNvSpPr>
            <a:spLocks noGrp="1" noChangeArrowheads="1"/>
          </p:cNvSpPr>
          <p:nvPr>
            <p:ph type="body" idx="1"/>
          </p:nvPr>
        </p:nvSpPr>
        <p:spPr>
          <a:xfrm>
            <a:off x="304800" y="1371600"/>
            <a:ext cx="8382000" cy="5029200"/>
          </a:xfrm>
        </p:spPr>
        <p:txBody>
          <a:bodyPr/>
          <a:lstStyle/>
          <a:p>
            <a:pPr eaLnBrk="1" hangingPunct="1"/>
            <a:r>
              <a:rPr lang="en-US" altLang="en-US" sz="2400" smtClean="0">
                <a:solidFill>
                  <a:schemeClr val="folHlink"/>
                </a:solidFill>
              </a:rPr>
              <a:t>Binning</a:t>
            </a:r>
          </a:p>
          <a:p>
            <a:pPr lvl="1" eaLnBrk="1" hangingPunct="1"/>
            <a:r>
              <a:rPr lang="en-US" altLang="en-US" sz="2400" smtClean="0"/>
              <a:t>first sort data and partition into (equal-frequency) bins</a:t>
            </a:r>
          </a:p>
          <a:p>
            <a:pPr lvl="1" eaLnBrk="1" hangingPunct="1"/>
            <a:r>
              <a:rPr lang="en-US" altLang="en-US" sz="2400" smtClean="0"/>
              <a:t>then one can </a:t>
            </a:r>
            <a:r>
              <a:rPr lang="en-US" altLang="en-US" sz="2400" smtClean="0">
                <a:solidFill>
                  <a:schemeClr val="hlink"/>
                </a:solidFill>
              </a:rPr>
              <a:t>smooth by bin means,  smooth by bin median, smooth by bin boundaries</a:t>
            </a:r>
            <a:r>
              <a:rPr lang="en-US" altLang="en-US" sz="2400" smtClean="0"/>
              <a:t>, etc.</a:t>
            </a:r>
          </a:p>
          <a:p>
            <a:pPr eaLnBrk="1" hangingPunct="1"/>
            <a:r>
              <a:rPr lang="en-US" altLang="en-US" sz="2400" smtClean="0">
                <a:solidFill>
                  <a:schemeClr val="folHlink"/>
                </a:solidFill>
              </a:rPr>
              <a:t>Regression</a:t>
            </a:r>
          </a:p>
          <a:p>
            <a:pPr lvl="1" eaLnBrk="1" hangingPunct="1"/>
            <a:r>
              <a:rPr lang="en-US" altLang="en-US" sz="2400" smtClean="0"/>
              <a:t>smooth by fitting the data into regression functions</a:t>
            </a:r>
          </a:p>
          <a:p>
            <a:pPr eaLnBrk="1" hangingPunct="1"/>
            <a:r>
              <a:rPr lang="en-US" altLang="en-US" sz="2400" smtClean="0">
                <a:solidFill>
                  <a:schemeClr val="folHlink"/>
                </a:solidFill>
              </a:rPr>
              <a:t>Clustering</a:t>
            </a:r>
          </a:p>
          <a:p>
            <a:pPr lvl="1" eaLnBrk="1" hangingPunct="1"/>
            <a:r>
              <a:rPr lang="en-US" altLang="en-US" sz="2400" smtClean="0"/>
              <a:t>detect and remove outliers</a:t>
            </a:r>
          </a:p>
          <a:p>
            <a:pPr eaLnBrk="1" hangingPunct="1"/>
            <a:r>
              <a:rPr lang="en-US" altLang="en-US" sz="2400" smtClean="0">
                <a:solidFill>
                  <a:schemeClr val="folHlink"/>
                </a:solidFill>
              </a:rPr>
              <a:t>Combined computer and human inspection</a:t>
            </a:r>
          </a:p>
          <a:p>
            <a:pPr lvl="1" eaLnBrk="1" hangingPunct="1"/>
            <a:r>
              <a:rPr lang="en-US" altLang="en-US" sz="2400" smtClean="0"/>
              <a:t>detect suspicious values and check by human (e.g., deal with possible outliers)</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B91D459-51E1-4DC5-9FEF-9F280546B035}" type="slidenum">
              <a:rPr lang="en-US" altLang="en-US" sz="1200"/>
              <a:pPr eaLnBrk="1" hangingPunct="1"/>
              <a:t>18</a:t>
            </a:fld>
            <a:endParaRPr lang="en-US" altLang="en-US" sz="1200"/>
          </a:p>
        </p:txBody>
      </p:sp>
      <p:sp>
        <p:nvSpPr>
          <p:cNvPr id="31747" name="Rectangle 2"/>
          <p:cNvSpPr>
            <a:spLocks noGrp="1" noChangeArrowheads="1"/>
          </p:cNvSpPr>
          <p:nvPr>
            <p:ph type="title"/>
          </p:nvPr>
        </p:nvSpPr>
        <p:spPr>
          <a:xfrm>
            <a:off x="323850" y="304800"/>
            <a:ext cx="8591550" cy="609600"/>
          </a:xfrm>
        </p:spPr>
        <p:txBody>
          <a:bodyPr/>
          <a:lstStyle/>
          <a:p>
            <a:pPr eaLnBrk="1" hangingPunct="1"/>
            <a:r>
              <a:rPr lang="en-US" altLang="en-US" smtClean="0">
                <a:solidFill>
                  <a:srgbClr val="170981"/>
                </a:solidFill>
              </a:rPr>
              <a:t>Data Cleaning as a Process</a:t>
            </a:r>
          </a:p>
        </p:txBody>
      </p:sp>
      <p:sp>
        <p:nvSpPr>
          <p:cNvPr id="31748" name="Rectangle 3"/>
          <p:cNvSpPr>
            <a:spLocks noGrp="1" noChangeArrowheads="1"/>
          </p:cNvSpPr>
          <p:nvPr>
            <p:ph type="body" idx="1"/>
          </p:nvPr>
        </p:nvSpPr>
        <p:spPr>
          <a:xfrm>
            <a:off x="304800" y="1295400"/>
            <a:ext cx="8534400" cy="5181600"/>
          </a:xfrm>
        </p:spPr>
        <p:txBody>
          <a:bodyPr/>
          <a:lstStyle/>
          <a:p>
            <a:pPr eaLnBrk="1" hangingPunct="1">
              <a:lnSpc>
                <a:spcPct val="90000"/>
              </a:lnSpc>
            </a:pPr>
            <a:r>
              <a:rPr lang="en-US" altLang="en-US" sz="2000" smtClean="0">
                <a:solidFill>
                  <a:schemeClr val="folHlink"/>
                </a:solidFill>
              </a:rPr>
              <a:t>Data discrepancy detection</a:t>
            </a:r>
          </a:p>
          <a:p>
            <a:pPr lvl="1" eaLnBrk="1" hangingPunct="1">
              <a:lnSpc>
                <a:spcPct val="90000"/>
              </a:lnSpc>
            </a:pPr>
            <a:r>
              <a:rPr lang="en-US" altLang="en-US" sz="2000" smtClean="0"/>
              <a:t>Use metadata (e.g., domain, range, dependency, distribution)</a:t>
            </a:r>
          </a:p>
          <a:p>
            <a:pPr lvl="1" eaLnBrk="1" hangingPunct="1">
              <a:lnSpc>
                <a:spcPct val="90000"/>
              </a:lnSpc>
            </a:pPr>
            <a:r>
              <a:rPr lang="en-US" altLang="en-US" sz="2000" smtClean="0"/>
              <a:t>Check field overloading </a:t>
            </a:r>
          </a:p>
          <a:p>
            <a:pPr lvl="1" eaLnBrk="1" hangingPunct="1">
              <a:lnSpc>
                <a:spcPct val="90000"/>
              </a:lnSpc>
            </a:pPr>
            <a:r>
              <a:rPr lang="en-US" altLang="en-US" sz="2000" smtClean="0"/>
              <a:t>Check uniqueness rule, consecutive rule and null rule</a:t>
            </a:r>
          </a:p>
          <a:p>
            <a:pPr lvl="1" eaLnBrk="1" hangingPunct="1">
              <a:lnSpc>
                <a:spcPct val="90000"/>
              </a:lnSpc>
            </a:pPr>
            <a:r>
              <a:rPr lang="en-US" altLang="en-US" sz="2000" smtClean="0"/>
              <a:t>Use commercial tools</a:t>
            </a:r>
          </a:p>
          <a:p>
            <a:pPr lvl="2" eaLnBrk="1" hangingPunct="1">
              <a:lnSpc>
                <a:spcPct val="90000"/>
              </a:lnSpc>
            </a:pPr>
            <a:r>
              <a:rPr lang="en-US" altLang="en-US" sz="2000" smtClean="0"/>
              <a:t>Data scrubbing: use simple domain knowledge (e.g., postal code, spell-check) to detect errors and make corrections</a:t>
            </a:r>
          </a:p>
          <a:p>
            <a:pPr lvl="2" eaLnBrk="1" hangingPunct="1">
              <a:lnSpc>
                <a:spcPct val="90000"/>
              </a:lnSpc>
            </a:pPr>
            <a:r>
              <a:rPr lang="en-US" altLang="en-US" sz="2000" smtClean="0"/>
              <a:t>Data auditing: by analyzing data to discover rules and relationship to detect violators (e.g., correlation and clustering to find outliers)</a:t>
            </a:r>
          </a:p>
          <a:p>
            <a:pPr eaLnBrk="1" hangingPunct="1">
              <a:lnSpc>
                <a:spcPct val="90000"/>
              </a:lnSpc>
            </a:pPr>
            <a:r>
              <a:rPr lang="en-US" altLang="en-US" sz="2000" smtClean="0">
                <a:solidFill>
                  <a:schemeClr val="folHlink"/>
                </a:solidFill>
              </a:rPr>
              <a:t>Data migration and integration</a:t>
            </a:r>
          </a:p>
          <a:p>
            <a:pPr lvl="1" eaLnBrk="1" hangingPunct="1">
              <a:lnSpc>
                <a:spcPct val="90000"/>
              </a:lnSpc>
            </a:pPr>
            <a:r>
              <a:rPr lang="en-US" altLang="en-US" sz="2000" smtClean="0"/>
              <a:t>Data migration tools: allow transformations to be specified</a:t>
            </a:r>
          </a:p>
          <a:p>
            <a:pPr lvl="1" eaLnBrk="1" hangingPunct="1">
              <a:lnSpc>
                <a:spcPct val="90000"/>
              </a:lnSpc>
            </a:pPr>
            <a:r>
              <a:rPr lang="en-US" altLang="en-US" sz="2000" smtClean="0"/>
              <a:t>ETL (Extraction/Transformation/Loading) tools: allow users to specify transformations through a graphical user interface</a:t>
            </a:r>
          </a:p>
          <a:p>
            <a:pPr eaLnBrk="1" hangingPunct="1">
              <a:lnSpc>
                <a:spcPct val="90000"/>
              </a:lnSpc>
            </a:pPr>
            <a:r>
              <a:rPr lang="en-US" altLang="en-US" sz="2000" smtClean="0"/>
              <a:t>Integration of the two processes</a:t>
            </a:r>
          </a:p>
          <a:p>
            <a:pPr lvl="1" eaLnBrk="1" hangingPunct="1">
              <a:lnSpc>
                <a:spcPct val="90000"/>
              </a:lnSpc>
            </a:pPr>
            <a:r>
              <a:rPr lang="en-US" altLang="en-US" sz="2000" smtClean="0"/>
              <a:t>Iterative and interactive (e.g., Potter’s Wheels)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BF6D622-FD82-4BA4-9AA2-B4ACC925E119}" type="slidenum">
              <a:rPr lang="en-US" altLang="en-US" sz="1200"/>
              <a:pPr eaLnBrk="1" hangingPunct="1"/>
              <a:t>19</a:t>
            </a:fld>
            <a:endParaRPr lang="en-US" altLang="en-US" sz="1200"/>
          </a:p>
        </p:txBody>
      </p:sp>
      <p:sp>
        <p:nvSpPr>
          <p:cNvPr id="32771"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5CD039E-F6BA-4AA5-9AF6-226913F739AB}" type="slidenum">
              <a:rPr lang="en-US" altLang="en-US" sz="1200"/>
              <a:pPr algn="r" eaLnBrk="1" hangingPunct="1"/>
              <a:t>19</a:t>
            </a:fld>
            <a:endParaRPr lang="en-US" altLang="en-US" sz="1200"/>
          </a:p>
        </p:txBody>
      </p:sp>
      <p:sp>
        <p:nvSpPr>
          <p:cNvPr id="32772"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Chapter 3: Data Preprocessing</a:t>
            </a:r>
          </a:p>
        </p:txBody>
      </p:sp>
      <p:sp>
        <p:nvSpPr>
          <p:cNvPr id="32773"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32774" name="AutoShape 4"/>
          <p:cNvSpPr>
            <a:spLocks noChangeArrowheads="1"/>
          </p:cNvSpPr>
          <p:nvPr/>
        </p:nvSpPr>
        <p:spPr bwMode="auto">
          <a:xfrm rot="9430553">
            <a:off x="3197225" y="38163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85D570F-C244-4157-B454-095FC71B59E2}" type="slidenum">
              <a:rPr lang="en-US" altLang="en-US" sz="1200"/>
              <a:pPr eaLnBrk="1" hangingPunct="1"/>
              <a:t>2</a:t>
            </a:fld>
            <a:endParaRPr lang="en-US" altLang="en-US" sz="1200"/>
          </a:p>
        </p:txBody>
      </p:sp>
      <p:sp>
        <p:nvSpPr>
          <p:cNvPr id="15363"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CD2329A-6C06-41D7-8ABD-F014CC5BCEAE}" type="slidenum">
              <a:rPr lang="en-US" altLang="en-US" sz="1200"/>
              <a:pPr algn="r" eaLnBrk="1" hangingPunct="1"/>
              <a:t>2</a:t>
            </a:fld>
            <a:endParaRPr lang="en-US" altLang="en-US" sz="1200"/>
          </a:p>
        </p:txBody>
      </p:sp>
      <p:sp>
        <p:nvSpPr>
          <p:cNvPr id="15364" name="Rectangle 2"/>
          <p:cNvSpPr>
            <a:spLocks noGrp="1" noChangeArrowheads="1"/>
          </p:cNvSpPr>
          <p:nvPr>
            <p:ph type="title"/>
          </p:nvPr>
        </p:nvSpPr>
        <p:spPr>
          <a:noFill/>
        </p:spPr>
        <p:txBody>
          <a:bodyPr lIns="92075" tIns="46038" rIns="92075" bIns="46038" anchor="ctr"/>
          <a:lstStyle/>
          <a:p>
            <a:pPr eaLnBrk="1" hangingPunct="1"/>
            <a:r>
              <a:rPr lang="en-US" altLang="en-US" sz="3200" dirty="0" smtClean="0"/>
              <a:t>Data </a:t>
            </a:r>
            <a:r>
              <a:rPr lang="en-US" altLang="en-US" sz="3200" dirty="0" smtClean="0"/>
              <a:t>Preprocessing</a:t>
            </a:r>
          </a:p>
        </p:txBody>
      </p:sp>
      <p:sp>
        <p:nvSpPr>
          <p:cNvPr id="15365"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15366" name="AutoShape 4"/>
          <p:cNvSpPr>
            <a:spLocks noChangeArrowheads="1"/>
          </p:cNvSpPr>
          <p:nvPr/>
        </p:nvSpPr>
        <p:spPr bwMode="auto">
          <a:xfrm rot="9430553">
            <a:off x="5559425" y="13779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1C36BA5-3887-40C2-95AA-DA516957BE16}" type="slidenum">
              <a:rPr lang="en-US" altLang="en-US" sz="1200"/>
              <a:pPr eaLnBrk="1" hangingPunct="1"/>
              <a:t>20</a:t>
            </a:fld>
            <a:endParaRPr lang="en-US" altLang="en-US" sz="1200"/>
          </a:p>
        </p:txBody>
      </p:sp>
      <p:sp>
        <p:nvSpPr>
          <p:cNvPr id="33795"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0CE8903-0ED0-4FF1-B26D-DC1962ECF534}" type="slidenum">
              <a:rPr lang="en-US" altLang="en-US" sz="1200"/>
              <a:pPr algn="r" eaLnBrk="1" hangingPunct="1"/>
              <a:t>20</a:t>
            </a:fld>
            <a:endParaRPr lang="en-US" altLang="en-US" sz="1200"/>
          </a:p>
        </p:txBody>
      </p:sp>
      <p:sp>
        <p:nvSpPr>
          <p:cNvPr id="33796" name="Rectangle 2"/>
          <p:cNvSpPr>
            <a:spLocks noGrp="1" noChangeArrowheads="1"/>
          </p:cNvSpPr>
          <p:nvPr>
            <p:ph type="title"/>
          </p:nvPr>
        </p:nvSpPr>
        <p:spPr>
          <a:xfrm>
            <a:off x="1095375" y="304800"/>
            <a:ext cx="6683375" cy="609600"/>
          </a:xfrm>
        </p:spPr>
        <p:txBody>
          <a:bodyPr/>
          <a:lstStyle/>
          <a:p>
            <a:pPr eaLnBrk="1" hangingPunct="1"/>
            <a:r>
              <a:rPr lang="en-US" altLang="en-US" smtClean="0">
                <a:solidFill>
                  <a:srgbClr val="170981"/>
                </a:solidFill>
              </a:rPr>
              <a:t>Data Integration</a:t>
            </a:r>
          </a:p>
        </p:txBody>
      </p:sp>
      <p:sp>
        <p:nvSpPr>
          <p:cNvPr id="33797" name="Rectangle 3"/>
          <p:cNvSpPr>
            <a:spLocks noGrp="1" noChangeArrowheads="1"/>
          </p:cNvSpPr>
          <p:nvPr>
            <p:ph type="body" idx="1"/>
          </p:nvPr>
        </p:nvSpPr>
        <p:spPr>
          <a:xfrm>
            <a:off x="304800" y="1295400"/>
            <a:ext cx="8534400" cy="5181600"/>
          </a:xfrm>
        </p:spPr>
        <p:txBody>
          <a:bodyPr/>
          <a:lstStyle/>
          <a:p>
            <a:pPr eaLnBrk="1" hangingPunct="1">
              <a:lnSpc>
                <a:spcPct val="130000"/>
              </a:lnSpc>
            </a:pPr>
            <a:r>
              <a:rPr lang="en-US" altLang="en-US" sz="2000" b="1" smtClean="0"/>
              <a:t>Data integration</a:t>
            </a:r>
            <a:r>
              <a:rPr lang="en-US" altLang="en-US" sz="2000" smtClean="0"/>
              <a:t>: </a:t>
            </a:r>
          </a:p>
          <a:p>
            <a:pPr lvl="1" eaLnBrk="1" hangingPunct="1">
              <a:lnSpc>
                <a:spcPct val="130000"/>
              </a:lnSpc>
            </a:pPr>
            <a:r>
              <a:rPr lang="en-US" altLang="en-US" sz="2000" smtClean="0"/>
              <a:t>Combines data from multiple sources into a coherent store</a:t>
            </a:r>
          </a:p>
          <a:p>
            <a:pPr eaLnBrk="1" hangingPunct="1">
              <a:lnSpc>
                <a:spcPct val="130000"/>
              </a:lnSpc>
            </a:pPr>
            <a:r>
              <a:rPr lang="en-US" altLang="en-US" sz="2000" smtClean="0"/>
              <a:t>Schema integration: e.g., A.cust-id </a:t>
            </a:r>
            <a:r>
              <a:rPr lang="en-US" altLang="en-US" sz="2000" smtClean="0">
                <a:sym typeface="Symbol" panose="05050102010706020507" pitchFamily="18" charset="2"/>
              </a:rPr>
              <a:t> B.</a:t>
            </a:r>
            <a:r>
              <a:rPr lang="en-US" altLang="en-US" sz="2000" smtClean="0"/>
              <a:t>cust-#</a:t>
            </a:r>
          </a:p>
          <a:p>
            <a:pPr lvl="1" eaLnBrk="1" hangingPunct="1">
              <a:lnSpc>
                <a:spcPct val="130000"/>
              </a:lnSpc>
            </a:pPr>
            <a:r>
              <a:rPr lang="en-US" altLang="en-US" sz="2000" smtClean="0"/>
              <a:t>Integrate metadata from different sources</a:t>
            </a:r>
          </a:p>
          <a:p>
            <a:pPr eaLnBrk="1" hangingPunct="1">
              <a:lnSpc>
                <a:spcPct val="130000"/>
              </a:lnSpc>
            </a:pPr>
            <a:r>
              <a:rPr lang="en-US" altLang="en-US" sz="2000" smtClean="0">
                <a:solidFill>
                  <a:schemeClr val="hlink"/>
                </a:solidFill>
              </a:rPr>
              <a:t>Entity identification problem</a:t>
            </a:r>
            <a:r>
              <a:rPr lang="en-US" altLang="en-US" sz="2000" smtClean="0"/>
              <a:t>: </a:t>
            </a:r>
          </a:p>
          <a:p>
            <a:pPr lvl="1" eaLnBrk="1" hangingPunct="1">
              <a:lnSpc>
                <a:spcPct val="130000"/>
              </a:lnSpc>
            </a:pPr>
            <a:r>
              <a:rPr lang="en-US" altLang="en-US" sz="2000" smtClean="0"/>
              <a:t>Identify real world entities from multiple data sources, e.g., Bill Clinton = William Clinton</a:t>
            </a:r>
          </a:p>
          <a:p>
            <a:pPr eaLnBrk="1" hangingPunct="1">
              <a:lnSpc>
                <a:spcPct val="130000"/>
              </a:lnSpc>
            </a:pPr>
            <a:r>
              <a:rPr lang="en-US" altLang="en-US" sz="2000" smtClean="0"/>
              <a:t>Detecting and resolving data value conflicts</a:t>
            </a:r>
          </a:p>
          <a:p>
            <a:pPr lvl="1" eaLnBrk="1" hangingPunct="1">
              <a:lnSpc>
                <a:spcPct val="130000"/>
              </a:lnSpc>
            </a:pPr>
            <a:r>
              <a:rPr lang="en-US" altLang="en-US" sz="2000" smtClean="0"/>
              <a:t>For the same real world entity, attribute values from different sources are different</a:t>
            </a:r>
          </a:p>
          <a:p>
            <a:pPr lvl="1" eaLnBrk="1" hangingPunct="1">
              <a:lnSpc>
                <a:spcPct val="130000"/>
              </a:lnSpc>
            </a:pPr>
            <a:r>
              <a:rPr lang="en-US" altLang="en-US" sz="2000" smtClean="0"/>
              <a:t>Possible reasons: different representations, different scales, e.g., metric vs. British units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2A39488-280A-4FBF-8736-DB4E7A7FD09A}" type="slidenum">
              <a:rPr lang="en-US" altLang="en-US" sz="1200"/>
              <a:pPr eaLnBrk="1" hangingPunct="1"/>
              <a:t>21</a:t>
            </a:fld>
            <a:endParaRPr lang="en-US" altLang="en-US" sz="1200"/>
          </a:p>
        </p:txBody>
      </p:sp>
      <p:sp>
        <p:nvSpPr>
          <p:cNvPr id="34819"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50E20D5-AA35-4750-85B3-A221307466A2}" type="slidenum">
              <a:rPr lang="en-US" altLang="en-US" sz="1200"/>
              <a:pPr algn="r" eaLnBrk="1" hangingPunct="1"/>
              <a:t>21</a:t>
            </a:fld>
            <a:endParaRPr lang="en-US" altLang="en-US" sz="1200"/>
          </a:p>
        </p:txBody>
      </p:sp>
      <p:sp>
        <p:nvSpPr>
          <p:cNvPr id="34820" name="Rectangle 2"/>
          <p:cNvSpPr>
            <a:spLocks noGrp="1" noChangeArrowheads="1"/>
          </p:cNvSpPr>
          <p:nvPr>
            <p:ph type="title"/>
          </p:nvPr>
        </p:nvSpPr>
        <p:spPr>
          <a:xfrm>
            <a:off x="0" y="228600"/>
            <a:ext cx="9067800" cy="685800"/>
          </a:xfrm>
        </p:spPr>
        <p:txBody>
          <a:bodyPr/>
          <a:lstStyle/>
          <a:p>
            <a:pPr eaLnBrk="1" hangingPunct="1"/>
            <a:r>
              <a:rPr lang="en-US" altLang="en-US" sz="3200" smtClean="0"/>
              <a:t>Handling Redundancy in Data Integration</a:t>
            </a:r>
          </a:p>
        </p:txBody>
      </p:sp>
      <p:sp>
        <p:nvSpPr>
          <p:cNvPr id="34821" name="Rectangle 3"/>
          <p:cNvSpPr>
            <a:spLocks noGrp="1" noChangeArrowheads="1"/>
          </p:cNvSpPr>
          <p:nvPr>
            <p:ph type="body" idx="1"/>
          </p:nvPr>
        </p:nvSpPr>
        <p:spPr>
          <a:xfrm>
            <a:off x="381000" y="1295400"/>
            <a:ext cx="8305800" cy="5181600"/>
          </a:xfrm>
        </p:spPr>
        <p:txBody>
          <a:bodyPr/>
          <a:lstStyle/>
          <a:p>
            <a:pPr eaLnBrk="1" hangingPunct="1">
              <a:lnSpc>
                <a:spcPct val="120000"/>
              </a:lnSpc>
            </a:pPr>
            <a:r>
              <a:rPr lang="en-US" altLang="en-US" sz="2400" smtClean="0"/>
              <a:t>Redundant data occur often when integration of multiple databases</a:t>
            </a:r>
          </a:p>
          <a:p>
            <a:pPr lvl="1" eaLnBrk="1" hangingPunct="1">
              <a:lnSpc>
                <a:spcPct val="120000"/>
              </a:lnSpc>
            </a:pPr>
            <a:r>
              <a:rPr lang="en-US" altLang="en-US" sz="2400" i="1" smtClean="0"/>
              <a:t>Object identification</a:t>
            </a:r>
            <a:r>
              <a:rPr lang="en-US" altLang="en-US" sz="2400" smtClean="0"/>
              <a:t>:  The same attribute or object may have different names in different databases</a:t>
            </a:r>
          </a:p>
          <a:p>
            <a:pPr lvl="1" eaLnBrk="1" hangingPunct="1">
              <a:lnSpc>
                <a:spcPct val="120000"/>
              </a:lnSpc>
            </a:pPr>
            <a:r>
              <a:rPr lang="en-US" altLang="en-US" sz="2400" i="1" smtClean="0"/>
              <a:t>Derivable data:</a:t>
            </a:r>
            <a:r>
              <a:rPr lang="en-US" altLang="en-US" sz="2400" smtClean="0"/>
              <a:t> One attribute may be a “derived” attribute in another table, e.g., annual revenue</a:t>
            </a:r>
          </a:p>
          <a:p>
            <a:pPr eaLnBrk="1" hangingPunct="1">
              <a:lnSpc>
                <a:spcPct val="120000"/>
              </a:lnSpc>
            </a:pPr>
            <a:r>
              <a:rPr lang="en-US" altLang="en-US" sz="2400" smtClean="0">
                <a:solidFill>
                  <a:schemeClr val="folHlink"/>
                </a:solidFill>
              </a:rPr>
              <a:t>Redundant attributes may be able to be detected by </a:t>
            </a:r>
            <a:r>
              <a:rPr lang="en-US" altLang="en-US" sz="2400" i="1" smtClean="0">
                <a:solidFill>
                  <a:schemeClr val="folHlink"/>
                </a:solidFill>
              </a:rPr>
              <a:t>correlation analysis </a:t>
            </a:r>
            <a:r>
              <a:rPr lang="en-US" altLang="en-US" sz="2400" smtClean="0">
                <a:solidFill>
                  <a:schemeClr val="folHlink"/>
                </a:solidFill>
              </a:rPr>
              <a:t>and</a:t>
            </a:r>
            <a:r>
              <a:rPr lang="en-US" altLang="en-US" sz="2400" i="1" smtClean="0">
                <a:solidFill>
                  <a:schemeClr val="folHlink"/>
                </a:solidFill>
              </a:rPr>
              <a:t> covariance analysis</a:t>
            </a:r>
            <a:endParaRPr lang="en-US" altLang="en-US" sz="2400" smtClean="0"/>
          </a:p>
          <a:p>
            <a:pPr eaLnBrk="1" hangingPunct="1">
              <a:lnSpc>
                <a:spcPct val="120000"/>
              </a:lnSpc>
            </a:pPr>
            <a:r>
              <a:rPr lang="en-US" altLang="en-US" sz="2400" smtClean="0"/>
              <a:t>Careful integration of the data from multiple sources may help reduce/avoid redundancies and inconsistencies and improve mining speed and quality</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652A63-4B7D-45DE-9616-CAB2445BF690}" type="slidenum">
              <a:rPr lang="en-US" altLang="en-US" sz="1200"/>
              <a:pPr eaLnBrk="1" hangingPunct="1"/>
              <a:t>22</a:t>
            </a:fld>
            <a:endParaRPr lang="en-US" altLang="en-US" sz="1200"/>
          </a:p>
        </p:txBody>
      </p:sp>
      <p:sp>
        <p:nvSpPr>
          <p:cNvPr id="1028" name="Rectangle 2"/>
          <p:cNvSpPr>
            <a:spLocks noGrp="1" noChangeArrowheads="1"/>
          </p:cNvSpPr>
          <p:nvPr>
            <p:ph type="title"/>
          </p:nvPr>
        </p:nvSpPr>
        <p:spPr>
          <a:xfrm>
            <a:off x="0" y="381000"/>
            <a:ext cx="9144000" cy="609600"/>
          </a:xfrm>
        </p:spPr>
        <p:txBody>
          <a:bodyPr/>
          <a:lstStyle/>
          <a:p>
            <a:r>
              <a:rPr lang="en-US" altLang="en-US" sz="3200" smtClean="0"/>
              <a:t>Correlation Analysis (Nominal Data)</a:t>
            </a:r>
          </a:p>
        </p:txBody>
      </p:sp>
      <p:sp>
        <p:nvSpPr>
          <p:cNvPr id="1029" name="Rectangle 3"/>
          <p:cNvSpPr>
            <a:spLocks noGrp="1" noChangeArrowheads="1"/>
          </p:cNvSpPr>
          <p:nvPr>
            <p:ph type="body" sz="half" idx="1"/>
          </p:nvPr>
        </p:nvSpPr>
        <p:spPr>
          <a:xfrm>
            <a:off x="304800" y="1295400"/>
            <a:ext cx="8382000" cy="5181600"/>
          </a:xfrm>
        </p:spPr>
        <p:txBody>
          <a:bodyPr/>
          <a:lstStyle/>
          <a:p>
            <a:pPr>
              <a:lnSpc>
                <a:spcPct val="110000"/>
              </a:lnSpc>
            </a:pPr>
            <a:r>
              <a:rPr lang="el-GR" altLang="en-US" sz="2400" b="1" smtClean="0">
                <a:solidFill>
                  <a:schemeClr val="folHlink"/>
                </a:solidFill>
              </a:rPr>
              <a:t>Χ</a:t>
            </a:r>
            <a:r>
              <a:rPr lang="en-US" altLang="en-US" sz="2400" b="1" baseline="30000" smtClean="0">
                <a:solidFill>
                  <a:schemeClr val="folHlink"/>
                </a:solidFill>
              </a:rPr>
              <a:t>2</a:t>
            </a:r>
            <a:r>
              <a:rPr lang="en-US" altLang="en-US" sz="2400" b="1" smtClean="0">
                <a:solidFill>
                  <a:schemeClr val="folHlink"/>
                </a:solidFill>
              </a:rPr>
              <a:t> (chi-square) test</a:t>
            </a:r>
            <a:endParaRPr lang="el-GR" altLang="en-US" sz="2400" b="1" smtClean="0">
              <a:solidFill>
                <a:schemeClr val="folHlink"/>
              </a:solidFill>
            </a:endParaRPr>
          </a:p>
          <a:p>
            <a:pPr>
              <a:lnSpc>
                <a:spcPct val="110000"/>
              </a:lnSpc>
            </a:pPr>
            <a:endParaRPr lang="en-US" altLang="en-US" sz="2400" smtClean="0"/>
          </a:p>
          <a:p>
            <a:pPr>
              <a:lnSpc>
                <a:spcPct val="110000"/>
              </a:lnSpc>
            </a:pPr>
            <a:endParaRPr lang="en-US" altLang="en-US" sz="2400" smtClean="0"/>
          </a:p>
          <a:p>
            <a:pPr>
              <a:lnSpc>
                <a:spcPct val="110000"/>
              </a:lnSpc>
            </a:pPr>
            <a:r>
              <a:rPr lang="en-US" altLang="en-US" sz="2400" smtClean="0"/>
              <a:t>The larger the </a:t>
            </a:r>
            <a:r>
              <a:rPr lang="el-GR" altLang="en-US" sz="2400" smtClean="0"/>
              <a:t>Χ</a:t>
            </a:r>
            <a:r>
              <a:rPr lang="en-US" altLang="en-US" sz="2400" baseline="30000" smtClean="0"/>
              <a:t>2</a:t>
            </a:r>
            <a:r>
              <a:rPr lang="en-US" altLang="en-US" sz="2400" smtClean="0"/>
              <a:t> value, the more likely the variables are related</a:t>
            </a:r>
          </a:p>
          <a:p>
            <a:pPr>
              <a:lnSpc>
                <a:spcPct val="110000"/>
              </a:lnSpc>
            </a:pPr>
            <a:r>
              <a:rPr lang="en-US" altLang="en-US" sz="2400" smtClean="0"/>
              <a:t>The cells that contribute the most to the </a:t>
            </a:r>
            <a:r>
              <a:rPr lang="el-GR" altLang="en-US" sz="2400" smtClean="0"/>
              <a:t>Χ</a:t>
            </a:r>
            <a:r>
              <a:rPr lang="en-US" altLang="en-US" sz="2400" baseline="30000" smtClean="0"/>
              <a:t>2</a:t>
            </a:r>
            <a:r>
              <a:rPr lang="en-US" altLang="en-US" sz="2400" smtClean="0"/>
              <a:t> value are those whose actual count is very different from the expected count</a:t>
            </a:r>
          </a:p>
          <a:p>
            <a:pPr>
              <a:lnSpc>
                <a:spcPct val="110000"/>
              </a:lnSpc>
            </a:pPr>
            <a:r>
              <a:rPr lang="en-US" altLang="en-US" sz="2400" smtClean="0"/>
              <a:t>Correlation does not imply causality</a:t>
            </a:r>
          </a:p>
          <a:p>
            <a:pPr lvl="1">
              <a:lnSpc>
                <a:spcPct val="110000"/>
              </a:lnSpc>
            </a:pPr>
            <a:r>
              <a:rPr lang="en-US" altLang="en-US" sz="2000" smtClean="0"/>
              <a:t># of hospitals and # of car-theft in a city are correlated</a:t>
            </a:r>
          </a:p>
          <a:p>
            <a:pPr lvl="1">
              <a:lnSpc>
                <a:spcPct val="110000"/>
              </a:lnSpc>
            </a:pPr>
            <a:r>
              <a:rPr lang="en-US" altLang="en-US" sz="2000" smtClean="0"/>
              <a:t>Both are causally linked to the third variable: population</a:t>
            </a:r>
          </a:p>
        </p:txBody>
      </p:sp>
      <p:graphicFrame>
        <p:nvGraphicFramePr>
          <p:cNvPr id="1026" name="Object 4"/>
          <p:cNvGraphicFramePr>
            <a:graphicFrameLocks noChangeAspect="1"/>
          </p:cNvGraphicFramePr>
          <p:nvPr>
            <p:ph sz="quarter" idx="2"/>
          </p:nvPr>
        </p:nvGraphicFramePr>
        <p:xfrm>
          <a:off x="2187575" y="1844675"/>
          <a:ext cx="4540250" cy="1011238"/>
        </p:xfrm>
        <a:graphic>
          <a:graphicData uri="http://schemas.openxmlformats.org/presentationml/2006/ole">
            <mc:AlternateContent xmlns:mc="http://schemas.openxmlformats.org/markup-compatibility/2006">
              <mc:Choice xmlns:v="urn:schemas-microsoft-com:vml" Requires="v">
                <p:oleObj spid="_x0000_s1030" name="Equation" r:id="rId4" imgW="2057400" imgH="444500" progId="Equation.3">
                  <p:embed/>
                </p:oleObj>
              </mc:Choice>
              <mc:Fallback>
                <p:oleObj name="Equation" r:id="rId4" imgW="20574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7575" y="1844675"/>
                        <a:ext cx="45402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2BE7E01-2847-4513-9D14-250A8CCB119E}" type="slidenum">
              <a:rPr lang="en-US" altLang="en-US" sz="1200"/>
              <a:pPr eaLnBrk="1" hangingPunct="1"/>
              <a:t>23</a:t>
            </a:fld>
            <a:endParaRPr lang="en-US" altLang="en-US" sz="1200"/>
          </a:p>
        </p:txBody>
      </p:sp>
      <p:sp>
        <p:nvSpPr>
          <p:cNvPr id="2052" name="Rectangle 2"/>
          <p:cNvSpPr>
            <a:spLocks noGrp="1" noChangeArrowheads="1"/>
          </p:cNvSpPr>
          <p:nvPr>
            <p:ph type="title"/>
          </p:nvPr>
        </p:nvSpPr>
        <p:spPr>
          <a:xfrm>
            <a:off x="685800" y="304800"/>
            <a:ext cx="7793038" cy="609600"/>
          </a:xfrm>
        </p:spPr>
        <p:txBody>
          <a:bodyPr/>
          <a:lstStyle/>
          <a:p>
            <a:r>
              <a:rPr lang="en-US" altLang="en-US" sz="3200" smtClean="0"/>
              <a:t>Chi-Square Calculation: An Example</a:t>
            </a:r>
          </a:p>
        </p:txBody>
      </p:sp>
      <p:sp>
        <p:nvSpPr>
          <p:cNvPr id="2053" name="Rectangle 3"/>
          <p:cNvSpPr>
            <a:spLocks noGrp="1" noChangeArrowheads="1"/>
          </p:cNvSpPr>
          <p:nvPr>
            <p:ph type="body" sz="half" idx="1"/>
          </p:nvPr>
        </p:nvSpPr>
        <p:spPr>
          <a:xfrm>
            <a:off x="304800" y="1447800"/>
            <a:ext cx="8534400" cy="5029200"/>
          </a:xfrm>
        </p:spPr>
        <p:txBody>
          <a:bodyPr/>
          <a:lstStyle/>
          <a:p>
            <a:pPr>
              <a:lnSpc>
                <a:spcPct val="110000"/>
              </a:lnSpc>
            </a:pPr>
            <a:endParaRPr lang="en-US" altLang="en-US" sz="2400" smtClean="0"/>
          </a:p>
          <a:p>
            <a:pPr>
              <a:lnSpc>
                <a:spcPct val="110000"/>
              </a:lnSpc>
            </a:pPr>
            <a:endParaRPr lang="en-US" altLang="en-US" sz="2400" smtClean="0"/>
          </a:p>
          <a:p>
            <a:pPr>
              <a:lnSpc>
                <a:spcPct val="110000"/>
              </a:lnSpc>
            </a:pPr>
            <a:endParaRPr lang="en-US" altLang="en-US" sz="2400" smtClean="0"/>
          </a:p>
          <a:p>
            <a:pPr>
              <a:lnSpc>
                <a:spcPct val="110000"/>
              </a:lnSpc>
            </a:pPr>
            <a:endParaRPr lang="en-US" altLang="en-US" sz="2400" smtClean="0"/>
          </a:p>
          <a:p>
            <a:pPr>
              <a:lnSpc>
                <a:spcPct val="110000"/>
              </a:lnSpc>
            </a:pPr>
            <a:r>
              <a:rPr lang="el-GR" altLang="en-US" sz="2400" smtClean="0"/>
              <a:t>Χ</a:t>
            </a:r>
            <a:r>
              <a:rPr lang="en-US" altLang="en-US" sz="2400" baseline="30000" smtClean="0"/>
              <a:t>2</a:t>
            </a:r>
            <a:r>
              <a:rPr lang="en-US" altLang="en-US" sz="2400" smtClean="0"/>
              <a:t> (chi-square) calculation (numbers in parenthesis are expected counts calculated based on the data distribution in the two categories)</a:t>
            </a:r>
            <a:endParaRPr lang="el-GR" altLang="en-US" sz="2400" smtClean="0"/>
          </a:p>
          <a:p>
            <a:pPr>
              <a:lnSpc>
                <a:spcPct val="110000"/>
              </a:lnSpc>
            </a:pPr>
            <a:endParaRPr lang="en-US" altLang="en-US" sz="2400" smtClean="0"/>
          </a:p>
          <a:p>
            <a:pPr>
              <a:lnSpc>
                <a:spcPct val="110000"/>
              </a:lnSpc>
            </a:pPr>
            <a:endParaRPr lang="en-US" altLang="en-US" sz="2400" smtClean="0"/>
          </a:p>
          <a:p>
            <a:pPr>
              <a:lnSpc>
                <a:spcPct val="110000"/>
              </a:lnSpc>
            </a:pPr>
            <a:r>
              <a:rPr lang="en-US" altLang="en-US" sz="2400" smtClean="0"/>
              <a:t>It shows that </a:t>
            </a:r>
            <a:r>
              <a:rPr lang="en-US" altLang="en-US" sz="2400" smtClean="0">
                <a:solidFill>
                  <a:srgbClr val="FF0000"/>
                </a:solidFill>
              </a:rPr>
              <a:t>like_science_fiction</a:t>
            </a:r>
            <a:r>
              <a:rPr lang="en-US" altLang="en-US" sz="2400" smtClean="0"/>
              <a:t> and </a:t>
            </a:r>
            <a:r>
              <a:rPr lang="en-US" altLang="en-US" sz="2400" smtClean="0">
                <a:solidFill>
                  <a:srgbClr val="FF0000"/>
                </a:solidFill>
              </a:rPr>
              <a:t>play_chess</a:t>
            </a:r>
            <a:r>
              <a:rPr lang="en-US" altLang="en-US" sz="2400" smtClean="0"/>
              <a:t> are correlated in the group</a:t>
            </a:r>
          </a:p>
        </p:txBody>
      </p:sp>
      <p:graphicFrame>
        <p:nvGraphicFramePr>
          <p:cNvPr id="2050" name="Object 4"/>
          <p:cNvGraphicFramePr>
            <a:graphicFrameLocks noChangeAspect="1"/>
          </p:cNvGraphicFramePr>
          <p:nvPr>
            <p:ph sz="quarter" idx="2"/>
          </p:nvPr>
        </p:nvGraphicFramePr>
        <p:xfrm>
          <a:off x="762000" y="4749800"/>
          <a:ext cx="7772400" cy="744538"/>
        </p:xfrm>
        <a:graphic>
          <a:graphicData uri="http://schemas.openxmlformats.org/presentationml/2006/ole">
            <mc:AlternateContent xmlns:mc="http://schemas.openxmlformats.org/markup-compatibility/2006">
              <mc:Choice xmlns:v="urn:schemas-microsoft-com:vml" Requires="v">
                <p:oleObj spid="_x0000_s2081" name="Equation" r:id="rId4" imgW="4381500" imgH="419100" progId="Equation.3">
                  <p:embed/>
                </p:oleObj>
              </mc:Choice>
              <mc:Fallback>
                <p:oleObj name="Equation" r:id="rId4" imgW="43815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49800"/>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Group 5"/>
          <p:cNvGraphicFramePr>
            <a:graphicFrameLocks noGrp="1"/>
          </p:cNvGraphicFramePr>
          <p:nvPr/>
        </p:nvGraphicFramePr>
        <p:xfrm>
          <a:off x="1371600" y="1447800"/>
          <a:ext cx="6096000" cy="1595438"/>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Chi-square Table</a:t>
            </a:r>
          </a:p>
        </p:txBody>
      </p:sp>
      <p:graphicFrame>
        <p:nvGraphicFramePr>
          <p:cNvPr id="5" name="Table 4"/>
          <p:cNvGraphicFramePr>
            <a:graphicFrameLocks noGrp="1"/>
          </p:cNvGraphicFramePr>
          <p:nvPr/>
        </p:nvGraphicFramePr>
        <p:xfrm>
          <a:off x="762000" y="2971800"/>
          <a:ext cx="6324600" cy="2811463"/>
        </p:xfrm>
        <a:graphic>
          <a:graphicData uri="http://schemas.openxmlformats.org/drawingml/2006/table">
            <a:tbl>
              <a:tblPr/>
              <a:tblGrid>
                <a:gridCol w="1581150">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393798">
                <a:tc>
                  <a:txBody>
                    <a:bodyPr/>
                    <a:lstStyle/>
                    <a:p>
                      <a:pPr marL="0" marR="0">
                        <a:lnSpc>
                          <a:spcPct val="115000"/>
                        </a:lnSpc>
                        <a:spcBef>
                          <a:spcPts val="0"/>
                        </a:spcBef>
                        <a:spcAft>
                          <a:spcPts val="1000"/>
                        </a:spcAft>
                      </a:pPr>
                      <a:r>
                        <a:rPr lang="en-US" sz="1600" dirty="0">
                          <a:latin typeface="Calibri"/>
                          <a:ea typeface="Calibri"/>
                          <a:cs typeface="Times New Roman"/>
                        </a:rPr>
                        <a:t> </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Female</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Male</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Total</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0"/>
                  </a:ext>
                </a:extLst>
              </a:tr>
              <a:tr h="618136">
                <a:tc>
                  <a:txBody>
                    <a:bodyPr/>
                    <a:lstStyle/>
                    <a:p>
                      <a:pPr marL="0" marR="0">
                        <a:lnSpc>
                          <a:spcPct val="115000"/>
                        </a:lnSpc>
                        <a:spcBef>
                          <a:spcPts val="0"/>
                        </a:spcBef>
                        <a:spcAft>
                          <a:spcPts val="1000"/>
                        </a:spcAft>
                      </a:pPr>
                      <a:r>
                        <a:rPr lang="en-US" sz="1600">
                          <a:latin typeface="Calibri"/>
                          <a:ea typeface="Calibri"/>
                          <a:cs typeface="Times New Roman"/>
                        </a:rPr>
                        <a:t>Observed numbers (O)</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80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40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120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1"/>
                  </a:ext>
                </a:extLst>
              </a:tr>
              <a:tr h="618136">
                <a:tc>
                  <a:txBody>
                    <a:bodyPr/>
                    <a:lstStyle/>
                    <a:p>
                      <a:pPr marL="0" marR="0">
                        <a:lnSpc>
                          <a:spcPct val="115000"/>
                        </a:lnSpc>
                        <a:spcBef>
                          <a:spcPts val="0"/>
                        </a:spcBef>
                        <a:spcAft>
                          <a:spcPts val="1000"/>
                        </a:spcAft>
                      </a:pPr>
                      <a:r>
                        <a:rPr lang="en-US" sz="1600">
                          <a:latin typeface="Calibri"/>
                          <a:ea typeface="Calibri"/>
                          <a:cs typeface="Times New Roman"/>
                        </a:rPr>
                        <a:t>Expected numbers (E)</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latin typeface="Calibri"/>
                          <a:ea typeface="Calibri"/>
                          <a:cs typeface="Times New Roman"/>
                        </a:rPr>
                        <a:t>60</a:t>
                      </a:r>
                      <a:endParaRPr lang="en-US" sz="1600" dirty="0">
                        <a:latin typeface="Calibri"/>
                        <a:ea typeface="Calibri"/>
                        <a:cs typeface="Times New Roman"/>
                      </a:endParaRP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latin typeface="Calibri"/>
                          <a:ea typeface="Calibri"/>
                          <a:cs typeface="Times New Roman"/>
                        </a:rPr>
                        <a:t>60</a:t>
                      </a:r>
                      <a:endParaRPr lang="en-US" sz="1600" dirty="0">
                        <a:latin typeface="Calibri"/>
                        <a:ea typeface="Calibri"/>
                        <a:cs typeface="Times New Roman"/>
                      </a:endParaRP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120 </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2"/>
                  </a:ext>
                </a:extLst>
              </a:tr>
              <a:tr h="393798">
                <a:tc>
                  <a:txBody>
                    <a:bodyPr/>
                    <a:lstStyle/>
                    <a:p>
                      <a:pPr marL="0" marR="0">
                        <a:lnSpc>
                          <a:spcPct val="115000"/>
                        </a:lnSpc>
                        <a:spcBef>
                          <a:spcPts val="0"/>
                        </a:spcBef>
                        <a:spcAft>
                          <a:spcPts val="1000"/>
                        </a:spcAft>
                      </a:pPr>
                      <a:r>
                        <a:rPr lang="en-US" sz="1600">
                          <a:latin typeface="Calibri"/>
                          <a:ea typeface="Calibri"/>
                          <a:cs typeface="Times New Roman"/>
                        </a:rPr>
                        <a:t>O - E</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20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-20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0 </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3"/>
                  </a:ext>
                </a:extLst>
              </a:tr>
              <a:tr h="393798">
                <a:tc>
                  <a:txBody>
                    <a:bodyPr/>
                    <a:lstStyle/>
                    <a:p>
                      <a:pPr marL="0" marR="0">
                        <a:lnSpc>
                          <a:spcPct val="115000"/>
                        </a:lnSpc>
                        <a:spcBef>
                          <a:spcPts val="0"/>
                        </a:spcBef>
                        <a:spcAft>
                          <a:spcPts val="1000"/>
                        </a:spcAft>
                      </a:pPr>
                      <a:r>
                        <a:rPr lang="en-US" sz="1600">
                          <a:latin typeface="Calibri"/>
                          <a:ea typeface="Calibri"/>
                          <a:cs typeface="Times New Roman"/>
                        </a:rPr>
                        <a:t>(O-E)</a:t>
                      </a:r>
                      <a:r>
                        <a:rPr lang="en-US" sz="1600" baseline="30000">
                          <a:latin typeface="Calibri"/>
                          <a:ea typeface="Calibri"/>
                          <a:cs typeface="Times New Roman"/>
                        </a:rPr>
                        <a:t>2</a:t>
                      </a:r>
                      <a:endParaRPr lang="en-US" sz="1600">
                        <a:latin typeface="Calibri"/>
                        <a:ea typeface="Calibri"/>
                        <a:cs typeface="Times New Roman"/>
                      </a:endParaRP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400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400</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 </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4"/>
                  </a:ext>
                </a:extLst>
              </a:tr>
              <a:tr h="393798">
                <a:tc>
                  <a:txBody>
                    <a:bodyPr/>
                    <a:lstStyle/>
                    <a:p>
                      <a:pPr marL="0" marR="0">
                        <a:lnSpc>
                          <a:spcPct val="115000"/>
                        </a:lnSpc>
                        <a:spcBef>
                          <a:spcPts val="0"/>
                        </a:spcBef>
                        <a:spcAft>
                          <a:spcPts val="1000"/>
                        </a:spcAft>
                      </a:pPr>
                      <a:r>
                        <a:rPr lang="en-US" sz="1600" dirty="0">
                          <a:latin typeface="Calibri"/>
                          <a:ea typeface="Calibri"/>
                          <a:cs typeface="Times New Roman"/>
                        </a:rPr>
                        <a:t>(O-E)</a:t>
                      </a:r>
                      <a:r>
                        <a:rPr lang="en-US" sz="1600" baseline="30000" dirty="0">
                          <a:latin typeface="Calibri"/>
                          <a:ea typeface="Calibri"/>
                          <a:cs typeface="Times New Roman"/>
                        </a:rPr>
                        <a:t>2</a:t>
                      </a:r>
                      <a:r>
                        <a:rPr lang="en-US" sz="1600" dirty="0">
                          <a:latin typeface="Calibri"/>
                          <a:ea typeface="Calibri"/>
                          <a:cs typeface="Times New Roman"/>
                        </a:rPr>
                        <a:t> / E</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Calibri"/>
                          <a:ea typeface="Calibri"/>
                          <a:cs typeface="Times New Roman"/>
                        </a:rPr>
                        <a:t>6.67</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6.67</a:t>
                      </a: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Calibri"/>
                          <a:ea typeface="Calibri"/>
                          <a:cs typeface="Times New Roman"/>
                        </a:rPr>
                        <a:t>13.34 = X</a:t>
                      </a:r>
                      <a:r>
                        <a:rPr lang="en-US" sz="1600" baseline="30000" dirty="0">
                          <a:latin typeface="Calibri"/>
                          <a:ea typeface="Calibri"/>
                          <a:cs typeface="Times New Roman"/>
                        </a:rPr>
                        <a:t>2</a:t>
                      </a:r>
                      <a:endParaRPr lang="en-US" sz="1600" dirty="0">
                        <a:latin typeface="Calibri"/>
                        <a:ea typeface="Calibri"/>
                        <a:cs typeface="Times New Roman"/>
                      </a:endParaRPr>
                    </a:p>
                  </a:txBody>
                  <a:tcPr marL="28575" marR="28575" marT="28582" marB="28582"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880" name="Rectangle 3"/>
          <p:cNvSpPr txBox="1">
            <a:spLocks noChangeArrowheads="1"/>
          </p:cNvSpPr>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solidFill>
                  <a:srgbClr val="FF0000"/>
                </a:solidFill>
              </a:rPr>
              <a:t>Suppose that the ratio of male to female students in the Science Faculty is exactly 1:1</a:t>
            </a:r>
            <a:r>
              <a:rPr lang="en-US" altLang="en-US" sz="2000"/>
              <a:t>, but in the Pharmacology Honours class over the past ten years there have been </a:t>
            </a:r>
            <a:r>
              <a:rPr lang="en-US" altLang="en-US" sz="2000">
                <a:solidFill>
                  <a:srgbClr val="FF0000"/>
                </a:solidFill>
              </a:rPr>
              <a:t>80 females and 40 males</a:t>
            </a:r>
            <a:r>
              <a:rPr lang="en-US" altLang="en-US" sz="2000"/>
              <a:t>. Is this a significant departure from expectation? </a:t>
            </a:r>
          </a:p>
          <a:p>
            <a:pPr eaLnBrk="1" hangingPunct="1"/>
            <a:endParaRPr lang="en-US" altLang="en-US"/>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A9C07BC-3909-445A-AEB1-1FDE156B35D4}" type="slidenum">
              <a:rPr lang="en-US" altLang="en-US" sz="1200"/>
              <a:pPr eaLnBrk="1" hangingPunct="1"/>
              <a:t>25</a:t>
            </a:fld>
            <a:endParaRPr lang="en-US" altLang="en-US" sz="1200"/>
          </a:p>
        </p:txBody>
      </p:sp>
      <p:sp>
        <p:nvSpPr>
          <p:cNvPr id="3078" name="Rectangle 2"/>
          <p:cNvSpPr>
            <a:spLocks noGrp="1" noChangeArrowheads="1"/>
          </p:cNvSpPr>
          <p:nvPr>
            <p:ph type="title"/>
          </p:nvPr>
        </p:nvSpPr>
        <p:spPr>
          <a:xfrm>
            <a:off x="0" y="304800"/>
            <a:ext cx="9144000" cy="609600"/>
          </a:xfrm>
        </p:spPr>
        <p:txBody>
          <a:bodyPr/>
          <a:lstStyle/>
          <a:p>
            <a:r>
              <a:rPr lang="en-US" altLang="en-US" sz="3200" smtClean="0"/>
              <a:t>Correlation Analysis (Numeric Data)</a:t>
            </a:r>
          </a:p>
        </p:txBody>
      </p:sp>
      <p:sp>
        <p:nvSpPr>
          <p:cNvPr id="3079" name="Rectangle 3"/>
          <p:cNvSpPr>
            <a:spLocks noGrp="1" noChangeArrowheads="1"/>
          </p:cNvSpPr>
          <p:nvPr>
            <p:ph type="body" sz="half" idx="1"/>
          </p:nvPr>
        </p:nvSpPr>
        <p:spPr>
          <a:xfrm>
            <a:off x="304800" y="1447800"/>
            <a:ext cx="8534400" cy="5029200"/>
          </a:xfrm>
        </p:spPr>
        <p:txBody>
          <a:bodyPr/>
          <a:lstStyle/>
          <a:p>
            <a:pPr>
              <a:lnSpc>
                <a:spcPct val="110000"/>
              </a:lnSpc>
            </a:pPr>
            <a:r>
              <a:rPr lang="en-US" altLang="en-US" sz="2400" smtClean="0"/>
              <a:t>Correlation coefficient (also called </a:t>
            </a:r>
            <a:r>
              <a:rPr lang="en-US" altLang="en-US" sz="2400" smtClean="0">
                <a:solidFill>
                  <a:schemeClr val="folHlink"/>
                </a:solidFill>
              </a:rPr>
              <a:t>Pearson’s product moment coefficient</a:t>
            </a:r>
            <a:r>
              <a:rPr lang="en-US" altLang="en-US" sz="2400" smtClean="0"/>
              <a:t>)</a:t>
            </a:r>
          </a:p>
          <a:p>
            <a:pPr>
              <a:lnSpc>
                <a:spcPct val="110000"/>
              </a:lnSpc>
            </a:pPr>
            <a:endParaRPr lang="en-US" altLang="en-US" sz="2400" smtClean="0"/>
          </a:p>
          <a:p>
            <a:pPr>
              <a:lnSpc>
                <a:spcPct val="110000"/>
              </a:lnSpc>
            </a:pPr>
            <a:endParaRPr lang="en-US" altLang="en-US" sz="2400" smtClean="0"/>
          </a:p>
          <a:p>
            <a:pPr>
              <a:lnSpc>
                <a:spcPct val="110000"/>
              </a:lnSpc>
            </a:pPr>
            <a:endParaRPr lang="en-US" altLang="en-US" sz="2400" smtClean="0"/>
          </a:p>
          <a:p>
            <a:pPr lvl="1">
              <a:lnSpc>
                <a:spcPct val="110000"/>
              </a:lnSpc>
              <a:buFont typeface="Wingdings" panose="05000000000000000000" pitchFamily="2" charset="2"/>
              <a:buNone/>
            </a:pPr>
            <a:r>
              <a:rPr lang="en-US" altLang="en-US" sz="2000" smtClean="0"/>
              <a:t>where n is the number of tuples,       and      are the respective means of A and B, </a:t>
            </a:r>
            <a:r>
              <a:rPr lang="el-GR" altLang="en-US" sz="2000" smtClean="0"/>
              <a:t>σ</a:t>
            </a:r>
            <a:r>
              <a:rPr lang="en-US" altLang="en-US" sz="2000" baseline="-25000" smtClean="0"/>
              <a:t>A </a:t>
            </a:r>
            <a:r>
              <a:rPr lang="en-US" altLang="en-US" sz="2000" smtClean="0"/>
              <a:t>and </a:t>
            </a:r>
            <a:r>
              <a:rPr lang="el-GR" altLang="en-US" sz="2000" smtClean="0"/>
              <a:t>σ</a:t>
            </a:r>
            <a:r>
              <a:rPr lang="en-US" altLang="en-US" sz="2000" baseline="-25000" smtClean="0"/>
              <a:t>B </a:t>
            </a:r>
            <a:r>
              <a:rPr lang="en-US" altLang="en-US" sz="2000" smtClean="0"/>
              <a:t>are the respective standard deviation of A and B, and </a:t>
            </a:r>
            <a:r>
              <a:rPr lang="el-GR" altLang="en-US" sz="2000" smtClean="0"/>
              <a:t>Σ</a:t>
            </a:r>
            <a:r>
              <a:rPr lang="en-US" altLang="en-US" sz="2000" smtClean="0"/>
              <a:t>(a</a:t>
            </a:r>
            <a:r>
              <a:rPr lang="en-US" altLang="en-US" sz="2000" baseline="-25000" smtClean="0"/>
              <a:t>i</a:t>
            </a:r>
            <a:r>
              <a:rPr lang="en-US" altLang="en-US" sz="2000" smtClean="0"/>
              <a:t>b</a:t>
            </a:r>
            <a:r>
              <a:rPr lang="en-US" altLang="en-US" sz="2000" baseline="-25000" smtClean="0"/>
              <a:t>i</a:t>
            </a:r>
            <a:r>
              <a:rPr lang="en-US" altLang="en-US" sz="2000" smtClean="0"/>
              <a:t>) is the sum of the AB cross-product.</a:t>
            </a:r>
          </a:p>
          <a:p>
            <a:pPr>
              <a:lnSpc>
                <a:spcPct val="110000"/>
              </a:lnSpc>
            </a:pPr>
            <a:r>
              <a:rPr lang="en-US" altLang="en-US" sz="2400" smtClean="0"/>
              <a:t>If r</a:t>
            </a:r>
            <a:r>
              <a:rPr lang="en-US" altLang="en-US" sz="2400" baseline="-25000" smtClean="0"/>
              <a:t>A,B</a:t>
            </a:r>
            <a:r>
              <a:rPr lang="en-US" altLang="en-US" sz="2400" smtClean="0"/>
              <a:t> &gt; 0, A and B are positively correlated (A’s values increase as B’s).  The higher, the stronger correlation.</a:t>
            </a:r>
          </a:p>
          <a:p>
            <a:pPr>
              <a:lnSpc>
                <a:spcPct val="110000"/>
              </a:lnSpc>
            </a:pPr>
            <a:r>
              <a:rPr lang="en-US" altLang="en-US" sz="2400" smtClean="0"/>
              <a:t>r</a:t>
            </a:r>
            <a:r>
              <a:rPr lang="en-US" altLang="en-US" sz="2400" baseline="-25000" smtClean="0"/>
              <a:t>A,B</a:t>
            </a:r>
            <a:r>
              <a:rPr lang="en-US" altLang="en-US" sz="2400" smtClean="0"/>
              <a:t> = 0: independent;  r</a:t>
            </a:r>
            <a:r>
              <a:rPr lang="en-US" altLang="en-US" sz="2400" baseline="-25000" smtClean="0"/>
              <a:t>AB</a:t>
            </a:r>
            <a:r>
              <a:rPr lang="en-US" altLang="en-US" sz="2400" smtClean="0"/>
              <a:t> &lt; 0: negatively correlated</a:t>
            </a:r>
          </a:p>
        </p:txBody>
      </p:sp>
      <p:graphicFrame>
        <p:nvGraphicFramePr>
          <p:cNvPr id="3074" name="Object 4"/>
          <p:cNvGraphicFramePr>
            <a:graphicFrameLocks noChangeAspect="1"/>
          </p:cNvGraphicFramePr>
          <p:nvPr>
            <p:ph sz="quarter" idx="2"/>
          </p:nvPr>
        </p:nvGraphicFramePr>
        <p:xfrm>
          <a:off x="1905000" y="2473325"/>
          <a:ext cx="5081588" cy="900113"/>
        </p:xfrm>
        <a:graphic>
          <a:graphicData uri="http://schemas.openxmlformats.org/presentationml/2006/ole">
            <mc:AlternateContent xmlns:mc="http://schemas.openxmlformats.org/markup-compatibility/2006">
              <mc:Choice xmlns:v="urn:schemas-microsoft-com:vml" Requires="v">
                <p:oleObj spid="_x0000_s3080" name="Equation" r:id="rId4" imgW="2870200" imgH="508000" progId="Equation.3">
                  <p:embed/>
                </p:oleObj>
              </mc:Choice>
              <mc:Fallback>
                <p:oleObj name="Equation" r:id="rId4" imgW="28702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73325"/>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ph sz="quarter" idx="3"/>
          </p:nvPr>
        </p:nvGraphicFramePr>
        <p:xfrm>
          <a:off x="4665663" y="3817938"/>
          <a:ext cx="255587" cy="341312"/>
        </p:xfrm>
        <a:graphic>
          <a:graphicData uri="http://schemas.openxmlformats.org/presentationml/2006/ole">
            <mc:AlternateContent xmlns:mc="http://schemas.openxmlformats.org/markup-compatibility/2006">
              <mc:Choice xmlns:v="urn:schemas-microsoft-com:vml" Requires="v">
                <p:oleObj spid="_x0000_s3081" name="Equation" r:id="rId6" imgW="152268" imgH="203024" progId="Equation.3">
                  <p:embed/>
                </p:oleObj>
              </mc:Choice>
              <mc:Fallback>
                <p:oleObj name="Equation" r:id="rId6" imgW="152268" imgH="203024"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5663" y="3817938"/>
                        <a:ext cx="2555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
          <p:cNvGraphicFramePr>
            <a:graphicFrameLocks noChangeAspect="1"/>
          </p:cNvGraphicFramePr>
          <p:nvPr/>
        </p:nvGraphicFramePr>
        <p:xfrm>
          <a:off x="5562600" y="3760788"/>
          <a:ext cx="295275" cy="392112"/>
        </p:xfrm>
        <a:graphic>
          <a:graphicData uri="http://schemas.openxmlformats.org/presentationml/2006/ole">
            <mc:AlternateContent xmlns:mc="http://schemas.openxmlformats.org/markup-compatibility/2006">
              <mc:Choice xmlns:v="urn:schemas-microsoft-com:vml" Requires="v">
                <p:oleObj spid="_x0000_s3082" name="Equation" r:id="rId8" imgW="152268" imgH="203024" progId="Equation.3">
                  <p:embed/>
                </p:oleObj>
              </mc:Choice>
              <mc:Fallback>
                <p:oleObj name="Equation" r:id="rId8" imgW="152268" imgH="203024"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376078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1DEAC70-2124-48DB-88BE-3DA836901C1D}" type="slidenum">
              <a:rPr lang="en-US" altLang="en-US" sz="1200"/>
              <a:pPr eaLnBrk="1" hangingPunct="1"/>
              <a:t>26</a:t>
            </a:fld>
            <a:endParaRPr lang="en-US" altLang="en-US" sz="1200"/>
          </a:p>
        </p:txBody>
      </p:sp>
      <p:sp>
        <p:nvSpPr>
          <p:cNvPr id="4100" name="Rectangle 2"/>
          <p:cNvSpPr>
            <a:spLocks noGrp="1" noChangeArrowheads="1"/>
          </p:cNvSpPr>
          <p:nvPr>
            <p:ph type="title"/>
          </p:nvPr>
        </p:nvSpPr>
        <p:spPr>
          <a:xfrm>
            <a:off x="381000" y="152400"/>
            <a:ext cx="8280400" cy="552450"/>
          </a:xfrm>
        </p:spPr>
        <p:txBody>
          <a:bodyPr/>
          <a:lstStyle/>
          <a:p>
            <a:r>
              <a:rPr lang="en-US" altLang="en-US" sz="3200" smtClean="0"/>
              <a:t>Visually Evaluating Correlation</a:t>
            </a:r>
          </a:p>
        </p:txBody>
      </p:sp>
      <p:graphicFrame>
        <p:nvGraphicFramePr>
          <p:cNvPr id="4098" name="Object 3"/>
          <p:cNvGraphicFramePr>
            <a:graphicFrameLocks noChangeAspect="1"/>
          </p:cNvGraphicFramePr>
          <p:nvPr/>
        </p:nvGraphicFramePr>
        <p:xfrm>
          <a:off x="228600" y="990600"/>
          <a:ext cx="6096000" cy="5381625"/>
        </p:xfrm>
        <a:graphic>
          <a:graphicData uri="http://schemas.openxmlformats.org/presentationml/2006/ole">
            <mc:AlternateContent xmlns:mc="http://schemas.openxmlformats.org/markup-compatibility/2006">
              <mc:Choice xmlns:v="urn:schemas-microsoft-com:vml" Requires="v">
                <p:oleObj spid="_x0000_s4102" name="Bitmap Image" r:id="rId4" imgW="6035563" imgH="5784081" progId="Paint.Picture">
                  <p:embed/>
                </p:oleObj>
              </mc:Choice>
              <mc:Fallback>
                <p:oleObj name="Bitmap Image" r:id="rId4" imgW="6035563" imgH="5784081"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228600" y="990600"/>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4"/>
          <p:cNvSpPr txBox="1">
            <a:spLocks noChangeArrowheads="1"/>
          </p:cNvSpPr>
          <p:nvPr/>
        </p:nvSpPr>
        <p:spPr bwMode="auto">
          <a:xfrm>
            <a:off x="6858000" y="2971800"/>
            <a:ext cx="182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b="1">
                <a:latin typeface="Arial" panose="020B0604020202020204" pitchFamily="34" charset="0"/>
              </a:rPr>
              <a:t>Scatter plots showing the similarity from –1 to 1.</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9BC3EE8-8837-408A-AD3B-10A58DA70B78}" type="slidenum">
              <a:rPr lang="en-US" altLang="en-US" sz="1200"/>
              <a:pPr eaLnBrk="1" hangingPunct="1"/>
              <a:t>27</a:t>
            </a:fld>
            <a:endParaRPr lang="en-US" altLang="en-US" sz="1200"/>
          </a:p>
        </p:txBody>
      </p:sp>
      <p:sp>
        <p:nvSpPr>
          <p:cNvPr id="5126" name="Rectangle 2"/>
          <p:cNvSpPr>
            <a:spLocks noGrp="1" noChangeArrowheads="1"/>
          </p:cNvSpPr>
          <p:nvPr>
            <p:ph type="title"/>
          </p:nvPr>
        </p:nvSpPr>
        <p:spPr>
          <a:xfrm>
            <a:off x="0" y="304800"/>
            <a:ext cx="9144000" cy="838200"/>
          </a:xfrm>
        </p:spPr>
        <p:txBody>
          <a:bodyPr/>
          <a:lstStyle/>
          <a:p>
            <a:r>
              <a:rPr lang="en-US" altLang="en-US" smtClean="0"/>
              <a:t>Correlation (viewed as linear relationship)</a:t>
            </a:r>
          </a:p>
        </p:txBody>
      </p:sp>
      <p:sp>
        <p:nvSpPr>
          <p:cNvPr id="5127" name="Rectangle 3"/>
          <p:cNvSpPr>
            <a:spLocks noGrp="1" noChangeArrowheads="1"/>
          </p:cNvSpPr>
          <p:nvPr>
            <p:ph type="body" idx="1"/>
          </p:nvPr>
        </p:nvSpPr>
        <p:spPr/>
        <p:txBody>
          <a:bodyPr/>
          <a:lstStyle/>
          <a:p>
            <a:r>
              <a:rPr lang="en-US" altLang="en-US" smtClean="0"/>
              <a:t>Correlation measures the linear relationship between objects</a:t>
            </a:r>
          </a:p>
          <a:p>
            <a:r>
              <a:rPr lang="en-US" altLang="en-US" smtClean="0"/>
              <a:t>To compute correlation, we standardize data objects, A and B, and then take their dot product</a:t>
            </a:r>
          </a:p>
        </p:txBody>
      </p:sp>
      <p:graphicFrame>
        <p:nvGraphicFramePr>
          <p:cNvPr id="5122" name="Object 4"/>
          <p:cNvGraphicFramePr>
            <a:graphicFrameLocks noChangeAspect="1"/>
          </p:cNvGraphicFramePr>
          <p:nvPr/>
        </p:nvGraphicFramePr>
        <p:xfrm>
          <a:off x="1670050" y="3443288"/>
          <a:ext cx="5321300" cy="685800"/>
        </p:xfrm>
        <a:graphic>
          <a:graphicData uri="http://schemas.openxmlformats.org/presentationml/2006/ole">
            <mc:AlternateContent xmlns:mc="http://schemas.openxmlformats.org/markup-compatibility/2006">
              <mc:Choice xmlns:v="urn:schemas-microsoft-com:vml" Requires="v">
                <p:oleObj spid="_x0000_s5128" name="Equation" r:id="rId4" imgW="1778000" imgH="228600" progId="Equation.3">
                  <p:embed/>
                </p:oleObj>
              </mc:Choice>
              <mc:Fallback>
                <p:oleObj name="Equation" r:id="rId4" imgW="17780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3443288"/>
                        <a:ext cx="5321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1651000" y="4357688"/>
          <a:ext cx="5256213" cy="687387"/>
        </p:xfrm>
        <a:graphic>
          <a:graphicData uri="http://schemas.openxmlformats.org/presentationml/2006/ole">
            <mc:AlternateContent xmlns:mc="http://schemas.openxmlformats.org/markup-compatibility/2006">
              <mc:Choice xmlns:v="urn:schemas-microsoft-com:vml" Requires="v">
                <p:oleObj spid="_x0000_s5129" name="Equation" r:id="rId6" imgW="1752600" imgH="228600" progId="Equation.3">
                  <p:embed/>
                </p:oleObj>
              </mc:Choice>
              <mc:Fallback>
                <p:oleObj name="Equation" r:id="rId6" imgW="17526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0" y="4357688"/>
                        <a:ext cx="52562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6"/>
          <p:cNvGraphicFramePr>
            <a:graphicFrameLocks noChangeAspect="1"/>
          </p:cNvGraphicFramePr>
          <p:nvPr/>
        </p:nvGraphicFramePr>
        <p:xfrm>
          <a:off x="1647825" y="5348288"/>
          <a:ext cx="4605338" cy="595312"/>
        </p:xfrm>
        <a:graphic>
          <a:graphicData uri="http://schemas.openxmlformats.org/presentationml/2006/ole">
            <mc:AlternateContent xmlns:mc="http://schemas.openxmlformats.org/markup-compatibility/2006">
              <mc:Choice xmlns:v="urn:schemas-microsoft-com:vml" Requires="v">
                <p:oleObj spid="_x0000_s5130" name="Equation" r:id="rId8" imgW="1574800" imgH="203200" progId="Equation.3">
                  <p:embed/>
                </p:oleObj>
              </mc:Choice>
              <mc:Fallback>
                <p:oleObj name="Equation" r:id="rId8" imgW="1574800" imgH="203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7825" y="5348288"/>
                        <a:ext cx="460533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74888"/>
            <a:ext cx="24479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8504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EA3100E-F129-4D1D-9CB3-6831899A7641}" type="slidenum">
              <a:rPr lang="en-US" altLang="en-US" sz="1200"/>
              <a:pPr eaLnBrk="1" hangingPunct="1"/>
              <a:t>28</a:t>
            </a:fld>
            <a:endParaRPr lang="en-US" altLang="en-US" sz="1200"/>
          </a:p>
        </p:txBody>
      </p:sp>
      <p:sp>
        <p:nvSpPr>
          <p:cNvPr id="6151" name="Rectangle 2"/>
          <p:cNvSpPr>
            <a:spLocks noGrp="1" noChangeArrowheads="1"/>
          </p:cNvSpPr>
          <p:nvPr>
            <p:ph type="title"/>
          </p:nvPr>
        </p:nvSpPr>
        <p:spPr>
          <a:xfrm>
            <a:off x="0" y="304800"/>
            <a:ext cx="9144000" cy="609600"/>
          </a:xfrm>
        </p:spPr>
        <p:txBody>
          <a:bodyPr/>
          <a:lstStyle/>
          <a:p>
            <a:r>
              <a:rPr lang="en-US" altLang="en-US" sz="3200" smtClean="0"/>
              <a:t>Covariance (Numeric Data)</a:t>
            </a:r>
          </a:p>
        </p:txBody>
      </p:sp>
      <p:sp>
        <p:nvSpPr>
          <p:cNvPr id="6152" name="Rectangle 3"/>
          <p:cNvSpPr>
            <a:spLocks noGrp="1" noChangeArrowheads="1"/>
          </p:cNvSpPr>
          <p:nvPr>
            <p:ph type="body" sz="half" idx="1"/>
          </p:nvPr>
        </p:nvSpPr>
        <p:spPr>
          <a:xfrm>
            <a:off x="304800" y="1219200"/>
            <a:ext cx="8839200" cy="5334000"/>
          </a:xfrm>
        </p:spPr>
        <p:txBody>
          <a:bodyPr/>
          <a:lstStyle/>
          <a:p>
            <a:pPr>
              <a:lnSpc>
                <a:spcPct val="110000"/>
              </a:lnSpc>
            </a:pPr>
            <a:r>
              <a:rPr lang="en-US" altLang="en-US" sz="2000" smtClean="0">
                <a:solidFill>
                  <a:srgbClr val="FF0000"/>
                </a:solidFill>
              </a:rPr>
              <a:t>Covariance is similar to correlation</a:t>
            </a:r>
          </a:p>
          <a:p>
            <a:pPr>
              <a:lnSpc>
                <a:spcPct val="110000"/>
              </a:lnSpc>
            </a:pPr>
            <a:endParaRPr lang="en-US" altLang="en-US" sz="1800" smtClean="0"/>
          </a:p>
          <a:p>
            <a:pPr>
              <a:lnSpc>
                <a:spcPct val="110000"/>
              </a:lnSpc>
            </a:pPr>
            <a:endParaRPr lang="en-US" altLang="en-US" sz="1800" smtClean="0"/>
          </a:p>
          <a:p>
            <a:pPr>
              <a:lnSpc>
                <a:spcPct val="110000"/>
              </a:lnSpc>
            </a:pPr>
            <a:endParaRPr lang="en-US" altLang="en-US" sz="1800" smtClean="0"/>
          </a:p>
          <a:p>
            <a:pPr>
              <a:lnSpc>
                <a:spcPct val="110000"/>
              </a:lnSpc>
            </a:pPr>
            <a:endParaRPr lang="en-US" altLang="en-US" sz="1800" smtClean="0"/>
          </a:p>
          <a:p>
            <a:pPr lvl="1">
              <a:lnSpc>
                <a:spcPct val="110000"/>
              </a:lnSpc>
              <a:buFont typeface="Wingdings" panose="05000000000000000000" pitchFamily="2" charset="2"/>
              <a:buNone/>
            </a:pPr>
            <a:r>
              <a:rPr lang="en-US" altLang="en-US" sz="2000" smtClean="0"/>
              <a:t>where n is the number of tuples,      and      are the respective mean or </a:t>
            </a:r>
            <a:r>
              <a:rPr lang="en-US" altLang="en-US" sz="2000" b="1" smtClean="0"/>
              <a:t>expected values</a:t>
            </a:r>
            <a:r>
              <a:rPr lang="en-US" altLang="en-US" sz="2000" smtClean="0"/>
              <a:t> of A and B, </a:t>
            </a:r>
            <a:r>
              <a:rPr lang="el-GR" altLang="en-US" sz="2000" smtClean="0"/>
              <a:t>σ</a:t>
            </a:r>
            <a:r>
              <a:rPr lang="en-US" altLang="en-US" sz="2000" baseline="-25000" smtClean="0"/>
              <a:t>A </a:t>
            </a:r>
            <a:r>
              <a:rPr lang="en-US" altLang="en-US" sz="2000" smtClean="0"/>
              <a:t>and </a:t>
            </a:r>
            <a:r>
              <a:rPr lang="el-GR" altLang="en-US" sz="2000" smtClean="0"/>
              <a:t>σ</a:t>
            </a:r>
            <a:r>
              <a:rPr lang="en-US" altLang="en-US" sz="2000" baseline="-25000" smtClean="0"/>
              <a:t>B </a:t>
            </a:r>
            <a:r>
              <a:rPr lang="en-US" altLang="en-US" sz="2000" smtClean="0"/>
              <a:t>are the respective standard deviation of A and B.</a:t>
            </a:r>
          </a:p>
          <a:p>
            <a:pPr>
              <a:lnSpc>
                <a:spcPct val="110000"/>
              </a:lnSpc>
            </a:pPr>
            <a:r>
              <a:rPr lang="en-US" altLang="en-US" sz="2000" b="1" smtClean="0"/>
              <a:t>Positive covariance</a:t>
            </a:r>
            <a:r>
              <a:rPr lang="en-US" altLang="en-US" sz="2000" smtClean="0"/>
              <a:t>: If Cov</a:t>
            </a:r>
            <a:r>
              <a:rPr lang="en-US" altLang="en-US" sz="2000" baseline="-25000" smtClean="0"/>
              <a:t>A,B </a:t>
            </a:r>
            <a:r>
              <a:rPr lang="en-US" altLang="en-US" sz="2000" smtClean="0"/>
              <a:t>&gt; 0, then A and B both tend to be larger than their expected values.</a:t>
            </a:r>
          </a:p>
          <a:p>
            <a:pPr>
              <a:lnSpc>
                <a:spcPct val="110000"/>
              </a:lnSpc>
            </a:pPr>
            <a:r>
              <a:rPr lang="en-US" altLang="en-US" sz="2000" b="1" smtClean="0"/>
              <a:t>Negative covariance</a:t>
            </a:r>
            <a:r>
              <a:rPr lang="en-US" altLang="en-US" sz="2000" smtClean="0"/>
              <a:t>: If Cov</a:t>
            </a:r>
            <a:r>
              <a:rPr lang="en-US" altLang="en-US" sz="2000" baseline="-25000" smtClean="0"/>
              <a:t>A,B </a:t>
            </a:r>
            <a:r>
              <a:rPr lang="en-US" altLang="en-US" sz="2000" smtClean="0"/>
              <a:t>&lt; 0 then if A is larger than its expected value, B is likely to be smaller than its expected value.</a:t>
            </a:r>
          </a:p>
          <a:p>
            <a:pPr>
              <a:lnSpc>
                <a:spcPct val="80000"/>
              </a:lnSpc>
            </a:pPr>
            <a:r>
              <a:rPr lang="en-US" altLang="en-US" sz="2000" b="1" smtClean="0"/>
              <a:t>Independence</a:t>
            </a:r>
            <a:r>
              <a:rPr lang="en-US" altLang="en-US" sz="2000" smtClean="0"/>
              <a:t>: Cov</a:t>
            </a:r>
            <a:r>
              <a:rPr lang="en-US" altLang="en-US" sz="2000" baseline="-25000" smtClean="0"/>
              <a:t>A,B</a:t>
            </a:r>
            <a:r>
              <a:rPr lang="en-US" altLang="en-US" sz="2000" smtClean="0"/>
              <a:t> = 0 but the converse is not true:</a:t>
            </a:r>
          </a:p>
          <a:p>
            <a:pPr lvl="1"/>
            <a:r>
              <a:rPr lang="en-US" altLang="en-US" sz="1800" smtClean="0"/>
              <a:t>Some pairs of random variables may have a covariance of 0 but are not independent. Only under some additional assumptions (e.g., the data follow multivariate normal distributions) does a covariance of 0 imply independence</a:t>
            </a:r>
          </a:p>
        </p:txBody>
      </p:sp>
      <p:graphicFrame>
        <p:nvGraphicFramePr>
          <p:cNvPr id="6146" name="Object 13"/>
          <p:cNvGraphicFramePr>
            <a:graphicFrameLocks noChangeAspect="1"/>
          </p:cNvGraphicFramePr>
          <p:nvPr/>
        </p:nvGraphicFramePr>
        <p:xfrm>
          <a:off x="4657725" y="3124200"/>
          <a:ext cx="255588" cy="339725"/>
        </p:xfrm>
        <a:graphic>
          <a:graphicData uri="http://schemas.openxmlformats.org/presentationml/2006/ole">
            <mc:AlternateContent xmlns:mc="http://schemas.openxmlformats.org/markup-compatibility/2006">
              <mc:Choice xmlns:v="urn:schemas-microsoft-com:vml" Requires="v">
                <p:oleObj spid="_x0000_s6154" name="Equation" r:id="rId6" imgW="152268" imgH="203024" progId="Equation.3">
                  <p:embed/>
                </p:oleObj>
              </mc:Choice>
              <mc:Fallback>
                <p:oleObj name="Equation" r:id="rId6" imgW="152268" imgH="203024"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7725" y="3124200"/>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4"/>
          <p:cNvGraphicFramePr>
            <a:graphicFrameLocks noChangeAspect="1"/>
          </p:cNvGraphicFramePr>
          <p:nvPr/>
        </p:nvGraphicFramePr>
        <p:xfrm>
          <a:off x="5486400" y="3113088"/>
          <a:ext cx="295275" cy="392112"/>
        </p:xfrm>
        <a:graphic>
          <a:graphicData uri="http://schemas.openxmlformats.org/presentationml/2006/ole">
            <mc:AlternateContent xmlns:mc="http://schemas.openxmlformats.org/markup-compatibility/2006">
              <mc:Choice xmlns:v="urn:schemas-microsoft-com:vml" Requires="v">
                <p:oleObj spid="_x0000_s6155" name="Equation" r:id="rId8" imgW="152268" imgH="203024" progId="Equation.3">
                  <p:embed/>
                </p:oleObj>
              </mc:Choice>
              <mc:Fallback>
                <p:oleObj name="Equation" r:id="rId8" imgW="152268" imgH="203024"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11308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Box 2"/>
          <p:cNvSpPr txBox="1">
            <a:spLocks noChangeArrowheads="1"/>
          </p:cNvSpPr>
          <p:nvPr/>
        </p:nvSpPr>
        <p:spPr bwMode="auto">
          <a:xfrm>
            <a:off x="569913" y="2439988"/>
            <a:ext cx="2746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solidFill>
                  <a:srgbClr val="FF0000"/>
                </a:solidFill>
              </a:rPr>
              <a:t>Correlation coefficient:</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85863"/>
            <a:ext cx="6705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p:txBody>
          <a:bodyPr/>
          <a:lstStyle/>
          <a:p>
            <a:r>
              <a:rPr lang="en-US" altLang="en-US" smtClean="0"/>
              <a:t>Co-Variance: An Example</a:t>
            </a:r>
          </a:p>
        </p:txBody>
      </p:sp>
      <p:sp>
        <p:nvSpPr>
          <p:cNvPr id="3" name="Text Placeholder 2"/>
          <p:cNvSpPr>
            <a:spLocks noGrp="1"/>
          </p:cNvSpPr>
          <p:nvPr>
            <p:ph type="body" sz="half" idx="1"/>
          </p:nvPr>
        </p:nvSpPr>
        <p:spPr>
          <a:xfrm>
            <a:off x="304800" y="1066800"/>
            <a:ext cx="8534400" cy="5486400"/>
          </a:xfrm>
        </p:spPr>
        <p:txBody>
          <a:bodyPr/>
          <a:lstStyle/>
          <a:p>
            <a:pPr>
              <a:lnSpc>
                <a:spcPct val="150000"/>
              </a:lnSpc>
              <a:defRPr/>
            </a:pPr>
            <a:endParaRPr lang="en-US" sz="2000" dirty="0" smtClean="0"/>
          </a:p>
          <a:p>
            <a:pPr>
              <a:lnSpc>
                <a:spcPct val="150000"/>
              </a:lnSpc>
              <a:defRPr/>
            </a:pPr>
            <a:r>
              <a:rPr lang="en-US" sz="2000" dirty="0" smtClean="0"/>
              <a:t>It can be simplified in computation as</a:t>
            </a:r>
          </a:p>
          <a:p>
            <a:pPr>
              <a:lnSpc>
                <a:spcPct val="150000"/>
              </a:lnSpc>
              <a:defRPr/>
            </a:pPr>
            <a:endParaRPr lang="en-US" sz="2000" dirty="0" smtClean="0"/>
          </a:p>
          <a:p>
            <a:pPr>
              <a:lnSpc>
                <a:spcPct val="150000"/>
              </a:lnSpc>
              <a:defRPr/>
            </a:pPr>
            <a:r>
              <a:rPr lang="en-US" sz="2000" dirty="0" smtClean="0"/>
              <a:t>Suppose two stocks A and B have the following values in one week:  (2, 5), (3, 8), (5, 10), (4, 11), (6, 14). </a:t>
            </a:r>
          </a:p>
          <a:p>
            <a:pPr>
              <a:lnSpc>
                <a:spcPct val="150000"/>
              </a:lnSpc>
              <a:defRPr/>
            </a:pPr>
            <a:r>
              <a:rPr lang="en-US" sz="2000" dirty="0" smtClean="0"/>
              <a:t>Question:  If the stocks are affected by the same industry trends, will their prices rise or fall together?</a:t>
            </a:r>
          </a:p>
          <a:p>
            <a:pPr lvl="1">
              <a:lnSpc>
                <a:spcPct val="150000"/>
              </a:lnSpc>
              <a:defRPr/>
            </a:pPr>
            <a:r>
              <a:rPr lang="en-US" sz="2000" dirty="0" smtClean="0">
                <a:ea typeface="+mn-ea"/>
                <a:cs typeface="+mn-cs"/>
              </a:rPr>
              <a:t>E(A) = (2 + 3 + 5 + 4 + 6)</a:t>
            </a:r>
            <a:r>
              <a:rPr lang="en-US" sz="2000" dirty="0" smtClean="0"/>
              <a:t>/ </a:t>
            </a:r>
            <a:r>
              <a:rPr lang="en-US" sz="2000" dirty="0" smtClean="0">
                <a:ea typeface="+mn-ea"/>
                <a:cs typeface="+mn-cs"/>
              </a:rPr>
              <a:t>5</a:t>
            </a:r>
            <a:r>
              <a:rPr lang="en-US" sz="2000" dirty="0" smtClean="0"/>
              <a:t> </a:t>
            </a:r>
            <a:r>
              <a:rPr lang="en-US" sz="2000" dirty="0" smtClean="0">
                <a:ea typeface="+mn-ea"/>
                <a:cs typeface="+mn-cs"/>
              </a:rPr>
              <a:t>=</a:t>
            </a:r>
            <a:r>
              <a:rPr lang="en-US" sz="2000" dirty="0" smtClean="0"/>
              <a:t> </a:t>
            </a:r>
            <a:r>
              <a:rPr lang="en-US" sz="2000" dirty="0" smtClean="0">
                <a:ea typeface="+mn-ea"/>
                <a:cs typeface="+mn-cs"/>
              </a:rPr>
              <a:t>20</a:t>
            </a:r>
            <a:r>
              <a:rPr lang="en-US" sz="2000" dirty="0" smtClean="0"/>
              <a:t>/</a:t>
            </a:r>
            <a:r>
              <a:rPr lang="en-US" sz="2000" dirty="0" smtClean="0">
                <a:ea typeface="+mn-ea"/>
                <a:cs typeface="+mn-cs"/>
              </a:rPr>
              <a:t>5</a:t>
            </a:r>
            <a:r>
              <a:rPr lang="en-US" sz="2000" dirty="0" smtClean="0"/>
              <a:t> </a:t>
            </a:r>
            <a:r>
              <a:rPr lang="en-US" sz="2000" dirty="0" smtClean="0">
                <a:ea typeface="+mn-ea"/>
                <a:cs typeface="+mn-cs"/>
              </a:rPr>
              <a:t>= 4</a:t>
            </a:r>
          </a:p>
          <a:p>
            <a:pPr lvl="1">
              <a:lnSpc>
                <a:spcPct val="150000"/>
              </a:lnSpc>
              <a:defRPr/>
            </a:pPr>
            <a:r>
              <a:rPr lang="en-US" sz="2000" dirty="0" smtClean="0">
                <a:ea typeface="+mn-ea"/>
                <a:cs typeface="+mn-cs"/>
              </a:rPr>
              <a:t>E(B) = (5 + 8 + 10 + 11 + 14) /5 =</a:t>
            </a:r>
            <a:r>
              <a:rPr lang="en-US" sz="2000" dirty="0" smtClean="0"/>
              <a:t> </a:t>
            </a:r>
            <a:r>
              <a:rPr lang="en-US" sz="2000" dirty="0" smtClean="0">
                <a:ea typeface="+mn-ea"/>
                <a:cs typeface="+mn-cs"/>
              </a:rPr>
              <a:t>48/5 =</a:t>
            </a:r>
            <a:r>
              <a:rPr lang="en-US" sz="2000" dirty="0" smtClean="0"/>
              <a:t> </a:t>
            </a:r>
            <a:r>
              <a:rPr lang="en-US" sz="2000" dirty="0" smtClean="0">
                <a:ea typeface="+mn-ea"/>
                <a:cs typeface="+mn-cs"/>
              </a:rPr>
              <a:t>9.6</a:t>
            </a:r>
          </a:p>
          <a:p>
            <a:pPr lvl="1">
              <a:lnSpc>
                <a:spcPct val="150000"/>
              </a:lnSpc>
              <a:defRPr/>
            </a:pPr>
            <a:r>
              <a:rPr lang="en-US" sz="2000" dirty="0" err="1" smtClean="0">
                <a:ea typeface="+mn-ea"/>
                <a:cs typeface="+mn-cs"/>
              </a:rPr>
              <a:t>Cov</a:t>
            </a:r>
            <a:r>
              <a:rPr lang="en-US" sz="2000" dirty="0" smtClean="0">
                <a:ea typeface="+mn-ea"/>
                <a:cs typeface="+mn-cs"/>
              </a:rPr>
              <a:t>(A,B) = (2×5+3×8+5×10+4×11+6×14)/5 − 4 × 9.6 = 4</a:t>
            </a:r>
          </a:p>
          <a:p>
            <a:pPr>
              <a:lnSpc>
                <a:spcPct val="150000"/>
              </a:lnSpc>
              <a:defRPr/>
            </a:pPr>
            <a:r>
              <a:rPr lang="en-US" sz="2000" dirty="0" smtClean="0"/>
              <a:t>Thus, A and B rise together since </a:t>
            </a:r>
            <a:r>
              <a:rPr lang="en-US" sz="2000" dirty="0" err="1" smtClean="0"/>
              <a:t>Cov</a:t>
            </a:r>
            <a:r>
              <a:rPr lang="en-US" sz="2000" dirty="0" smtClean="0"/>
              <a:t>(A, B) &gt; 0.</a:t>
            </a:r>
            <a:endParaRPr lang="en-US" sz="2000" dirty="0"/>
          </a:p>
        </p:txBody>
      </p:sp>
      <p:pic>
        <p:nvPicPr>
          <p:cNvPr id="3686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33600"/>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1C1D9AC-A3CA-4E30-9CEA-5DEFE8878C92}" type="slidenum">
              <a:rPr lang="en-US" altLang="en-US" sz="1200"/>
              <a:pPr eaLnBrk="1" hangingPunct="1"/>
              <a:t>3</a:t>
            </a:fld>
            <a:endParaRPr lang="en-US" altLang="en-US" sz="1200"/>
          </a:p>
        </p:txBody>
      </p:sp>
      <p:sp>
        <p:nvSpPr>
          <p:cNvPr id="16387" name="Rectangle 2"/>
          <p:cNvSpPr>
            <a:spLocks noGrp="1" noChangeArrowheads="1"/>
          </p:cNvSpPr>
          <p:nvPr>
            <p:ph type="title"/>
          </p:nvPr>
        </p:nvSpPr>
        <p:spPr>
          <a:xfrm>
            <a:off x="0" y="304800"/>
            <a:ext cx="9144000" cy="685800"/>
          </a:xfrm>
        </p:spPr>
        <p:txBody>
          <a:bodyPr/>
          <a:lstStyle/>
          <a:p>
            <a:pPr eaLnBrk="1" hangingPunct="1"/>
            <a:r>
              <a:rPr lang="en-US" altLang="en-US" sz="3200" smtClean="0"/>
              <a:t>Data Quality: Why Preprocess the Data?</a:t>
            </a:r>
            <a:endParaRPr lang="en-US" altLang="en-US" smtClean="0"/>
          </a:p>
        </p:txBody>
      </p:sp>
      <p:sp>
        <p:nvSpPr>
          <p:cNvPr id="16388" name="Rectangle 3"/>
          <p:cNvSpPr>
            <a:spLocks noGrp="1" noChangeArrowheads="1"/>
          </p:cNvSpPr>
          <p:nvPr>
            <p:ph type="body" idx="1"/>
          </p:nvPr>
        </p:nvSpPr>
        <p:spPr>
          <a:xfrm>
            <a:off x="304800" y="1295400"/>
            <a:ext cx="8382000" cy="4946650"/>
          </a:xfrm>
        </p:spPr>
        <p:txBody>
          <a:bodyPr/>
          <a:lstStyle/>
          <a:p>
            <a:pPr eaLnBrk="1" hangingPunct="1">
              <a:lnSpc>
                <a:spcPct val="140000"/>
              </a:lnSpc>
            </a:pPr>
            <a:r>
              <a:rPr lang="en-US" altLang="en-US" sz="3200" smtClean="0"/>
              <a:t>Model Accuracy </a:t>
            </a:r>
            <a:r>
              <a:rPr lang="en-US" altLang="en-US" sz="5400" smtClean="0">
                <a:sym typeface="Symbol" panose="05050102010706020507" pitchFamily="18" charset="2"/>
              </a:rPr>
              <a:t></a:t>
            </a:r>
            <a:r>
              <a:rPr lang="en-US" altLang="en-US" sz="3200" smtClean="0">
                <a:sym typeface="Symbol" panose="05050102010706020507" pitchFamily="18" charset="2"/>
              </a:rPr>
              <a:t> Data Quality</a:t>
            </a:r>
          </a:p>
          <a:p>
            <a:pPr eaLnBrk="1" hangingPunct="1">
              <a:lnSpc>
                <a:spcPct val="140000"/>
              </a:lnSpc>
            </a:pPr>
            <a:r>
              <a:rPr lang="en-US" altLang="en-US" sz="3200" smtClean="0">
                <a:sym typeface="Symbol" panose="05050102010706020507" pitchFamily="18" charset="2"/>
              </a:rPr>
              <a:t>GIGO {garbage in, garbage out}</a:t>
            </a:r>
          </a:p>
          <a:p>
            <a:pPr eaLnBrk="1" hangingPunct="1">
              <a:lnSpc>
                <a:spcPct val="140000"/>
              </a:lnSpc>
            </a:pPr>
            <a:endParaRPr lang="en-US" altLang="en-US" sz="3200" smtClean="0">
              <a:sym typeface="Symbol" panose="05050102010706020507" pitchFamily="18" charset="2"/>
            </a:endParaRPr>
          </a:p>
          <a:p>
            <a:r>
              <a:rPr lang="en-US" altLang="en-US" sz="3200" b="1" smtClean="0"/>
              <a:t>Data Quality:</a:t>
            </a:r>
            <a:r>
              <a:rPr lang="en-US" altLang="en-US" sz="3200" smtClean="0"/>
              <a:t> accuracy, completeness, consistency, timeliness, believability, and interpretability.</a:t>
            </a:r>
          </a:p>
        </p:txBody>
      </p:sp>
      <p:sp>
        <p:nvSpPr>
          <p:cNvPr id="16389" name="AutoShape 2" descr="Image result for directly proportional symbol"/>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390" name="AutoShape 4" descr="Image result for directly proportional symbol"/>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391" name="AutoShape 8" descr="Image result for directly proportional symbol"/>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06A93BB-224F-45B2-9264-6A5FC2D7207C}" type="slidenum">
              <a:rPr lang="en-US" altLang="en-US" sz="1200"/>
              <a:pPr eaLnBrk="1" hangingPunct="1"/>
              <a:t>30</a:t>
            </a:fld>
            <a:endParaRPr lang="en-US" altLang="en-US" sz="1200"/>
          </a:p>
        </p:txBody>
      </p:sp>
      <p:sp>
        <p:nvSpPr>
          <p:cNvPr id="37891"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5D23A76-F799-458C-A8AE-0F3695040CB9}" type="slidenum">
              <a:rPr lang="en-US" altLang="en-US" sz="1200"/>
              <a:pPr algn="r" eaLnBrk="1" hangingPunct="1"/>
              <a:t>30</a:t>
            </a:fld>
            <a:endParaRPr lang="en-US" altLang="en-US" sz="1200"/>
          </a:p>
        </p:txBody>
      </p:sp>
      <p:sp>
        <p:nvSpPr>
          <p:cNvPr id="37892"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37893"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37894" name="AutoShape 4"/>
          <p:cNvSpPr>
            <a:spLocks noChangeArrowheads="1"/>
          </p:cNvSpPr>
          <p:nvPr/>
        </p:nvSpPr>
        <p:spPr bwMode="auto">
          <a:xfrm rot="9430553">
            <a:off x="3048000" y="44958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C9039E1-80EA-4CDD-89CE-98D47A101E87}" type="slidenum">
              <a:rPr lang="en-US" altLang="en-US" sz="1200"/>
              <a:pPr eaLnBrk="1" hangingPunct="1"/>
              <a:t>31</a:t>
            </a:fld>
            <a:endParaRPr lang="en-US" altLang="en-US" sz="1200"/>
          </a:p>
        </p:txBody>
      </p:sp>
      <p:sp>
        <p:nvSpPr>
          <p:cNvPr id="38915" name="Rectangle 2"/>
          <p:cNvSpPr>
            <a:spLocks noGrp="1" noChangeArrowheads="1"/>
          </p:cNvSpPr>
          <p:nvPr>
            <p:ph type="title"/>
          </p:nvPr>
        </p:nvSpPr>
        <p:spPr>
          <a:xfrm>
            <a:off x="1295400" y="228600"/>
            <a:ext cx="6248400" cy="685800"/>
          </a:xfrm>
        </p:spPr>
        <p:txBody>
          <a:bodyPr/>
          <a:lstStyle/>
          <a:p>
            <a:pPr eaLnBrk="1" hangingPunct="1"/>
            <a:r>
              <a:rPr lang="en-US" altLang="en-US" sz="3200" smtClean="0"/>
              <a:t>Data Reduction Strategies</a:t>
            </a:r>
            <a:endParaRPr lang="en-US" altLang="en-US" smtClean="0"/>
          </a:p>
        </p:txBody>
      </p:sp>
      <p:sp>
        <p:nvSpPr>
          <p:cNvPr id="38916" name="Rectangle 3"/>
          <p:cNvSpPr>
            <a:spLocks noGrp="1" noChangeArrowheads="1"/>
          </p:cNvSpPr>
          <p:nvPr>
            <p:ph type="body" idx="1"/>
          </p:nvPr>
        </p:nvSpPr>
        <p:spPr>
          <a:xfrm>
            <a:off x="304800" y="1295400"/>
            <a:ext cx="8610600" cy="5410200"/>
          </a:xfrm>
        </p:spPr>
        <p:txBody>
          <a:bodyPr/>
          <a:lstStyle/>
          <a:p>
            <a:pPr eaLnBrk="1" hangingPunct="1">
              <a:lnSpc>
                <a:spcPct val="90000"/>
              </a:lnSpc>
            </a:pPr>
            <a:r>
              <a:rPr lang="en-US" altLang="en-US" sz="2000" b="1" smtClean="0"/>
              <a:t>Data reduction</a:t>
            </a:r>
            <a:r>
              <a:rPr lang="en-US" altLang="en-US" sz="2000" smtClean="0"/>
              <a:t>: Obtain a reduced representation of the data set that is much smaller in volume but yet produces the same (or almost the same) analytical results</a:t>
            </a:r>
          </a:p>
          <a:p>
            <a:pPr eaLnBrk="1" hangingPunct="1">
              <a:lnSpc>
                <a:spcPct val="90000"/>
              </a:lnSpc>
            </a:pPr>
            <a:r>
              <a:rPr lang="en-US" altLang="en-US" sz="2000" smtClean="0"/>
              <a:t>Why data reduction? </a:t>
            </a:r>
            <a:r>
              <a:rPr lang="en-US" altLang="en-US" sz="2000" smtClean="0">
                <a:cs typeface="Tahoma" panose="020B0604030504040204" pitchFamily="34" charset="0"/>
              </a:rPr>
              <a:t>— </a:t>
            </a:r>
            <a:r>
              <a:rPr lang="en-US" altLang="en-US" sz="2000" smtClean="0"/>
              <a:t>A database/data warehouse may store terabytes of data.  Complex data analysis may take a very long time to run on the complete data set.</a:t>
            </a:r>
          </a:p>
          <a:p>
            <a:pPr eaLnBrk="1" hangingPunct="1">
              <a:lnSpc>
                <a:spcPct val="90000"/>
              </a:lnSpc>
            </a:pPr>
            <a:r>
              <a:rPr lang="en-US" altLang="en-US" sz="2000" smtClean="0"/>
              <a:t>Data reduction strategies</a:t>
            </a:r>
          </a:p>
          <a:p>
            <a:pPr lvl="1" eaLnBrk="1" hangingPunct="1">
              <a:lnSpc>
                <a:spcPct val="90000"/>
              </a:lnSpc>
            </a:pPr>
            <a:r>
              <a:rPr lang="en-US" altLang="en-US" sz="2000" smtClean="0">
                <a:solidFill>
                  <a:schemeClr val="hlink"/>
                </a:solidFill>
              </a:rPr>
              <a:t>Dimensionality reduction</a:t>
            </a:r>
            <a:r>
              <a:rPr lang="en-US" altLang="en-US" sz="2000" smtClean="0">
                <a:solidFill>
                  <a:schemeClr val="folHlink"/>
                </a:solidFill>
              </a:rPr>
              <a:t>, </a:t>
            </a:r>
            <a:r>
              <a:rPr lang="en-US" altLang="en-US" sz="2000" smtClean="0"/>
              <a:t>e.g.,</a:t>
            </a:r>
            <a:r>
              <a:rPr lang="en-US" altLang="en-US" sz="2000" smtClean="0">
                <a:solidFill>
                  <a:schemeClr val="folHlink"/>
                </a:solidFill>
              </a:rPr>
              <a:t> </a:t>
            </a:r>
            <a:r>
              <a:rPr lang="en-US" altLang="en-US" sz="2000" smtClean="0"/>
              <a:t>remove unimportant attributes</a:t>
            </a:r>
          </a:p>
          <a:p>
            <a:pPr lvl="2" eaLnBrk="1" hangingPunct="1">
              <a:lnSpc>
                <a:spcPct val="90000"/>
              </a:lnSpc>
            </a:pPr>
            <a:r>
              <a:rPr lang="en-US" altLang="en-US" sz="2000" smtClean="0">
                <a:solidFill>
                  <a:schemeClr val="folHlink"/>
                </a:solidFill>
              </a:rPr>
              <a:t>Wavelet transforms</a:t>
            </a:r>
          </a:p>
          <a:p>
            <a:pPr lvl="2" eaLnBrk="1" hangingPunct="1">
              <a:lnSpc>
                <a:spcPct val="90000"/>
              </a:lnSpc>
            </a:pPr>
            <a:r>
              <a:rPr lang="en-US" altLang="en-US" sz="2000" smtClean="0">
                <a:solidFill>
                  <a:schemeClr val="folHlink"/>
                </a:solidFill>
              </a:rPr>
              <a:t>Principal Components Analysis (PCA)</a:t>
            </a:r>
          </a:p>
          <a:p>
            <a:pPr lvl="2" eaLnBrk="1" hangingPunct="1">
              <a:lnSpc>
                <a:spcPct val="90000"/>
              </a:lnSpc>
            </a:pPr>
            <a:r>
              <a:rPr lang="en-US" altLang="en-US" sz="2000" smtClean="0">
                <a:solidFill>
                  <a:schemeClr val="folHlink"/>
                </a:solidFill>
              </a:rPr>
              <a:t>Feature subset selection, feature creation</a:t>
            </a:r>
          </a:p>
          <a:p>
            <a:pPr lvl="1" eaLnBrk="1" hangingPunct="1">
              <a:lnSpc>
                <a:spcPct val="90000"/>
              </a:lnSpc>
            </a:pPr>
            <a:r>
              <a:rPr lang="en-US" altLang="en-US" sz="2000" smtClean="0">
                <a:solidFill>
                  <a:schemeClr val="hlink"/>
                </a:solidFill>
              </a:rPr>
              <a:t>Numerosity reduction</a:t>
            </a:r>
            <a:r>
              <a:rPr lang="en-US" altLang="en-US" sz="2000" smtClean="0">
                <a:solidFill>
                  <a:schemeClr val="folHlink"/>
                </a:solidFill>
              </a:rPr>
              <a:t> (some simply call it: Data Reduction)</a:t>
            </a:r>
          </a:p>
          <a:p>
            <a:pPr lvl="2" eaLnBrk="1" hangingPunct="1">
              <a:lnSpc>
                <a:spcPct val="90000"/>
              </a:lnSpc>
            </a:pPr>
            <a:r>
              <a:rPr lang="en-US" altLang="en-US" sz="2000" smtClean="0">
                <a:solidFill>
                  <a:schemeClr val="folHlink"/>
                </a:solidFill>
              </a:rPr>
              <a:t>Regression and Log-Linear Models</a:t>
            </a:r>
          </a:p>
          <a:p>
            <a:pPr lvl="2" eaLnBrk="1" hangingPunct="1">
              <a:lnSpc>
                <a:spcPct val="90000"/>
              </a:lnSpc>
            </a:pPr>
            <a:r>
              <a:rPr lang="en-US" altLang="en-US" sz="2000" smtClean="0">
                <a:solidFill>
                  <a:schemeClr val="folHlink"/>
                </a:solidFill>
              </a:rPr>
              <a:t>Histograms, clustering, sampling</a:t>
            </a:r>
          </a:p>
          <a:p>
            <a:pPr lvl="2" eaLnBrk="1" hangingPunct="1">
              <a:lnSpc>
                <a:spcPct val="90000"/>
              </a:lnSpc>
            </a:pPr>
            <a:r>
              <a:rPr lang="en-US" altLang="en-US" sz="2000" smtClean="0">
                <a:solidFill>
                  <a:schemeClr val="folHlink"/>
                </a:solidFill>
              </a:rPr>
              <a:t>Data cube aggregation</a:t>
            </a:r>
          </a:p>
          <a:p>
            <a:pPr lvl="1" eaLnBrk="1" hangingPunct="1">
              <a:lnSpc>
                <a:spcPct val="90000"/>
              </a:lnSpc>
            </a:pPr>
            <a:r>
              <a:rPr lang="en-US" altLang="en-US" sz="2000" smtClean="0">
                <a:solidFill>
                  <a:schemeClr val="hlink"/>
                </a:solidFill>
              </a:rPr>
              <a:t>Data compression</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5C3636-E7A7-48E1-8422-1F949DB1A500}" type="slidenum">
              <a:rPr lang="en-US" altLang="en-US" sz="1200"/>
              <a:pPr eaLnBrk="1" hangingPunct="1"/>
              <a:t>32</a:t>
            </a:fld>
            <a:endParaRPr lang="en-US" altLang="en-US" sz="1200"/>
          </a:p>
        </p:txBody>
      </p:sp>
      <p:sp>
        <p:nvSpPr>
          <p:cNvPr id="39939" name="Rectangle 2"/>
          <p:cNvSpPr>
            <a:spLocks noGrp="1" noChangeArrowheads="1"/>
          </p:cNvSpPr>
          <p:nvPr>
            <p:ph type="title" idx="4294967295"/>
          </p:nvPr>
        </p:nvSpPr>
        <p:spPr>
          <a:xfrm>
            <a:off x="0" y="609600"/>
            <a:ext cx="9220200" cy="609600"/>
          </a:xfrm>
        </p:spPr>
        <p:txBody>
          <a:bodyPr/>
          <a:lstStyle/>
          <a:p>
            <a:pPr eaLnBrk="1" hangingPunct="1"/>
            <a:r>
              <a:rPr lang="en-US" altLang="en-US" smtClean="0"/>
              <a:t>Data Reduction 1: Dimensionality Reduction</a:t>
            </a:r>
          </a:p>
        </p:txBody>
      </p:sp>
      <p:sp>
        <p:nvSpPr>
          <p:cNvPr id="39940" name="Rectangle 3"/>
          <p:cNvSpPr>
            <a:spLocks noGrp="1" noChangeArrowheads="1"/>
          </p:cNvSpPr>
          <p:nvPr>
            <p:ph type="body" idx="4294967295"/>
          </p:nvPr>
        </p:nvSpPr>
        <p:spPr>
          <a:xfrm>
            <a:off x="304800" y="1295400"/>
            <a:ext cx="8534400" cy="5181600"/>
          </a:xfrm>
        </p:spPr>
        <p:txBody>
          <a:bodyPr/>
          <a:lstStyle/>
          <a:p>
            <a:pPr eaLnBrk="1" hangingPunct="1">
              <a:lnSpc>
                <a:spcPct val="110000"/>
              </a:lnSpc>
            </a:pPr>
            <a:r>
              <a:rPr lang="en-US" altLang="en-US" sz="1800" b="1" smtClean="0"/>
              <a:t>Curse of dimensionality</a:t>
            </a:r>
          </a:p>
          <a:p>
            <a:pPr lvl="1" eaLnBrk="1" hangingPunct="1">
              <a:lnSpc>
                <a:spcPct val="110000"/>
              </a:lnSpc>
            </a:pPr>
            <a:r>
              <a:rPr lang="en-US" altLang="en-US" sz="1800" smtClean="0"/>
              <a:t>When dimensionality increases, data becomes increasingly sparse</a:t>
            </a:r>
          </a:p>
          <a:p>
            <a:pPr lvl="1" eaLnBrk="1" hangingPunct="1">
              <a:lnSpc>
                <a:spcPct val="110000"/>
              </a:lnSpc>
            </a:pPr>
            <a:r>
              <a:rPr lang="en-US" altLang="en-US" sz="1800" smtClean="0"/>
              <a:t>Density and distance between points, which is critical to clustering, outlier analysis, becomes less meaningful</a:t>
            </a:r>
          </a:p>
          <a:p>
            <a:pPr lvl="1" eaLnBrk="1" hangingPunct="1">
              <a:lnSpc>
                <a:spcPct val="110000"/>
              </a:lnSpc>
            </a:pPr>
            <a:r>
              <a:rPr lang="en-US" altLang="en-US" sz="1800" smtClean="0"/>
              <a:t>The possible combinations of subspaces will grow exponentially</a:t>
            </a:r>
          </a:p>
          <a:p>
            <a:pPr eaLnBrk="1" hangingPunct="1">
              <a:lnSpc>
                <a:spcPct val="110000"/>
              </a:lnSpc>
            </a:pPr>
            <a:r>
              <a:rPr lang="en-US" altLang="en-US" sz="1800" b="1" smtClean="0"/>
              <a:t>Dimensionality reduction</a:t>
            </a:r>
          </a:p>
          <a:p>
            <a:pPr lvl="1" eaLnBrk="1" hangingPunct="1">
              <a:lnSpc>
                <a:spcPct val="110000"/>
              </a:lnSpc>
            </a:pPr>
            <a:r>
              <a:rPr lang="en-US" altLang="en-US" sz="1800" smtClean="0"/>
              <a:t>Avoid the curse of dimensionality</a:t>
            </a:r>
          </a:p>
          <a:p>
            <a:pPr lvl="1" eaLnBrk="1" hangingPunct="1">
              <a:lnSpc>
                <a:spcPct val="110000"/>
              </a:lnSpc>
            </a:pPr>
            <a:r>
              <a:rPr lang="en-US" altLang="en-US" sz="1800" smtClean="0"/>
              <a:t>Help eliminate irrelevant features and reduce noise</a:t>
            </a:r>
          </a:p>
          <a:p>
            <a:pPr lvl="1" eaLnBrk="1" hangingPunct="1">
              <a:lnSpc>
                <a:spcPct val="110000"/>
              </a:lnSpc>
            </a:pPr>
            <a:r>
              <a:rPr lang="en-US" altLang="en-US" sz="1800" smtClean="0"/>
              <a:t>Reduce time and space required in data mining</a:t>
            </a:r>
          </a:p>
          <a:p>
            <a:pPr lvl="1" eaLnBrk="1" hangingPunct="1">
              <a:lnSpc>
                <a:spcPct val="110000"/>
              </a:lnSpc>
            </a:pPr>
            <a:r>
              <a:rPr lang="en-US" altLang="en-US" sz="1800" smtClean="0"/>
              <a:t>Allow easier visualization</a:t>
            </a:r>
          </a:p>
          <a:p>
            <a:pPr eaLnBrk="1" hangingPunct="1">
              <a:lnSpc>
                <a:spcPct val="110000"/>
              </a:lnSpc>
            </a:pPr>
            <a:r>
              <a:rPr lang="en-US" altLang="en-US" sz="1800" b="1" smtClean="0"/>
              <a:t>Dimensionality reduction techniques</a:t>
            </a:r>
          </a:p>
          <a:p>
            <a:pPr lvl="1" eaLnBrk="1" hangingPunct="1">
              <a:lnSpc>
                <a:spcPct val="110000"/>
              </a:lnSpc>
            </a:pPr>
            <a:r>
              <a:rPr lang="en-US" altLang="en-US" sz="1800" smtClean="0"/>
              <a:t>Wavelet transforms</a:t>
            </a:r>
          </a:p>
          <a:p>
            <a:pPr lvl="1" eaLnBrk="1" hangingPunct="1">
              <a:lnSpc>
                <a:spcPct val="110000"/>
              </a:lnSpc>
            </a:pPr>
            <a:r>
              <a:rPr lang="en-US" altLang="en-US" sz="1800" smtClean="0"/>
              <a:t>Principal Component Analysis</a:t>
            </a:r>
          </a:p>
          <a:p>
            <a:pPr lvl="1" eaLnBrk="1" hangingPunct="1">
              <a:lnSpc>
                <a:spcPct val="110000"/>
              </a:lnSpc>
            </a:pPr>
            <a:r>
              <a:rPr lang="en-US" altLang="en-US" sz="1800" smtClean="0"/>
              <a:t>Supervised and nonlinear techniques (e.g., feature selection)</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16FEA9C-946B-4EA8-BE7E-20A523C87596}" type="slidenum">
              <a:rPr lang="en-US" altLang="en-US" sz="1200"/>
              <a:pPr eaLnBrk="1" hangingPunct="1"/>
              <a:t>33</a:t>
            </a:fld>
            <a:endParaRPr lang="en-US" altLang="en-US" sz="1200"/>
          </a:p>
        </p:txBody>
      </p:sp>
      <p:sp>
        <p:nvSpPr>
          <p:cNvPr id="40963" name="Rectangle 2"/>
          <p:cNvSpPr>
            <a:spLocks noGrp="1" noChangeArrowheads="1"/>
          </p:cNvSpPr>
          <p:nvPr>
            <p:ph type="title" idx="4294967295"/>
          </p:nvPr>
        </p:nvSpPr>
        <p:spPr>
          <a:xfrm>
            <a:off x="304800" y="304800"/>
            <a:ext cx="8585200" cy="685800"/>
          </a:xfrm>
        </p:spPr>
        <p:txBody>
          <a:bodyPr/>
          <a:lstStyle/>
          <a:p>
            <a:pPr eaLnBrk="1" hangingPunct="1"/>
            <a:r>
              <a:rPr lang="en-US" altLang="en-US" smtClean="0"/>
              <a:t>Mapping Data to a New Space</a:t>
            </a:r>
          </a:p>
        </p:txBody>
      </p:sp>
      <p:sp>
        <p:nvSpPr>
          <p:cNvPr id="40964" name="Rectangle 3"/>
          <p:cNvSpPr>
            <a:spLocks noGrp="1" noChangeArrowheads="1"/>
          </p:cNvSpPr>
          <p:nvPr>
            <p:ph type="body" idx="4294967295"/>
          </p:nvPr>
        </p:nvSpPr>
        <p:spPr>
          <a:xfrm>
            <a:off x="146050" y="990600"/>
            <a:ext cx="8394700" cy="5029200"/>
          </a:xfrm>
          <a:noFill/>
        </p:spPr>
        <p:txBody>
          <a:bodyPr lIns="90488" tIns="44450" rIns="90488" bIns="44450"/>
          <a:lstStyle/>
          <a:p>
            <a:pPr marL="285750" indent="-285750" algn="just" eaLnBrk="1" hangingPunct="1">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a:p>
            <a:pPr marL="285750" indent="-285750" algn="just" eaLnBrk="1" hangingPunct="1">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p:txBody>
      </p:sp>
      <p:sp>
        <p:nvSpPr>
          <p:cNvPr id="40965"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40966" name="Rectangle 5"/>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40967" name="Picture 6"/>
          <p:cNvPicPr>
            <a:picLocks noChangeAspect="1" noChangeArrowheads="1"/>
          </p:cNvPicPr>
          <p:nvPr/>
        </p:nvPicPr>
        <p:blipFill>
          <a:blip r:embed="rId3">
            <a:extLst>
              <a:ext uri="{28A0092B-C50C-407E-A947-70E740481C1C}">
                <a14:useLocalDpi xmlns:a14="http://schemas.microsoft.com/office/drawing/2010/main" val="0"/>
              </a:ext>
            </a:extLst>
          </a:blip>
          <a:srcRect r="8293"/>
          <a:stretch>
            <a:fillRect/>
          </a:stretch>
        </p:blipFill>
        <p:spPr bwMode="auto">
          <a:xfrm>
            <a:off x="5791200" y="2362200"/>
            <a:ext cx="33528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8" name="Picture 7"/>
          <p:cNvPicPr>
            <a:picLocks noChangeAspect="1" noChangeArrowheads="1"/>
          </p:cNvPicPr>
          <p:nvPr/>
        </p:nvPicPr>
        <p:blipFill>
          <a:blip r:embed="rId4">
            <a:extLst>
              <a:ext uri="{28A0092B-C50C-407E-A947-70E740481C1C}">
                <a14:useLocalDpi xmlns:a14="http://schemas.microsoft.com/office/drawing/2010/main" val="0"/>
              </a:ext>
            </a:extLst>
          </a:blip>
          <a:srcRect l="6253"/>
          <a:stretch>
            <a:fillRect/>
          </a:stretch>
        </p:blipFill>
        <p:spPr bwMode="auto">
          <a:xfrm>
            <a:off x="0" y="2362200"/>
            <a:ext cx="34274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9" name="Picture 8"/>
          <p:cNvPicPr>
            <a:picLocks noChangeAspect="1" noChangeArrowheads="1"/>
          </p:cNvPicPr>
          <p:nvPr/>
        </p:nvPicPr>
        <p:blipFill>
          <a:blip r:embed="rId5">
            <a:extLst>
              <a:ext uri="{28A0092B-C50C-407E-A947-70E740481C1C}">
                <a14:useLocalDpi xmlns:a14="http://schemas.microsoft.com/office/drawing/2010/main" val="0"/>
              </a:ext>
            </a:extLst>
          </a:blip>
          <a:srcRect l="8337" r="6209"/>
          <a:stretch>
            <a:fillRect/>
          </a:stretch>
        </p:blipFill>
        <p:spPr bwMode="auto">
          <a:xfrm>
            <a:off x="3048000" y="2362200"/>
            <a:ext cx="3124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70" name="Text Box 9"/>
          <p:cNvSpPr txBox="1">
            <a:spLocks noChangeArrowheads="1"/>
          </p:cNvSpPr>
          <p:nvPr/>
        </p:nvSpPr>
        <p:spPr bwMode="auto">
          <a:xfrm>
            <a:off x="685800" y="5410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a:t>
            </a:r>
          </a:p>
        </p:txBody>
      </p:sp>
      <p:sp>
        <p:nvSpPr>
          <p:cNvPr id="40971" name="Text Box 10"/>
          <p:cNvSpPr txBox="1">
            <a:spLocks noChangeArrowheads="1"/>
          </p:cNvSpPr>
          <p:nvPr/>
        </p:nvSpPr>
        <p:spPr bwMode="auto">
          <a:xfrm>
            <a:off x="34290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 + Noise</a:t>
            </a:r>
          </a:p>
        </p:txBody>
      </p:sp>
      <p:sp>
        <p:nvSpPr>
          <p:cNvPr id="40972" name="Text Box 11"/>
          <p:cNvSpPr txBox="1">
            <a:spLocks noChangeArrowheads="1"/>
          </p:cNvSpPr>
          <p:nvPr/>
        </p:nvSpPr>
        <p:spPr bwMode="auto">
          <a:xfrm>
            <a:off x="63246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Frequency</a:t>
            </a:r>
          </a:p>
        </p:txBody>
      </p:sp>
      <p:sp>
        <p:nvSpPr>
          <p:cNvPr id="40973" name="Rectangle 12"/>
          <p:cNvSpPr>
            <a:spLocks noChangeArrowheads="1"/>
          </p:cNvSpPr>
          <p:nvPr/>
        </p:nvSpPr>
        <p:spPr bwMode="auto">
          <a:xfrm>
            <a:off x="298450" y="1143000"/>
            <a:ext cx="8394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cs typeface="Tahoma" panose="020B0604030504040204" pitchFamily="34" charset="0"/>
              </a:rPr>
              <a:t>Fourier transform</a:t>
            </a:r>
          </a:p>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cs typeface="Tahoma" panose="020B0604030504040204" pitchFamily="34" charset="0"/>
              </a:rPr>
              <a:t>Wavelet transform </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B6CA28C-C9A9-401F-B277-58A6806599E6}" type="slidenum">
              <a:rPr lang="en-US" altLang="en-US" sz="1200"/>
              <a:pPr eaLnBrk="1" hangingPunct="1"/>
              <a:t>34</a:t>
            </a:fld>
            <a:endParaRPr lang="en-US" altLang="en-US" sz="1200"/>
          </a:p>
        </p:txBody>
      </p:sp>
      <p:sp>
        <p:nvSpPr>
          <p:cNvPr id="41987" name="Rectangle 2"/>
          <p:cNvSpPr>
            <a:spLocks noGrp="1" noChangeArrowheads="1"/>
          </p:cNvSpPr>
          <p:nvPr>
            <p:ph type="title" idx="4294967295"/>
          </p:nvPr>
        </p:nvSpPr>
        <p:spPr/>
        <p:txBody>
          <a:bodyPr/>
          <a:lstStyle/>
          <a:p>
            <a:pPr eaLnBrk="1" hangingPunct="1"/>
            <a:r>
              <a:rPr lang="en-US" altLang="en-US" smtClean="0"/>
              <a:t>What Is Wavelet Transform?</a:t>
            </a:r>
          </a:p>
        </p:txBody>
      </p:sp>
      <p:sp>
        <p:nvSpPr>
          <p:cNvPr id="41988" name="Rectangle 3"/>
          <p:cNvSpPr>
            <a:spLocks noGrp="1" noChangeArrowheads="1"/>
          </p:cNvSpPr>
          <p:nvPr>
            <p:ph type="body" sz="half" idx="4294967295"/>
          </p:nvPr>
        </p:nvSpPr>
        <p:spPr>
          <a:xfrm>
            <a:off x="304800" y="1295400"/>
            <a:ext cx="4572000" cy="5181600"/>
          </a:xfrm>
        </p:spPr>
        <p:txBody>
          <a:bodyPr/>
          <a:lstStyle/>
          <a:p>
            <a:pPr eaLnBrk="1" hangingPunct="1">
              <a:lnSpc>
                <a:spcPct val="110000"/>
              </a:lnSpc>
            </a:pPr>
            <a:r>
              <a:rPr lang="en-US" altLang="en-US" sz="2400" smtClean="0"/>
              <a:t>Decomposes a signal into different frequency subbands</a:t>
            </a:r>
          </a:p>
          <a:p>
            <a:pPr lvl="1" eaLnBrk="1" hangingPunct="1">
              <a:lnSpc>
                <a:spcPct val="110000"/>
              </a:lnSpc>
            </a:pPr>
            <a:r>
              <a:rPr lang="en-US" altLang="en-US" sz="2400" smtClean="0"/>
              <a:t>Applicable to n-dimensional signals</a:t>
            </a:r>
          </a:p>
          <a:p>
            <a:pPr eaLnBrk="1" hangingPunct="1">
              <a:lnSpc>
                <a:spcPct val="110000"/>
              </a:lnSpc>
            </a:pPr>
            <a:r>
              <a:rPr lang="en-US" altLang="en-US" sz="2400" smtClean="0"/>
              <a:t>Data are transformed to preserve relative distance between objects at different levels of resolution</a:t>
            </a:r>
          </a:p>
          <a:p>
            <a:pPr eaLnBrk="1" hangingPunct="1">
              <a:lnSpc>
                <a:spcPct val="110000"/>
              </a:lnSpc>
            </a:pPr>
            <a:r>
              <a:rPr lang="en-US" altLang="en-US" sz="2400" smtClean="0"/>
              <a:t>Allow natural clusters to become more distinguishable</a:t>
            </a:r>
          </a:p>
          <a:p>
            <a:pPr eaLnBrk="1" hangingPunct="1">
              <a:lnSpc>
                <a:spcPct val="110000"/>
              </a:lnSpc>
            </a:pPr>
            <a:r>
              <a:rPr lang="en-US" altLang="en-US" sz="2400" smtClean="0"/>
              <a:t>Used for image compression</a:t>
            </a:r>
          </a:p>
        </p:txBody>
      </p:sp>
      <p:pic>
        <p:nvPicPr>
          <p:cNvPr id="41989" name="Picture 4" descr="L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35100"/>
            <a:ext cx="4111625"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C83310A-08BD-4016-97AF-14E026B760DC}" type="slidenum">
              <a:rPr lang="en-US" altLang="en-US" sz="1200"/>
              <a:pPr eaLnBrk="1" hangingPunct="1"/>
              <a:t>35</a:t>
            </a:fld>
            <a:endParaRPr lang="en-US" altLang="en-US" sz="1200"/>
          </a:p>
        </p:txBody>
      </p:sp>
      <p:sp>
        <p:nvSpPr>
          <p:cNvPr id="43011" name="Rectangle 2"/>
          <p:cNvSpPr>
            <a:spLocks noGrp="1" noChangeArrowheads="1"/>
          </p:cNvSpPr>
          <p:nvPr>
            <p:ph type="title" idx="4294967295"/>
          </p:nvPr>
        </p:nvSpPr>
        <p:spPr>
          <a:xfrm>
            <a:off x="228600" y="228600"/>
            <a:ext cx="6629400" cy="838200"/>
          </a:xfrm>
        </p:spPr>
        <p:txBody>
          <a:bodyPr/>
          <a:lstStyle/>
          <a:p>
            <a:pPr eaLnBrk="1" hangingPunct="1"/>
            <a:r>
              <a:rPr lang="en-US" altLang="en-US" sz="4000" smtClean="0"/>
              <a:t>Wavelet Transformation</a:t>
            </a:r>
            <a:r>
              <a:rPr lang="en-US" altLang="en-US" sz="3200" smtClean="0"/>
              <a:t> </a:t>
            </a:r>
          </a:p>
        </p:txBody>
      </p:sp>
      <p:sp>
        <p:nvSpPr>
          <p:cNvPr id="43012" name="Rectangle 3"/>
          <p:cNvSpPr>
            <a:spLocks noGrp="1" noChangeArrowheads="1"/>
          </p:cNvSpPr>
          <p:nvPr>
            <p:ph type="body" idx="4294967295"/>
          </p:nvPr>
        </p:nvSpPr>
        <p:spPr>
          <a:xfrm>
            <a:off x="304800" y="1447800"/>
            <a:ext cx="8458200" cy="4933950"/>
          </a:xfrm>
        </p:spPr>
        <p:txBody>
          <a:bodyPr/>
          <a:lstStyle/>
          <a:p>
            <a:pPr eaLnBrk="1" hangingPunct="1">
              <a:lnSpc>
                <a:spcPct val="110000"/>
              </a:lnSpc>
            </a:pPr>
            <a:r>
              <a:rPr lang="en-US" altLang="en-US" sz="2400" smtClean="0"/>
              <a:t>Discrete wavelet transform (DWT) for linear signal processing, multi-resolution analysis</a:t>
            </a:r>
          </a:p>
          <a:p>
            <a:pPr eaLnBrk="1" hangingPunct="1">
              <a:lnSpc>
                <a:spcPct val="110000"/>
              </a:lnSpc>
            </a:pPr>
            <a:r>
              <a:rPr lang="en-US" altLang="en-US" sz="2400" smtClean="0"/>
              <a:t>Compressed approximation: store only a small fraction of the strongest of the wavelet coefficients</a:t>
            </a:r>
          </a:p>
          <a:p>
            <a:pPr eaLnBrk="1" hangingPunct="1">
              <a:lnSpc>
                <a:spcPct val="110000"/>
              </a:lnSpc>
            </a:pPr>
            <a:r>
              <a:rPr lang="en-US" altLang="en-US" sz="2400" smtClean="0"/>
              <a:t>Similar to discrete Fourier transform (DFT), but better lossy compression, localized in space</a:t>
            </a:r>
          </a:p>
          <a:p>
            <a:pPr eaLnBrk="1" hangingPunct="1">
              <a:lnSpc>
                <a:spcPct val="110000"/>
              </a:lnSpc>
            </a:pPr>
            <a:r>
              <a:rPr lang="en-US" altLang="en-US" sz="2400" smtClean="0"/>
              <a:t>Method:</a:t>
            </a:r>
          </a:p>
          <a:p>
            <a:pPr lvl="1" eaLnBrk="1" hangingPunct="1">
              <a:lnSpc>
                <a:spcPct val="110000"/>
              </a:lnSpc>
            </a:pPr>
            <a:r>
              <a:rPr lang="en-US" altLang="en-US" sz="2000" smtClean="0"/>
              <a:t>Length, L, must be an integer power of 2 (padding with 0’s, when necessary)</a:t>
            </a:r>
          </a:p>
          <a:p>
            <a:pPr lvl="1" eaLnBrk="1" hangingPunct="1">
              <a:lnSpc>
                <a:spcPct val="110000"/>
              </a:lnSpc>
            </a:pPr>
            <a:r>
              <a:rPr lang="en-US" altLang="en-US" sz="2000" smtClean="0"/>
              <a:t>Each transform has 2 functions: smoothing, difference</a:t>
            </a:r>
          </a:p>
          <a:p>
            <a:pPr lvl="1" eaLnBrk="1" hangingPunct="1">
              <a:lnSpc>
                <a:spcPct val="110000"/>
              </a:lnSpc>
            </a:pPr>
            <a:r>
              <a:rPr lang="en-US" altLang="en-US" sz="2000" smtClean="0"/>
              <a:t>Applies to pairs of data, resulting in two set of data of length L/2</a:t>
            </a:r>
          </a:p>
          <a:p>
            <a:pPr lvl="1" eaLnBrk="1" hangingPunct="1">
              <a:lnSpc>
                <a:spcPct val="110000"/>
              </a:lnSpc>
            </a:pPr>
            <a:r>
              <a:rPr lang="en-US" altLang="en-US" sz="2000" smtClean="0"/>
              <a:t>Applies two functions recursively, until reaches the desired length</a:t>
            </a:r>
          </a:p>
        </p:txBody>
      </p:sp>
      <p:grpSp>
        <p:nvGrpSpPr>
          <p:cNvPr id="43013" name="Group 4"/>
          <p:cNvGrpSpPr>
            <a:grpSpLocks/>
          </p:cNvGrpSpPr>
          <p:nvPr/>
        </p:nvGrpSpPr>
        <p:grpSpPr bwMode="auto">
          <a:xfrm>
            <a:off x="6553200" y="0"/>
            <a:ext cx="2590800" cy="1579563"/>
            <a:chOff x="3936" y="96"/>
            <a:chExt cx="1632" cy="995"/>
          </a:xfrm>
        </p:grpSpPr>
        <p:sp>
          <p:nvSpPr>
            <p:cNvPr id="43014"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 </a:t>
              </a:r>
              <a:endParaRPr lang="en-US" altLang="en-US" sz="1600"/>
            </a:p>
            <a:p>
              <a:pPr algn="ctr" eaLnBrk="1" hangingPunct="1"/>
              <a:endParaRPr lang="en-US" altLang="en-US"/>
            </a:p>
          </p:txBody>
        </p:sp>
        <p:sp>
          <p:nvSpPr>
            <p:cNvPr id="43015" name="Line 6"/>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16"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17" name="Line 8"/>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18" name="Line 9"/>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19" name="Line 10"/>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0" name="Line 11"/>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1" name="Line 12"/>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2" name="Line 13"/>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3" name="Line 14"/>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4" name="Line 15"/>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5" name="Line 16"/>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26" name="Rectangle 17"/>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t>Haar2</a:t>
              </a:r>
            </a:p>
          </p:txBody>
        </p:sp>
        <p:sp>
          <p:nvSpPr>
            <p:cNvPr id="43027" name="Rectangle 18"/>
            <p:cNvSpPr>
              <a:spLocks noChangeArrowheads="1"/>
            </p:cNvSpPr>
            <p:nvPr/>
          </p:nvSpPr>
          <p:spPr bwMode="auto">
            <a:xfrm>
              <a:off x="4752" y="864"/>
              <a:ext cx="7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en-US" sz="1600"/>
                <a:t>Daubechie4</a:t>
              </a:r>
            </a:p>
          </p:txBody>
        </p:sp>
      </p:gr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6499895-CBC9-43E5-820A-F8B08CBE4117}" type="slidenum">
              <a:rPr lang="en-US" altLang="en-US" sz="1200"/>
              <a:pPr eaLnBrk="1" hangingPunct="1"/>
              <a:t>36</a:t>
            </a:fld>
            <a:endParaRPr lang="en-US" altLang="en-US" sz="1200"/>
          </a:p>
        </p:txBody>
      </p:sp>
      <p:sp>
        <p:nvSpPr>
          <p:cNvPr id="44035" name="Rectangle 2"/>
          <p:cNvSpPr>
            <a:spLocks noGrp="1" noChangeArrowheads="1"/>
          </p:cNvSpPr>
          <p:nvPr>
            <p:ph type="title" idx="4294967295"/>
          </p:nvPr>
        </p:nvSpPr>
        <p:spPr/>
        <p:txBody>
          <a:bodyPr/>
          <a:lstStyle/>
          <a:p>
            <a:pPr eaLnBrk="1" hangingPunct="1"/>
            <a:r>
              <a:rPr lang="en-US" altLang="en-US" smtClean="0"/>
              <a:t>Wavelet Decomposition</a:t>
            </a:r>
          </a:p>
        </p:txBody>
      </p:sp>
      <p:sp>
        <p:nvSpPr>
          <p:cNvPr id="44036" name="Rectangle 3"/>
          <p:cNvSpPr>
            <a:spLocks noGrp="1" noChangeArrowheads="1"/>
          </p:cNvSpPr>
          <p:nvPr>
            <p:ph type="body" idx="4294967295"/>
          </p:nvPr>
        </p:nvSpPr>
        <p:spPr/>
        <p:txBody>
          <a:bodyPr/>
          <a:lstStyle/>
          <a:p>
            <a:pPr eaLnBrk="1" hangingPunct="1">
              <a:lnSpc>
                <a:spcPct val="110000"/>
              </a:lnSpc>
            </a:pPr>
            <a:r>
              <a:rPr lang="en-US" altLang="en-US" sz="2400" smtClean="0"/>
              <a:t>Wavelets: A math tool for space-efficient hierarchical decomposition of functions </a:t>
            </a:r>
          </a:p>
          <a:p>
            <a:pPr eaLnBrk="1" hangingPunct="1">
              <a:lnSpc>
                <a:spcPct val="110000"/>
              </a:lnSpc>
            </a:pPr>
            <a:r>
              <a:rPr lang="en-US" altLang="en-US" sz="2400" smtClean="0"/>
              <a:t>S = [2, 2, 0, 2, 3, 5, 4, 4] can be transformed to S</a:t>
            </a:r>
            <a:r>
              <a:rPr lang="en-US" altLang="en-US" sz="2400" baseline="-25000" smtClean="0"/>
              <a:t>^ </a:t>
            </a:r>
            <a:r>
              <a:rPr lang="en-US" altLang="en-US" sz="2400" smtClean="0"/>
              <a:t>= [2</a:t>
            </a:r>
            <a:r>
              <a:rPr lang="en-US" altLang="en-US" sz="2400" baseline="30000" smtClean="0"/>
              <a:t>3</a:t>
            </a:r>
            <a:r>
              <a:rPr lang="en-US" altLang="en-US" sz="2400" smtClean="0"/>
              <a:t>/</a:t>
            </a:r>
            <a:r>
              <a:rPr lang="en-US" altLang="en-US" sz="2400" baseline="-25000" smtClean="0"/>
              <a:t>4</a:t>
            </a:r>
            <a:r>
              <a:rPr lang="en-US" altLang="en-US" sz="2400" smtClean="0"/>
              <a:t>, -1</a:t>
            </a:r>
            <a:r>
              <a:rPr lang="en-US" altLang="en-US" sz="2400" baseline="30000" smtClean="0"/>
              <a:t>1</a:t>
            </a:r>
            <a:r>
              <a:rPr lang="en-US" altLang="en-US" sz="2400" smtClean="0"/>
              <a:t>/</a:t>
            </a:r>
            <a:r>
              <a:rPr lang="en-US" altLang="en-US" sz="2400" baseline="-25000" smtClean="0"/>
              <a:t>4</a:t>
            </a:r>
            <a:r>
              <a:rPr lang="en-US" altLang="en-US" sz="2400" smtClean="0"/>
              <a:t>, </a:t>
            </a:r>
            <a:r>
              <a:rPr lang="en-US" altLang="en-US" sz="2400" baseline="30000" smtClean="0"/>
              <a:t>1</a:t>
            </a:r>
            <a:r>
              <a:rPr lang="en-US" altLang="en-US" sz="2400" smtClean="0"/>
              <a:t>/</a:t>
            </a:r>
            <a:r>
              <a:rPr lang="en-US" altLang="en-US" sz="2400" baseline="-25000" smtClean="0"/>
              <a:t>2</a:t>
            </a:r>
            <a:r>
              <a:rPr lang="en-US" altLang="en-US" sz="2400" smtClean="0"/>
              <a:t>, 0, 0, -1, -1, 0]</a:t>
            </a:r>
          </a:p>
          <a:p>
            <a:pPr eaLnBrk="1" hangingPunct="1">
              <a:lnSpc>
                <a:spcPct val="110000"/>
              </a:lnSpc>
            </a:pPr>
            <a:r>
              <a:rPr lang="en-US" altLang="en-US" sz="2400" smtClean="0"/>
              <a:t>Compression: many small detail coefficients can be replaced by 0’s, and only the significant coefficients are retained</a:t>
            </a:r>
          </a:p>
        </p:txBody>
      </p:sp>
      <p:pic>
        <p:nvPicPr>
          <p:cNvPr id="440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19600"/>
            <a:ext cx="7543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660D117-7EFD-4B71-B44C-841D856E2619}" type="slidenum">
              <a:rPr lang="en-US" altLang="en-US" sz="1200"/>
              <a:pPr eaLnBrk="1" hangingPunct="1"/>
              <a:t>37</a:t>
            </a:fld>
            <a:endParaRPr lang="en-US" altLang="en-US" sz="1200"/>
          </a:p>
        </p:txBody>
      </p:sp>
      <p:sp>
        <p:nvSpPr>
          <p:cNvPr id="45059" name="Rectangle 2"/>
          <p:cNvSpPr>
            <a:spLocks noGrp="1" noChangeArrowheads="1"/>
          </p:cNvSpPr>
          <p:nvPr>
            <p:ph type="title" idx="4294967295"/>
          </p:nvPr>
        </p:nvSpPr>
        <p:spPr/>
        <p:txBody>
          <a:bodyPr/>
          <a:lstStyle/>
          <a:p>
            <a:pPr eaLnBrk="1" hangingPunct="1"/>
            <a:r>
              <a:rPr lang="en-US" altLang="en-US" smtClean="0"/>
              <a:t>Haar Wavelet Coefficients </a:t>
            </a:r>
          </a:p>
        </p:txBody>
      </p:sp>
      <p:sp>
        <p:nvSpPr>
          <p:cNvPr id="45060" name="Rectangle 3"/>
          <p:cNvSpPr>
            <a:spLocks noChangeArrowheads="1"/>
          </p:cNvSpPr>
          <p:nvPr/>
        </p:nvSpPr>
        <p:spPr bwMode="auto">
          <a:xfrm>
            <a:off x="6132513" y="1066800"/>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tx2"/>
                </a:solidFill>
                <a:latin typeface="Times New Roman" panose="02020603050405020304" pitchFamily="18" charset="0"/>
                <a:cs typeface="Arial" panose="020B0604020202020204" pitchFamily="34" charset="0"/>
              </a:rPr>
              <a:t> </a:t>
            </a:r>
            <a:r>
              <a:rPr lang="en-US" altLang="en-US" sz="2000" b="1">
                <a:solidFill>
                  <a:schemeClr val="tx2"/>
                </a:solidFill>
                <a:latin typeface="Arial" panose="020B0604020202020204" pitchFamily="34" charset="0"/>
                <a:cs typeface="Arial" panose="020B0604020202020204" pitchFamily="34" charset="0"/>
              </a:rPr>
              <a:t>Coefficient “Supports”</a:t>
            </a:r>
            <a:endParaRPr lang="en-US" altLang="en-US" sz="1400" b="1">
              <a:solidFill>
                <a:schemeClr val="tx2"/>
              </a:solidFill>
              <a:latin typeface="Times New Roman" panose="02020603050405020304" pitchFamily="18" charset="0"/>
              <a:cs typeface="Arial" panose="020B0604020202020204" pitchFamily="34" charset="0"/>
            </a:endParaRPr>
          </a:p>
        </p:txBody>
      </p:sp>
      <p:sp>
        <p:nvSpPr>
          <p:cNvPr id="45061" name="Text Box 4"/>
          <p:cNvSpPr txBox="1">
            <a:spLocks noChangeArrowheads="1"/>
          </p:cNvSpPr>
          <p:nvPr/>
        </p:nvSpPr>
        <p:spPr bwMode="auto">
          <a:xfrm>
            <a:off x="381000" y="4953000"/>
            <a:ext cx="564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2              2   0            2   3            5   4               4</a:t>
            </a:r>
          </a:p>
        </p:txBody>
      </p:sp>
      <p:grpSp>
        <p:nvGrpSpPr>
          <p:cNvPr id="45062" name="Group 5"/>
          <p:cNvGrpSpPr>
            <a:grpSpLocks/>
          </p:cNvGrpSpPr>
          <p:nvPr/>
        </p:nvGrpSpPr>
        <p:grpSpPr bwMode="auto">
          <a:xfrm>
            <a:off x="2743200" y="2514600"/>
            <a:ext cx="762000" cy="457200"/>
            <a:chOff x="1392" y="1344"/>
            <a:chExt cx="480" cy="288"/>
          </a:xfrm>
        </p:grpSpPr>
        <p:sp>
          <p:nvSpPr>
            <p:cNvPr id="45167" name="Text Box 6"/>
            <p:cNvSpPr txBox="1">
              <a:spLocks noChangeArrowheads="1"/>
            </p:cNvSpPr>
            <p:nvPr/>
          </p:nvSpPr>
          <p:spPr bwMode="auto">
            <a:xfrm>
              <a:off x="1392" y="139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-1.25</a:t>
              </a:r>
            </a:p>
          </p:txBody>
        </p:sp>
        <p:sp>
          <p:nvSpPr>
            <p:cNvPr id="45168" name="Oval 7"/>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45063" name="Group 8"/>
          <p:cNvGrpSpPr>
            <a:grpSpLocks/>
          </p:cNvGrpSpPr>
          <p:nvPr/>
        </p:nvGrpSpPr>
        <p:grpSpPr bwMode="auto">
          <a:xfrm>
            <a:off x="2743200" y="1752600"/>
            <a:ext cx="685800" cy="457200"/>
            <a:chOff x="1392" y="1008"/>
            <a:chExt cx="432" cy="288"/>
          </a:xfrm>
        </p:grpSpPr>
        <p:sp>
          <p:nvSpPr>
            <p:cNvPr id="45165" name="Text Box 9"/>
            <p:cNvSpPr txBox="1">
              <a:spLocks noChangeArrowheads="1"/>
            </p:cNvSpPr>
            <p:nvPr/>
          </p:nvSpPr>
          <p:spPr bwMode="auto">
            <a:xfrm>
              <a:off x="1392" y="1056"/>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2.75</a:t>
              </a:r>
            </a:p>
          </p:txBody>
        </p:sp>
        <p:sp>
          <p:nvSpPr>
            <p:cNvPr id="45166" name="Oval 10"/>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45064" name="Group 11"/>
          <p:cNvGrpSpPr>
            <a:grpSpLocks/>
          </p:cNvGrpSpPr>
          <p:nvPr/>
        </p:nvGrpSpPr>
        <p:grpSpPr bwMode="auto">
          <a:xfrm>
            <a:off x="1524000" y="3276600"/>
            <a:ext cx="762000" cy="457200"/>
            <a:chOff x="816" y="1632"/>
            <a:chExt cx="480" cy="288"/>
          </a:xfrm>
        </p:grpSpPr>
        <p:sp>
          <p:nvSpPr>
            <p:cNvPr id="45163" name="Oval 12"/>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64" name="Text Box 13"/>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0.5</a:t>
              </a:r>
            </a:p>
          </p:txBody>
        </p:sp>
      </p:grpSp>
      <p:grpSp>
        <p:nvGrpSpPr>
          <p:cNvPr id="45065" name="Group 14"/>
          <p:cNvGrpSpPr>
            <a:grpSpLocks/>
          </p:cNvGrpSpPr>
          <p:nvPr/>
        </p:nvGrpSpPr>
        <p:grpSpPr bwMode="auto">
          <a:xfrm>
            <a:off x="4038600" y="3276600"/>
            <a:ext cx="762000" cy="457200"/>
            <a:chOff x="816" y="1632"/>
            <a:chExt cx="480" cy="288"/>
          </a:xfrm>
        </p:grpSpPr>
        <p:sp>
          <p:nvSpPr>
            <p:cNvPr id="45161" name="Oval 15"/>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62" name="Text Box 16"/>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45066" name="Group 17"/>
          <p:cNvGrpSpPr>
            <a:grpSpLocks/>
          </p:cNvGrpSpPr>
          <p:nvPr/>
        </p:nvGrpSpPr>
        <p:grpSpPr bwMode="auto">
          <a:xfrm>
            <a:off x="838200" y="4038600"/>
            <a:ext cx="762000" cy="457200"/>
            <a:chOff x="816" y="1632"/>
            <a:chExt cx="480" cy="288"/>
          </a:xfrm>
        </p:grpSpPr>
        <p:sp>
          <p:nvSpPr>
            <p:cNvPr id="45159" name="Oval 18"/>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60" name="Text Box 19"/>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45067" name="Group 20"/>
          <p:cNvGrpSpPr>
            <a:grpSpLocks/>
          </p:cNvGrpSpPr>
          <p:nvPr/>
        </p:nvGrpSpPr>
        <p:grpSpPr bwMode="auto">
          <a:xfrm>
            <a:off x="2209800" y="4038600"/>
            <a:ext cx="762000" cy="457200"/>
            <a:chOff x="816" y="1632"/>
            <a:chExt cx="480" cy="288"/>
          </a:xfrm>
        </p:grpSpPr>
        <p:sp>
          <p:nvSpPr>
            <p:cNvPr id="45157" name="Oval 21"/>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58" name="Text Box 22"/>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grpSp>
        <p:nvGrpSpPr>
          <p:cNvPr id="45068" name="Group 23"/>
          <p:cNvGrpSpPr>
            <a:grpSpLocks/>
          </p:cNvGrpSpPr>
          <p:nvPr/>
        </p:nvGrpSpPr>
        <p:grpSpPr bwMode="auto">
          <a:xfrm>
            <a:off x="4876800" y="4038600"/>
            <a:ext cx="762000" cy="457200"/>
            <a:chOff x="816" y="1632"/>
            <a:chExt cx="480" cy="288"/>
          </a:xfrm>
        </p:grpSpPr>
        <p:sp>
          <p:nvSpPr>
            <p:cNvPr id="45155" name="Oval 24"/>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56" name="Text Box 25"/>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45069" name="Group 26"/>
          <p:cNvGrpSpPr>
            <a:grpSpLocks/>
          </p:cNvGrpSpPr>
          <p:nvPr/>
        </p:nvGrpSpPr>
        <p:grpSpPr bwMode="auto">
          <a:xfrm>
            <a:off x="3429000" y="4038600"/>
            <a:ext cx="762000" cy="457200"/>
            <a:chOff x="816" y="1632"/>
            <a:chExt cx="480" cy="288"/>
          </a:xfrm>
        </p:grpSpPr>
        <p:sp>
          <p:nvSpPr>
            <p:cNvPr id="45153" name="Oval 27"/>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54" name="Text Box 28"/>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sp>
        <p:nvSpPr>
          <p:cNvPr id="45070" name="Line 29"/>
          <p:cNvSpPr>
            <a:spLocks noChangeShapeType="1"/>
          </p:cNvSpPr>
          <p:nvPr/>
        </p:nvSpPr>
        <p:spPr bwMode="auto">
          <a:xfrm flipH="1">
            <a:off x="609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1" name="Line 30"/>
          <p:cNvSpPr>
            <a:spLocks noChangeShapeType="1"/>
          </p:cNvSpPr>
          <p:nvPr/>
        </p:nvSpPr>
        <p:spPr bwMode="auto">
          <a:xfrm>
            <a:off x="1371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2" name="Line 31"/>
          <p:cNvSpPr>
            <a:spLocks noChangeShapeType="1"/>
          </p:cNvSpPr>
          <p:nvPr/>
        </p:nvSpPr>
        <p:spPr bwMode="auto">
          <a:xfrm flipH="1">
            <a:off x="2057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3" name="Line 32"/>
          <p:cNvSpPr>
            <a:spLocks noChangeShapeType="1"/>
          </p:cNvSpPr>
          <p:nvPr/>
        </p:nvSpPr>
        <p:spPr bwMode="auto">
          <a:xfrm flipH="1">
            <a:off x="3276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4" name="Line 33"/>
          <p:cNvSpPr>
            <a:spLocks noChangeShapeType="1"/>
          </p:cNvSpPr>
          <p:nvPr/>
        </p:nvSpPr>
        <p:spPr bwMode="auto">
          <a:xfrm flipH="1">
            <a:off x="46482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5" name="Line 34"/>
          <p:cNvSpPr>
            <a:spLocks noChangeShapeType="1"/>
          </p:cNvSpPr>
          <p:nvPr/>
        </p:nvSpPr>
        <p:spPr bwMode="auto">
          <a:xfrm>
            <a:off x="2743200" y="4495800"/>
            <a:ext cx="2286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6" name="Line 35"/>
          <p:cNvSpPr>
            <a:spLocks noChangeShapeType="1"/>
          </p:cNvSpPr>
          <p:nvPr/>
        </p:nvSpPr>
        <p:spPr bwMode="auto">
          <a:xfrm>
            <a:off x="3962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7" name="Line 36"/>
          <p:cNvSpPr>
            <a:spLocks noChangeShapeType="1"/>
          </p:cNvSpPr>
          <p:nvPr/>
        </p:nvSpPr>
        <p:spPr bwMode="auto">
          <a:xfrm>
            <a:off x="5486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8" name="Line 37"/>
          <p:cNvSpPr>
            <a:spLocks noChangeShapeType="1"/>
          </p:cNvSpPr>
          <p:nvPr/>
        </p:nvSpPr>
        <p:spPr bwMode="auto">
          <a:xfrm flipH="1">
            <a:off x="12192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9" name="Line 38"/>
          <p:cNvSpPr>
            <a:spLocks noChangeShapeType="1"/>
          </p:cNvSpPr>
          <p:nvPr/>
        </p:nvSpPr>
        <p:spPr bwMode="auto">
          <a:xfrm flipH="1">
            <a:off x="37338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0" name="Line 39"/>
          <p:cNvSpPr>
            <a:spLocks noChangeShapeType="1"/>
          </p:cNvSpPr>
          <p:nvPr/>
        </p:nvSpPr>
        <p:spPr bwMode="auto">
          <a:xfrm flipH="1">
            <a:off x="1981200" y="2819400"/>
            <a:ext cx="7620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1" name="Line 40"/>
          <p:cNvSpPr>
            <a:spLocks noChangeShapeType="1"/>
          </p:cNvSpPr>
          <p:nvPr/>
        </p:nvSpPr>
        <p:spPr bwMode="auto">
          <a:xfrm>
            <a:off x="21336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2" name="Line 41"/>
          <p:cNvSpPr>
            <a:spLocks noChangeShapeType="1"/>
          </p:cNvSpPr>
          <p:nvPr/>
        </p:nvSpPr>
        <p:spPr bwMode="auto">
          <a:xfrm>
            <a:off x="46482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3" name="Line 42"/>
          <p:cNvSpPr>
            <a:spLocks noChangeShapeType="1"/>
          </p:cNvSpPr>
          <p:nvPr/>
        </p:nvSpPr>
        <p:spPr bwMode="auto">
          <a:xfrm>
            <a:off x="3429000" y="2819400"/>
            <a:ext cx="914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4" name="Line 43"/>
          <p:cNvSpPr>
            <a:spLocks noChangeShapeType="1"/>
          </p:cNvSpPr>
          <p:nvPr/>
        </p:nvSpPr>
        <p:spPr bwMode="auto">
          <a:xfrm flipH="1">
            <a:off x="3048000" y="22098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85" name="Text Box 44"/>
          <p:cNvSpPr txBox="1">
            <a:spLocks noChangeArrowheads="1"/>
          </p:cNvSpPr>
          <p:nvPr/>
        </p:nvSpPr>
        <p:spPr bwMode="auto">
          <a:xfrm>
            <a:off x="2667000" y="21336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tx2"/>
                </a:solidFill>
                <a:latin typeface="Verdana" panose="020B0604030504040204" pitchFamily="34" charset="0"/>
                <a:cs typeface="Arial" panose="020B0604020202020204" pitchFamily="34" charset="0"/>
              </a:rPr>
              <a:t>+</a:t>
            </a:r>
          </a:p>
        </p:txBody>
      </p:sp>
      <p:sp>
        <p:nvSpPr>
          <p:cNvPr id="45086" name="Text Box 45"/>
          <p:cNvSpPr txBox="1">
            <a:spLocks noChangeArrowheads="1"/>
          </p:cNvSpPr>
          <p:nvPr/>
        </p:nvSpPr>
        <p:spPr bwMode="auto">
          <a:xfrm>
            <a:off x="3810000" y="2743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87" name="Text Box 46"/>
          <p:cNvSpPr txBox="1">
            <a:spLocks noChangeArrowheads="1"/>
          </p:cNvSpPr>
          <p:nvPr/>
        </p:nvSpPr>
        <p:spPr bwMode="auto">
          <a:xfrm>
            <a:off x="2133600" y="26670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88" name="Text Box 47"/>
          <p:cNvSpPr txBox="1">
            <a:spLocks noChangeArrowheads="1"/>
          </p:cNvSpPr>
          <p:nvPr/>
        </p:nvSpPr>
        <p:spPr bwMode="auto">
          <a:xfrm>
            <a:off x="990600" y="35052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89" name="Text Box 48"/>
          <p:cNvSpPr txBox="1">
            <a:spLocks noChangeArrowheads="1"/>
          </p:cNvSpPr>
          <p:nvPr/>
        </p:nvSpPr>
        <p:spPr bwMode="auto">
          <a:xfrm>
            <a:off x="381000" y="4343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90" name="Text Box 49"/>
          <p:cNvSpPr txBox="1">
            <a:spLocks noChangeArrowheads="1"/>
          </p:cNvSpPr>
          <p:nvPr/>
        </p:nvSpPr>
        <p:spPr bwMode="auto">
          <a:xfrm>
            <a:off x="1905000" y="44196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91" name="Text Box 50"/>
          <p:cNvSpPr txBox="1">
            <a:spLocks noChangeArrowheads="1"/>
          </p:cNvSpPr>
          <p:nvPr/>
        </p:nvSpPr>
        <p:spPr bwMode="auto">
          <a:xfrm>
            <a:off x="3048000" y="44196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92" name="Text Box 51"/>
          <p:cNvSpPr txBox="1">
            <a:spLocks noChangeArrowheads="1"/>
          </p:cNvSpPr>
          <p:nvPr/>
        </p:nvSpPr>
        <p:spPr bwMode="auto">
          <a:xfrm>
            <a:off x="3581400" y="35814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93" name="Text Box 52"/>
          <p:cNvSpPr txBox="1">
            <a:spLocks noChangeArrowheads="1"/>
          </p:cNvSpPr>
          <p:nvPr/>
        </p:nvSpPr>
        <p:spPr bwMode="auto">
          <a:xfrm>
            <a:off x="4495800" y="4419600"/>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45094" name="Text Box 53"/>
          <p:cNvSpPr txBox="1">
            <a:spLocks noChangeArrowheads="1"/>
          </p:cNvSpPr>
          <p:nvPr/>
        </p:nvSpPr>
        <p:spPr bwMode="auto">
          <a:xfrm>
            <a:off x="2362200" y="3505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95" name="Text Box 54"/>
          <p:cNvSpPr txBox="1">
            <a:spLocks noChangeArrowheads="1"/>
          </p:cNvSpPr>
          <p:nvPr/>
        </p:nvSpPr>
        <p:spPr bwMode="auto">
          <a:xfrm>
            <a:off x="4876800" y="35814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96" name="Text Box 55"/>
          <p:cNvSpPr txBox="1">
            <a:spLocks noChangeArrowheads="1"/>
          </p:cNvSpPr>
          <p:nvPr/>
        </p:nvSpPr>
        <p:spPr bwMode="auto">
          <a:xfrm>
            <a:off x="1447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97" name="Text Box 56"/>
          <p:cNvSpPr txBox="1">
            <a:spLocks noChangeArrowheads="1"/>
          </p:cNvSpPr>
          <p:nvPr/>
        </p:nvSpPr>
        <p:spPr bwMode="auto">
          <a:xfrm>
            <a:off x="27432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98" name="Text Box 57"/>
          <p:cNvSpPr txBox="1">
            <a:spLocks noChangeArrowheads="1"/>
          </p:cNvSpPr>
          <p:nvPr/>
        </p:nvSpPr>
        <p:spPr bwMode="auto">
          <a:xfrm>
            <a:off x="4114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45099" name="Text Box 58"/>
          <p:cNvSpPr txBox="1">
            <a:spLocks noChangeArrowheads="1"/>
          </p:cNvSpPr>
          <p:nvPr/>
        </p:nvSpPr>
        <p:spPr bwMode="auto">
          <a:xfrm>
            <a:off x="5638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grpSp>
        <p:nvGrpSpPr>
          <p:cNvPr id="45100" name="Group 59"/>
          <p:cNvGrpSpPr>
            <a:grpSpLocks/>
          </p:cNvGrpSpPr>
          <p:nvPr/>
        </p:nvGrpSpPr>
        <p:grpSpPr bwMode="auto">
          <a:xfrm>
            <a:off x="6969125" y="1295400"/>
            <a:ext cx="2174875" cy="611188"/>
            <a:chOff x="4368" y="2640"/>
            <a:chExt cx="1296" cy="384"/>
          </a:xfrm>
        </p:grpSpPr>
        <p:sp>
          <p:nvSpPr>
            <p:cNvPr id="45151" name="Rectangle 60"/>
            <p:cNvSpPr>
              <a:spLocks noChangeArrowheads="1"/>
            </p:cNvSpPr>
            <p:nvPr/>
          </p:nvSpPr>
          <p:spPr bwMode="auto">
            <a:xfrm>
              <a:off x="4368" y="2832"/>
              <a:ext cx="1152"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52" name="Text Box 61"/>
            <p:cNvSpPr txBox="1">
              <a:spLocks noChangeArrowheads="1"/>
            </p:cNvSpPr>
            <p:nvPr/>
          </p:nvSpPr>
          <p:spPr bwMode="auto">
            <a:xfrm>
              <a:off x="4801" y="2640"/>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grpSp>
      <p:grpSp>
        <p:nvGrpSpPr>
          <p:cNvPr id="45101" name="Group 62"/>
          <p:cNvGrpSpPr>
            <a:grpSpLocks/>
          </p:cNvGrpSpPr>
          <p:nvPr/>
        </p:nvGrpSpPr>
        <p:grpSpPr bwMode="auto">
          <a:xfrm>
            <a:off x="5978525" y="1524000"/>
            <a:ext cx="2951163" cy="4572000"/>
            <a:chOff x="3766" y="960"/>
            <a:chExt cx="1859" cy="2880"/>
          </a:xfrm>
        </p:grpSpPr>
        <p:sp>
          <p:nvSpPr>
            <p:cNvPr id="45106" name="Rectangle 63"/>
            <p:cNvSpPr>
              <a:spLocks noChangeArrowheads="1"/>
            </p:cNvSpPr>
            <p:nvPr/>
          </p:nvSpPr>
          <p:spPr bwMode="auto">
            <a:xfrm>
              <a:off x="4390" y="1439"/>
              <a:ext cx="1230" cy="192"/>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07" name="Text Box 64"/>
            <p:cNvSpPr txBox="1">
              <a:spLocks noChangeArrowheads="1"/>
            </p:cNvSpPr>
            <p:nvPr/>
          </p:nvSpPr>
          <p:spPr bwMode="auto">
            <a:xfrm>
              <a:off x="5158" y="1008"/>
              <a:ext cx="443"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8000" b="1" baseline="-25000">
                <a:latin typeface="Times New Roman" panose="02020603050405020304" pitchFamily="18" charset="0"/>
                <a:cs typeface="Arial" panose="020B0604020202020204" pitchFamily="34" charset="0"/>
              </a:endParaRPr>
            </a:p>
          </p:txBody>
        </p:sp>
        <p:sp>
          <p:nvSpPr>
            <p:cNvPr id="45108" name="Rectangle 65"/>
            <p:cNvSpPr>
              <a:spLocks noChangeArrowheads="1"/>
            </p:cNvSpPr>
            <p:nvPr/>
          </p:nvSpPr>
          <p:spPr bwMode="auto">
            <a:xfrm>
              <a:off x="4390" y="1440"/>
              <a:ext cx="590"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09" name="Text Box 66"/>
            <p:cNvSpPr txBox="1">
              <a:spLocks noChangeArrowheads="1"/>
            </p:cNvSpPr>
            <p:nvPr/>
          </p:nvSpPr>
          <p:spPr bwMode="auto">
            <a:xfrm>
              <a:off x="4539" y="1247"/>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10" name="Rectangle 67"/>
            <p:cNvSpPr>
              <a:spLocks noChangeArrowheads="1"/>
            </p:cNvSpPr>
            <p:nvPr/>
          </p:nvSpPr>
          <p:spPr bwMode="auto">
            <a:xfrm>
              <a:off x="4390" y="2258"/>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1" name="Rectangle 68"/>
            <p:cNvSpPr>
              <a:spLocks noChangeArrowheads="1"/>
            </p:cNvSpPr>
            <p:nvPr/>
          </p:nvSpPr>
          <p:spPr bwMode="auto">
            <a:xfrm>
              <a:off x="5030" y="2260"/>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2" name="Text Box 69"/>
            <p:cNvSpPr txBox="1">
              <a:spLocks noChangeArrowheads="1"/>
            </p:cNvSpPr>
            <p:nvPr/>
          </p:nvSpPr>
          <p:spPr bwMode="auto">
            <a:xfrm>
              <a:off x="5030" y="2067"/>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13" name="Rectangle 70"/>
            <p:cNvSpPr>
              <a:spLocks noChangeArrowheads="1"/>
            </p:cNvSpPr>
            <p:nvPr/>
          </p:nvSpPr>
          <p:spPr bwMode="auto">
            <a:xfrm>
              <a:off x="5325" y="2257"/>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4" name="Text Box 71"/>
            <p:cNvSpPr txBox="1">
              <a:spLocks noChangeArrowheads="1"/>
            </p:cNvSpPr>
            <p:nvPr/>
          </p:nvSpPr>
          <p:spPr bwMode="auto">
            <a:xfrm>
              <a:off x="5325" y="1872"/>
              <a:ext cx="222"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15" name="Rectangle 72"/>
            <p:cNvSpPr>
              <a:spLocks noChangeArrowheads="1"/>
            </p:cNvSpPr>
            <p:nvPr/>
          </p:nvSpPr>
          <p:spPr bwMode="auto">
            <a:xfrm>
              <a:off x="4390" y="1874"/>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6" name="Rectangle 73"/>
            <p:cNvSpPr>
              <a:spLocks noChangeArrowheads="1"/>
            </p:cNvSpPr>
            <p:nvPr/>
          </p:nvSpPr>
          <p:spPr bwMode="auto">
            <a:xfrm>
              <a:off x="4390" y="1922"/>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7" name="Rectangle 74"/>
            <p:cNvSpPr>
              <a:spLocks noChangeArrowheads="1"/>
            </p:cNvSpPr>
            <p:nvPr/>
          </p:nvSpPr>
          <p:spPr bwMode="auto">
            <a:xfrm>
              <a:off x="4390" y="1922"/>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18" name="Text Box 75"/>
            <p:cNvSpPr txBox="1">
              <a:spLocks noChangeArrowheads="1"/>
            </p:cNvSpPr>
            <p:nvPr/>
          </p:nvSpPr>
          <p:spPr bwMode="auto">
            <a:xfrm>
              <a:off x="4390" y="1729"/>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19" name="Rectangle 76"/>
            <p:cNvSpPr>
              <a:spLocks noChangeArrowheads="1"/>
            </p:cNvSpPr>
            <p:nvPr/>
          </p:nvSpPr>
          <p:spPr bwMode="auto">
            <a:xfrm>
              <a:off x="4685" y="1922"/>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0" name="Text Box 77"/>
            <p:cNvSpPr txBox="1">
              <a:spLocks noChangeArrowheads="1"/>
            </p:cNvSpPr>
            <p:nvPr/>
          </p:nvSpPr>
          <p:spPr bwMode="auto">
            <a:xfrm>
              <a:off x="4685" y="1536"/>
              <a:ext cx="222"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21" name="Rectangle 78"/>
            <p:cNvSpPr>
              <a:spLocks noChangeArrowheads="1"/>
            </p:cNvSpPr>
            <p:nvPr/>
          </p:nvSpPr>
          <p:spPr bwMode="auto">
            <a:xfrm>
              <a:off x="4394" y="2738"/>
              <a:ext cx="1231" cy="192"/>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2" name="Rectangle 79"/>
            <p:cNvSpPr>
              <a:spLocks noChangeArrowheads="1"/>
            </p:cNvSpPr>
            <p:nvPr/>
          </p:nvSpPr>
          <p:spPr bwMode="auto">
            <a:xfrm>
              <a:off x="4394" y="2738"/>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3" name="Rectangle 80"/>
            <p:cNvSpPr>
              <a:spLocks noChangeArrowheads="1"/>
            </p:cNvSpPr>
            <p:nvPr/>
          </p:nvSpPr>
          <p:spPr bwMode="auto">
            <a:xfrm>
              <a:off x="4393" y="2738"/>
              <a:ext cx="148"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4" name="Text Box 81"/>
            <p:cNvSpPr txBox="1">
              <a:spLocks noChangeArrowheads="1"/>
            </p:cNvSpPr>
            <p:nvPr/>
          </p:nvSpPr>
          <p:spPr bwMode="auto">
            <a:xfrm>
              <a:off x="4342" y="254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25" name="Rectangle 82"/>
            <p:cNvSpPr>
              <a:spLocks noChangeArrowheads="1"/>
            </p:cNvSpPr>
            <p:nvPr/>
          </p:nvSpPr>
          <p:spPr bwMode="auto">
            <a:xfrm>
              <a:off x="4541" y="2737"/>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6" name="Text Box 83"/>
            <p:cNvSpPr txBox="1">
              <a:spLocks noChangeArrowheads="1"/>
            </p:cNvSpPr>
            <p:nvPr/>
          </p:nvSpPr>
          <p:spPr bwMode="auto">
            <a:xfrm>
              <a:off x="4489" y="2352"/>
              <a:ext cx="11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27" name="Rectangle 84"/>
            <p:cNvSpPr>
              <a:spLocks noChangeArrowheads="1"/>
            </p:cNvSpPr>
            <p:nvPr/>
          </p:nvSpPr>
          <p:spPr bwMode="auto">
            <a:xfrm>
              <a:off x="4390" y="3026"/>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8" name="Rectangle 85"/>
            <p:cNvSpPr>
              <a:spLocks noChangeArrowheads="1"/>
            </p:cNvSpPr>
            <p:nvPr/>
          </p:nvSpPr>
          <p:spPr bwMode="auto">
            <a:xfrm>
              <a:off x="4677" y="3026"/>
              <a:ext cx="148"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29" name="Text Box 86"/>
            <p:cNvSpPr txBox="1">
              <a:spLocks noChangeArrowheads="1"/>
            </p:cNvSpPr>
            <p:nvPr/>
          </p:nvSpPr>
          <p:spPr bwMode="auto">
            <a:xfrm>
              <a:off x="4625" y="2833"/>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30" name="Rectangle 87"/>
            <p:cNvSpPr>
              <a:spLocks noChangeArrowheads="1"/>
            </p:cNvSpPr>
            <p:nvPr/>
          </p:nvSpPr>
          <p:spPr bwMode="auto">
            <a:xfrm>
              <a:off x="4824" y="3026"/>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1" name="Text Box 88"/>
            <p:cNvSpPr txBox="1">
              <a:spLocks noChangeArrowheads="1"/>
            </p:cNvSpPr>
            <p:nvPr/>
          </p:nvSpPr>
          <p:spPr bwMode="auto">
            <a:xfrm>
              <a:off x="4772" y="2640"/>
              <a:ext cx="11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32" name="Rectangle 89"/>
            <p:cNvSpPr>
              <a:spLocks noChangeArrowheads="1"/>
            </p:cNvSpPr>
            <p:nvPr/>
          </p:nvSpPr>
          <p:spPr bwMode="auto">
            <a:xfrm>
              <a:off x="4390" y="3601"/>
              <a:ext cx="1229"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3" name="Rectangle 90"/>
            <p:cNvSpPr>
              <a:spLocks noChangeArrowheads="1"/>
            </p:cNvSpPr>
            <p:nvPr/>
          </p:nvSpPr>
          <p:spPr bwMode="auto">
            <a:xfrm>
              <a:off x="5455" y="3601"/>
              <a:ext cx="164"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4" name="Text Box 91"/>
            <p:cNvSpPr txBox="1">
              <a:spLocks noChangeArrowheads="1"/>
            </p:cNvSpPr>
            <p:nvPr/>
          </p:nvSpPr>
          <p:spPr bwMode="auto">
            <a:xfrm>
              <a:off x="5400" y="3216"/>
              <a:ext cx="123"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35" name="Rectangle 92"/>
            <p:cNvSpPr>
              <a:spLocks noChangeArrowheads="1"/>
            </p:cNvSpPr>
            <p:nvPr/>
          </p:nvSpPr>
          <p:spPr bwMode="auto">
            <a:xfrm>
              <a:off x="5272" y="3601"/>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6" name="Text Box 93"/>
            <p:cNvSpPr txBox="1">
              <a:spLocks noChangeArrowheads="1"/>
            </p:cNvSpPr>
            <p:nvPr/>
          </p:nvSpPr>
          <p:spPr bwMode="auto">
            <a:xfrm>
              <a:off x="5210" y="3408"/>
              <a:ext cx="1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37" name="Rectangle 94"/>
            <p:cNvSpPr>
              <a:spLocks noChangeArrowheads="1"/>
            </p:cNvSpPr>
            <p:nvPr/>
          </p:nvSpPr>
          <p:spPr bwMode="auto">
            <a:xfrm>
              <a:off x="4390" y="3314"/>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8" name="Rectangle 95"/>
            <p:cNvSpPr>
              <a:spLocks noChangeArrowheads="1"/>
            </p:cNvSpPr>
            <p:nvPr/>
          </p:nvSpPr>
          <p:spPr bwMode="auto">
            <a:xfrm>
              <a:off x="4974" y="3314"/>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39" name="Text Box 96"/>
            <p:cNvSpPr txBox="1">
              <a:spLocks noChangeArrowheads="1"/>
            </p:cNvSpPr>
            <p:nvPr/>
          </p:nvSpPr>
          <p:spPr bwMode="auto">
            <a:xfrm>
              <a:off x="4912" y="3121"/>
              <a:ext cx="1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45140" name="Rectangle 97"/>
            <p:cNvSpPr>
              <a:spLocks noChangeArrowheads="1"/>
            </p:cNvSpPr>
            <p:nvPr/>
          </p:nvSpPr>
          <p:spPr bwMode="auto">
            <a:xfrm>
              <a:off x="5120" y="3314"/>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41" name="Text Box 98"/>
            <p:cNvSpPr txBox="1">
              <a:spLocks noChangeArrowheads="1"/>
            </p:cNvSpPr>
            <p:nvPr/>
          </p:nvSpPr>
          <p:spPr bwMode="auto">
            <a:xfrm>
              <a:off x="5068" y="2928"/>
              <a:ext cx="11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45142" name="Rectangle 99"/>
            <p:cNvSpPr>
              <a:spLocks noChangeArrowheads="1"/>
            </p:cNvSpPr>
            <p:nvPr/>
          </p:nvSpPr>
          <p:spPr bwMode="auto">
            <a:xfrm>
              <a:off x="4114" y="1250"/>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endParaRPr lang="en-US" altLang="en-US" sz="1600" b="1">
                <a:solidFill>
                  <a:srgbClr val="FF0000"/>
                </a:solidFill>
                <a:latin typeface="Times New Roman" panose="02020603050405020304" pitchFamily="18" charset="0"/>
                <a:cs typeface="Arial" panose="020B0604020202020204" pitchFamily="34" charset="0"/>
              </a:endParaRPr>
            </a:p>
          </p:txBody>
        </p:sp>
        <p:sp>
          <p:nvSpPr>
            <p:cNvPr id="45143" name="Rectangle 100"/>
            <p:cNvSpPr>
              <a:spLocks noChangeArrowheads="1"/>
            </p:cNvSpPr>
            <p:nvPr/>
          </p:nvSpPr>
          <p:spPr bwMode="auto">
            <a:xfrm>
              <a:off x="4006" y="3264"/>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sz="2000" b="1">
                <a:latin typeface="Times New Roman" panose="02020603050405020304" pitchFamily="18" charset="0"/>
                <a:cs typeface="Arial" panose="020B0604020202020204" pitchFamily="34" charset="0"/>
              </a:endParaRPr>
            </a:p>
          </p:txBody>
        </p:sp>
        <p:sp>
          <p:nvSpPr>
            <p:cNvPr id="45144" name="Rectangle 101"/>
            <p:cNvSpPr>
              <a:spLocks noChangeArrowheads="1"/>
            </p:cNvSpPr>
            <p:nvPr/>
          </p:nvSpPr>
          <p:spPr bwMode="auto">
            <a:xfrm>
              <a:off x="4006" y="3024"/>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b="1">
                <a:latin typeface="Arial" panose="020B0604020202020204" pitchFamily="34" charset="0"/>
                <a:cs typeface="Arial" panose="020B0604020202020204" pitchFamily="34" charset="0"/>
              </a:endParaRPr>
            </a:p>
          </p:txBody>
        </p:sp>
        <p:sp>
          <p:nvSpPr>
            <p:cNvPr id="45145" name="Rectangle 102"/>
            <p:cNvSpPr>
              <a:spLocks noChangeArrowheads="1"/>
            </p:cNvSpPr>
            <p:nvPr/>
          </p:nvSpPr>
          <p:spPr bwMode="auto">
            <a:xfrm>
              <a:off x="3862" y="192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0.5</a:t>
              </a:r>
              <a:endParaRPr lang="en-US" altLang="en-US" sz="1600" b="1">
                <a:latin typeface="Times New Roman" panose="02020603050405020304" pitchFamily="18" charset="0"/>
                <a:cs typeface="Arial" panose="020B0604020202020204" pitchFamily="34" charset="0"/>
              </a:endParaRPr>
            </a:p>
          </p:txBody>
        </p:sp>
        <p:sp>
          <p:nvSpPr>
            <p:cNvPr id="45146" name="Rectangle 103"/>
            <p:cNvSpPr>
              <a:spLocks noChangeArrowheads="1"/>
            </p:cNvSpPr>
            <p:nvPr/>
          </p:nvSpPr>
          <p:spPr bwMode="auto">
            <a:xfrm>
              <a:off x="4006" y="220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45147" name="Rectangle 104"/>
            <p:cNvSpPr>
              <a:spLocks noChangeArrowheads="1"/>
            </p:cNvSpPr>
            <p:nvPr/>
          </p:nvSpPr>
          <p:spPr bwMode="auto">
            <a:xfrm>
              <a:off x="3766" y="96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2.75 </a:t>
              </a:r>
              <a:endParaRPr lang="en-US" altLang="en-US" sz="1400" b="1">
                <a:latin typeface="Times New Roman" panose="02020603050405020304" pitchFamily="18" charset="0"/>
                <a:cs typeface="Arial" panose="020B0604020202020204" pitchFamily="34" charset="0"/>
              </a:endParaRPr>
            </a:p>
          </p:txBody>
        </p:sp>
        <p:sp>
          <p:nvSpPr>
            <p:cNvPr id="45148" name="Rectangle 105"/>
            <p:cNvSpPr>
              <a:spLocks noChangeArrowheads="1"/>
            </p:cNvSpPr>
            <p:nvPr/>
          </p:nvSpPr>
          <p:spPr bwMode="auto">
            <a:xfrm>
              <a:off x="3766"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-1.25</a:t>
              </a:r>
              <a:endParaRPr lang="en-US" altLang="en-US" sz="1800" b="1">
                <a:latin typeface="Arial" panose="020B0604020202020204" pitchFamily="34" charset="0"/>
                <a:cs typeface="Arial" panose="020B0604020202020204" pitchFamily="34" charset="0"/>
              </a:endParaRPr>
            </a:p>
          </p:txBody>
        </p:sp>
        <p:sp>
          <p:nvSpPr>
            <p:cNvPr id="45149" name="Rectangle 106"/>
            <p:cNvSpPr>
              <a:spLocks noChangeArrowheads="1"/>
            </p:cNvSpPr>
            <p:nvPr/>
          </p:nvSpPr>
          <p:spPr bwMode="auto">
            <a:xfrm>
              <a:off x="4054" y="268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45150" name="Rectangle 107"/>
            <p:cNvSpPr>
              <a:spLocks noChangeArrowheads="1"/>
            </p:cNvSpPr>
            <p:nvPr/>
          </p:nvSpPr>
          <p:spPr bwMode="auto">
            <a:xfrm>
              <a:off x="4054"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grpSp>
      <p:sp>
        <p:nvSpPr>
          <p:cNvPr id="45102" name="Text Box 108"/>
          <p:cNvSpPr txBox="1">
            <a:spLocks noChangeArrowheads="1"/>
          </p:cNvSpPr>
          <p:nvPr/>
        </p:nvSpPr>
        <p:spPr bwMode="auto">
          <a:xfrm>
            <a:off x="-701675" y="1428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en-US" altLang="en-US" sz="1600">
              <a:solidFill>
                <a:srgbClr val="FF5050"/>
              </a:solidFill>
              <a:latin typeface="Verdana" panose="020B0604030504040204" pitchFamily="34" charset="0"/>
              <a:cs typeface="Arial" panose="020B0604020202020204" pitchFamily="34" charset="0"/>
            </a:endParaRPr>
          </a:p>
        </p:txBody>
      </p:sp>
      <p:sp>
        <p:nvSpPr>
          <p:cNvPr id="45103" name="AutoShape 109"/>
          <p:cNvSpPr>
            <a:spLocks/>
          </p:cNvSpPr>
          <p:nvPr/>
        </p:nvSpPr>
        <p:spPr bwMode="auto">
          <a:xfrm rot="-5400000">
            <a:off x="3124200" y="2743200"/>
            <a:ext cx="228600" cy="5562600"/>
          </a:xfrm>
          <a:prstGeom prst="leftBrace">
            <a:avLst>
              <a:gd name="adj1" fmla="val 20277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104" name="Rectangle 110"/>
          <p:cNvSpPr>
            <a:spLocks noChangeArrowheads="1"/>
          </p:cNvSpPr>
          <p:nvPr/>
        </p:nvSpPr>
        <p:spPr bwMode="auto">
          <a:xfrm>
            <a:off x="1524000" y="5638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Original frequency distribution</a:t>
            </a:r>
            <a:endParaRPr lang="en-US" altLang="en-US" sz="1400" b="1">
              <a:latin typeface="Times New Roman" panose="02020603050405020304" pitchFamily="18" charset="0"/>
              <a:cs typeface="Arial" panose="020B0604020202020204" pitchFamily="34" charset="0"/>
            </a:endParaRPr>
          </a:p>
        </p:txBody>
      </p:sp>
      <p:sp>
        <p:nvSpPr>
          <p:cNvPr id="45105" name="Rectangle 111"/>
          <p:cNvSpPr>
            <a:spLocks noChangeArrowheads="1"/>
          </p:cNvSpPr>
          <p:nvPr/>
        </p:nvSpPr>
        <p:spPr bwMode="auto">
          <a:xfrm>
            <a:off x="250825" y="1484313"/>
            <a:ext cx="23050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Arial" panose="020B0604020202020204" pitchFamily="34" charset="0"/>
                <a:cs typeface="Arial" panose="020B0604020202020204" pitchFamily="34" charset="0"/>
              </a:rPr>
              <a:t>Hierarchical decomposition structure (a.k.a. “error tree”)</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EAD67FA-0C51-40F7-A987-119FB1481154}" type="slidenum">
              <a:rPr lang="en-US" altLang="en-US" sz="1200"/>
              <a:pPr eaLnBrk="1" hangingPunct="1"/>
              <a:t>38</a:t>
            </a:fld>
            <a:endParaRPr lang="en-US" altLang="en-US" sz="1200"/>
          </a:p>
        </p:txBody>
      </p:sp>
      <p:sp>
        <p:nvSpPr>
          <p:cNvPr id="46083" name="Rectangle 2"/>
          <p:cNvSpPr>
            <a:spLocks noGrp="1" noChangeArrowheads="1"/>
          </p:cNvSpPr>
          <p:nvPr>
            <p:ph type="title" idx="4294967295"/>
          </p:nvPr>
        </p:nvSpPr>
        <p:spPr/>
        <p:txBody>
          <a:bodyPr/>
          <a:lstStyle/>
          <a:p>
            <a:pPr eaLnBrk="1" hangingPunct="1"/>
            <a:r>
              <a:rPr lang="en-US" altLang="en-US" smtClean="0"/>
              <a:t>Why Wavelet Transform?</a:t>
            </a:r>
          </a:p>
        </p:txBody>
      </p:sp>
      <p:sp>
        <p:nvSpPr>
          <p:cNvPr id="46084" name="Rectangle 3"/>
          <p:cNvSpPr>
            <a:spLocks noGrp="1" noChangeArrowheads="1"/>
          </p:cNvSpPr>
          <p:nvPr>
            <p:ph type="body" idx="4294967295"/>
          </p:nvPr>
        </p:nvSpPr>
        <p:spPr/>
        <p:txBody>
          <a:bodyPr/>
          <a:lstStyle/>
          <a:p>
            <a:pPr eaLnBrk="1" hangingPunct="1"/>
            <a:r>
              <a:rPr lang="en-US" altLang="en-US" sz="2400" smtClean="0"/>
              <a:t>Use hat-shape filters</a:t>
            </a:r>
          </a:p>
          <a:p>
            <a:pPr lvl="1" eaLnBrk="1" hangingPunct="1"/>
            <a:r>
              <a:rPr lang="en-US" altLang="en-US" sz="2400" smtClean="0"/>
              <a:t>Emphasize region where points cluster</a:t>
            </a:r>
          </a:p>
          <a:p>
            <a:pPr lvl="1" eaLnBrk="1" hangingPunct="1"/>
            <a:r>
              <a:rPr lang="en-US" altLang="en-US" sz="2400" smtClean="0"/>
              <a:t>Suppress weaker information in their boundaries  </a:t>
            </a:r>
          </a:p>
          <a:p>
            <a:pPr eaLnBrk="1" hangingPunct="1"/>
            <a:r>
              <a:rPr lang="en-US" altLang="en-US" sz="2400" smtClean="0"/>
              <a:t>Effective removal of outliers</a:t>
            </a:r>
          </a:p>
          <a:p>
            <a:pPr lvl="1" eaLnBrk="1" hangingPunct="1"/>
            <a:r>
              <a:rPr lang="en-US" altLang="en-US" sz="2400" smtClean="0"/>
              <a:t>Insensitive to noise, insensitive to input order</a:t>
            </a:r>
          </a:p>
          <a:p>
            <a:pPr eaLnBrk="1" hangingPunct="1"/>
            <a:r>
              <a:rPr lang="en-US" altLang="en-US" sz="2400" smtClean="0"/>
              <a:t>Multi-resolution</a:t>
            </a:r>
          </a:p>
          <a:p>
            <a:pPr lvl="1" eaLnBrk="1" hangingPunct="1"/>
            <a:r>
              <a:rPr lang="en-US" altLang="en-US" sz="2400" smtClean="0"/>
              <a:t>Detect arbitrary shaped clusters at different scales</a:t>
            </a:r>
          </a:p>
          <a:p>
            <a:pPr eaLnBrk="1" hangingPunct="1"/>
            <a:r>
              <a:rPr lang="en-US" altLang="en-US" sz="2400" smtClean="0"/>
              <a:t>Efficient</a:t>
            </a:r>
          </a:p>
          <a:p>
            <a:pPr lvl="1" eaLnBrk="1" hangingPunct="1"/>
            <a:r>
              <a:rPr lang="en-US" altLang="en-US" sz="2400" smtClean="0"/>
              <a:t>Complexity O(N)</a:t>
            </a:r>
          </a:p>
          <a:p>
            <a:pPr eaLnBrk="1" hangingPunct="1"/>
            <a:r>
              <a:rPr lang="en-US" altLang="en-US" sz="2400" smtClean="0"/>
              <a:t>Only applicable to low dimensional data</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92B92CA-2949-488E-86C3-1E3087050B03}" type="slidenum">
              <a:rPr lang="en-US" altLang="en-US" sz="1200"/>
              <a:pPr eaLnBrk="1" hangingPunct="1"/>
              <a:t>39</a:t>
            </a:fld>
            <a:endParaRPr lang="en-US" altLang="en-US" sz="1200"/>
          </a:p>
        </p:txBody>
      </p:sp>
      <p:grpSp>
        <p:nvGrpSpPr>
          <p:cNvPr id="47107" name="Group 39"/>
          <p:cNvGrpSpPr>
            <a:grpSpLocks/>
          </p:cNvGrpSpPr>
          <p:nvPr/>
        </p:nvGrpSpPr>
        <p:grpSpPr bwMode="auto">
          <a:xfrm>
            <a:off x="2078038" y="2922588"/>
            <a:ext cx="4343400" cy="3536950"/>
            <a:chOff x="1526" y="1936"/>
            <a:chExt cx="2177" cy="1983"/>
          </a:xfrm>
        </p:grpSpPr>
        <p:sp>
          <p:nvSpPr>
            <p:cNvPr id="47110" name="Text Box 13"/>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2</a:t>
              </a:r>
            </a:p>
          </p:txBody>
        </p:sp>
        <p:sp>
          <p:nvSpPr>
            <p:cNvPr id="47111" name="Line 15"/>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7112" name="Line 16"/>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7113" name="Line 17"/>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7114" name="Oval 18"/>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5" name="Oval 19"/>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6" name="Oval 20"/>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7" name="Oval 21"/>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8" name="Oval 22"/>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9" name="Oval 23"/>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0" name="Oval 24"/>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1" name="Oval 25"/>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2" name="Oval 26"/>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3" name="Oval 27"/>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4" name="Oval 28"/>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5" name="Oval 29"/>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6" name="Oval 30"/>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7" name="Oval 31"/>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8" name="Oval 32"/>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9" name="Oval 33"/>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30" name="Oval 34"/>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31" name="Freeform 35"/>
            <p:cNvSpPr>
              <a:spLocks/>
            </p:cNvSpPr>
            <p:nvPr/>
          </p:nvSpPr>
          <p:spPr bwMode="auto">
            <a:xfrm>
              <a:off x="1928" y="2697"/>
              <a:ext cx="1457" cy="1006"/>
            </a:xfrm>
            <a:custGeom>
              <a:avLst/>
              <a:gdLst>
                <a:gd name="T0" fmla="*/ 4 w 1457"/>
                <a:gd name="T1" fmla="*/ 1124 h 968"/>
                <a:gd name="T2" fmla="*/ 212 w 1457"/>
                <a:gd name="T3" fmla="*/ 548 h 968"/>
                <a:gd name="T4" fmla="*/ 716 w 1457"/>
                <a:gd name="T5" fmla="*/ 187 h 968"/>
                <a:gd name="T6" fmla="*/ 1356 w 1457"/>
                <a:gd name="T7" fmla="*/ 29 h 968"/>
                <a:gd name="T8" fmla="*/ 1324 w 1457"/>
                <a:gd name="T9" fmla="*/ 356 h 968"/>
                <a:gd name="T10" fmla="*/ 940 w 1457"/>
                <a:gd name="T11" fmla="*/ 990 h 968"/>
                <a:gd name="T12" fmla="*/ 188 w 1457"/>
                <a:gd name="T13" fmla="*/ 1341 h 968"/>
                <a:gd name="T14" fmla="*/ 4 w 1457"/>
                <a:gd name="T15" fmla="*/ 1124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32" name="Oval 36"/>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33" name="Text Box 37"/>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1</a:t>
              </a:r>
            </a:p>
          </p:txBody>
        </p:sp>
        <p:sp>
          <p:nvSpPr>
            <p:cNvPr id="47134" name="Text Box 38"/>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e</a:t>
              </a:r>
              <a:endParaRPr lang="en-US" altLang="en-US" baseline="-25000">
                <a:latin typeface="Times New Roman" panose="02020603050405020304" pitchFamily="18" charset="0"/>
              </a:endParaRPr>
            </a:p>
          </p:txBody>
        </p:sp>
      </p:grpSp>
      <p:sp>
        <p:nvSpPr>
          <p:cNvPr id="47108" name="Rectangle 40"/>
          <p:cNvSpPr>
            <a:spLocks noGrp="1" noChangeArrowheads="1"/>
          </p:cNvSpPr>
          <p:nvPr>
            <p:ph type="title"/>
          </p:nvPr>
        </p:nvSpPr>
        <p:spPr>
          <a:xfrm>
            <a:off x="152400" y="152400"/>
            <a:ext cx="8763000" cy="838200"/>
          </a:xfrm>
        </p:spPr>
        <p:txBody>
          <a:bodyPr/>
          <a:lstStyle/>
          <a:p>
            <a:pPr eaLnBrk="1" hangingPunct="1"/>
            <a:r>
              <a:rPr lang="en-US" altLang="en-US" sz="3200" smtClean="0"/>
              <a:t>Principal Component Analysis (PCA)</a:t>
            </a:r>
          </a:p>
        </p:txBody>
      </p:sp>
      <p:sp>
        <p:nvSpPr>
          <p:cNvPr id="47109" name="Rectangle 41"/>
          <p:cNvSpPr>
            <a:spLocks noGrp="1" noChangeArrowheads="1"/>
          </p:cNvSpPr>
          <p:nvPr>
            <p:ph type="body" idx="1"/>
          </p:nvPr>
        </p:nvSpPr>
        <p:spPr>
          <a:xfrm>
            <a:off x="304800" y="1295400"/>
            <a:ext cx="8382000" cy="1600200"/>
          </a:xfrm>
        </p:spPr>
        <p:txBody>
          <a:bodyPr/>
          <a:lstStyle/>
          <a:p>
            <a:pPr eaLnBrk="1" hangingPunct="1">
              <a:lnSpc>
                <a:spcPct val="110000"/>
              </a:lnSpc>
            </a:pPr>
            <a:r>
              <a:rPr lang="en-US" altLang="en-US" sz="2000" smtClean="0"/>
              <a:t>Find a projection that captures the largest amount of variation in data</a:t>
            </a:r>
          </a:p>
          <a:p>
            <a:pPr eaLnBrk="1" hangingPunct="1">
              <a:lnSpc>
                <a:spcPct val="110000"/>
              </a:lnSpc>
            </a:pPr>
            <a:r>
              <a:rPr lang="en-US" altLang="en-US" sz="2000" smtClean="0"/>
              <a:t>The original data are projected onto a much smaller space, resulting in dimensionality reduction. We find the eigenvectors of the covariance matrix, and these eigenvectors define the new space</a:t>
            </a:r>
          </a:p>
          <a:p>
            <a:pPr eaLnBrk="1" hangingPunct="1">
              <a:lnSpc>
                <a:spcPct val="90000"/>
              </a:lnSpc>
            </a:pPr>
            <a:endParaRPr lang="en-US" altLang="en-US" sz="2000" smtClean="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04800" y="228600"/>
            <a:ext cx="8382000" cy="6248400"/>
          </a:xfrm>
        </p:spPr>
        <p:txBody>
          <a:bodyPr/>
          <a:lstStyle/>
          <a:p>
            <a:pPr>
              <a:buFont typeface="Wingdings" panose="05000000000000000000" pitchFamily="2" charset="2"/>
              <a:buNone/>
            </a:pPr>
            <a:r>
              <a:rPr lang="en-US" altLang="en-US" sz="2000" smtClean="0"/>
              <a:t>Imagine that you are a manager at </a:t>
            </a:r>
            <a:r>
              <a:rPr lang="en-US" altLang="en-US" sz="2000" i="1" smtClean="0">
                <a:solidFill>
                  <a:srgbClr val="C00000"/>
                </a:solidFill>
              </a:rPr>
              <a:t>AllElectronics</a:t>
            </a:r>
            <a:r>
              <a:rPr lang="en-US" altLang="en-US" sz="2000" i="1" smtClean="0"/>
              <a:t> and have been charged with analyzing </a:t>
            </a:r>
            <a:r>
              <a:rPr lang="en-US" altLang="en-US" sz="2000" smtClean="0"/>
              <a:t>the company’s data with respect to your branch’s sales. You immediately set out to perform this task. You carefully inspect the company’s database and data warehouse, identifying and selecting the attributes or dimensions (e.g., </a:t>
            </a:r>
            <a:r>
              <a:rPr lang="en-US" altLang="en-US" sz="2000" i="1" smtClean="0">
                <a:solidFill>
                  <a:srgbClr val="FF0000"/>
                </a:solidFill>
              </a:rPr>
              <a:t>item, price, and units sold) </a:t>
            </a:r>
            <a:r>
              <a:rPr lang="en-US" altLang="en-US" sz="2000" smtClean="0"/>
              <a:t>to be included in your analysis. </a:t>
            </a:r>
            <a:r>
              <a:rPr lang="en-US" altLang="en-US" sz="2000" smtClean="0">
                <a:solidFill>
                  <a:srgbClr val="FF0000"/>
                </a:solidFill>
              </a:rPr>
              <a:t>Alas</a:t>
            </a:r>
            <a:r>
              <a:rPr lang="en-US" altLang="en-US" sz="2000" smtClean="0">
                <a:solidFill>
                  <a:srgbClr val="C00000"/>
                </a:solidFill>
              </a:rPr>
              <a:t>! You notice that several of the attributes for various tuples have no recorded value. </a:t>
            </a:r>
            <a:r>
              <a:rPr lang="en-US" altLang="en-US" sz="2000" smtClean="0"/>
              <a:t>For your analysis, you would like to include information as to whether each item purchased was advertised as on sale, yet you discover that this </a:t>
            </a:r>
            <a:r>
              <a:rPr lang="en-US" altLang="en-US" sz="2000" smtClean="0">
                <a:solidFill>
                  <a:srgbClr val="C00000"/>
                </a:solidFill>
              </a:rPr>
              <a:t>information has not been recorded</a:t>
            </a:r>
            <a:r>
              <a:rPr lang="en-US" altLang="en-US" sz="2000" smtClean="0"/>
              <a:t>. Furthermore, users of your database system </a:t>
            </a:r>
            <a:r>
              <a:rPr lang="en-US" altLang="en-US" sz="2000" smtClean="0">
                <a:solidFill>
                  <a:srgbClr val="C00000"/>
                </a:solidFill>
              </a:rPr>
              <a:t>have reported errors, unusual values, and inconsistencies in the data recorded for some transactions. </a:t>
            </a:r>
            <a:r>
              <a:rPr lang="en-US" altLang="en-US" sz="2000" smtClean="0"/>
              <a:t>In other words, the data you wish to analyze by data mining techniques are </a:t>
            </a:r>
            <a:r>
              <a:rPr lang="en-US" altLang="en-US" sz="2000" i="1" smtClean="0"/>
              <a:t>incomplete (lacking attribute values or certain attributes of interest, or containing only </a:t>
            </a:r>
            <a:r>
              <a:rPr lang="en-US" altLang="en-US" sz="2000" smtClean="0"/>
              <a:t>aggregate data); </a:t>
            </a:r>
            <a:r>
              <a:rPr lang="en-US" altLang="en-US" sz="2000" i="1" smtClean="0"/>
              <a:t>inaccurate or noisy (containing errors, or values that deviate from the </a:t>
            </a:r>
            <a:r>
              <a:rPr lang="en-US" altLang="en-US" sz="2000" smtClean="0"/>
              <a:t>expected); and </a:t>
            </a:r>
            <a:r>
              <a:rPr lang="en-US" altLang="en-US" sz="2000" i="1" smtClean="0"/>
              <a:t>inconsistent (e.g., containing discrepancies in the department codes used  </a:t>
            </a:r>
            <a:r>
              <a:rPr lang="en-US" altLang="en-US" sz="2000" smtClean="0"/>
              <a:t>to categorize items).</a:t>
            </a:r>
            <a:r>
              <a:rPr lang="en-US" altLang="en-US" smtClean="0">
                <a:solidFill>
                  <a:srgbClr val="C00000"/>
                </a:solidFill>
              </a:rPr>
              <a:t>Welcome to the real world!</a:t>
            </a:r>
          </a:p>
          <a:p>
            <a:pPr>
              <a:buFont typeface="Wingdings" panose="05000000000000000000" pitchFamily="2" charset="2"/>
              <a:buNone/>
            </a:pPr>
            <a:endParaRPr lang="en-US" altLang="en-US" sz="2000" smtClean="0"/>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73DBEAA-2AC3-447E-A56C-878633A91FE9}" type="slidenum">
              <a:rPr lang="en-US" altLang="en-US" sz="1200"/>
              <a:pPr eaLnBrk="1" hangingPunct="1"/>
              <a:t>4</a:t>
            </a:fld>
            <a:endParaRPr lang="en-US" altLang="en-US" sz="1200"/>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341A998-AE7E-46A3-87C8-CB9E0864F5ED}" type="slidenum">
              <a:rPr lang="en-US" altLang="en-US" sz="1200"/>
              <a:pPr eaLnBrk="1" hangingPunct="1"/>
              <a:t>40</a:t>
            </a:fld>
            <a:endParaRPr lang="en-US" altLang="en-US" sz="1200"/>
          </a:p>
        </p:txBody>
      </p:sp>
      <p:sp>
        <p:nvSpPr>
          <p:cNvPr id="48131" name="Rectangle 2"/>
          <p:cNvSpPr>
            <a:spLocks noGrp="1" noChangeArrowheads="1"/>
          </p:cNvSpPr>
          <p:nvPr>
            <p:ph type="body" idx="1"/>
          </p:nvPr>
        </p:nvSpPr>
        <p:spPr>
          <a:xfrm>
            <a:off x="304800" y="1295400"/>
            <a:ext cx="8534400" cy="5257800"/>
          </a:xfrm>
        </p:spPr>
        <p:txBody>
          <a:bodyPr/>
          <a:lstStyle/>
          <a:p>
            <a:pPr eaLnBrk="1" hangingPunct="1">
              <a:lnSpc>
                <a:spcPct val="120000"/>
              </a:lnSpc>
            </a:pPr>
            <a:r>
              <a:rPr lang="en-US" altLang="en-US" sz="2000" smtClean="0"/>
              <a:t>Given </a:t>
            </a:r>
            <a:r>
              <a:rPr lang="en-US" altLang="en-US" sz="2000" i="1" smtClean="0"/>
              <a:t>N</a:t>
            </a:r>
            <a:r>
              <a:rPr lang="en-US" altLang="en-US" sz="2000" smtClean="0"/>
              <a:t> data vectors from </a:t>
            </a:r>
            <a:r>
              <a:rPr lang="en-US" altLang="en-US" sz="2000" i="1" smtClean="0"/>
              <a:t>n</a:t>
            </a:r>
            <a:r>
              <a:rPr lang="en-US" altLang="en-US" sz="2000" smtClean="0"/>
              <a:t>-dimensions, find </a:t>
            </a:r>
            <a:r>
              <a:rPr lang="en-US" altLang="en-US" sz="2000" i="1" smtClean="0"/>
              <a:t>k</a:t>
            </a:r>
            <a:r>
              <a:rPr lang="en-US" altLang="en-US" sz="2000" smtClean="0"/>
              <a:t> ≤ </a:t>
            </a:r>
            <a:r>
              <a:rPr lang="en-US" altLang="en-US" sz="2000" i="1" smtClean="0"/>
              <a:t>n </a:t>
            </a:r>
            <a:r>
              <a:rPr lang="en-US" altLang="en-US" sz="2000" smtClean="0"/>
              <a:t>orthogonal vectors (</a:t>
            </a:r>
            <a:r>
              <a:rPr lang="en-US" altLang="en-US" sz="2000" i="1" smtClean="0"/>
              <a:t>principal components</a:t>
            </a:r>
            <a:r>
              <a:rPr lang="en-US" altLang="en-US" sz="2000" smtClean="0"/>
              <a:t>) that can be best used to represent data </a:t>
            </a:r>
          </a:p>
          <a:p>
            <a:pPr lvl="1" eaLnBrk="1" hangingPunct="1">
              <a:lnSpc>
                <a:spcPct val="120000"/>
              </a:lnSpc>
            </a:pPr>
            <a:r>
              <a:rPr lang="en-US" altLang="en-US" sz="2000" smtClean="0"/>
              <a:t>Normalize input data: Each attribute falls within the same range</a:t>
            </a:r>
          </a:p>
          <a:p>
            <a:pPr lvl="1" eaLnBrk="1" hangingPunct="1">
              <a:lnSpc>
                <a:spcPct val="120000"/>
              </a:lnSpc>
            </a:pPr>
            <a:r>
              <a:rPr lang="en-US" altLang="en-US" sz="2000" smtClean="0"/>
              <a:t>Compute </a:t>
            </a:r>
            <a:r>
              <a:rPr lang="en-US" altLang="en-US" sz="2000" i="1" smtClean="0"/>
              <a:t>k</a:t>
            </a:r>
            <a:r>
              <a:rPr lang="en-US" altLang="en-US" sz="2000" smtClean="0"/>
              <a:t> orthonormal (unit) vectors, i.e., </a:t>
            </a:r>
            <a:r>
              <a:rPr lang="en-US" altLang="en-US" sz="2000" i="1" smtClean="0"/>
              <a:t>principal components</a:t>
            </a:r>
            <a:endParaRPr lang="en-US" altLang="en-US" sz="2000" smtClean="0"/>
          </a:p>
          <a:p>
            <a:pPr lvl="1" eaLnBrk="1" hangingPunct="1">
              <a:lnSpc>
                <a:spcPct val="120000"/>
              </a:lnSpc>
            </a:pPr>
            <a:r>
              <a:rPr lang="en-US" altLang="en-US" sz="2000" smtClean="0"/>
              <a:t>Each input data (vector) is a linear combination of the </a:t>
            </a:r>
            <a:r>
              <a:rPr lang="en-US" altLang="en-US" sz="2000" i="1" smtClean="0"/>
              <a:t>k</a:t>
            </a:r>
            <a:r>
              <a:rPr lang="en-US" altLang="en-US" sz="2000" smtClean="0"/>
              <a:t> principal component vectors</a:t>
            </a:r>
          </a:p>
          <a:p>
            <a:pPr lvl="1" eaLnBrk="1" hangingPunct="1">
              <a:lnSpc>
                <a:spcPct val="120000"/>
              </a:lnSpc>
            </a:pPr>
            <a:r>
              <a:rPr lang="en-US" altLang="en-US" sz="2000" smtClean="0">
                <a:sym typeface="Symbol" panose="05050102010706020507" pitchFamily="18" charset="2"/>
              </a:rPr>
              <a:t>The principal components are sorted in order of decreasing “significance” or strength</a:t>
            </a:r>
          </a:p>
          <a:p>
            <a:pPr lvl="1" eaLnBrk="1" hangingPunct="1">
              <a:lnSpc>
                <a:spcPct val="120000"/>
              </a:lnSpc>
            </a:pPr>
            <a:r>
              <a:rPr lang="en-US" altLang="en-US" sz="2000" smtClean="0">
                <a:sym typeface="Symbol" panose="05050102010706020507" pitchFamily="18" charset="2"/>
              </a:rPr>
              <a:t>Since the components are sorted, the size of the data can be reduced by eliminating the </a:t>
            </a:r>
            <a:r>
              <a:rPr lang="en-US" altLang="en-US" sz="2000" i="1" smtClean="0">
                <a:sym typeface="Symbol" panose="05050102010706020507" pitchFamily="18" charset="2"/>
              </a:rPr>
              <a:t>weak components</a:t>
            </a:r>
            <a:r>
              <a:rPr lang="en-US" altLang="en-US" sz="2000" smtClean="0">
                <a:sym typeface="Symbol" panose="05050102010706020507" pitchFamily="18" charset="2"/>
              </a:rPr>
              <a:t>, i.e., those with low variance (i.e., using the strongest principal components, it is possible to reconstruct a good approximation of the original data)</a:t>
            </a:r>
          </a:p>
          <a:p>
            <a:pPr eaLnBrk="1" hangingPunct="1">
              <a:lnSpc>
                <a:spcPct val="120000"/>
              </a:lnSpc>
            </a:pPr>
            <a:r>
              <a:rPr lang="en-US" altLang="en-US" sz="2000" smtClean="0"/>
              <a:t>Works for numeric data only</a:t>
            </a:r>
          </a:p>
        </p:txBody>
      </p:sp>
      <p:sp>
        <p:nvSpPr>
          <p:cNvPr id="48132" name="Text Box 3"/>
          <p:cNvSpPr>
            <a:spLocks noChangeArrowheads="1"/>
          </p:cNvSpPr>
          <p:nvPr>
            <p:ph type="title"/>
          </p:nvPr>
        </p:nvSpPr>
        <p:spPr>
          <a:xfrm>
            <a:off x="0" y="152400"/>
            <a:ext cx="9144000" cy="990600"/>
          </a:xfrm>
          <a:noFill/>
        </p:spPr>
        <p:txBody>
          <a:bodyPr anchor="ctr"/>
          <a:lstStyle/>
          <a:p>
            <a:r>
              <a:rPr lang="en-US" altLang="en-US" smtClean="0"/>
              <a:t>Principal Component Analysis (Steps)</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FA407F7-493D-4E05-875D-CD1C433C0FCB}" type="slidenum">
              <a:rPr lang="en-US" altLang="en-US" sz="1200"/>
              <a:pPr eaLnBrk="1" hangingPunct="1"/>
              <a:t>41</a:t>
            </a:fld>
            <a:endParaRPr lang="en-US" altLang="en-US" sz="1200"/>
          </a:p>
        </p:txBody>
      </p:sp>
      <p:sp>
        <p:nvSpPr>
          <p:cNvPr id="49155" name="Rectangle 2"/>
          <p:cNvSpPr>
            <a:spLocks noGrp="1" noChangeArrowheads="1"/>
          </p:cNvSpPr>
          <p:nvPr>
            <p:ph type="title"/>
          </p:nvPr>
        </p:nvSpPr>
        <p:spPr/>
        <p:txBody>
          <a:bodyPr/>
          <a:lstStyle/>
          <a:p>
            <a:pPr eaLnBrk="1" hangingPunct="1"/>
            <a:r>
              <a:rPr lang="en-US" altLang="en-US" smtClean="0"/>
              <a:t>Attribute Subset Selection</a:t>
            </a:r>
          </a:p>
        </p:txBody>
      </p:sp>
      <p:sp>
        <p:nvSpPr>
          <p:cNvPr id="49156" name="Rectangle 3"/>
          <p:cNvSpPr>
            <a:spLocks noGrp="1" noChangeArrowheads="1"/>
          </p:cNvSpPr>
          <p:nvPr>
            <p:ph type="body" idx="1"/>
          </p:nvPr>
        </p:nvSpPr>
        <p:spPr/>
        <p:txBody>
          <a:bodyPr/>
          <a:lstStyle/>
          <a:p>
            <a:pPr eaLnBrk="1" hangingPunct="1">
              <a:lnSpc>
                <a:spcPct val="110000"/>
              </a:lnSpc>
            </a:pPr>
            <a:r>
              <a:rPr lang="en-US" altLang="en-US" sz="2400" smtClean="0"/>
              <a:t>Another way to reduce dimensionality of data</a:t>
            </a:r>
          </a:p>
          <a:p>
            <a:pPr eaLnBrk="1" hangingPunct="1">
              <a:lnSpc>
                <a:spcPct val="110000"/>
              </a:lnSpc>
            </a:pPr>
            <a:r>
              <a:rPr lang="en-US" altLang="en-US" sz="2400" smtClean="0"/>
              <a:t>Redundant attributes </a:t>
            </a:r>
          </a:p>
          <a:p>
            <a:pPr lvl="1" eaLnBrk="1" hangingPunct="1">
              <a:lnSpc>
                <a:spcPct val="110000"/>
              </a:lnSpc>
            </a:pPr>
            <a:r>
              <a:rPr lang="en-US" altLang="en-US" sz="2400" smtClean="0"/>
              <a:t>Duplicate much or all of the information contained in one or more other attributes</a:t>
            </a:r>
          </a:p>
          <a:p>
            <a:pPr lvl="1" eaLnBrk="1" hangingPunct="1">
              <a:lnSpc>
                <a:spcPct val="110000"/>
              </a:lnSpc>
            </a:pPr>
            <a:r>
              <a:rPr lang="en-US" altLang="en-US" sz="2400" smtClean="0"/>
              <a:t>E.g., purchase price of a product and the amount of sales tax paid</a:t>
            </a:r>
          </a:p>
          <a:p>
            <a:pPr eaLnBrk="1" hangingPunct="1">
              <a:lnSpc>
                <a:spcPct val="110000"/>
              </a:lnSpc>
            </a:pPr>
            <a:r>
              <a:rPr lang="en-US" altLang="en-US" sz="2400" smtClean="0"/>
              <a:t>Irrelevant attributes</a:t>
            </a:r>
          </a:p>
          <a:p>
            <a:pPr lvl="1" eaLnBrk="1" hangingPunct="1">
              <a:lnSpc>
                <a:spcPct val="110000"/>
              </a:lnSpc>
            </a:pPr>
            <a:r>
              <a:rPr lang="en-US" altLang="en-US" sz="2400" smtClean="0"/>
              <a:t>Contain no information that is useful for the data mining task at hand</a:t>
            </a:r>
          </a:p>
          <a:p>
            <a:pPr lvl="1" eaLnBrk="1" hangingPunct="1">
              <a:lnSpc>
                <a:spcPct val="110000"/>
              </a:lnSpc>
            </a:pPr>
            <a:r>
              <a:rPr lang="en-US" altLang="en-US" sz="2400" smtClean="0"/>
              <a:t>E.g., students' ID is often irrelevant to the task of predicting students' GPA</a:t>
            </a:r>
          </a:p>
        </p:txBody>
      </p:sp>
      <p:sp>
        <p:nvSpPr>
          <p:cNvPr id="49157"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49158" name="Rectangle 5"/>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15CCA35-594B-477C-8AC7-D1F78292EABB}" type="slidenum">
              <a:rPr lang="en-US" altLang="en-US" sz="1200"/>
              <a:pPr eaLnBrk="1" hangingPunct="1"/>
              <a:t>42</a:t>
            </a:fld>
            <a:endParaRPr lang="en-US" altLang="en-US" sz="1200"/>
          </a:p>
        </p:txBody>
      </p:sp>
      <p:sp>
        <p:nvSpPr>
          <p:cNvPr id="50179" name="Rectangle 2"/>
          <p:cNvSpPr>
            <a:spLocks noGrp="1" noChangeArrowheads="1"/>
          </p:cNvSpPr>
          <p:nvPr>
            <p:ph type="title"/>
          </p:nvPr>
        </p:nvSpPr>
        <p:spPr/>
        <p:txBody>
          <a:bodyPr/>
          <a:lstStyle/>
          <a:p>
            <a:pPr eaLnBrk="1" hangingPunct="1"/>
            <a:r>
              <a:rPr lang="en-US" altLang="en-US" sz="3200" smtClean="0"/>
              <a:t>Heuristic Search in Attribute Selection</a:t>
            </a:r>
          </a:p>
        </p:txBody>
      </p:sp>
      <p:sp>
        <p:nvSpPr>
          <p:cNvPr id="50180" name="Rectangle 3"/>
          <p:cNvSpPr>
            <a:spLocks noGrp="1" noChangeArrowheads="1"/>
          </p:cNvSpPr>
          <p:nvPr>
            <p:ph type="body" idx="1"/>
          </p:nvPr>
        </p:nvSpPr>
        <p:spPr>
          <a:xfrm>
            <a:off x="304800" y="1295400"/>
            <a:ext cx="8610600" cy="5181600"/>
          </a:xfrm>
        </p:spPr>
        <p:txBody>
          <a:bodyPr/>
          <a:lstStyle/>
          <a:p>
            <a:pPr eaLnBrk="1" hangingPunct="1"/>
            <a:r>
              <a:rPr lang="en-US" altLang="en-US" sz="2400" smtClean="0"/>
              <a:t>There are </a:t>
            </a:r>
            <a:r>
              <a:rPr lang="en-US" altLang="en-US" sz="2400" i="1" smtClean="0"/>
              <a:t>2</a:t>
            </a:r>
            <a:r>
              <a:rPr lang="en-US" altLang="en-US" sz="2400" i="1" baseline="30000" smtClean="0"/>
              <a:t>d</a:t>
            </a:r>
            <a:r>
              <a:rPr lang="en-US" altLang="en-US" sz="2400" smtClean="0"/>
              <a:t> possible attribute combinations of </a:t>
            </a:r>
            <a:r>
              <a:rPr lang="en-US" altLang="en-US" sz="2400" i="1" smtClean="0"/>
              <a:t>d</a:t>
            </a:r>
            <a:r>
              <a:rPr lang="en-US" altLang="en-US" sz="2400" smtClean="0"/>
              <a:t>  attributes</a:t>
            </a:r>
          </a:p>
          <a:p>
            <a:pPr eaLnBrk="1" hangingPunct="1"/>
            <a:r>
              <a:rPr lang="en-US" altLang="en-US" sz="2400" smtClean="0"/>
              <a:t>Typical heuristic attribute selection methods:</a:t>
            </a:r>
          </a:p>
          <a:p>
            <a:pPr lvl="1" eaLnBrk="1" hangingPunct="1"/>
            <a:r>
              <a:rPr lang="en-US" altLang="en-US" sz="2400" smtClean="0"/>
              <a:t>Best single attribute under the attribute independence assumption: choose by significance tests</a:t>
            </a:r>
          </a:p>
          <a:p>
            <a:pPr lvl="1" eaLnBrk="1" hangingPunct="1"/>
            <a:r>
              <a:rPr lang="en-US" altLang="en-US" sz="2400" smtClean="0"/>
              <a:t>Best step-wise feature selection:</a:t>
            </a:r>
          </a:p>
          <a:p>
            <a:pPr lvl="2" eaLnBrk="1" hangingPunct="1"/>
            <a:r>
              <a:rPr lang="en-US" altLang="en-US" smtClean="0"/>
              <a:t>The best single-attribute is picked first</a:t>
            </a:r>
          </a:p>
          <a:p>
            <a:pPr lvl="2" eaLnBrk="1" hangingPunct="1"/>
            <a:r>
              <a:rPr lang="en-US" altLang="en-US" smtClean="0"/>
              <a:t>Then next best attribute condition to the first, ...</a:t>
            </a:r>
          </a:p>
          <a:p>
            <a:pPr lvl="1" eaLnBrk="1" hangingPunct="1"/>
            <a:r>
              <a:rPr lang="en-US" altLang="en-US" sz="2400" smtClean="0"/>
              <a:t>Step-wise attribute elimination:</a:t>
            </a:r>
          </a:p>
          <a:p>
            <a:pPr lvl="2" eaLnBrk="1" hangingPunct="1"/>
            <a:r>
              <a:rPr lang="en-US" altLang="en-US" smtClean="0"/>
              <a:t>Repeatedly eliminate the worst attribute</a:t>
            </a:r>
          </a:p>
          <a:p>
            <a:pPr lvl="1" eaLnBrk="1" hangingPunct="1"/>
            <a:r>
              <a:rPr lang="en-US" altLang="en-US" sz="2400" smtClean="0"/>
              <a:t>Best combined attribute selection and elimination</a:t>
            </a:r>
          </a:p>
          <a:p>
            <a:pPr lvl="1" eaLnBrk="1" hangingPunct="1"/>
            <a:r>
              <a:rPr lang="en-US" altLang="en-US" sz="2400" smtClean="0"/>
              <a:t>Optimal branch and bound:</a:t>
            </a:r>
          </a:p>
          <a:p>
            <a:pPr lvl="2" eaLnBrk="1" hangingPunct="1"/>
            <a:r>
              <a:rPr lang="en-US" altLang="en-US" smtClean="0">
                <a:sym typeface="Symbol" panose="05050102010706020507" pitchFamily="18" charset="2"/>
              </a:rPr>
              <a:t>Use attribute elimination and backtracking</a:t>
            </a:r>
            <a:endParaRPr lang="en-US" altLang="en-US" smtClean="0"/>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D514EF7-63EC-4691-8F37-912FADA0FB7B}" type="slidenum">
              <a:rPr lang="en-US" altLang="en-US" sz="1200"/>
              <a:pPr algn="r" eaLnBrk="1" hangingPunct="1"/>
              <a:t>43</a:t>
            </a:fld>
            <a:endParaRPr lang="en-US" altLang="en-US" sz="1200"/>
          </a:p>
        </p:txBody>
      </p:sp>
      <p:sp>
        <p:nvSpPr>
          <p:cNvPr id="51203" name="Rectangle 2"/>
          <p:cNvSpPr>
            <a:spLocks noGrp="1" noChangeArrowheads="1"/>
          </p:cNvSpPr>
          <p:nvPr>
            <p:ph type="title" idx="4294967295"/>
          </p:nvPr>
        </p:nvSpPr>
        <p:spPr/>
        <p:txBody>
          <a:bodyPr/>
          <a:lstStyle/>
          <a:p>
            <a:pPr eaLnBrk="1" hangingPunct="1"/>
            <a:r>
              <a:rPr lang="en-US" altLang="en-US" smtClean="0"/>
              <a:t>Attribute Creation (Feature Generation)</a:t>
            </a:r>
          </a:p>
        </p:txBody>
      </p:sp>
      <p:sp>
        <p:nvSpPr>
          <p:cNvPr id="51204" name="Rectangle 3"/>
          <p:cNvSpPr>
            <a:spLocks noGrp="1" noChangeArrowheads="1"/>
          </p:cNvSpPr>
          <p:nvPr>
            <p:ph type="body" idx="4294967295"/>
          </p:nvPr>
        </p:nvSpPr>
        <p:spPr/>
        <p:txBody>
          <a:bodyPr/>
          <a:lstStyle/>
          <a:p>
            <a:pPr eaLnBrk="1" hangingPunct="1"/>
            <a:r>
              <a:rPr lang="en-US" altLang="en-US" sz="2400" smtClean="0"/>
              <a:t>Create new attributes (features) that can capture the important information in a data set more effectively than the original ones</a:t>
            </a:r>
          </a:p>
          <a:p>
            <a:pPr eaLnBrk="1" hangingPunct="1"/>
            <a:r>
              <a:rPr lang="en-US" altLang="en-US" sz="2400" smtClean="0"/>
              <a:t>Three general methodologies</a:t>
            </a:r>
          </a:p>
          <a:p>
            <a:pPr lvl="1" eaLnBrk="1" hangingPunct="1"/>
            <a:r>
              <a:rPr lang="en-US" altLang="en-US" sz="2400" smtClean="0"/>
              <a:t>Attribute extraction</a:t>
            </a:r>
          </a:p>
          <a:p>
            <a:pPr lvl="2" eaLnBrk="1" hangingPunct="1"/>
            <a:r>
              <a:rPr lang="en-US" altLang="en-US" smtClean="0"/>
              <a:t> Domain-specific</a:t>
            </a:r>
          </a:p>
          <a:p>
            <a:pPr lvl="1" eaLnBrk="1" hangingPunct="1"/>
            <a:r>
              <a:rPr lang="en-US" altLang="en-US" sz="2400" smtClean="0"/>
              <a:t>Mapping data to new space (see: data reduction)</a:t>
            </a:r>
          </a:p>
          <a:p>
            <a:pPr lvl="2" eaLnBrk="1" hangingPunct="1"/>
            <a:r>
              <a:rPr lang="en-US" altLang="en-US" smtClean="0"/>
              <a:t>E.g., Fourier transformation, wavelet transformation, manifold approaches (not covered)</a:t>
            </a:r>
          </a:p>
          <a:p>
            <a:pPr lvl="1" eaLnBrk="1" hangingPunct="1"/>
            <a:r>
              <a:rPr lang="en-US" altLang="en-US" sz="2400" smtClean="0"/>
              <a:t>Attribute construction </a:t>
            </a:r>
          </a:p>
          <a:p>
            <a:pPr lvl="2" eaLnBrk="1" hangingPunct="1"/>
            <a:r>
              <a:rPr lang="en-US" altLang="en-US" smtClean="0"/>
              <a:t>Combining features (see: discriminative frequent patterns in Chapter 7)</a:t>
            </a:r>
          </a:p>
          <a:p>
            <a:pPr lvl="2" eaLnBrk="1" hangingPunct="1"/>
            <a:r>
              <a:rPr lang="en-US" altLang="en-US" smtClean="0"/>
              <a:t>Data discretization</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1C7735-F2E4-4823-9227-219E8BD364FA}" type="slidenum">
              <a:rPr lang="en-US" altLang="en-US" sz="1200"/>
              <a:pPr eaLnBrk="1" hangingPunct="1"/>
              <a:t>44</a:t>
            </a:fld>
            <a:endParaRPr lang="en-US" altLang="en-US" sz="1200"/>
          </a:p>
        </p:txBody>
      </p:sp>
      <p:sp>
        <p:nvSpPr>
          <p:cNvPr id="52227" name="Rectangle 2"/>
          <p:cNvSpPr>
            <a:spLocks noGrp="1" noChangeArrowheads="1"/>
          </p:cNvSpPr>
          <p:nvPr>
            <p:ph type="title"/>
          </p:nvPr>
        </p:nvSpPr>
        <p:spPr>
          <a:xfrm>
            <a:off x="0" y="304800"/>
            <a:ext cx="8991600" cy="838200"/>
          </a:xfrm>
        </p:spPr>
        <p:txBody>
          <a:bodyPr/>
          <a:lstStyle/>
          <a:p>
            <a:pPr eaLnBrk="1" hangingPunct="1"/>
            <a:r>
              <a:rPr lang="en-US" altLang="en-US" smtClean="0"/>
              <a:t>Data Reduction 2: Numerosity Reduction</a:t>
            </a:r>
          </a:p>
        </p:txBody>
      </p:sp>
      <p:sp>
        <p:nvSpPr>
          <p:cNvPr id="52228" name="Rectangle 3"/>
          <p:cNvSpPr>
            <a:spLocks noChangeArrowheads="1"/>
          </p:cNvSpPr>
          <p:nvPr>
            <p:ph type="body" idx="1"/>
          </p:nvPr>
        </p:nvSpPr>
        <p:spPr>
          <a:xfrm>
            <a:off x="304800" y="1295400"/>
            <a:ext cx="8229600" cy="5181600"/>
          </a:xfrm>
        </p:spPr>
        <p:txBody>
          <a:bodyPr/>
          <a:lstStyle/>
          <a:p>
            <a:pPr eaLnBrk="1" hangingPunct="1"/>
            <a:r>
              <a:rPr lang="en-US" altLang="en-US" sz="2400" smtClean="0"/>
              <a:t>Reduce data volume by choosing alternative, </a:t>
            </a:r>
            <a:r>
              <a:rPr lang="en-US" altLang="en-US" sz="2400" i="1" smtClean="0"/>
              <a:t>smaller forms</a:t>
            </a:r>
            <a:r>
              <a:rPr lang="en-US" altLang="en-US" sz="2400" smtClean="0"/>
              <a:t> of data representation</a:t>
            </a:r>
          </a:p>
          <a:p>
            <a:pPr eaLnBrk="1" hangingPunct="1"/>
            <a:r>
              <a:rPr lang="en-US" altLang="en-US" sz="2400" b="1" smtClean="0"/>
              <a:t>Parametric methods</a:t>
            </a:r>
            <a:r>
              <a:rPr lang="en-US" altLang="en-US" sz="2400" smtClean="0"/>
              <a:t> (e.g., regression)</a:t>
            </a:r>
          </a:p>
          <a:p>
            <a:pPr lvl="1" eaLnBrk="1" hangingPunct="1"/>
            <a:r>
              <a:rPr lang="en-US" altLang="en-US" sz="2400" smtClean="0"/>
              <a:t>Assume the data fits some model, estimate model parameters, store only the parameters, and discard the data (except possible outliers)</a:t>
            </a:r>
            <a:endParaRPr lang="en-US" altLang="en-US" sz="2400" smtClean="0">
              <a:sym typeface="Symbol" panose="05050102010706020507" pitchFamily="18" charset="2"/>
            </a:endParaRPr>
          </a:p>
          <a:p>
            <a:pPr lvl="1" eaLnBrk="1" hangingPunct="1"/>
            <a:r>
              <a:rPr lang="en-US" altLang="en-US" sz="2400" smtClean="0"/>
              <a:t>Ex.: Log-linear models—obtain value at a point in </a:t>
            </a:r>
            <a:r>
              <a:rPr lang="en-US" altLang="en-US" sz="2400" i="1" smtClean="0"/>
              <a:t>m</a:t>
            </a:r>
            <a:r>
              <a:rPr lang="en-US" altLang="en-US" sz="2400" smtClean="0"/>
              <a:t>-D space as the product on appropriate marginal subspaces </a:t>
            </a:r>
          </a:p>
          <a:p>
            <a:pPr eaLnBrk="1" hangingPunct="1"/>
            <a:r>
              <a:rPr lang="en-US" altLang="en-US" sz="2400" b="1" smtClean="0"/>
              <a:t>Non-parametric</a:t>
            </a:r>
            <a:r>
              <a:rPr lang="en-US" altLang="en-US" sz="2400" smtClean="0"/>
              <a:t> methods</a:t>
            </a:r>
            <a:r>
              <a:rPr lang="en-US" altLang="en-US" sz="2400" smtClean="0">
                <a:sym typeface="Symbol" panose="05050102010706020507" pitchFamily="18" charset="2"/>
              </a:rPr>
              <a:t> </a:t>
            </a:r>
          </a:p>
          <a:p>
            <a:pPr lvl="1" eaLnBrk="1" hangingPunct="1"/>
            <a:r>
              <a:rPr lang="en-US" altLang="en-US" sz="2400" smtClean="0">
                <a:sym typeface="Symbol" panose="05050102010706020507" pitchFamily="18" charset="2"/>
              </a:rPr>
              <a:t>Do not assume models</a:t>
            </a:r>
          </a:p>
          <a:p>
            <a:pPr lvl="1" eaLnBrk="1" hangingPunct="1"/>
            <a:r>
              <a:rPr lang="en-US" altLang="en-US" sz="2400" smtClean="0">
                <a:sym typeface="Symbol" panose="05050102010706020507" pitchFamily="18" charset="2"/>
              </a:rPr>
              <a:t>Major families: histograms, clustering, sampling, … </a:t>
            </a: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588B2E2-E1BD-44CB-8453-905E4E23F979}" type="slidenum">
              <a:rPr lang="en-US" altLang="en-US" sz="1200"/>
              <a:pPr eaLnBrk="1" hangingPunct="1"/>
              <a:t>45</a:t>
            </a:fld>
            <a:endParaRPr lang="en-US" altLang="en-US" sz="1200"/>
          </a:p>
        </p:txBody>
      </p:sp>
      <p:sp>
        <p:nvSpPr>
          <p:cNvPr id="53251" name="Rectangle 1026"/>
          <p:cNvSpPr>
            <a:spLocks noGrp="1" noChangeArrowheads="1"/>
          </p:cNvSpPr>
          <p:nvPr>
            <p:ph type="title"/>
          </p:nvPr>
        </p:nvSpPr>
        <p:spPr>
          <a:xfrm>
            <a:off x="609600" y="152400"/>
            <a:ext cx="7772400" cy="1066800"/>
          </a:xfrm>
        </p:spPr>
        <p:txBody>
          <a:bodyPr/>
          <a:lstStyle/>
          <a:p>
            <a:pPr eaLnBrk="1" hangingPunct="1"/>
            <a:r>
              <a:rPr lang="en-US" altLang="en-US" sz="3200" smtClean="0">
                <a:solidFill>
                  <a:srgbClr val="170981"/>
                </a:solidFill>
              </a:rPr>
              <a:t>Parametric Data Reduction: Regression and Log-Linear Models</a:t>
            </a:r>
          </a:p>
        </p:txBody>
      </p:sp>
      <p:sp>
        <p:nvSpPr>
          <p:cNvPr id="53252" name="Rectangle 1027"/>
          <p:cNvSpPr>
            <a:spLocks noChangeArrowheads="1"/>
          </p:cNvSpPr>
          <p:nvPr>
            <p:ph type="body" idx="1"/>
          </p:nvPr>
        </p:nvSpPr>
        <p:spPr>
          <a:xfrm>
            <a:off x="457200" y="1373188"/>
            <a:ext cx="8229600" cy="5084762"/>
          </a:xfrm>
        </p:spPr>
        <p:txBody>
          <a:bodyPr/>
          <a:lstStyle/>
          <a:p>
            <a:pPr eaLnBrk="1" hangingPunct="1"/>
            <a:r>
              <a:rPr lang="en-US" altLang="en-US" sz="2400" b="1" smtClean="0"/>
              <a:t>Linear regression</a:t>
            </a:r>
            <a:endParaRPr lang="en-US" altLang="en-US" sz="2400" smtClean="0"/>
          </a:p>
          <a:p>
            <a:pPr lvl="1" eaLnBrk="1" hangingPunct="1"/>
            <a:r>
              <a:rPr lang="en-US" altLang="en-US" sz="2400" smtClean="0"/>
              <a:t>Data modeled to fit a straight line</a:t>
            </a:r>
          </a:p>
          <a:p>
            <a:pPr lvl="1" eaLnBrk="1" hangingPunct="1"/>
            <a:r>
              <a:rPr lang="en-US" altLang="en-US" sz="2400" smtClean="0"/>
              <a:t>Often uses the least-square method to fit the line</a:t>
            </a:r>
          </a:p>
          <a:p>
            <a:pPr eaLnBrk="1" hangingPunct="1"/>
            <a:r>
              <a:rPr lang="en-US" altLang="en-US" sz="2400" b="1" smtClean="0">
                <a:sym typeface="Symbol" panose="05050102010706020507" pitchFamily="18" charset="2"/>
              </a:rPr>
              <a:t>Multiple regression</a:t>
            </a:r>
            <a:endParaRPr lang="en-US" altLang="en-US" sz="2400" smtClean="0">
              <a:sym typeface="Symbol" panose="05050102010706020507" pitchFamily="18" charset="2"/>
            </a:endParaRPr>
          </a:p>
          <a:p>
            <a:pPr lvl="1" eaLnBrk="1" hangingPunct="1"/>
            <a:r>
              <a:rPr lang="en-US" altLang="en-US" sz="2400" smtClean="0">
                <a:sym typeface="Symbol" panose="05050102010706020507" pitchFamily="18" charset="2"/>
              </a:rPr>
              <a:t>Allows a response variable Y to be modeled as a linear function of multidimensional feature vector</a:t>
            </a:r>
          </a:p>
          <a:p>
            <a:pPr eaLnBrk="1" hangingPunct="1"/>
            <a:r>
              <a:rPr lang="en-US" altLang="en-US" sz="2400" b="1" smtClean="0">
                <a:sym typeface="Symbol" panose="05050102010706020507" pitchFamily="18" charset="2"/>
              </a:rPr>
              <a:t>Log-linear model</a:t>
            </a:r>
            <a:endParaRPr lang="en-US" altLang="en-US" sz="2400" smtClean="0">
              <a:sym typeface="Symbol" panose="05050102010706020507" pitchFamily="18" charset="2"/>
            </a:endParaRPr>
          </a:p>
          <a:p>
            <a:pPr lvl="1" eaLnBrk="1" hangingPunct="1"/>
            <a:r>
              <a:rPr lang="en-US" altLang="en-US" sz="2400" smtClean="0">
                <a:sym typeface="Symbol" panose="05050102010706020507" pitchFamily="18" charset="2"/>
              </a:rPr>
              <a:t>Approximates discrete multidimensional probability distributions</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7D1361-476A-4628-BE3F-7A2BA886A2F1}" type="slidenum">
              <a:rPr lang="en-US" altLang="en-US" sz="1200"/>
              <a:pPr eaLnBrk="1" hangingPunct="1"/>
              <a:t>46</a:t>
            </a:fld>
            <a:endParaRPr lang="en-US" altLang="en-US" sz="1200"/>
          </a:p>
        </p:txBody>
      </p:sp>
      <p:sp>
        <p:nvSpPr>
          <p:cNvPr id="54275" name="Rectangle 2"/>
          <p:cNvSpPr>
            <a:spLocks noGrp="1" noChangeArrowheads="1"/>
          </p:cNvSpPr>
          <p:nvPr>
            <p:ph type="title"/>
          </p:nvPr>
        </p:nvSpPr>
        <p:spPr>
          <a:xfrm>
            <a:off x="152400" y="304800"/>
            <a:ext cx="6248400" cy="609600"/>
          </a:xfrm>
        </p:spPr>
        <p:txBody>
          <a:bodyPr/>
          <a:lstStyle/>
          <a:p>
            <a:pPr eaLnBrk="1" hangingPunct="1"/>
            <a:r>
              <a:rPr lang="en-US" altLang="en-US" smtClean="0"/>
              <a:t>Regression Analysis</a:t>
            </a:r>
          </a:p>
        </p:txBody>
      </p:sp>
      <p:sp>
        <p:nvSpPr>
          <p:cNvPr id="54276" name="Rectangle 28"/>
          <p:cNvSpPr>
            <a:spLocks noGrp="1" noChangeArrowheads="1"/>
          </p:cNvSpPr>
          <p:nvPr>
            <p:ph type="body" sz="half" idx="1"/>
          </p:nvPr>
        </p:nvSpPr>
        <p:spPr>
          <a:xfrm>
            <a:off x="304800" y="1295400"/>
            <a:ext cx="5410200" cy="5181600"/>
          </a:xfrm>
        </p:spPr>
        <p:txBody>
          <a:bodyPr/>
          <a:lstStyle/>
          <a:p>
            <a:pPr eaLnBrk="1" hangingPunct="1">
              <a:lnSpc>
                <a:spcPct val="130000"/>
              </a:lnSpc>
            </a:pPr>
            <a:r>
              <a:rPr lang="en-US" altLang="en-US" sz="2000" smtClean="0"/>
              <a:t>Regression analysis:</a:t>
            </a:r>
            <a:r>
              <a:rPr lang="en-US" altLang="en-US" sz="2000" b="1" smtClean="0"/>
              <a:t> </a:t>
            </a:r>
            <a:r>
              <a:rPr lang="en-US" altLang="en-US" sz="2000" smtClean="0"/>
              <a:t>A collective name for techniques for the modeling and analysis of numerical data consisting of values of a </a:t>
            </a:r>
            <a:r>
              <a:rPr lang="en-US" altLang="en-US" sz="2000" b="1" i="1" smtClean="0"/>
              <a:t>dependent variable</a:t>
            </a:r>
            <a:r>
              <a:rPr lang="en-US" altLang="en-US" sz="2000" b="1" smtClean="0"/>
              <a:t> </a:t>
            </a:r>
            <a:r>
              <a:rPr lang="en-US" altLang="en-US" sz="2000" smtClean="0"/>
              <a:t>(also called </a:t>
            </a:r>
            <a:r>
              <a:rPr lang="en-US" altLang="en-US" sz="2000" b="1" i="1" smtClean="0"/>
              <a:t>response variable</a:t>
            </a:r>
            <a:r>
              <a:rPr lang="en-US" altLang="en-US" sz="2000" b="1" smtClean="0"/>
              <a:t> </a:t>
            </a:r>
            <a:r>
              <a:rPr lang="en-US" altLang="en-US" sz="2000" smtClean="0"/>
              <a:t>or </a:t>
            </a:r>
            <a:r>
              <a:rPr lang="en-US" altLang="en-US" sz="2000" i="1" smtClean="0"/>
              <a:t>measurement</a:t>
            </a:r>
            <a:r>
              <a:rPr lang="en-US" altLang="en-US" sz="2000" smtClean="0"/>
              <a:t>) and of one or more </a:t>
            </a:r>
            <a:r>
              <a:rPr lang="en-US" altLang="en-US" sz="2000" i="1" smtClean="0"/>
              <a:t>independent variables</a:t>
            </a:r>
            <a:r>
              <a:rPr lang="en-US" altLang="en-US" sz="2000" smtClean="0"/>
              <a:t> (aka. </a:t>
            </a:r>
            <a:r>
              <a:rPr lang="en-US" altLang="en-US" sz="2000" b="1" i="1" smtClean="0"/>
              <a:t>explanatory variables</a:t>
            </a:r>
            <a:r>
              <a:rPr lang="en-US" altLang="en-US" sz="2000" b="1" smtClean="0"/>
              <a:t> </a:t>
            </a:r>
            <a:r>
              <a:rPr lang="en-US" altLang="en-US" sz="2000" smtClean="0"/>
              <a:t>or </a:t>
            </a:r>
            <a:r>
              <a:rPr lang="en-US" altLang="en-US" sz="2000" b="1" i="1" smtClean="0"/>
              <a:t>predictors</a:t>
            </a:r>
            <a:r>
              <a:rPr lang="en-US" altLang="en-US" sz="2000" smtClean="0"/>
              <a:t>)</a:t>
            </a:r>
          </a:p>
          <a:p>
            <a:pPr eaLnBrk="1" hangingPunct="1">
              <a:lnSpc>
                <a:spcPct val="130000"/>
              </a:lnSpc>
            </a:pPr>
            <a:r>
              <a:rPr lang="en-US" altLang="en-US" sz="2000" smtClean="0"/>
              <a:t>The parameters are estimated so as to give a "</a:t>
            </a:r>
            <a:r>
              <a:rPr lang="en-US" altLang="en-US" sz="2000" b="1" smtClean="0"/>
              <a:t>best fit</a:t>
            </a:r>
            <a:r>
              <a:rPr lang="en-US" altLang="en-US" sz="2000" smtClean="0"/>
              <a:t>" of the data</a:t>
            </a:r>
          </a:p>
          <a:p>
            <a:pPr eaLnBrk="1" hangingPunct="1">
              <a:lnSpc>
                <a:spcPct val="130000"/>
              </a:lnSpc>
            </a:pPr>
            <a:r>
              <a:rPr lang="en-US" altLang="en-US" sz="2000" smtClean="0"/>
              <a:t>Most commonly the best fit is evaluated by using the </a:t>
            </a:r>
            <a:r>
              <a:rPr lang="en-US" altLang="en-US" sz="2000" b="1" i="1" smtClean="0"/>
              <a:t>least squares method</a:t>
            </a:r>
            <a:r>
              <a:rPr lang="en-US" altLang="en-US" sz="2000" smtClean="0"/>
              <a:t>, but other criteria have also been used</a:t>
            </a:r>
          </a:p>
        </p:txBody>
      </p:sp>
      <p:sp>
        <p:nvSpPr>
          <p:cNvPr id="54277" name="Rectangle 31"/>
          <p:cNvSpPr>
            <a:spLocks noGrp="1" noChangeArrowheads="1"/>
          </p:cNvSpPr>
          <p:nvPr>
            <p:ph type="body" sz="half" idx="2"/>
          </p:nvPr>
        </p:nvSpPr>
        <p:spPr>
          <a:xfrm>
            <a:off x="5486400" y="3886200"/>
            <a:ext cx="3810000" cy="2286000"/>
          </a:xfrm>
        </p:spPr>
        <p:txBody>
          <a:bodyPr/>
          <a:lstStyle/>
          <a:p>
            <a:pPr eaLnBrk="1" hangingPunct="1">
              <a:lnSpc>
                <a:spcPct val="110000"/>
              </a:lnSpc>
            </a:pPr>
            <a:r>
              <a:rPr lang="en-US" altLang="en-US" sz="2000" smtClean="0"/>
              <a:t>Used for prediction (including forecasting of time-series data), inference, hypothesis testing, and modeling of causal relationships</a:t>
            </a:r>
            <a:endParaRPr lang="en-US" altLang="en-US" sz="2400" smtClean="0"/>
          </a:p>
        </p:txBody>
      </p:sp>
      <p:sp>
        <p:nvSpPr>
          <p:cNvPr id="54278" name="Text Box 20"/>
          <p:cNvSpPr txBox="1">
            <a:spLocks noChangeArrowheads="1"/>
          </p:cNvSpPr>
          <p:nvPr/>
        </p:nvSpPr>
        <p:spPr bwMode="auto">
          <a:xfrm>
            <a:off x="57912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y</a:t>
            </a:r>
          </a:p>
        </p:txBody>
      </p:sp>
      <p:grpSp>
        <p:nvGrpSpPr>
          <p:cNvPr id="54279" name="Group 30"/>
          <p:cNvGrpSpPr>
            <a:grpSpLocks/>
          </p:cNvGrpSpPr>
          <p:nvPr/>
        </p:nvGrpSpPr>
        <p:grpSpPr bwMode="auto">
          <a:xfrm>
            <a:off x="5486400" y="254000"/>
            <a:ext cx="3363913" cy="3175000"/>
            <a:chOff x="3456" y="64"/>
            <a:chExt cx="2119" cy="2000"/>
          </a:xfrm>
        </p:grpSpPr>
        <p:sp>
          <p:nvSpPr>
            <p:cNvPr id="54280"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1"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2"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3"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4"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5"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6"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7"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8"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89"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0"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1"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2"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3"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4"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295"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96" name="Text Box 19"/>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x</a:t>
              </a:r>
            </a:p>
          </p:txBody>
        </p:sp>
        <p:sp>
          <p:nvSpPr>
            <p:cNvPr id="54297" name="Text Box 21"/>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y = x + 1</a:t>
              </a:r>
            </a:p>
          </p:txBody>
        </p:sp>
        <p:sp>
          <p:nvSpPr>
            <p:cNvPr id="54298"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4299"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4300"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4301" name="Text Box 25"/>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X1</a:t>
              </a:r>
            </a:p>
          </p:txBody>
        </p:sp>
        <p:sp>
          <p:nvSpPr>
            <p:cNvPr id="54302" name="Text Box 26"/>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Y1</a:t>
              </a:r>
            </a:p>
          </p:txBody>
        </p:sp>
        <p:sp>
          <p:nvSpPr>
            <p:cNvPr id="54303" name="Text Box 27"/>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Y1’</a:t>
              </a:r>
            </a:p>
          </p:txBody>
        </p:sp>
      </p:gr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99B2904-37B8-45B9-B489-B74FE80942E6}" type="slidenum">
              <a:rPr lang="en-US" altLang="en-US" sz="1200"/>
              <a:pPr eaLnBrk="1" hangingPunct="1"/>
              <a:t>47</a:t>
            </a:fld>
            <a:endParaRPr lang="en-US" altLang="en-US" sz="1200"/>
          </a:p>
        </p:txBody>
      </p:sp>
      <p:sp>
        <p:nvSpPr>
          <p:cNvPr id="55299" name="Rectangle 2"/>
          <p:cNvSpPr>
            <a:spLocks noGrp="1" noChangeArrowheads="1"/>
          </p:cNvSpPr>
          <p:nvPr>
            <p:ph type="body" idx="1"/>
          </p:nvPr>
        </p:nvSpPr>
        <p:spPr>
          <a:xfrm>
            <a:off x="381000" y="1295400"/>
            <a:ext cx="8534400" cy="5257800"/>
          </a:xfrm>
          <a:noFill/>
        </p:spPr>
        <p:txBody>
          <a:bodyPr lIns="92075" tIns="46038" rIns="92075" bIns="46038"/>
          <a:lstStyle/>
          <a:p>
            <a:pPr eaLnBrk="1" hangingPunct="1">
              <a:lnSpc>
                <a:spcPct val="120000"/>
              </a:lnSpc>
            </a:pPr>
            <a:r>
              <a:rPr lang="en-US" altLang="en-US" sz="2000" u="sng" smtClean="0"/>
              <a:t>Linear regression</a:t>
            </a:r>
            <a:r>
              <a:rPr lang="en-US" altLang="en-US" sz="2000" smtClean="0"/>
              <a:t>: </a:t>
            </a:r>
            <a:r>
              <a:rPr lang="en-US" altLang="en-US" sz="2000" i="1" smtClean="0"/>
              <a:t>Y = </a:t>
            </a:r>
            <a:r>
              <a:rPr lang="en-US" altLang="en-US" sz="2000" i="1" smtClean="0">
                <a:sym typeface="Symbol" panose="05050102010706020507" pitchFamily="18" charset="2"/>
              </a:rPr>
              <a:t>w X + b</a:t>
            </a:r>
            <a:endParaRPr lang="en-US" altLang="en-US" sz="2000" i="1" smtClean="0"/>
          </a:p>
          <a:p>
            <a:pPr lvl="1" eaLnBrk="1" hangingPunct="1">
              <a:lnSpc>
                <a:spcPct val="120000"/>
              </a:lnSpc>
            </a:pPr>
            <a:r>
              <a:rPr lang="en-US" altLang="en-US" sz="2000" smtClean="0"/>
              <a:t>Two regression coefficients, </a:t>
            </a:r>
            <a:r>
              <a:rPr lang="en-US" altLang="en-US" sz="2000" i="1" smtClean="0">
                <a:sym typeface="Symbol" panose="05050102010706020507" pitchFamily="18" charset="2"/>
              </a:rPr>
              <a:t>w</a:t>
            </a:r>
            <a:r>
              <a:rPr lang="en-US" altLang="en-US" sz="2000" smtClean="0">
                <a:sym typeface="Symbol" panose="05050102010706020507" pitchFamily="18" charset="2"/>
              </a:rPr>
              <a:t> and </a:t>
            </a:r>
            <a:r>
              <a:rPr lang="en-US" altLang="en-US" sz="2000" i="1" smtClean="0">
                <a:sym typeface="Symbol" panose="05050102010706020507" pitchFamily="18" charset="2"/>
              </a:rPr>
              <a:t>b,</a:t>
            </a:r>
            <a:r>
              <a:rPr lang="en-US" altLang="en-US" sz="2000" smtClean="0"/>
              <a:t> specify the line and are to be estimated by using the data at hand</a:t>
            </a:r>
          </a:p>
          <a:p>
            <a:pPr lvl="1" eaLnBrk="1" hangingPunct="1">
              <a:lnSpc>
                <a:spcPct val="120000"/>
              </a:lnSpc>
            </a:pPr>
            <a:r>
              <a:rPr lang="en-US" altLang="en-US" sz="2000" smtClean="0"/>
              <a:t>Using the least squares criterion to the known values of </a:t>
            </a:r>
            <a:r>
              <a:rPr lang="en-US" altLang="en-US" sz="2000" i="1" smtClean="0"/>
              <a:t>Y</a:t>
            </a:r>
            <a:r>
              <a:rPr lang="en-US" altLang="en-US" sz="2000" i="1" baseline="-25000" smtClean="0"/>
              <a:t>1</a:t>
            </a:r>
            <a:r>
              <a:rPr lang="en-US" altLang="en-US" sz="2000" i="1" smtClean="0"/>
              <a:t>, Y</a:t>
            </a:r>
            <a:r>
              <a:rPr lang="en-US" altLang="en-US" sz="2000" i="1" baseline="-25000" smtClean="0"/>
              <a:t>2</a:t>
            </a:r>
            <a:r>
              <a:rPr lang="en-US" altLang="en-US" sz="2000" i="1" smtClean="0"/>
              <a:t>, …, X</a:t>
            </a:r>
            <a:r>
              <a:rPr lang="en-US" altLang="en-US" sz="2000" i="1" baseline="-25000" smtClean="0"/>
              <a:t>1</a:t>
            </a:r>
            <a:r>
              <a:rPr lang="en-US" altLang="en-US" sz="2000" i="1" smtClean="0"/>
              <a:t>, X</a:t>
            </a:r>
            <a:r>
              <a:rPr lang="en-US" altLang="en-US" sz="2000" i="1" baseline="-25000" smtClean="0"/>
              <a:t>2</a:t>
            </a:r>
            <a:r>
              <a:rPr lang="en-US" altLang="en-US" sz="2000" i="1" smtClean="0"/>
              <a:t>, ….</a:t>
            </a:r>
          </a:p>
          <a:p>
            <a:pPr eaLnBrk="1" hangingPunct="1">
              <a:lnSpc>
                <a:spcPct val="120000"/>
              </a:lnSpc>
            </a:pPr>
            <a:r>
              <a:rPr lang="en-US" altLang="en-US" sz="2000" u="sng" smtClean="0"/>
              <a:t>Multiple regression</a:t>
            </a:r>
            <a:r>
              <a:rPr lang="en-US" altLang="en-US" sz="2000" smtClean="0"/>
              <a:t>: </a:t>
            </a:r>
            <a:r>
              <a:rPr lang="en-US" altLang="en-US" sz="2000" i="1" smtClean="0"/>
              <a:t>Y = b</a:t>
            </a:r>
            <a:r>
              <a:rPr lang="en-US" altLang="en-US" sz="2000" i="1" baseline="-25000" smtClean="0"/>
              <a:t>0</a:t>
            </a:r>
            <a:r>
              <a:rPr lang="en-US" altLang="en-US" sz="2000" i="1" smtClean="0"/>
              <a:t> + b</a:t>
            </a:r>
            <a:r>
              <a:rPr lang="en-US" altLang="en-US" sz="2000" i="1" baseline="-25000" smtClean="0"/>
              <a:t>1</a:t>
            </a:r>
            <a:r>
              <a:rPr lang="en-US" altLang="en-US" sz="2000" i="1" smtClean="0"/>
              <a:t> X</a:t>
            </a:r>
            <a:r>
              <a:rPr lang="en-US" altLang="en-US" sz="2000" i="1" baseline="-25000" smtClean="0"/>
              <a:t>1</a:t>
            </a:r>
            <a:r>
              <a:rPr lang="en-US" altLang="en-US" sz="2000" i="1" smtClean="0"/>
              <a:t> + b</a:t>
            </a:r>
            <a:r>
              <a:rPr lang="en-US" altLang="en-US" sz="2000" i="1" baseline="-25000" smtClean="0"/>
              <a:t>2</a:t>
            </a:r>
            <a:r>
              <a:rPr lang="en-US" altLang="en-US" sz="2000" i="1" smtClean="0"/>
              <a:t> X</a:t>
            </a:r>
            <a:r>
              <a:rPr lang="en-US" altLang="en-US" sz="2000" i="1" baseline="-25000" smtClean="0"/>
              <a:t>2</a:t>
            </a:r>
            <a:endParaRPr lang="en-US" altLang="en-US" sz="2000" i="1" smtClean="0"/>
          </a:p>
          <a:p>
            <a:pPr lvl="1" eaLnBrk="1" hangingPunct="1">
              <a:lnSpc>
                <a:spcPct val="120000"/>
              </a:lnSpc>
            </a:pPr>
            <a:r>
              <a:rPr lang="en-US" altLang="en-US" sz="2000" smtClean="0"/>
              <a:t>Many nonlinear functions can be transformed into the above</a:t>
            </a:r>
          </a:p>
          <a:p>
            <a:pPr eaLnBrk="1" hangingPunct="1">
              <a:lnSpc>
                <a:spcPct val="120000"/>
              </a:lnSpc>
            </a:pPr>
            <a:r>
              <a:rPr lang="en-US" altLang="en-US" sz="2000" u="sng" smtClean="0"/>
              <a:t>Log-linear models</a:t>
            </a:r>
            <a:r>
              <a:rPr lang="en-US" altLang="en-US" sz="2000" smtClean="0"/>
              <a:t>:</a:t>
            </a:r>
          </a:p>
          <a:p>
            <a:pPr lvl="1" eaLnBrk="1" hangingPunct="1">
              <a:lnSpc>
                <a:spcPct val="120000"/>
              </a:lnSpc>
            </a:pPr>
            <a:r>
              <a:rPr lang="en-US" altLang="en-US" sz="2000" smtClean="0"/>
              <a:t>Approximate discrete multidimensional probability distributions</a:t>
            </a:r>
          </a:p>
          <a:p>
            <a:pPr lvl="1" eaLnBrk="1" hangingPunct="1">
              <a:lnSpc>
                <a:spcPct val="120000"/>
              </a:lnSpc>
            </a:pPr>
            <a:r>
              <a:rPr lang="en-US" altLang="en-US" sz="2000" smtClean="0"/>
              <a:t>Estimate the probability of each point (tuple) in a multi-dimensional space for a set of discretized attributes, based on a smaller subset of dimensional combinations</a:t>
            </a:r>
          </a:p>
          <a:p>
            <a:pPr lvl="1" eaLnBrk="1" hangingPunct="1">
              <a:lnSpc>
                <a:spcPct val="120000"/>
              </a:lnSpc>
            </a:pPr>
            <a:r>
              <a:rPr lang="en-US" altLang="en-US" sz="2000" smtClean="0"/>
              <a:t>Useful for dimensionality reduction and data smoothing</a:t>
            </a:r>
            <a:endParaRPr lang="en-US" altLang="en-US" sz="2000" i="1" baseline="-25000" smtClean="0"/>
          </a:p>
        </p:txBody>
      </p:sp>
      <p:sp>
        <p:nvSpPr>
          <p:cNvPr id="55300" name="Rectangle 3"/>
          <p:cNvSpPr>
            <a:spLocks noGrp="1" noChangeArrowheads="1"/>
          </p:cNvSpPr>
          <p:nvPr>
            <p:ph type="title"/>
          </p:nvPr>
        </p:nvSpPr>
        <p:spPr>
          <a:xfrm>
            <a:off x="381000" y="228600"/>
            <a:ext cx="8458200" cy="838200"/>
          </a:xfrm>
          <a:noFill/>
        </p:spPr>
        <p:txBody>
          <a:bodyPr lIns="92075" tIns="46038" rIns="92075" bIns="46038" anchor="ctr"/>
          <a:lstStyle/>
          <a:p>
            <a:pPr eaLnBrk="1" hangingPunct="1"/>
            <a:r>
              <a:rPr lang="en-US" altLang="en-US" smtClean="0"/>
              <a:t>Regress Analysis and Log-Linear Models</a:t>
            </a:r>
            <a:endParaRPr lang="en-US" altLang="en-US" sz="2400" smtClean="0"/>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2EB974C-E11D-4307-9C86-FA992AA476EF}" type="slidenum">
              <a:rPr lang="en-US" altLang="en-US" sz="1200"/>
              <a:pPr eaLnBrk="1" hangingPunct="1"/>
              <a:t>48</a:t>
            </a:fld>
            <a:endParaRPr lang="en-US" altLang="en-US" sz="1200"/>
          </a:p>
        </p:txBody>
      </p:sp>
      <p:sp>
        <p:nvSpPr>
          <p:cNvPr id="7172" name="Rectangle 2"/>
          <p:cNvSpPr>
            <a:spLocks noGrp="1" noChangeArrowheads="1"/>
          </p:cNvSpPr>
          <p:nvPr>
            <p:ph type="title"/>
          </p:nvPr>
        </p:nvSpPr>
        <p:spPr>
          <a:xfrm>
            <a:off x="533400" y="152400"/>
            <a:ext cx="7924800" cy="838200"/>
          </a:xfrm>
        </p:spPr>
        <p:txBody>
          <a:bodyPr/>
          <a:lstStyle/>
          <a:p>
            <a:pPr eaLnBrk="1" hangingPunct="1"/>
            <a:r>
              <a:rPr lang="en-US" altLang="en-US" smtClean="0">
                <a:solidFill>
                  <a:srgbClr val="170981"/>
                </a:solidFill>
              </a:rPr>
              <a:t>Histogram Analysis</a:t>
            </a:r>
          </a:p>
        </p:txBody>
      </p:sp>
      <p:sp>
        <p:nvSpPr>
          <p:cNvPr id="7173" name="Rectangle 3"/>
          <p:cNvSpPr>
            <a:spLocks noChangeArrowheads="1"/>
          </p:cNvSpPr>
          <p:nvPr>
            <p:ph type="body" idx="1"/>
          </p:nvPr>
        </p:nvSpPr>
        <p:spPr>
          <a:xfrm>
            <a:off x="0" y="1371600"/>
            <a:ext cx="4648200" cy="4191000"/>
          </a:xfrm>
        </p:spPr>
        <p:txBody>
          <a:bodyPr/>
          <a:lstStyle/>
          <a:p>
            <a:pPr eaLnBrk="1" hangingPunct="1">
              <a:lnSpc>
                <a:spcPct val="120000"/>
              </a:lnSpc>
            </a:pPr>
            <a:r>
              <a:rPr lang="en-US" altLang="en-US" sz="2400" smtClean="0"/>
              <a:t>Divide data into buckets and store average (sum) for each bucket</a:t>
            </a:r>
          </a:p>
          <a:p>
            <a:pPr eaLnBrk="1" hangingPunct="1">
              <a:lnSpc>
                <a:spcPct val="120000"/>
              </a:lnSpc>
            </a:pPr>
            <a:r>
              <a:rPr lang="en-US" altLang="en-US" sz="2400" smtClean="0"/>
              <a:t>Partitioning rules:</a:t>
            </a:r>
          </a:p>
          <a:p>
            <a:pPr lvl="1" eaLnBrk="1" hangingPunct="1">
              <a:lnSpc>
                <a:spcPct val="120000"/>
              </a:lnSpc>
            </a:pPr>
            <a:r>
              <a:rPr lang="en-US" altLang="en-US" sz="2400" smtClean="0"/>
              <a:t>Equal-width: equal bucket range</a:t>
            </a:r>
          </a:p>
          <a:p>
            <a:pPr lvl="1" eaLnBrk="1" hangingPunct="1">
              <a:lnSpc>
                <a:spcPct val="120000"/>
              </a:lnSpc>
            </a:pPr>
            <a:r>
              <a:rPr lang="en-US" altLang="en-US" sz="2400" smtClean="0"/>
              <a:t>Equal-frequency (or equal-depth)</a:t>
            </a:r>
          </a:p>
          <a:p>
            <a:pPr lvl="1" eaLnBrk="1" hangingPunct="1">
              <a:lnSpc>
                <a:spcPct val="120000"/>
              </a:lnSpc>
            </a:pPr>
            <a:endParaRPr lang="en-US" altLang="en-US" sz="2400" smtClean="0"/>
          </a:p>
        </p:txBody>
      </p:sp>
      <p:graphicFrame>
        <p:nvGraphicFramePr>
          <p:cNvPr id="7170" name="Object 4"/>
          <p:cNvGraphicFramePr>
            <a:graphicFrameLocks/>
          </p:cNvGraphicFramePr>
          <p:nvPr/>
        </p:nvGraphicFramePr>
        <p:xfrm>
          <a:off x="3962400" y="1295400"/>
          <a:ext cx="6477000" cy="5410200"/>
        </p:xfrm>
        <a:graphic>
          <a:graphicData uri="http://schemas.openxmlformats.org/presentationml/2006/ole">
            <mc:AlternateContent xmlns:mc="http://schemas.openxmlformats.org/markup-compatibility/2006">
              <mc:Choice xmlns:v="urn:schemas-microsoft-com:vml" Requires="v">
                <p:oleObj spid="_x0000_s7174" name="Chart" r:id="rId4" imgW="7915772" imgH="3848582" progId="MSGraph.Chart.8">
                  <p:embed followColorScheme="full"/>
                </p:oleObj>
              </mc:Choice>
              <mc:Fallback>
                <p:oleObj name="Chart" r:id="rId4" imgW="7915772" imgH="3848582" progId="MSGraph.Chart.8">
                  <p:embed followColorScheme="full"/>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95400"/>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28BC9D-D7DE-4C21-8592-945537FC34D9}" type="slidenum">
              <a:rPr lang="en-US" altLang="en-US" sz="1200"/>
              <a:pPr eaLnBrk="1" hangingPunct="1"/>
              <a:t>49</a:t>
            </a:fld>
            <a:endParaRPr lang="en-US" altLang="en-US" sz="1200"/>
          </a:p>
        </p:txBody>
      </p:sp>
      <p:sp>
        <p:nvSpPr>
          <p:cNvPr id="56323" name="Rectangle 2"/>
          <p:cNvSpPr>
            <a:spLocks noGrp="1" noChangeArrowheads="1"/>
          </p:cNvSpPr>
          <p:nvPr>
            <p:ph type="title"/>
          </p:nvPr>
        </p:nvSpPr>
        <p:spPr>
          <a:xfrm>
            <a:off x="0" y="381000"/>
            <a:ext cx="9144000" cy="609600"/>
          </a:xfrm>
        </p:spPr>
        <p:txBody>
          <a:bodyPr/>
          <a:lstStyle/>
          <a:p>
            <a:pPr eaLnBrk="1" hangingPunct="1"/>
            <a:r>
              <a:rPr lang="en-US" altLang="en-US" smtClean="0">
                <a:solidFill>
                  <a:srgbClr val="170981"/>
                </a:solidFill>
              </a:rPr>
              <a:t>Clustering</a:t>
            </a:r>
          </a:p>
        </p:txBody>
      </p:sp>
      <p:sp>
        <p:nvSpPr>
          <p:cNvPr id="56324" name="Rectangle 3"/>
          <p:cNvSpPr>
            <a:spLocks noChangeArrowheads="1"/>
          </p:cNvSpPr>
          <p:nvPr>
            <p:ph type="body" idx="1"/>
          </p:nvPr>
        </p:nvSpPr>
        <p:spPr>
          <a:xfrm>
            <a:off x="381000" y="1371600"/>
            <a:ext cx="8229600" cy="5105400"/>
          </a:xfrm>
        </p:spPr>
        <p:txBody>
          <a:bodyPr/>
          <a:lstStyle/>
          <a:p>
            <a:pPr eaLnBrk="1" hangingPunct="1">
              <a:lnSpc>
                <a:spcPct val="120000"/>
              </a:lnSpc>
            </a:pPr>
            <a:r>
              <a:rPr lang="en-US" altLang="en-US" sz="2400" smtClean="0"/>
              <a:t>Partition data set into clusters based on similarity, and store cluster representation (e.g., centroid and diameter) only</a:t>
            </a:r>
          </a:p>
          <a:p>
            <a:pPr eaLnBrk="1" hangingPunct="1">
              <a:lnSpc>
                <a:spcPct val="120000"/>
              </a:lnSpc>
            </a:pPr>
            <a:r>
              <a:rPr lang="en-US" altLang="en-US" sz="2400" smtClean="0"/>
              <a:t>Can be very effective if data is clustered but not if data is “smeared”</a:t>
            </a:r>
          </a:p>
          <a:p>
            <a:pPr eaLnBrk="1" hangingPunct="1">
              <a:lnSpc>
                <a:spcPct val="120000"/>
              </a:lnSpc>
            </a:pPr>
            <a:r>
              <a:rPr lang="en-US" altLang="en-US" sz="2400" smtClean="0"/>
              <a:t>Can have hierarchical clustering and be stored in multi-dimensional index tree structures</a:t>
            </a:r>
          </a:p>
          <a:p>
            <a:pPr eaLnBrk="1" hangingPunct="1">
              <a:lnSpc>
                <a:spcPct val="120000"/>
              </a:lnSpc>
            </a:pPr>
            <a:r>
              <a:rPr lang="en-US" altLang="en-US" sz="2400" smtClean="0"/>
              <a:t>There are many choices of clustering definitions and clustering algorithms</a:t>
            </a:r>
          </a:p>
          <a:p>
            <a:pPr eaLnBrk="1" hangingPunct="1">
              <a:lnSpc>
                <a:spcPct val="120000"/>
              </a:lnSpc>
            </a:pPr>
            <a:r>
              <a:rPr lang="en-US" altLang="en-US" sz="2400" smtClean="0"/>
              <a:t>Cluster analysis will be studied in depth in Chapter 10</a:t>
            </a:r>
            <a:endParaRPr lang="en-US" altLang="en-US" sz="2400" smtClean="0">
              <a:sym typeface="Symbol" panose="05050102010706020507" pitchFamily="18" charset="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4BCE4C2-2939-4F88-8238-339C1B1AD3D1}" type="slidenum">
              <a:rPr lang="en-US" altLang="en-US" sz="1200"/>
              <a:pPr eaLnBrk="1" hangingPunct="1"/>
              <a:t>5</a:t>
            </a:fld>
            <a:endParaRPr lang="en-US" altLang="en-US" sz="1200"/>
          </a:p>
        </p:txBody>
      </p:sp>
      <p:sp>
        <p:nvSpPr>
          <p:cNvPr id="18435" name="Rectangle 2"/>
          <p:cNvSpPr>
            <a:spLocks noGrp="1" noChangeArrowheads="1"/>
          </p:cNvSpPr>
          <p:nvPr>
            <p:ph type="title"/>
          </p:nvPr>
        </p:nvSpPr>
        <p:spPr>
          <a:xfrm>
            <a:off x="0" y="304800"/>
            <a:ext cx="9144000" cy="685800"/>
          </a:xfrm>
        </p:spPr>
        <p:txBody>
          <a:bodyPr/>
          <a:lstStyle/>
          <a:p>
            <a:pPr eaLnBrk="1" hangingPunct="1"/>
            <a:r>
              <a:rPr lang="en-US" altLang="en-US" sz="3200" smtClean="0"/>
              <a:t>Data Preprocessing</a:t>
            </a:r>
          </a:p>
        </p:txBody>
      </p:sp>
      <p:sp>
        <p:nvSpPr>
          <p:cNvPr id="18436" name="Rectangle 3"/>
          <p:cNvSpPr>
            <a:spLocks noGrp="1" noChangeArrowheads="1"/>
          </p:cNvSpPr>
          <p:nvPr>
            <p:ph type="body" idx="1"/>
          </p:nvPr>
        </p:nvSpPr>
        <p:spPr>
          <a:xfrm>
            <a:off x="381000" y="1295400"/>
            <a:ext cx="8305800" cy="5105400"/>
          </a:xfrm>
        </p:spPr>
        <p:txBody>
          <a:bodyPr/>
          <a:lstStyle/>
          <a:p>
            <a:r>
              <a:rPr lang="en-US" altLang="en-US" sz="2000" smtClean="0"/>
              <a:t>This scenario illustrates three of the elements defining data quality: </a:t>
            </a:r>
            <a:r>
              <a:rPr lang="en-US" altLang="en-US" sz="2000" b="1" smtClean="0"/>
              <a:t>accuracy, completeness, </a:t>
            </a:r>
            <a:r>
              <a:rPr lang="en-US" altLang="en-US" sz="2000" smtClean="0"/>
              <a:t>and </a:t>
            </a:r>
            <a:r>
              <a:rPr lang="en-US" altLang="en-US" sz="2000" b="1" smtClean="0"/>
              <a:t>consistency. </a:t>
            </a:r>
          </a:p>
          <a:p>
            <a:endParaRPr lang="en-US" altLang="en-US" sz="2000" b="1" smtClean="0"/>
          </a:p>
          <a:p>
            <a:r>
              <a:rPr lang="en-US" altLang="en-US" sz="2000" b="1" smtClean="0"/>
              <a:t>Inaccurate, incomplete, and inconsistent data are commonplace </a:t>
            </a:r>
            <a:r>
              <a:rPr lang="en-US" altLang="en-US" sz="2000" smtClean="0"/>
              <a:t>properties of large real-world databases and data warehouses.</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AE5E3A2-93C5-4344-B507-9C0DBA0FFBA3}" type="slidenum">
              <a:rPr lang="en-US" altLang="en-US" sz="1200"/>
              <a:pPr eaLnBrk="1" hangingPunct="1"/>
              <a:t>50</a:t>
            </a:fld>
            <a:endParaRPr lang="en-US" altLang="en-US" sz="1200"/>
          </a:p>
        </p:txBody>
      </p:sp>
      <p:sp>
        <p:nvSpPr>
          <p:cNvPr id="57347" name="Rectangle 2"/>
          <p:cNvSpPr>
            <a:spLocks noGrp="1" noChangeArrowheads="1"/>
          </p:cNvSpPr>
          <p:nvPr>
            <p:ph type="title"/>
          </p:nvPr>
        </p:nvSpPr>
        <p:spPr>
          <a:xfrm>
            <a:off x="-152400" y="152400"/>
            <a:ext cx="9525000" cy="762000"/>
          </a:xfrm>
        </p:spPr>
        <p:txBody>
          <a:bodyPr/>
          <a:lstStyle/>
          <a:p>
            <a:pPr eaLnBrk="1" hangingPunct="1"/>
            <a:r>
              <a:rPr lang="en-US" altLang="en-US" smtClean="0">
                <a:solidFill>
                  <a:srgbClr val="170981"/>
                </a:solidFill>
              </a:rPr>
              <a:t>Sampling</a:t>
            </a:r>
          </a:p>
        </p:txBody>
      </p:sp>
      <p:sp>
        <p:nvSpPr>
          <p:cNvPr id="57348" name="Rectangle 3"/>
          <p:cNvSpPr>
            <a:spLocks noChangeArrowheads="1"/>
          </p:cNvSpPr>
          <p:nvPr>
            <p:ph type="body" idx="1"/>
          </p:nvPr>
        </p:nvSpPr>
        <p:spPr>
          <a:xfrm>
            <a:off x="381000" y="1371600"/>
            <a:ext cx="8458200" cy="5181600"/>
          </a:xfrm>
        </p:spPr>
        <p:txBody>
          <a:bodyPr/>
          <a:lstStyle/>
          <a:p>
            <a:pPr eaLnBrk="1" hangingPunct="1">
              <a:lnSpc>
                <a:spcPct val="120000"/>
              </a:lnSpc>
            </a:pPr>
            <a:r>
              <a:rPr lang="en-US" altLang="en-US" sz="2400" smtClean="0"/>
              <a:t>Sampling: obtaining a small sample </a:t>
            </a:r>
            <a:r>
              <a:rPr lang="en-US" altLang="en-US" sz="2400" i="1" smtClean="0"/>
              <a:t>s</a:t>
            </a:r>
            <a:r>
              <a:rPr lang="en-US" altLang="en-US" sz="2400" smtClean="0"/>
              <a:t> to represent the whole data set </a:t>
            </a:r>
            <a:r>
              <a:rPr lang="en-US" altLang="en-US" sz="2400" i="1" smtClean="0"/>
              <a:t>N</a:t>
            </a:r>
          </a:p>
          <a:p>
            <a:pPr eaLnBrk="1" hangingPunct="1">
              <a:lnSpc>
                <a:spcPct val="120000"/>
              </a:lnSpc>
            </a:pPr>
            <a:r>
              <a:rPr lang="en-US" altLang="en-US" sz="2400" smtClean="0"/>
              <a:t>Allow a mining algorithm to run in complexity that is potentially sub-linear to the size of the data</a:t>
            </a:r>
          </a:p>
          <a:p>
            <a:pPr eaLnBrk="1" hangingPunct="1">
              <a:lnSpc>
                <a:spcPct val="120000"/>
              </a:lnSpc>
            </a:pPr>
            <a:r>
              <a:rPr lang="en-US" altLang="en-US" sz="2400" smtClean="0"/>
              <a:t>Key principle: Choose a </a:t>
            </a:r>
            <a:r>
              <a:rPr lang="en-US" altLang="en-US" sz="2400" smtClean="0">
                <a:solidFill>
                  <a:schemeClr val="hlink"/>
                </a:solidFill>
              </a:rPr>
              <a:t>representative</a:t>
            </a:r>
            <a:r>
              <a:rPr lang="en-US" altLang="en-US" sz="2400" smtClean="0"/>
              <a:t> subset of the data</a:t>
            </a:r>
          </a:p>
          <a:p>
            <a:pPr lvl="1" eaLnBrk="1" hangingPunct="1">
              <a:lnSpc>
                <a:spcPct val="120000"/>
              </a:lnSpc>
            </a:pPr>
            <a:r>
              <a:rPr lang="en-US" altLang="en-US" sz="2400" smtClean="0"/>
              <a:t>Simple random sampling may have very poor performance in the presence of skew</a:t>
            </a:r>
          </a:p>
          <a:p>
            <a:pPr lvl="1" eaLnBrk="1" hangingPunct="1">
              <a:lnSpc>
                <a:spcPct val="120000"/>
              </a:lnSpc>
            </a:pPr>
            <a:r>
              <a:rPr lang="en-US" altLang="en-US" sz="2400" smtClean="0"/>
              <a:t>Develop adaptive sampling methods, e.g., stratified sampling: </a:t>
            </a:r>
          </a:p>
          <a:p>
            <a:pPr eaLnBrk="1" hangingPunct="1">
              <a:lnSpc>
                <a:spcPct val="120000"/>
              </a:lnSpc>
            </a:pPr>
            <a:r>
              <a:rPr lang="en-US" altLang="en-US" sz="2400" smtClean="0"/>
              <a:t>Note: Sampling may not reduce database I/Os (page at a time)</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D47D017-3CEF-4E3C-AF0E-72839210CEA8}" type="slidenum">
              <a:rPr lang="en-US" altLang="en-US" sz="1200"/>
              <a:pPr eaLnBrk="1" hangingPunct="1"/>
              <a:t>51</a:t>
            </a:fld>
            <a:endParaRPr lang="en-US" altLang="en-US" sz="1200"/>
          </a:p>
        </p:txBody>
      </p:sp>
      <p:sp>
        <p:nvSpPr>
          <p:cNvPr id="58371" name="Rectangle 2"/>
          <p:cNvSpPr>
            <a:spLocks noGrp="1" noChangeArrowheads="1"/>
          </p:cNvSpPr>
          <p:nvPr>
            <p:ph type="title"/>
          </p:nvPr>
        </p:nvSpPr>
        <p:spPr>
          <a:xfrm>
            <a:off x="-152400" y="152400"/>
            <a:ext cx="9525000" cy="762000"/>
          </a:xfrm>
        </p:spPr>
        <p:txBody>
          <a:bodyPr/>
          <a:lstStyle/>
          <a:p>
            <a:pPr eaLnBrk="1" hangingPunct="1"/>
            <a:r>
              <a:rPr lang="en-US" altLang="en-US" smtClean="0"/>
              <a:t>Types of Sampling</a:t>
            </a:r>
          </a:p>
        </p:txBody>
      </p:sp>
      <p:sp>
        <p:nvSpPr>
          <p:cNvPr id="58372" name="Rectangle 3"/>
          <p:cNvSpPr>
            <a:spLocks noChangeArrowheads="1"/>
          </p:cNvSpPr>
          <p:nvPr>
            <p:ph type="body" idx="1"/>
          </p:nvPr>
        </p:nvSpPr>
        <p:spPr>
          <a:xfrm>
            <a:off x="304800" y="1447800"/>
            <a:ext cx="8534400" cy="5105400"/>
          </a:xfrm>
        </p:spPr>
        <p:txBody>
          <a:bodyPr/>
          <a:lstStyle/>
          <a:p>
            <a:pPr eaLnBrk="1" hangingPunct="1">
              <a:lnSpc>
                <a:spcPct val="90000"/>
              </a:lnSpc>
            </a:pPr>
            <a:r>
              <a:rPr lang="en-US" altLang="en-US" sz="2400" b="1" smtClean="0"/>
              <a:t>Simple random sampling</a:t>
            </a:r>
          </a:p>
          <a:p>
            <a:pPr lvl="1" eaLnBrk="1" hangingPunct="1">
              <a:lnSpc>
                <a:spcPct val="90000"/>
              </a:lnSpc>
            </a:pPr>
            <a:r>
              <a:rPr lang="en-US" altLang="en-US" sz="2400" smtClean="0"/>
              <a:t>There is an equal probability of selecting any particular item</a:t>
            </a:r>
          </a:p>
          <a:p>
            <a:pPr eaLnBrk="1" hangingPunct="1">
              <a:lnSpc>
                <a:spcPct val="90000"/>
              </a:lnSpc>
            </a:pPr>
            <a:r>
              <a:rPr lang="en-US" altLang="en-US" sz="2400" b="1" smtClean="0"/>
              <a:t>Sampling without replacement</a:t>
            </a:r>
          </a:p>
          <a:p>
            <a:pPr lvl="1" eaLnBrk="1" hangingPunct="1">
              <a:lnSpc>
                <a:spcPct val="90000"/>
              </a:lnSpc>
            </a:pPr>
            <a:r>
              <a:rPr lang="en-US" altLang="en-US" sz="2400" smtClean="0"/>
              <a:t>Once an object is selected, it is removed from the population</a:t>
            </a:r>
          </a:p>
          <a:p>
            <a:pPr eaLnBrk="1" hangingPunct="1">
              <a:lnSpc>
                <a:spcPct val="90000"/>
              </a:lnSpc>
            </a:pPr>
            <a:r>
              <a:rPr lang="en-US" altLang="en-US" sz="2400" b="1" smtClean="0"/>
              <a:t>Sampling with replacement</a:t>
            </a:r>
          </a:p>
          <a:p>
            <a:pPr lvl="1" eaLnBrk="1" hangingPunct="1">
              <a:lnSpc>
                <a:spcPct val="90000"/>
              </a:lnSpc>
            </a:pPr>
            <a:r>
              <a:rPr lang="en-US" altLang="en-US" sz="2400" smtClean="0"/>
              <a:t>A selected object is not removed from the population</a:t>
            </a:r>
          </a:p>
          <a:p>
            <a:pPr eaLnBrk="1" hangingPunct="1">
              <a:lnSpc>
                <a:spcPct val="90000"/>
              </a:lnSpc>
            </a:pPr>
            <a:r>
              <a:rPr lang="en-US" altLang="en-US" sz="2400" b="1" smtClean="0"/>
              <a:t>Stratified sampling: </a:t>
            </a:r>
          </a:p>
          <a:p>
            <a:pPr lvl="1" eaLnBrk="1" hangingPunct="1">
              <a:lnSpc>
                <a:spcPct val="90000"/>
              </a:lnSpc>
            </a:pPr>
            <a:r>
              <a:rPr lang="en-US" altLang="en-US" sz="2400" smtClean="0"/>
              <a:t>Partition the data set, and draw samples from each partition (proportionally, i.e., approximately the same percentage of the data) </a:t>
            </a:r>
          </a:p>
          <a:p>
            <a:pPr lvl="1" eaLnBrk="1" hangingPunct="1">
              <a:lnSpc>
                <a:spcPct val="90000"/>
              </a:lnSpc>
            </a:pPr>
            <a:r>
              <a:rPr lang="en-US" altLang="en-US" sz="2400" smtClean="0"/>
              <a:t>Used in conjunction with skewed data</a:t>
            </a:r>
          </a:p>
          <a:p>
            <a:pPr lvl="1" eaLnBrk="1" hangingPunct="1">
              <a:lnSpc>
                <a:spcPct val="90000"/>
              </a:lnSpc>
            </a:pPr>
            <a:endParaRPr lang="en-US" altLang="en-US" sz="2000" smtClean="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77609C-2E33-46FE-8DB1-726055B3BD23}" type="slidenum">
              <a:rPr lang="en-US" altLang="en-US" sz="1200"/>
              <a:pPr eaLnBrk="1" hangingPunct="1"/>
              <a:t>52</a:t>
            </a:fld>
            <a:endParaRPr lang="en-US" altLang="en-US" sz="1200"/>
          </a:p>
        </p:txBody>
      </p:sp>
      <p:sp>
        <p:nvSpPr>
          <p:cNvPr id="59395" name="Text Box 2"/>
          <p:cNvSpPr txBox="1">
            <a:spLocks noChangeArrowheads="1"/>
          </p:cNvSpPr>
          <p:nvPr/>
        </p:nvSpPr>
        <p:spPr bwMode="auto">
          <a:xfrm>
            <a:off x="152400" y="3810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3200" b="1">
                <a:solidFill>
                  <a:schemeClr val="tx2"/>
                </a:solidFill>
              </a:rPr>
              <a:t>Sampling: With or without Replacement</a:t>
            </a:r>
          </a:p>
        </p:txBody>
      </p:sp>
      <p:sp>
        <p:nvSpPr>
          <p:cNvPr id="59396" name="Text Box 3"/>
          <p:cNvSpPr txBox="1">
            <a:spLocks noChangeArrowheads="1"/>
          </p:cNvSpPr>
          <p:nvPr/>
        </p:nvSpPr>
        <p:spPr bwMode="auto">
          <a:xfrm rot="-1013563">
            <a:off x="3733800" y="28194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SRSWOR</a:t>
            </a:r>
          </a:p>
          <a:p>
            <a:r>
              <a:rPr lang="en-US" altLang="en-US">
                <a:latin typeface="Times New Roman" panose="02020603050405020304" pitchFamily="18" charset="0"/>
              </a:rPr>
              <a:t>(simple random</a:t>
            </a:r>
          </a:p>
          <a:p>
            <a:r>
              <a:rPr lang="en-US" altLang="en-US">
                <a:latin typeface="Times New Roman" panose="02020603050405020304" pitchFamily="18" charset="0"/>
              </a:rPr>
              <a:t> sample without </a:t>
            </a:r>
          </a:p>
          <a:p>
            <a:r>
              <a:rPr lang="en-US" altLang="en-US">
                <a:latin typeface="Times New Roman" panose="02020603050405020304" pitchFamily="18" charset="0"/>
              </a:rPr>
              <a:t>replacement)</a:t>
            </a:r>
          </a:p>
        </p:txBody>
      </p:sp>
      <p:grpSp>
        <p:nvGrpSpPr>
          <p:cNvPr id="59397" name="Group 4"/>
          <p:cNvGrpSpPr>
            <a:grpSpLocks/>
          </p:cNvGrpSpPr>
          <p:nvPr/>
        </p:nvGrpSpPr>
        <p:grpSpPr bwMode="auto">
          <a:xfrm>
            <a:off x="5695950" y="1771650"/>
            <a:ext cx="2438400" cy="1676400"/>
            <a:chOff x="3588" y="1116"/>
            <a:chExt cx="1536" cy="1056"/>
          </a:xfrm>
        </p:grpSpPr>
        <p:sp>
          <p:nvSpPr>
            <p:cNvPr id="59418"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9"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20"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21"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59398" name="Text Box 9"/>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SRSWR</a:t>
            </a:r>
          </a:p>
        </p:txBody>
      </p:sp>
      <p:grpSp>
        <p:nvGrpSpPr>
          <p:cNvPr id="59399" name="Group 10"/>
          <p:cNvGrpSpPr>
            <a:grpSpLocks/>
          </p:cNvGrpSpPr>
          <p:nvPr/>
        </p:nvGrpSpPr>
        <p:grpSpPr bwMode="auto">
          <a:xfrm>
            <a:off x="5772150" y="4457700"/>
            <a:ext cx="2438400" cy="1676400"/>
            <a:chOff x="3636" y="2808"/>
            <a:chExt cx="1536" cy="1056"/>
          </a:xfrm>
        </p:grpSpPr>
        <p:sp>
          <p:nvSpPr>
            <p:cNvPr id="59414"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5"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6"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7"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59400" name="Group 15"/>
          <p:cNvGrpSpPr>
            <a:grpSpLocks/>
          </p:cNvGrpSpPr>
          <p:nvPr/>
        </p:nvGrpSpPr>
        <p:grpSpPr bwMode="auto">
          <a:xfrm>
            <a:off x="876300" y="1905000"/>
            <a:ext cx="2724150" cy="4556125"/>
            <a:chOff x="564" y="1284"/>
            <a:chExt cx="1716" cy="2870"/>
          </a:xfrm>
        </p:grpSpPr>
        <p:sp>
          <p:nvSpPr>
            <p:cNvPr id="59403"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4"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5"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6"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7"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8"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09"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0"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1"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2"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413"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a:t>
              </a:r>
            </a:p>
          </p:txBody>
        </p:sp>
      </p:grpSp>
      <p:sp>
        <p:nvSpPr>
          <p:cNvPr id="59401"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9402"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53A2151-30CC-4922-BF90-79FCB22DFE9B}" type="slidenum">
              <a:rPr lang="en-US" altLang="en-US" sz="1200"/>
              <a:pPr eaLnBrk="1" hangingPunct="1"/>
              <a:t>53</a:t>
            </a:fld>
            <a:endParaRPr lang="en-US" altLang="en-US" sz="1200"/>
          </a:p>
        </p:txBody>
      </p:sp>
      <p:sp>
        <p:nvSpPr>
          <p:cNvPr id="60419" name="Rectangle 2"/>
          <p:cNvSpPr>
            <a:spLocks noGrp="1" noChangeArrowheads="1"/>
          </p:cNvSpPr>
          <p:nvPr>
            <p:ph type="title"/>
          </p:nvPr>
        </p:nvSpPr>
        <p:spPr>
          <a:xfrm>
            <a:off x="228600" y="304800"/>
            <a:ext cx="8686800" cy="838200"/>
          </a:xfrm>
        </p:spPr>
        <p:txBody>
          <a:bodyPr/>
          <a:lstStyle/>
          <a:p>
            <a:pPr eaLnBrk="1" hangingPunct="1"/>
            <a:r>
              <a:rPr lang="en-US" altLang="en-US" smtClean="0"/>
              <a:t>Sampling: Cluster or Stratified Sampling</a:t>
            </a:r>
          </a:p>
        </p:txBody>
      </p:sp>
      <p:grpSp>
        <p:nvGrpSpPr>
          <p:cNvPr id="60420" name="Group 3"/>
          <p:cNvGrpSpPr>
            <a:grpSpLocks/>
          </p:cNvGrpSpPr>
          <p:nvPr/>
        </p:nvGrpSpPr>
        <p:grpSpPr bwMode="auto">
          <a:xfrm>
            <a:off x="520700" y="2698750"/>
            <a:ext cx="3751263" cy="3348038"/>
            <a:chOff x="274" y="1418"/>
            <a:chExt cx="2363" cy="2109"/>
          </a:xfrm>
        </p:grpSpPr>
        <p:sp>
          <p:nvSpPr>
            <p:cNvPr id="60441"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2"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3"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4"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5"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6"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7"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8"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9"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0" name="Freeform 13"/>
            <p:cNvSpPr>
              <a:spLocks/>
            </p:cNvSpPr>
            <p:nvPr/>
          </p:nvSpPr>
          <p:spPr bwMode="auto">
            <a:xfrm>
              <a:off x="1376" y="1763"/>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1"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2"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3"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4"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5"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6"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7"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8"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59"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0" name="Freeform 23"/>
            <p:cNvSpPr>
              <a:spLocks/>
            </p:cNvSpPr>
            <p:nvPr/>
          </p:nvSpPr>
          <p:spPr bwMode="auto">
            <a:xfrm>
              <a:off x="1061" y="2373"/>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60461" name="Group 24"/>
            <p:cNvGrpSpPr>
              <a:grpSpLocks/>
            </p:cNvGrpSpPr>
            <p:nvPr/>
          </p:nvGrpSpPr>
          <p:grpSpPr bwMode="auto">
            <a:xfrm>
              <a:off x="551" y="1796"/>
              <a:ext cx="542" cy="954"/>
              <a:chOff x="551" y="1796"/>
              <a:chExt cx="542" cy="954"/>
            </a:xfrm>
          </p:grpSpPr>
          <p:sp>
            <p:nvSpPr>
              <p:cNvPr id="60462"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3"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4"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5"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6"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7"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8"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69"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70"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71"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72" name="Freeform 35"/>
              <p:cNvSpPr>
                <a:spLocks/>
              </p:cNvSpPr>
              <p:nvPr/>
            </p:nvSpPr>
            <p:spPr bwMode="auto">
              <a:xfrm>
                <a:off x="551" y="1796"/>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sp>
        <p:nvSpPr>
          <p:cNvPr id="60421"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60422" name="Group 37"/>
          <p:cNvGrpSpPr>
            <a:grpSpLocks/>
          </p:cNvGrpSpPr>
          <p:nvPr/>
        </p:nvGrpSpPr>
        <p:grpSpPr bwMode="auto">
          <a:xfrm>
            <a:off x="5241925" y="3225800"/>
            <a:ext cx="2398713" cy="2214563"/>
            <a:chOff x="3302" y="2032"/>
            <a:chExt cx="1511" cy="1395"/>
          </a:xfrm>
        </p:grpSpPr>
        <p:sp>
          <p:nvSpPr>
            <p:cNvPr id="60425"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6"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7"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8"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9"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0"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1"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2"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3"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4"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5"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6"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7"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8" name="Freeform 51"/>
            <p:cNvSpPr>
              <a:spLocks/>
            </p:cNvSpPr>
            <p:nvPr/>
          </p:nvSpPr>
          <p:spPr bwMode="auto">
            <a:xfrm>
              <a:off x="4127" y="2032"/>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39" name="Freeform 52"/>
            <p:cNvSpPr>
              <a:spLocks/>
            </p:cNvSpPr>
            <p:nvPr/>
          </p:nvSpPr>
          <p:spPr bwMode="auto">
            <a:xfrm>
              <a:off x="3812" y="2642"/>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40" name="Freeform 53"/>
            <p:cNvSpPr>
              <a:spLocks/>
            </p:cNvSpPr>
            <p:nvPr/>
          </p:nvSpPr>
          <p:spPr bwMode="auto">
            <a:xfrm>
              <a:off x="3302" y="2065"/>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0423" name="Text Box 54"/>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 </a:t>
            </a:r>
          </a:p>
        </p:txBody>
      </p:sp>
      <p:sp>
        <p:nvSpPr>
          <p:cNvPr id="60424" name="Text Box 55"/>
          <p:cNvSpPr txBox="1">
            <a:spLocks noChangeArrowheads="1"/>
          </p:cNvSpPr>
          <p:nvPr/>
        </p:nvSpPr>
        <p:spPr bwMode="auto">
          <a:xfrm>
            <a:off x="5043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Cluster/Stratified Sample</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6437751-ED48-4753-9C59-77F75FA248C4}" type="slidenum">
              <a:rPr lang="en-US" altLang="en-US" sz="1200"/>
              <a:pPr eaLnBrk="1" hangingPunct="1"/>
              <a:t>54</a:t>
            </a:fld>
            <a:endParaRPr lang="en-US" altLang="en-US" sz="1200"/>
          </a:p>
        </p:txBody>
      </p:sp>
      <p:sp>
        <p:nvSpPr>
          <p:cNvPr id="61443" name="Rectangle 2"/>
          <p:cNvSpPr>
            <a:spLocks noGrp="1" noChangeArrowheads="1"/>
          </p:cNvSpPr>
          <p:nvPr>
            <p:ph type="title" idx="4294967295"/>
          </p:nvPr>
        </p:nvSpPr>
        <p:spPr>
          <a:xfrm>
            <a:off x="838200" y="228600"/>
            <a:ext cx="7162800" cy="685800"/>
          </a:xfrm>
        </p:spPr>
        <p:txBody>
          <a:bodyPr/>
          <a:lstStyle/>
          <a:p>
            <a:pPr eaLnBrk="1" hangingPunct="1"/>
            <a:r>
              <a:rPr lang="en-US" altLang="en-US" smtClean="0">
                <a:solidFill>
                  <a:srgbClr val="170981"/>
                </a:solidFill>
              </a:rPr>
              <a:t>Data Cube Aggregation</a:t>
            </a:r>
          </a:p>
        </p:txBody>
      </p:sp>
      <p:sp>
        <p:nvSpPr>
          <p:cNvPr id="61444" name="Rectangle 3"/>
          <p:cNvSpPr>
            <a:spLocks noGrp="1" noChangeArrowheads="1"/>
          </p:cNvSpPr>
          <p:nvPr>
            <p:ph type="body" idx="4294967295"/>
          </p:nvPr>
        </p:nvSpPr>
        <p:spPr>
          <a:xfrm>
            <a:off x="304800" y="1371600"/>
            <a:ext cx="8458200" cy="5238750"/>
          </a:xfrm>
        </p:spPr>
        <p:txBody>
          <a:bodyPr/>
          <a:lstStyle/>
          <a:p>
            <a:pPr eaLnBrk="1" hangingPunct="1">
              <a:lnSpc>
                <a:spcPct val="120000"/>
              </a:lnSpc>
            </a:pPr>
            <a:r>
              <a:rPr lang="en-US" altLang="en-US" sz="2400" smtClean="0"/>
              <a:t>The lowest level of a data cube (base cuboid)</a:t>
            </a:r>
          </a:p>
          <a:p>
            <a:pPr lvl="1" eaLnBrk="1" hangingPunct="1">
              <a:lnSpc>
                <a:spcPct val="120000"/>
              </a:lnSpc>
            </a:pPr>
            <a:r>
              <a:rPr lang="en-US" altLang="en-US" sz="2400" smtClean="0"/>
              <a:t>The aggregated data for an </a:t>
            </a:r>
            <a:r>
              <a:rPr lang="en-US" altLang="en-US" sz="2400" smtClean="0">
                <a:solidFill>
                  <a:schemeClr val="hlink"/>
                </a:solidFill>
              </a:rPr>
              <a:t>individual entity of interest</a:t>
            </a:r>
          </a:p>
          <a:p>
            <a:pPr lvl="1" eaLnBrk="1" hangingPunct="1">
              <a:lnSpc>
                <a:spcPct val="120000"/>
              </a:lnSpc>
            </a:pPr>
            <a:r>
              <a:rPr lang="en-US" altLang="en-US" sz="2400" smtClean="0"/>
              <a:t>E.g., a customer in a phone calling data warehouse</a:t>
            </a:r>
          </a:p>
          <a:p>
            <a:pPr eaLnBrk="1" hangingPunct="1">
              <a:lnSpc>
                <a:spcPct val="120000"/>
              </a:lnSpc>
            </a:pPr>
            <a:r>
              <a:rPr lang="en-US" altLang="en-US" sz="2400" smtClean="0"/>
              <a:t>Multiple levels of aggregation in data cubes</a:t>
            </a:r>
          </a:p>
          <a:p>
            <a:pPr lvl="1" eaLnBrk="1" hangingPunct="1">
              <a:lnSpc>
                <a:spcPct val="120000"/>
              </a:lnSpc>
            </a:pPr>
            <a:r>
              <a:rPr lang="en-US" altLang="en-US" sz="2400" smtClean="0"/>
              <a:t>Further reduce the size of data to deal with</a:t>
            </a:r>
          </a:p>
          <a:p>
            <a:pPr eaLnBrk="1" hangingPunct="1">
              <a:lnSpc>
                <a:spcPct val="120000"/>
              </a:lnSpc>
            </a:pPr>
            <a:r>
              <a:rPr lang="en-US" altLang="en-US" sz="2400" smtClean="0"/>
              <a:t>Reference appropriate levels</a:t>
            </a:r>
          </a:p>
          <a:p>
            <a:pPr lvl="1" eaLnBrk="1" hangingPunct="1">
              <a:lnSpc>
                <a:spcPct val="120000"/>
              </a:lnSpc>
            </a:pPr>
            <a:r>
              <a:rPr lang="en-US" altLang="en-US" sz="2400" smtClean="0"/>
              <a:t>Use the smallest representation which is enough to solve the task</a:t>
            </a:r>
          </a:p>
          <a:p>
            <a:pPr eaLnBrk="1" hangingPunct="1">
              <a:lnSpc>
                <a:spcPct val="120000"/>
              </a:lnSpc>
            </a:pPr>
            <a:r>
              <a:rPr lang="en-US" altLang="en-US" sz="2400" smtClean="0"/>
              <a:t>Queries regarding aggregated information should be answered using data cube, when possible</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9C2B6C6-AE12-4C52-B822-03E392E0335D}" type="slidenum">
              <a:rPr lang="en-US" altLang="en-US" sz="1200"/>
              <a:pPr eaLnBrk="1" hangingPunct="1"/>
              <a:t>55</a:t>
            </a:fld>
            <a:endParaRPr lang="en-US" altLang="en-US" sz="1200"/>
          </a:p>
        </p:txBody>
      </p:sp>
      <p:sp>
        <p:nvSpPr>
          <p:cNvPr id="62467" name="Rectangle 2"/>
          <p:cNvSpPr>
            <a:spLocks noGrp="1" noChangeArrowheads="1"/>
          </p:cNvSpPr>
          <p:nvPr>
            <p:ph type="title" idx="4294967295"/>
          </p:nvPr>
        </p:nvSpPr>
        <p:spPr>
          <a:xfrm>
            <a:off x="0" y="152400"/>
            <a:ext cx="9144000" cy="838200"/>
          </a:xfrm>
        </p:spPr>
        <p:txBody>
          <a:bodyPr/>
          <a:lstStyle/>
          <a:p>
            <a:pPr eaLnBrk="1" hangingPunct="1"/>
            <a:r>
              <a:rPr lang="en-US" altLang="en-US" smtClean="0"/>
              <a:t>Data Reduction 3: Data Compression</a:t>
            </a:r>
          </a:p>
        </p:txBody>
      </p:sp>
      <p:sp>
        <p:nvSpPr>
          <p:cNvPr id="62468" name="Rectangle 3"/>
          <p:cNvSpPr>
            <a:spLocks noGrp="1" noChangeArrowheads="1"/>
          </p:cNvSpPr>
          <p:nvPr>
            <p:ph type="body" idx="4294967295"/>
          </p:nvPr>
        </p:nvSpPr>
        <p:spPr>
          <a:xfrm>
            <a:off x="304800" y="1371600"/>
            <a:ext cx="8610600" cy="5314950"/>
          </a:xfrm>
        </p:spPr>
        <p:txBody>
          <a:bodyPr/>
          <a:lstStyle/>
          <a:p>
            <a:pPr eaLnBrk="1" hangingPunct="1"/>
            <a:r>
              <a:rPr lang="en-US" altLang="en-US" sz="2400" smtClean="0"/>
              <a:t>String compression</a:t>
            </a:r>
          </a:p>
          <a:p>
            <a:pPr lvl="1" eaLnBrk="1" hangingPunct="1"/>
            <a:r>
              <a:rPr lang="en-US" altLang="en-US" sz="2400" smtClean="0"/>
              <a:t>There are extensive theories and well-tuned algorithms</a:t>
            </a:r>
          </a:p>
          <a:p>
            <a:pPr lvl="1" eaLnBrk="1" hangingPunct="1"/>
            <a:r>
              <a:rPr lang="en-US" altLang="en-US" sz="2400" smtClean="0"/>
              <a:t>Typically lossless, but only limited manipulation is possible without expansion</a:t>
            </a:r>
            <a:endParaRPr lang="en-US" altLang="en-US" sz="2400" smtClean="0">
              <a:sym typeface="Symbol" panose="05050102010706020507" pitchFamily="18" charset="2"/>
            </a:endParaRPr>
          </a:p>
          <a:p>
            <a:pPr eaLnBrk="1" hangingPunct="1"/>
            <a:r>
              <a:rPr lang="en-US" altLang="en-US" sz="2400" smtClean="0">
                <a:sym typeface="Symbol" panose="05050102010706020507" pitchFamily="18" charset="2"/>
              </a:rPr>
              <a:t>Audio/video compression</a:t>
            </a:r>
          </a:p>
          <a:p>
            <a:pPr lvl="1" eaLnBrk="1" hangingPunct="1"/>
            <a:r>
              <a:rPr lang="en-US" altLang="en-US" sz="2400" smtClean="0">
                <a:sym typeface="Symbol" panose="05050102010706020507" pitchFamily="18" charset="2"/>
              </a:rPr>
              <a:t>Typically lossy compression, with progressive refinement</a:t>
            </a:r>
          </a:p>
          <a:p>
            <a:pPr lvl="1" eaLnBrk="1" hangingPunct="1"/>
            <a:r>
              <a:rPr lang="en-US" altLang="en-US" sz="2400" smtClean="0">
                <a:sym typeface="Symbol" panose="05050102010706020507" pitchFamily="18" charset="2"/>
              </a:rPr>
              <a:t>Sometimes small fragments of signal can be reconstructed without reconstructing the whole</a:t>
            </a:r>
          </a:p>
          <a:p>
            <a:pPr eaLnBrk="1" hangingPunct="1"/>
            <a:r>
              <a:rPr lang="en-US" altLang="en-US" sz="2400" smtClean="0">
                <a:sym typeface="Symbol" panose="05050102010706020507" pitchFamily="18" charset="2"/>
              </a:rPr>
              <a:t>Time sequence is not audio</a:t>
            </a:r>
          </a:p>
          <a:p>
            <a:pPr lvl="1" eaLnBrk="1" hangingPunct="1"/>
            <a:r>
              <a:rPr lang="en-US" altLang="en-US" sz="2400" smtClean="0">
                <a:sym typeface="Symbol" panose="05050102010706020507" pitchFamily="18" charset="2"/>
              </a:rPr>
              <a:t>Typically short and vary slowly with time</a:t>
            </a:r>
          </a:p>
          <a:p>
            <a:pPr eaLnBrk="1" hangingPunct="1"/>
            <a:r>
              <a:rPr lang="en-US" altLang="en-US" sz="2400" smtClean="0">
                <a:sym typeface="Symbol" panose="05050102010706020507" pitchFamily="18" charset="2"/>
              </a:rPr>
              <a:t>Dimensionality and numerosity reduction may also be considered as forms of data compression</a:t>
            </a:r>
          </a:p>
          <a:p>
            <a:pPr lvl="1" eaLnBrk="1" hangingPunct="1">
              <a:lnSpc>
                <a:spcPct val="80000"/>
              </a:lnSpc>
            </a:pPr>
            <a:endParaRPr lang="en-US" altLang="en-US" sz="2400" smtClean="0">
              <a:sym typeface="Symbol" panose="05050102010706020507" pitchFamily="18" charset="2"/>
            </a:endParaRP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9EB37C7-6099-4C7D-9845-CF271DC202C5}" type="slidenum">
              <a:rPr lang="en-US" altLang="en-US" sz="1200"/>
              <a:pPr eaLnBrk="1" hangingPunct="1"/>
              <a:t>56</a:t>
            </a:fld>
            <a:endParaRPr lang="en-US" altLang="en-US" sz="1200"/>
          </a:p>
        </p:txBody>
      </p:sp>
      <p:sp>
        <p:nvSpPr>
          <p:cNvPr id="63491" name="Rectangle 2"/>
          <p:cNvSpPr>
            <a:spLocks noGrp="1" noChangeArrowheads="1"/>
          </p:cNvSpPr>
          <p:nvPr>
            <p:ph type="title" idx="4294967295"/>
          </p:nvPr>
        </p:nvSpPr>
        <p:spPr>
          <a:xfrm>
            <a:off x="1157288" y="304800"/>
            <a:ext cx="5764212" cy="609600"/>
          </a:xfrm>
        </p:spPr>
        <p:txBody>
          <a:bodyPr/>
          <a:lstStyle/>
          <a:p>
            <a:pPr eaLnBrk="1" hangingPunct="1"/>
            <a:r>
              <a:rPr lang="en-US" altLang="en-US" smtClean="0"/>
              <a:t>Data Compression</a:t>
            </a:r>
          </a:p>
        </p:txBody>
      </p:sp>
      <p:sp>
        <p:nvSpPr>
          <p:cNvPr id="63492"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Original Data</a:t>
            </a:r>
          </a:p>
        </p:txBody>
      </p:sp>
      <p:sp>
        <p:nvSpPr>
          <p:cNvPr id="63493"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Compressed </a:t>
            </a:r>
          </a:p>
          <a:p>
            <a:pPr algn="ctr"/>
            <a:r>
              <a:rPr lang="en-US" altLang="en-US">
                <a:latin typeface="Times New Roman" panose="02020603050405020304" pitchFamily="18" charset="0"/>
              </a:rPr>
              <a:t>Data</a:t>
            </a:r>
          </a:p>
        </p:txBody>
      </p:sp>
      <p:sp>
        <p:nvSpPr>
          <p:cNvPr id="63494"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3495"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3496" name="Text Box 7"/>
          <p:cNvSpPr txBox="1">
            <a:spLocks noChangeArrowheads="1"/>
          </p:cNvSpPr>
          <p:nvPr/>
        </p:nvSpPr>
        <p:spPr bwMode="auto">
          <a:xfrm>
            <a:off x="4637088" y="36655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lossless</a:t>
            </a:r>
          </a:p>
        </p:txBody>
      </p:sp>
      <p:sp>
        <p:nvSpPr>
          <p:cNvPr id="63497"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Original Data</a:t>
            </a:r>
          </a:p>
          <a:p>
            <a:pPr algn="ctr"/>
            <a:r>
              <a:rPr lang="en-US" altLang="en-US">
                <a:latin typeface="Times New Roman" panose="02020603050405020304" pitchFamily="18" charset="0"/>
              </a:rPr>
              <a:t>Approximated </a:t>
            </a:r>
          </a:p>
        </p:txBody>
      </p:sp>
      <p:sp>
        <p:nvSpPr>
          <p:cNvPr id="63498"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3499" name="Text Box 10"/>
          <p:cNvSpPr txBox="1">
            <a:spLocks noChangeArrowheads="1"/>
          </p:cNvSpPr>
          <p:nvPr/>
        </p:nvSpPr>
        <p:spPr bwMode="auto">
          <a:xfrm rot="-1797028">
            <a:off x="5227638" y="478313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lossy</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CA56512-D0F5-46EA-AE10-D77EFE054AA0}" type="slidenum">
              <a:rPr lang="en-US" altLang="en-US" sz="1200"/>
              <a:pPr eaLnBrk="1" hangingPunct="1"/>
              <a:t>57</a:t>
            </a:fld>
            <a:endParaRPr lang="en-US" altLang="en-US" sz="1200"/>
          </a:p>
        </p:txBody>
      </p:sp>
      <p:sp>
        <p:nvSpPr>
          <p:cNvPr id="64515"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64516"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64517" name="AutoShape 4"/>
          <p:cNvSpPr>
            <a:spLocks noChangeArrowheads="1"/>
          </p:cNvSpPr>
          <p:nvPr/>
        </p:nvSpPr>
        <p:spPr bwMode="auto">
          <a:xfrm rot="9430553">
            <a:off x="7010400" y="51054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90C2E78-10BE-42BF-8227-7BF593B60131}" type="slidenum">
              <a:rPr lang="en-US" altLang="en-US" sz="1200"/>
              <a:pPr eaLnBrk="1" hangingPunct="1"/>
              <a:t>58</a:t>
            </a:fld>
            <a:endParaRPr lang="en-US" altLang="en-US" sz="1200"/>
          </a:p>
        </p:txBody>
      </p:sp>
      <p:sp>
        <p:nvSpPr>
          <p:cNvPr id="65539" name="Rectangle 2"/>
          <p:cNvSpPr>
            <a:spLocks noGrp="1" noChangeArrowheads="1"/>
          </p:cNvSpPr>
          <p:nvPr>
            <p:ph type="title" idx="4294967295"/>
          </p:nvPr>
        </p:nvSpPr>
        <p:spPr>
          <a:xfrm>
            <a:off x="495300" y="304800"/>
            <a:ext cx="8054975" cy="609600"/>
          </a:xfrm>
        </p:spPr>
        <p:txBody>
          <a:bodyPr/>
          <a:lstStyle/>
          <a:p>
            <a:pPr eaLnBrk="1" hangingPunct="1"/>
            <a:r>
              <a:rPr lang="en-US" altLang="en-US" smtClean="0">
                <a:solidFill>
                  <a:srgbClr val="170981"/>
                </a:solidFill>
              </a:rPr>
              <a:t>Data Transformation</a:t>
            </a:r>
          </a:p>
        </p:txBody>
      </p:sp>
      <p:sp>
        <p:nvSpPr>
          <p:cNvPr id="65540" name="Rectangle 3"/>
          <p:cNvSpPr>
            <a:spLocks noGrp="1" noChangeArrowheads="1"/>
          </p:cNvSpPr>
          <p:nvPr>
            <p:ph type="body" idx="4294967295"/>
          </p:nvPr>
        </p:nvSpPr>
        <p:spPr>
          <a:xfrm>
            <a:off x="304800" y="1219200"/>
            <a:ext cx="8305800" cy="5334000"/>
          </a:xfrm>
        </p:spPr>
        <p:txBody>
          <a:bodyPr/>
          <a:lstStyle/>
          <a:p>
            <a:pPr eaLnBrk="1" hangingPunct="1">
              <a:spcBef>
                <a:spcPts val="600"/>
              </a:spcBef>
              <a:spcAft>
                <a:spcPts val="600"/>
              </a:spcAft>
            </a:pPr>
            <a:r>
              <a:rPr lang="en-US" altLang="en-US" sz="2000" smtClean="0"/>
              <a:t>A function that maps the entire set of values of a given attribute to a new set of replacement values s.t. each old value can be identified with one of the new values</a:t>
            </a:r>
          </a:p>
          <a:p>
            <a:pPr eaLnBrk="1" hangingPunct="1">
              <a:spcBef>
                <a:spcPts val="600"/>
              </a:spcBef>
              <a:spcAft>
                <a:spcPts val="600"/>
              </a:spcAft>
            </a:pPr>
            <a:r>
              <a:rPr lang="en-US" altLang="en-US" sz="2000" smtClean="0"/>
              <a:t>Methods</a:t>
            </a:r>
          </a:p>
          <a:p>
            <a:pPr lvl="1" eaLnBrk="1" hangingPunct="1">
              <a:spcBef>
                <a:spcPts val="600"/>
              </a:spcBef>
              <a:spcAft>
                <a:spcPts val="600"/>
              </a:spcAft>
            </a:pPr>
            <a:r>
              <a:rPr lang="en-US" altLang="en-US" sz="2000" smtClean="0"/>
              <a:t>Smoothing: Remove noise from data</a:t>
            </a:r>
          </a:p>
          <a:p>
            <a:pPr lvl="1" eaLnBrk="1" hangingPunct="1">
              <a:spcBef>
                <a:spcPts val="600"/>
              </a:spcBef>
              <a:spcAft>
                <a:spcPts val="600"/>
              </a:spcAft>
            </a:pPr>
            <a:r>
              <a:rPr lang="en-US" altLang="en-US" sz="2000" smtClean="0"/>
              <a:t>Attribute/feature construction</a:t>
            </a:r>
          </a:p>
          <a:p>
            <a:pPr lvl="2" eaLnBrk="1" hangingPunct="1">
              <a:spcBef>
                <a:spcPts val="600"/>
              </a:spcBef>
              <a:spcAft>
                <a:spcPts val="600"/>
              </a:spcAft>
            </a:pPr>
            <a:r>
              <a:rPr lang="en-US" altLang="en-US" sz="2000" smtClean="0"/>
              <a:t>New attributes constructed from the given ones</a:t>
            </a:r>
          </a:p>
          <a:p>
            <a:pPr lvl="1" eaLnBrk="1" hangingPunct="1">
              <a:spcBef>
                <a:spcPts val="600"/>
              </a:spcBef>
              <a:spcAft>
                <a:spcPts val="600"/>
              </a:spcAft>
            </a:pPr>
            <a:r>
              <a:rPr lang="en-US" altLang="en-US" sz="2000" smtClean="0"/>
              <a:t>Aggregation: Summarization, data cube construction</a:t>
            </a:r>
          </a:p>
          <a:p>
            <a:pPr lvl="1" eaLnBrk="1" hangingPunct="1">
              <a:spcBef>
                <a:spcPts val="600"/>
              </a:spcBef>
              <a:spcAft>
                <a:spcPts val="600"/>
              </a:spcAft>
            </a:pPr>
            <a:r>
              <a:rPr lang="en-US" altLang="en-US" sz="2000" smtClean="0"/>
              <a:t>Normalization: Scaled to fall within a smaller, specified range</a:t>
            </a:r>
          </a:p>
          <a:p>
            <a:pPr lvl="2" eaLnBrk="1" hangingPunct="1">
              <a:spcBef>
                <a:spcPts val="600"/>
              </a:spcBef>
              <a:spcAft>
                <a:spcPts val="600"/>
              </a:spcAft>
            </a:pPr>
            <a:r>
              <a:rPr lang="en-US" altLang="en-US" sz="2000" smtClean="0"/>
              <a:t>min-max normalization</a:t>
            </a:r>
          </a:p>
          <a:p>
            <a:pPr lvl="2" eaLnBrk="1" hangingPunct="1">
              <a:spcBef>
                <a:spcPts val="600"/>
              </a:spcBef>
              <a:spcAft>
                <a:spcPts val="600"/>
              </a:spcAft>
            </a:pPr>
            <a:r>
              <a:rPr lang="en-US" altLang="en-US" sz="2000" smtClean="0"/>
              <a:t>z-score normalization</a:t>
            </a:r>
          </a:p>
          <a:p>
            <a:pPr lvl="2" eaLnBrk="1" hangingPunct="1">
              <a:spcBef>
                <a:spcPts val="600"/>
              </a:spcBef>
              <a:spcAft>
                <a:spcPts val="600"/>
              </a:spcAft>
            </a:pPr>
            <a:r>
              <a:rPr lang="en-US" altLang="en-US" sz="2000" smtClean="0"/>
              <a:t>normalization by decimal scaling</a:t>
            </a:r>
          </a:p>
          <a:p>
            <a:pPr lvl="1" eaLnBrk="1" hangingPunct="1">
              <a:spcBef>
                <a:spcPts val="600"/>
              </a:spcBef>
              <a:spcAft>
                <a:spcPts val="600"/>
              </a:spcAft>
            </a:pPr>
            <a:r>
              <a:rPr lang="en-US" altLang="en-US" sz="2000" smtClean="0"/>
              <a:t>Discretization: Concept hierarchy climbing</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525DB6F-FFA8-41B4-B1F4-30967F2E43C0}" type="slidenum">
              <a:rPr lang="en-US" altLang="en-US" sz="1200"/>
              <a:pPr eaLnBrk="1" hangingPunct="1"/>
              <a:t>59</a:t>
            </a:fld>
            <a:endParaRPr lang="en-US" altLang="en-US" sz="1200"/>
          </a:p>
        </p:txBody>
      </p:sp>
      <p:sp>
        <p:nvSpPr>
          <p:cNvPr id="8201" name="Rectangle 2"/>
          <p:cNvSpPr>
            <a:spLocks noGrp="1" noChangeArrowheads="1"/>
          </p:cNvSpPr>
          <p:nvPr>
            <p:ph type="title"/>
          </p:nvPr>
        </p:nvSpPr>
        <p:spPr>
          <a:xfrm>
            <a:off x="0" y="381000"/>
            <a:ext cx="9144000" cy="609600"/>
          </a:xfrm>
        </p:spPr>
        <p:txBody>
          <a:bodyPr/>
          <a:lstStyle/>
          <a:p>
            <a:pPr eaLnBrk="1" hangingPunct="1"/>
            <a:r>
              <a:rPr lang="en-US" altLang="en-US" smtClean="0"/>
              <a:t>Normalization</a:t>
            </a:r>
          </a:p>
        </p:txBody>
      </p:sp>
      <p:sp>
        <p:nvSpPr>
          <p:cNvPr id="8202" name="Rectangle 3"/>
          <p:cNvSpPr>
            <a:spLocks noGrp="1" noChangeArrowheads="1"/>
          </p:cNvSpPr>
          <p:nvPr>
            <p:ph type="body" sz="half" idx="1"/>
          </p:nvPr>
        </p:nvSpPr>
        <p:spPr>
          <a:xfrm>
            <a:off x="304800" y="1295400"/>
            <a:ext cx="8305800" cy="5029200"/>
          </a:xfrm>
        </p:spPr>
        <p:txBody>
          <a:bodyPr/>
          <a:lstStyle/>
          <a:p>
            <a:pPr eaLnBrk="1" hangingPunct="1">
              <a:lnSpc>
                <a:spcPct val="120000"/>
              </a:lnSpc>
            </a:pPr>
            <a:r>
              <a:rPr lang="en-US" altLang="en-US" sz="2000" b="1" smtClean="0"/>
              <a:t>Min-max normalization</a:t>
            </a:r>
            <a:r>
              <a:rPr lang="en-US" altLang="en-US" sz="2000" smtClean="0"/>
              <a:t>: to [new_min</a:t>
            </a:r>
            <a:r>
              <a:rPr lang="en-US" altLang="en-US" sz="2000" baseline="-25000" smtClean="0"/>
              <a:t>A</a:t>
            </a:r>
            <a:r>
              <a:rPr lang="en-US" altLang="en-US" sz="2000" smtClean="0"/>
              <a:t>, new_max</a:t>
            </a:r>
            <a:r>
              <a:rPr lang="en-US" altLang="en-US" sz="2000" baseline="-25000" smtClean="0"/>
              <a:t>A</a:t>
            </a:r>
            <a:r>
              <a:rPr lang="en-US" altLang="en-US" sz="2000" smtClean="0"/>
              <a:t>]</a:t>
            </a:r>
          </a:p>
          <a:p>
            <a:pPr lvl="1" eaLnBrk="1" hangingPunct="1">
              <a:lnSpc>
                <a:spcPct val="120000"/>
              </a:lnSpc>
            </a:pPr>
            <a:endParaRPr lang="en-US" altLang="en-US" sz="2000" smtClean="0"/>
          </a:p>
          <a:p>
            <a:pPr lvl="1" eaLnBrk="1" hangingPunct="1">
              <a:lnSpc>
                <a:spcPct val="120000"/>
              </a:lnSpc>
            </a:pPr>
            <a:endParaRPr lang="en-US" altLang="en-US" sz="2000" smtClean="0"/>
          </a:p>
          <a:p>
            <a:pPr lvl="1" eaLnBrk="1" hangingPunct="1">
              <a:lnSpc>
                <a:spcPct val="120000"/>
              </a:lnSpc>
            </a:pPr>
            <a:r>
              <a:rPr lang="en-US" altLang="en-US" sz="2000" smtClean="0"/>
              <a:t>Ex.  Let income range $12,000 to $98,000 normalized to [0.0, 1.0].  Then $73,000 is mapped to  </a:t>
            </a:r>
          </a:p>
          <a:p>
            <a:pPr eaLnBrk="1" hangingPunct="1">
              <a:lnSpc>
                <a:spcPct val="120000"/>
              </a:lnSpc>
            </a:pPr>
            <a:r>
              <a:rPr lang="en-US" altLang="en-US" sz="2000" b="1" smtClean="0"/>
              <a:t>Z-score normalization</a:t>
            </a:r>
            <a:r>
              <a:rPr lang="en-US" altLang="en-US" sz="2000" smtClean="0"/>
              <a:t> (</a:t>
            </a:r>
            <a:r>
              <a:rPr lang="el-GR" altLang="en-US" sz="2000" smtClean="0"/>
              <a:t>μ</a:t>
            </a:r>
            <a:r>
              <a:rPr lang="en-US" altLang="en-US" sz="2000" smtClean="0"/>
              <a:t>: mean, </a:t>
            </a:r>
            <a:r>
              <a:rPr lang="el-GR" altLang="en-US" sz="2000" smtClean="0"/>
              <a:t>σ</a:t>
            </a:r>
            <a:r>
              <a:rPr lang="en-US" altLang="en-US" sz="2000" smtClean="0"/>
              <a:t>: standard deviation):</a:t>
            </a:r>
          </a:p>
          <a:p>
            <a:pPr eaLnBrk="1" hangingPunct="1">
              <a:lnSpc>
                <a:spcPct val="120000"/>
              </a:lnSpc>
            </a:pPr>
            <a:endParaRPr lang="en-US" altLang="en-US" sz="2000" smtClean="0"/>
          </a:p>
          <a:p>
            <a:pPr lvl="1" eaLnBrk="1" hangingPunct="1">
              <a:lnSpc>
                <a:spcPct val="120000"/>
              </a:lnSpc>
            </a:pPr>
            <a:endParaRPr lang="en-US" altLang="en-US" sz="2000" smtClean="0"/>
          </a:p>
          <a:p>
            <a:pPr lvl="1" eaLnBrk="1" hangingPunct="1">
              <a:lnSpc>
                <a:spcPct val="120000"/>
              </a:lnSpc>
            </a:pPr>
            <a:r>
              <a:rPr lang="en-US" altLang="en-US" sz="2000" smtClean="0"/>
              <a:t>Ex. Let </a:t>
            </a:r>
            <a:r>
              <a:rPr lang="el-GR" altLang="en-US" sz="2000" smtClean="0"/>
              <a:t>μ</a:t>
            </a:r>
            <a:r>
              <a:rPr lang="en-US" altLang="en-US" sz="2000" smtClean="0"/>
              <a:t> = 54,000, </a:t>
            </a:r>
            <a:r>
              <a:rPr lang="el-GR" altLang="en-US" sz="2000" smtClean="0"/>
              <a:t>σ</a:t>
            </a:r>
            <a:r>
              <a:rPr lang="en-US" altLang="en-US" sz="2000" smtClean="0"/>
              <a:t> = 16,000.  Then</a:t>
            </a:r>
            <a:endParaRPr lang="el-GR" altLang="en-US" sz="2000" smtClean="0"/>
          </a:p>
          <a:p>
            <a:pPr eaLnBrk="1" hangingPunct="1">
              <a:lnSpc>
                <a:spcPct val="120000"/>
              </a:lnSpc>
            </a:pPr>
            <a:r>
              <a:rPr lang="en-US" altLang="en-US" sz="2000" b="1" smtClean="0"/>
              <a:t>Normalization by decimal scaling</a:t>
            </a:r>
          </a:p>
        </p:txBody>
      </p:sp>
      <p:graphicFrame>
        <p:nvGraphicFramePr>
          <p:cNvPr id="8194" name="Object 4"/>
          <p:cNvGraphicFramePr>
            <a:graphicFrameLocks noChangeAspect="1"/>
          </p:cNvGraphicFramePr>
          <p:nvPr>
            <p:ph sz="quarter" idx="2"/>
          </p:nvPr>
        </p:nvGraphicFramePr>
        <p:xfrm>
          <a:off x="5181600" y="2895600"/>
          <a:ext cx="2514600" cy="488950"/>
        </p:xfrm>
        <a:graphic>
          <a:graphicData uri="http://schemas.openxmlformats.org/presentationml/2006/ole">
            <mc:AlternateContent xmlns:mc="http://schemas.openxmlformats.org/markup-compatibility/2006">
              <mc:Choice xmlns:v="urn:schemas-microsoft-com:vml" Requires="v">
                <p:oleObj spid="_x0000_s8204" name="Equation" r:id="rId4" imgW="2222500" imgH="419100" progId="Equation.3">
                  <p:embed/>
                </p:oleObj>
              </mc:Choice>
              <mc:Fallback>
                <p:oleObj name="Equation" r:id="rId4" imgW="22225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895600"/>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5"/>
          <p:cNvGraphicFramePr>
            <a:graphicFrameLocks noChangeAspect="1"/>
          </p:cNvGraphicFramePr>
          <p:nvPr/>
        </p:nvGraphicFramePr>
        <p:xfrm>
          <a:off x="1905000" y="1828800"/>
          <a:ext cx="5943600" cy="709613"/>
        </p:xfrm>
        <a:graphic>
          <a:graphicData uri="http://schemas.openxmlformats.org/presentationml/2006/ole">
            <mc:AlternateContent xmlns:mc="http://schemas.openxmlformats.org/markup-compatibility/2006">
              <mc:Choice xmlns:v="urn:schemas-microsoft-com:vml" Requires="v">
                <p:oleObj spid="_x0000_s8205" name="Equation" r:id="rId6" imgW="3340100" imgH="393700" progId="Equation.3">
                  <p:embed/>
                </p:oleObj>
              </mc:Choice>
              <mc:Fallback>
                <p:oleObj name="Equation" r:id="rId6" imgW="33401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828800"/>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6"/>
          <p:cNvGraphicFramePr>
            <a:graphicFrameLocks noChangeAspect="1"/>
          </p:cNvGraphicFramePr>
          <p:nvPr/>
        </p:nvGraphicFramePr>
        <p:xfrm>
          <a:off x="1981200" y="3886200"/>
          <a:ext cx="1447800" cy="679450"/>
        </p:xfrm>
        <a:graphic>
          <a:graphicData uri="http://schemas.openxmlformats.org/presentationml/2006/ole">
            <mc:AlternateContent xmlns:mc="http://schemas.openxmlformats.org/markup-compatibility/2006">
              <mc:Choice xmlns:v="urn:schemas-microsoft-com:vml" Requires="v">
                <p:oleObj spid="_x0000_s8206" name="Equation" r:id="rId8" imgW="634725" imgH="393529" progId="Equation.3">
                  <p:embed/>
                </p:oleObj>
              </mc:Choice>
              <mc:Fallback>
                <p:oleObj name="Equation" r:id="rId8" imgW="634725"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8862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7"/>
          <p:cNvGraphicFramePr>
            <a:graphicFrameLocks noChangeAspect="1"/>
          </p:cNvGraphicFramePr>
          <p:nvPr/>
        </p:nvGraphicFramePr>
        <p:xfrm>
          <a:off x="1219200" y="5486400"/>
          <a:ext cx="1066800" cy="847725"/>
        </p:xfrm>
        <a:graphic>
          <a:graphicData uri="http://schemas.openxmlformats.org/presentationml/2006/ole">
            <mc:AlternateContent xmlns:mc="http://schemas.openxmlformats.org/markup-compatibility/2006">
              <mc:Choice xmlns:v="urn:schemas-microsoft-com:vml" Requires="v">
                <p:oleObj spid="_x0000_s8207" name="Equation" r:id="rId10" imgW="495085" imgH="393529" progId="Equation.3">
                  <p:embed/>
                </p:oleObj>
              </mc:Choice>
              <mc:Fallback>
                <p:oleObj name="Equation" r:id="rId10" imgW="495085" imgH="39352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54864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8208" name="Equation" r:id="rId12" imgW="114151" imgH="215619" progId="Equation.3">
                  <p:embed/>
                </p:oleObj>
              </mc:Choice>
              <mc:Fallback>
                <p:oleObj name="Equation" r:id="rId12" imgW="114151" imgH="215619"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9"/>
          <p:cNvSpPr txBox="1">
            <a:spLocks noChangeArrowheads="1"/>
          </p:cNvSpPr>
          <p:nvPr/>
        </p:nvSpPr>
        <p:spPr bwMode="auto">
          <a:xfrm>
            <a:off x="2514600" y="563880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Where </a:t>
            </a:r>
            <a:r>
              <a:rPr lang="en-US" altLang="en-US" i="1">
                <a:latin typeface="Times New Roman" panose="02020603050405020304" pitchFamily="18" charset="0"/>
              </a:rPr>
              <a:t>j</a:t>
            </a:r>
            <a:r>
              <a:rPr lang="en-US" altLang="en-US" sz="2000">
                <a:latin typeface="Times New Roman" panose="02020603050405020304" pitchFamily="18" charset="0"/>
              </a:rPr>
              <a:t> is the smallest integer such that Max(|</a:t>
            </a:r>
            <a:r>
              <a:rPr lang="el-GR" altLang="en-US" sz="2000">
                <a:latin typeface="Times New Roman" panose="02020603050405020304" pitchFamily="18" charset="0"/>
                <a:cs typeface="Times New Roman" panose="02020603050405020304" pitchFamily="18" charset="0"/>
              </a:rPr>
              <a:t>ν</a:t>
            </a:r>
            <a:r>
              <a:rPr lang="en-US"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rPr>
              <a:t>|) &lt; 1</a:t>
            </a:r>
            <a:endParaRPr lang="en-US" altLang="en-US">
              <a:latin typeface="Times New Roman" panose="02020603050405020304" pitchFamily="18" charset="0"/>
            </a:endParaRPr>
          </a:p>
        </p:txBody>
      </p:sp>
      <p:graphicFrame>
        <p:nvGraphicFramePr>
          <p:cNvPr id="8199" name="Object 10"/>
          <p:cNvGraphicFramePr>
            <a:graphicFrameLocks noChangeAspect="1"/>
          </p:cNvGraphicFramePr>
          <p:nvPr>
            <p:ph sz="quarter" idx="3"/>
          </p:nvPr>
        </p:nvGraphicFramePr>
        <p:xfrm>
          <a:off x="5562600" y="4592638"/>
          <a:ext cx="1952625" cy="563562"/>
        </p:xfrm>
        <a:graphic>
          <a:graphicData uri="http://schemas.openxmlformats.org/presentationml/2006/ole">
            <mc:AlternateContent xmlns:mc="http://schemas.openxmlformats.org/markup-compatibility/2006">
              <mc:Choice xmlns:v="urn:schemas-microsoft-com:vml" Requires="v">
                <p:oleObj spid="_x0000_s8209" name="Equation" r:id="rId14" imgW="1498600" imgH="419100" progId="Equation.3">
                  <p:embed/>
                </p:oleObj>
              </mc:Choice>
              <mc:Fallback>
                <p:oleObj name="Equation" r:id="rId14" imgW="1498600" imgH="4191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4592638"/>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EE917C4-5DBB-4DFE-99D3-F0D7E0C7C042}" type="slidenum">
              <a:rPr lang="en-US" altLang="en-US" sz="1200"/>
              <a:pPr eaLnBrk="1" hangingPunct="1"/>
              <a:t>6</a:t>
            </a:fld>
            <a:endParaRPr lang="en-US" altLang="en-US" sz="1200"/>
          </a:p>
        </p:txBody>
      </p:sp>
      <p:sp>
        <p:nvSpPr>
          <p:cNvPr id="19459" name="Rectangle 2"/>
          <p:cNvSpPr>
            <a:spLocks noGrp="1" noChangeArrowheads="1"/>
          </p:cNvSpPr>
          <p:nvPr>
            <p:ph type="title"/>
          </p:nvPr>
        </p:nvSpPr>
        <p:spPr>
          <a:xfrm>
            <a:off x="0" y="304800"/>
            <a:ext cx="9144000" cy="685800"/>
          </a:xfrm>
        </p:spPr>
        <p:txBody>
          <a:bodyPr/>
          <a:lstStyle/>
          <a:p>
            <a:pPr eaLnBrk="1" hangingPunct="1"/>
            <a:r>
              <a:rPr lang="en-US" altLang="en-US" sz="3200" smtClean="0"/>
              <a:t>Data Quality: Why Preprocess the Data?</a:t>
            </a:r>
            <a:endParaRPr lang="en-US" altLang="en-US" smtClean="0"/>
          </a:p>
        </p:txBody>
      </p:sp>
      <p:sp>
        <p:nvSpPr>
          <p:cNvPr id="19460" name="Rectangle 3"/>
          <p:cNvSpPr>
            <a:spLocks noGrp="1" noChangeArrowheads="1"/>
          </p:cNvSpPr>
          <p:nvPr>
            <p:ph type="body" idx="1"/>
          </p:nvPr>
        </p:nvSpPr>
        <p:spPr>
          <a:xfrm>
            <a:off x="304800" y="1295400"/>
            <a:ext cx="8382000" cy="4946650"/>
          </a:xfrm>
        </p:spPr>
        <p:txBody>
          <a:bodyPr/>
          <a:lstStyle/>
          <a:p>
            <a:pPr eaLnBrk="1" hangingPunct="1">
              <a:lnSpc>
                <a:spcPct val="140000"/>
              </a:lnSpc>
            </a:pPr>
            <a:r>
              <a:rPr lang="en-US" altLang="en-US" sz="2400" smtClean="0"/>
              <a:t>Measures for data quality: A multidimensional view</a:t>
            </a:r>
          </a:p>
          <a:p>
            <a:pPr lvl="1" eaLnBrk="1" hangingPunct="1">
              <a:lnSpc>
                <a:spcPct val="140000"/>
              </a:lnSpc>
            </a:pPr>
            <a:r>
              <a:rPr lang="en-US" altLang="en-US" sz="2400" smtClean="0"/>
              <a:t>Accuracy: correct or wrong, accurate or not</a:t>
            </a:r>
          </a:p>
          <a:p>
            <a:pPr lvl="1" eaLnBrk="1" hangingPunct="1">
              <a:lnSpc>
                <a:spcPct val="140000"/>
              </a:lnSpc>
            </a:pPr>
            <a:r>
              <a:rPr lang="en-US" altLang="en-US" sz="2400" smtClean="0"/>
              <a:t>Completeness: not recorded, unavailable, …</a:t>
            </a:r>
          </a:p>
          <a:p>
            <a:pPr lvl="1" eaLnBrk="1" hangingPunct="1">
              <a:lnSpc>
                <a:spcPct val="140000"/>
              </a:lnSpc>
            </a:pPr>
            <a:r>
              <a:rPr lang="en-US" altLang="en-US" sz="2400" smtClean="0"/>
              <a:t>Consistency: some modified but some not, dangling, …</a:t>
            </a:r>
          </a:p>
          <a:p>
            <a:pPr lvl="1" eaLnBrk="1" hangingPunct="1">
              <a:lnSpc>
                <a:spcPct val="140000"/>
              </a:lnSpc>
            </a:pPr>
            <a:r>
              <a:rPr lang="en-US" altLang="en-US" sz="2400" smtClean="0"/>
              <a:t>Timeliness: timely update? </a:t>
            </a:r>
          </a:p>
          <a:p>
            <a:pPr lvl="1" eaLnBrk="1" hangingPunct="1">
              <a:lnSpc>
                <a:spcPct val="140000"/>
              </a:lnSpc>
            </a:pPr>
            <a:r>
              <a:rPr lang="en-US" altLang="en-US" sz="2400" smtClean="0"/>
              <a:t>Believability: how trustable the data are correct?</a:t>
            </a:r>
          </a:p>
          <a:p>
            <a:pPr lvl="1" eaLnBrk="1" hangingPunct="1">
              <a:lnSpc>
                <a:spcPct val="140000"/>
              </a:lnSpc>
            </a:pPr>
            <a:r>
              <a:rPr lang="en-US" altLang="en-US" sz="2400" smtClean="0"/>
              <a:t>Interpretability: how easily the data can be understood?</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4CFB66-B888-4FCA-8BBF-B72B94143C32}" type="slidenum">
              <a:rPr lang="en-US" altLang="en-US" sz="1200"/>
              <a:pPr eaLnBrk="1" hangingPunct="1"/>
              <a:t>60</a:t>
            </a:fld>
            <a:endParaRPr lang="en-US" altLang="en-US" sz="1200"/>
          </a:p>
        </p:txBody>
      </p:sp>
      <p:sp>
        <p:nvSpPr>
          <p:cNvPr id="66563" name="Rectangle 2"/>
          <p:cNvSpPr>
            <a:spLocks noGrp="1" noChangeArrowheads="1"/>
          </p:cNvSpPr>
          <p:nvPr>
            <p:ph type="title"/>
          </p:nvPr>
        </p:nvSpPr>
        <p:spPr/>
        <p:txBody>
          <a:bodyPr/>
          <a:lstStyle/>
          <a:p>
            <a:pPr eaLnBrk="1" hangingPunct="1"/>
            <a:r>
              <a:rPr lang="en-US" altLang="en-US" smtClean="0">
                <a:solidFill>
                  <a:srgbClr val="170981"/>
                </a:solidFill>
              </a:rPr>
              <a:t>Discretization</a:t>
            </a:r>
            <a:r>
              <a:rPr lang="en-US" altLang="en-US" smtClean="0">
                <a:solidFill>
                  <a:schemeClr val="hlink"/>
                </a:solidFill>
              </a:rPr>
              <a:t> </a:t>
            </a:r>
          </a:p>
        </p:txBody>
      </p:sp>
      <p:sp>
        <p:nvSpPr>
          <p:cNvPr id="66564" name="Rectangle 3"/>
          <p:cNvSpPr>
            <a:spLocks noGrp="1" noChangeArrowheads="1"/>
          </p:cNvSpPr>
          <p:nvPr>
            <p:ph type="body" idx="1"/>
          </p:nvPr>
        </p:nvSpPr>
        <p:spPr>
          <a:xfrm>
            <a:off x="304800" y="1219200"/>
            <a:ext cx="8534400" cy="5334000"/>
          </a:xfrm>
        </p:spPr>
        <p:txBody>
          <a:bodyPr/>
          <a:lstStyle/>
          <a:p>
            <a:pPr eaLnBrk="1" hangingPunct="1">
              <a:lnSpc>
                <a:spcPct val="120000"/>
              </a:lnSpc>
            </a:pPr>
            <a:r>
              <a:rPr lang="en-US" altLang="en-US" sz="2000" smtClean="0"/>
              <a:t>Three types of attributes</a:t>
            </a:r>
          </a:p>
          <a:p>
            <a:pPr lvl="1" eaLnBrk="1" hangingPunct="1">
              <a:lnSpc>
                <a:spcPct val="120000"/>
              </a:lnSpc>
            </a:pPr>
            <a:r>
              <a:rPr lang="en-US" altLang="en-US" sz="2000" smtClean="0"/>
              <a:t>Nominal—values from an unordered set, e.g., color, profession</a:t>
            </a:r>
          </a:p>
          <a:p>
            <a:pPr lvl="1" eaLnBrk="1" hangingPunct="1">
              <a:lnSpc>
                <a:spcPct val="120000"/>
              </a:lnSpc>
            </a:pPr>
            <a:r>
              <a:rPr lang="en-US" altLang="en-US" sz="2000" smtClean="0"/>
              <a:t>Ordinal—values from an ordered set, e.g., military or academic rank </a:t>
            </a:r>
          </a:p>
          <a:p>
            <a:pPr lvl="1" eaLnBrk="1" hangingPunct="1">
              <a:lnSpc>
                <a:spcPct val="120000"/>
              </a:lnSpc>
            </a:pPr>
            <a:r>
              <a:rPr lang="en-US" altLang="en-US" sz="2000" smtClean="0"/>
              <a:t>Numeric—real numbers, e.g., integer or real numbers</a:t>
            </a:r>
          </a:p>
          <a:p>
            <a:pPr eaLnBrk="1" hangingPunct="1">
              <a:lnSpc>
                <a:spcPct val="120000"/>
              </a:lnSpc>
            </a:pPr>
            <a:r>
              <a:rPr lang="en-US" altLang="en-US" sz="2000" smtClean="0"/>
              <a:t>Discretization: Divide the range of a continuous attribute into intervals</a:t>
            </a:r>
          </a:p>
          <a:p>
            <a:pPr lvl="1" eaLnBrk="1" hangingPunct="1">
              <a:lnSpc>
                <a:spcPct val="120000"/>
              </a:lnSpc>
            </a:pPr>
            <a:r>
              <a:rPr lang="en-US" altLang="en-US" sz="2000" smtClean="0"/>
              <a:t>Interval labels can then be used to replace actual data values </a:t>
            </a:r>
          </a:p>
          <a:p>
            <a:pPr lvl="1" eaLnBrk="1" hangingPunct="1">
              <a:lnSpc>
                <a:spcPct val="120000"/>
              </a:lnSpc>
            </a:pPr>
            <a:r>
              <a:rPr lang="en-US" altLang="en-US" sz="2000" smtClean="0"/>
              <a:t>Reduce data size by discretization</a:t>
            </a:r>
          </a:p>
          <a:p>
            <a:pPr lvl="1" eaLnBrk="1" hangingPunct="1">
              <a:lnSpc>
                <a:spcPct val="120000"/>
              </a:lnSpc>
            </a:pPr>
            <a:r>
              <a:rPr lang="en-US" altLang="en-US" sz="2000" smtClean="0"/>
              <a:t>Supervised vs. unsupervised</a:t>
            </a:r>
          </a:p>
          <a:p>
            <a:pPr lvl="1" eaLnBrk="1" hangingPunct="1">
              <a:lnSpc>
                <a:spcPct val="120000"/>
              </a:lnSpc>
            </a:pPr>
            <a:r>
              <a:rPr lang="en-US" altLang="en-US" sz="2000" smtClean="0"/>
              <a:t>Split (top-down) vs. merge (bottom-up)</a:t>
            </a:r>
          </a:p>
          <a:p>
            <a:pPr lvl="1" eaLnBrk="1" hangingPunct="1">
              <a:lnSpc>
                <a:spcPct val="120000"/>
              </a:lnSpc>
            </a:pPr>
            <a:r>
              <a:rPr lang="en-US" altLang="en-US" sz="2000" smtClean="0"/>
              <a:t>Discretization can be performed recursively on an attribute</a:t>
            </a:r>
          </a:p>
          <a:p>
            <a:pPr lvl="1" eaLnBrk="1" hangingPunct="1">
              <a:lnSpc>
                <a:spcPct val="120000"/>
              </a:lnSpc>
            </a:pPr>
            <a:r>
              <a:rPr lang="en-US" altLang="en-US" sz="2000" smtClean="0"/>
              <a:t>Prepare for further analysis, e.g., classification</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75D4EAD5-1B31-42EA-9250-231C2CF9320B}" type="slidenum">
              <a:rPr lang="en-US" altLang="en-US" sz="1200"/>
              <a:pPr algn="r" eaLnBrk="1" hangingPunct="1"/>
              <a:t>61</a:t>
            </a:fld>
            <a:endParaRPr lang="en-US" altLang="en-US" sz="1200"/>
          </a:p>
        </p:txBody>
      </p:sp>
      <p:sp>
        <p:nvSpPr>
          <p:cNvPr id="67587" name="Rectangle 2"/>
          <p:cNvSpPr>
            <a:spLocks noGrp="1" noChangeArrowheads="1"/>
          </p:cNvSpPr>
          <p:nvPr>
            <p:ph type="title" idx="4294967295"/>
          </p:nvPr>
        </p:nvSpPr>
        <p:spPr>
          <a:xfrm>
            <a:off x="0" y="228600"/>
            <a:ext cx="8991600" cy="762000"/>
          </a:xfrm>
        </p:spPr>
        <p:txBody>
          <a:bodyPr/>
          <a:lstStyle/>
          <a:p>
            <a:pPr eaLnBrk="1" hangingPunct="1"/>
            <a:r>
              <a:rPr lang="en-US" altLang="en-US" smtClean="0"/>
              <a:t>Data Discretization Methods</a:t>
            </a:r>
          </a:p>
        </p:txBody>
      </p:sp>
      <p:sp>
        <p:nvSpPr>
          <p:cNvPr id="67588" name="Rectangle 3"/>
          <p:cNvSpPr>
            <a:spLocks noGrp="1" noChangeArrowheads="1"/>
          </p:cNvSpPr>
          <p:nvPr>
            <p:ph type="body" idx="4294967295"/>
          </p:nvPr>
        </p:nvSpPr>
        <p:spPr>
          <a:xfrm>
            <a:off x="304800" y="1295400"/>
            <a:ext cx="8610600" cy="5181600"/>
          </a:xfrm>
        </p:spPr>
        <p:txBody>
          <a:bodyPr/>
          <a:lstStyle/>
          <a:p>
            <a:pPr eaLnBrk="1" hangingPunct="1">
              <a:lnSpc>
                <a:spcPct val="120000"/>
              </a:lnSpc>
            </a:pPr>
            <a:r>
              <a:rPr lang="en-US" altLang="en-US" sz="2400" smtClean="0"/>
              <a:t>Typical methods: All the methods can be applied recursively</a:t>
            </a:r>
          </a:p>
          <a:p>
            <a:pPr lvl="1" eaLnBrk="1" hangingPunct="1">
              <a:lnSpc>
                <a:spcPct val="120000"/>
              </a:lnSpc>
            </a:pPr>
            <a:r>
              <a:rPr lang="en-US" altLang="en-US" sz="2400" smtClean="0">
                <a:solidFill>
                  <a:schemeClr val="hlink"/>
                </a:solidFill>
              </a:rPr>
              <a:t>Binning</a:t>
            </a:r>
            <a:r>
              <a:rPr lang="en-US" altLang="en-US" sz="2400" smtClean="0"/>
              <a:t> </a:t>
            </a:r>
          </a:p>
          <a:p>
            <a:pPr lvl="2" eaLnBrk="1" hangingPunct="1">
              <a:lnSpc>
                <a:spcPct val="120000"/>
              </a:lnSpc>
            </a:pPr>
            <a:r>
              <a:rPr lang="en-US" altLang="en-US" smtClean="0"/>
              <a:t>Top-down split, unsupervised</a:t>
            </a:r>
          </a:p>
          <a:p>
            <a:pPr lvl="1" eaLnBrk="1" hangingPunct="1">
              <a:lnSpc>
                <a:spcPct val="120000"/>
              </a:lnSpc>
            </a:pPr>
            <a:r>
              <a:rPr lang="en-US" altLang="en-US" sz="2400" smtClean="0">
                <a:solidFill>
                  <a:schemeClr val="hlink"/>
                </a:solidFill>
              </a:rPr>
              <a:t>Histogram analysis</a:t>
            </a:r>
          </a:p>
          <a:p>
            <a:pPr lvl="2" eaLnBrk="1" hangingPunct="1">
              <a:lnSpc>
                <a:spcPct val="120000"/>
              </a:lnSpc>
            </a:pPr>
            <a:r>
              <a:rPr lang="en-US" altLang="en-US" smtClean="0"/>
              <a:t>Top-down split, unsupervised</a:t>
            </a:r>
          </a:p>
          <a:p>
            <a:pPr lvl="1" eaLnBrk="1" hangingPunct="1">
              <a:lnSpc>
                <a:spcPct val="120000"/>
              </a:lnSpc>
            </a:pPr>
            <a:r>
              <a:rPr lang="en-US" altLang="en-US" sz="2400" smtClean="0">
                <a:solidFill>
                  <a:schemeClr val="hlink"/>
                </a:solidFill>
              </a:rPr>
              <a:t>Clustering analysis</a:t>
            </a:r>
            <a:r>
              <a:rPr lang="en-US" altLang="en-US" sz="2400" smtClean="0"/>
              <a:t> (unsupervised, top-down split or bottom-up merge)</a:t>
            </a:r>
          </a:p>
          <a:p>
            <a:pPr lvl="1" eaLnBrk="1" hangingPunct="1">
              <a:lnSpc>
                <a:spcPct val="120000"/>
              </a:lnSpc>
            </a:pPr>
            <a:r>
              <a:rPr lang="en-US" altLang="en-US" sz="2400" smtClean="0">
                <a:solidFill>
                  <a:schemeClr val="hlink"/>
                </a:solidFill>
              </a:rPr>
              <a:t>Decision-tree analysis</a:t>
            </a:r>
            <a:r>
              <a:rPr lang="en-US" altLang="en-US" sz="2400" smtClean="0"/>
              <a:t> (supervised, top-down split)</a:t>
            </a:r>
          </a:p>
          <a:p>
            <a:pPr lvl="1" eaLnBrk="1" hangingPunct="1">
              <a:lnSpc>
                <a:spcPct val="120000"/>
              </a:lnSpc>
            </a:pPr>
            <a:r>
              <a:rPr lang="en-US" altLang="en-US" sz="2400" smtClean="0">
                <a:solidFill>
                  <a:schemeClr val="hlink"/>
                </a:solidFill>
                <a:sym typeface="Symbol" panose="05050102010706020507" pitchFamily="18" charset="2"/>
              </a:rPr>
              <a:t>Correlation (e.g., </a:t>
            </a:r>
            <a:r>
              <a:rPr lang="en-US" altLang="en-US" sz="2400" baseline="30000" smtClean="0">
                <a:solidFill>
                  <a:schemeClr val="hlink"/>
                </a:solidFill>
              </a:rPr>
              <a:t>2</a:t>
            </a:r>
            <a:r>
              <a:rPr lang="en-US" altLang="en-US" sz="2400" smtClean="0">
                <a:solidFill>
                  <a:schemeClr val="hlink"/>
                </a:solidFill>
              </a:rPr>
              <a:t>) analysis</a:t>
            </a:r>
            <a:r>
              <a:rPr lang="en-US" altLang="en-US" sz="2400" smtClean="0"/>
              <a:t> (unsupervised, bottom-up merge)</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112FA20-895C-470B-B887-F8247725FAA1}" type="slidenum">
              <a:rPr lang="en-US" altLang="en-US" sz="1200"/>
              <a:pPr eaLnBrk="1" hangingPunct="1"/>
              <a:t>62</a:t>
            </a:fld>
            <a:endParaRPr lang="en-US" altLang="en-US" sz="1200"/>
          </a:p>
        </p:txBody>
      </p:sp>
      <p:sp>
        <p:nvSpPr>
          <p:cNvPr id="68611" name="Rectangle 2"/>
          <p:cNvSpPr>
            <a:spLocks noGrp="1" noChangeArrowheads="1"/>
          </p:cNvSpPr>
          <p:nvPr>
            <p:ph type="title"/>
          </p:nvPr>
        </p:nvSpPr>
        <p:spPr>
          <a:xfrm>
            <a:off x="-152400" y="304800"/>
            <a:ext cx="9372600" cy="609600"/>
          </a:xfrm>
        </p:spPr>
        <p:txBody>
          <a:bodyPr/>
          <a:lstStyle/>
          <a:p>
            <a:pPr eaLnBrk="1" hangingPunct="1"/>
            <a:r>
              <a:rPr lang="en-US" altLang="en-US" sz="3200" smtClean="0"/>
              <a:t>Simple Discretization: Binning</a:t>
            </a:r>
            <a:endParaRPr lang="en-US" altLang="en-US" smtClean="0"/>
          </a:p>
        </p:txBody>
      </p:sp>
      <p:sp>
        <p:nvSpPr>
          <p:cNvPr id="68612" name="Rectangle 3"/>
          <p:cNvSpPr>
            <a:spLocks noGrp="1" noChangeArrowheads="1"/>
          </p:cNvSpPr>
          <p:nvPr>
            <p:ph type="body" idx="1"/>
          </p:nvPr>
        </p:nvSpPr>
        <p:spPr>
          <a:xfrm>
            <a:off x="304800" y="1295400"/>
            <a:ext cx="8458200" cy="5181600"/>
          </a:xfrm>
        </p:spPr>
        <p:txBody>
          <a:bodyPr/>
          <a:lstStyle/>
          <a:p>
            <a:pPr eaLnBrk="1" hangingPunct="1">
              <a:lnSpc>
                <a:spcPct val="150000"/>
              </a:lnSpc>
            </a:pPr>
            <a:r>
              <a:rPr lang="en-US" altLang="en-US" sz="2000" smtClean="0">
                <a:solidFill>
                  <a:schemeClr val="hlink"/>
                </a:solidFill>
              </a:rPr>
              <a:t>Equal-width</a:t>
            </a:r>
            <a:r>
              <a:rPr lang="en-US" altLang="en-US" sz="2000" smtClean="0"/>
              <a:t> (distance) partitioning</a:t>
            </a:r>
          </a:p>
          <a:p>
            <a:pPr lvl="1" eaLnBrk="1" hangingPunct="1">
              <a:lnSpc>
                <a:spcPct val="150000"/>
              </a:lnSpc>
              <a:spcBef>
                <a:spcPct val="0"/>
              </a:spcBef>
            </a:pPr>
            <a:r>
              <a:rPr lang="en-US" altLang="en-US" sz="2000" smtClean="0"/>
              <a:t>Divides the range into </a:t>
            </a:r>
            <a:r>
              <a:rPr lang="en-US" altLang="en-US" sz="2000" i="1" smtClean="0"/>
              <a:t>N</a:t>
            </a:r>
            <a:r>
              <a:rPr lang="en-US" altLang="en-US" sz="2000" smtClean="0"/>
              <a:t> intervals of equal size: </a:t>
            </a:r>
            <a:r>
              <a:rPr lang="en-US" altLang="en-US" sz="2000" smtClean="0">
                <a:solidFill>
                  <a:srgbClr val="39513E"/>
                </a:solidFill>
              </a:rPr>
              <a:t>uniform grid</a:t>
            </a:r>
            <a:endParaRPr lang="en-US" altLang="en-US" sz="2000" smtClean="0">
              <a:solidFill>
                <a:schemeClr val="hlink"/>
              </a:solidFill>
            </a:endParaRPr>
          </a:p>
          <a:p>
            <a:pPr lvl="1" eaLnBrk="1" hangingPunct="1">
              <a:lnSpc>
                <a:spcPct val="150000"/>
              </a:lnSpc>
              <a:spcBef>
                <a:spcPct val="0"/>
              </a:spcBef>
            </a:pPr>
            <a:r>
              <a:rPr lang="en-US" altLang="en-US" sz="2000" smtClean="0"/>
              <a:t>if </a:t>
            </a:r>
            <a:r>
              <a:rPr lang="en-US" altLang="en-US" sz="2000" i="1" smtClean="0"/>
              <a:t>A</a:t>
            </a:r>
            <a:r>
              <a:rPr lang="en-US" altLang="en-US" sz="2000" smtClean="0"/>
              <a:t> and </a:t>
            </a:r>
            <a:r>
              <a:rPr lang="en-US" altLang="en-US" sz="2000" i="1" smtClean="0"/>
              <a:t>B</a:t>
            </a:r>
            <a:r>
              <a:rPr lang="en-US" altLang="en-US" sz="2000" smtClean="0"/>
              <a:t> are the lowest and highest values of the attribute, the width of intervals will be: </a:t>
            </a:r>
            <a:r>
              <a:rPr lang="en-US" altLang="en-US" sz="2000" i="1" smtClean="0"/>
              <a:t>W </a:t>
            </a:r>
            <a:r>
              <a:rPr lang="en-US" altLang="en-US" sz="2000" smtClean="0"/>
              <a:t>= (</a:t>
            </a:r>
            <a:r>
              <a:rPr lang="en-US" altLang="en-US" sz="2000" i="1" smtClean="0"/>
              <a:t>B </a:t>
            </a:r>
            <a:r>
              <a:rPr lang="en-US" altLang="en-US" sz="2000" smtClean="0"/>
              <a:t>–</a:t>
            </a:r>
            <a:r>
              <a:rPr lang="en-US" altLang="en-US" sz="2000" i="1" smtClean="0"/>
              <a:t>A</a:t>
            </a:r>
            <a:r>
              <a:rPr lang="en-US" altLang="en-US" sz="2000" smtClean="0"/>
              <a:t>)/</a:t>
            </a:r>
            <a:r>
              <a:rPr lang="en-US" altLang="en-US" sz="2000" i="1" smtClean="0"/>
              <a:t>N.</a:t>
            </a:r>
            <a:endParaRPr lang="en-US" altLang="en-US" sz="2000" smtClean="0"/>
          </a:p>
          <a:p>
            <a:pPr lvl="1" eaLnBrk="1" hangingPunct="1">
              <a:lnSpc>
                <a:spcPct val="150000"/>
              </a:lnSpc>
              <a:spcBef>
                <a:spcPct val="0"/>
              </a:spcBef>
            </a:pPr>
            <a:r>
              <a:rPr lang="en-US" altLang="en-US" sz="2000" smtClean="0"/>
              <a:t>The most straightforward, but outliers may dominate presentation</a:t>
            </a:r>
          </a:p>
          <a:p>
            <a:pPr lvl="1" eaLnBrk="1" hangingPunct="1">
              <a:lnSpc>
                <a:spcPct val="150000"/>
              </a:lnSpc>
              <a:spcBef>
                <a:spcPct val="0"/>
              </a:spcBef>
            </a:pPr>
            <a:r>
              <a:rPr lang="en-US" altLang="en-US" sz="2000" smtClean="0"/>
              <a:t>Skewed data is not handled well</a:t>
            </a:r>
            <a:endParaRPr lang="en-US" altLang="en-US" sz="2000" i="1" smtClean="0"/>
          </a:p>
          <a:p>
            <a:pPr eaLnBrk="1" hangingPunct="1">
              <a:lnSpc>
                <a:spcPct val="150000"/>
              </a:lnSpc>
            </a:pPr>
            <a:r>
              <a:rPr lang="en-US" altLang="en-US" sz="2000" smtClean="0">
                <a:solidFill>
                  <a:schemeClr val="hlink"/>
                </a:solidFill>
              </a:rPr>
              <a:t>Equal-depth</a:t>
            </a:r>
            <a:r>
              <a:rPr lang="en-US" altLang="en-US" sz="2000" smtClean="0"/>
              <a:t> (frequency) partitioning</a:t>
            </a:r>
          </a:p>
          <a:p>
            <a:pPr lvl="1" eaLnBrk="1" hangingPunct="1">
              <a:lnSpc>
                <a:spcPct val="150000"/>
              </a:lnSpc>
              <a:spcBef>
                <a:spcPct val="0"/>
              </a:spcBef>
            </a:pPr>
            <a:r>
              <a:rPr lang="en-US" altLang="en-US" sz="2000" smtClean="0"/>
              <a:t>Divides the range into </a:t>
            </a:r>
            <a:r>
              <a:rPr lang="en-US" altLang="en-US" sz="2000" i="1" smtClean="0"/>
              <a:t>N</a:t>
            </a:r>
            <a:r>
              <a:rPr lang="en-US" altLang="en-US" sz="2000" smtClean="0"/>
              <a:t> intervals, each containing approximately same number of samples</a:t>
            </a:r>
          </a:p>
          <a:p>
            <a:pPr lvl="1" eaLnBrk="1" hangingPunct="1">
              <a:lnSpc>
                <a:spcPct val="150000"/>
              </a:lnSpc>
              <a:spcBef>
                <a:spcPct val="0"/>
              </a:spcBef>
            </a:pPr>
            <a:r>
              <a:rPr lang="en-US" altLang="en-US" sz="2000" smtClean="0"/>
              <a:t>Good data scaling</a:t>
            </a:r>
          </a:p>
          <a:p>
            <a:pPr lvl="1" eaLnBrk="1" hangingPunct="1">
              <a:lnSpc>
                <a:spcPct val="150000"/>
              </a:lnSpc>
              <a:spcBef>
                <a:spcPct val="0"/>
              </a:spcBef>
            </a:pPr>
            <a:r>
              <a:rPr lang="en-US" altLang="en-US" sz="2000" smtClean="0"/>
              <a:t>Managing categorical attributes can be tricky</a:t>
            </a:r>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6B1C4AC-72F0-4626-B180-CBE93E768F50}" type="slidenum">
              <a:rPr lang="en-US" altLang="en-US" sz="1200"/>
              <a:pPr eaLnBrk="1" hangingPunct="1"/>
              <a:t>63</a:t>
            </a:fld>
            <a:endParaRPr lang="en-US" altLang="en-US" sz="1200"/>
          </a:p>
        </p:txBody>
      </p:sp>
      <p:sp>
        <p:nvSpPr>
          <p:cNvPr id="69635" name="Rectangle 2"/>
          <p:cNvSpPr>
            <a:spLocks noGrp="1" noChangeArrowheads="1"/>
          </p:cNvSpPr>
          <p:nvPr>
            <p:ph type="title"/>
          </p:nvPr>
        </p:nvSpPr>
        <p:spPr>
          <a:xfrm>
            <a:off x="76200" y="304800"/>
            <a:ext cx="9067800" cy="609600"/>
          </a:xfrm>
        </p:spPr>
        <p:txBody>
          <a:bodyPr/>
          <a:lstStyle/>
          <a:p>
            <a:pPr eaLnBrk="1" hangingPunct="1"/>
            <a:r>
              <a:rPr lang="en-US" altLang="en-US" smtClean="0"/>
              <a:t>Binning Methods for Data Smoothing</a:t>
            </a:r>
          </a:p>
        </p:txBody>
      </p:sp>
      <p:sp>
        <p:nvSpPr>
          <p:cNvPr id="69636" name="Rectangle 3"/>
          <p:cNvSpPr>
            <a:spLocks noGrp="1" noChangeArrowheads="1"/>
          </p:cNvSpPr>
          <p:nvPr>
            <p:ph type="body" idx="1"/>
          </p:nvPr>
        </p:nvSpPr>
        <p:spPr>
          <a:xfrm>
            <a:off x="457200" y="1371600"/>
            <a:ext cx="8077200" cy="5029200"/>
          </a:xfrm>
        </p:spPr>
        <p:txBody>
          <a:bodyPr/>
          <a:lstStyle/>
          <a:p>
            <a:pPr eaLnBrk="1" hangingPunct="1">
              <a:buFont typeface="Wingdings" panose="05000000000000000000" pitchFamily="2" charset="2"/>
              <a:buChar char="q"/>
            </a:pPr>
            <a:r>
              <a:rPr lang="en-US" altLang="en-US" sz="2000" smtClean="0"/>
              <a:t>Sorted data for price (in dollars): 4, 8, 9, 15, 21, 21, 24, 25, 26, 28, 29, 34</a:t>
            </a:r>
          </a:p>
          <a:p>
            <a:pPr eaLnBrk="1" hangingPunct="1">
              <a:buFontTx/>
              <a:buNone/>
            </a:pPr>
            <a:r>
              <a:rPr lang="en-US" altLang="en-US" sz="2000" smtClean="0"/>
              <a:t>*  Partition into equal-frequency (</a:t>
            </a:r>
            <a:r>
              <a:rPr lang="en-US" altLang="en-US" sz="2000" b="1" smtClean="0"/>
              <a:t>equi-depth</a:t>
            </a:r>
            <a:r>
              <a:rPr lang="en-US" altLang="en-US" sz="2000" smtClean="0"/>
              <a:t>) bins:</a:t>
            </a:r>
          </a:p>
          <a:p>
            <a:pPr eaLnBrk="1" hangingPunct="1">
              <a:buFontTx/>
              <a:buNone/>
            </a:pPr>
            <a:r>
              <a:rPr lang="en-US" altLang="en-US" sz="2000" smtClean="0"/>
              <a:t>      - Bin 1: 4, 8, 9, 15</a:t>
            </a:r>
          </a:p>
          <a:p>
            <a:pPr eaLnBrk="1" hangingPunct="1">
              <a:buFontTx/>
              <a:buNone/>
            </a:pPr>
            <a:r>
              <a:rPr lang="en-US" altLang="en-US" sz="2000" smtClean="0"/>
              <a:t>      - Bin 2: 21, 21, 24, 25</a:t>
            </a:r>
          </a:p>
          <a:p>
            <a:pPr eaLnBrk="1" hangingPunct="1">
              <a:buFontTx/>
              <a:buNone/>
            </a:pPr>
            <a:r>
              <a:rPr lang="en-US" altLang="en-US" sz="2000" smtClean="0"/>
              <a:t>      - Bin 3: 26, 28, 29, 34</a:t>
            </a:r>
          </a:p>
          <a:p>
            <a:pPr eaLnBrk="1" hangingPunct="1">
              <a:buFontTx/>
              <a:buNone/>
            </a:pPr>
            <a:r>
              <a:rPr lang="en-US" altLang="en-US" sz="2000" smtClean="0"/>
              <a:t>*  Smoothing by </a:t>
            </a:r>
            <a:r>
              <a:rPr lang="en-US" altLang="en-US" sz="2000" b="1" smtClean="0"/>
              <a:t>bin means</a:t>
            </a:r>
            <a:r>
              <a:rPr lang="en-US" altLang="en-US" sz="2000" smtClean="0"/>
              <a:t>:</a:t>
            </a:r>
          </a:p>
          <a:p>
            <a:pPr eaLnBrk="1" hangingPunct="1">
              <a:buFontTx/>
              <a:buNone/>
            </a:pPr>
            <a:r>
              <a:rPr lang="en-US" altLang="en-US" sz="2000" smtClean="0"/>
              <a:t>      - Bin 1: 9, 9, 9, 9</a:t>
            </a:r>
          </a:p>
          <a:p>
            <a:pPr eaLnBrk="1" hangingPunct="1">
              <a:buFontTx/>
              <a:buNone/>
            </a:pPr>
            <a:r>
              <a:rPr lang="en-US" altLang="en-US" sz="2000" smtClean="0"/>
              <a:t>      - Bin 2: 23, 23, 23, 23</a:t>
            </a:r>
          </a:p>
          <a:p>
            <a:pPr eaLnBrk="1" hangingPunct="1">
              <a:buFontTx/>
              <a:buNone/>
            </a:pPr>
            <a:r>
              <a:rPr lang="en-US" altLang="en-US" sz="2000" smtClean="0"/>
              <a:t>      - Bin 3: 29, 29, 29, 29</a:t>
            </a:r>
          </a:p>
          <a:p>
            <a:pPr eaLnBrk="1" hangingPunct="1">
              <a:buFontTx/>
              <a:buNone/>
            </a:pPr>
            <a:r>
              <a:rPr lang="en-US" altLang="en-US" sz="2000" smtClean="0"/>
              <a:t>*  Smoothing by </a:t>
            </a:r>
            <a:r>
              <a:rPr lang="en-US" altLang="en-US" sz="2000" b="1" smtClean="0"/>
              <a:t>bin boundaries</a:t>
            </a:r>
            <a:r>
              <a:rPr lang="en-US" altLang="en-US" sz="2000" smtClean="0"/>
              <a:t>:</a:t>
            </a:r>
          </a:p>
          <a:p>
            <a:pPr eaLnBrk="1" hangingPunct="1">
              <a:buFontTx/>
              <a:buNone/>
            </a:pPr>
            <a:r>
              <a:rPr lang="en-US" altLang="en-US" sz="2000" smtClean="0"/>
              <a:t>      - Bin 1: 4, 4, 4, 15</a:t>
            </a:r>
          </a:p>
          <a:p>
            <a:pPr eaLnBrk="1" hangingPunct="1">
              <a:buFontTx/>
              <a:buNone/>
            </a:pPr>
            <a:r>
              <a:rPr lang="en-US" altLang="en-US" sz="2000" smtClean="0"/>
              <a:t>      - Bin 2: 21, 21, 25, 25</a:t>
            </a:r>
          </a:p>
          <a:p>
            <a:pPr eaLnBrk="1" hangingPunct="1">
              <a:buFontTx/>
              <a:buNone/>
            </a:pPr>
            <a:r>
              <a:rPr lang="en-US" altLang="en-US" sz="2000" smtClean="0"/>
              <a:t>      - Bin 3: 26, 26, 26, 34</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ED26BE6-D2F3-42F6-B340-D16A270E4ADA}" type="slidenum">
              <a:rPr lang="en-US" altLang="en-US" sz="1200"/>
              <a:pPr algn="r" eaLnBrk="1" hangingPunct="1"/>
              <a:t>64</a:t>
            </a:fld>
            <a:endParaRPr lang="en-US" altLang="en-US" sz="1200"/>
          </a:p>
        </p:txBody>
      </p:sp>
      <p:sp>
        <p:nvSpPr>
          <p:cNvPr id="70659" name="Rectangle 2"/>
          <p:cNvSpPr>
            <a:spLocks noGrp="1" noChangeArrowheads="1"/>
          </p:cNvSpPr>
          <p:nvPr>
            <p:ph type="title" idx="4294967295"/>
          </p:nvPr>
        </p:nvSpPr>
        <p:spPr>
          <a:xfrm>
            <a:off x="228600" y="0"/>
            <a:ext cx="8763000" cy="1219200"/>
          </a:xfrm>
        </p:spPr>
        <p:txBody>
          <a:bodyPr/>
          <a:lstStyle/>
          <a:p>
            <a:pPr eaLnBrk="1" hangingPunct="1"/>
            <a:r>
              <a:rPr lang="en-US" altLang="en-US" smtClean="0"/>
              <a:t>Discretization Without Using Class Labels</a:t>
            </a:r>
            <a:br>
              <a:rPr lang="en-US" altLang="en-US" smtClean="0"/>
            </a:br>
            <a:r>
              <a:rPr lang="en-US" altLang="en-US" smtClean="0"/>
              <a:t>(Binning vs. Clustering) </a:t>
            </a:r>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6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66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10000"/>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0663" name="Text Box 6"/>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70664" name="Text Box 7"/>
          <p:cNvSpPr txBox="1">
            <a:spLocks noChangeArrowheads="1"/>
          </p:cNvSpPr>
          <p:nvPr/>
        </p:nvSpPr>
        <p:spPr bwMode="auto">
          <a:xfrm>
            <a:off x="1447800" y="3810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Data</a:t>
            </a:r>
          </a:p>
        </p:txBody>
      </p:sp>
      <p:sp>
        <p:nvSpPr>
          <p:cNvPr id="70665" name="Text Box 8"/>
          <p:cNvSpPr txBox="1">
            <a:spLocks noChangeArrowheads="1"/>
          </p:cNvSpPr>
          <p:nvPr/>
        </p:nvSpPr>
        <p:spPr bwMode="auto">
          <a:xfrm>
            <a:off x="4876800" y="38100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Equal interval width (binning)</a:t>
            </a:r>
          </a:p>
        </p:txBody>
      </p:sp>
      <p:sp>
        <p:nvSpPr>
          <p:cNvPr id="70666" name="Text Box 9"/>
          <p:cNvSpPr txBox="1">
            <a:spLocks noChangeArrowheads="1"/>
          </p:cNvSpPr>
          <p:nvPr/>
        </p:nvSpPr>
        <p:spPr bwMode="auto">
          <a:xfrm>
            <a:off x="1143000" y="6172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Equal frequency (binning)</a:t>
            </a:r>
          </a:p>
        </p:txBody>
      </p:sp>
      <p:sp>
        <p:nvSpPr>
          <p:cNvPr id="70667" name="Text Box 10"/>
          <p:cNvSpPr txBox="1">
            <a:spLocks noChangeArrowheads="1"/>
          </p:cNvSpPr>
          <p:nvPr/>
        </p:nvSpPr>
        <p:spPr bwMode="auto">
          <a:xfrm>
            <a:off x="4572000" y="61722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K-means clustering leads to better results</a:t>
            </a:r>
          </a:p>
        </p:txBody>
      </p:sp>
      <p:pic>
        <p:nvPicPr>
          <p:cNvPr id="7066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768725"/>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1420A6A-B527-42BD-9F48-CF240C05D0CE}" type="slidenum">
              <a:rPr lang="en-US" altLang="en-US" sz="1200"/>
              <a:pPr algn="r" eaLnBrk="1" hangingPunct="1"/>
              <a:t>65</a:t>
            </a:fld>
            <a:endParaRPr lang="en-US" altLang="en-US" sz="1200"/>
          </a:p>
        </p:txBody>
      </p:sp>
      <p:sp>
        <p:nvSpPr>
          <p:cNvPr id="71683" name="Rectangle 2"/>
          <p:cNvSpPr>
            <a:spLocks noGrp="1" noChangeArrowheads="1"/>
          </p:cNvSpPr>
          <p:nvPr>
            <p:ph type="title" idx="4294967295"/>
          </p:nvPr>
        </p:nvSpPr>
        <p:spPr>
          <a:xfrm>
            <a:off x="228600" y="0"/>
            <a:ext cx="8585200" cy="1219200"/>
          </a:xfrm>
        </p:spPr>
        <p:txBody>
          <a:bodyPr/>
          <a:lstStyle/>
          <a:p>
            <a:pPr eaLnBrk="1" hangingPunct="1"/>
            <a:r>
              <a:rPr lang="en-US" altLang="en-US" sz="4000" smtClean="0">
                <a:cs typeface="Times New Roman" panose="02020603050405020304" pitchFamily="18" charset="0"/>
              </a:rPr>
              <a:t>Discretization by </a:t>
            </a:r>
            <a:r>
              <a:rPr lang="en-US" altLang="en-US" sz="4000" smtClean="0"/>
              <a:t>Classification &amp; Correlation Analysis</a:t>
            </a:r>
          </a:p>
        </p:txBody>
      </p:sp>
      <p:sp>
        <p:nvSpPr>
          <p:cNvPr id="71684" name="Rectangle 3"/>
          <p:cNvSpPr>
            <a:spLocks noGrp="1" noChangeArrowheads="1"/>
          </p:cNvSpPr>
          <p:nvPr>
            <p:ph type="body" idx="4294967295"/>
          </p:nvPr>
        </p:nvSpPr>
        <p:spPr>
          <a:xfrm>
            <a:off x="457200" y="1295400"/>
            <a:ext cx="8394700" cy="5181600"/>
          </a:xfrm>
          <a:noFill/>
        </p:spPr>
        <p:txBody>
          <a:bodyPr lIns="90488" tIns="44450" rIns="90488" bIns="44450"/>
          <a:lstStyle/>
          <a:p>
            <a:pPr marL="285750" indent="-285750" algn="just" eaLnBrk="1" hangingPunct="1">
              <a:lnSpc>
                <a:spcPct val="145000"/>
              </a:lnSpc>
              <a:tabLst>
                <a:tab pos="1198563" algn="l"/>
              </a:tabLst>
            </a:pPr>
            <a:r>
              <a:rPr lang="en-US" altLang="en-US" sz="2000" smtClean="0">
                <a:cs typeface="Times New Roman" panose="02020603050405020304" pitchFamily="18" charset="0"/>
              </a:rPr>
              <a:t>Classification (e.g., decision tree analysis)</a:t>
            </a:r>
          </a:p>
          <a:p>
            <a:pPr lvl="1" algn="just" eaLnBrk="1" hangingPunct="1">
              <a:lnSpc>
                <a:spcPct val="145000"/>
              </a:lnSpc>
              <a:tabLst>
                <a:tab pos="1198563" algn="l"/>
              </a:tabLst>
            </a:pPr>
            <a:r>
              <a:rPr lang="en-US" altLang="en-US" sz="2000" smtClean="0"/>
              <a:t>Supervised: Given class labels, e.g., cancerous vs. benign</a:t>
            </a:r>
          </a:p>
          <a:p>
            <a:pPr lvl="1" algn="just" eaLnBrk="1" hangingPunct="1">
              <a:lnSpc>
                <a:spcPct val="145000"/>
              </a:lnSpc>
              <a:tabLst>
                <a:tab pos="1198563" algn="l"/>
              </a:tabLst>
            </a:pPr>
            <a:r>
              <a:rPr lang="en-US" altLang="en-US" sz="2000" smtClean="0">
                <a:cs typeface="Times New Roman" panose="02020603050405020304" pitchFamily="18" charset="0"/>
              </a:rPr>
              <a:t>Using </a:t>
            </a:r>
            <a:r>
              <a:rPr lang="en-US" altLang="en-US" sz="2000" i="1" smtClean="0">
                <a:cs typeface="Times New Roman" panose="02020603050405020304" pitchFamily="18" charset="0"/>
              </a:rPr>
              <a:t>entropy</a:t>
            </a:r>
            <a:r>
              <a:rPr lang="en-US" altLang="en-US" sz="2000" smtClean="0">
                <a:cs typeface="Times New Roman" panose="02020603050405020304" pitchFamily="18" charset="0"/>
              </a:rPr>
              <a:t> to determine split point (discretization point)</a:t>
            </a:r>
            <a:endParaRPr lang="en-US" altLang="en-US" sz="2000" smtClean="0"/>
          </a:p>
          <a:p>
            <a:pPr lvl="1" algn="just" eaLnBrk="1" hangingPunct="1">
              <a:lnSpc>
                <a:spcPct val="145000"/>
              </a:lnSpc>
              <a:tabLst>
                <a:tab pos="1198563" algn="l"/>
              </a:tabLst>
            </a:pPr>
            <a:r>
              <a:rPr lang="en-US" altLang="en-US" sz="2000" smtClean="0"/>
              <a:t>Top-down, recursive split</a:t>
            </a:r>
          </a:p>
          <a:p>
            <a:pPr lvl="1" algn="just" eaLnBrk="1" hangingPunct="1">
              <a:lnSpc>
                <a:spcPct val="145000"/>
              </a:lnSpc>
              <a:tabLst>
                <a:tab pos="1198563" algn="l"/>
              </a:tabLst>
            </a:pPr>
            <a:r>
              <a:rPr lang="en-US" altLang="en-US" sz="2000" smtClean="0"/>
              <a:t>Details to be covered in Chapter 7</a:t>
            </a:r>
            <a:endParaRPr lang="en-US" altLang="en-US" sz="2000" smtClean="0">
              <a:cs typeface="Times New Roman" panose="02020603050405020304" pitchFamily="18" charset="0"/>
            </a:endParaRPr>
          </a:p>
          <a:p>
            <a:pPr marL="285750" indent="-285750" algn="just" eaLnBrk="1" hangingPunct="1">
              <a:lnSpc>
                <a:spcPct val="145000"/>
              </a:lnSpc>
              <a:tabLst>
                <a:tab pos="1198563" algn="l"/>
              </a:tabLst>
            </a:pPr>
            <a:r>
              <a:rPr lang="en-US" altLang="en-US" sz="2000" smtClean="0">
                <a:cs typeface="Times New Roman" panose="02020603050405020304" pitchFamily="18" charset="0"/>
              </a:rPr>
              <a:t>Correlation analysis (e.g., Chi-merge: </a:t>
            </a:r>
            <a:r>
              <a:rPr lang="el-GR" altLang="en-US" sz="2000" smtClean="0">
                <a:cs typeface="Tahoma" panose="020B0604030504040204" pitchFamily="34" charset="0"/>
              </a:rPr>
              <a:t>χ</a:t>
            </a:r>
            <a:r>
              <a:rPr lang="en-US" altLang="en-US" sz="2000" baseline="30000" smtClean="0">
                <a:cs typeface="Tahoma" panose="020B0604030504040204" pitchFamily="34" charset="0"/>
              </a:rPr>
              <a:t>2</a:t>
            </a:r>
            <a:r>
              <a:rPr lang="en-US" altLang="en-US" sz="2000" smtClean="0">
                <a:cs typeface="Tahoma" panose="020B0604030504040204" pitchFamily="34" charset="0"/>
              </a:rPr>
              <a:t>-based discretization</a:t>
            </a:r>
            <a:r>
              <a:rPr lang="en-US" altLang="en-US" sz="2000" smtClean="0">
                <a:cs typeface="Times New Roman" panose="02020603050405020304" pitchFamily="18" charset="0"/>
              </a:rPr>
              <a:t>)</a:t>
            </a:r>
            <a:endParaRPr lang="en-US" altLang="en-US" sz="2000" smtClean="0">
              <a:cs typeface="Tahoma" panose="020B0604030504040204" pitchFamily="34" charset="0"/>
            </a:endParaRPr>
          </a:p>
          <a:p>
            <a:pPr lvl="1" algn="just" eaLnBrk="1" hangingPunct="1">
              <a:lnSpc>
                <a:spcPct val="145000"/>
              </a:lnSpc>
              <a:tabLst>
                <a:tab pos="1198563" algn="l"/>
              </a:tabLst>
            </a:pPr>
            <a:r>
              <a:rPr lang="en-US" altLang="en-US" sz="2000" smtClean="0">
                <a:cs typeface="Tahoma" panose="020B0604030504040204" pitchFamily="34" charset="0"/>
              </a:rPr>
              <a:t>Supervised: use class information</a:t>
            </a:r>
          </a:p>
          <a:p>
            <a:pPr lvl="1" algn="just" eaLnBrk="1" hangingPunct="1">
              <a:lnSpc>
                <a:spcPct val="145000"/>
              </a:lnSpc>
              <a:tabLst>
                <a:tab pos="1198563" algn="l"/>
              </a:tabLst>
            </a:pPr>
            <a:r>
              <a:rPr lang="en-US" altLang="en-US" sz="2000" smtClean="0">
                <a:cs typeface="Tahoma" panose="020B0604030504040204" pitchFamily="34" charset="0"/>
              </a:rPr>
              <a:t>Bottom-up merge: find the best neighboring intervals (those having similar distributions of classes, i.e., low </a:t>
            </a:r>
            <a:r>
              <a:rPr lang="el-GR" altLang="en-US" sz="2000" smtClean="0">
                <a:cs typeface="Tahoma" panose="020B0604030504040204" pitchFamily="34" charset="0"/>
              </a:rPr>
              <a:t>χ</a:t>
            </a:r>
            <a:r>
              <a:rPr lang="en-US" altLang="en-US" sz="2000" baseline="30000" smtClean="0">
                <a:cs typeface="Tahoma" panose="020B0604030504040204" pitchFamily="34" charset="0"/>
              </a:rPr>
              <a:t>2</a:t>
            </a:r>
            <a:r>
              <a:rPr lang="en-US" altLang="en-US" sz="2000" smtClean="0">
                <a:cs typeface="Tahoma" panose="020B0604030504040204" pitchFamily="34" charset="0"/>
              </a:rPr>
              <a:t> values) to merge</a:t>
            </a:r>
          </a:p>
          <a:p>
            <a:pPr lvl="1" algn="just" eaLnBrk="1" hangingPunct="1">
              <a:lnSpc>
                <a:spcPct val="145000"/>
              </a:lnSpc>
              <a:tabLst>
                <a:tab pos="1198563" algn="l"/>
              </a:tabLst>
            </a:pPr>
            <a:r>
              <a:rPr lang="en-US" altLang="en-US" sz="2000" smtClean="0">
                <a:cs typeface="Tahoma" panose="020B0604030504040204" pitchFamily="34" charset="0"/>
              </a:rPr>
              <a:t>Merge performed recursively, until a predefined stopping condition</a:t>
            </a:r>
          </a:p>
        </p:txBody>
      </p:sp>
      <p:sp>
        <p:nvSpPr>
          <p:cNvPr id="71685"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71686" name="Rectangle 7"/>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FBD8F74-C69A-412F-B946-4E17AECB2AD0}" type="slidenum">
              <a:rPr lang="en-US" altLang="en-US" sz="1200"/>
              <a:pPr eaLnBrk="1" hangingPunct="1"/>
              <a:t>66</a:t>
            </a:fld>
            <a:endParaRPr lang="en-US" altLang="en-US" sz="1200"/>
          </a:p>
        </p:txBody>
      </p:sp>
      <p:sp>
        <p:nvSpPr>
          <p:cNvPr id="72707" name="Rectangle 2"/>
          <p:cNvSpPr>
            <a:spLocks noGrp="1" noChangeArrowheads="1"/>
          </p:cNvSpPr>
          <p:nvPr>
            <p:ph type="title"/>
          </p:nvPr>
        </p:nvSpPr>
        <p:spPr/>
        <p:txBody>
          <a:bodyPr/>
          <a:lstStyle/>
          <a:p>
            <a:pPr eaLnBrk="1" hangingPunct="1"/>
            <a:r>
              <a:rPr lang="en-US" altLang="en-US" smtClean="0">
                <a:solidFill>
                  <a:srgbClr val="170981"/>
                </a:solidFill>
              </a:rPr>
              <a:t>Concept Hierarchy Generation</a:t>
            </a:r>
          </a:p>
        </p:txBody>
      </p:sp>
      <p:sp>
        <p:nvSpPr>
          <p:cNvPr id="72708" name="Rectangle 3"/>
          <p:cNvSpPr>
            <a:spLocks noGrp="1" noChangeArrowheads="1"/>
          </p:cNvSpPr>
          <p:nvPr>
            <p:ph type="body" idx="1"/>
          </p:nvPr>
        </p:nvSpPr>
        <p:spPr>
          <a:xfrm>
            <a:off x="304800" y="1371600"/>
            <a:ext cx="8534400" cy="5105400"/>
          </a:xfrm>
        </p:spPr>
        <p:txBody>
          <a:bodyPr/>
          <a:lstStyle/>
          <a:p>
            <a:pPr eaLnBrk="1" hangingPunct="1">
              <a:lnSpc>
                <a:spcPct val="120000"/>
              </a:lnSpc>
            </a:pPr>
            <a:r>
              <a:rPr lang="en-US" altLang="en-US" sz="2000" b="1" smtClean="0"/>
              <a:t>Concept hierarchy</a:t>
            </a:r>
            <a:r>
              <a:rPr lang="en-US" altLang="en-US" sz="2000" smtClean="0"/>
              <a:t> organizes concepts (i.e., attribute values) hierarchically and is usually associated with each dimension in a data warehouse</a:t>
            </a:r>
          </a:p>
          <a:p>
            <a:pPr eaLnBrk="1" hangingPunct="1">
              <a:lnSpc>
                <a:spcPct val="120000"/>
              </a:lnSpc>
            </a:pPr>
            <a:r>
              <a:rPr lang="en-US" altLang="en-US" sz="2000" smtClean="0"/>
              <a:t>Concept hierarchies facilitate </a:t>
            </a:r>
            <a:r>
              <a:rPr lang="en-US" altLang="en-US" sz="2000" u="sng" smtClean="0"/>
              <a:t>drilling and rolling</a:t>
            </a:r>
            <a:r>
              <a:rPr lang="en-US" altLang="en-US" sz="2000" smtClean="0"/>
              <a:t> in data warehouses to view data in multiple granularity</a:t>
            </a:r>
          </a:p>
          <a:p>
            <a:pPr eaLnBrk="1" hangingPunct="1">
              <a:lnSpc>
                <a:spcPct val="120000"/>
              </a:lnSpc>
            </a:pPr>
            <a:r>
              <a:rPr lang="en-US" altLang="en-US" sz="2000" smtClean="0"/>
              <a:t>Concept hierarchy formation: Recursively reduce the data by collecting and replacing low level concepts (such as numeric values for </a:t>
            </a:r>
            <a:r>
              <a:rPr lang="en-US" altLang="en-US" sz="2000" i="1" smtClean="0"/>
              <a:t>age</a:t>
            </a:r>
            <a:r>
              <a:rPr lang="en-US" altLang="en-US" sz="2000" smtClean="0"/>
              <a:t>) by higher level concepts (such as </a:t>
            </a:r>
            <a:r>
              <a:rPr lang="en-US" altLang="en-US" sz="2000" i="1" smtClean="0"/>
              <a:t>youth, adult</a:t>
            </a:r>
            <a:r>
              <a:rPr lang="en-US" altLang="en-US" sz="2000" smtClean="0"/>
              <a:t>, or </a:t>
            </a:r>
            <a:r>
              <a:rPr lang="en-US" altLang="en-US" sz="2000" i="1" smtClean="0"/>
              <a:t>senior</a:t>
            </a:r>
            <a:r>
              <a:rPr lang="en-US" altLang="en-US" sz="2000" smtClean="0"/>
              <a:t>)</a:t>
            </a:r>
          </a:p>
          <a:p>
            <a:pPr eaLnBrk="1" hangingPunct="1">
              <a:lnSpc>
                <a:spcPct val="120000"/>
              </a:lnSpc>
            </a:pPr>
            <a:r>
              <a:rPr lang="en-US" altLang="en-US" sz="2000" smtClean="0"/>
              <a:t>Concept hierarchies can be explicitly specified by domain experts and/or data warehouse designers</a:t>
            </a:r>
          </a:p>
          <a:p>
            <a:pPr eaLnBrk="1" hangingPunct="1">
              <a:lnSpc>
                <a:spcPct val="120000"/>
              </a:lnSpc>
            </a:pPr>
            <a:r>
              <a:rPr lang="en-US" altLang="en-US" sz="2000" smtClean="0"/>
              <a:t>Concept hierarchy can be automatically formed for both numeric and nominal data.  For numeric data, use discretization methods shown.</a:t>
            </a:r>
          </a:p>
          <a:p>
            <a:pPr eaLnBrk="1" hangingPunct="1">
              <a:lnSpc>
                <a:spcPct val="120000"/>
              </a:lnSpc>
            </a:pPr>
            <a:endParaRPr lang="en-US" altLang="en-US" sz="2000" smtClean="0"/>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1D3B8EF-A671-4A37-8041-AF33EDBF75C0}" type="slidenum">
              <a:rPr lang="en-US" altLang="en-US" sz="1200"/>
              <a:pPr eaLnBrk="1" hangingPunct="1"/>
              <a:t>67</a:t>
            </a:fld>
            <a:endParaRPr lang="en-US" altLang="en-US" sz="1200"/>
          </a:p>
        </p:txBody>
      </p:sp>
      <p:sp>
        <p:nvSpPr>
          <p:cNvPr id="73731" name="Rectangle 2"/>
          <p:cNvSpPr>
            <a:spLocks noGrp="1" noChangeArrowheads="1"/>
          </p:cNvSpPr>
          <p:nvPr>
            <p:ph type="title"/>
          </p:nvPr>
        </p:nvSpPr>
        <p:spPr>
          <a:xfrm>
            <a:off x="-152400" y="228600"/>
            <a:ext cx="9448800" cy="914400"/>
          </a:xfrm>
        </p:spPr>
        <p:txBody>
          <a:bodyPr/>
          <a:lstStyle/>
          <a:p>
            <a:pPr eaLnBrk="1" hangingPunct="1"/>
            <a:r>
              <a:rPr lang="en-US" altLang="en-US" sz="3200" smtClean="0"/>
              <a:t>Concept Hierarchy Generation </a:t>
            </a:r>
            <a:br>
              <a:rPr lang="en-US" altLang="en-US" sz="3200" smtClean="0"/>
            </a:br>
            <a:r>
              <a:rPr lang="en-US" altLang="en-US" sz="3200" smtClean="0"/>
              <a:t>for Nominal Data</a:t>
            </a:r>
          </a:p>
        </p:txBody>
      </p:sp>
      <p:sp>
        <p:nvSpPr>
          <p:cNvPr id="73732" name="Rectangle 3"/>
          <p:cNvSpPr>
            <a:spLocks noGrp="1" noChangeArrowheads="1"/>
          </p:cNvSpPr>
          <p:nvPr>
            <p:ph type="body" idx="1"/>
          </p:nvPr>
        </p:nvSpPr>
        <p:spPr>
          <a:xfrm>
            <a:off x="304800" y="1371600"/>
            <a:ext cx="8458200" cy="5105400"/>
          </a:xfrm>
        </p:spPr>
        <p:txBody>
          <a:bodyPr/>
          <a:lstStyle/>
          <a:p>
            <a:pPr eaLnBrk="1" hangingPunct="1">
              <a:lnSpc>
                <a:spcPct val="110000"/>
              </a:lnSpc>
            </a:pPr>
            <a:r>
              <a:rPr lang="en-US" altLang="en-US" sz="2400" smtClean="0"/>
              <a:t>Specification of a partial/total ordering of attributes explicitly at the schema level by users or experts</a:t>
            </a:r>
          </a:p>
          <a:p>
            <a:pPr lvl="1" eaLnBrk="1" hangingPunct="1">
              <a:lnSpc>
                <a:spcPct val="110000"/>
              </a:lnSpc>
            </a:pPr>
            <a:r>
              <a:rPr lang="en-US" altLang="en-US" sz="2400" i="1" smtClean="0"/>
              <a:t>street</a:t>
            </a:r>
            <a:r>
              <a:rPr lang="en-US" altLang="en-US" sz="2400" smtClean="0"/>
              <a:t> &lt; </a:t>
            </a:r>
            <a:r>
              <a:rPr lang="en-US" altLang="en-US" sz="2400" i="1" smtClean="0"/>
              <a:t>city</a:t>
            </a:r>
            <a:r>
              <a:rPr lang="en-US" altLang="en-US" sz="2400" smtClean="0"/>
              <a:t> &lt; </a:t>
            </a:r>
            <a:r>
              <a:rPr lang="en-US" altLang="en-US" sz="2400" i="1" smtClean="0"/>
              <a:t>state</a:t>
            </a:r>
            <a:r>
              <a:rPr lang="en-US" altLang="en-US" sz="2400" smtClean="0"/>
              <a:t> &lt; </a:t>
            </a:r>
            <a:r>
              <a:rPr lang="en-US" altLang="en-US" sz="2400" i="1" smtClean="0"/>
              <a:t>country</a:t>
            </a:r>
          </a:p>
          <a:p>
            <a:pPr eaLnBrk="1" hangingPunct="1">
              <a:lnSpc>
                <a:spcPct val="110000"/>
              </a:lnSpc>
            </a:pPr>
            <a:r>
              <a:rPr lang="en-US" altLang="en-US" sz="2400" smtClean="0"/>
              <a:t>Specification of a hierarchy for a set of values by explicit data grouping</a:t>
            </a:r>
          </a:p>
          <a:p>
            <a:pPr lvl="1" eaLnBrk="1" hangingPunct="1">
              <a:lnSpc>
                <a:spcPct val="110000"/>
              </a:lnSpc>
            </a:pPr>
            <a:r>
              <a:rPr lang="en-US" altLang="en-US" sz="2400" smtClean="0"/>
              <a:t>{Urbana, Champaign, Chicago} &lt; Illinois</a:t>
            </a:r>
          </a:p>
          <a:p>
            <a:pPr eaLnBrk="1" hangingPunct="1">
              <a:lnSpc>
                <a:spcPct val="110000"/>
              </a:lnSpc>
            </a:pPr>
            <a:r>
              <a:rPr lang="en-US" altLang="en-US" sz="2400" smtClean="0"/>
              <a:t>Specification of only a partial set of attributes</a:t>
            </a:r>
          </a:p>
          <a:p>
            <a:pPr lvl="1" eaLnBrk="1" hangingPunct="1">
              <a:lnSpc>
                <a:spcPct val="110000"/>
              </a:lnSpc>
            </a:pPr>
            <a:r>
              <a:rPr lang="en-US" altLang="en-US" sz="2400" smtClean="0"/>
              <a:t>E.g., only </a:t>
            </a:r>
            <a:r>
              <a:rPr lang="en-US" altLang="en-US" sz="2400" i="1" smtClean="0"/>
              <a:t>street</a:t>
            </a:r>
            <a:r>
              <a:rPr lang="en-US" altLang="en-US" sz="2400" smtClean="0"/>
              <a:t> &lt; </a:t>
            </a:r>
            <a:r>
              <a:rPr lang="en-US" altLang="en-US" sz="2400" i="1" smtClean="0"/>
              <a:t>city</a:t>
            </a:r>
            <a:r>
              <a:rPr lang="en-US" altLang="en-US" sz="2400" smtClean="0"/>
              <a:t>, not others</a:t>
            </a:r>
          </a:p>
          <a:p>
            <a:pPr eaLnBrk="1" hangingPunct="1">
              <a:lnSpc>
                <a:spcPct val="110000"/>
              </a:lnSpc>
            </a:pPr>
            <a:r>
              <a:rPr lang="en-US" altLang="en-US" sz="2400" smtClean="0"/>
              <a:t>Automatic generation of hierarchies (or attribute levels) by the analysis of the number of distinct values</a:t>
            </a:r>
          </a:p>
          <a:p>
            <a:pPr lvl="1" eaLnBrk="1" hangingPunct="1">
              <a:lnSpc>
                <a:spcPct val="110000"/>
              </a:lnSpc>
            </a:pPr>
            <a:r>
              <a:rPr lang="en-US" altLang="en-US" sz="2400" smtClean="0"/>
              <a:t>E.g., for a set of attributes: {</a:t>
            </a:r>
            <a:r>
              <a:rPr lang="en-US" altLang="en-US" sz="2400" i="1" smtClean="0"/>
              <a:t>street, city, state, country</a:t>
            </a:r>
            <a:r>
              <a:rPr lang="en-US" altLang="en-US" sz="2400" smtClean="0"/>
              <a:t>}</a:t>
            </a:r>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8423D95-8926-4701-9B57-2CDFBFCD067F}" type="slidenum">
              <a:rPr lang="en-US" altLang="en-US" sz="1200"/>
              <a:pPr eaLnBrk="1" hangingPunct="1"/>
              <a:t>68</a:t>
            </a:fld>
            <a:endParaRPr lang="en-US" altLang="en-US" sz="1200"/>
          </a:p>
        </p:txBody>
      </p:sp>
      <p:sp>
        <p:nvSpPr>
          <p:cNvPr id="74755" name="Rectangle 2"/>
          <p:cNvSpPr>
            <a:spLocks noGrp="1" noChangeArrowheads="1"/>
          </p:cNvSpPr>
          <p:nvPr>
            <p:ph type="title"/>
          </p:nvPr>
        </p:nvSpPr>
        <p:spPr>
          <a:xfrm>
            <a:off x="0" y="304800"/>
            <a:ext cx="9144000" cy="685800"/>
          </a:xfrm>
        </p:spPr>
        <p:txBody>
          <a:bodyPr/>
          <a:lstStyle/>
          <a:p>
            <a:pPr eaLnBrk="1" hangingPunct="1"/>
            <a:r>
              <a:rPr lang="en-US" altLang="en-US" sz="3200" smtClean="0"/>
              <a:t>Automatic Concept Hierarchy Generation</a:t>
            </a:r>
          </a:p>
        </p:txBody>
      </p:sp>
      <p:sp>
        <p:nvSpPr>
          <p:cNvPr id="74756" name="Rectangle 3"/>
          <p:cNvSpPr>
            <a:spLocks noGrp="1" noChangeArrowheads="1"/>
          </p:cNvSpPr>
          <p:nvPr>
            <p:ph type="body" idx="1"/>
          </p:nvPr>
        </p:nvSpPr>
        <p:spPr>
          <a:xfrm>
            <a:off x="381000" y="1295400"/>
            <a:ext cx="8077200" cy="2286000"/>
          </a:xfrm>
        </p:spPr>
        <p:txBody>
          <a:bodyPr/>
          <a:lstStyle/>
          <a:p>
            <a:pPr eaLnBrk="1" hangingPunct="1">
              <a:lnSpc>
                <a:spcPct val="90000"/>
              </a:lnSpc>
            </a:pPr>
            <a:r>
              <a:rPr lang="en-US" altLang="en-US" sz="2400" smtClean="0">
                <a:latin typeface="Calibri" panose="020F0502020204030204" pitchFamily="34" charset="0"/>
                <a:cs typeface="Calibri" panose="020F0502020204030204" pitchFamily="34" charset="0"/>
              </a:rPr>
              <a:t>Some hierarchies can be automatically generated based on the analysis of the number of distinct values per attribute in the data set </a:t>
            </a:r>
          </a:p>
          <a:p>
            <a:pPr lvl="1" eaLnBrk="1" hangingPunct="1">
              <a:lnSpc>
                <a:spcPct val="90000"/>
              </a:lnSpc>
            </a:pPr>
            <a:r>
              <a:rPr lang="en-US" altLang="en-US" sz="2400" smtClean="0">
                <a:latin typeface="Calibri" panose="020F0502020204030204" pitchFamily="34" charset="0"/>
                <a:cs typeface="Calibri" panose="020F0502020204030204" pitchFamily="34" charset="0"/>
              </a:rPr>
              <a:t>The attribute with the most distinct values is placed at the lowest level of the hierarchy</a:t>
            </a:r>
          </a:p>
          <a:p>
            <a:pPr lvl="1" eaLnBrk="1" hangingPunct="1">
              <a:lnSpc>
                <a:spcPct val="90000"/>
              </a:lnSpc>
            </a:pPr>
            <a:r>
              <a:rPr lang="en-US" altLang="en-US" sz="2400" smtClean="0">
                <a:latin typeface="Calibri" panose="020F0502020204030204" pitchFamily="34" charset="0"/>
                <a:cs typeface="Calibri" panose="020F0502020204030204" pitchFamily="34" charset="0"/>
              </a:rPr>
              <a:t>Exceptions, e.g., weekday, month, quarter, year</a:t>
            </a:r>
          </a:p>
        </p:txBody>
      </p:sp>
      <p:grpSp>
        <p:nvGrpSpPr>
          <p:cNvPr id="74757" name="Group 4"/>
          <p:cNvGrpSpPr>
            <a:grpSpLocks/>
          </p:cNvGrpSpPr>
          <p:nvPr/>
        </p:nvGrpSpPr>
        <p:grpSpPr bwMode="auto">
          <a:xfrm>
            <a:off x="914400" y="3733800"/>
            <a:ext cx="7156450" cy="2724150"/>
            <a:chOff x="672" y="2438"/>
            <a:chExt cx="4508" cy="1716"/>
          </a:xfrm>
        </p:grpSpPr>
        <p:sp>
          <p:nvSpPr>
            <p:cNvPr id="74758" name="Oval 5"/>
            <p:cNvSpPr>
              <a:spLocks noChangeArrowheads="1"/>
            </p:cNvSpPr>
            <p:nvPr/>
          </p:nvSpPr>
          <p:spPr bwMode="auto">
            <a:xfrm>
              <a:off x="672" y="249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country</a:t>
              </a:r>
            </a:p>
          </p:txBody>
        </p:sp>
        <p:sp>
          <p:nvSpPr>
            <p:cNvPr id="74759" name="Oval 6"/>
            <p:cNvSpPr>
              <a:spLocks noChangeArrowheads="1"/>
            </p:cNvSpPr>
            <p:nvPr/>
          </p:nvSpPr>
          <p:spPr bwMode="auto">
            <a:xfrm>
              <a:off x="708" y="2952"/>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province_or_ state</a:t>
              </a:r>
            </a:p>
          </p:txBody>
        </p:sp>
        <p:sp>
          <p:nvSpPr>
            <p:cNvPr id="74760" name="Oval 7"/>
            <p:cNvSpPr>
              <a:spLocks noChangeArrowheads="1"/>
            </p:cNvSpPr>
            <p:nvPr/>
          </p:nvSpPr>
          <p:spPr bwMode="auto">
            <a:xfrm>
              <a:off x="756" y="345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city</a:t>
              </a:r>
            </a:p>
          </p:txBody>
        </p:sp>
        <p:sp>
          <p:nvSpPr>
            <p:cNvPr id="74761" name="Oval 8"/>
            <p:cNvSpPr>
              <a:spLocks noChangeArrowheads="1"/>
            </p:cNvSpPr>
            <p:nvPr/>
          </p:nvSpPr>
          <p:spPr bwMode="auto">
            <a:xfrm>
              <a:off x="744" y="393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street</a:t>
              </a:r>
            </a:p>
          </p:txBody>
        </p:sp>
        <p:sp>
          <p:nvSpPr>
            <p:cNvPr id="74762" name="Line 9"/>
            <p:cNvSpPr>
              <a:spLocks noChangeShapeType="1"/>
            </p:cNvSpPr>
            <p:nvPr/>
          </p:nvSpPr>
          <p:spPr bwMode="auto">
            <a:xfrm flipH="1">
              <a:off x="1836" y="2736"/>
              <a:ext cx="0" cy="24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4763" name="Line 10"/>
            <p:cNvSpPr>
              <a:spLocks noChangeShapeType="1"/>
            </p:cNvSpPr>
            <p:nvPr/>
          </p:nvSpPr>
          <p:spPr bwMode="auto">
            <a:xfrm>
              <a:off x="1836" y="3096"/>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4764" name="Line 11"/>
            <p:cNvSpPr>
              <a:spLocks noChangeShapeType="1"/>
            </p:cNvSpPr>
            <p:nvPr/>
          </p:nvSpPr>
          <p:spPr bwMode="auto">
            <a:xfrm>
              <a:off x="1836" y="3612"/>
              <a:ext cx="0" cy="3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4765" name="Text Box 12"/>
            <p:cNvSpPr txBox="1">
              <a:spLocks noChangeArrowheads="1"/>
            </p:cNvSpPr>
            <p:nvPr/>
          </p:nvSpPr>
          <p:spPr bwMode="auto">
            <a:xfrm>
              <a:off x="3542" y="2438"/>
              <a:ext cx="1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15 distinct values</a:t>
              </a:r>
            </a:p>
          </p:txBody>
        </p:sp>
        <p:sp>
          <p:nvSpPr>
            <p:cNvPr id="74766" name="Text Box 13"/>
            <p:cNvSpPr txBox="1">
              <a:spLocks noChangeArrowheads="1"/>
            </p:cNvSpPr>
            <p:nvPr/>
          </p:nvSpPr>
          <p:spPr bwMode="auto">
            <a:xfrm>
              <a:off x="3552" y="2942"/>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365 distinct values</a:t>
              </a:r>
            </a:p>
          </p:txBody>
        </p:sp>
        <p:sp>
          <p:nvSpPr>
            <p:cNvPr id="74767" name="Text Box 14"/>
            <p:cNvSpPr txBox="1">
              <a:spLocks noChangeArrowheads="1"/>
            </p:cNvSpPr>
            <p:nvPr/>
          </p:nvSpPr>
          <p:spPr bwMode="auto">
            <a:xfrm>
              <a:off x="3470" y="3410"/>
              <a:ext cx="1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3567 distinct values</a:t>
              </a:r>
            </a:p>
          </p:txBody>
        </p:sp>
        <p:sp>
          <p:nvSpPr>
            <p:cNvPr id="74768" name="Text Box 15"/>
            <p:cNvSpPr txBox="1">
              <a:spLocks noChangeArrowheads="1"/>
            </p:cNvSpPr>
            <p:nvPr/>
          </p:nvSpPr>
          <p:spPr bwMode="auto">
            <a:xfrm>
              <a:off x="3290" y="3866"/>
              <a:ext cx="1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674,339 distinct values</a:t>
              </a:r>
            </a:p>
          </p:txBody>
        </p:sp>
      </p:gr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17C641C-72FA-446F-9121-6FB23346E16D}" type="slidenum">
              <a:rPr lang="en-US" altLang="en-US" sz="1200"/>
              <a:pPr eaLnBrk="1" hangingPunct="1"/>
              <a:t>69</a:t>
            </a:fld>
            <a:endParaRPr lang="en-US" altLang="en-US" sz="1200"/>
          </a:p>
        </p:txBody>
      </p:sp>
      <p:sp>
        <p:nvSpPr>
          <p:cNvPr id="75779"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75780"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75781" name="AutoShape 4"/>
          <p:cNvSpPr>
            <a:spLocks noChangeArrowheads="1"/>
          </p:cNvSpPr>
          <p:nvPr/>
        </p:nvSpPr>
        <p:spPr bwMode="auto">
          <a:xfrm rot="9430553">
            <a:off x="2362200" y="57150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409761D-9E2A-4AEA-82F7-D1C79F581B49}" type="slidenum">
              <a:rPr lang="en-US" altLang="en-US" sz="1200"/>
              <a:pPr eaLnBrk="1" hangingPunct="1"/>
              <a:t>7</a:t>
            </a:fld>
            <a:endParaRPr lang="en-US" altLang="en-US" sz="1200"/>
          </a:p>
        </p:txBody>
      </p:sp>
      <p:sp>
        <p:nvSpPr>
          <p:cNvPr id="20483" name="Rectangle 2"/>
          <p:cNvSpPr>
            <a:spLocks noGrp="1" noChangeArrowheads="1"/>
          </p:cNvSpPr>
          <p:nvPr>
            <p:ph type="title"/>
          </p:nvPr>
        </p:nvSpPr>
        <p:spPr>
          <a:xfrm>
            <a:off x="0" y="304800"/>
            <a:ext cx="9144000" cy="685800"/>
          </a:xfrm>
        </p:spPr>
        <p:txBody>
          <a:bodyPr/>
          <a:lstStyle/>
          <a:p>
            <a:pPr eaLnBrk="1" hangingPunct="1"/>
            <a:r>
              <a:rPr lang="en-US" altLang="en-US" sz="3200" smtClean="0"/>
              <a:t>Major Tasks in Data Preprocessing</a:t>
            </a:r>
          </a:p>
        </p:txBody>
      </p:sp>
      <p:sp>
        <p:nvSpPr>
          <p:cNvPr id="20484" name="Rectangle 3"/>
          <p:cNvSpPr>
            <a:spLocks noGrp="1" noChangeArrowheads="1"/>
          </p:cNvSpPr>
          <p:nvPr>
            <p:ph type="body" idx="1"/>
          </p:nvPr>
        </p:nvSpPr>
        <p:spPr>
          <a:xfrm>
            <a:off x="381000" y="1295400"/>
            <a:ext cx="8305800" cy="5105400"/>
          </a:xfrm>
        </p:spPr>
        <p:txBody>
          <a:bodyPr/>
          <a:lstStyle/>
          <a:p>
            <a:pPr eaLnBrk="1" hangingPunct="1">
              <a:lnSpc>
                <a:spcPct val="120000"/>
              </a:lnSpc>
            </a:pPr>
            <a:r>
              <a:rPr lang="en-US" altLang="en-US" sz="2000" b="1" smtClean="0"/>
              <a:t>Data cleaning</a:t>
            </a:r>
          </a:p>
          <a:p>
            <a:pPr lvl="1" eaLnBrk="1" hangingPunct="1">
              <a:lnSpc>
                <a:spcPct val="120000"/>
              </a:lnSpc>
            </a:pPr>
            <a:r>
              <a:rPr lang="en-US" altLang="en-US" sz="2000" smtClean="0"/>
              <a:t>Fill in missing values, smooth noisy data, identify or remove outliers, and resolve inconsistencies</a:t>
            </a:r>
          </a:p>
          <a:p>
            <a:pPr eaLnBrk="1" hangingPunct="1">
              <a:lnSpc>
                <a:spcPct val="120000"/>
              </a:lnSpc>
            </a:pPr>
            <a:r>
              <a:rPr lang="en-US" altLang="en-US" sz="2000" b="1" smtClean="0"/>
              <a:t>Data integration</a:t>
            </a:r>
          </a:p>
          <a:p>
            <a:pPr lvl="1" eaLnBrk="1" hangingPunct="1">
              <a:lnSpc>
                <a:spcPct val="120000"/>
              </a:lnSpc>
            </a:pPr>
            <a:r>
              <a:rPr lang="en-US" altLang="en-US" sz="2000" smtClean="0"/>
              <a:t>Integration of multiple databases, data cubes, or files</a:t>
            </a:r>
          </a:p>
          <a:p>
            <a:pPr eaLnBrk="1" hangingPunct="1">
              <a:lnSpc>
                <a:spcPct val="120000"/>
              </a:lnSpc>
            </a:pPr>
            <a:r>
              <a:rPr lang="en-US" altLang="en-US" sz="2000" b="1" smtClean="0"/>
              <a:t>Data reduction</a:t>
            </a:r>
          </a:p>
          <a:p>
            <a:pPr lvl="1" eaLnBrk="1" hangingPunct="1">
              <a:lnSpc>
                <a:spcPct val="120000"/>
              </a:lnSpc>
            </a:pPr>
            <a:r>
              <a:rPr lang="en-US" altLang="en-US" sz="2000" smtClean="0"/>
              <a:t>Dimensionality reduction</a:t>
            </a:r>
          </a:p>
          <a:p>
            <a:pPr lvl="1" eaLnBrk="1" hangingPunct="1">
              <a:lnSpc>
                <a:spcPct val="120000"/>
              </a:lnSpc>
            </a:pPr>
            <a:r>
              <a:rPr lang="en-US" altLang="en-US" sz="2000" smtClean="0"/>
              <a:t>Numerosity reduction</a:t>
            </a:r>
          </a:p>
          <a:p>
            <a:pPr lvl="1" eaLnBrk="1" hangingPunct="1">
              <a:lnSpc>
                <a:spcPct val="120000"/>
              </a:lnSpc>
            </a:pPr>
            <a:r>
              <a:rPr lang="en-US" altLang="en-US" sz="2000" smtClean="0"/>
              <a:t>Data compression</a:t>
            </a:r>
          </a:p>
          <a:p>
            <a:pPr eaLnBrk="1" hangingPunct="1">
              <a:lnSpc>
                <a:spcPct val="120000"/>
              </a:lnSpc>
            </a:pPr>
            <a:r>
              <a:rPr lang="en-US" altLang="en-US" sz="2000" b="1" smtClean="0"/>
              <a:t>Data transformation and data discretization</a:t>
            </a:r>
          </a:p>
          <a:p>
            <a:pPr lvl="1" eaLnBrk="1" hangingPunct="1">
              <a:lnSpc>
                <a:spcPct val="120000"/>
              </a:lnSpc>
            </a:pPr>
            <a:r>
              <a:rPr lang="en-US" altLang="en-US" sz="2000" smtClean="0"/>
              <a:t>Normalization </a:t>
            </a:r>
          </a:p>
          <a:p>
            <a:pPr lvl="1" eaLnBrk="1" hangingPunct="1">
              <a:lnSpc>
                <a:spcPct val="120000"/>
              </a:lnSpc>
            </a:pPr>
            <a:r>
              <a:rPr lang="en-US" altLang="en-US" sz="2000" smtClean="0"/>
              <a:t>Concept hierarchy generation</a:t>
            </a:r>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CE8F644-3FBC-4B10-B526-0C7A6A60A074}" type="slidenum">
              <a:rPr lang="en-US" altLang="en-US" sz="1200"/>
              <a:pPr eaLnBrk="1" hangingPunct="1"/>
              <a:t>70</a:t>
            </a:fld>
            <a:endParaRPr lang="en-US" altLang="en-US" sz="1200"/>
          </a:p>
        </p:txBody>
      </p:sp>
      <p:sp>
        <p:nvSpPr>
          <p:cNvPr id="76803" name="Rectangle 2"/>
          <p:cNvSpPr>
            <a:spLocks noGrp="1" noChangeArrowheads="1"/>
          </p:cNvSpPr>
          <p:nvPr>
            <p:ph type="title"/>
          </p:nvPr>
        </p:nvSpPr>
        <p:spPr>
          <a:xfrm>
            <a:off x="0" y="457200"/>
            <a:ext cx="9144000" cy="609600"/>
          </a:xfrm>
        </p:spPr>
        <p:txBody>
          <a:bodyPr/>
          <a:lstStyle/>
          <a:p>
            <a:pPr eaLnBrk="1" hangingPunct="1"/>
            <a:r>
              <a:rPr lang="en-US" altLang="en-US" sz="4000" smtClean="0"/>
              <a:t>Summary</a:t>
            </a:r>
          </a:p>
        </p:txBody>
      </p:sp>
      <p:sp>
        <p:nvSpPr>
          <p:cNvPr id="76804" name="Rectangle 3"/>
          <p:cNvSpPr>
            <a:spLocks noGrp="1" noChangeArrowheads="1"/>
          </p:cNvSpPr>
          <p:nvPr>
            <p:ph type="body" idx="1"/>
          </p:nvPr>
        </p:nvSpPr>
        <p:spPr>
          <a:xfrm>
            <a:off x="304800" y="1295400"/>
            <a:ext cx="8610600" cy="5103813"/>
          </a:xfrm>
        </p:spPr>
        <p:txBody>
          <a:bodyPr/>
          <a:lstStyle/>
          <a:p>
            <a:pPr eaLnBrk="1" hangingPunct="1"/>
            <a:r>
              <a:rPr lang="en-US" altLang="en-US" sz="2000" b="1" smtClean="0"/>
              <a:t>Data quality</a:t>
            </a:r>
            <a:r>
              <a:rPr lang="en-US" altLang="en-US" sz="2000" smtClean="0"/>
              <a:t>: accuracy, completeness, consistency, timeliness, believability, interpretability</a:t>
            </a:r>
          </a:p>
          <a:p>
            <a:pPr eaLnBrk="1" hangingPunct="1"/>
            <a:r>
              <a:rPr lang="en-US" altLang="en-US" sz="2000" b="1" smtClean="0"/>
              <a:t>Data cleaning</a:t>
            </a:r>
            <a:r>
              <a:rPr lang="en-US" altLang="en-US" sz="2000" smtClean="0"/>
              <a:t>: e.g. missing/noisy values, outliers</a:t>
            </a:r>
          </a:p>
          <a:p>
            <a:pPr eaLnBrk="1" hangingPunct="1"/>
            <a:r>
              <a:rPr lang="en-US" altLang="en-US" sz="2000" b="1" smtClean="0"/>
              <a:t>Data integration</a:t>
            </a:r>
            <a:r>
              <a:rPr lang="en-US" altLang="en-US" sz="2000" smtClean="0"/>
              <a:t> from multiple sources: </a:t>
            </a:r>
          </a:p>
          <a:p>
            <a:pPr lvl="1" eaLnBrk="1" hangingPunct="1"/>
            <a:r>
              <a:rPr lang="en-US" altLang="en-US" sz="2000" smtClean="0"/>
              <a:t>Entity identification problem</a:t>
            </a:r>
          </a:p>
          <a:p>
            <a:pPr lvl="1" eaLnBrk="1" hangingPunct="1"/>
            <a:r>
              <a:rPr lang="en-US" altLang="en-US" sz="2000" smtClean="0"/>
              <a:t>Remove redundancies</a:t>
            </a:r>
          </a:p>
          <a:p>
            <a:pPr lvl="1" eaLnBrk="1" hangingPunct="1"/>
            <a:r>
              <a:rPr lang="en-US" altLang="en-US" sz="2000" smtClean="0"/>
              <a:t>Detect inconsistencies</a:t>
            </a:r>
          </a:p>
          <a:p>
            <a:pPr eaLnBrk="1" hangingPunct="1"/>
            <a:r>
              <a:rPr lang="en-US" altLang="en-US" sz="2000" b="1" smtClean="0"/>
              <a:t>Data reduction</a:t>
            </a:r>
          </a:p>
          <a:p>
            <a:pPr lvl="1" eaLnBrk="1" hangingPunct="1"/>
            <a:r>
              <a:rPr lang="en-US" altLang="en-US" sz="2000" smtClean="0"/>
              <a:t>Dimensionality reduction</a:t>
            </a:r>
          </a:p>
          <a:p>
            <a:pPr lvl="1" eaLnBrk="1" hangingPunct="1"/>
            <a:r>
              <a:rPr lang="en-US" altLang="en-US" sz="2000" smtClean="0"/>
              <a:t>Numerosity reduction</a:t>
            </a:r>
          </a:p>
          <a:p>
            <a:pPr lvl="1" eaLnBrk="1" hangingPunct="1"/>
            <a:r>
              <a:rPr lang="en-US" altLang="en-US" sz="2000" smtClean="0"/>
              <a:t>Data compression</a:t>
            </a:r>
          </a:p>
          <a:p>
            <a:pPr eaLnBrk="1" hangingPunct="1"/>
            <a:r>
              <a:rPr lang="en-US" altLang="en-US" sz="2000" b="1" smtClean="0"/>
              <a:t>Data transformation and data discretization</a:t>
            </a:r>
            <a:endParaRPr lang="en-US" altLang="en-US" sz="2000" smtClean="0"/>
          </a:p>
          <a:p>
            <a:pPr lvl="1" eaLnBrk="1" hangingPunct="1"/>
            <a:r>
              <a:rPr lang="en-US" altLang="en-US" sz="2000" smtClean="0"/>
              <a:t>Normalization</a:t>
            </a:r>
          </a:p>
          <a:p>
            <a:pPr lvl="1" eaLnBrk="1" hangingPunct="1"/>
            <a:r>
              <a:rPr lang="en-US" altLang="en-US" sz="2000" smtClean="0"/>
              <a:t>Concept hierarchy generation</a:t>
            </a:r>
          </a:p>
          <a:p>
            <a:pPr lvl="1" eaLnBrk="1" hangingPunct="1">
              <a:lnSpc>
                <a:spcPct val="120000"/>
              </a:lnSpc>
            </a:pPr>
            <a:endParaRPr lang="en-US" altLang="en-US" sz="1600" smtClean="0"/>
          </a:p>
          <a:p>
            <a:pPr eaLnBrk="1" hangingPunct="1">
              <a:lnSpc>
                <a:spcPct val="120000"/>
              </a:lnSpc>
            </a:pPr>
            <a:endParaRPr lang="en-US" altLang="en-US" sz="1600" smtClean="0"/>
          </a:p>
          <a:p>
            <a:pPr eaLnBrk="1" hangingPunct="1">
              <a:lnSpc>
                <a:spcPct val="120000"/>
              </a:lnSpc>
              <a:buFont typeface="Wingdings" panose="05000000000000000000" pitchFamily="2" charset="2"/>
              <a:buNone/>
            </a:pPr>
            <a:endParaRPr lang="en-US" altLang="en-US" sz="1600" smtClean="0"/>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F0F0B05-384A-43CC-9128-CC03EEFD0A75}" type="slidenum">
              <a:rPr lang="en-US" altLang="en-US" sz="1200"/>
              <a:pPr eaLnBrk="1" hangingPunct="1"/>
              <a:t>71</a:t>
            </a:fld>
            <a:endParaRPr lang="en-US" altLang="en-US" sz="1200"/>
          </a:p>
        </p:txBody>
      </p:sp>
      <p:sp>
        <p:nvSpPr>
          <p:cNvPr id="77827" name="Rectangle 2"/>
          <p:cNvSpPr>
            <a:spLocks noGrp="1" noChangeArrowheads="1"/>
          </p:cNvSpPr>
          <p:nvPr>
            <p:ph type="title"/>
          </p:nvPr>
        </p:nvSpPr>
        <p:spPr/>
        <p:txBody>
          <a:bodyPr/>
          <a:lstStyle/>
          <a:p>
            <a:pPr eaLnBrk="1" hangingPunct="1"/>
            <a:r>
              <a:rPr lang="en-US" altLang="en-US" smtClean="0"/>
              <a:t>References</a:t>
            </a:r>
          </a:p>
        </p:txBody>
      </p:sp>
      <p:sp>
        <p:nvSpPr>
          <p:cNvPr id="77828" name="Rectangle 3"/>
          <p:cNvSpPr>
            <a:spLocks noGrp="1" noChangeArrowheads="1"/>
          </p:cNvSpPr>
          <p:nvPr>
            <p:ph type="body" idx="1"/>
          </p:nvPr>
        </p:nvSpPr>
        <p:spPr>
          <a:xfrm>
            <a:off x="152400" y="1295400"/>
            <a:ext cx="8763000" cy="5334000"/>
          </a:xfrm>
        </p:spPr>
        <p:txBody>
          <a:bodyPr/>
          <a:lstStyle/>
          <a:p>
            <a:pPr marL="457200" indent="-457200" eaLnBrk="1" hangingPunct="1"/>
            <a:r>
              <a:rPr lang="en-US" altLang="en-US" sz="1600" smtClean="0">
                <a:latin typeface="Calibri" panose="020F0502020204030204" pitchFamily="34" charset="0"/>
                <a:cs typeface="Calibri" panose="020F0502020204030204" pitchFamily="34" charset="0"/>
              </a:rPr>
              <a:t>D. P. Ballou and G. K. Tayi. Enhancing data quality in data warehouse environments. Comm. of ACM, 42:73-78, 1999</a:t>
            </a:r>
          </a:p>
          <a:p>
            <a:pPr marL="457200" indent="-457200" eaLnBrk="1" hangingPunct="1"/>
            <a:r>
              <a:rPr lang="en-US" altLang="en-US" sz="1600" smtClean="0">
                <a:latin typeface="Calibri" panose="020F0502020204030204" pitchFamily="34" charset="0"/>
                <a:cs typeface="Calibri" panose="020F0502020204030204" pitchFamily="34" charset="0"/>
              </a:rPr>
              <a:t>A. Bruce, D. Donoho, and H.-Y. Gao. Wavelet analysis. </a:t>
            </a:r>
            <a:r>
              <a:rPr lang="en-US" altLang="en-US" sz="1600" i="1" smtClean="0">
                <a:latin typeface="Calibri" panose="020F0502020204030204" pitchFamily="34" charset="0"/>
                <a:cs typeface="Calibri" panose="020F0502020204030204" pitchFamily="34" charset="0"/>
              </a:rPr>
              <a:t>IEEE Spectrum</a:t>
            </a:r>
            <a:r>
              <a:rPr lang="en-US" altLang="en-US" sz="1600" smtClean="0">
                <a:latin typeface="Calibri" panose="020F0502020204030204" pitchFamily="34" charset="0"/>
                <a:cs typeface="Calibri" panose="020F0502020204030204" pitchFamily="34" charset="0"/>
              </a:rPr>
              <a:t>, Oct 1996</a:t>
            </a:r>
          </a:p>
          <a:p>
            <a:pPr marL="457200" indent="-457200" eaLnBrk="1" hangingPunct="1"/>
            <a:r>
              <a:rPr lang="en-US" altLang="en-US" sz="1600" smtClean="0">
                <a:solidFill>
                  <a:schemeClr val="hlink"/>
                </a:solidFill>
                <a:latin typeface="Calibri" panose="020F0502020204030204" pitchFamily="34" charset="0"/>
                <a:cs typeface="Calibri" panose="020F0502020204030204" pitchFamily="34" charset="0"/>
              </a:rPr>
              <a:t>T. Dasu and T. Johnson.  Exploratory Data Mining and Data Cleaning. John Wiley, 2003</a:t>
            </a:r>
          </a:p>
          <a:p>
            <a:pPr marL="457200" indent="-457200" eaLnBrk="1" hangingPunct="1"/>
            <a:r>
              <a:rPr lang="en-US" altLang="en-US" sz="1600" smtClean="0">
                <a:latin typeface="Calibri" panose="020F0502020204030204" pitchFamily="34" charset="0"/>
                <a:cs typeface="Calibri" panose="020F0502020204030204" pitchFamily="34" charset="0"/>
              </a:rPr>
              <a:t>J. Devore and R. Peck. </a:t>
            </a:r>
            <a:r>
              <a:rPr lang="en-US" altLang="en-US" sz="1600" i="1" smtClean="0">
                <a:latin typeface="Calibri" panose="020F0502020204030204" pitchFamily="34" charset="0"/>
                <a:cs typeface="Calibri" panose="020F0502020204030204" pitchFamily="34" charset="0"/>
              </a:rPr>
              <a:t>Statistics: The Exploration and Analysis of Data</a:t>
            </a:r>
            <a:r>
              <a:rPr lang="en-US" altLang="en-US" sz="1600" smtClean="0">
                <a:latin typeface="Calibri" panose="020F0502020204030204" pitchFamily="34" charset="0"/>
                <a:cs typeface="Calibri" panose="020F0502020204030204" pitchFamily="34" charset="0"/>
              </a:rPr>
              <a:t>. Duxbury Press, 1997.</a:t>
            </a:r>
            <a:endParaRPr lang="en-US" altLang="en-US" sz="1600" b="1" smtClean="0">
              <a:solidFill>
                <a:schemeClr val="hlink"/>
              </a:solidFill>
              <a:latin typeface="Calibri" panose="020F0502020204030204" pitchFamily="34" charset="0"/>
              <a:cs typeface="Calibri" panose="020F0502020204030204" pitchFamily="34" charset="0"/>
            </a:endParaRPr>
          </a:p>
          <a:p>
            <a:pPr marL="457200" indent="-457200" eaLnBrk="1" hangingPunct="1"/>
            <a:r>
              <a:rPr lang="en-US" altLang="en-US" sz="1600" smtClean="0">
                <a:latin typeface="Calibri" panose="020F0502020204030204" pitchFamily="34" charset="0"/>
                <a:cs typeface="Calibri" panose="020F0502020204030204" pitchFamily="34" charset="0"/>
              </a:rPr>
              <a:t>H. Galhardas, D. Florescu, D. Shasha, E. Simon, and C.-A. Saita. Declarative data cleaning: Language, model, and algorithms. </a:t>
            </a:r>
            <a:r>
              <a:rPr lang="en-US" altLang="en-US" sz="1600" i="1" smtClean="0">
                <a:latin typeface="Calibri" panose="020F0502020204030204" pitchFamily="34" charset="0"/>
                <a:cs typeface="Calibri" panose="020F0502020204030204" pitchFamily="34" charset="0"/>
              </a:rPr>
              <a:t>VLDB'01</a:t>
            </a:r>
          </a:p>
          <a:p>
            <a:pPr marL="457200" indent="-457200" eaLnBrk="1" hangingPunct="1"/>
            <a:r>
              <a:rPr lang="en-US" altLang="en-US" sz="1600" smtClean="0">
                <a:latin typeface="Calibri" panose="020F0502020204030204" pitchFamily="34" charset="0"/>
                <a:cs typeface="Calibri" panose="020F0502020204030204" pitchFamily="34" charset="0"/>
              </a:rPr>
              <a:t>M. Hua and J. Pei. Cleaning disguised missing data: A heuristic approach. </a:t>
            </a:r>
            <a:r>
              <a:rPr lang="en-US" altLang="en-US" sz="1600" i="1" smtClean="0">
                <a:latin typeface="Calibri" panose="020F0502020204030204" pitchFamily="34" charset="0"/>
                <a:cs typeface="Calibri" panose="020F0502020204030204" pitchFamily="34" charset="0"/>
              </a:rPr>
              <a:t>KDD'07</a:t>
            </a:r>
            <a:endParaRPr lang="en-US" altLang="en-US" sz="1600" smtClean="0">
              <a:latin typeface="Calibri" panose="020F0502020204030204" pitchFamily="34" charset="0"/>
              <a:cs typeface="Calibri" panose="020F0502020204030204" pitchFamily="34" charset="0"/>
            </a:endParaRPr>
          </a:p>
          <a:p>
            <a:pPr marL="457200" indent="-457200" eaLnBrk="1" hangingPunct="1"/>
            <a:r>
              <a:rPr lang="en-US" altLang="en-US" sz="1600" smtClean="0">
                <a:solidFill>
                  <a:schemeClr val="hlink"/>
                </a:solidFill>
                <a:latin typeface="Calibri" panose="020F0502020204030204" pitchFamily="34" charset="0"/>
                <a:cs typeface="Calibri" panose="020F0502020204030204" pitchFamily="34" charset="0"/>
              </a:rPr>
              <a:t>H. V. Jagadish, et al., Special Issue on Data Reduction Techniques.  Bulletin of the Technical Committee on Data Engineering, 20(4), Dec. 1997</a:t>
            </a:r>
          </a:p>
          <a:p>
            <a:pPr marL="457200" indent="-457200" eaLnBrk="1" hangingPunct="1"/>
            <a:r>
              <a:rPr lang="en-US" altLang="en-US" sz="1600" smtClean="0">
                <a:latin typeface="Calibri" panose="020F0502020204030204" pitchFamily="34" charset="0"/>
                <a:cs typeface="Calibri" panose="020F0502020204030204" pitchFamily="34" charset="0"/>
              </a:rPr>
              <a:t>H. Liu and H. Motoda (eds.). </a:t>
            </a:r>
            <a:r>
              <a:rPr lang="en-US" altLang="en-US" sz="1600" i="1" smtClean="0">
                <a:latin typeface="Calibri" panose="020F0502020204030204" pitchFamily="34" charset="0"/>
                <a:cs typeface="Calibri" panose="020F0502020204030204" pitchFamily="34" charset="0"/>
              </a:rPr>
              <a:t>Feature Extraction, Construction, and Selection: A Data Mining Perspective</a:t>
            </a:r>
            <a:r>
              <a:rPr lang="en-US" altLang="en-US" sz="1600" smtClean="0">
                <a:latin typeface="Calibri" panose="020F0502020204030204" pitchFamily="34" charset="0"/>
                <a:cs typeface="Calibri" panose="020F0502020204030204" pitchFamily="34" charset="0"/>
              </a:rPr>
              <a:t>. Kluwer Academic, 1998</a:t>
            </a:r>
          </a:p>
          <a:p>
            <a:pPr marL="457200" indent="-457200" eaLnBrk="1" hangingPunct="1"/>
            <a:r>
              <a:rPr lang="en-US" altLang="en-US" sz="1600" smtClean="0">
                <a:latin typeface="Calibri" panose="020F0502020204030204" pitchFamily="34" charset="0"/>
                <a:cs typeface="Calibri" panose="020F0502020204030204" pitchFamily="34" charset="0"/>
              </a:rPr>
              <a:t>J. E. Olson. </a:t>
            </a:r>
            <a:r>
              <a:rPr lang="en-US" altLang="en-US" sz="1600" i="1" smtClean="0">
                <a:latin typeface="Calibri" panose="020F0502020204030204" pitchFamily="34" charset="0"/>
                <a:cs typeface="Calibri" panose="020F0502020204030204" pitchFamily="34" charset="0"/>
              </a:rPr>
              <a:t>Data Quality: The Accuracy Dimension</a:t>
            </a:r>
            <a:r>
              <a:rPr lang="en-US" altLang="en-US" sz="1600" smtClean="0">
                <a:latin typeface="Calibri" panose="020F0502020204030204" pitchFamily="34" charset="0"/>
                <a:cs typeface="Calibri" panose="020F0502020204030204" pitchFamily="34" charset="0"/>
              </a:rPr>
              <a:t>.  Morgan Kaufmann, 2003</a:t>
            </a:r>
            <a:endParaRPr lang="en-US" altLang="en-US" sz="1600" smtClean="0">
              <a:solidFill>
                <a:schemeClr val="hlink"/>
              </a:solidFill>
              <a:latin typeface="Calibri" panose="020F0502020204030204" pitchFamily="34" charset="0"/>
              <a:cs typeface="Calibri" panose="020F0502020204030204" pitchFamily="34" charset="0"/>
            </a:endParaRPr>
          </a:p>
          <a:p>
            <a:pPr marL="457200" indent="-457200" eaLnBrk="1" hangingPunct="1"/>
            <a:r>
              <a:rPr lang="en-US" altLang="en-US" sz="1600" smtClean="0">
                <a:latin typeface="Calibri" panose="020F0502020204030204" pitchFamily="34" charset="0"/>
                <a:cs typeface="Calibri" panose="020F0502020204030204" pitchFamily="34" charset="0"/>
              </a:rPr>
              <a:t>D. Pyle. Data Preparation for Data Mining.  Morgan Kaufmann, 1999</a:t>
            </a:r>
          </a:p>
          <a:p>
            <a:pPr marL="457200" indent="-457200" eaLnBrk="1" hangingPunct="1"/>
            <a:r>
              <a:rPr lang="en-US" altLang="en-US" sz="1600" smtClean="0">
                <a:solidFill>
                  <a:schemeClr val="hlink"/>
                </a:solidFill>
                <a:latin typeface="Calibri" panose="020F0502020204030204" pitchFamily="34" charset="0"/>
                <a:cs typeface="Calibri" panose="020F0502020204030204" pitchFamily="34" charset="0"/>
              </a:rPr>
              <a:t>V. Raman and J. Hellerstein. Potters Wheel: An Interactive Framework for Data Cleaning and Transformation, VLDB’2001</a:t>
            </a:r>
            <a:endParaRPr lang="en-US" altLang="en-US" sz="1600" i="1" smtClean="0">
              <a:solidFill>
                <a:schemeClr val="hlink"/>
              </a:solidFill>
              <a:latin typeface="Calibri" panose="020F0502020204030204" pitchFamily="34" charset="0"/>
              <a:cs typeface="Calibri" panose="020F0502020204030204" pitchFamily="34" charset="0"/>
            </a:endParaRPr>
          </a:p>
          <a:p>
            <a:pPr marL="457200" indent="-457200" eaLnBrk="1" hangingPunct="1"/>
            <a:r>
              <a:rPr lang="en-US" altLang="en-US" sz="1600" smtClean="0">
                <a:latin typeface="Calibri" panose="020F0502020204030204" pitchFamily="34" charset="0"/>
                <a:cs typeface="Calibri" panose="020F0502020204030204" pitchFamily="34" charset="0"/>
              </a:rPr>
              <a:t>T. Redman. </a:t>
            </a:r>
            <a:r>
              <a:rPr lang="en-US" altLang="en-US" sz="1600" i="1" smtClean="0">
                <a:latin typeface="Calibri" panose="020F0502020204030204" pitchFamily="34" charset="0"/>
                <a:cs typeface="Calibri" panose="020F0502020204030204" pitchFamily="34" charset="0"/>
              </a:rPr>
              <a:t>Data Quality: The Field Guide</a:t>
            </a:r>
            <a:r>
              <a:rPr lang="en-US" altLang="en-US" sz="1600" smtClean="0">
                <a:latin typeface="Calibri" panose="020F0502020204030204" pitchFamily="34" charset="0"/>
                <a:cs typeface="Calibri" panose="020F0502020204030204" pitchFamily="34" charset="0"/>
              </a:rPr>
              <a:t>. Digital Press (Elsevier), 2001</a:t>
            </a:r>
          </a:p>
          <a:p>
            <a:pPr marL="457200" indent="-457200" eaLnBrk="1" hangingPunct="1"/>
            <a:r>
              <a:rPr lang="en-US" altLang="en-US" sz="1600" smtClean="0">
                <a:latin typeface="Calibri" panose="020F0502020204030204" pitchFamily="34" charset="0"/>
                <a:cs typeface="Calibri" panose="020F0502020204030204" pitchFamily="34" charset="0"/>
              </a:rPr>
              <a:t>R. Wang, V. Storey, and C. Firth. A framework for analysis of data quality research. IEEE Trans. Knowledge and Data Engineering, 7:623-640, 1995</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298151F-048D-4B61-B0D3-36229D7DFA32}" type="slidenum">
              <a:rPr lang="en-US" altLang="en-US" sz="1200"/>
              <a:pPr eaLnBrk="1" hangingPunct="1"/>
              <a:t>8</a:t>
            </a:fld>
            <a:endParaRPr lang="en-US" altLang="en-US" sz="1200"/>
          </a:p>
        </p:txBody>
      </p:sp>
      <p:sp>
        <p:nvSpPr>
          <p:cNvPr id="21507" name="Rectangle 2"/>
          <p:cNvSpPr>
            <a:spLocks noGrp="1" noChangeArrowheads="1"/>
          </p:cNvSpPr>
          <p:nvPr>
            <p:ph type="title"/>
          </p:nvPr>
        </p:nvSpPr>
        <p:spPr>
          <a:xfrm>
            <a:off x="0" y="304800"/>
            <a:ext cx="9144000" cy="685800"/>
          </a:xfrm>
        </p:spPr>
        <p:txBody>
          <a:bodyPr/>
          <a:lstStyle/>
          <a:p>
            <a:pPr eaLnBrk="1" hangingPunct="1"/>
            <a:r>
              <a:rPr lang="en-US" altLang="en-US" sz="3200" smtClean="0"/>
              <a:t>Major Tasks in Data Preprocessing</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43000"/>
            <a:ext cx="5291138"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915400" cy="762000"/>
          </a:xfrm>
        </p:spPr>
        <p:txBody>
          <a:bodyPr lIns="92075" tIns="46038" rIns="92075" bIns="46038"/>
          <a:lstStyle/>
          <a:p>
            <a:pPr eaLnBrk="1" hangingPunct="1"/>
            <a:r>
              <a:rPr lang="en-US" altLang="en-US" sz="4000" smtClean="0"/>
              <a:t>Knowledge Discovery Process</a:t>
            </a:r>
          </a:p>
        </p:txBody>
      </p:sp>
      <p:sp>
        <p:nvSpPr>
          <p:cNvPr id="16387" name="Rectangle 3"/>
          <p:cNvSpPr>
            <a:spLocks noGrp="1" noChangeArrowheads="1"/>
          </p:cNvSpPr>
          <p:nvPr>
            <p:ph type="body" idx="1"/>
          </p:nvPr>
        </p:nvSpPr>
        <p:spPr>
          <a:xfrm>
            <a:off x="304800" y="1371600"/>
            <a:ext cx="4419600" cy="1066800"/>
          </a:xfrm>
        </p:spPr>
        <p:txBody>
          <a:bodyPr lIns="92075" tIns="46038" rIns="92075" bIns="46038">
            <a:normAutofit fontScale="92500" lnSpcReduction="10000"/>
          </a:bodyPr>
          <a:lstStyle/>
          <a:p>
            <a:pPr lvl="1" eaLnBrk="1" hangingPunct="1">
              <a:lnSpc>
                <a:spcPct val="90000"/>
              </a:lnSpc>
              <a:defRPr/>
            </a:pPr>
            <a:r>
              <a:rPr lang="en-US" b="1" smtClean="0"/>
              <a:t>Data mining: the core of knowledge discovery process.</a:t>
            </a:r>
          </a:p>
          <a:p>
            <a:pPr lvl="1" eaLnBrk="1" hangingPunct="1">
              <a:lnSpc>
                <a:spcPct val="90000"/>
              </a:lnSpc>
              <a:defRPr/>
            </a:pPr>
            <a:endParaRPr lang="en-US" sz="2000" b="1" smtClean="0"/>
          </a:p>
          <a:p>
            <a:pPr lvl="1" eaLnBrk="1" hangingPunct="1">
              <a:lnSpc>
                <a:spcPct val="90000"/>
              </a:lnSpc>
              <a:defRPr/>
            </a:pPr>
            <a:endParaRPr lang="en-US" sz="2000" b="1" smtClean="0"/>
          </a:p>
          <a:p>
            <a:pPr lvl="1" eaLnBrk="1" hangingPunct="1">
              <a:lnSpc>
                <a:spcPct val="90000"/>
              </a:lnSpc>
              <a:defRPr/>
            </a:pPr>
            <a:endParaRPr lang="en-US" sz="2000" b="1" smtClean="0"/>
          </a:p>
          <a:p>
            <a:pPr lvl="1" eaLnBrk="1" hangingPunct="1">
              <a:lnSpc>
                <a:spcPct val="90000"/>
              </a:lnSpc>
              <a:defRPr/>
            </a:pPr>
            <a:endParaRPr lang="en-US" sz="2000" b="1" smtClean="0"/>
          </a:p>
        </p:txBody>
      </p:sp>
      <p:sp>
        <p:nvSpPr>
          <p:cNvPr id="22532" name="Line 4"/>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33" name="Line 5"/>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34" name="Line 6"/>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35" name="Line 7"/>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36" name="Oval 8"/>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7" name="Rectangle 9"/>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8" name="Oval 10"/>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9" name="Oval 11"/>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0" name="Rectangle 12"/>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1" name="Oval 13"/>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2" name="Oval 14"/>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3" name="Rectangle 15"/>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4" name="Oval 16"/>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45" name="Text Box 17"/>
          <p:cNvSpPr txBox="1">
            <a:spLocks noChangeArrowheads="1"/>
          </p:cNvSpPr>
          <p:nvPr/>
        </p:nvSpPr>
        <p:spPr bwMode="auto">
          <a:xfrm>
            <a:off x="304800" y="4876800"/>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Data Cleaning</a:t>
            </a:r>
            <a:endParaRPr lang="en-US" altLang="en-US">
              <a:latin typeface="Times New Roman" panose="02020603050405020304" pitchFamily="18" charset="0"/>
            </a:endParaRPr>
          </a:p>
        </p:txBody>
      </p:sp>
      <p:sp>
        <p:nvSpPr>
          <p:cNvPr id="22546" name="Text Box 18"/>
          <p:cNvSpPr txBox="1">
            <a:spLocks noChangeArrowheads="1"/>
          </p:cNvSpPr>
          <p:nvPr/>
        </p:nvSpPr>
        <p:spPr bwMode="auto">
          <a:xfrm>
            <a:off x="1600200" y="5410200"/>
            <a:ext cx="199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Data Integration</a:t>
            </a:r>
            <a:endParaRPr lang="en-US" altLang="en-US">
              <a:latin typeface="Times New Roman" panose="02020603050405020304" pitchFamily="18" charset="0"/>
            </a:endParaRPr>
          </a:p>
        </p:txBody>
      </p:sp>
      <p:sp>
        <p:nvSpPr>
          <p:cNvPr id="22547" name="Text Box 19"/>
          <p:cNvSpPr txBox="1">
            <a:spLocks noChangeArrowheads="1"/>
          </p:cNvSpPr>
          <p:nvPr/>
        </p:nvSpPr>
        <p:spPr bwMode="auto">
          <a:xfrm>
            <a:off x="1371600" y="6248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Databases</a:t>
            </a:r>
          </a:p>
        </p:txBody>
      </p:sp>
      <p:sp>
        <p:nvSpPr>
          <p:cNvPr id="22548" name="Text Box 20"/>
          <p:cNvSpPr txBox="1">
            <a:spLocks noChangeArrowheads="1"/>
          </p:cNvSpPr>
          <p:nvPr/>
        </p:nvSpPr>
        <p:spPr bwMode="auto">
          <a:xfrm>
            <a:off x="1066800" y="4114800"/>
            <a:ext cx="1997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Preprocessed Data</a:t>
            </a:r>
          </a:p>
        </p:txBody>
      </p:sp>
      <p:sp>
        <p:nvSpPr>
          <p:cNvPr id="22549" name="Rectangle 21"/>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0" name="Rectangle 22"/>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1" name="Rectangle 23"/>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2" name="Rectangle 24"/>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3" name="Rectangle 25"/>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4" name="Rectangle 26"/>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5" name="Rectangle 27"/>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6" name="Rectangle 28"/>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57" name="WordArt 29"/>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87" lon="1080000" rev="0"/>
              </a:camera>
              <a:lightRig rig="legacyHarsh2" dir="b"/>
            </a:scene3d>
            <a:sp3d extrusionH="430200" prstMaterial="legacyMatte">
              <a:extrusionClr>
                <a:srgbClr val="FF6600"/>
              </a:extrusionClr>
              <a:contourClr>
                <a:srgbClr val="FFE701"/>
              </a:contourClr>
            </a:sp3d>
          </a:bodyPr>
          <a:lstStyle/>
          <a:p>
            <a:pPr algn="ctr"/>
            <a:r>
              <a:rPr lang="en-GB" kern="10">
                <a:ln w="9525">
                  <a:round/>
                  <a:headEnd/>
                  <a:tailEnd/>
                </a:ln>
                <a:gradFill rotWithShape="1">
                  <a:gsLst>
                    <a:gs pos="0">
                      <a:srgbClr val="FFE701"/>
                    </a:gs>
                    <a:gs pos="100000">
                      <a:srgbClr val="FE3E02"/>
                    </a:gs>
                  </a:gsLst>
                  <a:lin ang="5400000" scaled="1"/>
                </a:gradFill>
                <a:latin typeface="Impact" panose="020B0806030902050204" pitchFamily="34" charset="0"/>
              </a:rPr>
              <a:t>Knowledge</a:t>
            </a:r>
          </a:p>
        </p:txBody>
      </p:sp>
      <p:sp>
        <p:nvSpPr>
          <p:cNvPr id="22558" name="Text Box 30"/>
          <p:cNvSpPr txBox="1">
            <a:spLocks noChangeArrowheads="1"/>
          </p:cNvSpPr>
          <p:nvPr/>
        </p:nvSpPr>
        <p:spPr bwMode="auto">
          <a:xfrm>
            <a:off x="2057400" y="3124200"/>
            <a:ext cx="2516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0000"/>
                </a:solidFill>
                <a:latin typeface="Times New Roman" panose="02020603050405020304" pitchFamily="18" charset="0"/>
              </a:rPr>
              <a:t>Task-relevant Data</a:t>
            </a:r>
          </a:p>
          <a:p>
            <a:r>
              <a:rPr lang="en-US" altLang="en-US" sz="2000" b="1">
                <a:solidFill>
                  <a:srgbClr val="FF0000"/>
                </a:solidFill>
                <a:latin typeface="Times New Roman" panose="02020603050405020304" pitchFamily="18" charset="0"/>
              </a:rPr>
              <a:t>Data transformations</a:t>
            </a:r>
          </a:p>
        </p:txBody>
      </p:sp>
      <p:sp>
        <p:nvSpPr>
          <p:cNvPr id="22559" name="Text Box 31"/>
          <p:cNvSpPr txBox="1">
            <a:spLocks noChangeArrowheads="1"/>
          </p:cNvSpPr>
          <p:nvPr/>
        </p:nvSpPr>
        <p:spPr bwMode="auto">
          <a:xfrm>
            <a:off x="3641725" y="405288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Selection</a:t>
            </a:r>
          </a:p>
        </p:txBody>
      </p:sp>
      <p:sp>
        <p:nvSpPr>
          <p:cNvPr id="22560" name="Text Box 32"/>
          <p:cNvSpPr txBox="1">
            <a:spLocks noChangeArrowheads="1"/>
          </p:cNvSpPr>
          <p:nvPr/>
        </p:nvSpPr>
        <p:spPr bwMode="auto">
          <a:xfrm>
            <a:off x="4267200" y="2590800"/>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hlink"/>
                </a:solidFill>
                <a:latin typeface="Times New Roman" panose="02020603050405020304" pitchFamily="18" charset="0"/>
              </a:rPr>
              <a:t>Data Mining</a:t>
            </a:r>
          </a:p>
        </p:txBody>
      </p:sp>
      <p:sp>
        <p:nvSpPr>
          <p:cNvPr id="22561" name="Text Box 33"/>
          <p:cNvSpPr txBox="1">
            <a:spLocks noChangeArrowheads="1"/>
          </p:cNvSpPr>
          <p:nvPr/>
        </p:nvSpPr>
        <p:spPr bwMode="auto">
          <a:xfrm>
            <a:off x="4572000" y="1600200"/>
            <a:ext cx="300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latin typeface="Times New Roman" panose="02020603050405020304" pitchFamily="18" charset="0"/>
              </a:rPr>
              <a:t>Knowledge Interpretation</a:t>
            </a:r>
          </a:p>
        </p:txBody>
      </p:sp>
      <p:sp>
        <p:nvSpPr>
          <p:cNvPr id="22562" name="Line 34"/>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63" name="Line 35"/>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64" name="Line 36"/>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65" name="Line 37"/>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66" name="Line 38"/>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67" name="Line 39"/>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68" name="Line 40"/>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11529</TotalTime>
  <Words>5282</Words>
  <Application>Microsoft Office PowerPoint</Application>
  <PresentationFormat>On-screen Show (4:3)</PresentationFormat>
  <Paragraphs>817</Paragraphs>
  <Slides>71</Slides>
  <Notes>65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3" baseType="lpstr">
      <vt:lpstr>Tahoma</vt:lpstr>
      <vt:lpstr>Arial</vt:lpstr>
      <vt:lpstr>Berlin Sans FB Demi</vt:lpstr>
      <vt:lpstr>Wingdings</vt:lpstr>
      <vt:lpstr>Times New Roman</vt:lpstr>
      <vt:lpstr>Symbol</vt:lpstr>
      <vt:lpstr>Calibri</vt:lpstr>
      <vt:lpstr>Verdana</vt:lpstr>
      <vt:lpstr>Blends</vt:lpstr>
      <vt:lpstr>Microsoft Equation 3.0</vt:lpstr>
      <vt:lpstr>Bitmap Image</vt:lpstr>
      <vt:lpstr>Microsoft Graph 2000 Chart</vt:lpstr>
      <vt:lpstr>Data Preprocessing</vt:lpstr>
      <vt:lpstr>Data Preprocessing</vt:lpstr>
      <vt:lpstr>Data Quality: Why Preprocess the Data?</vt:lpstr>
      <vt:lpstr>PowerPoint Presentation</vt:lpstr>
      <vt:lpstr>Data Preprocessing</vt:lpstr>
      <vt:lpstr>Data Quality: Why Preprocess the Data?</vt:lpstr>
      <vt:lpstr>Major Tasks in Data Preprocessing</vt:lpstr>
      <vt:lpstr>Major Tasks in Data Preprocessing</vt:lpstr>
      <vt:lpstr>Knowledge Discovery Process</vt:lpstr>
      <vt:lpstr>Data Pre-Processing and Analysis Components of LF model</vt:lpstr>
      <vt:lpstr>Data Pre-Processing</vt:lpstr>
      <vt:lpstr>Chapter 3: Data Preprocessing</vt:lpstr>
      <vt:lpstr>Data Cleaning</vt:lpstr>
      <vt:lpstr>Incomplete (Missing) Data</vt:lpstr>
      <vt:lpstr>How to Handle Missing Data?</vt:lpstr>
      <vt:lpstr>Noisy Data</vt:lpstr>
      <vt:lpstr>How to Handle Noisy Data?</vt:lpstr>
      <vt:lpstr>Data Cleaning as a Process</vt:lpstr>
      <vt:lpstr>Chapter 3: Data Preprocessing</vt:lpstr>
      <vt:lpstr>Data Integration</vt:lpstr>
      <vt:lpstr>Handling Redundancy in Data Integration</vt:lpstr>
      <vt:lpstr>Correlation Analysis (Nominal Data)</vt:lpstr>
      <vt:lpstr>Chi-Square Calculation: An Example</vt:lpstr>
      <vt:lpstr>Chi-square Table</vt:lpstr>
      <vt:lpstr>Correlation Analysis (Numeric Data)</vt:lpstr>
      <vt:lpstr>Visually Evaluating Correlation</vt:lpstr>
      <vt:lpstr>Correlation (viewed as linear relationship)</vt:lpstr>
      <vt:lpstr>Covariance (Numeric Data)</vt:lpstr>
      <vt:lpstr>Co-Variance: An Example</vt:lpstr>
      <vt:lpstr>Chapter 3: Data Preprocessing</vt:lpstr>
      <vt:lpstr>Data Reduction Strategies</vt:lpstr>
      <vt:lpstr>Data Reduction 1: Dimensionality Reduction</vt:lpstr>
      <vt:lpstr>Mapping Data to a New Space</vt:lpstr>
      <vt:lpstr>What Is Wavelet Transform?</vt:lpstr>
      <vt:lpstr>Wavelet Transformation </vt:lpstr>
      <vt:lpstr>Wavelet Decomposition</vt:lpstr>
      <vt:lpstr>Haar Wavelet Coefficients </vt:lpstr>
      <vt:lpstr>Why Wavelet Transform?</vt:lpstr>
      <vt:lpstr>Principal Component Analysis (PCA)</vt:lpstr>
      <vt:lpstr>Principal Component Analysis (Steps)</vt:lpstr>
      <vt:lpstr>Attribute Subset Selection</vt:lpstr>
      <vt:lpstr>Heuristic Search in Attribute Selection</vt:lpstr>
      <vt:lpstr>Attribute Creation (Feature Generation)</vt:lpstr>
      <vt:lpstr>Data Reduction 2: Numerosity Reduction</vt:lpstr>
      <vt:lpstr>Parametric Data Reduction: Regression and Log-Linear Models</vt:lpstr>
      <vt:lpstr>Regression Analysis</vt:lpstr>
      <vt:lpstr>Regress Analysis and Log-Linear Models</vt:lpstr>
      <vt:lpstr>Histogram Analysis</vt:lpstr>
      <vt:lpstr>Clustering</vt:lpstr>
      <vt:lpstr>Sampling</vt:lpstr>
      <vt:lpstr>Types of Sampling</vt:lpstr>
      <vt:lpstr>PowerPoint Presentation</vt:lpstr>
      <vt:lpstr>Sampling: Cluster or Stratified Sampling</vt:lpstr>
      <vt:lpstr>Data Cube Aggregation</vt:lpstr>
      <vt:lpstr>Data Reduction 3: Data Compression</vt:lpstr>
      <vt:lpstr>Data Compression</vt:lpstr>
      <vt:lpstr>Chapter 3: Data Preprocessing</vt:lpstr>
      <vt:lpstr>Data Transformation</vt:lpstr>
      <vt:lpstr>Normalization</vt:lpstr>
      <vt:lpstr>Discretization </vt:lpstr>
      <vt:lpstr>Data Discretization Methods</vt:lpstr>
      <vt:lpstr>Simple Discretization: Binning</vt:lpstr>
      <vt:lpstr>Binning Methods for Data Smoothing</vt:lpstr>
      <vt:lpstr>Discretization Without Using Class Labels (Binning vs. Clustering) </vt:lpstr>
      <vt:lpstr>Discretization by Classification &amp; Correlation Analysis</vt:lpstr>
      <vt:lpstr>Concept Hierarchy Generation</vt:lpstr>
      <vt:lpstr>Concept Hierarchy Generation  for Nominal Data</vt:lpstr>
      <vt:lpstr>Automatic Concept Hierarchy Generation</vt:lpstr>
      <vt:lpstr>Chapter 3: Data Preprocessing</vt:lpstr>
      <vt:lpstr>Summary</vt:lpstr>
      <vt:lpstr>References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Shahid Awan</cp:lastModifiedBy>
  <cp:revision>787</cp:revision>
  <cp:lastPrinted>1999-09-10T20:38:56Z</cp:lastPrinted>
  <dcterms:created xsi:type="dcterms:W3CDTF">1998-06-19T04:38:52Z</dcterms:created>
  <dcterms:modified xsi:type="dcterms:W3CDTF">2019-09-14T18:46:37Z</dcterms:modified>
</cp:coreProperties>
</file>