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1467" r:id="rId2"/>
    <p:sldId id="1403" r:id="rId3"/>
    <p:sldId id="1444" r:id="rId4"/>
    <p:sldId id="953" r:id="rId5"/>
    <p:sldId id="1473" r:id="rId6"/>
    <p:sldId id="1153" r:id="rId7"/>
    <p:sldId id="1468" r:id="rId8"/>
    <p:sldId id="1469" r:id="rId9"/>
    <p:sldId id="1470" r:id="rId10"/>
    <p:sldId id="1154" r:id="rId11"/>
    <p:sldId id="1156" r:id="rId12"/>
    <p:sldId id="1348" r:id="rId13"/>
    <p:sldId id="1471" r:id="rId14"/>
    <p:sldId id="1157" r:id="rId15"/>
    <p:sldId id="1158" r:id="rId16"/>
    <p:sldId id="1472" r:id="rId17"/>
    <p:sldId id="1347" r:id="rId18"/>
    <p:sldId id="1159" r:id="rId1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2" autoAdjust="0"/>
    <p:restoredTop sz="96747" autoAdjust="0"/>
  </p:normalViewPr>
  <p:slideViewPr>
    <p:cSldViewPr>
      <p:cViewPr varScale="1">
        <p:scale>
          <a:sx n="70" d="100"/>
          <a:sy n="70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C6801D-E42B-4EF2-9E2D-48265A43C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26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033392D-2760-42BB-A9EA-66890E2E3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62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defTabSz="931863" eaLnBrk="0" hangingPunct="0"/>
            <a:fld id="{92352F34-707E-4066-B2F0-83666CCF2C4F}" type="slidenum">
              <a:rPr lang="zh-CN" altLang="en-US" sz="1200">
                <a:latin typeface="Times New Roman" pitchFamily="18" charset="0"/>
              </a:rPr>
              <a:pPr algn="r" defTabSz="931863" eaLnBrk="0" hangingPunct="0"/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349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10121-E094-4857-83D7-B598371CB3B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0606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68667-2A3F-4F4A-B01D-ECD8DFCBA7D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958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defTabSz="931863" eaLnBrk="0" hangingPunct="0"/>
            <a:fld id="{87F68B12-FCFC-4D20-B7D4-F27F1E447A1D}" type="slidenum">
              <a:rPr lang="en-US" sz="1200">
                <a:latin typeface="Times New Roman" pitchFamily="18" charset="0"/>
              </a:rPr>
              <a:pPr algn="r" defTabSz="931863" eaLnBrk="0" hangingPunct="0"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848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F2BF9-B4D4-405C-88DD-066BA65D4933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183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BA5DE-7794-42A9-8141-7FA31526EDD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219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42958-AF9D-4B36-88A8-6CDF46356F4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906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57D42-16C6-4F83-B78D-797B87E7A24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946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B0C24-85D2-4F4F-9295-87C358662B8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466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F9CB7-91C7-4855-9AAD-91BF4606857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30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A5176-8473-44E6-98AB-8B03C38FCA8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70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1BE7-5798-47B0-ABD5-886B46D58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E4FD9-91DD-43CA-B330-66D0E0CF6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51B55-C111-4F07-996A-494B7C7A1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06CBF-2E05-4776-8CEF-E5FCA0E48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EB1B8-0884-494E-9782-B5501FB9D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22299-4B55-46E2-B4C4-1FDEF18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7A160-1A34-45F4-9D8D-D1E8C75E9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E26E9-8B55-4EBF-A38B-DEAB4285C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2FBEF-851E-4B7B-BDC4-B945661B3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99FD9-1A98-40C8-B532-2FAA04906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1B81B-BFFA-4C63-A441-B07D2D78C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2206-BD52-4A76-BC42-B10DAA468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AC97-C83E-4544-AD66-8D2428976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269E-33E1-42F6-AE22-20AB0DAFE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B45D4-5275-414C-8667-C66DB588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641D0-4D22-4680-A447-C4E2018CB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4AF1-A983-4B00-B4BB-BD4DD826E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0668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20483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4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2D9410-1D8A-47CA-83A6-F6E470689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math/precalculus/prob-comb/dependent-events-precalc/v/bayes-theorem-visualiz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143000"/>
          </a:xfrm>
        </p:spPr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</a:rPr>
              <a:t>Data Mining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4365625"/>
            <a:ext cx="6400800" cy="19431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Dr. </a:t>
            </a:r>
            <a:r>
              <a:rPr lang="en-US" sz="2000" b="1" dirty="0" err="1" smtClean="0">
                <a:solidFill>
                  <a:srgbClr val="C00000"/>
                </a:solidFill>
              </a:rPr>
              <a:t>Shahid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Mahmood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Awan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chemeClr val="bg1"/>
                </a:solidFill>
              </a:rPr>
              <a:t>http://turing.cs.pub.ro/mas_11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curs.cs.pub.ro</a:t>
            </a:r>
          </a:p>
          <a:p>
            <a:r>
              <a:rPr lang="en-US" sz="1600" b="1" dirty="0" smtClean="0"/>
              <a:t>shahid.awan@umt.edu.pk</a:t>
            </a:r>
          </a:p>
          <a:p>
            <a:r>
              <a:rPr lang="en-US" sz="1600" b="1" dirty="0" smtClean="0"/>
              <a:t>University of Management and Technology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 smtClean="0"/>
          </a:p>
        </p:txBody>
      </p:sp>
      <p:sp>
        <p:nvSpPr>
          <p:cNvPr id="22532" name="AutoShape 10" descr="Image result for UM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AutoShape 12" descr="Image result for UM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34" name="Picture 14" descr="https://upload.wikimedia.org/wikipedia/en/2/21/UMT_Logo_Pk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63" y="52388"/>
            <a:ext cx="1646237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BD7CA9-93EC-4544-856A-12A2A12525B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Prediction Based on Bayes’ Theorem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Given training data</a:t>
            </a:r>
            <a:r>
              <a:rPr lang="en-US" sz="2400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i="1" dirty="0" smtClean="0"/>
              <a:t>, posteriori probability of a hypothesis </a:t>
            </a:r>
            <a:r>
              <a:rPr lang="en-US" sz="2400" dirty="0" smtClean="0"/>
              <a:t>H</a:t>
            </a:r>
            <a:r>
              <a:rPr lang="en-US" sz="2400" i="1" dirty="0" smtClean="0"/>
              <a:t>, </a:t>
            </a:r>
            <a:r>
              <a:rPr lang="en-US" sz="2400" dirty="0" smtClean="0"/>
              <a:t>P(H|</a:t>
            </a:r>
            <a:r>
              <a:rPr lang="en-US" sz="2400" b="1" dirty="0" smtClean="0"/>
              <a:t>X</a:t>
            </a:r>
            <a:r>
              <a:rPr lang="en-US" sz="2400" dirty="0" smtClean="0"/>
              <a:t>)</a:t>
            </a:r>
            <a:r>
              <a:rPr lang="en-US" sz="2400" i="1" dirty="0" smtClean="0"/>
              <a:t>, </a:t>
            </a:r>
            <a:r>
              <a:rPr lang="en-US" sz="2400" dirty="0" smtClean="0"/>
              <a:t>follows the </a:t>
            </a:r>
            <a:r>
              <a:rPr lang="en-US" sz="2400" dirty="0" err="1" smtClean="0"/>
              <a:t>Bayes</a:t>
            </a:r>
            <a:r>
              <a:rPr lang="en-US" sz="2400" dirty="0" smtClean="0"/>
              <a:t>’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/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Predicts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belongs to 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iff</a:t>
            </a:r>
            <a:r>
              <a:rPr lang="en-US" sz="2400" dirty="0" smtClean="0">
                <a:solidFill>
                  <a:srgbClr val="FF0000"/>
                </a:solidFill>
              </a:rPr>
              <a:t> the probability P(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b="1" dirty="0" err="1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) is the highest among all the P(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err="1" smtClean="0">
                <a:solidFill>
                  <a:srgbClr val="FF0000"/>
                </a:solidFill>
              </a:rPr>
              <a:t>|X</a:t>
            </a:r>
            <a:r>
              <a:rPr lang="en-US" sz="2400" dirty="0" smtClean="0">
                <a:solidFill>
                  <a:srgbClr val="FF0000"/>
                </a:solidFill>
              </a:rPr>
              <a:t>) for all the </a:t>
            </a:r>
            <a:r>
              <a:rPr lang="en-US" sz="2400" i="1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FF0000"/>
                </a:solidFill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90600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BFB358-8E87-4F57-9B0C-4C316660B41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304800"/>
            <a:ext cx="96012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Classification Is to Derive the Maximum Posteriori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181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Let D be a training set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and their associated class labels, and each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is represented by an n-D attribute vector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= (x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x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, …, </a:t>
            </a:r>
            <a:r>
              <a:rPr lang="en-US" sz="2400" dirty="0" err="1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Suppose there are </a:t>
            </a:r>
            <a:r>
              <a:rPr lang="en-US" sz="2400" i="1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 classes C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, …, C</a:t>
            </a:r>
            <a:r>
              <a:rPr lang="en-US" sz="2400" baseline="-250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Classification is to derive the maximum posteriori, i.e., the maximal P(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|</a:t>
            </a:r>
            <a:r>
              <a:rPr lang="en-US" sz="2400" b="1" dirty="0" err="1" smtClean="0"/>
              <a:t>X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This can be derived from </a:t>
            </a:r>
            <a:r>
              <a:rPr lang="en-US" sz="2400" dirty="0" err="1" smtClean="0">
                <a:solidFill>
                  <a:srgbClr val="FF0000"/>
                </a:solidFill>
              </a:rPr>
              <a:t>Bayes</a:t>
            </a:r>
            <a:r>
              <a:rPr lang="en-US" sz="2400" dirty="0" smtClean="0">
                <a:solidFill>
                  <a:srgbClr val="FF0000"/>
                </a:solidFill>
              </a:rPr>
              <a:t>’ theorem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dirty="0" smtClean="0"/>
              <a:t>maximum posteriori hypothesis</a:t>
            </a:r>
            <a:endParaRPr lang="en-US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needs to be maximized</a:t>
            </a:r>
          </a:p>
        </p:txBody>
      </p:sp>
      <p:graphicFrame>
        <p:nvGraphicFramePr>
          <p:cNvPr id="1229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15000" y="40386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53000" y="5715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54DEF5-4326-486B-9124-54FC3CA0926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02638" cy="533400"/>
          </a:xfrm>
        </p:spPr>
        <p:txBody>
          <a:bodyPr/>
          <a:lstStyle/>
          <a:p>
            <a:pPr eaLnBrk="1" hangingPunct="1"/>
            <a:r>
              <a:rPr lang="en-US" smtClean="0"/>
              <a:t>Naïve Bayes Classifier 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382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is categorical, P(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k</a:t>
            </a:r>
            <a:r>
              <a:rPr lang="en-US" sz="2400" dirty="0" err="1" smtClean="0"/>
              <a:t>|C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is the #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having value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for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divided by |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, D</a:t>
            </a:r>
            <a:r>
              <a:rPr lang="en-US" sz="2400" dirty="0" smtClean="0"/>
              <a:t>| (#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is </a:t>
            </a:r>
            <a:r>
              <a:rPr lang="en-US" sz="2400" dirty="0" err="1" smtClean="0"/>
              <a:t>continous</a:t>
            </a:r>
            <a:r>
              <a:rPr lang="en-US" sz="2400" dirty="0" smtClean="0"/>
              <a:t>-valued, P(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k</a:t>
            </a:r>
            <a:r>
              <a:rPr lang="en-US" sz="2400" dirty="0" err="1" smtClean="0"/>
              <a:t>|C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is usually computed based on Gaussian distribution with a mean </a:t>
            </a:r>
            <a:r>
              <a:rPr lang="el-GR" sz="2400" dirty="0" smtClean="0"/>
              <a:t>μ</a:t>
            </a:r>
            <a:r>
              <a:rPr lang="en-US" sz="2400" dirty="0" smtClean="0"/>
              <a:t> and standard deviation </a:t>
            </a:r>
            <a:r>
              <a:rPr lang="el-GR" sz="2400" dirty="0" smtClean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and P(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k</a:t>
            </a:r>
            <a:r>
              <a:rPr lang="en-US" sz="2400" dirty="0" err="1" smtClean="0"/>
              <a:t>|C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graphicFrame>
        <p:nvGraphicFramePr>
          <p:cNvPr id="13314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1905000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4089400" imgH="508000" progId="Equation.DSMT4">
                  <p:embed/>
                </p:oleObj>
              </mc:Choice>
              <mc:Fallback>
                <p:oleObj name="Equation" r:id="rId4" imgW="4089400" imgH="508000" progId="Equation.DSMT4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49530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99FD9-1A98-40C8-B532-2FAA049061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075430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548C6B-E210-4F72-B520-41B5432A815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6" y="-47004"/>
            <a:ext cx="91440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Naïve Bayes Classifier: Training Dataset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97066" y="746743"/>
            <a:ext cx="830580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latin typeface="Calibri" pitchFamily="34" charset="0"/>
              </a:rPr>
              <a:t>Class: C1:buys_computer </a:t>
            </a:r>
            <a:r>
              <a:rPr lang="en-US" sz="1600" b="1" dirty="0">
                <a:latin typeface="Calibri" pitchFamily="34" charset="0"/>
              </a:rPr>
              <a:t>= ‘</a:t>
            </a:r>
            <a:r>
              <a:rPr lang="en-US" sz="1600" b="1" dirty="0" smtClean="0">
                <a:latin typeface="Calibri" pitchFamily="34" charset="0"/>
              </a:rPr>
              <a:t>yes’,		C2:buys_computer </a:t>
            </a:r>
            <a:r>
              <a:rPr lang="en-US" sz="1600" b="1" dirty="0">
                <a:latin typeface="Calibri" pitchFamily="34" charset="0"/>
              </a:rPr>
              <a:t>= ‘no’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latin typeface="Calibri" pitchFamily="34" charset="0"/>
              </a:rPr>
              <a:t>Data </a:t>
            </a:r>
            <a:r>
              <a:rPr lang="en-US" sz="1600" b="1" dirty="0">
                <a:latin typeface="Calibri" pitchFamily="34" charset="0"/>
              </a:rPr>
              <a:t>to be classified: </a:t>
            </a:r>
            <a:r>
              <a:rPr lang="en-US" sz="1600" b="1" dirty="0" smtClean="0">
                <a:latin typeface="Calibri" pitchFamily="34" charset="0"/>
              </a:rPr>
              <a:t>X </a:t>
            </a:r>
            <a:r>
              <a:rPr lang="en-US" sz="1600" b="1" dirty="0">
                <a:latin typeface="Calibri" pitchFamily="34" charset="0"/>
              </a:rPr>
              <a:t>= (</a:t>
            </a:r>
            <a:r>
              <a:rPr lang="en-US" sz="1600" b="1" dirty="0" smtClean="0">
                <a:latin typeface="Calibri" pitchFamily="34" charset="0"/>
              </a:rPr>
              <a:t>age =youth, Income </a:t>
            </a:r>
            <a:r>
              <a:rPr lang="en-US" sz="1600" b="1" dirty="0">
                <a:latin typeface="Calibri" pitchFamily="34" charset="0"/>
              </a:rPr>
              <a:t>= </a:t>
            </a:r>
            <a:r>
              <a:rPr lang="en-US" sz="1600" b="1" dirty="0" smtClean="0">
                <a:latin typeface="Calibri" pitchFamily="34" charset="0"/>
              </a:rPr>
              <a:t>medium, Student </a:t>
            </a:r>
            <a:r>
              <a:rPr lang="en-US" sz="1600" b="1" dirty="0">
                <a:latin typeface="Calibri" pitchFamily="34" charset="0"/>
              </a:rPr>
              <a:t>= </a:t>
            </a:r>
            <a:r>
              <a:rPr lang="en-US" sz="1600" b="1" dirty="0" smtClean="0">
                <a:latin typeface="Calibri" pitchFamily="34" charset="0"/>
              </a:rPr>
              <a:t>yes, </a:t>
            </a:r>
            <a:r>
              <a:rPr lang="en-US" sz="1600" b="1" dirty="0" err="1" smtClean="0">
                <a:latin typeface="Calibri" pitchFamily="34" charset="0"/>
              </a:rPr>
              <a:t>Credit_rating</a:t>
            </a:r>
            <a:r>
              <a:rPr lang="en-US" sz="1600" b="1" dirty="0" smtClean="0">
                <a:latin typeface="Calibri" pitchFamily="34" charset="0"/>
              </a:rPr>
              <a:t> </a:t>
            </a:r>
            <a:r>
              <a:rPr lang="en-US" sz="1600" b="1" dirty="0">
                <a:latin typeface="Calibri" pitchFamily="34" charset="0"/>
              </a:rPr>
              <a:t>= Fair)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64910"/>
            <a:ext cx="7589520" cy="532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DD3788-D04E-4840-937F-212C4ADFF87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09600"/>
          </a:xfrm>
        </p:spPr>
        <p:txBody>
          <a:bodyPr/>
          <a:lstStyle/>
          <a:p>
            <a:pPr eaLnBrk="1" hangingPunct="1"/>
            <a:r>
              <a:rPr lang="en-US" smtClean="0"/>
              <a:t>Naïve Bayes Classifier: An Example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P(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):    P(</a:t>
            </a:r>
            <a:r>
              <a:rPr lang="en-US" sz="2000" dirty="0" err="1" smtClean="0"/>
              <a:t>buys_computer</a:t>
            </a:r>
            <a:r>
              <a:rPr lang="en-US" sz="2000" dirty="0" smtClean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              P(</a:t>
            </a:r>
            <a:r>
              <a:rPr lang="en-US" sz="2000" dirty="0" err="1" smtClean="0"/>
              <a:t>buys_computer</a:t>
            </a:r>
            <a:r>
              <a:rPr lang="en-US" sz="2000" dirty="0" smtClean="0"/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Compute P(</a:t>
            </a:r>
            <a:r>
              <a:rPr lang="en-US" sz="2000" dirty="0" err="1" smtClean="0"/>
              <a:t>X|C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P(age = youth | </a:t>
            </a:r>
            <a:r>
              <a:rPr lang="en-US" sz="2000" dirty="0" err="1" smtClean="0">
                <a:solidFill>
                  <a:srgbClr val="FF0000"/>
                </a:solidFill>
              </a:rPr>
              <a:t>buys_computer</a:t>
            </a:r>
            <a:r>
              <a:rPr lang="en-US" sz="2000" dirty="0" smtClean="0">
                <a:solidFill>
                  <a:srgbClr val="FF0000"/>
                </a:solidFill>
              </a:rPr>
              <a:t> = “yes”)  = 2/9 = 0.222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000" dirty="0" smtClean="0"/>
              <a:t>     P(age = </a:t>
            </a:r>
            <a:r>
              <a:rPr lang="en-US" sz="2000" dirty="0">
                <a:solidFill>
                  <a:srgbClr val="FF0000"/>
                </a:solidFill>
              </a:rPr>
              <a:t>youth</a:t>
            </a:r>
            <a:r>
              <a:rPr lang="en-US" sz="2000" dirty="0" smtClean="0"/>
              <a:t> | </a:t>
            </a:r>
            <a:r>
              <a:rPr lang="en-US" sz="2000" dirty="0" err="1" smtClean="0"/>
              <a:t>buys_computer</a:t>
            </a:r>
            <a:r>
              <a:rPr lang="en-US" sz="2000" dirty="0" smtClean="0"/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P(income = “medium” | </a:t>
            </a:r>
            <a:r>
              <a:rPr lang="en-US" sz="2000" dirty="0" err="1" smtClean="0">
                <a:solidFill>
                  <a:srgbClr val="FF0000"/>
                </a:solidFill>
              </a:rPr>
              <a:t>buys_computer</a:t>
            </a:r>
            <a:r>
              <a:rPr lang="en-US" sz="2000" dirty="0" smtClean="0">
                <a:solidFill>
                  <a:srgbClr val="FF0000"/>
                </a:solidFill>
              </a:rPr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P(income = “medium” | </a:t>
            </a:r>
            <a:r>
              <a:rPr lang="en-US" sz="2000" dirty="0" err="1" smtClean="0"/>
              <a:t>buys_computer</a:t>
            </a:r>
            <a:r>
              <a:rPr lang="en-US" sz="2000" dirty="0" smtClean="0"/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P(student = “yes” | </a:t>
            </a:r>
            <a:r>
              <a:rPr lang="en-US" sz="2000" dirty="0" err="1" smtClean="0">
                <a:solidFill>
                  <a:srgbClr val="FF0000"/>
                </a:solidFill>
              </a:rPr>
              <a:t>buys_computer</a:t>
            </a:r>
            <a:r>
              <a:rPr lang="en-US" sz="2000" dirty="0" smtClean="0">
                <a:solidFill>
                  <a:srgbClr val="FF0000"/>
                </a:solidFill>
              </a:rPr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P(student = “yes” | </a:t>
            </a:r>
            <a:r>
              <a:rPr lang="en-US" sz="2000" dirty="0" err="1" smtClean="0"/>
              <a:t>buys_computer</a:t>
            </a:r>
            <a:r>
              <a:rPr lang="en-US" sz="2000" dirty="0" smtClean="0"/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P(</a:t>
            </a:r>
            <a:r>
              <a:rPr lang="en-US" sz="2000" dirty="0" err="1" smtClean="0">
                <a:solidFill>
                  <a:srgbClr val="FF0000"/>
                </a:solidFill>
              </a:rPr>
              <a:t>credit_rating</a:t>
            </a:r>
            <a:r>
              <a:rPr lang="en-US" sz="2000" dirty="0" smtClean="0">
                <a:solidFill>
                  <a:srgbClr val="FF0000"/>
                </a:solidFill>
              </a:rPr>
              <a:t> = “fair” | </a:t>
            </a:r>
            <a:r>
              <a:rPr lang="en-US" sz="2000" dirty="0" err="1" smtClean="0">
                <a:solidFill>
                  <a:srgbClr val="FF0000"/>
                </a:solidFill>
              </a:rPr>
              <a:t>buys_computer</a:t>
            </a:r>
            <a:r>
              <a:rPr lang="en-US" sz="2000" dirty="0" smtClean="0">
                <a:solidFill>
                  <a:srgbClr val="FF0000"/>
                </a:solidFill>
              </a:rPr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     P(</a:t>
            </a:r>
            <a:r>
              <a:rPr lang="en-US" sz="2000" dirty="0" err="1" smtClean="0"/>
              <a:t>credit_rating</a:t>
            </a:r>
            <a:r>
              <a:rPr lang="en-US" sz="2000" dirty="0" smtClean="0"/>
              <a:t> = “fair” | </a:t>
            </a:r>
            <a:r>
              <a:rPr lang="en-US" sz="2000" dirty="0" err="1" smtClean="0"/>
              <a:t>buys_computer</a:t>
            </a:r>
            <a:r>
              <a:rPr lang="en-US" sz="2000" dirty="0" smtClean="0"/>
              <a:t> = “no”) = 2/5 = 0.4</a:t>
            </a:r>
          </a:p>
        </p:txBody>
      </p:sp>
      <p:graphicFrame>
        <p:nvGraphicFramePr>
          <p:cNvPr id="2" name="Object 10"/>
          <p:cNvGraphicFramePr>
            <a:graphicFrameLocks noGrp="1"/>
          </p:cNvGraphicFramePr>
          <p:nvPr/>
        </p:nvGraphicFramePr>
        <p:xfrm>
          <a:off x="1066800" y="5959475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4089400" imgH="508000" progId="Equation.DSMT4">
                  <p:embed/>
                </p:oleObj>
              </mc:Choice>
              <mc:Fallback>
                <p:oleObj name="Equation" r:id="rId4" imgW="4089400" imgH="508000" progId="Equation.DSMT4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959475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8392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 X = (age &lt;= 30 , income = medium, student = yes, </a:t>
            </a:r>
            <a:r>
              <a:rPr lang="en-US" sz="2000" b="1" dirty="0" err="1" smtClean="0">
                <a:solidFill>
                  <a:srgbClr val="FF0000"/>
                </a:solidFill>
              </a:rPr>
              <a:t>credit_rating</a:t>
            </a:r>
            <a:r>
              <a:rPr lang="en-US" sz="2000" b="1" dirty="0" smtClean="0">
                <a:solidFill>
                  <a:srgbClr val="FF0000"/>
                </a:solidFill>
              </a:rPr>
              <a:t> = fair)</a:t>
            </a:r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P(</a:t>
            </a:r>
            <a:r>
              <a:rPr lang="en-US" sz="2000" b="1" dirty="0" err="1" smtClean="0">
                <a:solidFill>
                  <a:srgbClr val="FF0000"/>
                </a:solidFill>
              </a:rPr>
              <a:t>X|C</a:t>
            </a:r>
            <a:r>
              <a:rPr lang="en-US" sz="2000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) :</a:t>
            </a:r>
            <a:r>
              <a:rPr lang="en-US" sz="2000" dirty="0" smtClean="0">
                <a:solidFill>
                  <a:srgbClr val="FF0000"/>
                </a:solidFill>
              </a:rPr>
              <a:t> P(</a:t>
            </a:r>
            <a:r>
              <a:rPr lang="en-US" sz="2000" dirty="0" err="1" smtClean="0">
                <a:solidFill>
                  <a:srgbClr val="FF0000"/>
                </a:solidFill>
              </a:rPr>
              <a:t>X|buys_computer</a:t>
            </a:r>
            <a:r>
              <a:rPr lang="en-US" sz="2000" dirty="0" smtClean="0">
                <a:solidFill>
                  <a:srgbClr val="FF0000"/>
                </a:solidFill>
              </a:rPr>
              <a:t> = “yes”) = 0.222 x 0.444 x 0.667 x 0.667 = 0.044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P(</a:t>
            </a:r>
            <a:r>
              <a:rPr lang="en-US" sz="2000" dirty="0" err="1" smtClean="0">
                <a:solidFill>
                  <a:srgbClr val="FF0000"/>
                </a:solidFill>
              </a:rPr>
              <a:t>X|buys_computer</a:t>
            </a:r>
            <a:r>
              <a:rPr lang="en-US" sz="2000" dirty="0" smtClean="0">
                <a:solidFill>
                  <a:srgbClr val="FF0000"/>
                </a:solidFill>
              </a:rPr>
              <a:t> = “no”) = 0.6 x 0.4 x 0.2 x 0.4 = 0.019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/>
              <a:t>P(</a:t>
            </a:r>
            <a:r>
              <a:rPr lang="en-US" sz="2000" b="1" dirty="0" err="1" smtClean="0"/>
              <a:t>X|C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)*P(</a:t>
            </a:r>
            <a:r>
              <a:rPr lang="en-US" sz="2000" b="1" dirty="0" err="1" smtClean="0"/>
              <a:t>C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) : P(</a:t>
            </a:r>
            <a:r>
              <a:rPr lang="en-US" sz="2000" b="1" dirty="0" err="1" smtClean="0"/>
              <a:t>X|buys_computer</a:t>
            </a:r>
            <a:r>
              <a:rPr lang="en-US" sz="2000" b="1" dirty="0" smtClean="0"/>
              <a:t> = “yes”) * P(</a:t>
            </a:r>
            <a:r>
              <a:rPr lang="en-US" sz="2000" b="1" dirty="0" err="1" smtClean="0"/>
              <a:t>buys_computer</a:t>
            </a:r>
            <a:r>
              <a:rPr lang="en-US" sz="2000" b="1" dirty="0" smtClean="0"/>
              <a:t> = “yes”) = 0.028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/>
              <a:t>		             P(</a:t>
            </a:r>
            <a:r>
              <a:rPr lang="en-US" sz="2000" b="1" dirty="0" err="1" smtClean="0"/>
              <a:t>X|buys_computer</a:t>
            </a:r>
            <a:r>
              <a:rPr lang="en-US" sz="2000" b="1" dirty="0" smtClean="0"/>
              <a:t> = “no”) * P(</a:t>
            </a:r>
            <a:r>
              <a:rPr lang="en-US" sz="2000" b="1" dirty="0" err="1" smtClean="0"/>
              <a:t>buys_computer</a:t>
            </a:r>
            <a:r>
              <a:rPr lang="en-US" sz="2000" b="1" dirty="0" smtClean="0"/>
              <a:t> = “no”) = 0.007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Therefore,  X belongs to class (“</a:t>
            </a:r>
            <a:r>
              <a:rPr lang="en-US" sz="2000" b="1" dirty="0" err="1" smtClean="0">
                <a:solidFill>
                  <a:srgbClr val="FF0000"/>
                </a:solidFill>
              </a:rPr>
              <a:t>buys_computer</a:t>
            </a:r>
            <a:r>
              <a:rPr lang="en-US" sz="2000" b="1" dirty="0" smtClean="0">
                <a:solidFill>
                  <a:srgbClr val="FF0000"/>
                </a:solidFill>
              </a:rPr>
              <a:t> = yes”)	</a:t>
            </a:r>
            <a:r>
              <a:rPr lang="en-US" sz="1800" b="1" dirty="0" smtClean="0">
                <a:solidFill>
                  <a:srgbClr val="FF0000"/>
                </a:solidFill>
              </a:rPr>
              <a:t>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99FD9-1A98-40C8-B532-2FAA049061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485905" cy="2286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44902B-F723-4B32-A1A6-FD9AE907300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02638" cy="609600"/>
          </a:xfrm>
        </p:spPr>
        <p:txBody>
          <a:bodyPr/>
          <a:lstStyle/>
          <a:p>
            <a:pPr eaLnBrk="1" hangingPunct="1"/>
            <a:r>
              <a:rPr lang="en-US" smtClean="0"/>
              <a:t>Avoiding the Zero-Probability Problem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382000" cy="548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Naïve Bayesian prediction requires each conditional prob. be </a:t>
            </a:r>
            <a:r>
              <a:rPr lang="en-US" sz="2400" b="1" dirty="0" smtClean="0"/>
              <a:t>non-zero</a:t>
            </a:r>
            <a:r>
              <a:rPr lang="en-US" sz="2400" dirty="0" smtClean="0"/>
              <a:t>.  Otherwise, the predicted prob. will be zero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	</a:t>
            </a:r>
          </a:p>
          <a:p>
            <a:pPr eaLnBrk="1" hangingPunct="1"/>
            <a:r>
              <a:rPr lang="en-US" sz="2400" dirty="0" smtClean="0"/>
              <a:t>Ex. Suppose a dataset with 1000 </a:t>
            </a:r>
            <a:r>
              <a:rPr lang="en-US" sz="2400" dirty="0" err="1" smtClean="0"/>
              <a:t>tuples</a:t>
            </a:r>
            <a:r>
              <a:rPr lang="en-US" sz="2400" smtClean="0"/>
              <a:t>, income=low (0), income= medium (990), and income = high (10)</a:t>
            </a:r>
          </a:p>
          <a:p>
            <a:pPr eaLnBrk="1" hangingPunct="1"/>
            <a:r>
              <a:rPr lang="en-US" sz="2400" dirty="0" smtClean="0"/>
              <a:t>Use </a:t>
            </a:r>
            <a:r>
              <a:rPr lang="en-US" sz="2400" b="1" dirty="0" err="1" smtClean="0"/>
              <a:t>Laplacian</a:t>
            </a:r>
            <a:r>
              <a:rPr lang="en-US" sz="2400" b="1" dirty="0" smtClean="0"/>
              <a:t> correction</a:t>
            </a:r>
            <a:r>
              <a:rPr lang="en-US" sz="2400" dirty="0" smtClean="0"/>
              <a:t> (or </a:t>
            </a:r>
            <a:r>
              <a:rPr lang="en-US" sz="2400" dirty="0" err="1" smtClean="0"/>
              <a:t>Laplacian</a:t>
            </a:r>
            <a:r>
              <a:rPr lang="en-US" sz="2400" dirty="0" smtClean="0"/>
              <a:t> estimator)</a:t>
            </a:r>
          </a:p>
          <a:p>
            <a:pPr lvl="1" eaLnBrk="1" hangingPunct="1"/>
            <a:r>
              <a:rPr lang="en-US" sz="2400" i="1" dirty="0" smtClean="0"/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err="1" smtClean="0"/>
              <a:t>Prob</a:t>
            </a:r>
            <a:r>
              <a:rPr lang="en-US" dirty="0" smtClean="0"/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err="1" smtClean="0"/>
              <a:t>Prob</a:t>
            </a:r>
            <a:r>
              <a:rPr lang="en-US" dirty="0" smtClean="0"/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err="1" smtClean="0"/>
              <a:t>Prob</a:t>
            </a:r>
            <a:r>
              <a:rPr lang="en-US" dirty="0" smtClean="0"/>
              <a:t>(income = high) = 11/1003</a:t>
            </a:r>
          </a:p>
          <a:p>
            <a:pPr lvl="1" eaLnBrk="1" hangingPunct="1"/>
            <a:r>
              <a:rPr lang="en-US" sz="2400" dirty="0" smtClean="0"/>
              <a:t>The “corrected” prob. estimates are close to their “uncorrected” counterparts</a:t>
            </a:r>
          </a:p>
        </p:txBody>
      </p:sp>
      <p:graphicFrame>
        <p:nvGraphicFramePr>
          <p:cNvPr id="16386" name="Object 4"/>
          <p:cNvGraphicFramePr>
            <a:graphicFrameLocks noGrp="1"/>
          </p:cNvGraphicFramePr>
          <p:nvPr>
            <p:ph sz="half" idx="2"/>
          </p:nvPr>
        </p:nvGraphicFramePr>
        <p:xfrm>
          <a:off x="2209800" y="19812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C52953-722F-4A25-AC8F-B24EEFA40C5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Naïve Bayes Classifier: Comments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en-US" sz="2400" smtClean="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Dependencies among these cannot be modeled by Naïve Bayes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 to deal with these dependencies? Bayesian Belief Networks (Chapter 9)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E5E1F2-6F49-4072-834C-4EFAD888536F}" type="slidenum">
              <a:rPr lang="zh-CN" altLang="en-US" sz="1200">
                <a:ea typeface="SimSun" pitchFamily="2" charset="-122"/>
              </a:rPr>
              <a:pPr algn="r"/>
              <a:t>2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3886200"/>
          </a:xfrm>
        </p:spPr>
        <p:txBody>
          <a:bodyPr/>
          <a:lstStyle/>
          <a:p>
            <a:r>
              <a:rPr lang="en-US" sz="6000" smtClean="0"/>
              <a:t>Data Mining: </a:t>
            </a:r>
            <a:br>
              <a:rPr lang="en-US" sz="6000" smtClean="0"/>
            </a:br>
            <a:r>
              <a:rPr lang="en-US" sz="6000" smtClean="0"/>
              <a:t> </a:t>
            </a:r>
            <a:r>
              <a:rPr lang="en-US" sz="4800" smtClean="0"/>
              <a:t>Concepts and Techniques</a:t>
            </a:r>
            <a:br>
              <a:rPr lang="en-US" sz="4800" smtClean="0"/>
            </a:br>
            <a:r>
              <a:rPr lang="en-US" sz="4800" smtClean="0"/>
              <a:t> </a:t>
            </a:r>
            <a:r>
              <a:rPr lang="en-US" sz="2800" smtClean="0"/>
              <a:t>(3</a:t>
            </a:r>
            <a:r>
              <a:rPr lang="en-US" sz="2800" baseline="30000" smtClean="0"/>
              <a:t>rd</a:t>
            </a:r>
            <a:r>
              <a:rPr lang="en-US" sz="2800" smtClean="0"/>
              <a:t> ed.)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smtClean="0"/>
              <a:t>— Chapter 8</a:t>
            </a:r>
            <a:r>
              <a:rPr lang="en-US" sz="2800" smtClean="0"/>
              <a:t> —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smtClean="0"/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smtClean="0"/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smtClean="0"/>
              <a:t>Simon Fraser University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400" smtClean="0"/>
              <a:t>©2011 Han, Kamber &amp; Pei.  All rights reserved.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945D7D-AAFD-4CF9-9C53-844C0B99FF0B}" type="slidenum">
              <a:rPr lang="en-US" sz="1400" b="1">
                <a:latin typeface="Calibri" pitchFamily="34" charset="0"/>
              </a:rPr>
              <a:pPr algn="r"/>
              <a:t>3</a:t>
            </a:fld>
            <a:endParaRPr lang="en-US" sz="1400" b="1">
              <a:latin typeface="Calibri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Chapter 8. Classification: Basic Concepts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smtClean="0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smtClean="0"/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 smtClean="0"/>
              <a:t>Summary</a:t>
            </a:r>
          </a:p>
        </p:txBody>
      </p:sp>
      <p:sp>
        <p:nvSpPr>
          <p:cNvPr id="51205" name="AutoShape 8"/>
          <p:cNvSpPr>
            <a:spLocks noChangeArrowheads="1"/>
          </p:cNvSpPr>
          <p:nvPr/>
        </p:nvSpPr>
        <p:spPr bwMode="auto">
          <a:xfrm rot="9803581">
            <a:off x="5334000" y="27432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90D9DD-EA6B-448B-BC3F-4CC139D5ECB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Bayesian Classification: Why?</a:t>
            </a:r>
            <a:endParaRPr lang="en-US" sz="240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u="sng" smtClean="0"/>
              <a:t>A statistical classifier</a:t>
            </a:r>
            <a:r>
              <a:rPr lang="en-US" sz="2400" smtClean="0"/>
              <a:t>: performs </a:t>
            </a:r>
            <a:r>
              <a:rPr lang="en-US" sz="2400" i="1" smtClean="0"/>
              <a:t>probabilistic prediction, i.e.,</a:t>
            </a:r>
            <a:r>
              <a:rPr lang="en-US" sz="2400" smtClean="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 smtClean="0"/>
              <a:t>Foundation:</a:t>
            </a:r>
            <a:r>
              <a:rPr lang="en-US" sz="2400" smtClean="0"/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 smtClean="0"/>
              <a:t>Performance:</a:t>
            </a:r>
            <a:r>
              <a:rPr lang="en-US" sz="2400" smtClean="0"/>
              <a:t> A simple Bayesian classifier, </a:t>
            </a:r>
            <a:r>
              <a:rPr lang="en-US" sz="2400" i="1" smtClean="0"/>
              <a:t>naïve Bayesian classifier</a:t>
            </a:r>
            <a:r>
              <a:rPr lang="en-US" sz="2400" smtClean="0"/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 smtClean="0"/>
              <a:t>Incremental</a:t>
            </a:r>
            <a:r>
              <a:rPr lang="en-US" sz="2400" smtClean="0"/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 smtClean="0"/>
              <a:t>Standard</a:t>
            </a:r>
            <a:r>
              <a:rPr lang="en-US" sz="2400" smtClean="0"/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://www.khanacademy.org/math/precalculus/prob-comb/dependent-events-precalc/v/bayes-theorem-visualized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99FD9-1A98-40C8-B532-2FAA049061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FFA586-7CF9-409F-9200-ECBD7A0E794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smtClean="0"/>
              <a:t>Bayes’ Theorem: Basics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eaLnBrk="1" hangingPunct="1"/>
            <a:r>
              <a:rPr lang="en-US" sz="2000" smtClean="0"/>
              <a:t>Total probability Theorem: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Bayes’ Theorem:</a:t>
            </a:r>
          </a:p>
          <a:p>
            <a:pPr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Let </a:t>
            </a:r>
            <a:r>
              <a:rPr lang="en-US" sz="2000" b="1" smtClean="0"/>
              <a:t>X</a:t>
            </a:r>
            <a:r>
              <a:rPr lang="en-US" sz="2000" smtClean="0"/>
              <a:t> be a data sample (“</a:t>
            </a:r>
            <a:r>
              <a:rPr lang="en-US" sz="2000" i="1" smtClean="0"/>
              <a:t>evidence</a:t>
            </a:r>
            <a:r>
              <a:rPr lang="en-US" sz="2000" smtClean="0"/>
              <a:t>”): class label is unknown</a:t>
            </a:r>
          </a:p>
          <a:p>
            <a:pPr lvl="1" eaLnBrk="1" hangingPunct="1"/>
            <a:r>
              <a:rPr lang="en-US" sz="2000" smtClean="0"/>
              <a:t>Let H be a </a:t>
            </a:r>
            <a:r>
              <a:rPr lang="en-US" sz="2000" i="1" smtClean="0"/>
              <a:t>hypothesis</a:t>
            </a:r>
            <a:r>
              <a:rPr lang="en-US" sz="2000" smtClean="0"/>
              <a:t> that X belongs to class C </a:t>
            </a:r>
          </a:p>
          <a:p>
            <a:pPr lvl="1" eaLnBrk="1" hangingPunct="1"/>
            <a:r>
              <a:rPr lang="en-US" sz="2000" smtClean="0"/>
              <a:t>Classification is to determine P(H|</a:t>
            </a:r>
            <a:r>
              <a:rPr lang="en-US" sz="2000" b="1" smtClean="0"/>
              <a:t>X</a:t>
            </a:r>
            <a:r>
              <a:rPr lang="en-US" sz="2000" smtClean="0"/>
              <a:t>), (i.e., </a:t>
            </a:r>
            <a:r>
              <a:rPr lang="en-US" sz="2000" i="1" smtClean="0"/>
              <a:t>posteriori probability): </a:t>
            </a:r>
            <a:r>
              <a:rPr lang="en-US" sz="2000" smtClean="0"/>
              <a:t> the probability that the hypothesis holds given the observed data sample </a:t>
            </a:r>
            <a:r>
              <a:rPr lang="en-US" sz="2000" b="1" smtClean="0"/>
              <a:t>X</a:t>
            </a:r>
          </a:p>
          <a:p>
            <a:pPr lvl="1" eaLnBrk="1" hangingPunct="1"/>
            <a:r>
              <a:rPr lang="en-US" sz="2000" smtClean="0"/>
              <a:t>P(H) (</a:t>
            </a:r>
            <a:r>
              <a:rPr lang="en-US" sz="2000" i="1" smtClean="0"/>
              <a:t>prior probability</a:t>
            </a:r>
            <a:r>
              <a:rPr lang="en-US" sz="2000" smtClean="0"/>
              <a:t>): the initial probability</a:t>
            </a:r>
          </a:p>
          <a:p>
            <a:pPr lvl="2" eaLnBrk="1" hangingPunct="1"/>
            <a:r>
              <a:rPr lang="en-US" sz="2000" smtClean="0"/>
              <a:t>E.g.,</a:t>
            </a:r>
            <a:r>
              <a:rPr lang="en-US" sz="2000" b="1" smtClean="0"/>
              <a:t> X</a:t>
            </a:r>
            <a:r>
              <a:rPr lang="en-US" sz="2000" smtClean="0"/>
              <a:t> will buy computer, regardless of age, income, …</a:t>
            </a:r>
          </a:p>
          <a:p>
            <a:pPr lvl="1" eaLnBrk="1" hangingPunct="1"/>
            <a:r>
              <a:rPr lang="en-US" sz="2000" smtClean="0"/>
              <a:t>P(</a:t>
            </a:r>
            <a:r>
              <a:rPr lang="en-US" sz="2000" b="1" smtClean="0"/>
              <a:t>X</a:t>
            </a:r>
            <a:r>
              <a:rPr lang="en-US" sz="2000" smtClean="0"/>
              <a:t>): probability that sample data is observed</a:t>
            </a:r>
          </a:p>
          <a:p>
            <a:pPr lvl="1" eaLnBrk="1" hangingPunct="1"/>
            <a:r>
              <a:rPr lang="en-US" sz="2000" smtClean="0"/>
              <a:t>P(</a:t>
            </a:r>
            <a:r>
              <a:rPr lang="en-US" sz="2000" b="1" smtClean="0"/>
              <a:t>X</a:t>
            </a:r>
            <a:r>
              <a:rPr lang="en-US" sz="2000" smtClean="0"/>
              <a:t>|H) (likelihood): the probability of observing the sample </a:t>
            </a:r>
            <a:r>
              <a:rPr lang="en-US" sz="2000" b="1" smtClean="0"/>
              <a:t>X</a:t>
            </a:r>
            <a:r>
              <a:rPr lang="en-US" sz="2000" smtClean="0"/>
              <a:t>, given that the hypothesis holds</a:t>
            </a:r>
          </a:p>
          <a:p>
            <a:pPr lvl="2" eaLnBrk="1" hangingPunct="1"/>
            <a:r>
              <a:rPr lang="en-US" sz="2000" smtClean="0"/>
              <a:t>E.g.,</a:t>
            </a:r>
            <a:r>
              <a:rPr lang="en-US" sz="2000" b="1" smtClean="0"/>
              <a:t> </a:t>
            </a:r>
            <a:r>
              <a:rPr lang="en-US" sz="2000" smtClean="0"/>
              <a:t>Given that</a:t>
            </a:r>
            <a:r>
              <a:rPr lang="en-US" sz="2000" b="1" smtClean="0"/>
              <a:t> X</a:t>
            </a:r>
            <a:r>
              <a:rPr lang="en-US" sz="2000" smtClean="0"/>
              <a:t> will buy computer, the prob. that X is 31..40, medium income</a:t>
            </a:r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3657600" y="1143000"/>
          <a:ext cx="2165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2476500" imgH="685800" progId="Equation.3">
                  <p:embed/>
                </p:oleObj>
              </mc:Choice>
              <mc:Fallback>
                <p:oleObj name="Equation" r:id="rId4" imgW="24765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21653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2667000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6" imgW="4813300" imgH="558800" progId="Equation.3">
                  <p:embed/>
                </p:oleObj>
              </mc:Choice>
              <mc:Fallback>
                <p:oleObj name="Equation" r:id="rId6" imgW="48133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/>
          <a:lstStyle/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err="1" smtClean="0"/>
              <a:t>c|x</a:t>
            </a:r>
            <a:r>
              <a:rPr lang="en-US" sz="2000" dirty="0" smtClean="0"/>
              <a:t>) is the posterior probability of </a:t>
            </a:r>
            <a:r>
              <a:rPr lang="en-US" sz="2000" i="1" dirty="0" smtClean="0"/>
              <a:t>class</a:t>
            </a:r>
            <a:r>
              <a:rPr lang="en-US" sz="2000" dirty="0" smtClean="0"/>
              <a:t> (c, </a:t>
            </a:r>
            <a:r>
              <a:rPr lang="en-US" sz="2000" i="1" dirty="0" smtClean="0"/>
              <a:t>target</a:t>
            </a:r>
            <a:r>
              <a:rPr lang="en-US" sz="2000" dirty="0" smtClean="0"/>
              <a:t>) given </a:t>
            </a:r>
            <a:r>
              <a:rPr lang="en-US" sz="2000" i="1" dirty="0" smtClean="0"/>
              <a:t>predictor</a:t>
            </a:r>
            <a:r>
              <a:rPr lang="en-US" sz="2000" dirty="0" smtClean="0"/>
              <a:t> (x, </a:t>
            </a:r>
            <a:r>
              <a:rPr lang="en-US" sz="2000" i="1" dirty="0" smtClean="0"/>
              <a:t>attributes</a:t>
            </a:r>
            <a:r>
              <a:rPr lang="en-US" sz="2000" dirty="0" smtClean="0"/>
              <a:t>).</a:t>
            </a:r>
          </a:p>
          <a:p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c</a:t>
            </a:r>
            <a:r>
              <a:rPr lang="en-US" sz="2000" dirty="0" smtClean="0"/>
              <a:t>) is the prior probability of </a:t>
            </a:r>
            <a:r>
              <a:rPr lang="en-US" sz="2000" i="1" dirty="0" smtClean="0"/>
              <a:t>class</a:t>
            </a:r>
            <a:r>
              <a:rPr lang="en-US" sz="2000" dirty="0" smtClean="0"/>
              <a:t>.</a:t>
            </a:r>
          </a:p>
          <a:p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err="1" smtClean="0"/>
              <a:t>x|c</a:t>
            </a:r>
            <a:r>
              <a:rPr lang="en-US" sz="2000" dirty="0" smtClean="0"/>
              <a:t>) is the likelihood which is the probability of </a:t>
            </a:r>
            <a:r>
              <a:rPr lang="en-US" sz="2000" i="1" dirty="0" smtClean="0"/>
              <a:t>predictor</a:t>
            </a:r>
            <a:r>
              <a:rPr lang="en-US" sz="2000" dirty="0" smtClean="0"/>
              <a:t> given </a:t>
            </a:r>
            <a:r>
              <a:rPr lang="en-US" sz="2000" i="1" dirty="0" smtClean="0"/>
              <a:t>class</a:t>
            </a:r>
            <a:r>
              <a:rPr lang="en-US" sz="2000" dirty="0" smtClean="0"/>
              <a:t>.</a:t>
            </a:r>
          </a:p>
          <a:p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 is the prior probability of </a:t>
            </a:r>
            <a:r>
              <a:rPr lang="en-US" sz="2000" i="1" dirty="0" smtClean="0"/>
              <a:t>predictor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99FD9-1A98-40C8-B532-2FAA049061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95586" name="Picture 2" descr="http://www.saedsayad.com/images/Bayes_ru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85800"/>
            <a:ext cx="6067602" cy="347472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562600"/>
          </a:xfrm>
        </p:spPr>
        <p:txBody>
          <a:bodyPr/>
          <a:lstStyle/>
          <a:p>
            <a:r>
              <a:rPr lang="en-US" dirty="0" smtClean="0"/>
              <a:t>Step 1: Convert the data set into a frequency table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2: Create Likelihood table by finding the probabilities like Overcast probability = 0.29 and probability of playing is 0.64.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99FD9-1A98-40C8-B532-2FAA049061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15042" name="Picture 2" descr="http://i0.wp.com/www.analyticsvidhya.com/wp-content/uploads/2015/08/Bayes_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49" y="2804160"/>
            <a:ext cx="9026351" cy="3291840"/>
          </a:xfrm>
          <a:prstGeom prst="rect">
            <a:avLst/>
          </a:prstGeom>
          <a:noFill/>
        </p:spPr>
      </p:pic>
      <p:pic>
        <p:nvPicPr>
          <p:cNvPr id="215044" name="Picture 4" descr="http://www.saedsayad.com/images/Bayes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95600"/>
            <a:ext cx="7522937" cy="347472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02638" cy="6096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638800"/>
          </a:xfrm>
        </p:spPr>
        <p:txBody>
          <a:bodyPr/>
          <a:lstStyle/>
          <a:p>
            <a:r>
              <a:rPr lang="en-US" sz="2300" b="1" dirty="0" smtClean="0">
                <a:solidFill>
                  <a:srgbClr val="FF0000"/>
                </a:solidFill>
              </a:rPr>
              <a:t>Step 3: </a:t>
            </a:r>
            <a:r>
              <a:rPr lang="en-US" sz="2300" dirty="0" smtClean="0">
                <a:solidFill>
                  <a:srgbClr val="FF0000"/>
                </a:solidFill>
              </a:rPr>
              <a:t>Now, use Naive Bayesian equation to calculate the posterior probability for each class. The class with the highest posterior probability is the outcome of prediction.</a:t>
            </a:r>
          </a:p>
          <a:p>
            <a:r>
              <a:rPr lang="en-US" sz="2300" b="1" dirty="0" smtClean="0"/>
              <a:t>Problem: </a:t>
            </a:r>
            <a:r>
              <a:rPr lang="en-US" sz="2300" dirty="0" smtClean="0"/>
              <a:t>Players will play if weather is sunny. Is this statement is correct?</a:t>
            </a:r>
          </a:p>
          <a:p>
            <a:r>
              <a:rPr lang="en-US" sz="2300" dirty="0" smtClean="0">
                <a:solidFill>
                  <a:srgbClr val="FF0000"/>
                </a:solidFill>
              </a:rPr>
              <a:t>We can solve it using above discussed method of posterior probability.</a:t>
            </a:r>
          </a:p>
          <a:p>
            <a:r>
              <a:rPr lang="en-US" sz="2300" dirty="0" smtClean="0">
                <a:solidFill>
                  <a:srgbClr val="FF0000"/>
                </a:solidFill>
              </a:rPr>
              <a:t>P(Yes | Sunny) = (P( Sunny | Yes) * P(Yes) )/ P (Sunny)</a:t>
            </a:r>
          </a:p>
          <a:p>
            <a:r>
              <a:rPr lang="en-US" sz="2300" dirty="0" smtClean="0"/>
              <a:t>Here we have P (Sunny |Yes) = 3/9 = 0.33, P(Sunny) = 5/14 = 0.36, P( Yes)= 9/14 = 0.64</a:t>
            </a:r>
          </a:p>
          <a:p>
            <a:r>
              <a:rPr lang="en-US" sz="2300" dirty="0" smtClean="0">
                <a:solidFill>
                  <a:srgbClr val="FF0000"/>
                </a:solidFill>
              </a:rPr>
              <a:t>Now, P (Yes | Sunny) = (0.33 * 0.64) / 0.36 = 0.60, which has higher probability.</a:t>
            </a:r>
          </a:p>
          <a:p>
            <a:r>
              <a:rPr lang="en-US" sz="2300" dirty="0" smtClean="0"/>
              <a:t>Naive </a:t>
            </a:r>
            <a:r>
              <a:rPr lang="en-US" sz="2300" dirty="0" err="1" smtClean="0"/>
              <a:t>Bayes</a:t>
            </a:r>
            <a:r>
              <a:rPr lang="en-US" sz="2300" dirty="0" smtClean="0"/>
              <a:t> uses a similar method to predict the probability of different class based on various attributes. This algorithm is mostly used in text classification and with problems having multiple classes.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99FD9-1A98-40C8-B532-2FAA049061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14424</TotalTime>
  <Words>952</Words>
  <Application>Microsoft Office PowerPoint</Application>
  <PresentationFormat>On-screen Show (4:3)</PresentationFormat>
  <Paragraphs>178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SimSun</vt:lpstr>
      <vt:lpstr>SimSun</vt:lpstr>
      <vt:lpstr>Berlin Sans FB Demi</vt:lpstr>
      <vt:lpstr>Calibri</vt:lpstr>
      <vt:lpstr>Tahoma</vt:lpstr>
      <vt:lpstr>Times New Roman</vt:lpstr>
      <vt:lpstr>Wingdings</vt:lpstr>
      <vt:lpstr>Blends</vt:lpstr>
      <vt:lpstr>Equation</vt:lpstr>
      <vt:lpstr>Data Mining</vt:lpstr>
      <vt:lpstr>Data Mining:   Concepts and Techniques  (3rd ed.)  — Chapter 8 —</vt:lpstr>
      <vt:lpstr>Chapter 8. Classification: Basic Concepts</vt:lpstr>
      <vt:lpstr>Bayesian Classification: Why?</vt:lpstr>
      <vt:lpstr>Some Basics</vt:lpstr>
      <vt:lpstr>Bayes’ Theorem: Basics</vt:lpstr>
      <vt:lpstr>PowerPoint Presentation</vt:lpstr>
      <vt:lpstr>Example</vt:lpstr>
      <vt:lpstr>Steps</vt:lpstr>
      <vt:lpstr>Prediction Based on Bayes’ Theorem</vt:lpstr>
      <vt:lpstr>Classification Is to Derive the Maximum Posteriori</vt:lpstr>
      <vt:lpstr>Naïve Bayes Classifier </vt:lpstr>
      <vt:lpstr>PowerPoint Presentation</vt:lpstr>
      <vt:lpstr>Naïve Bayes Classifier: Training Dataset</vt:lpstr>
      <vt:lpstr>Naïve Bayes Classifier: An Example</vt:lpstr>
      <vt:lpstr>PowerPoint Presentation</vt:lpstr>
      <vt:lpstr>Avoiding the Zero-Probability Problem</vt:lpstr>
      <vt:lpstr>Naïve Bayes Classifier: Comments</vt:lpstr>
    </vt:vector>
  </TitlesOfParts>
  <Company>S.F.U.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Dr. Shahid Mahmood Awan</cp:lastModifiedBy>
  <cp:revision>711</cp:revision>
  <cp:lastPrinted>2012-11-04T04:01:56Z</cp:lastPrinted>
  <dcterms:created xsi:type="dcterms:W3CDTF">1998-06-19T04:38:52Z</dcterms:created>
  <dcterms:modified xsi:type="dcterms:W3CDTF">2019-09-19T13:11:25Z</dcterms:modified>
  <cp:category>data mining book slides</cp:category>
</cp:coreProperties>
</file>