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B0B2F-0811-43F6-96A2-9F9BA8B1E72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55F5D-9770-43F3-A2BA-2B13CDDB17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8CBFA7-246D-4880-B013-0D0C12469110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C8A41C-4B8E-4FCC-93C4-F57A1BF0CF65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D9D1BB-DB09-4290-8BD5-F2960D0F3E9C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00AFB-F775-43BD-AACF-79902C999AF0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6F9ED-1DCD-4A01-9D82-645FCB7F0191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8052F7-899B-45B8-903D-9DC6B4A1052D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0D836C-8855-4C02-9D4C-ED8413F2D68E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3833A-E975-437E-9A6A-5E73D909CA98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4B861E-7F99-4AB7-924C-A9682829CC68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B60D68-B66F-4C55-BF04-D9A8074B86EE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FAA47C-CE56-4185-8358-F8D0920E5C00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B758F8-278C-44DD-82FD-6FD43F5D7124}" type="datetime1">
              <a:rPr lang="en-US" smtClean="0"/>
              <a:pPr/>
              <a:t>3/29/2010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Pervasive Technology Institute, Indiana University, Bloomington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02F892-0543-4E0D-8924-31D5AA90B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7.jpeg"/><Relationship Id="rId5" Type="http://schemas.openxmlformats.org/officeDocument/2006/relationships/image" Target="../media/image2.jpeg"/><Relationship Id="rId10" Type="http://schemas.openxmlformats.org/officeDocument/2006/relationships/image" Target="../media/image8.jpeg"/><Relationship Id="rId4" Type="http://schemas.openxmlformats.org/officeDocument/2006/relationships/image" Target="../media/image12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5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20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12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9.png"/><Relationship Id="rId5" Type="http://schemas.openxmlformats.org/officeDocument/2006/relationships/image" Target="../media/image12.jpeg"/><Relationship Id="rId10" Type="http://schemas.openxmlformats.org/officeDocument/2006/relationships/image" Target="../media/image5.jpeg"/><Relationship Id="rId4" Type="http://schemas.openxmlformats.org/officeDocument/2006/relationships/image" Target="../media/image16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20.jpeg"/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12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9.png"/><Relationship Id="rId5" Type="http://schemas.openxmlformats.org/officeDocument/2006/relationships/image" Target="../media/image12.jpeg"/><Relationship Id="rId10" Type="http://schemas.openxmlformats.org/officeDocument/2006/relationships/image" Target="../media/image5.jpeg"/><Relationship Id="rId4" Type="http://schemas.openxmlformats.org/officeDocument/2006/relationships/image" Target="../media/image16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Story of Sam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5285510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Saliya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Ekanayake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710535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SALSA HPC Group </a:t>
            </a:r>
          </a:p>
          <a:p>
            <a:pPr algn="r"/>
            <a:r>
              <a:rPr lang="en-US" sz="1200" dirty="0" smtClean="0"/>
              <a:t>http://salsahpc.indiana.edu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33600" y="6400800"/>
            <a:ext cx="5257800" cy="372269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Pervasive Technology Institute, Indiana University, Bloomington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Believed “an apple a day keeps a doctor away”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Sam’s Mother</a:t>
            </a:r>
            <a:endParaRPr lang="en-US" dirty="0"/>
          </a:p>
        </p:txBody>
      </p:sp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2514600"/>
            <a:ext cx="1071820" cy="1265343"/>
          </a:xfrm>
          <a:prstGeom prst="rect">
            <a:avLst/>
          </a:prstGeom>
        </p:spPr>
      </p:pic>
      <p:pic>
        <p:nvPicPr>
          <p:cNvPr id="11" name="Picture 10" descr="ma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438399"/>
            <a:ext cx="2209800" cy="3462359"/>
          </a:xfrm>
          <a:prstGeom prst="rect">
            <a:avLst/>
          </a:prstGeom>
        </p:spPr>
      </p:pic>
      <p:pic>
        <p:nvPicPr>
          <p:cNvPr id="12" name="Picture 11" descr="sa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4267200"/>
            <a:ext cx="1828800" cy="210776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286000" y="3200400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31242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7312683">
            <a:off x="7671013" y="3935809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57857" y="3593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5385521" y="4000501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66421" y="43434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Apple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nif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72147">
            <a:off x="6402283" y="2481770"/>
            <a:ext cx="872067" cy="7848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838200"/>
          </a:xfrm>
        </p:spPr>
        <p:txBody>
          <a:bodyPr/>
          <a:lstStyle/>
          <a:p>
            <a:r>
              <a:rPr lang="en-US" dirty="0" smtClean="0"/>
              <a:t>Sam thought of “drinking” the apple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76800" y="2617270"/>
            <a:ext cx="3276600" cy="1905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used a        to cut  the          and a          to make juice.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267200"/>
            <a:ext cx="1097280" cy="13716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1371600" y="1981200"/>
            <a:ext cx="2438400" cy="1600200"/>
          </a:xfrm>
          <a:prstGeom prst="cloudCallout">
            <a:avLst>
              <a:gd name="adj1" fmla="val -31459"/>
              <a:gd name="adj2" fmla="val 818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4746" y="2438400"/>
            <a:ext cx="555453" cy="6557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362200" y="2667000"/>
            <a:ext cx="3810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0800" y="2286000"/>
            <a:ext cx="843160" cy="838200"/>
          </a:xfrm>
          <a:prstGeom prst="rect">
            <a:avLst/>
          </a:prstGeom>
        </p:spPr>
      </p:pic>
      <p:pic>
        <p:nvPicPr>
          <p:cNvPr id="12" name="Picture 11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3303070"/>
            <a:ext cx="555453" cy="655743"/>
          </a:xfrm>
          <a:prstGeom prst="rect">
            <a:avLst/>
          </a:prstGeom>
        </p:spPr>
      </p:pic>
      <p:pic>
        <p:nvPicPr>
          <p:cNvPr id="13" name="Picture 12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3226870"/>
            <a:ext cx="609600" cy="822449"/>
          </a:xfrm>
          <a:prstGeom prst="rect">
            <a:avLst/>
          </a:prstGeom>
        </p:spPr>
      </p:pic>
      <p:pic>
        <p:nvPicPr>
          <p:cNvPr id="14" name="Picture 13" descr="apple-pieces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1200" y="5562600"/>
            <a:ext cx="990600" cy="990600"/>
          </a:xfrm>
          <a:prstGeom prst="rect">
            <a:avLst/>
          </a:prstGeom>
        </p:spPr>
      </p:pic>
      <p:pic>
        <p:nvPicPr>
          <p:cNvPr id="15" name="Picture 14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3800" y="5715000"/>
            <a:ext cx="555453" cy="655743"/>
          </a:xfrm>
          <a:prstGeom prst="rect">
            <a:avLst/>
          </a:prstGeom>
        </p:spPr>
      </p:pic>
      <p:pic>
        <p:nvPicPr>
          <p:cNvPr id="16" name="Picture 15" descr="knif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72147">
            <a:off x="4751394" y="5224970"/>
            <a:ext cx="872067" cy="784860"/>
          </a:xfrm>
          <a:prstGeom prst="rect">
            <a:avLst/>
          </a:prstGeom>
        </p:spPr>
      </p:pic>
      <p:pic>
        <p:nvPicPr>
          <p:cNvPr id="17" name="Picture 16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1000" y="5562600"/>
            <a:ext cx="843160" cy="838200"/>
          </a:xfrm>
          <a:prstGeom prst="rect">
            <a:avLst/>
          </a:prstGeom>
        </p:spPr>
      </p:pic>
      <p:pic>
        <p:nvPicPr>
          <p:cNvPr id="18" name="Picture 17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0400" y="5181600"/>
            <a:ext cx="609600" cy="82244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572000" y="6019800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781800" y="6019800"/>
            <a:ext cx="12192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 txBox="1">
            <a:spLocks/>
          </p:cNvSpPr>
          <p:nvPr/>
        </p:nvSpPr>
        <p:spPr>
          <a:xfrm>
            <a:off x="762000" y="2469660"/>
            <a:ext cx="41910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 smtClean="0"/>
              <a:t>(map        ‘(                  ))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orangesl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352800"/>
            <a:ext cx="437827" cy="353860"/>
          </a:xfrm>
          <a:prstGeom prst="rect">
            <a:avLst/>
          </a:prstGeom>
        </p:spPr>
      </p:pic>
      <p:sp>
        <p:nvSpPr>
          <p:cNvPr id="18" name="Content Placeholder 1"/>
          <p:cNvSpPr txBox="1">
            <a:spLocks/>
          </p:cNvSpPr>
          <p:nvPr/>
        </p:nvSpPr>
        <p:spPr>
          <a:xfrm>
            <a:off x="1524000" y="3200400"/>
            <a:ext cx="3200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000" dirty="0" smtClean="0"/>
              <a:t>(                     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pineapplesl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276600"/>
            <a:ext cx="395514" cy="41528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7239000" cy="880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 applied his invention to all the fruits he could find in the </a:t>
            </a:r>
            <a:r>
              <a:rPr lang="en-US" i="1" dirty="0" smtClean="0">
                <a:solidFill>
                  <a:srgbClr val="0070C0"/>
                </a:solidFill>
              </a:rPr>
              <a:t>fruit basket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Day</a:t>
            </a:r>
            <a:endParaRPr lang="en-US" dirty="0"/>
          </a:p>
        </p:txBody>
      </p:sp>
      <p:pic>
        <p:nvPicPr>
          <p:cNvPr id="4" name="Picture 3" descr="fruitbaske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1295400"/>
            <a:ext cx="990600" cy="1209894"/>
          </a:xfrm>
          <a:prstGeom prst="rect">
            <a:avLst/>
          </a:prstGeo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2500920"/>
            <a:ext cx="361815" cy="427143"/>
          </a:xfrm>
          <a:prstGeom prst="rect">
            <a:avLst/>
          </a:prstGeom>
        </p:spPr>
      </p:pic>
      <p:pic>
        <p:nvPicPr>
          <p:cNvPr id="6" name="Picture 5" descr="apple-pieces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3200400"/>
            <a:ext cx="609600" cy="609600"/>
          </a:xfrm>
          <a:prstGeom prst="rect">
            <a:avLst/>
          </a:prstGeom>
        </p:spPr>
      </p:pic>
      <p:pic>
        <p:nvPicPr>
          <p:cNvPr id="7" name="Picture 6" descr="knife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0472147">
            <a:off x="1814169" y="2541000"/>
            <a:ext cx="520310" cy="468279"/>
          </a:xfrm>
          <a:prstGeom prst="rect">
            <a:avLst/>
          </a:prstGeom>
        </p:spPr>
      </p:pic>
      <p:pic>
        <p:nvPicPr>
          <p:cNvPr id="8" name="Picture 7" descr="orang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3200400" y="2569305"/>
            <a:ext cx="373115" cy="363238"/>
          </a:xfrm>
          <a:prstGeom prst="rect">
            <a:avLst/>
          </a:prstGeom>
        </p:spPr>
      </p:pic>
      <p:pic>
        <p:nvPicPr>
          <p:cNvPr id="9" name="Picture 8" descr="pineapp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33800" y="2286000"/>
            <a:ext cx="304800" cy="660075"/>
          </a:xfrm>
          <a:prstGeom prst="rect">
            <a:avLst/>
          </a:prstGeom>
        </p:spPr>
      </p:pic>
      <p:pic>
        <p:nvPicPr>
          <p:cNvPr id="10" name="Picture 9" descr="blend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09800" y="4191000"/>
            <a:ext cx="440161" cy="59384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5400000">
            <a:off x="2530230" y="3063630"/>
            <a:ext cx="27354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762000" y="4191000"/>
            <a:ext cx="5562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 smtClean="0"/>
              <a:t>(reduce        ‘(                   ))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2530230" y="3870570"/>
            <a:ext cx="27354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rangesl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630" y="4343400"/>
            <a:ext cx="437827" cy="353860"/>
          </a:xfrm>
          <a:prstGeom prst="rect">
            <a:avLst/>
          </a:prstGeom>
        </p:spPr>
      </p:pic>
      <p:pic>
        <p:nvPicPr>
          <p:cNvPr id="24" name="Picture 23" descr="pineapplesli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4230" y="4267200"/>
            <a:ext cx="395514" cy="415289"/>
          </a:xfrm>
          <a:prstGeom prst="rect">
            <a:avLst/>
          </a:prstGeom>
        </p:spPr>
      </p:pic>
      <p:pic>
        <p:nvPicPr>
          <p:cNvPr id="25" name="Picture 24" descr="apple-pieces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5030" y="4191000"/>
            <a:ext cx="609600" cy="6096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5400000">
            <a:off x="2530230" y="4892430"/>
            <a:ext cx="27354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juice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5181600"/>
            <a:ext cx="843160" cy="838200"/>
          </a:xfrm>
          <a:prstGeom prst="rect">
            <a:avLst/>
          </a:prstGeom>
        </p:spPr>
      </p:pic>
      <p:sp>
        <p:nvSpPr>
          <p:cNvPr id="29" name="Right Bracket 28"/>
          <p:cNvSpPr/>
          <p:nvPr/>
        </p:nvSpPr>
        <p:spPr>
          <a:xfrm>
            <a:off x="4800600" y="2438400"/>
            <a:ext cx="152400" cy="3733800"/>
          </a:xfrm>
          <a:prstGeom prst="rightBracke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6400" y="4296936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Classical Notion of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in Functional Programming</a:t>
            </a:r>
            <a:endParaRPr lang="en-US" sz="140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5181600" y="3063244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86400" y="2766536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r>
              <a:rPr lang="en-US" sz="1400" dirty="0" smtClean="0"/>
              <a:t> mapped into another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r>
              <a:rPr lang="en-US" sz="1400" dirty="0" smtClean="0"/>
              <a:t>, which gets reduced into 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single value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>
            <a:off x="6873630" y="3794371"/>
            <a:ext cx="425940" cy="1524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len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5578351"/>
            <a:ext cx="383682" cy="517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Years Later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1329"/>
            <a:ext cx="7696200" cy="957072"/>
          </a:xfrm>
        </p:spPr>
        <p:txBody>
          <a:bodyPr/>
          <a:lstStyle/>
          <a:p>
            <a:r>
              <a:rPr lang="en-US" dirty="0" smtClean="0"/>
              <a:t>Sam got his first job in </a:t>
            </a:r>
            <a:r>
              <a:rPr lang="en-US" dirty="0" err="1" smtClean="0"/>
              <a:t>JuiceRUs</a:t>
            </a:r>
            <a:r>
              <a:rPr lang="en-US" dirty="0" smtClean="0"/>
              <a:t> for his talent in making juice</a:t>
            </a:r>
            <a:endParaRPr lang="en-US" dirty="0"/>
          </a:p>
        </p:txBody>
      </p:sp>
      <p:pic>
        <p:nvPicPr>
          <p:cNvPr id="8" name="Picture 7" descr="handshak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762000"/>
            <a:ext cx="896919" cy="1752600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914400" y="3216151"/>
            <a:ext cx="3276600" cy="8382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Now, it’s not just one </a:t>
            </a:r>
            <a:r>
              <a:rPr kumimoji="0" lang="en-US" sz="20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basket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 a whole 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fruits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914400" y="4206751"/>
            <a:ext cx="32766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Also, they produce a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juice types separately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038600" y="3063751"/>
            <a:ext cx="1300167" cy="946230"/>
            <a:chOff x="4038600" y="2362200"/>
            <a:chExt cx="1300167" cy="946230"/>
          </a:xfrm>
        </p:grpSpPr>
        <p:pic>
          <p:nvPicPr>
            <p:cNvPr id="12" name="Picture 11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948003">
              <a:off x="4451986" y="2650858"/>
              <a:ext cx="886781" cy="400110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Fruits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38600" y="4054351"/>
            <a:ext cx="966787" cy="1033997"/>
            <a:chOff x="4038600" y="3352800"/>
            <a:chExt cx="966787" cy="1033997"/>
          </a:xfrm>
        </p:grpSpPr>
        <p:pic>
          <p:nvPicPr>
            <p:cNvPr id="15" name="Picture 14" descr="justbottl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3352800"/>
              <a:ext cx="966787" cy="1033997"/>
            </a:xfrm>
            <a:prstGeom prst="rect">
              <a:avLst/>
            </a:prstGeom>
          </p:spPr>
        </p:pic>
        <p:pic>
          <p:nvPicPr>
            <p:cNvPr id="16" name="Picture 15" descr="apple2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1508" y="3842368"/>
              <a:ext cx="209415" cy="247226"/>
            </a:xfrm>
            <a:prstGeom prst="rect">
              <a:avLst/>
            </a:prstGeom>
          </p:spPr>
        </p:pic>
        <p:pic>
          <p:nvPicPr>
            <p:cNvPr id="17" name="Picture 16" descr="orang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4716308" y="3850460"/>
              <a:ext cx="234816" cy="228600"/>
            </a:xfrm>
            <a:prstGeom prst="rect">
              <a:avLst/>
            </a:prstGeom>
          </p:spPr>
        </p:pic>
        <p:pic>
          <p:nvPicPr>
            <p:cNvPr id="18" name="Picture 17" descr="pineappl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8616" y="3784762"/>
              <a:ext cx="168584" cy="365086"/>
            </a:xfrm>
            <a:prstGeom prst="rect">
              <a:avLst/>
            </a:prstGeom>
          </p:spPr>
        </p:pic>
      </p:grpSp>
      <p:pic>
        <p:nvPicPr>
          <p:cNvPr id="20" name="Picture 19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252214" y="5333588"/>
            <a:ext cx="437868" cy="39408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86200" y="546322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NOT ENOUGH !!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914400" y="5273551"/>
            <a:ext cx="32766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But, Sam had just ONE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and ONE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Right Bracket 33"/>
          <p:cNvSpPr/>
          <p:nvPr/>
        </p:nvSpPr>
        <p:spPr>
          <a:xfrm>
            <a:off x="5486400" y="3368551"/>
            <a:ext cx="152400" cy="1600200"/>
          </a:xfrm>
          <a:prstGeom prst="rightBracke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5791200" y="4054351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096000" y="390195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Large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200" dirty="0" smtClean="0"/>
              <a:t>and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r>
              <a:rPr lang="en-US" sz="1200" dirty="0" smtClean="0"/>
              <a:t> for output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1564" y="251460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 smtClean="0">
                <a:solidFill>
                  <a:srgbClr val="FF0000"/>
                </a:solidFill>
              </a:rPr>
              <a:t>Wait!</a:t>
            </a:r>
            <a:endParaRPr lang="en-US" sz="2800" spc="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1515180" y="5552818"/>
            <a:ext cx="200109" cy="609855"/>
            <a:chOff x="1515180" y="5552818"/>
            <a:chExt cx="200109" cy="609855"/>
          </a:xfrm>
        </p:grpSpPr>
        <p:pic>
          <p:nvPicPr>
            <p:cNvPr id="23" name="Picture 22" descr="appleju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52" name="Picture 51" descr="apple2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046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Brave Sam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6924" y="1971418"/>
            <a:ext cx="1066800" cy="533400"/>
            <a:chOff x="4038600" y="2362200"/>
            <a:chExt cx="1300167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451986" y="2650859"/>
              <a:ext cx="886781" cy="400109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Fruits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1" y="2642300"/>
            <a:ext cx="395932" cy="483582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5465" y="2642300"/>
            <a:ext cx="395932" cy="483582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5984" y="2642300"/>
            <a:ext cx="395932" cy="483582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157" y="2642300"/>
            <a:ext cx="395932" cy="483582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0744" y="2642300"/>
            <a:ext cx="395932" cy="483582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7785" y="5016790"/>
            <a:ext cx="364816" cy="492196"/>
          </a:xfrm>
          <a:prstGeom prst="rect">
            <a:avLst/>
          </a:prstGeom>
        </p:spPr>
      </p:pic>
      <p:pic>
        <p:nvPicPr>
          <p:cNvPr id="15" name="Picture 14" descr="orangeslic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2184" y="4562218"/>
            <a:ext cx="377257" cy="304906"/>
          </a:xfrm>
          <a:prstGeom prst="rect">
            <a:avLst/>
          </a:prstGeom>
        </p:spPr>
      </p:pic>
      <p:pic>
        <p:nvPicPr>
          <p:cNvPr id="16" name="Picture 15" descr="pineapplesl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6583" y="4495800"/>
            <a:ext cx="304800" cy="320039"/>
          </a:xfrm>
          <a:prstGeom prst="rect">
            <a:avLst/>
          </a:prstGeom>
        </p:spPr>
      </p:pic>
      <p:pic>
        <p:nvPicPr>
          <p:cNvPr id="17" name="Picture 16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1463984" y="4486018"/>
            <a:ext cx="381000" cy="381000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803844" y="3162902"/>
            <a:ext cx="353608" cy="318247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1509549" y="3162902"/>
            <a:ext cx="353608" cy="318247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175445" y="3162902"/>
            <a:ext cx="353608" cy="318247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861245" y="3162902"/>
            <a:ext cx="353608" cy="318247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547045" y="3162902"/>
            <a:ext cx="353608" cy="318247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78660" y="3498790"/>
            <a:ext cx="432924" cy="440981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1600200" y="3495418"/>
            <a:ext cx="432924" cy="440981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2258353" y="3498790"/>
            <a:ext cx="432924" cy="440981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2979893" y="3495418"/>
            <a:ext cx="432924" cy="440981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649509" y="3495453"/>
            <a:ext cx="432924" cy="440981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2378384" y="5552818"/>
            <a:ext cx="218228" cy="619382"/>
            <a:chOff x="2378384" y="5552818"/>
            <a:chExt cx="218228" cy="619382"/>
          </a:xfrm>
        </p:grpSpPr>
        <p:pic>
          <p:nvPicPr>
            <p:cNvPr id="24" name="Picture 23" descr="orangejuic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53" name="Picture 52" descr="orange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3323822" y="5581393"/>
            <a:ext cx="181378" cy="581025"/>
            <a:chOff x="3323822" y="5581393"/>
            <a:chExt cx="181378" cy="581025"/>
          </a:xfrm>
        </p:grpSpPr>
        <p:pic>
          <p:nvPicPr>
            <p:cNvPr id="25" name="Picture 24" descr="pineapplejuic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54" name="Picture 53" descr="pineapp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1114661" y="3946194"/>
            <a:ext cx="546247" cy="53340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1494725" y="3566129"/>
            <a:ext cx="622447" cy="136972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1967019" y="3093835"/>
            <a:ext cx="556029" cy="224789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1473745" y="4117138"/>
            <a:ext cx="549619" cy="18814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1853809" y="3925213"/>
            <a:ext cx="625819" cy="64818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2184572" y="4246012"/>
            <a:ext cx="622447" cy="996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2326103" y="3452919"/>
            <a:ext cx="559401" cy="152635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1804508" y="3789748"/>
            <a:ext cx="546247" cy="84629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2656866" y="3783682"/>
            <a:ext cx="556029" cy="86820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2163592" y="3427292"/>
            <a:ext cx="549619" cy="156783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2543656" y="3883556"/>
            <a:ext cx="625819" cy="73150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3015950" y="4142766"/>
            <a:ext cx="559401" cy="14666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2498417" y="3092502"/>
            <a:ext cx="549584" cy="2237449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2878481" y="3548766"/>
            <a:ext cx="625784" cy="140112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3350775" y="3954642"/>
            <a:ext cx="559366" cy="52295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8763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10287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5400000">
            <a:off x="15621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rot="5400000">
            <a:off x="17145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5400000">
            <a:off x="22479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5400000">
            <a:off x="24003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5400000">
            <a:off x="29337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5400000">
            <a:off x="30861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>
            <a:off x="3619499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>
            <a:off x="3771899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5400000">
            <a:off x="1485900" y="486297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5400000">
            <a:off x="1638300" y="5568332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2184" y="5029200"/>
            <a:ext cx="364816" cy="492196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6584" y="5021108"/>
            <a:ext cx="364816" cy="492196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2392208" y="487916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5400000">
            <a:off x="2544608" y="558451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3278960" y="4854884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5400000">
            <a:off x="3431360" y="556024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1662265" y="1878720"/>
            <a:ext cx="137482" cy="1389678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2010897" y="2227352"/>
            <a:ext cx="137482" cy="6924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2356157" y="2572612"/>
            <a:ext cx="137482" cy="18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2700743" y="2229920"/>
            <a:ext cx="137482" cy="6872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3038536" y="1892126"/>
            <a:ext cx="137482" cy="1362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ight Arrow 142"/>
          <p:cNvSpPr/>
          <p:nvPr/>
        </p:nvSpPr>
        <p:spPr>
          <a:xfrm rot="10800000">
            <a:off x="4191000" y="2770848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4443876" y="2730388"/>
            <a:ext cx="3626314" cy="457200"/>
            <a:chOff x="4648200" y="2834236"/>
            <a:chExt cx="3626314" cy="457200"/>
          </a:xfrm>
        </p:grpSpPr>
        <p:sp>
          <p:nvSpPr>
            <p:cNvPr id="144" name="TextBox 143"/>
            <p:cNvSpPr txBox="1"/>
            <p:nvPr/>
          </p:nvSpPr>
          <p:spPr>
            <a:xfrm>
              <a:off x="4648200" y="2922104"/>
              <a:ext cx="3626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(&lt;a,   &gt; , &lt;o,   &gt; , &lt;p,   &gt; , …)</a:t>
              </a:r>
              <a:endParaRPr lang="en-US" dirty="0"/>
            </a:p>
          </p:txBody>
        </p:sp>
        <p:pic>
          <p:nvPicPr>
            <p:cNvPr id="145" name="Picture 144" descr="apple2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30152" y="2979892"/>
              <a:ext cx="152400" cy="179917"/>
            </a:xfrm>
            <a:prstGeom prst="rect">
              <a:avLst/>
            </a:prstGeom>
          </p:spPr>
        </p:pic>
        <p:pic>
          <p:nvPicPr>
            <p:cNvPr id="146" name="Picture 145" descr="orange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flipH="1">
              <a:off x="6248400" y="3011574"/>
              <a:ext cx="152400" cy="148366"/>
            </a:xfrm>
            <a:prstGeom prst="rect">
              <a:avLst/>
            </a:prstGeom>
          </p:spPr>
        </p:pic>
        <p:pic>
          <p:nvPicPr>
            <p:cNvPr id="147" name="Picture 146" descr="pineapp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9000" y="2834236"/>
              <a:ext cx="169881" cy="367893"/>
            </a:xfrm>
            <a:prstGeom prst="rect">
              <a:avLst/>
            </a:prstGeom>
          </p:spPr>
        </p:pic>
      </p:grpSp>
      <p:sp>
        <p:nvSpPr>
          <p:cNvPr id="160" name="TextBox 159"/>
          <p:cNvSpPr txBox="1"/>
          <p:nvPr/>
        </p:nvSpPr>
        <p:spPr>
          <a:xfrm>
            <a:off x="4443876" y="2501788"/>
            <a:ext cx="451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Each input to a map is a </a:t>
            </a:r>
            <a:r>
              <a:rPr lang="en-US" sz="1400" dirty="0" smtClean="0">
                <a:solidFill>
                  <a:srgbClr val="C00000"/>
                </a:solidFill>
              </a:rPr>
              <a:t>list of &lt;key, value&gt; pairs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1" name="Right Arrow 160"/>
          <p:cNvSpPr/>
          <p:nvPr/>
        </p:nvSpPr>
        <p:spPr>
          <a:xfrm rot="10800000">
            <a:off x="4191000" y="3597584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4443876" y="3352800"/>
            <a:ext cx="464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Each output of a map is a </a:t>
            </a:r>
            <a:r>
              <a:rPr lang="en-US" sz="1400" dirty="0" smtClean="0">
                <a:solidFill>
                  <a:srgbClr val="C00000"/>
                </a:solidFill>
              </a:rPr>
              <a:t>list of &lt;key, value&gt; pairs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443876" y="3669268"/>
            <a:ext cx="3826689" cy="369332"/>
            <a:chOff x="4443876" y="3669268"/>
            <a:chExt cx="3826689" cy="369332"/>
          </a:xfrm>
        </p:grpSpPr>
        <p:sp>
          <p:nvSpPr>
            <p:cNvPr id="163" name="TextBox 162"/>
            <p:cNvSpPr txBox="1"/>
            <p:nvPr/>
          </p:nvSpPr>
          <p:spPr>
            <a:xfrm>
              <a:off x="4443876" y="3669268"/>
              <a:ext cx="382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(&lt;a’,   &gt; , &lt;o’,   &gt; , &lt;p’,   &gt; , …)</a:t>
              </a:r>
              <a:endParaRPr lang="en-US" dirty="0"/>
            </a:p>
          </p:txBody>
        </p:sp>
        <p:pic>
          <p:nvPicPr>
            <p:cNvPr id="168" name="Picture 167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50104" y="3733800"/>
              <a:ext cx="228600" cy="228600"/>
            </a:xfrm>
            <a:prstGeom prst="rect">
              <a:avLst/>
            </a:prstGeom>
          </p:spPr>
        </p:pic>
        <p:pic>
          <p:nvPicPr>
            <p:cNvPr id="169" name="Picture 168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0182" y="3766168"/>
              <a:ext cx="188694" cy="152506"/>
            </a:xfrm>
            <a:prstGeom prst="rect">
              <a:avLst/>
            </a:prstGeom>
          </p:spPr>
        </p:pic>
        <p:pic>
          <p:nvPicPr>
            <p:cNvPr id="170" name="Picture 169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3276" y="3733800"/>
              <a:ext cx="212417" cy="223037"/>
            </a:xfrm>
            <a:prstGeom prst="rect">
              <a:avLst/>
            </a:prstGeom>
          </p:spPr>
        </p:pic>
      </p:grpSp>
      <p:sp>
        <p:nvSpPr>
          <p:cNvPr id="172" name="Right Arrow 171"/>
          <p:cNvSpPr/>
          <p:nvPr/>
        </p:nvSpPr>
        <p:spPr>
          <a:xfrm rot="10800000">
            <a:off x="4172306" y="42152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4425182" y="4139076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Grouped by key</a:t>
            </a:r>
            <a:endParaRPr lang="en-US" sz="1400" dirty="0"/>
          </a:p>
        </p:txBody>
      </p:sp>
      <p:sp>
        <p:nvSpPr>
          <p:cNvPr id="175" name="Right Arrow 174"/>
          <p:cNvSpPr/>
          <p:nvPr/>
        </p:nvSpPr>
        <p:spPr>
          <a:xfrm rot="10800000">
            <a:off x="4191001" y="4800599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443877" y="4492823"/>
            <a:ext cx="4090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input to a reduce is a &lt;key, value-list&gt; (possibly a list of these, depending on the grouping/hashing mechanism)</a:t>
            </a:r>
          </a:p>
          <a:p>
            <a:r>
              <a:rPr lang="en-US" sz="1400" dirty="0" smtClean="0"/>
              <a:t>e.g. &lt;a’, (               …)&gt;</a:t>
            </a:r>
            <a:endParaRPr lang="en-US" sz="1400" dirty="0"/>
          </a:p>
        </p:txBody>
      </p:sp>
      <p:pic>
        <p:nvPicPr>
          <p:cNvPr id="177" name="Picture 176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385924" y="5165416"/>
            <a:ext cx="228600" cy="228600"/>
          </a:xfrm>
          <a:prstGeom prst="rect">
            <a:avLst/>
          </a:prstGeom>
        </p:spPr>
      </p:pic>
      <p:pic>
        <p:nvPicPr>
          <p:cNvPr id="178" name="Picture 177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638800" y="5181600"/>
            <a:ext cx="228600" cy="228600"/>
          </a:xfrm>
          <a:prstGeom prst="rect">
            <a:avLst/>
          </a:prstGeom>
        </p:spPr>
      </p:pic>
      <p:pic>
        <p:nvPicPr>
          <p:cNvPr id="179" name="Picture 178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5867400" y="5181600"/>
            <a:ext cx="228600" cy="228600"/>
          </a:xfrm>
          <a:prstGeom prst="rect">
            <a:avLst/>
          </a:prstGeom>
        </p:spPr>
      </p:pic>
      <p:sp>
        <p:nvSpPr>
          <p:cNvPr id="180" name="Right Arrow 179"/>
          <p:cNvSpPr/>
          <p:nvPr/>
        </p:nvSpPr>
        <p:spPr>
          <a:xfrm rot="10800000">
            <a:off x="4191001" y="5641776"/>
            <a:ext cx="273540" cy="152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4419600" y="5562600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Reduced into a </a:t>
            </a:r>
            <a:r>
              <a:rPr lang="en-US" sz="1400" dirty="0" smtClean="0">
                <a:solidFill>
                  <a:srgbClr val="C00000"/>
                </a:solidFill>
              </a:rPr>
              <a:t>list of values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4648200" y="5794177"/>
            <a:ext cx="200109" cy="609855"/>
            <a:chOff x="1515180" y="5552818"/>
            <a:chExt cx="200109" cy="609855"/>
          </a:xfrm>
        </p:grpSpPr>
        <p:pic>
          <p:nvPicPr>
            <p:cNvPr id="183" name="Picture 182" descr="appleju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184" name="Picture 183" descr="apple2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4887172" y="5794177"/>
            <a:ext cx="218228" cy="619382"/>
            <a:chOff x="2378384" y="5552818"/>
            <a:chExt cx="218228" cy="619382"/>
          </a:xfrm>
        </p:grpSpPr>
        <p:pic>
          <p:nvPicPr>
            <p:cNvPr id="186" name="Picture 185" descr="orangejuic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187" name="Picture 186" descr="orange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188" name="Group 187"/>
          <p:cNvGrpSpPr/>
          <p:nvPr/>
        </p:nvGrpSpPr>
        <p:grpSpPr>
          <a:xfrm>
            <a:off x="5137768" y="5822752"/>
            <a:ext cx="181378" cy="581025"/>
            <a:chOff x="3323822" y="5581393"/>
            <a:chExt cx="181378" cy="581025"/>
          </a:xfrm>
        </p:grpSpPr>
        <p:pic>
          <p:nvPicPr>
            <p:cNvPr id="189" name="Picture 188" descr="pineapplejuic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190" name="Picture 189" descr="pineapp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9"/>
          <p:cNvGrpSpPr/>
          <p:nvPr/>
        </p:nvGrpSpPr>
        <p:grpSpPr>
          <a:xfrm>
            <a:off x="1515180" y="5552818"/>
            <a:ext cx="200109" cy="609855"/>
            <a:chOff x="1515180" y="5552818"/>
            <a:chExt cx="200109" cy="609855"/>
          </a:xfrm>
        </p:grpSpPr>
        <p:pic>
          <p:nvPicPr>
            <p:cNvPr id="23" name="Picture 22" descr="appleju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52" name="Picture 51" descr="apple2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046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Brave Sam</a:t>
            </a:r>
            <a:endParaRPr lang="en-US" dirty="0"/>
          </a:p>
        </p:txBody>
      </p:sp>
      <p:grpSp>
        <p:nvGrpSpPr>
          <p:cNvPr id="13" name="Group 3"/>
          <p:cNvGrpSpPr/>
          <p:nvPr/>
        </p:nvGrpSpPr>
        <p:grpSpPr>
          <a:xfrm>
            <a:off x="1956924" y="1971418"/>
            <a:ext cx="1066800" cy="533400"/>
            <a:chOff x="4038600" y="2362200"/>
            <a:chExt cx="1300167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451986" y="2650859"/>
              <a:ext cx="886781" cy="400109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Fruits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1" y="2642300"/>
            <a:ext cx="395932" cy="483582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5465" y="2642300"/>
            <a:ext cx="395932" cy="483582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5984" y="2642300"/>
            <a:ext cx="395932" cy="483582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157" y="2642300"/>
            <a:ext cx="395932" cy="483582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0744" y="2642300"/>
            <a:ext cx="395932" cy="483582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7785" y="5016790"/>
            <a:ext cx="364816" cy="492196"/>
          </a:xfrm>
          <a:prstGeom prst="rect">
            <a:avLst/>
          </a:prstGeom>
        </p:spPr>
      </p:pic>
      <p:pic>
        <p:nvPicPr>
          <p:cNvPr id="15" name="Picture 14" descr="orangeslic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2184" y="4562218"/>
            <a:ext cx="377257" cy="304906"/>
          </a:xfrm>
          <a:prstGeom prst="rect">
            <a:avLst/>
          </a:prstGeom>
        </p:spPr>
      </p:pic>
      <p:pic>
        <p:nvPicPr>
          <p:cNvPr id="16" name="Picture 15" descr="pineapplesl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6583" y="4495800"/>
            <a:ext cx="304800" cy="320039"/>
          </a:xfrm>
          <a:prstGeom prst="rect">
            <a:avLst/>
          </a:prstGeom>
        </p:spPr>
      </p:pic>
      <p:pic>
        <p:nvPicPr>
          <p:cNvPr id="17" name="Picture 16" descr="apple-pieces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1463984" y="4486018"/>
            <a:ext cx="381000" cy="381000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803844" y="3162902"/>
            <a:ext cx="353608" cy="318247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1509549" y="3162902"/>
            <a:ext cx="353608" cy="318247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175445" y="3162902"/>
            <a:ext cx="353608" cy="318247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861245" y="3162902"/>
            <a:ext cx="353608" cy="318247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547045" y="3162902"/>
            <a:ext cx="353608" cy="318247"/>
          </a:xfrm>
          <a:prstGeom prst="rect">
            <a:avLst/>
          </a:prstGeom>
        </p:spPr>
      </p:pic>
      <p:grpSp>
        <p:nvGrpSpPr>
          <p:cNvPr id="14" name="Group 58"/>
          <p:cNvGrpSpPr/>
          <p:nvPr/>
        </p:nvGrpSpPr>
        <p:grpSpPr>
          <a:xfrm>
            <a:off x="878660" y="3498790"/>
            <a:ext cx="432924" cy="440981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18" name="Group 57"/>
          <p:cNvGrpSpPr/>
          <p:nvPr/>
        </p:nvGrpSpPr>
        <p:grpSpPr>
          <a:xfrm>
            <a:off x="1600200" y="3495418"/>
            <a:ext cx="432924" cy="440981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19" name="Group 56"/>
          <p:cNvGrpSpPr/>
          <p:nvPr/>
        </p:nvGrpSpPr>
        <p:grpSpPr>
          <a:xfrm>
            <a:off x="2258353" y="3498790"/>
            <a:ext cx="432924" cy="440981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20" name="Group 55"/>
          <p:cNvGrpSpPr/>
          <p:nvPr/>
        </p:nvGrpSpPr>
        <p:grpSpPr>
          <a:xfrm>
            <a:off x="2979893" y="3495418"/>
            <a:ext cx="432924" cy="440981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54"/>
          <p:cNvGrpSpPr/>
          <p:nvPr/>
        </p:nvGrpSpPr>
        <p:grpSpPr>
          <a:xfrm>
            <a:off x="3649509" y="3495453"/>
            <a:ext cx="432924" cy="440981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140"/>
          <p:cNvGrpSpPr/>
          <p:nvPr/>
        </p:nvGrpSpPr>
        <p:grpSpPr>
          <a:xfrm>
            <a:off x="2378384" y="5552818"/>
            <a:ext cx="218228" cy="619382"/>
            <a:chOff x="2378384" y="5552818"/>
            <a:chExt cx="218228" cy="619382"/>
          </a:xfrm>
        </p:grpSpPr>
        <p:pic>
          <p:nvPicPr>
            <p:cNvPr id="24" name="Picture 23" descr="orangejuic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53" name="Picture 52" descr="orange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34" name="Group 141"/>
          <p:cNvGrpSpPr/>
          <p:nvPr/>
        </p:nvGrpSpPr>
        <p:grpSpPr>
          <a:xfrm>
            <a:off x="3323822" y="5581393"/>
            <a:ext cx="181378" cy="581025"/>
            <a:chOff x="3323822" y="5581393"/>
            <a:chExt cx="181378" cy="581025"/>
          </a:xfrm>
        </p:grpSpPr>
        <p:pic>
          <p:nvPicPr>
            <p:cNvPr id="25" name="Picture 24" descr="pineapplejuic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54" name="Picture 53" descr="pineapp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1114661" y="3946194"/>
            <a:ext cx="546247" cy="53340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1494725" y="3566129"/>
            <a:ext cx="622447" cy="136972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1967019" y="3093835"/>
            <a:ext cx="556029" cy="224789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1473745" y="4117138"/>
            <a:ext cx="549619" cy="18814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1853809" y="3925213"/>
            <a:ext cx="625819" cy="648189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2184572" y="4246012"/>
            <a:ext cx="622447" cy="996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2326103" y="3452919"/>
            <a:ext cx="559401" cy="152635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1804508" y="3789748"/>
            <a:ext cx="546247" cy="84629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2656866" y="3783682"/>
            <a:ext cx="556029" cy="86820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2163592" y="3427292"/>
            <a:ext cx="549619" cy="1567833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2543656" y="3883556"/>
            <a:ext cx="625819" cy="731504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3015950" y="4142766"/>
            <a:ext cx="559401" cy="146666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2498417" y="3092502"/>
            <a:ext cx="549584" cy="2237449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2878481" y="3548766"/>
            <a:ext cx="625784" cy="140112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3350775" y="3954642"/>
            <a:ext cx="559366" cy="52295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8763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10287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 rot="5400000">
            <a:off x="15621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 rot="5400000">
            <a:off x="17145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5400000">
            <a:off x="22479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5400000">
            <a:off x="24003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5400000">
            <a:off x="2933700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5400000">
            <a:off x="3086100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>
            <a:off x="3619499" y="316230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>
            <a:off x="3771899" y="3347068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5400000">
            <a:off x="1485900" y="486297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5400000">
            <a:off x="1638300" y="5568332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2184" y="5029200"/>
            <a:ext cx="364816" cy="492196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6584" y="5021108"/>
            <a:ext cx="364816" cy="492196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2392208" y="487916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 rot="5400000">
            <a:off x="2544608" y="5584516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 rot="5400000">
            <a:off x="3278960" y="4854884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 rot="5400000">
            <a:off x="3431360" y="5560240"/>
            <a:ext cx="152400" cy="76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1662265" y="1878720"/>
            <a:ext cx="137482" cy="1389678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2010897" y="2227352"/>
            <a:ext cx="137482" cy="6924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2356157" y="2572612"/>
            <a:ext cx="137482" cy="18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2700743" y="2229920"/>
            <a:ext cx="137482" cy="6872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3038536" y="1892126"/>
            <a:ext cx="137482" cy="1362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876800" y="4426000"/>
            <a:ext cx="3200400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idea of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in Data Intensive Computing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648200" y="28956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 &lt;key, value&gt; </a:t>
            </a:r>
            <a:r>
              <a:rPr lang="en-US" sz="1400" dirty="0" smtClean="0"/>
              <a:t> pairs mapped into another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&lt;key, value&gt; </a:t>
            </a:r>
            <a:r>
              <a:rPr lang="en-US" sz="1400" dirty="0" smtClean="0"/>
              <a:t> pairs which gets grouped by the key and reduced into a 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list of values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6" name="Right Arrow 195"/>
          <p:cNvSpPr/>
          <p:nvPr/>
        </p:nvSpPr>
        <p:spPr>
          <a:xfrm rot="16200000">
            <a:off x="6264030" y="3923435"/>
            <a:ext cx="425940" cy="1524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 realized,</a:t>
            </a:r>
          </a:p>
          <a:p>
            <a:pPr lvl="1">
              <a:lnSpc>
                <a:spcPct val="140000"/>
              </a:lnSpc>
            </a:pPr>
            <a:r>
              <a:rPr lang="en-US" sz="1600" dirty="0" smtClean="0"/>
              <a:t>To create his favorite mix fruit juice he can use a </a:t>
            </a:r>
            <a:r>
              <a:rPr lang="en-US" sz="1600" i="1" dirty="0" smtClean="0">
                <a:solidFill>
                  <a:srgbClr val="0070C0"/>
                </a:solidFill>
              </a:rPr>
              <a:t>combiner</a:t>
            </a:r>
            <a:r>
              <a:rPr lang="en-US" sz="1600" dirty="0" smtClean="0"/>
              <a:t> after the reducers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If several &lt;key, value-list&gt; fall into the same group (based on the grouping/hashing algorithm) then use the blender (reducer) separately on each of them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The knife (</a:t>
            </a:r>
            <a:r>
              <a:rPr lang="en-US" sz="1600" dirty="0" err="1" smtClean="0"/>
              <a:t>mapper</a:t>
            </a:r>
            <a:r>
              <a:rPr lang="en-US" sz="1600" dirty="0" smtClean="0"/>
              <a:t>) and blender (reducer) should not contain residue after use – </a:t>
            </a:r>
            <a:r>
              <a:rPr lang="en-US" sz="1600" i="1" dirty="0" smtClean="0">
                <a:solidFill>
                  <a:srgbClr val="0070C0"/>
                </a:solidFill>
              </a:rPr>
              <a:t>Side Effect Free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1600" dirty="0" smtClean="0"/>
              <a:t>In general reducer should be </a:t>
            </a:r>
            <a:r>
              <a:rPr lang="en-US" sz="1600" i="1" dirty="0" smtClean="0">
                <a:solidFill>
                  <a:srgbClr val="0070C0"/>
                </a:solidFill>
              </a:rPr>
              <a:t>associative </a:t>
            </a:r>
            <a:r>
              <a:rPr lang="en-US" sz="1600" dirty="0" smtClean="0"/>
              <a:t>and </a:t>
            </a:r>
            <a:r>
              <a:rPr lang="en-US" sz="1600" i="1" dirty="0" smtClean="0">
                <a:solidFill>
                  <a:srgbClr val="0070C0"/>
                </a:solidFill>
              </a:rPr>
              <a:t>commutative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Afterwards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think Sam was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1617</TotalTime>
  <Words>425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MapReduce</vt:lpstr>
      <vt:lpstr>Sam’s Mother</vt:lpstr>
      <vt:lpstr>One day</vt:lpstr>
      <vt:lpstr>Next Day</vt:lpstr>
      <vt:lpstr>18 Years Later</vt:lpstr>
      <vt:lpstr>Brave Sam</vt:lpstr>
      <vt:lpstr>Brave Sam</vt:lpstr>
      <vt:lpstr>Afterwards</vt:lpstr>
      <vt:lpstr>That’s All Folks!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sekanaya</dc:creator>
  <cp:lastModifiedBy>sekanaya</cp:lastModifiedBy>
  <cp:revision>182</cp:revision>
  <dcterms:created xsi:type="dcterms:W3CDTF">2010-03-15T19:37:51Z</dcterms:created>
  <dcterms:modified xsi:type="dcterms:W3CDTF">2010-03-29T16:13:17Z</dcterms:modified>
</cp:coreProperties>
</file>