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E7269D-1228-46FA-8507-A0C2C7E6DE23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00E5AE-B3CE-4670-93CC-2561892F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6F2E1E-B041-48DE-A8AD-271A67CB7E9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01D576-9C1D-423B-B251-14153CC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3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7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6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6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BA39-5FC9-45D0-A017-93C47D30B01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5B6-4EC8-4E22-9FA7-C9AFC0E8F00E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2C7F-3AF5-4647-80A8-F76758439DFD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23D6-424E-40E7-A966-0A2919CD379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B54D-4B61-41A5-84A3-1E41CB7E1875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5C3-6444-45DE-A2E3-D73057DFCA38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FA32-E291-4D29-B681-D4046720021E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B887-8FA7-4032-8F1F-FAAE3DBD4331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9F9-22CD-4F7B-8373-7C98A9E19A35}" type="datetime1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E929-B449-4FE9-BE02-52CDA34192FB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5CB-0170-45CB-B0B5-4619296CA5AC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1B31-275F-4E74-91AC-FD6BE80C214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8770"/>
            <a:ext cx="7772400" cy="2911193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Multiple Regression</a:t>
            </a:r>
            <a:br>
              <a:rPr lang="en-US" sz="6700" dirty="0" smtClean="0"/>
            </a:br>
            <a:r>
              <a:rPr lang="en-US" sz="6700" dirty="0" smtClean="0"/>
              <a:t>Part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RStudio for Ag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 441/541 Statistical Methods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in the Model Summary 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959893"/>
                <a:ext cx="7886700" cy="2857500"/>
              </a:xfrm>
            </p:spPr>
            <p:txBody>
              <a:bodyPr/>
              <a:lstStyle/>
              <a:p>
                <a:r>
                  <a:rPr lang="en-US" dirty="0" smtClean="0"/>
                  <a:t>Estimate of the model standard deviation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=7.642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Adjusted R-squared = 0.7275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959893"/>
                <a:ext cx="7886700" cy="2857500"/>
              </a:xfrm>
              <a:blipFill>
                <a:blip r:embed="rId3"/>
                <a:stretch>
                  <a:fillRect l="-1391" t="-3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28650" y="1776412"/>
            <a:ext cx="7367592" cy="890588"/>
            <a:chOff x="628650" y="1776412"/>
            <a:chExt cx="7367592" cy="8905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0" y="1776412"/>
              <a:ext cx="7367592" cy="89058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28650" y="1776412"/>
              <a:ext cx="3719513" cy="3048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52939" y="2069305"/>
              <a:ext cx="3452812" cy="273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chemeClr val="tx1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64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 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28875"/>
            <a:ext cx="7886700" cy="3748088"/>
          </a:xfrm>
        </p:spPr>
        <p:txBody>
          <a:bodyPr/>
          <a:lstStyle/>
          <a:p>
            <a:r>
              <a:rPr lang="en-US" dirty="0" smtClean="0"/>
              <a:t>The Variance Inflation Factor for independent variable x6 is 1.75</a:t>
            </a:r>
          </a:p>
          <a:p>
            <a:r>
              <a:rPr lang="en-US" dirty="0" smtClean="0"/>
              <a:t>The Variance Inflation Factor for independent variable x9 is 1.75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400175"/>
            <a:ext cx="2195513" cy="8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61963" y="365126"/>
                <a:ext cx="8277225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Confidence Interval for the Mean,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1963" y="365126"/>
                <a:ext cx="8277225" cy="1325563"/>
              </a:xfrm>
              <a:blipFill>
                <a:blip r:embed="rId3"/>
                <a:stretch>
                  <a:fillRect l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1962" y="1466851"/>
            <a:ext cx="6128063" cy="14811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1961" y="3181349"/>
            <a:ext cx="8210551" cy="170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predicted value when x6=90 and x9=70 is 134.04</a:t>
            </a:r>
          </a:p>
          <a:p>
            <a:r>
              <a:rPr lang="en-US" dirty="0" smtClean="0"/>
              <a:t>The lower confidence limit is 99.93 and the upper confidence limit is 168.14 when </a:t>
            </a:r>
            <a:r>
              <a:rPr lang="en-US" dirty="0"/>
              <a:t>x6=90 and x9=70 </a:t>
            </a:r>
          </a:p>
        </p:txBody>
      </p:sp>
    </p:spTree>
    <p:extLst>
      <p:ext uri="{BB962C8B-B14F-4D97-AF65-F5344CB8AC3E}">
        <p14:creationId xmlns:p14="http://schemas.microsoft.com/office/powerpoint/2010/main" val="55961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1963" y="365126"/>
            <a:ext cx="827722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Prediction Interval for Individual Values of </a:t>
            </a:r>
            <a:r>
              <a:rPr lang="en-US" sz="4000" i="1" dirty="0" smtClean="0"/>
              <a:t>y</a:t>
            </a:r>
            <a:endParaRPr lang="en-US" sz="40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1961" y="3181349"/>
            <a:ext cx="8210551" cy="170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predicted value when x6=90 and x9=70 is 134.04</a:t>
            </a:r>
          </a:p>
          <a:p>
            <a:r>
              <a:rPr lang="en-US" dirty="0" smtClean="0"/>
              <a:t>The lower prediction limit is 96.61 and the upper prediction limit is 171.46 when </a:t>
            </a:r>
            <a:r>
              <a:rPr lang="en-US" dirty="0"/>
              <a:t>x6=90 and x9=70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90689"/>
            <a:ext cx="6246885" cy="111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0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Diagnostic Plots for Checking Assumptions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54336"/>
            <a:ext cx="4693737" cy="4738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936" y="1519514"/>
            <a:ext cx="2406097" cy="2428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680" y="3764845"/>
            <a:ext cx="2650857" cy="26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4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Shapiro-Wilk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98059"/>
            <a:ext cx="6715021" cy="15813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848" y="3545732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Statistic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1045723" y="3035030"/>
            <a:ext cx="530159" cy="510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0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Breusch-Pagan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89" y="1600201"/>
            <a:ext cx="6993864" cy="1556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848" y="3623554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Statistic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1045723" y="3112852"/>
            <a:ext cx="530159" cy="510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2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9742"/>
          </a:xfrm>
        </p:spPr>
        <p:txBody>
          <a:bodyPr/>
          <a:lstStyle/>
          <a:p>
            <a:r>
              <a:rPr lang="en-US" dirty="0" smtClean="0"/>
              <a:t>Potential Outliers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9</a:t>
            </a:fld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4" y="3205264"/>
            <a:ext cx="5909892" cy="27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899" y="1605383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dfbetas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716933" y="1974715"/>
            <a:ext cx="676071" cy="1882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23545" y="3857017"/>
            <a:ext cx="2504872" cy="2529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5310111" y="5235912"/>
            <a:ext cx="2504872" cy="2529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01916" y="2911480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Observations flagged as influential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6519153" y="3557811"/>
            <a:ext cx="197188" cy="3655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</TotalTime>
  <Words>170</Words>
  <Application>Microsoft Office PowerPoint</Application>
  <PresentationFormat>On-screen Show (4:3)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Multiple Regression Part 2 Using RStudio for Ag Data</vt:lpstr>
      <vt:lpstr>Information in the Model Summary Table</vt:lpstr>
      <vt:lpstr>Assess Multicollinearity</vt:lpstr>
      <vt:lpstr>Confidence Interval for the Mean, E(y)</vt:lpstr>
      <vt:lpstr>PowerPoint Presentation</vt:lpstr>
      <vt:lpstr>Various Diagnostic Plots for Checking Assumptions</vt:lpstr>
      <vt:lpstr>Shapiro-Wilk Test</vt:lpstr>
      <vt:lpstr>Breusch-Pagan Test</vt:lpstr>
      <vt:lpstr>Potential Outliers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Multiple Regression and the General Linear Model</dc:title>
  <dc:creator>Hatfield, Gary</dc:creator>
  <cp:lastModifiedBy>Hatfield, Gary</cp:lastModifiedBy>
  <cp:revision>71</cp:revision>
  <cp:lastPrinted>2020-02-10T17:22:08Z</cp:lastPrinted>
  <dcterms:created xsi:type="dcterms:W3CDTF">2019-09-13T11:51:51Z</dcterms:created>
  <dcterms:modified xsi:type="dcterms:W3CDTF">2020-06-23T17:00:33Z</dcterms:modified>
</cp:coreProperties>
</file>