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77" r:id="rId4"/>
    <p:sldId id="266" r:id="rId5"/>
    <p:sldId id="291" r:id="rId6"/>
    <p:sldId id="269" r:id="rId7"/>
    <p:sldId id="274" r:id="rId8"/>
    <p:sldId id="275" r:id="rId9"/>
    <p:sldId id="279" r:id="rId10"/>
    <p:sldId id="280" r:id="rId11"/>
    <p:sldId id="281" r:id="rId12"/>
    <p:sldId id="282" r:id="rId13"/>
    <p:sldId id="286" r:id="rId14"/>
    <p:sldId id="289" r:id="rId15"/>
    <p:sldId id="287" r:id="rId16"/>
    <p:sldId id="288" r:id="rId17"/>
    <p:sldId id="290" r:id="rId18"/>
    <p:sldId id="283" r:id="rId19"/>
    <p:sldId id="292" r:id="rId20"/>
    <p:sldId id="293" r:id="rId21"/>
    <p:sldId id="284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E7269D-1228-46FA-8507-A0C2C7E6DE2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00E5AE-B3CE-4670-93CC-2561892F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6F2E1E-B041-48DE-A8AD-271A67CB7E9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01D576-9C1D-423B-B251-14153CCF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6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7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2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1D576-9C1D-423B-B251-14153CCFB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BA39-5FC9-45D0-A017-93C47D30B010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5B6-4EC8-4E22-9FA7-C9AFC0E8F00E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2C7F-3AF5-4647-80A8-F76758439DFD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23D6-424E-40E7-A966-0A2919CD3793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B54D-4B61-41A5-84A3-1E41CB7E1875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5C3-6444-45DE-A2E3-D73057DFCA38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FA32-E291-4D29-B681-D4046720021E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B887-8FA7-4032-8F1F-FAAE3DBD4331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9F9-22CD-4F7B-8373-7C98A9E19A35}" type="datetime1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E929-B449-4FE9-BE02-52CDA34192FB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5CB-0170-45CB-B0B5-4619296CA5AC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1B31-275F-4E74-91AC-FD6BE80C2143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306E-E4F6-4550-A988-98D82D19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8770"/>
            <a:ext cx="7772400" cy="2911193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Regression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441/541 Statistical Methods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7314" y="365127"/>
            <a:ext cx="8520545" cy="871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Assumptions for Multiple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1496291"/>
                <a:ext cx="7886700" cy="48600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model has been properly specified</a:t>
                </a:r>
              </a:p>
              <a:p>
                <a:r>
                  <a:rPr lang="en-US" dirty="0" smtClean="0"/>
                  <a:t>The variance of the errors is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for all observations</a:t>
                </a:r>
              </a:p>
              <a:p>
                <a:r>
                  <a:rPr lang="en-US" dirty="0" smtClean="0"/>
                  <a:t>The errors are independent </a:t>
                </a:r>
              </a:p>
              <a:p>
                <a:r>
                  <a:rPr lang="en-US" dirty="0" smtClean="0"/>
                  <a:t>The errors are normally </a:t>
                </a:r>
                <a:r>
                  <a:rPr lang="en-US" dirty="0"/>
                  <a:t>distributed </a:t>
                </a:r>
                <a:r>
                  <a:rPr lang="en-US" dirty="0" smtClean="0"/>
                  <a:t>and there are </a:t>
                </a:r>
                <a:r>
                  <a:rPr lang="en-US" dirty="0"/>
                  <a:t>no </a:t>
                </a:r>
                <a:r>
                  <a:rPr lang="en-US" dirty="0" smtClean="0"/>
                  <a:t>outliers</a:t>
                </a:r>
              </a:p>
              <a:p>
                <a:r>
                  <a:rPr lang="en-US" dirty="0" smtClean="0"/>
                  <a:t>More formally, in statistical notation, these are:</a:t>
                </a:r>
              </a:p>
              <a:p>
                <a:pPr lvl="1"/>
                <a:r>
                  <a:rPr lang="en-US" dirty="0" smtClean="0"/>
                  <a:t>Zero expectation: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all observations</a:t>
                </a:r>
              </a:p>
              <a:p>
                <a:pPr lvl="1"/>
                <a:r>
                  <a:rPr lang="en-US" dirty="0" smtClean="0"/>
                  <a:t>Constant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for all observations</a:t>
                </a:r>
              </a:p>
              <a:p>
                <a:pPr lvl="1"/>
                <a:r>
                  <a:rPr lang="en-US" dirty="0" smtClean="0"/>
                  <a:t>Normality: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normally distributed</a:t>
                </a:r>
              </a:p>
              <a:p>
                <a:pPr lvl="1"/>
                <a:r>
                  <a:rPr lang="en-US" dirty="0" smtClean="0"/>
                  <a:t>Independence: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96291"/>
                <a:ext cx="7886700" cy="4860060"/>
              </a:xfrm>
              <a:prstGeom prst="rect">
                <a:avLst/>
              </a:prstGeom>
              <a:blipFill>
                <a:blip r:embed="rId3"/>
                <a:stretch>
                  <a:fillRect l="-139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36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Assumptions Using Residuals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Residuals are defined as the difference between observed and predicted values of the dependent variable for each observation</a:t>
                </a:r>
              </a:p>
              <a:p>
                <a:r>
                  <a:rPr lang="en-US" dirty="0"/>
                  <a:t>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dirty="0" smtClean="0"/>
                  <a:t>used to estimate random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We will use residuals to check assumptions for multiple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578"/>
            <a:ext cx="7886700" cy="774122"/>
          </a:xfrm>
        </p:spPr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96" y="983961"/>
            <a:ext cx="7886700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 provides four diagnostic plots based on residuals that help us visually check assumptions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84713" y="1841962"/>
            <a:ext cx="3875809" cy="46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0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6979"/>
          </a:xfrm>
        </p:spPr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22" y="1176771"/>
            <a:ext cx="4468091" cy="19456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Fitted, or predicted, values are on the horizontal axis and residuals are on the vertical axis</a:t>
            </a:r>
          </a:p>
          <a:p>
            <a:r>
              <a:rPr lang="en-US" sz="2000" dirty="0" smtClean="0"/>
              <a:t>If the solid red line is horizontal or almost horizontal, then the model has been properly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14950" y="259773"/>
            <a:ext cx="2706832" cy="253538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1222" y="3122468"/>
            <a:ext cx="7886700" cy="24262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Deviations from a horizontal line or nonrandom patterns of points may indicate the model needs to modified or the data transformed </a:t>
            </a:r>
          </a:p>
          <a:p>
            <a:pPr lvl="1"/>
            <a:r>
              <a:rPr lang="en-US" sz="1800" dirty="0" smtClean="0"/>
              <a:t>Scan the plot from left to right to see if the residuals remain close to zero</a:t>
            </a:r>
          </a:p>
          <a:p>
            <a:pPr lvl="1"/>
            <a:r>
              <a:rPr lang="en-US" sz="1800" dirty="0" smtClean="0"/>
              <a:t>Scan the plot from left to right to see if the spread of the residuals remain approximately constant</a:t>
            </a:r>
          </a:p>
          <a:p>
            <a:pPr lvl="1"/>
            <a:r>
              <a:rPr lang="en-US" sz="1800" dirty="0" smtClean="0"/>
              <a:t>Check for points that are labeled and identify these as potential outliers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702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886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Normal Q-Q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350" y="1161184"/>
            <a:ext cx="3506066" cy="2475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Theoretical normal quantiles are on the horizontal axis and studentized residuals are on the vertical axis</a:t>
            </a:r>
          </a:p>
          <a:p>
            <a:r>
              <a:rPr lang="en-US" sz="2000" dirty="0" smtClean="0"/>
              <a:t>If the points tend to follow the straight dashed line then the errors are normally distributed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350" y="3777099"/>
            <a:ext cx="7886700" cy="14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Deviations from the straight dashed line or nonrandom patterns may indicate the model needs to modified or the data transformed </a:t>
            </a:r>
          </a:p>
          <a:p>
            <a:pPr lvl="1"/>
            <a:r>
              <a:rPr lang="en-US" sz="1800" dirty="0" smtClean="0"/>
              <a:t>Check for points that are labeled and identify these as potential outliers</a:t>
            </a:r>
            <a:endParaRPr lang="en-US" sz="18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42164" y="259772"/>
            <a:ext cx="2989983" cy="33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886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Scale-Location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349" y="1161184"/>
            <a:ext cx="3938155" cy="2475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Fitted, or predicted, values are on the horizontal axis </a:t>
            </a:r>
            <a:r>
              <a:rPr lang="en-US" sz="2000" dirty="0" smtClean="0"/>
              <a:t>and the square root of the absolute values of studentized residuals </a:t>
            </a:r>
            <a:r>
              <a:rPr lang="en-US" sz="2000" dirty="0"/>
              <a:t>are on the vertical axis</a:t>
            </a:r>
          </a:p>
          <a:p>
            <a:r>
              <a:rPr lang="en-US" sz="2000" dirty="0"/>
              <a:t>If the solid red line is horizontal or almost horizontal, then </a:t>
            </a:r>
            <a:r>
              <a:rPr lang="en-US" sz="2000" dirty="0" smtClean="0"/>
              <a:t>there is a constant variance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432" y="4189159"/>
            <a:ext cx="7886700" cy="14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the solid red line is not horizontal or nonrandom patterns of points may indicate the model needs to modified or the data transformed </a:t>
            </a:r>
          </a:p>
          <a:p>
            <a:pPr lvl="1"/>
            <a:r>
              <a:rPr lang="en-US" sz="1800" dirty="0" smtClean="0"/>
              <a:t>Check for points that are labeled and identify these as potential outliers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57" y="195147"/>
            <a:ext cx="3449781" cy="34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5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886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Residuals vs Leverage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349" y="1161184"/>
            <a:ext cx="3766705" cy="2475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Leverage values are on the horizontal axis and studentized residuals are on the vertical axis</a:t>
            </a:r>
          </a:p>
          <a:p>
            <a:r>
              <a:rPr lang="en-US" sz="2000" dirty="0" smtClean="0"/>
              <a:t>Look for points that have Cook’s distance greater than one and are plotted beyond the red dashed line labeled “1”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350" y="3777098"/>
            <a:ext cx="7886700" cy="1724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Check for points that have Cook’s distance greater then one and labeled with observation number. These will be in the upper right corner and/or lower right corner of the plot. Identify these as potential outliers since they exhibit undue influence or leverage for estimating model parameters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76" y="285751"/>
            <a:ext cx="3377043" cy="34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8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5692"/>
          </a:xfrm>
        </p:spPr>
        <p:txBody>
          <a:bodyPr/>
          <a:lstStyle/>
          <a:p>
            <a:r>
              <a:rPr lang="en-US" dirty="0" smtClean="0"/>
              <a:t>Histogram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6" y="1513898"/>
            <a:ext cx="4213514" cy="4351338"/>
          </a:xfrm>
        </p:spPr>
        <p:txBody>
          <a:bodyPr/>
          <a:lstStyle/>
          <a:p>
            <a:r>
              <a:rPr lang="en-US" dirty="0" smtClean="0"/>
              <a:t>Look for a shape that is bell-shaped, symmetrical, no gaps, and no outliers</a:t>
            </a:r>
          </a:p>
          <a:p>
            <a:r>
              <a:rPr lang="en-US" dirty="0" smtClean="0"/>
              <a:t>Should keep in mind that a histogram’s appearance is influenced by a small number of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42" y="1691437"/>
            <a:ext cx="3620262" cy="36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0106"/>
          </a:xfrm>
        </p:spPr>
        <p:txBody>
          <a:bodyPr/>
          <a:lstStyle/>
          <a:p>
            <a:r>
              <a:rPr lang="en-US" dirty="0" smtClean="0"/>
              <a:t>Boxplot of Residuals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513898"/>
            <a:ext cx="4094019" cy="4351338"/>
          </a:xfrm>
        </p:spPr>
        <p:txBody>
          <a:bodyPr/>
          <a:lstStyle/>
          <a:p>
            <a:r>
              <a:rPr lang="en-US" dirty="0" smtClean="0"/>
              <a:t>Look for whiskers that are similar in length</a:t>
            </a:r>
          </a:p>
          <a:p>
            <a:r>
              <a:rPr lang="en-US" dirty="0" smtClean="0"/>
              <a:t>Look for the solid line in the box (the median) to be near the center of the box</a:t>
            </a:r>
          </a:p>
          <a:p>
            <a:r>
              <a:rPr lang="en-US" dirty="0" smtClean="0"/>
              <a:t>Look for points that are plotted with open circles, these are potential outliers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90" y="1613505"/>
            <a:ext cx="4284163" cy="4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3738"/>
          </a:xfrm>
        </p:spPr>
        <p:txBody>
          <a:bodyPr/>
          <a:lstStyle/>
          <a:p>
            <a:r>
              <a:rPr lang="en-US" dirty="0" smtClean="0"/>
              <a:t>Shapiro-Wilk Test for Normality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0427"/>
                <a:ext cx="7886700" cy="187036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Used to test the assumption </a:t>
                </a:r>
                <a:r>
                  <a:rPr lang="en-US" dirty="0"/>
                  <a:t>that the </a:t>
                </a:r>
                <a:r>
                  <a:rPr lang="en-US" dirty="0" smtClean="0"/>
                  <a:t>errors are normally distributed based on following hypotheses: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𝑒𝑟𝑟𝑜𝑟𝑠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0427"/>
                <a:ext cx="7886700" cy="1870364"/>
              </a:xfrm>
              <a:blipFill>
                <a:blip r:embed="rId3"/>
                <a:stretch>
                  <a:fillRect l="-1391" t="-4886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8" y="3939885"/>
            <a:ext cx="6618605" cy="15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365127"/>
            <a:ext cx="7886700" cy="9493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 of Part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209675"/>
            <a:ext cx="7886700" cy="51466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Assess the goodness of fit of the regression model</a:t>
            </a:r>
          </a:p>
          <a:p>
            <a:r>
              <a:rPr lang="en-US" dirty="0"/>
              <a:t>Check for multicollinearity among the independent variables</a:t>
            </a:r>
          </a:p>
          <a:p>
            <a:r>
              <a:rPr lang="en-US" dirty="0"/>
              <a:t>Predict new </a:t>
            </a:r>
            <a:r>
              <a:rPr lang="en-US" i="1" dirty="0"/>
              <a:t>y</a:t>
            </a:r>
            <a:r>
              <a:rPr lang="en-US" dirty="0"/>
              <a:t> values using </a:t>
            </a:r>
            <a:r>
              <a:rPr lang="en-US" dirty="0" smtClean="0"/>
              <a:t>the estimated multiple regression model</a:t>
            </a:r>
            <a:endParaRPr lang="en-US" dirty="0"/>
          </a:p>
          <a:p>
            <a:r>
              <a:rPr lang="en-US" dirty="0" smtClean="0"/>
              <a:t>Check assumptions for regression analysis</a:t>
            </a:r>
          </a:p>
          <a:p>
            <a:r>
              <a:rPr lang="en-US" dirty="0" smtClean="0"/>
              <a:t>Check for potential outliers by identifying observations with high leverage or influence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365126"/>
            <a:ext cx="8380268" cy="7259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Breusch-Pagan Test for Constant Variance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7056" y="1194955"/>
                <a:ext cx="7886700" cy="21145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Used to test the assumption that the variance is the same for all observations based on the following hypotheses: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056" y="1194955"/>
                <a:ext cx="7886700" cy="2114550"/>
              </a:xfrm>
              <a:blipFill>
                <a:blip r:embed="rId3"/>
                <a:stretch>
                  <a:fillRect l="-1391" t="-5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7"/>
          <a:stretch/>
        </p:blipFill>
        <p:spPr>
          <a:xfrm>
            <a:off x="697056" y="3878986"/>
            <a:ext cx="7220817" cy="16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4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796"/>
            <a:ext cx="7886700" cy="914400"/>
          </a:xfrm>
        </p:spPr>
        <p:txBody>
          <a:bodyPr/>
          <a:lstStyle/>
          <a:p>
            <a:r>
              <a:rPr lang="en-US" dirty="0" smtClean="0"/>
              <a:t>R Function influence.measures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340" y="3845145"/>
            <a:ext cx="5457642" cy="2498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0441" y="1039091"/>
            <a:ext cx="8156864" cy="2571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This function uses several methods to identify observations that have high leverage or influence. An “*” marks those observations that have an impact on the multiple regression model</a:t>
            </a:r>
          </a:p>
          <a:p>
            <a:pPr lvl="1"/>
            <a:r>
              <a:rPr lang="en-US" sz="1800" dirty="0" err="1" smtClean="0"/>
              <a:t>dfbetas</a:t>
            </a:r>
            <a:endParaRPr lang="en-US" sz="1800" dirty="0" smtClean="0"/>
          </a:p>
          <a:p>
            <a:pPr lvl="1"/>
            <a:r>
              <a:rPr lang="en-US" sz="1800" dirty="0" err="1" smtClean="0"/>
              <a:t>dffit</a:t>
            </a:r>
            <a:endParaRPr lang="en-US" sz="1800" dirty="0" smtClean="0"/>
          </a:p>
          <a:p>
            <a:pPr lvl="1"/>
            <a:r>
              <a:rPr lang="en-US" sz="1800" dirty="0" err="1" smtClean="0"/>
              <a:t>cov.r</a:t>
            </a:r>
            <a:endParaRPr lang="en-US" sz="1800" dirty="0" smtClean="0"/>
          </a:p>
          <a:p>
            <a:pPr lvl="1"/>
            <a:r>
              <a:rPr lang="en-US" sz="1800" dirty="0" err="1" smtClean="0"/>
              <a:t>cook.d</a:t>
            </a:r>
            <a:endParaRPr lang="en-US" sz="1800" dirty="0" smtClean="0"/>
          </a:p>
          <a:p>
            <a:pPr lvl="1"/>
            <a:r>
              <a:rPr lang="en-US" sz="1800" dirty="0" smtClean="0"/>
              <a:t>hat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13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649"/>
            <a:ext cx="7886700" cy="1053648"/>
          </a:xfrm>
        </p:spPr>
        <p:txBody>
          <a:bodyPr/>
          <a:lstStyle/>
          <a:p>
            <a:r>
              <a:rPr lang="en-US" dirty="0" smtClean="0"/>
              <a:t>Sections Covered for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63" y="1383204"/>
            <a:ext cx="8289941" cy="47937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Chapter 12</a:t>
            </a:r>
          </a:p>
          <a:p>
            <a:r>
              <a:rPr lang="en-US" dirty="0" smtClean="0"/>
              <a:t>12.6 Forecasting Using Multiple Regression</a:t>
            </a:r>
          </a:p>
          <a:p>
            <a:pPr marL="0" indent="0">
              <a:buNone/>
            </a:pPr>
            <a:r>
              <a:rPr lang="en-US" dirty="0" smtClean="0"/>
              <a:t>Chapter 13</a:t>
            </a:r>
          </a:p>
          <a:p>
            <a:r>
              <a:rPr lang="en-US" dirty="0" smtClean="0"/>
              <a:t> 13.4 Checking Model Assumptions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2679"/>
          </a:xfrm>
        </p:spPr>
        <p:txBody>
          <a:bodyPr/>
          <a:lstStyle/>
          <a:p>
            <a:r>
              <a:rPr lang="en-US" dirty="0" smtClean="0"/>
              <a:t>Model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46908"/>
                <a:ext cx="7886700" cy="53669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measure of how well the multiple regression model fits the data</a:t>
                </a:r>
              </a:p>
              <a:p>
                <a:r>
                  <a:rPr lang="en-US" dirty="0" smtClean="0"/>
                  <a:t>It is important to estimate the model standard deviation,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are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find the estimate of the model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in R output.  It is labeled “Residual standard error:”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46908"/>
                <a:ext cx="7886700" cy="5366905"/>
              </a:xfrm>
              <a:blipFill>
                <a:blip r:embed="rId3"/>
                <a:stretch>
                  <a:fillRect l="-139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R-Squared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577"/>
            <a:ext cx="7886700" cy="477938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Adjusted R-Squared value is also a measure of how well the multiple regression model fits the data</a:t>
            </a:r>
          </a:p>
          <a:p>
            <a:r>
              <a:rPr lang="en-US" dirty="0" smtClean="0"/>
              <a:t>It is labeled as “Adjusted R-squared” in R output</a:t>
            </a:r>
          </a:p>
          <a:p>
            <a:r>
              <a:rPr lang="en-US" dirty="0" smtClean="0"/>
              <a:t>Values of Adjusted R-squared are between 0 and 1</a:t>
            </a:r>
          </a:p>
          <a:p>
            <a:r>
              <a:rPr lang="en-US" dirty="0" smtClean="0"/>
              <a:t>We can interpret Adjusted R-squared as the proportion of total variation in the response variable that is explained by the model</a:t>
            </a:r>
          </a:p>
          <a:p>
            <a:r>
              <a:rPr lang="en-US" dirty="0" smtClean="0"/>
              <a:t>Values are often reported as a percentage </a:t>
            </a:r>
          </a:p>
          <a:p>
            <a:r>
              <a:rPr lang="en-US" dirty="0" smtClean="0"/>
              <a:t>For example, “Adjusted R-squared: 0.7275” indicates that the multiple regression model explains over 70% of the total variation in the response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Multicollinearity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9923"/>
                <a:ext cx="7886700" cy="489642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the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highly correlated with one or more other independent variables, than the parameter estimates are inaccurate and have large standard errors</a:t>
                </a:r>
              </a:p>
              <a:p>
                <a:r>
                  <a:rPr lang="en-US" dirty="0" smtClean="0"/>
                  <a:t>The variance inflation factor (VIF) measures how much the variance of a coefficient is increased because of multicollinearity</a:t>
                </a:r>
              </a:p>
              <a:p>
                <a:pPr lvl="1"/>
                <a:r>
                  <a:rPr lang="en-US" dirty="0" smtClean="0"/>
                  <a:t>If VIF=1, there is no multicollinearity</a:t>
                </a:r>
              </a:p>
              <a:p>
                <a:pPr lvl="1"/>
                <a:r>
                  <a:rPr lang="en-US" dirty="0" smtClean="0"/>
                  <a:t>If VIF&gt;10, there may be a serious problem</a:t>
                </a:r>
              </a:p>
              <a:p>
                <a:r>
                  <a:rPr lang="en-US" dirty="0" smtClean="0"/>
                  <a:t>A VIF value is calculated for each independent variable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9923"/>
                <a:ext cx="7886700" cy="4896428"/>
              </a:xfrm>
              <a:blipFill>
                <a:blip r:embed="rId3"/>
                <a:stretch>
                  <a:fillRect l="-1391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12.6 Forecasting using Multiple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of the major uses for multiple regression models is in forecasting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-value given certain values of the independent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variables</a:t>
                </a:r>
              </a:p>
              <a:p>
                <a:r>
                  <a:rPr lang="en-US" dirty="0" smtClean="0"/>
                  <a:t>The best forecast is substituting the specified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-values into the estimated regression model</a:t>
                </a:r>
              </a:p>
              <a:p>
                <a:r>
                  <a:rPr lang="en-US" dirty="0" smtClean="0"/>
                  <a:t>The standard error of a forecast depends on the interpretation of the forecast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Interpretations for Forecasts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forecast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for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-values can be interpreted two ways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As the estimate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long-run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-values from averaging many observations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when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have the specified values (confidence interval)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predicted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value for one individual case having the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-values (prediction interval)</a:t>
                </a:r>
              </a:p>
              <a:p>
                <a:r>
                  <a:rPr lang="en-US" dirty="0" smtClean="0"/>
                  <a:t>We will use software to calculate confidence and prediction intervals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13.4 Checking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always important to check assumptions for any statistical method</a:t>
            </a:r>
          </a:p>
          <a:p>
            <a:r>
              <a:rPr lang="en-US" dirty="0" smtClean="0"/>
              <a:t>For multiple regression, we will use graphical and numerical methods. These include:</a:t>
            </a:r>
          </a:p>
          <a:p>
            <a:pPr lvl="1"/>
            <a:r>
              <a:rPr lang="en-US" dirty="0" smtClean="0"/>
              <a:t>Diagnostic plots</a:t>
            </a:r>
          </a:p>
          <a:p>
            <a:pPr lvl="1"/>
            <a:r>
              <a:rPr lang="en-US" dirty="0" smtClean="0"/>
              <a:t>Shapiro-Wilk Normality Test</a:t>
            </a:r>
          </a:p>
          <a:p>
            <a:pPr lvl="1"/>
            <a:r>
              <a:rPr lang="en-US" dirty="0" smtClean="0"/>
              <a:t>Breusch-Pagan test for a common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306E-E4F6-4550-A988-98D82D199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2382</TotalTime>
  <Words>1372</Words>
  <Application>Microsoft Office PowerPoint</Application>
  <PresentationFormat>On-screen Show (4:3)</PresentationFormat>
  <Paragraphs>150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Multiple Regression Part 2</vt:lpstr>
      <vt:lpstr>PowerPoint Presentation</vt:lpstr>
      <vt:lpstr>Sections Covered for Part 2</vt:lpstr>
      <vt:lpstr>Model Standard Deviation</vt:lpstr>
      <vt:lpstr>Adjusted R-Squared</vt:lpstr>
      <vt:lpstr>Effect of Multicollinearity</vt:lpstr>
      <vt:lpstr>Section 12.6 Forecasting using Multiple Regression</vt:lpstr>
      <vt:lpstr>Two Interpretations for Forecasts</vt:lpstr>
      <vt:lpstr>Section 13.4 Checking Model Assumptions</vt:lpstr>
      <vt:lpstr>PowerPoint Presentation</vt:lpstr>
      <vt:lpstr>Checking Assumptions Using Residuals</vt:lpstr>
      <vt:lpstr>Diagnostic Plots</vt:lpstr>
      <vt:lpstr>Residuals vs Fitted</vt:lpstr>
      <vt:lpstr>PowerPoint Presentation</vt:lpstr>
      <vt:lpstr>PowerPoint Presentation</vt:lpstr>
      <vt:lpstr>PowerPoint Presentation</vt:lpstr>
      <vt:lpstr>Histogram of Residuals</vt:lpstr>
      <vt:lpstr>Boxplot of Residuals</vt:lpstr>
      <vt:lpstr>Shapiro-Wilk Test for Normality</vt:lpstr>
      <vt:lpstr>Breusch-Pagan Test for Constant Variance</vt:lpstr>
      <vt:lpstr>R Function influence.measures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Multiple Regression and the General Linear Model</dc:title>
  <dc:creator>Hatfield, Gary</dc:creator>
  <cp:lastModifiedBy>Hatfield, Gary</cp:lastModifiedBy>
  <cp:revision>52</cp:revision>
  <cp:lastPrinted>2020-02-10T17:22:08Z</cp:lastPrinted>
  <dcterms:created xsi:type="dcterms:W3CDTF">2019-09-13T11:51:51Z</dcterms:created>
  <dcterms:modified xsi:type="dcterms:W3CDTF">2020-06-22T17:42:16Z</dcterms:modified>
</cp:coreProperties>
</file>