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285" r:id="rId4"/>
    <p:sldId id="286" r:id="rId5"/>
    <p:sldId id="288" r:id="rId6"/>
    <p:sldId id="278" r:id="rId7"/>
    <p:sldId id="289" r:id="rId8"/>
    <p:sldId id="266" r:id="rId9"/>
    <p:sldId id="268" r:id="rId10"/>
    <p:sldId id="270" r:id="rId11"/>
    <p:sldId id="271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E7269D-1228-46FA-8507-A0C2C7E6DE2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00E5AE-B3CE-4670-93CC-2561892F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6F2E1E-B041-48DE-A8AD-271A67CB7E9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01D576-9C1D-423B-B251-14153CC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BA39-5FC9-45D0-A017-93C47D30B010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5B6-4EC8-4E22-9FA7-C9AFC0E8F00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2C7F-3AF5-4647-80A8-F76758439DFD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23D6-424E-40E7-A966-0A2919CD3793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B54D-4B61-41A5-84A3-1E41CB7E1875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5C3-6444-45DE-A2E3-D73057DFCA38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FA32-E291-4D29-B681-D4046720021E}" type="datetime1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B887-8FA7-4032-8F1F-FAAE3DBD4331}" type="datetime1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9F9-22CD-4F7B-8373-7C98A9E19A35}" type="datetime1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E929-B449-4FE9-BE02-52CDA34192FB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5CB-0170-45CB-B0B5-4619296CA5AC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1B31-275F-4E74-91AC-FD6BE80C2143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8770"/>
            <a:ext cx="7772400" cy="2911193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Multiple Regression</a:t>
            </a:r>
            <a:br>
              <a:rPr lang="en-US" sz="6700" dirty="0" smtClean="0"/>
            </a:br>
            <a:r>
              <a:rPr lang="en-US" sz="6700" dirty="0" smtClean="0"/>
              <a:t>Part </a:t>
            </a:r>
            <a:r>
              <a:rPr lang="en-US" sz="6700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RStudio for Ag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 441/541 Statistical Methods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171740"/>
                <a:ext cx="7886700" cy="129033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171740"/>
                <a:ext cx="7886700" cy="1290331"/>
              </a:xfrm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356" y="2303125"/>
                <a:ext cx="7886700" cy="4235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Hypotheses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Test Statistic: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=3.097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-value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=0.003430</m:t>
                    </m:r>
                  </m:oMath>
                </a14:m>
                <a:r>
                  <a:rPr lang="en-US" sz="24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Decision about the null hypothesis: Reject the null hypothesis since p-value is less than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Conclusion: </a:t>
                </a:r>
                <a:r>
                  <a:rPr lang="en-US" sz="2400" dirty="0" smtClean="0"/>
                  <a:t>The slope parameter for average air temperature is not equal to zero, </a:t>
                </a:r>
                <a:r>
                  <a:rPr lang="en-US" sz="2400" dirty="0" smtClean="0"/>
                  <a:t>there is good evidence of some degree of predictive value </a:t>
                </a:r>
                <a:r>
                  <a:rPr lang="en-US" sz="2400" dirty="0" smtClean="0"/>
                  <a:t>for average air temperature</a:t>
                </a:r>
                <a:endParaRPr lang="en-US" sz="2400" dirty="0"/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356" y="2303125"/>
                <a:ext cx="7886700" cy="4235788"/>
              </a:xfrm>
              <a:blipFill>
                <a:blip r:embed="rId4"/>
                <a:stretch>
                  <a:fillRect l="-1236" t="-2014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42" y="1124004"/>
            <a:ext cx="5424703" cy="10972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8242" y="1759787"/>
            <a:ext cx="5424703" cy="2415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4162" y="209551"/>
                <a:ext cx="8211034" cy="91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4162" y="209551"/>
                <a:ext cx="8211034" cy="914400"/>
              </a:xfrm>
              <a:blipFill>
                <a:blip r:embed="rId3"/>
                <a:stretch>
                  <a:fillRect l="-2970" t="-8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356" y="2303125"/>
                <a:ext cx="7886700" cy="4235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Hypotheses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Test Statistic: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=−5.981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-value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=0.00000039</m:t>
                    </m:r>
                  </m:oMath>
                </a14:m>
                <a:r>
                  <a:rPr lang="en-US" sz="24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Decision about the null hypothesis: Reject the null hypothesis since p-value is less than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Conclusion: </a:t>
                </a:r>
                <a:r>
                  <a:rPr lang="en-US" sz="2400" dirty="0" smtClean="0"/>
                  <a:t>The slope parameter for average relative humidity is not equal to zero, </a:t>
                </a:r>
                <a:r>
                  <a:rPr lang="en-US" sz="2400" dirty="0" smtClean="0"/>
                  <a:t>there is good evidence of some degree of predictive value </a:t>
                </a:r>
                <a:r>
                  <a:rPr lang="en-US" sz="2400" dirty="0" smtClean="0"/>
                  <a:t>for average relative </a:t>
                </a:r>
                <a:r>
                  <a:rPr lang="en-US" sz="2400" dirty="0" err="1" smtClean="0"/>
                  <a:t>humdity</a:t>
                </a:r>
                <a:endParaRPr lang="en-US" sz="2400" dirty="0"/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356" y="2303125"/>
                <a:ext cx="7886700" cy="4235788"/>
              </a:xfrm>
              <a:blipFill>
                <a:blip r:embed="rId4"/>
                <a:stretch>
                  <a:fillRect l="-1236" t="-2014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42" y="1124004"/>
            <a:ext cx="5424703" cy="10972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8242" y="1932317"/>
            <a:ext cx="5424703" cy="2415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035"/>
            <a:ext cx="7886700" cy="914400"/>
          </a:xfrm>
        </p:spPr>
        <p:txBody>
          <a:bodyPr/>
          <a:lstStyle/>
          <a:p>
            <a:r>
              <a:rPr lang="en-US" dirty="0" smtClean="0"/>
              <a:t>Ag Data Excel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905628"/>
            <a:ext cx="7953375" cy="233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064" y="937403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row contains variable names. Recall that R is case sensitive.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1975" y="1265208"/>
            <a:ext cx="110885" cy="9546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1975" y="4531743"/>
            <a:ext cx="71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partial listing. There are n=46 observations in this data file.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975" y="5285117"/>
            <a:ext cx="822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look at the actual data file to verify it is a valid statistical dataset, with columns as variables and rows as observations. For example, column 7 is variable x6.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9971" y="1316964"/>
            <a:ext cx="545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Column 1 is not an independent variable. It only identifies each observation.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1213449" y="1640130"/>
            <a:ext cx="126522" cy="26549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39"/>
            <a:ext cx="7886700" cy="805132"/>
          </a:xfrm>
        </p:spPr>
        <p:txBody>
          <a:bodyPr/>
          <a:lstStyle/>
          <a:p>
            <a:r>
              <a:rPr lang="en-US" dirty="0" smtClean="0"/>
              <a:t>Scatterplot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877798"/>
            <a:ext cx="6649812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18" y="1427014"/>
            <a:ext cx="5161034" cy="52101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80852" y="4508767"/>
            <a:ext cx="3260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row, y is on the vertical axis with independent variables x6 and x9 on the horizontal axes.</a:t>
            </a:r>
          </a:p>
          <a:p>
            <a:r>
              <a:rPr lang="en-US" dirty="0" smtClean="0"/>
              <a:t>Shows relationship between dependent and independent variables.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5247297" y="5385930"/>
            <a:ext cx="33355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6035" y="1926022"/>
            <a:ext cx="3260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row, x6 is on the vertical axis with variables x9 and y on the horizontal axes.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6036" y="3480911"/>
            <a:ext cx="3260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row, x9 is on the vertical axis with variables x6 and y on the horizontal axes.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47297" y="3942576"/>
            <a:ext cx="333555" cy="7892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89210" y="2395743"/>
            <a:ext cx="333555" cy="7892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153163"/>
            <a:ext cx="7886700" cy="6535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Correlation </a:t>
            </a:r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1217690"/>
            <a:ext cx="77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Examine correlation between dependent and each independent variable.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0" y="1650824"/>
            <a:ext cx="5589917" cy="1988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81" y="4510983"/>
            <a:ext cx="5757002" cy="2011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0249" y="1650824"/>
            <a:ext cx="3072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sample correlation coefficient is 0.7231 so there is positive correlation between y and x6. The p-value is 0.00000001378, which is less than 0.05, so this is statistically significant at the 0.05 level. The scatterplot for y and x6 shows this is a linear relationship.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451232" y="1850756"/>
            <a:ext cx="257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Statistic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p-value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30703" y="2029037"/>
            <a:ext cx="3220530" cy="2671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29177" y="2356841"/>
            <a:ext cx="437072" cy="16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51805" y="3287350"/>
            <a:ext cx="334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Sample Correlation Coefficient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1230703" y="3463390"/>
            <a:ext cx="621102" cy="862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4883" y="4437788"/>
            <a:ext cx="3072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sample correlation coefficient is -0.8255 so there is negative correlation between y and x9. The p-value is 0.000000000001682, which is less than 0.05, so this is statistically significant at the 0.05 level. The scatterplot for y and x9 shows this is a linear relationship.</a:t>
            </a:r>
            <a:endParaRPr lang="en-US" sz="1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39" y="709939"/>
            <a:ext cx="4027993" cy="5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3085"/>
          </a:xfrm>
        </p:spPr>
        <p:txBody>
          <a:bodyPr/>
          <a:lstStyle/>
          <a:p>
            <a:r>
              <a:rPr lang="en-US" dirty="0" smtClean="0"/>
              <a:t>Correlation Coefficients </a:t>
            </a:r>
            <a:r>
              <a:rPr lang="en-US" sz="3600" dirty="0" smtClean="0"/>
              <a:t>(continued)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360099"/>
            <a:ext cx="773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Examine correlation between each pair of independent variables.  Since there are only two independent variables, there is only one pair which is x6 and x9.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50" y="2171609"/>
            <a:ext cx="6431954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859" y="4715774"/>
            <a:ext cx="7769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sample correlation coefficient is -0.6555 so there is negative correlation between x6 and x9. The p-value=0.0000007668, which is less than 0.05, so this is statistically significant at the 0.05 level. The scatterplot for x6 and x9 shows this is a linear relationship.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904" y="2380889"/>
            <a:ext cx="257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Statistic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p-value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30083" y="2559170"/>
            <a:ext cx="3467821" cy="3105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175849" y="2886974"/>
            <a:ext cx="437072" cy="16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9903" y="4032694"/>
            <a:ext cx="334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Sample Correlation Coefficient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1857555" y="4198189"/>
            <a:ext cx="592348" cy="191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5339" r="4036" b="20108"/>
          <a:stretch/>
        </p:blipFill>
        <p:spPr>
          <a:xfrm>
            <a:off x="628650" y="1058326"/>
            <a:ext cx="4275569" cy="2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28600"/>
            <a:ext cx="8305800" cy="942975"/>
          </a:xfrm>
        </p:spPr>
        <p:txBody>
          <a:bodyPr/>
          <a:lstStyle/>
          <a:p>
            <a:r>
              <a:rPr lang="en-US" dirty="0" smtClean="0"/>
              <a:t>Multiple Regression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888771" y="1171575"/>
                <a:ext cx="4449433" cy="6242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𝑦</m:t>
                      </m:r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𝛽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r>
                        <a:rPr lang="en-US" i="1"/>
                        <m:t>+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𝛽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6</m:t>
                          </m:r>
                        </m:sub>
                      </m:sSub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𝛽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9</m:t>
                          </m:r>
                        </m:sub>
                      </m:sSub>
                      <m:r>
                        <a:rPr lang="en-US" i="1"/>
                        <m:t>+</m:t>
                      </m:r>
                      <m:r>
                        <a:rPr lang="en-US" i="1"/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8771" y="1171575"/>
                <a:ext cx="4449433" cy="624277"/>
              </a:xfrm>
              <a:blipFill>
                <a:blip r:embed="rId3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8830" y="1236453"/>
            <a:ext cx="277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proposed model is: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38355" y="1920815"/>
                <a:ext cx="800531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Where:</a:t>
                </a:r>
              </a:p>
              <a:p>
                <a:r>
                  <a:rPr lang="en-US" dirty="0" smtClean="0"/>
                  <a:t>y is the daily amount of evaporation from the soil</a:t>
                </a:r>
              </a:p>
              <a:p>
                <a:r>
                  <a:rPr lang="en-US" dirty="0" smtClean="0"/>
                  <a:t>x6 is average air temperature</a:t>
                </a:r>
              </a:p>
              <a:p>
                <a:r>
                  <a:rPr lang="en-US" dirty="0" smtClean="0"/>
                  <a:t>x9 is average relative humidity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y intercept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the slope parameter for average air temperature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the slope parameter for average relative humidity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is random error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5" y="1920815"/>
                <a:ext cx="8005313" cy="2585323"/>
              </a:xfrm>
              <a:prstGeom prst="rect">
                <a:avLst/>
              </a:prstGeom>
              <a:blipFill>
                <a:blip r:embed="rId4"/>
                <a:stretch>
                  <a:fillRect l="-685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659592" y="2093343"/>
            <a:ext cx="223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Model equations always include the random error term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901132" y="1541253"/>
            <a:ext cx="874143" cy="5463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9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2785" y="228600"/>
            <a:ext cx="8695426" cy="942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Estimated Multiple Regression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8"/>
              <p:cNvSpPr txBox="1">
                <a:spLocks/>
              </p:cNvSpPr>
              <p:nvPr/>
            </p:nvSpPr>
            <p:spPr>
              <a:xfrm>
                <a:off x="1385978" y="3009683"/>
                <a:ext cx="7228936" cy="62427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smtClean="0"/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72.45876</m:t>
                      </m:r>
                      <m:r>
                        <a:rPr lang="en-US" i="1"/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0.92221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−0.30603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8" y="3009683"/>
                <a:ext cx="7228936" cy="624277"/>
              </a:xfrm>
              <a:prstGeom prst="rect">
                <a:avLst/>
              </a:prstGeom>
              <a:blipFill>
                <a:blip r:embed="rId3"/>
                <a:stretch>
                  <a:fillRect l="-422" t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0037" y="2743199"/>
            <a:ext cx="370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estimated regression model is: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10037" y="3496570"/>
                <a:ext cx="8294657" cy="290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Interpretation of estimated slope parameters: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=72.45876</m:t>
                    </m:r>
                  </m:oMath>
                </a14:m>
                <a:r>
                  <a:rPr lang="en-US" dirty="0" smtClean="0"/>
                  <a:t> is the estimated y intercept when x6=0 and x9=0. Since these are outside the range of observed values of the independent variables, it does not make sense to interpret the y intercept.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92221</m:t>
                    </m:r>
                  </m:oMath>
                </a14:m>
                <a:r>
                  <a:rPr lang="en-US" dirty="0" smtClean="0"/>
                  <a:t> is the estimated slope parameter for average air temperature. The average daily amount of evaporation from the soil will increase by 0.92221 for a one unit increase in average air temperature, holding average relative humidity constant.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−0.30603</m:t>
                    </m:r>
                  </m:oMath>
                </a14:m>
                <a:r>
                  <a:rPr lang="en-US" dirty="0" smtClean="0"/>
                  <a:t> is the estimated slope parameter for average relative humidity. </a:t>
                </a:r>
                <a:r>
                  <a:rPr lang="en-US" dirty="0"/>
                  <a:t>The average daily amount of evaporation from the soil will </a:t>
                </a:r>
                <a:r>
                  <a:rPr lang="en-US" dirty="0" smtClean="0"/>
                  <a:t>decrease </a:t>
                </a:r>
                <a:r>
                  <a:rPr lang="en-US" dirty="0"/>
                  <a:t>by </a:t>
                </a:r>
                <a:r>
                  <a:rPr lang="en-US" dirty="0" smtClean="0"/>
                  <a:t>0.30603 </a:t>
                </a:r>
                <a:r>
                  <a:rPr lang="en-US" dirty="0"/>
                  <a:t>for a one unit increase in average </a:t>
                </a:r>
                <a:r>
                  <a:rPr lang="en-US" dirty="0" smtClean="0"/>
                  <a:t>relative humidity, holding average air temperature constant.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7" y="3496570"/>
                <a:ext cx="8294657" cy="2907334"/>
              </a:xfrm>
              <a:prstGeom prst="rect">
                <a:avLst/>
              </a:prstGeom>
              <a:blipFill>
                <a:blip r:embed="rId4"/>
                <a:stretch>
                  <a:fillRect l="-662" t="-1258" b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07" y="839092"/>
            <a:ext cx="4449074" cy="757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07" y="1630666"/>
            <a:ext cx="5424703" cy="10972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0310" y="1089851"/>
            <a:ext cx="2237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Estimated regression models NEVER include a random error term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6193766" y="2413290"/>
            <a:ext cx="1565103" cy="476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79201" y="1860277"/>
            <a:ext cx="964000" cy="8318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64" y="365126"/>
            <a:ext cx="8327366" cy="94608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Estimated Model </a:t>
            </a:r>
            <a:r>
              <a:rPr lang="en-US" sz="4000" dirty="0" smtClean="0"/>
              <a:t>Standard Deviation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39" y="3487649"/>
                <a:ext cx="7209886" cy="11476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smtClean="0"/>
                  <a:t>estimate of the model standard </a:t>
                </a:r>
                <a:r>
                  <a:rPr lang="en-US" dirty="0" smtClean="0"/>
                  <a:t>deviation is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=7.642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39" y="3487649"/>
                <a:ext cx="7209886" cy="1147612"/>
              </a:xfrm>
              <a:blipFill>
                <a:blip r:embed="rId3"/>
                <a:stretch>
                  <a:fillRect l="-1775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3" y="1974917"/>
            <a:ext cx="6706438" cy="7970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5" y="1111103"/>
            <a:ext cx="4449074" cy="7579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914" y="2022198"/>
            <a:ext cx="3375468" cy="2436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9932"/>
            <a:ext cx="7886700" cy="738017"/>
          </a:xfrm>
        </p:spPr>
        <p:txBody>
          <a:bodyPr/>
          <a:lstStyle/>
          <a:p>
            <a:r>
              <a:rPr lang="en-US" dirty="0" smtClean="0"/>
              <a:t>Overall </a:t>
            </a:r>
            <a:r>
              <a:rPr lang="en-US" dirty="0" smtClean="0"/>
              <a:t>F </a:t>
            </a:r>
            <a:r>
              <a:rPr lang="en-US" dirty="0" smtClean="0"/>
              <a:t>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095" y="1883217"/>
                <a:ext cx="7886700" cy="42357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Hypotheses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least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Test Statistic: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=61.06</m:t>
                    </m:r>
                  </m:oMath>
                </a14:m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numerator </a:t>
                </a:r>
                <a:r>
                  <a:rPr lang="en-US" sz="2400" dirty="0" err="1" smtClean="0"/>
                  <a:t>df</a:t>
                </a:r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43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denominator </a:t>
                </a:r>
                <a:r>
                  <a:rPr lang="en-US" sz="2400" dirty="0" err="1" smtClean="0"/>
                  <a:t>df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df</a:t>
                </a:r>
                <a:r>
                  <a:rPr lang="en-US" sz="2400" dirty="0" smtClean="0"/>
                  <a:t> = degrees of freedom)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-value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  (2.737e-13 = 0.0000000000002737)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Decision about the null hypothesis: Reject the null hypothesis since p-value is less than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Conclusion: </a:t>
                </a:r>
                <a:r>
                  <a:rPr lang="en-US" sz="2400" dirty="0" smtClean="0"/>
                  <a:t>At least one of the slope parameters for average air temperature and average relative humidity is not equal to zero, </a:t>
                </a:r>
                <a:r>
                  <a:rPr lang="en-US" sz="2400" dirty="0" smtClean="0"/>
                  <a:t>there is good evidence of some degree of predictive value </a:t>
                </a:r>
                <a:r>
                  <a:rPr lang="en-US" sz="2400" dirty="0" smtClean="0"/>
                  <a:t>among the two </a:t>
                </a:r>
                <a:r>
                  <a:rPr lang="en-US" sz="2400" dirty="0" smtClean="0"/>
                  <a:t>independent </a:t>
                </a:r>
                <a:r>
                  <a:rPr lang="en-US" sz="2400" dirty="0" smtClean="0"/>
                  <a:t>variables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095" y="1883217"/>
                <a:ext cx="7886700" cy="4235788"/>
              </a:xfrm>
              <a:blipFill>
                <a:blip r:embed="rId3"/>
                <a:stretch>
                  <a:fillRect l="-1159" t="-2734" r="-696" b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7" y="997949"/>
            <a:ext cx="6706438" cy="7970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7407" y="1494426"/>
            <a:ext cx="6020543" cy="2415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</TotalTime>
  <Words>1027</Words>
  <Application>Microsoft Office PowerPoint</Application>
  <PresentationFormat>On-screen Show (4:3)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Multiple Regression Part 1 Using RStudio for Ag Data</vt:lpstr>
      <vt:lpstr>Ag Data Excel File</vt:lpstr>
      <vt:lpstr>Scatterplot Matrix</vt:lpstr>
      <vt:lpstr>PowerPoint Presentation</vt:lpstr>
      <vt:lpstr>Correlation Coefficients (continued)</vt:lpstr>
      <vt:lpstr>Multiple Regression Model</vt:lpstr>
      <vt:lpstr>PowerPoint Presentation</vt:lpstr>
      <vt:lpstr>Estimated Model Standard Deviation</vt:lpstr>
      <vt:lpstr>Overall F Test</vt:lpstr>
      <vt:lpstr>Hypothesis Test for β_1=0</vt:lpstr>
      <vt:lpstr>Hypothesis Test for β_2=0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Multiple Regression and the General Linear Model</dc:title>
  <dc:creator>Hatfield, Gary</dc:creator>
  <cp:lastModifiedBy>Hatfield, Gary</cp:lastModifiedBy>
  <cp:revision>65</cp:revision>
  <cp:lastPrinted>2020-02-10T17:22:08Z</cp:lastPrinted>
  <dcterms:created xsi:type="dcterms:W3CDTF">2019-09-13T11:51:51Z</dcterms:created>
  <dcterms:modified xsi:type="dcterms:W3CDTF">2020-06-15T15:10:30Z</dcterms:modified>
</cp:coreProperties>
</file>