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7" r:id="rId3"/>
    <p:sldId id="277" r:id="rId4"/>
    <p:sldId id="285" r:id="rId5"/>
    <p:sldId id="286" r:id="rId6"/>
    <p:sldId id="27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70" r:id="rId16"/>
    <p:sldId id="271" r:id="rId17"/>
    <p:sldId id="284" r:id="rId18"/>
    <p:sldId id="279" r:id="rId19"/>
    <p:sldId id="280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6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E7269D-1228-46FA-8507-A0C2C7E6DE2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00E5AE-B3CE-4670-93CC-2561892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6F2E1E-B041-48DE-A8AD-271A67CB7E9E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01D576-9C1D-423B-B251-14153CC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9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3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8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1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BA39-5FC9-45D0-A017-93C47D30B010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5B6-4EC8-4E22-9FA7-C9AFC0E8F00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C7F-3AF5-4647-80A8-F76758439DFD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23D6-424E-40E7-A966-0A2919CD3793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B54D-4B61-41A5-84A3-1E41CB7E1875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5C3-6444-45DE-A2E3-D73057DFCA38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A32-E291-4D29-B681-D4046720021E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B887-8FA7-4032-8F1F-FAAE3DBD4331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9F9-22CD-4F7B-8373-7C98A9E19A35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E929-B449-4FE9-BE02-52CDA34192FB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5CB-0170-45CB-B0B5-4619296CA5A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B31-275F-4E74-91AC-FD6BE80C2143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770"/>
            <a:ext cx="7772400" cy="2911193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Regression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441/541 Statistical Methods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Limitations of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existence of a relationship does not imply that changes in the independent variables cause changes in the dependent variable (cause and effect)</a:t>
            </a:r>
          </a:p>
          <a:p>
            <a:r>
              <a:rPr lang="en-US" dirty="0" smtClean="0"/>
              <a:t>Do not use an estimated regression equation for extrapolation outside the range of values for all independent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966"/>
            <a:ext cx="7886700" cy="1285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Section 12.3 Estimating Multiple </a:t>
            </a:r>
            <a:r>
              <a:rPr lang="en-US" sz="4000" dirty="0" smtClean="0"/>
              <a:t>Regression</a:t>
            </a:r>
            <a:r>
              <a:rPr lang="en-US" dirty="0" smtClean="0"/>
              <a:t>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3920"/>
                <a:ext cx="7886700" cy="54214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multiple regression model relates a dependent variable to a set of quantitative independent variables.</a:t>
                </a:r>
              </a:p>
              <a:p>
                <a:r>
                  <a:rPr lang="en-US" dirty="0" smtClean="0"/>
                  <a:t>For a random sample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measurements,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=number of observations and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=number of partial slope parameters in the model for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the independent variables</a:t>
                </a:r>
                <a:endParaRPr lang="en-US" dirty="0"/>
              </a:p>
              <a:p>
                <a:r>
                  <a:rPr lang="en-US" dirty="0" smtClean="0"/>
                  <a:t>The method of least-squares is used to estimate all coefficients in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Each coefficient refers to the effect of changing an independent variable while all other independent variables stay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3920"/>
                <a:ext cx="7886700" cy="5421417"/>
              </a:xfrm>
              <a:blipFill>
                <a:blip r:embed="rId3"/>
                <a:stretch>
                  <a:fillRect l="-1159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It is important to estimate the model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are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estimate of the model standard </a:t>
                </a:r>
                <a:r>
                  <a:rPr lang="en-US" dirty="0" smtClean="0"/>
                  <a:t>deviation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and is given as “Residual standard error” in the R output summary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𝑂𝑏𝑠𝑒𝑟𝑣𝑒𝑑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𝑃𝑟𝑒𝑑𝑖𝑐𝑡𝑒𝑑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12.4 Inferences in Multiple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Inferences about any of the parameters in the general linear model are the same as for the simple linear regression model</a:t>
                </a:r>
              </a:p>
              <a:p>
                <a:r>
                  <a:rPr lang="en-US" dirty="0" smtClean="0"/>
                  <a:t>The 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is the proportion of the variation in the dependent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that is explained by the model relating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  However, we will use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Multicollinearity is present when the independent variables are themselves highly correlated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77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9932"/>
            <a:ext cx="7886700" cy="738017"/>
          </a:xfrm>
        </p:spPr>
        <p:txBody>
          <a:bodyPr/>
          <a:lstStyle/>
          <a:p>
            <a:r>
              <a:rPr lang="en-US" dirty="0" smtClean="0"/>
              <a:t>Overall Model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6106"/>
                <a:ext cx="7886700" cy="53332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Hypotheses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Test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numerator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 denominator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= degrees of freedom)</a:t>
                </a:r>
              </a:p>
              <a:p>
                <a:r>
                  <a:rPr lang="en-US" dirty="0" smtClean="0"/>
                  <a:t>Use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-value from output and compare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Check assumptions and draw conclusions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According to the null hypothesis, none of the independent variables included in the model have any predictive value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the null hypothesis is rejected, there is good evidence of some degree of predictive value somewhere among the independent variables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6106"/>
                <a:ext cx="7886700" cy="5333226"/>
              </a:xfrm>
              <a:blipFill>
                <a:blip r:embed="rId3"/>
                <a:stretch>
                  <a:fillRect l="-1546" t="-2514" b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171740"/>
                <a:ext cx="7886700" cy="129033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Hypothesis Test for an Individual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171740"/>
                <a:ext cx="7886700" cy="1290331"/>
              </a:xfrm>
              <a:blipFill>
                <a:blip r:embed="rId3"/>
                <a:stretch>
                  <a:fillRect l="-2705" t="-10849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04" y="1462071"/>
                <a:ext cx="8144020" cy="505833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Hypotheses</a:t>
                </a:r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 </m:t>
                    </m:r>
                  </m:oMath>
                </a14:m>
                <a:r>
                  <a:rPr lang="en-US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value from software output</a:t>
                </a:r>
              </a:p>
              <a:p>
                <a:r>
                  <a:rPr lang="en-US" dirty="0"/>
                  <a:t>Compare </a:t>
                </a:r>
                <a:r>
                  <a:rPr lang="en-US" i="1" dirty="0"/>
                  <a:t>p</a:t>
                </a:r>
                <a:r>
                  <a:rPr lang="en-US" dirty="0"/>
                  <a:t>-value from output to significance level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Reject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:r>
                  <a:rPr lang="en-US" i="1" dirty="0"/>
                  <a:t>p</a:t>
                </a:r>
                <a:r>
                  <a:rPr lang="en-US" dirty="0"/>
                  <a:t>-value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(If </a:t>
                </a:r>
                <a:r>
                  <a:rPr lang="en-US" i="1" dirty="0"/>
                  <a:t>p</a:t>
                </a:r>
                <a:r>
                  <a:rPr lang="en-US" dirty="0"/>
                  <a:t>-value is low,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must go)</a:t>
                </a:r>
              </a:p>
              <a:p>
                <a:pPr lvl="1"/>
                <a:r>
                  <a:rPr lang="en-US" dirty="0"/>
                  <a:t>Fail to reject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:r>
                  <a:rPr lang="en-US" i="1" dirty="0"/>
                  <a:t>p</a:t>
                </a:r>
                <a:r>
                  <a:rPr lang="en-US" dirty="0"/>
                  <a:t>-value &gt;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    (If </a:t>
                </a:r>
                <a:r>
                  <a:rPr lang="en-US" i="1" dirty="0"/>
                  <a:t>p</a:t>
                </a:r>
                <a:r>
                  <a:rPr lang="en-US" dirty="0"/>
                  <a:t>-value is high,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must comply)</a:t>
                </a:r>
              </a:p>
              <a:p>
                <a:r>
                  <a:rPr lang="en-US" dirty="0"/>
                  <a:t>Check assumptions and draw </a:t>
                </a:r>
                <a:r>
                  <a:rPr lang="en-US" dirty="0" smtClean="0"/>
                  <a:t>conclusions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04" y="1462071"/>
                <a:ext cx="8144020" cy="5058332"/>
              </a:xfrm>
              <a:blipFill>
                <a:blip r:embed="rId4"/>
                <a:stretch>
                  <a:fillRect l="-134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4162" y="209551"/>
                <a:ext cx="8211034" cy="91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3200" dirty="0" smtClean="0"/>
                  <a:t>(continued)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162" y="209551"/>
                <a:ext cx="8211034" cy="914400"/>
              </a:xfrm>
              <a:blipFill>
                <a:blip r:embed="rId3"/>
                <a:stretch>
                  <a:fillRect l="-2970" t="-9333" r="-1188" b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9245"/>
                <a:ext cx="7886700" cy="467771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null hypothesis does not assert that the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has no predictive </a:t>
                </a:r>
                <a:r>
                  <a:rPr lang="en-US" dirty="0"/>
                  <a:t>v</a:t>
                </a:r>
                <a:r>
                  <a:rPr lang="en-US" dirty="0" smtClean="0"/>
                  <a:t>alue by itself</a:t>
                </a:r>
              </a:p>
              <a:p>
                <a:r>
                  <a:rPr lang="en-US" dirty="0" smtClean="0"/>
                  <a:t>It asserts that it has no additional predictive value over and above that contributed by the other independent variables in the model</a:t>
                </a:r>
              </a:p>
              <a:p>
                <a:r>
                  <a:rPr lang="en-US" dirty="0" smtClean="0"/>
                  <a:t>When two or more independent variables are highly correlated among themselves, it often happens that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can be shown to have unique predictive value, even though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’s together have been shown to be useful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9245"/>
                <a:ext cx="7886700" cy="4677718"/>
              </a:xfrm>
              <a:blipFill>
                <a:blip r:embed="rId4"/>
                <a:stretch>
                  <a:fillRect l="-1391" t="-2216" r="-1855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213515"/>
            <a:ext cx="7886700" cy="1151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Section 11.1 Introduction and Abstract of Research Study (Transformations Only)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568869"/>
            <a:ext cx="7886700" cy="4608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multiple regression, it may be necessary to transform the independent variables, dependent variable, or both</a:t>
            </a:r>
          </a:p>
          <a:p>
            <a:r>
              <a:rPr lang="en-US" dirty="0" smtClean="0"/>
              <a:t>The text provides several graphs and “Steps for choosing a transformation”</a:t>
            </a:r>
          </a:p>
          <a:p>
            <a:r>
              <a:rPr lang="en-US" dirty="0" smtClean="0"/>
              <a:t>The regression analysis is then performed on the transformed variables(s) as long as the assumptions are met for the analysis using the transformed variable(s)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4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904875"/>
          </a:xfrm>
        </p:spPr>
        <p:txBody>
          <a:bodyPr>
            <a:normAutofit/>
          </a:bodyPr>
          <a:lstStyle/>
          <a:p>
            <a:r>
              <a:rPr lang="en-US" dirty="0" smtClean="0"/>
              <a:t>Transformations of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0125"/>
                <a:ext cx="7886700" cy="53101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First, remember that multiple regression can fit very complex relationships between the dependent and independent variables</a:t>
                </a:r>
              </a:p>
              <a:p>
                <a:r>
                  <a:rPr lang="en-US" dirty="0" smtClean="0"/>
                  <a:t>Transformations of data are most often used to meet the assumptions of multiple regression when the original data is used to build a model and the assumptions are not met</a:t>
                </a:r>
              </a:p>
              <a:p>
                <a:r>
                  <a:rPr lang="en-US" dirty="0" smtClean="0"/>
                  <a:t>Finding a good transformation often requires trial and error. Our text notes two key features to look for in a scatterplot:</a:t>
                </a:r>
              </a:p>
              <a:p>
                <a:pPr lvl="1"/>
                <a:r>
                  <a:rPr lang="en-US" dirty="0" smtClean="0"/>
                  <a:t>Is the relation nonlinear</a:t>
                </a:r>
              </a:p>
              <a:p>
                <a:pPr lvl="1"/>
                <a:r>
                  <a:rPr lang="en-US" dirty="0" smtClean="0"/>
                  <a:t>Is there a pattern of increasing variability along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axis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increases (or decreases)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0125"/>
                <a:ext cx="7886700" cy="5310188"/>
              </a:xfrm>
              <a:blipFill>
                <a:blip r:embed="rId3"/>
                <a:stretch>
                  <a:fillRect l="-1391" t="-1837" r="-2009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138114"/>
            <a:ext cx="8186737" cy="800099"/>
          </a:xfrm>
        </p:spPr>
        <p:txBody>
          <a:bodyPr/>
          <a:lstStyle/>
          <a:p>
            <a:r>
              <a:rPr lang="en-US" dirty="0" smtClean="0"/>
              <a:t>Steps for choosing a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938213"/>
            <a:ext cx="6853237" cy="497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5935611"/>
            <a:ext cx="476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out text on page 562 for corresponding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9324"/>
          </a:xfrm>
        </p:spPr>
        <p:txBody>
          <a:bodyPr/>
          <a:lstStyle/>
          <a:p>
            <a:r>
              <a:rPr lang="en-US" dirty="0" smtClean="0"/>
              <a:t>Objectives of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675"/>
            <a:ext cx="7886700" cy="5146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Decide on the dependent variable and independent variables</a:t>
            </a:r>
          </a:p>
          <a:p>
            <a:r>
              <a:rPr lang="en-US" dirty="0" smtClean="0"/>
              <a:t>Decide on the form of the multiple regression model</a:t>
            </a:r>
          </a:p>
          <a:p>
            <a:r>
              <a:rPr lang="en-US" dirty="0" smtClean="0"/>
              <a:t>State the multiple regression model and describe all terms in the model</a:t>
            </a:r>
          </a:p>
          <a:p>
            <a:r>
              <a:rPr lang="en-US" dirty="0" smtClean="0"/>
              <a:t>State the assumptions of multiple regression analysis</a:t>
            </a:r>
          </a:p>
          <a:p>
            <a:r>
              <a:rPr lang="en-US" dirty="0" smtClean="0"/>
              <a:t>Interpret scatterplot and correlation matrices</a:t>
            </a:r>
          </a:p>
          <a:p>
            <a:r>
              <a:rPr lang="en-US" dirty="0" smtClean="0"/>
              <a:t>Interpret estimates of partial slope parameters of the multiple regression model</a:t>
            </a:r>
          </a:p>
          <a:p>
            <a:r>
              <a:rPr lang="en-US" dirty="0" smtClean="0"/>
              <a:t>Use the five-step method for the overall F test of a multiple regression model</a:t>
            </a:r>
          </a:p>
          <a:p>
            <a:r>
              <a:rPr lang="en-US" dirty="0" smtClean="0"/>
              <a:t>Use the five-step method to test parameters of the multiple regression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649"/>
            <a:ext cx="7886700" cy="1053648"/>
          </a:xfrm>
        </p:spPr>
        <p:txBody>
          <a:bodyPr/>
          <a:lstStyle/>
          <a:p>
            <a:r>
              <a:rPr lang="en-US" dirty="0" smtClean="0"/>
              <a:t>Sections Covered for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63" y="1133475"/>
            <a:ext cx="8289941" cy="5357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Topic: Scatterplot and Correlation Matrices</a:t>
            </a:r>
          </a:p>
          <a:p>
            <a:pPr marL="0" indent="0">
              <a:buNone/>
            </a:pPr>
            <a:r>
              <a:rPr lang="en-US" dirty="0"/>
              <a:t>Chapter 13</a:t>
            </a:r>
          </a:p>
          <a:p>
            <a:r>
              <a:rPr lang="en-US" dirty="0"/>
              <a:t>13.3 Formulating the Model</a:t>
            </a:r>
          </a:p>
          <a:p>
            <a:pPr marL="0" indent="0">
              <a:buNone/>
            </a:pPr>
            <a:r>
              <a:rPr lang="en-US" dirty="0" smtClean="0"/>
              <a:t>Chapter 12</a:t>
            </a:r>
          </a:p>
          <a:p>
            <a:r>
              <a:rPr lang="en-US" dirty="0" smtClean="0"/>
              <a:t>12.1 Introduction</a:t>
            </a:r>
          </a:p>
          <a:p>
            <a:r>
              <a:rPr lang="en-US" dirty="0" smtClean="0"/>
              <a:t>12.3 Estimating Multiple Regression Coefficients</a:t>
            </a:r>
          </a:p>
          <a:p>
            <a:r>
              <a:rPr lang="en-US" dirty="0" smtClean="0"/>
              <a:t>12.4 Inferences in Multiple Regression</a:t>
            </a:r>
          </a:p>
          <a:p>
            <a:pPr marL="0" indent="0">
              <a:buNone/>
            </a:pPr>
            <a:r>
              <a:rPr lang="en-US" dirty="0" smtClean="0"/>
              <a:t>Chapter 11</a:t>
            </a:r>
          </a:p>
          <a:p>
            <a:r>
              <a:rPr lang="en-US" dirty="0" smtClean="0"/>
              <a:t>11.1 Introduction and Abstract of Research Study</a:t>
            </a:r>
          </a:p>
          <a:p>
            <a:pPr lvl="1"/>
            <a:r>
              <a:rPr lang="en-US" dirty="0" smtClean="0"/>
              <a:t>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scatterplots for each pair of variables</a:t>
            </a:r>
          </a:p>
          <a:p>
            <a:r>
              <a:rPr lang="en-US" dirty="0" smtClean="0"/>
              <a:t>Used to examine the relationship between each pair of variables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smtClean="0"/>
              <a:t>Outliers</a:t>
            </a:r>
          </a:p>
          <a:p>
            <a:r>
              <a:rPr lang="en-US" dirty="0" smtClean="0"/>
              <a:t>Examine relationship between dependent variable and all independent variables</a:t>
            </a:r>
          </a:p>
          <a:p>
            <a:r>
              <a:rPr lang="en-US" dirty="0" smtClean="0"/>
              <a:t>Examine relationship between each pair of independent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Pearson correlation coefficient for each pair of variables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p</a:t>
            </a:r>
            <a:r>
              <a:rPr lang="en-US" dirty="0" smtClean="0"/>
              <a:t>-values to identify significant correlations</a:t>
            </a:r>
          </a:p>
          <a:p>
            <a:r>
              <a:rPr lang="en-US" dirty="0" smtClean="0"/>
              <a:t>Examine correlations between dependent variable and all independent variables</a:t>
            </a:r>
          </a:p>
          <a:p>
            <a:r>
              <a:rPr lang="en-US" dirty="0" smtClean="0"/>
              <a:t>Examine correlations between each pair of independent variables</a:t>
            </a:r>
          </a:p>
          <a:p>
            <a:r>
              <a:rPr lang="en-US" dirty="0" smtClean="0"/>
              <a:t>Used along with scatterplots to help build a multiple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28600"/>
            <a:ext cx="8305800" cy="942975"/>
          </a:xfrm>
        </p:spPr>
        <p:txBody>
          <a:bodyPr/>
          <a:lstStyle/>
          <a:p>
            <a:r>
              <a:rPr lang="en-US" dirty="0" smtClean="0"/>
              <a:t>Section 13.3 Formulating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2067"/>
                <a:ext cx="7886700" cy="51466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First, decide on the dependent variable and candidate independent variables for the regression </a:t>
                </a:r>
                <a:r>
                  <a:rPr lang="en-US" dirty="0" smtClean="0"/>
                  <a:t>equation</a:t>
                </a:r>
              </a:p>
              <a:p>
                <a:r>
                  <a:rPr lang="en-US" dirty="0" smtClean="0"/>
                  <a:t>The initial selection of independent variables is critical in constructing a multiple regression model</a:t>
                </a:r>
              </a:p>
              <a:p>
                <a:r>
                  <a:rPr lang="en-US" dirty="0" smtClean="0"/>
                  <a:t>Knowledge of the subject matter is important for selecting independent variables and the form of each independent variable</a:t>
                </a:r>
              </a:p>
              <a:p>
                <a:r>
                  <a:rPr lang="en-US" dirty="0" smtClean="0"/>
                  <a:t>Transformations of the data may be needed to meet the assumptions of multiple regression</a:t>
                </a:r>
              </a:p>
              <a:p>
                <a:pPr lvl="1"/>
                <a:r>
                  <a:rPr lang="en-US" dirty="0" smtClean="0"/>
                  <a:t>Logarithmic transformation of the dependent and/or independent variables</a:t>
                </a:r>
              </a:p>
              <a:p>
                <a:pPr lvl="1"/>
                <a:r>
                  <a:rPr lang="en-US" dirty="0" smtClean="0"/>
                  <a:t>Inverse transformation of the dependent variable (1/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2067"/>
                <a:ext cx="7886700" cy="5146677"/>
              </a:xfrm>
              <a:blipFill>
                <a:blip r:embed="rId3"/>
                <a:stretch>
                  <a:fillRect l="-1391" t="-260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2082"/>
            <a:ext cx="7886700" cy="803000"/>
          </a:xfrm>
        </p:spPr>
        <p:txBody>
          <a:bodyPr/>
          <a:lstStyle/>
          <a:p>
            <a:r>
              <a:rPr lang="en-US" dirty="0" smtClean="0"/>
              <a:t>Section 12.1 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5082"/>
                <a:ext cx="7886700" cy="5616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multiple regression model relates a dependent variable to 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independent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only restriction is that no independent variable is a perfect linear function of any other independent variables</a:t>
                </a:r>
              </a:p>
              <a:p>
                <a:r>
                  <a:rPr lang="en-US" dirty="0" smtClean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-intercept and is the expected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Only meaningful if it makes sense to have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other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are partial slope parameters and represent the expected change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for a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when all other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are held constant.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Note: Expected value is the same as average value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5082"/>
                <a:ext cx="7886700" cy="5616366"/>
              </a:xfrm>
              <a:blipFill>
                <a:blip r:embed="rId3"/>
                <a:stretch>
                  <a:fillRect l="-1546" t="-2497" r="-1468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Multiple Regression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r>
                  <a:rPr lang="en-US" dirty="0" smtClean="0"/>
                  <a:t>First-order model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r>
                  <a:rPr lang="en-US" dirty="0" smtClean="0"/>
                  <a:t>Model with an interaction term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 smtClean="0"/>
                  <a:t>Polynomial Model</a:t>
                </a:r>
              </a:p>
              <a:p>
                <a:pPr marL="0" indent="0">
                  <a:buNone/>
                </a:pPr>
                <a:endParaRPr lang="en-US" sz="1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3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for Multiple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has been properly specified</a:t>
                </a:r>
              </a:p>
              <a:p>
                <a:r>
                  <a:rPr lang="en-US" dirty="0" smtClean="0"/>
                  <a:t>The variance of the errors is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for all observations</a:t>
                </a:r>
              </a:p>
              <a:p>
                <a:r>
                  <a:rPr lang="en-US" dirty="0" smtClean="0"/>
                  <a:t>The errors are independent </a:t>
                </a:r>
              </a:p>
              <a:p>
                <a:r>
                  <a:rPr lang="en-US" dirty="0" smtClean="0"/>
                  <a:t>The error terms are normally </a:t>
                </a:r>
                <a:r>
                  <a:rPr lang="en-US" dirty="0"/>
                  <a:t>distributed </a:t>
                </a:r>
                <a:r>
                  <a:rPr lang="en-US" dirty="0" smtClean="0"/>
                  <a:t>and there are </a:t>
                </a:r>
                <a:r>
                  <a:rPr lang="en-US" dirty="0"/>
                  <a:t>no outliers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1780</Words>
  <Application>Microsoft Office PowerPoint</Application>
  <PresentationFormat>On-screen Show (4:3)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Multiple Regression Part 1</vt:lpstr>
      <vt:lpstr>Objectives of Part 1</vt:lpstr>
      <vt:lpstr>Sections Covered for Part 1</vt:lpstr>
      <vt:lpstr>Scatterplot Matrix</vt:lpstr>
      <vt:lpstr>PowerPoint Presentation</vt:lpstr>
      <vt:lpstr>Section 13.3 Formulating the Model</vt:lpstr>
      <vt:lpstr>Section 12.1 Introduction</vt:lpstr>
      <vt:lpstr>Examples of Multiple Regression Models</vt:lpstr>
      <vt:lpstr>Assumptions for Multiple Regression</vt:lpstr>
      <vt:lpstr>Some Limitations of Regression Analysis</vt:lpstr>
      <vt:lpstr>Section 12.3 Estimating Multiple Regression Coefficients</vt:lpstr>
      <vt:lpstr>Model Standard Deviation</vt:lpstr>
      <vt:lpstr>Section 12.4 Inferences in Multiple Regression</vt:lpstr>
      <vt:lpstr>Overall Model Test</vt:lpstr>
      <vt:lpstr>Hypothesis Test for an Individual Coefficient β_j=0</vt:lpstr>
      <vt:lpstr>Hypothesis Test for β_j=0 (continued)</vt:lpstr>
      <vt:lpstr>PowerPoint Presentation</vt:lpstr>
      <vt:lpstr>Transformations of Data</vt:lpstr>
      <vt:lpstr>Steps for choosing a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Multiple Regression and the General Linear Model</dc:title>
  <dc:creator>Hatfield, Gary</dc:creator>
  <cp:lastModifiedBy>Hatfield, Gary</cp:lastModifiedBy>
  <cp:revision>48</cp:revision>
  <cp:lastPrinted>2020-02-10T17:22:08Z</cp:lastPrinted>
  <dcterms:created xsi:type="dcterms:W3CDTF">2019-09-13T11:51:51Z</dcterms:created>
  <dcterms:modified xsi:type="dcterms:W3CDTF">2020-06-15T01:57:37Z</dcterms:modified>
</cp:coreProperties>
</file>