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84" r:id="rId3"/>
    <p:sldId id="277" r:id="rId4"/>
    <p:sldId id="300" r:id="rId5"/>
    <p:sldId id="303" r:id="rId6"/>
    <p:sldId id="304" r:id="rId7"/>
    <p:sldId id="283" r:id="rId8"/>
    <p:sldId id="293" r:id="rId9"/>
    <p:sldId id="285" r:id="rId10"/>
    <p:sldId id="286" r:id="rId11"/>
    <p:sldId id="295" r:id="rId12"/>
    <p:sldId id="296" r:id="rId13"/>
    <p:sldId id="297" r:id="rId14"/>
    <p:sldId id="301" r:id="rId15"/>
    <p:sldId id="299" r:id="rId16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2" d="100"/>
          <a:sy n="92" d="100"/>
        </p:scale>
        <p:origin x="411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CE7269D-1228-46FA-8507-A0C2C7E6DE23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000E5AE-B3CE-4670-93CC-2561892F4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81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A6F2E1E-B041-48DE-A8AD-271A67CB7E9E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A01D576-9C1D-423B-B251-14153CCFB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06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1D576-9C1D-423B-B251-14153CCFBE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59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1D576-9C1D-423B-B251-14153CCFBE0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31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1D576-9C1D-423B-B251-14153CCFBE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74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1D576-9C1D-423B-B251-14153CCFBE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653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1D576-9C1D-423B-B251-14153CCFBE0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869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1D576-9C1D-423B-B251-14153CCFBE0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772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1D576-9C1D-423B-B251-14153CCFBE0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94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1D576-9C1D-423B-B251-14153CCFBE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81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1D576-9C1D-423B-B251-14153CCFBE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38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1D576-9C1D-423B-B251-14153CCFBE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14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1D576-9C1D-423B-B251-14153CCFBE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57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1D576-9C1D-423B-B251-14153CCFBE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35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1D576-9C1D-423B-B251-14153CCFBE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82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1D576-9C1D-423B-B251-14153CCFBE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17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1D576-9C1D-423B-B251-14153CCFBE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77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DBA39-5FC9-45D0-A017-93C47D30B010}" type="datetime1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83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95B6-4EC8-4E22-9FA7-C9AFC0E8F00E}" type="datetime1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99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2C7F-3AF5-4647-80A8-F76758439DFD}" type="datetime1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2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423D6-424E-40E7-A966-0A2919CD3793}" type="datetime1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75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B54D-4B61-41A5-84A3-1E41CB7E1875}" type="datetime1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91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35C3-6444-45DE-A2E3-D73057DFCA38}" type="datetime1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79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FA32-E291-4D29-B681-D4046720021E}" type="datetime1">
              <a:rPr lang="en-US" smtClean="0"/>
              <a:t>7/6/2020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21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EB887-8FA7-4032-8F1F-FAAE3DBD4331}" type="datetime1">
              <a:rPr lang="en-US" smtClean="0"/>
              <a:t>7/6/2020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41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B9F9-22CD-4F7B-8373-7C98A9E19A35}" type="datetime1">
              <a:rPr lang="en-US" smtClean="0"/>
              <a:t>7/6/2020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12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E929-B449-4FE9-BE02-52CDA34192FB}" type="datetime1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8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45CB-0170-45CB-B0B5-4619296CA5AC}" type="datetime1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39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91B31-275F-4E74-91AC-FD6BE80C2143}" type="datetime1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C306E-E4F6-4550-A988-98D82D199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9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98770"/>
            <a:ext cx="7772400" cy="3707099"/>
          </a:xfrm>
        </p:spPr>
        <p:txBody>
          <a:bodyPr>
            <a:normAutofit/>
          </a:bodyPr>
          <a:lstStyle/>
          <a:p>
            <a:r>
              <a:rPr lang="en-US" dirty="0" smtClean="0"/>
              <a:t>Chapter 8</a:t>
            </a:r>
            <a:br>
              <a:rPr lang="en-US" dirty="0" smtClean="0"/>
            </a:br>
            <a:r>
              <a:rPr lang="en-US" dirty="0" smtClean="0"/>
              <a:t>Inferences About More Than Two Population Central Values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07257"/>
            <a:ext cx="6858000" cy="737949"/>
          </a:xfrm>
        </p:spPr>
        <p:txBody>
          <a:bodyPr/>
          <a:lstStyle/>
          <a:p>
            <a:r>
              <a:rPr lang="en-US" dirty="0" smtClean="0"/>
              <a:t>STAT 441/541 Statistical Methods II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00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3406"/>
            <a:ext cx="7886700" cy="1051285"/>
          </a:xfrm>
        </p:spPr>
        <p:txBody>
          <a:bodyPr/>
          <a:lstStyle/>
          <a:p>
            <a:r>
              <a:rPr lang="en-US" dirty="0" smtClean="0"/>
              <a:t>Analysis of Variance Table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77896850"/>
                  </p:ext>
                </p:extLst>
              </p:nvPr>
            </p:nvGraphicFramePr>
            <p:xfrm>
              <a:off x="628650" y="2132154"/>
              <a:ext cx="7326630" cy="26454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4450">
                      <a:extLst>
                        <a:ext uri="{9D8B030D-6E8A-4147-A177-3AD203B41FA5}">
                          <a16:colId xmlns:a16="http://schemas.microsoft.com/office/drawing/2014/main" val="4204730012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1404543227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2382396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3568849987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2881954684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358390577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Source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df</a:t>
                          </a:r>
                          <a:r>
                            <a:rPr lang="en-US" dirty="0" smtClean="0"/>
                            <a:t>=degrees of freedom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Sum of Squares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Mean Square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 test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p-value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804689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Between</a:t>
                          </a:r>
                          <a:r>
                            <a:rPr lang="en-US" baseline="0" dirty="0" smtClean="0"/>
                            <a:t> Treatments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𝑆𝑆𝐵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𝑆𝑆𝐵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953665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Within Treatments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𝑆𝑆𝑊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𝑆𝑆𝑊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193348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Total (Corrected)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𝑇𝑆𝑆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7028684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77896850"/>
                  </p:ext>
                </p:extLst>
              </p:nvPr>
            </p:nvGraphicFramePr>
            <p:xfrm>
              <a:off x="628650" y="2132154"/>
              <a:ext cx="7326630" cy="26454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4450">
                      <a:extLst>
                        <a:ext uri="{9D8B030D-6E8A-4147-A177-3AD203B41FA5}">
                          <a16:colId xmlns:a16="http://schemas.microsoft.com/office/drawing/2014/main" val="4204730012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1404543227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2382396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3568849987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2881954684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3583905775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Source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df</a:t>
                          </a:r>
                          <a:r>
                            <a:rPr lang="en-US" dirty="0" smtClean="0"/>
                            <a:t>=degrees of freedom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Sum of Squares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Mean Square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 test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p-value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80468967"/>
                      </a:ext>
                    </a:extLst>
                  </a:tr>
                  <a:tr h="71355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Between</a:t>
                          </a:r>
                          <a:r>
                            <a:rPr lang="en-US" baseline="0" dirty="0" smtClean="0"/>
                            <a:t> Treatments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930" t="-93220" r="-360930" b="-1932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61818" t="-93220" r="-370303" b="-1932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8750" t="-93220" r="-154583" b="-1932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87500" t="-93220" r="-71759" b="-1932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95366562"/>
                      </a:ext>
                    </a:extLst>
                  </a:tr>
                  <a:tr h="651701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Within Treatments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930" t="-213084" r="-360930" b="-1130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61818" t="-213084" r="-370303" b="-1130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8750" t="-213084" r="-154583" b="-1130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1933483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Total (Corrected)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930" t="-319048" r="-360930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61818" t="-319048" r="-370303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7028684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28650" y="4848225"/>
                <a:ext cx="7326630" cy="936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total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number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observations</m:t>
                        </m:r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=number of treatments </a:t>
                </a:r>
              </a:p>
              <a:p>
                <a:r>
                  <a:rPr lang="en-US" dirty="0" smtClean="0"/>
                  <a:t>Note that </a:t>
                </a:r>
                <a:r>
                  <a:rPr lang="en-US" dirty="0" err="1" smtClean="0"/>
                  <a:t>df</a:t>
                </a:r>
                <a:r>
                  <a:rPr lang="en-US" dirty="0" smtClean="0"/>
                  <a:t> and Sum of Squares are additive and Mean Square=SS/</a:t>
                </a:r>
                <a:r>
                  <a:rPr lang="en-US" dirty="0" err="1" smtClean="0"/>
                  <a:t>df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848225"/>
                <a:ext cx="7326630" cy="936410"/>
              </a:xfrm>
              <a:prstGeom prst="rect">
                <a:avLst/>
              </a:prstGeom>
              <a:blipFill>
                <a:blip r:embed="rId4"/>
                <a:stretch>
                  <a:fillRect l="-666" t="-46104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581891" y="1090025"/>
            <a:ext cx="78445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Used to partition of Total (Corrected) Sum of Squares (TSS) into two components: </a:t>
            </a:r>
          </a:p>
          <a:p>
            <a:pPr marL="342900" indent="-342900">
              <a:buAutoNum type="arabicParenBoth"/>
            </a:pPr>
            <a:r>
              <a:rPr lang="en-US" dirty="0" smtClean="0"/>
              <a:t>Between Treatments (SSB), and</a:t>
            </a:r>
          </a:p>
          <a:p>
            <a:pPr marL="342900" indent="-342900">
              <a:buAutoNum type="arabicParenBoth"/>
            </a:pPr>
            <a:r>
              <a:rPr lang="en-US" dirty="0" smtClean="0"/>
              <a:t>Within Treatments (SSW)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250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11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81050" y="138100"/>
            <a:ext cx="7886700" cy="110880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Section 8.3 Models for Observations in a Completely Randomized Design (CRD)</a:t>
            </a:r>
            <a:endParaRPr lang="en-US" sz="3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81050" y="1335232"/>
            <a:ext cx="7886700" cy="502111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Some important definitions</a:t>
            </a:r>
          </a:p>
          <a:p>
            <a:pPr marL="0" indent="0">
              <a:buNone/>
            </a:pPr>
            <a:r>
              <a:rPr lang="en-US" dirty="0" smtClean="0"/>
              <a:t>Treatments: conditions selected by the researcher, such as different types of pesticides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dirty="0" smtClean="0"/>
              <a:t>Experimental Unit: the physical entity to which the treatment is randomly assigned, such as test plots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dirty="0" smtClean="0"/>
              <a:t>Completely Randomized Design: an experimental setting in which treatments are randomly assigned to a large group of homogeneous experimental units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Activity:</a:t>
            </a:r>
            <a:r>
              <a:rPr lang="en-US" dirty="0" smtClean="0"/>
              <a:t> Complete the handout “Fun with Experimental Unit”  </a:t>
            </a:r>
          </a:p>
        </p:txBody>
      </p:sp>
    </p:spTree>
    <p:extLst>
      <p:ext uri="{BB962C8B-B14F-4D97-AF65-F5344CB8AC3E}">
        <p14:creationId xmlns:p14="http://schemas.microsoft.com/office/powerpoint/2010/main" val="2456740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Models for a CRD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Means Model (based on treatment means)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Effects Model (based on treatment effects)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These two models are equivalent for completely randomized designs</a:t>
                </a:r>
              </a:p>
              <a:p>
                <a:r>
                  <a:rPr lang="en-US" dirty="0" smtClean="0"/>
                  <a:t>We will use the treatment effects model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57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6646"/>
            <a:ext cx="7886700" cy="878031"/>
          </a:xfrm>
        </p:spPr>
        <p:txBody>
          <a:bodyPr/>
          <a:lstStyle/>
          <a:p>
            <a:r>
              <a:rPr lang="en-US" dirty="0" smtClean="0"/>
              <a:t>Hypothesis Test for Means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13116"/>
                <a:ext cx="7886700" cy="559550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Hypotheses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At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least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one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is different</a:t>
                </a:r>
                <a:endParaRPr lang="en-US" dirty="0"/>
              </a:p>
              <a:p>
                <a:r>
                  <a:rPr lang="en-US" dirty="0"/>
                  <a:t>Test Statistic: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𝐵𝑒𝑡𝑤𝑒𝑒𝑛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𝑆𝑎𝑚𝑝𝑙𝑒𝑠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𝑊𝑖𝑡h𝑖𝑛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𝑆𝑎𝑚𝑝𝑙𝑒𝑠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numerator </a:t>
                </a:r>
                <a:r>
                  <a:rPr lang="en-US" dirty="0" err="1"/>
                  <a:t>df</a:t>
                </a:r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 denominator </a:t>
                </a:r>
                <a:r>
                  <a:rPr lang="en-US" dirty="0" err="1"/>
                  <a:t>df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Use </a:t>
                </a:r>
                <a:r>
                  <a:rPr lang="en-US" i="1" dirty="0"/>
                  <a:t>p</a:t>
                </a:r>
                <a:r>
                  <a:rPr lang="en-US" dirty="0"/>
                  <a:t>-value from output and </a:t>
                </a:r>
                <a:r>
                  <a:rPr lang="en-US" dirty="0" smtClean="0"/>
                  <a:t>compare </a:t>
                </a:r>
                <a:r>
                  <a:rPr lang="en-US" dirty="0"/>
                  <a:t>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Decision about the null hypothesis</a:t>
                </a:r>
              </a:p>
              <a:p>
                <a:r>
                  <a:rPr lang="en-US" dirty="0" smtClean="0"/>
                  <a:t>Conclusion in the context of the scenario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According to the null hypothesis, </a:t>
                </a:r>
                <a:r>
                  <a:rPr lang="en-US" dirty="0" smtClean="0"/>
                  <a:t>all of the treatment means are equal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the null hypothesis is rejected, there is good evidence </a:t>
                </a:r>
                <a:r>
                  <a:rPr lang="en-US" dirty="0" smtClean="0"/>
                  <a:t>at least one of the treatment means is different than the others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13116"/>
                <a:ext cx="7886700" cy="5595505"/>
              </a:xfrm>
              <a:blipFill>
                <a:blip r:embed="rId3"/>
                <a:stretch>
                  <a:fillRect l="-1546" t="-2397" r="-1623" b="-3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37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14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28650" y="176646"/>
            <a:ext cx="7886700" cy="8780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Hypothesis Test for Effects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628650" y="1013116"/>
                <a:ext cx="7886700" cy="5595505"/>
              </a:xfrm>
              <a:prstGeom prst="rect">
                <a:avLst/>
              </a:prstGeom>
            </p:spPr>
            <p:txBody>
              <a:bodyPr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Hypotheses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At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least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one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Test Statistic: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𝐵𝑒𝑡𝑤𝑒𝑒𝑛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𝑆𝑎𝑚𝑝𝑙𝑒𝑠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𝑊𝑖𝑡h𝑖𝑛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𝑆𝑎𝑚𝑝𝑙𝑒𝑠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numerator </a:t>
                </a:r>
                <a:r>
                  <a:rPr lang="en-US" dirty="0" err="1"/>
                  <a:t>df</a:t>
                </a:r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 denominator </a:t>
                </a:r>
                <a:r>
                  <a:rPr lang="en-US" dirty="0" err="1"/>
                  <a:t>df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Use </a:t>
                </a:r>
                <a:r>
                  <a:rPr lang="en-US" i="1" dirty="0"/>
                  <a:t>p</a:t>
                </a:r>
                <a:r>
                  <a:rPr lang="en-US" dirty="0"/>
                  <a:t>-value from output and </a:t>
                </a:r>
                <a:r>
                  <a:rPr lang="en-US" dirty="0" smtClean="0"/>
                  <a:t>compare </a:t>
                </a:r>
                <a:r>
                  <a:rPr lang="en-US" dirty="0"/>
                  <a:t>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Decision about the null hypothesis</a:t>
                </a:r>
              </a:p>
              <a:p>
                <a:r>
                  <a:rPr lang="en-US" dirty="0" smtClean="0"/>
                  <a:t>Conclusion in the context of the scenario</a:t>
                </a: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According to the null hypothesis, </a:t>
                </a:r>
                <a:r>
                  <a:rPr lang="en-US" dirty="0" smtClean="0"/>
                  <a:t>all of the treatment effects are zero</a:t>
                </a: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If the null hypothesis is rejected, there is good evidence </a:t>
                </a:r>
                <a:r>
                  <a:rPr lang="en-US" dirty="0" smtClean="0"/>
                  <a:t>at least one of the treatment effects is not equal to zero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013116"/>
                <a:ext cx="7886700" cy="5595505"/>
              </a:xfrm>
              <a:prstGeom prst="rect">
                <a:avLst/>
              </a:prstGeom>
              <a:blipFill>
                <a:blip r:embed="rId3"/>
                <a:stretch>
                  <a:fillRect l="-1391" t="-1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5288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15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81050" y="138100"/>
            <a:ext cx="7886700" cy="150971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Section 8.4 Checking on the AOV </a:t>
            </a:r>
            <a:r>
              <a:rPr lang="en-US" sz="3600" dirty="0" smtClean="0"/>
              <a:t>Conditions (Assumptions)</a:t>
            </a:r>
            <a:endParaRPr lang="en-US" sz="3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81050" y="1309254"/>
            <a:ext cx="7886700" cy="494607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NOTE: Out text uses AOV but I will continue to use ANOVA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We will check the conditions of ANOVA by using the following assumptions: </a:t>
            </a:r>
          </a:p>
          <a:p>
            <a:pPr lvl="1"/>
            <a:r>
              <a:rPr lang="en-US" dirty="0" smtClean="0"/>
              <a:t>Errors are normally </a:t>
            </a:r>
            <a:r>
              <a:rPr lang="en-US" dirty="0" smtClean="0"/>
              <a:t>distributed</a:t>
            </a:r>
          </a:p>
          <a:p>
            <a:pPr lvl="2"/>
            <a:r>
              <a:rPr lang="en-US" dirty="0" smtClean="0"/>
              <a:t>Normal Q-Q plot and Shapiro-Wilk Test</a:t>
            </a:r>
            <a:endParaRPr lang="en-US" dirty="0" smtClean="0"/>
          </a:p>
          <a:p>
            <a:pPr lvl="1"/>
            <a:r>
              <a:rPr lang="en-US" dirty="0" smtClean="0"/>
              <a:t>There are no </a:t>
            </a:r>
            <a:r>
              <a:rPr lang="en-US" dirty="0" smtClean="0"/>
              <a:t>outliers</a:t>
            </a:r>
          </a:p>
          <a:p>
            <a:pPr lvl="2"/>
            <a:r>
              <a:rPr lang="en-US" dirty="0" smtClean="0"/>
              <a:t>Look for unusual points in plots</a:t>
            </a:r>
            <a:endParaRPr lang="en-US" dirty="0" smtClean="0"/>
          </a:p>
          <a:p>
            <a:pPr lvl="1"/>
            <a:r>
              <a:rPr lang="en-US" dirty="0" smtClean="0"/>
              <a:t>There is a common </a:t>
            </a:r>
            <a:r>
              <a:rPr lang="en-US" dirty="0" smtClean="0"/>
              <a:t>variance</a:t>
            </a:r>
          </a:p>
          <a:p>
            <a:pPr lvl="2"/>
            <a:r>
              <a:rPr lang="en-US" dirty="0" smtClean="0"/>
              <a:t>Levene’s Test for Homogeneity of Variance</a:t>
            </a:r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Activity: </a:t>
            </a:r>
            <a:r>
              <a:rPr lang="en-US" dirty="0" smtClean="0"/>
              <a:t>Complete the handout Checking ANOVA Assumptions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004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Silt Content of Soils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Eight contiguous sites</a:t>
            </a:r>
          </a:p>
          <a:p>
            <a:r>
              <a:rPr lang="en-US" dirty="0" smtClean="0"/>
              <a:t>11 random points within each site</a:t>
            </a:r>
          </a:p>
          <a:p>
            <a:r>
              <a:rPr lang="en-US" dirty="0" smtClean="0"/>
              <a:t>All samples taken from same depth</a:t>
            </a:r>
          </a:p>
          <a:p>
            <a:r>
              <a:rPr lang="en-US" dirty="0" smtClean="0"/>
              <a:t>Soil property of interest is silt content</a:t>
            </a:r>
          </a:p>
          <a:p>
            <a:r>
              <a:rPr lang="en-US" dirty="0" smtClean="0"/>
              <a:t>Objective: Determine if there is a difference in silt content among the soils from different sites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Activity:</a:t>
            </a:r>
            <a:r>
              <a:rPr lang="en-US" dirty="0" smtClean="0"/>
              <a:t> Review the handout Silt Content of Soils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90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50649"/>
            <a:ext cx="7886700" cy="1053648"/>
          </a:xfrm>
        </p:spPr>
        <p:txBody>
          <a:bodyPr/>
          <a:lstStyle/>
          <a:p>
            <a:r>
              <a:rPr lang="en-US" dirty="0" smtClean="0"/>
              <a:t>Sections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463" y="1383204"/>
            <a:ext cx="8289941" cy="4793759"/>
          </a:xfrm>
        </p:spPr>
        <p:txBody>
          <a:bodyPr/>
          <a:lstStyle/>
          <a:p>
            <a:r>
              <a:rPr lang="en-US" dirty="0" smtClean="0"/>
              <a:t>8.1 Introduction</a:t>
            </a:r>
          </a:p>
          <a:p>
            <a:r>
              <a:rPr lang="en-US" dirty="0" smtClean="0"/>
              <a:t>8.2 A Statistical Test About More Than Two Population Means: An Analysis of Variance (ANOVA)</a:t>
            </a:r>
          </a:p>
          <a:p>
            <a:r>
              <a:rPr lang="en-US" dirty="0" smtClean="0"/>
              <a:t>8.3 The Model for Observations in a Completely Randomized Design</a:t>
            </a:r>
          </a:p>
          <a:p>
            <a:r>
              <a:rPr lang="en-US" dirty="0" smtClean="0"/>
              <a:t>8.4 Checking the ANOVA Conditions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40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8600"/>
            <a:ext cx="7886700" cy="945573"/>
          </a:xfrm>
        </p:spPr>
        <p:txBody>
          <a:bodyPr/>
          <a:lstStyle/>
          <a:p>
            <a:r>
              <a:rPr lang="en-US" dirty="0" smtClean="0"/>
              <a:t>Notation Refresher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5245" y="1065068"/>
                <a:ext cx="8317923" cy="529128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Population or Treatment Means</a:t>
                </a:r>
              </a:p>
              <a:p>
                <a:pPr lvl="1"/>
                <a:r>
                  <a:rPr lang="en-US" dirty="0" smtClean="0"/>
                  <a:t>Denoted by the Greek letter mu,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Each mean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Population or Treatment Variances and Standard Deviations</a:t>
                </a:r>
              </a:p>
              <a:p>
                <a:pPr lvl="1"/>
                <a:r>
                  <a:rPr lang="en-US" dirty="0" smtClean="0"/>
                  <a:t>Denoted by the Greek letter sigma,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Variance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and standard deviation is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Each variance and standard deviation denoted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Sample sizes</a:t>
                </a:r>
              </a:p>
              <a:p>
                <a:pPr lvl="1"/>
                <a:r>
                  <a:rPr lang="en-US" dirty="0" smtClean="0"/>
                  <a:t>Denoted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Each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We will work with balanced data: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5245" y="1065068"/>
                <a:ext cx="8317923" cy="5291283"/>
              </a:xfrm>
              <a:blipFill>
                <a:blip r:embed="rId3"/>
                <a:stretch>
                  <a:fillRect l="-1319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017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6647"/>
            <a:ext cx="7886700" cy="945572"/>
          </a:xfrm>
        </p:spPr>
        <p:txBody>
          <a:bodyPr/>
          <a:lstStyle/>
          <a:p>
            <a:r>
              <a:rPr lang="en-US" dirty="0" smtClean="0"/>
              <a:t>Notation for </a:t>
            </a:r>
            <a:r>
              <a:rPr lang="en-US" i="1" dirty="0" smtClean="0"/>
              <a:t>t</a:t>
            </a:r>
            <a:r>
              <a:rPr lang="en-US" dirty="0" smtClean="0"/>
              <a:t> treatments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91" y="911571"/>
            <a:ext cx="7787091" cy="48481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3959" y="5844886"/>
            <a:ext cx="8063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Note:</a:t>
            </a:r>
            <a:r>
              <a:rPr lang="en-US" dirty="0" smtClean="0"/>
              <a:t> The text uses “population” but I am using “treatment”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708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014"/>
            <a:ext cx="7886700" cy="1049481"/>
          </a:xfrm>
        </p:spPr>
        <p:txBody>
          <a:bodyPr/>
          <a:lstStyle/>
          <a:p>
            <a:r>
              <a:rPr lang="en-US" dirty="0" smtClean="0"/>
              <a:t>Statistical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6405"/>
            <a:ext cx="7886700" cy="481055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Columns are variables</a:t>
            </a:r>
          </a:p>
          <a:p>
            <a:pPr lvl="1"/>
            <a:r>
              <a:rPr lang="en-US" dirty="0" smtClean="0"/>
              <a:t>Variables denoting treatments are called factors</a:t>
            </a:r>
          </a:p>
          <a:p>
            <a:pPr lvl="1"/>
            <a:r>
              <a:rPr lang="en-US" dirty="0" smtClean="0"/>
              <a:t>Treatments can be identified by numbers, characters, or a combination of both</a:t>
            </a:r>
          </a:p>
          <a:p>
            <a:r>
              <a:rPr lang="en-US" dirty="0" smtClean="0"/>
              <a:t>Rows are observations</a:t>
            </a:r>
          </a:p>
          <a:p>
            <a:pPr lvl="1"/>
            <a:r>
              <a:rPr lang="en-US" dirty="0" smtClean="0"/>
              <a:t>Each observation consists of </a:t>
            </a:r>
            <a:r>
              <a:rPr lang="en-US" dirty="0" smtClean="0"/>
              <a:t>a value </a:t>
            </a:r>
            <a:r>
              <a:rPr lang="en-US" dirty="0" smtClean="0"/>
              <a:t>for the response variable and </a:t>
            </a:r>
            <a:r>
              <a:rPr lang="en-US" dirty="0" smtClean="0"/>
              <a:t>a value that identifies the treatment</a:t>
            </a:r>
            <a:endParaRPr lang="en-US" dirty="0"/>
          </a:p>
          <a:p>
            <a:r>
              <a:rPr lang="en-US" dirty="0" smtClean="0"/>
              <a:t>We are using Excel (.</a:t>
            </a:r>
            <a:r>
              <a:rPr lang="en-US" dirty="0" err="1" smtClean="0"/>
              <a:t>xlsx</a:t>
            </a:r>
            <a:r>
              <a:rPr lang="en-US" dirty="0" smtClean="0"/>
              <a:t>) files for our statistical </a:t>
            </a:r>
            <a:r>
              <a:rPr lang="en-US" dirty="0" smtClean="0"/>
              <a:t>datasets</a:t>
            </a:r>
          </a:p>
          <a:p>
            <a:endParaRPr lang="en-US" dirty="0"/>
          </a:p>
          <a:p>
            <a:r>
              <a:rPr lang="en-US" b="1" dirty="0" smtClean="0">
                <a:solidFill>
                  <a:schemeClr val="accent2"/>
                </a:solidFill>
              </a:rPr>
              <a:t>Activity</a:t>
            </a:r>
            <a:r>
              <a:rPr lang="en-US" dirty="0" smtClean="0">
                <a:solidFill>
                  <a:schemeClr val="accent2"/>
                </a:solidFill>
              </a:rPr>
              <a:t>:</a:t>
            </a:r>
            <a:r>
              <a:rPr lang="en-US" dirty="0" smtClean="0"/>
              <a:t> Complete the handout Fun with a Statistical Dataset for One-Way ANOVA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32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2889"/>
            <a:ext cx="7886700" cy="1033462"/>
          </a:xfrm>
        </p:spPr>
        <p:txBody>
          <a:bodyPr/>
          <a:lstStyle/>
          <a:p>
            <a:r>
              <a:rPr lang="en-US" dirty="0" smtClean="0"/>
              <a:t>Section 8.1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76351"/>
            <a:ext cx="7886700" cy="490061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Many practical and scientific settings want to compare the means of three or more populations, or treatments</a:t>
            </a:r>
          </a:p>
          <a:p>
            <a:r>
              <a:rPr lang="en-US" dirty="0" smtClean="0"/>
              <a:t>The testing procedure called analysis of variance will detect differences among sample means from each population, or treatment</a:t>
            </a:r>
          </a:p>
          <a:p>
            <a:r>
              <a:rPr lang="en-US" dirty="0" smtClean="0"/>
              <a:t>Two sources of variation: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Within-sample variation, and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Between-sample variation</a:t>
            </a:r>
          </a:p>
          <a:p>
            <a:r>
              <a:rPr lang="en-US" dirty="0" smtClean="0"/>
              <a:t>All differences between sample means are judged statistically significant (or not) by comparing them to the variation within samples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88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8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81050" y="138100"/>
            <a:ext cx="7886700" cy="150971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Section 8.2 A Statistical Test </a:t>
            </a:r>
            <a:r>
              <a:rPr lang="en-US" sz="3600" dirty="0" smtClean="0"/>
              <a:t>for </a:t>
            </a:r>
            <a:r>
              <a:rPr lang="en-US" sz="3600" dirty="0" smtClean="0"/>
              <a:t>more than Two Population Means: An Analysis of Variance</a:t>
            </a:r>
            <a:endParaRPr lang="en-US" sz="3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81050" y="1733551"/>
            <a:ext cx="7886700" cy="304626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The analysis of variance procedures are developed under the following conditions: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Each of the populations, or treatments, has a normal distribution,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variances of the populations, or treatments, are equal (there is a common variance), and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measurements are independent random samples from their respective populations</a:t>
            </a:r>
          </a:p>
        </p:txBody>
      </p:sp>
    </p:spTree>
    <p:extLst>
      <p:ext uri="{BB962C8B-B14F-4D97-AF65-F5344CB8AC3E}">
        <p14:creationId xmlns:p14="http://schemas.microsoft.com/office/powerpoint/2010/main" val="92929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5739"/>
            <a:ext cx="7886700" cy="12763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Estimating Within-sample and Between-sample Variation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19225"/>
                <a:ext cx="7886700" cy="47577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Within-sample variance for each population: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ba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The within-sample variances are pooled together to estimate the common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Between-sample </a:t>
                </a:r>
                <a:r>
                  <a:rPr lang="en-US" dirty="0"/>
                  <a:t>variance of sample means: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ba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bar>
                                        </m:e>
                                      </m:ba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=number of populations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bar>
                          <m:barPr>
                            <m:pos m:val="top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bar>
                      </m:e>
                    </m:bar>
                  </m:oMath>
                </a14:m>
                <a:r>
                  <a:rPr lang="en-US" dirty="0" smtClean="0"/>
                  <a:t> is the average of the sample means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19225"/>
                <a:ext cx="7886700" cy="4757738"/>
              </a:xfrm>
              <a:blipFill>
                <a:blip r:embed="rId3"/>
                <a:stretch>
                  <a:fillRect l="-1546" t="-2949" r="-2396" b="-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946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1899</TotalTime>
  <Words>1303</Words>
  <Application>Microsoft Office PowerPoint</Application>
  <PresentationFormat>On-screen Show (4:3)</PresentationFormat>
  <Paragraphs>159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Chapter 8 Inferences About More Than Two Population Central Values</vt:lpstr>
      <vt:lpstr>Motivating Example: Silt Content of Soils</vt:lpstr>
      <vt:lpstr>Sections Covered</vt:lpstr>
      <vt:lpstr>Notation Refresher</vt:lpstr>
      <vt:lpstr>Notation for t treatments</vt:lpstr>
      <vt:lpstr>Statistical Dataset</vt:lpstr>
      <vt:lpstr>Section 8.1 Introduction</vt:lpstr>
      <vt:lpstr>PowerPoint Presentation</vt:lpstr>
      <vt:lpstr>Estimating Within-sample and Between-sample Variation</vt:lpstr>
      <vt:lpstr>Analysis of Variance Table</vt:lpstr>
      <vt:lpstr>PowerPoint Presentation</vt:lpstr>
      <vt:lpstr>Two Models for a CRD</vt:lpstr>
      <vt:lpstr>Hypothesis Test for Means Model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12 Multiple Regression and the General Linear Model</dc:title>
  <dc:creator>Hatfield, Gary</dc:creator>
  <cp:lastModifiedBy>Hatfield, Gary</cp:lastModifiedBy>
  <cp:revision>78</cp:revision>
  <cp:lastPrinted>2019-09-19T13:13:11Z</cp:lastPrinted>
  <dcterms:created xsi:type="dcterms:W3CDTF">2019-09-13T11:51:51Z</dcterms:created>
  <dcterms:modified xsi:type="dcterms:W3CDTF">2020-07-06T19:18:30Z</dcterms:modified>
</cp:coreProperties>
</file>