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3" r:id="rId14"/>
    <p:sldId id="274" r:id="rId15"/>
    <p:sldId id="285" r:id="rId16"/>
    <p:sldId id="275" r:id="rId17"/>
    <p:sldId id="289" r:id="rId18"/>
    <p:sldId id="287" r:id="rId19"/>
    <p:sldId id="276" r:id="rId20"/>
    <p:sldId id="280" r:id="rId21"/>
    <p:sldId id="277" r:id="rId22"/>
    <p:sldId id="281" r:id="rId23"/>
    <p:sldId id="286" r:id="rId24"/>
    <p:sldId id="278" r:id="rId25"/>
    <p:sldId id="282" r:id="rId26"/>
    <p:sldId id="283" r:id="rId27"/>
    <p:sldId id="291" r:id="rId28"/>
    <p:sldId id="290" r:id="rId29"/>
    <p:sldId id="284" r:id="rId30"/>
    <p:sldId id="279" r:id="rId31"/>
    <p:sldId id="26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6B6CF6-D543-42BC-BCCB-5D7CAF3E25E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D64C1CD-7250-4827-B38C-8CD2C71BA1AE}">
          <p14:sldIdLst>
            <p14:sldId id="262"/>
            <p14:sldId id="263"/>
            <p14:sldId id="264"/>
            <p14:sldId id="265"/>
            <p14:sldId id="266"/>
            <p14:sldId id="269"/>
            <p14:sldId id="271"/>
            <p14:sldId id="273"/>
            <p14:sldId id="274"/>
            <p14:sldId id="285"/>
            <p14:sldId id="275"/>
            <p14:sldId id="289"/>
            <p14:sldId id="287"/>
            <p14:sldId id="276"/>
            <p14:sldId id="280"/>
            <p14:sldId id="277"/>
            <p14:sldId id="281"/>
            <p14:sldId id="286"/>
            <p14:sldId id="278"/>
            <p14:sldId id="282"/>
            <p14:sldId id="283"/>
            <p14:sldId id="291"/>
            <p14:sldId id="290"/>
            <p14:sldId id="284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hE8kaYhXpx9LkFZUnz3QsbOm72V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 nmr" initials="nn" lastIdx="4" clrIdx="0">
    <p:extLst>
      <p:ext uri="{19B8F6BF-5375-455C-9EA6-DF929625EA0E}">
        <p15:presenceInfo xmlns:p15="http://schemas.microsoft.com/office/powerpoint/2012/main" userId="1db3c1e028c6a91b" providerId="Windows Live"/>
      </p:ext>
    </p:extLst>
  </p:cmAuthor>
  <p:cmAuthor id="2" name="Shahid Patel" initials="SP" lastIdx="2" clrIdx="1">
    <p:extLst>
      <p:ext uri="{19B8F6BF-5375-455C-9EA6-DF929625EA0E}">
        <p15:presenceInfo xmlns:p15="http://schemas.microsoft.com/office/powerpoint/2012/main" userId="1aacd7bc3452d3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6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" name="Picture 4" descr="Innomatics logo ne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8243" y="6124433"/>
            <a:ext cx="2889256" cy="530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4_Custom Layout">
  <p:cSld name="124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65553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1" name="Google Shape;11;p7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68580" y="6528300"/>
            <a:ext cx="2450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INNOMATICS RESEARCH LAB</a:t>
            </a:r>
            <a:endParaRPr/>
          </a:p>
        </p:txBody>
      </p:sp>
      <p:pic>
        <p:nvPicPr>
          <p:cNvPr id="9" name="Picture 8" descr="Innomatics logo new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22783" y="5958608"/>
            <a:ext cx="3524519" cy="6062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267334" y="4680271"/>
            <a:ext cx="74364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strike="noStrike" cap="none" dirty="0">
                <a:solidFill>
                  <a:schemeClr val="tx2"/>
                </a:solidFill>
                <a:latin typeface="Lato Black"/>
                <a:ea typeface="Lato Black"/>
                <a:cs typeface="Lato Black"/>
                <a:sym typeface="Lato Black"/>
              </a:rPr>
              <a:t> Data Analysis Using Python</a:t>
            </a:r>
            <a:endParaRPr sz="4000" i="1" dirty="0">
              <a:solidFill>
                <a:schemeClr val="tx2"/>
              </a:solidFill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3700703" y="6423298"/>
            <a:ext cx="47906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INNOMATICS RESEARCH LABS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6" name="Google Shape;36;p1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5" y="703112"/>
            <a:ext cx="3649824" cy="36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4D7A-2E6D-479E-A955-623E905B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7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B64B2-64F4-4F6F-AAB5-FDDFAA7079E3}"/>
              </a:ext>
            </a:extLst>
          </p:cNvPr>
          <p:cNvSpPr txBox="1"/>
          <p:nvPr/>
        </p:nvSpPr>
        <p:spPr>
          <a:xfrm>
            <a:off x="203200" y="4976777"/>
            <a:ext cx="1123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While import the CSV file we found that index column is added to data frame.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we renamed that column with </a:t>
            </a:r>
            <a:r>
              <a:rPr lang="en-US" sz="2400" dirty="0" err="1"/>
              <a:t>sno</a:t>
            </a:r>
            <a:r>
              <a:rPr lang="en-US" sz="2400" dirty="0"/>
              <a:t>. But it contain two unnamed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We drop the unnamed: 0.1 column using drop(  )  method.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5DF4C-C5A0-49EE-9F84-A5B08B6F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050225"/>
            <a:ext cx="10267664" cy="39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C72C-1343-44A8-889D-B14AD8A4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3" y="35579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063B7-AEF7-453A-8E37-53F3775426B4}"/>
              </a:ext>
            </a:extLst>
          </p:cNvPr>
          <p:cNvSpPr txBox="1"/>
          <p:nvPr/>
        </p:nvSpPr>
        <p:spPr>
          <a:xfrm>
            <a:off x="867747" y="3409201"/>
            <a:ext cx="1069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Since we observe that mobiles does not having any </a:t>
            </a:r>
            <a:r>
              <a:rPr lang="en-US" sz="2400" dirty="0" err="1"/>
              <a:t>NaN</a:t>
            </a:r>
            <a:r>
              <a:rPr lang="en-US" sz="2400" dirty="0"/>
              <a:t> or float values      so that we convert into an integer format.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35906-6442-4561-BD21-2E322437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1262791"/>
            <a:ext cx="7335520" cy="14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8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1963-E430-432A-9B33-4483BF4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7C0E9-63FC-47C3-8AFF-BEB98D0CC988}"/>
              </a:ext>
            </a:extLst>
          </p:cNvPr>
          <p:cNvSpPr txBox="1"/>
          <p:nvPr/>
        </p:nvSpPr>
        <p:spPr>
          <a:xfrm>
            <a:off x="5283200" y="2813491"/>
            <a:ext cx="625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Found max data after cleaning and we are saving this in a .csv file which will be used in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01586-22A1-46EF-9575-87A31384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525"/>
            <a:ext cx="4340290" cy="47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6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6E7-82BA-4AA8-B0F9-EF8B1D7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4" y="365125"/>
            <a:ext cx="10542037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466E0-B4B3-405F-B4FD-C80EA9F31C87}"/>
              </a:ext>
            </a:extLst>
          </p:cNvPr>
          <p:cNvSpPr txBox="1"/>
          <p:nvPr/>
        </p:nvSpPr>
        <p:spPr>
          <a:xfrm>
            <a:off x="457200" y="4414346"/>
            <a:ext cx="1147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Here we observe that some column contains mean and median are same.</a:t>
            </a:r>
          </a:p>
          <a:p>
            <a:r>
              <a:rPr lang="en-US" sz="2400" dirty="0"/>
              <a:t>     Like </a:t>
            </a:r>
            <a:r>
              <a:rPr lang="en-US" sz="2400" dirty="0" err="1"/>
              <a:t>Ratings,Expandable</a:t>
            </a:r>
            <a:r>
              <a:rPr lang="en-US" sz="2400" dirty="0"/>
              <a:t> </a:t>
            </a:r>
            <a:r>
              <a:rPr lang="en-US" sz="2400" dirty="0" err="1"/>
              <a:t>Storage,FrontCamera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Excluding above column all column contains median higher than mean.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73CCB-009A-4379-81BE-692903453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3" y="1156996"/>
            <a:ext cx="9441998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B560-5270-45FB-BA08-827A8930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9" y="365125"/>
            <a:ext cx="10486053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C476C-7050-4BEA-94E4-F166C4282ECD}"/>
              </a:ext>
            </a:extLst>
          </p:cNvPr>
          <p:cNvSpPr txBox="1"/>
          <p:nvPr/>
        </p:nvSpPr>
        <p:spPr>
          <a:xfrm flipV="1">
            <a:off x="838200" y="4940736"/>
            <a:ext cx="10708640" cy="75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84DC5-B637-45F2-BB07-689CC9F0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9" y="1001583"/>
            <a:ext cx="11196739" cy="48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5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B560-5270-45FB-BA08-827A8930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9" y="365125"/>
            <a:ext cx="10486053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C476C-7050-4BEA-94E4-F166C4282ECD}"/>
              </a:ext>
            </a:extLst>
          </p:cNvPr>
          <p:cNvSpPr txBox="1"/>
          <p:nvPr/>
        </p:nvSpPr>
        <p:spPr>
          <a:xfrm flipV="1">
            <a:off x="838200" y="4940736"/>
            <a:ext cx="10708640" cy="75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4A590-05D7-4C76-BED0-DC0410D5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5360"/>
            <a:ext cx="10241279" cy="47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2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B3E4-6796-4B8B-BBD7-9220EC0F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34646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56A8-C52B-49C8-A824-533C24AC3FD2}"/>
              </a:ext>
            </a:extLst>
          </p:cNvPr>
          <p:cNvSpPr txBox="1"/>
          <p:nvPr/>
        </p:nvSpPr>
        <p:spPr>
          <a:xfrm>
            <a:off x="3159760" y="48564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03135-0F58-4737-8A32-CEE44D9E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" y="967441"/>
            <a:ext cx="11374016" cy="49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B3E4-6796-4B8B-BBD7-9220EC0F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34646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56A8-C52B-49C8-A824-533C24AC3FD2}"/>
              </a:ext>
            </a:extLst>
          </p:cNvPr>
          <p:cNvSpPr txBox="1"/>
          <p:nvPr/>
        </p:nvSpPr>
        <p:spPr>
          <a:xfrm>
            <a:off x="3159760" y="48564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2424F-6108-4F55-9AF8-AE55FB72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6" y="985520"/>
            <a:ext cx="10785624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2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B3E4-6796-4B8B-BBD7-9220EC0F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7" y="346463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56A8-C52B-49C8-A824-533C24AC3FD2}"/>
              </a:ext>
            </a:extLst>
          </p:cNvPr>
          <p:cNvSpPr txBox="1"/>
          <p:nvPr/>
        </p:nvSpPr>
        <p:spPr>
          <a:xfrm>
            <a:off x="3159760" y="485648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8A928-2C1D-412E-A0AC-557C0297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1" y="955040"/>
            <a:ext cx="10515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DB7-E278-4DD7-A928-749DD167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7" y="365125"/>
            <a:ext cx="10486053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AFED8-67D9-4C64-BA30-AA808B45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4" y="1089007"/>
            <a:ext cx="10515600" cy="48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</a:t>
            </a:r>
            <a:r>
              <a:rPr lang="en-US" sz="3200" b="0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 me</a:t>
            </a:r>
            <a:endParaRPr dirty="0"/>
          </a:p>
        </p:txBody>
      </p:sp>
      <p:grpSp>
        <p:nvGrpSpPr>
          <p:cNvPr id="43" name="Google Shape;43;p2"/>
          <p:cNvGrpSpPr/>
          <p:nvPr/>
        </p:nvGrpSpPr>
        <p:grpSpPr>
          <a:xfrm>
            <a:off x="0" y="139094"/>
            <a:ext cx="342900" cy="590715"/>
            <a:chOff x="0" y="148425"/>
            <a:chExt cx="342900" cy="590715"/>
          </a:xfrm>
        </p:grpSpPr>
        <p:sp>
          <p:nvSpPr>
            <p:cNvPr id="44" name="Google Shape;44;p2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8542644" y="985782"/>
            <a:ext cx="2869780" cy="2869780"/>
          </a:xfrm>
          <a:prstGeom prst="ellipse">
            <a:avLst/>
          </a:prstGeom>
          <a:solidFill>
            <a:schemeClr val="lt1"/>
          </a:solidFill>
          <a:ln w="127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8651787" y="4497824"/>
            <a:ext cx="28697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1"/>
                </a:solidFill>
                <a:latin typeface="Lato Black"/>
                <a:sym typeface="Lato Black"/>
              </a:rPr>
              <a:t>SHAHID</a:t>
            </a:r>
            <a:r>
              <a:rPr lang="en-US" sz="1200" dirty="0">
                <a:solidFill>
                  <a:schemeClr val="accent1"/>
                </a:solidFill>
                <a:latin typeface="Lato Black"/>
                <a:sym typeface="Lato Black"/>
              </a:rPr>
              <a:t> </a:t>
            </a:r>
            <a:r>
              <a:rPr lang="en-US" sz="2000" b="1" i="1" dirty="0">
                <a:solidFill>
                  <a:schemeClr val="accent1"/>
                </a:solidFill>
                <a:latin typeface="Lato Black"/>
                <a:sym typeface="Lato Black"/>
              </a:rPr>
              <a:t>PATEL</a:t>
            </a:r>
          </a:p>
        </p:txBody>
      </p:sp>
      <p:cxnSp>
        <p:nvCxnSpPr>
          <p:cNvPr id="49" name="Google Shape;49;p2"/>
          <p:cNvCxnSpPr>
            <a:cxnSpLocks/>
          </p:cNvCxnSpPr>
          <p:nvPr/>
        </p:nvCxnSpPr>
        <p:spPr>
          <a:xfrm>
            <a:off x="9214366" y="4841223"/>
            <a:ext cx="174462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Google Shape;50;p2"/>
          <p:cNvSpPr txBox="1"/>
          <p:nvPr/>
        </p:nvSpPr>
        <p:spPr>
          <a:xfrm>
            <a:off x="1118375" y="1721460"/>
            <a:ext cx="700729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Graduate in B.Sc.(Computer </a:t>
            </a:r>
            <a:r>
              <a:rPr lang="en-IN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Scie</a:t>
            </a: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)-2020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choose data science to build-up my career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 like the flexibility of Teaching with </a:t>
            </a:r>
            <a:r>
              <a:rPr lang="en-US" sz="1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Innomatics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07324-9C3F-4E9F-AA91-1967B69A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91" y="1072398"/>
            <a:ext cx="2677886" cy="26965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DB7-E278-4DD7-A928-749DD167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7" y="365125"/>
            <a:ext cx="10486053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6AE6B-B396-48B6-B1FA-A110AC6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" y="982434"/>
            <a:ext cx="10879494" cy="49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5F2B6-176B-4D15-97AE-ADC42B6B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5" y="990237"/>
            <a:ext cx="10949027" cy="49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61A2C-1C17-4663-A99E-BEE12E2D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4880"/>
            <a:ext cx="1085087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E8E03-C72E-4F7F-A055-C9D1F1F4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951043"/>
            <a:ext cx="10180319" cy="48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7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B5D3-11CE-4EB4-A8D5-045F8725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1" y="335900"/>
            <a:ext cx="10570029" cy="130813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321FC-A644-4134-B7E4-43B4CD72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2" y="969864"/>
            <a:ext cx="10515600" cy="2930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7E486-122F-4DE2-90AB-CBFF17C50D79}"/>
              </a:ext>
            </a:extLst>
          </p:cNvPr>
          <p:cNvSpPr txBox="1"/>
          <p:nvPr/>
        </p:nvSpPr>
        <p:spPr>
          <a:xfrm>
            <a:off x="989045" y="4012163"/>
            <a:ext cx="106089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It is observed that POCO M2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Reloaded,realme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C20 with highest rating 4.5 from all of the products.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It is also Observed that from the Brand POCO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is with greater 4.5 Ratings.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It is also observed that the Brands like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Oppo,Redmi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are with above 4 Ratings.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can observe that no one product is having 0 discount.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also observe that the products brand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POCO,OPPO&amp;RealMe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having more no. of discount like 25,26,27.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also observe that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the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Brand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OPPO,RealMe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is offering large amt of discount 27% over all other products.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 observe that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RealMe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 offering min 9% discount to its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349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7B041-C712-40F3-982E-2BD84071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" y="962244"/>
            <a:ext cx="11215396" cy="49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CE27C-1A7B-4CBC-94B8-913D3588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94" y="1365049"/>
            <a:ext cx="10706386" cy="4483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45E43-6C11-452D-8CE3-D692938C0DD8}"/>
              </a:ext>
            </a:extLst>
          </p:cNvPr>
          <p:cNvSpPr txBox="1"/>
          <p:nvPr/>
        </p:nvSpPr>
        <p:spPr>
          <a:xfrm>
            <a:off x="393648" y="1009246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Storage</a:t>
            </a:r>
            <a:r>
              <a:rPr lang="en-US" sz="1800" dirty="0"/>
              <a:t>/</a:t>
            </a:r>
            <a:r>
              <a:rPr lang="en-US" sz="1800" b="1" dirty="0"/>
              <a:t>ROM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77472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5E43-6C11-452D-8CE3-D692938C0DD8}"/>
              </a:ext>
            </a:extLst>
          </p:cNvPr>
          <p:cNvSpPr txBox="1"/>
          <p:nvPr/>
        </p:nvSpPr>
        <p:spPr>
          <a:xfrm>
            <a:off x="393648" y="1009246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Storage</a:t>
            </a:r>
            <a:r>
              <a:rPr lang="en-US" sz="1800" dirty="0"/>
              <a:t>/</a:t>
            </a:r>
            <a:r>
              <a:rPr lang="en-US" sz="1800" b="1" dirty="0"/>
              <a:t>ROM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4F93D-D53F-41D1-BCE0-03827FEE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0" y="1352367"/>
            <a:ext cx="10150720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5E43-6C11-452D-8CE3-D692938C0DD8}"/>
              </a:ext>
            </a:extLst>
          </p:cNvPr>
          <p:cNvSpPr txBox="1"/>
          <p:nvPr/>
        </p:nvSpPr>
        <p:spPr>
          <a:xfrm>
            <a:off x="393648" y="1009246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Storage</a:t>
            </a:r>
            <a:r>
              <a:rPr lang="en-US" sz="1800" dirty="0"/>
              <a:t>/</a:t>
            </a:r>
            <a:r>
              <a:rPr lang="en-US" sz="1800" b="1" dirty="0"/>
              <a:t>ROM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47540-08A8-4221-9FE8-6FE8191B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8" y="1391735"/>
            <a:ext cx="10719241" cy="4149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64B06-3691-4A09-B980-C4B25B0F38D8}"/>
              </a:ext>
            </a:extLst>
          </p:cNvPr>
          <p:cNvSpPr txBox="1"/>
          <p:nvPr/>
        </p:nvSpPr>
        <p:spPr>
          <a:xfrm>
            <a:off x="830528" y="5540977"/>
            <a:ext cx="956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Here we observe that the only POCO &amp; </a:t>
            </a:r>
            <a:r>
              <a:rPr lang="en-US" sz="1800" dirty="0" err="1"/>
              <a:t>RealMe</a:t>
            </a:r>
            <a:r>
              <a:rPr lang="en-US" sz="1800" dirty="0"/>
              <a:t>  products contains 128 GB Storage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7244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BE46-0ABA-47D8-9BD0-A295E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3464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4A77C-E113-4221-81E4-26772861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9" y="1249490"/>
            <a:ext cx="7960361" cy="4521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F521A-9ACF-4468-9432-C2650F42E843}"/>
              </a:ext>
            </a:extLst>
          </p:cNvPr>
          <p:cNvSpPr txBox="1"/>
          <p:nvPr/>
        </p:nvSpPr>
        <p:spPr>
          <a:xfrm>
            <a:off x="391159" y="923490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Display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34342-4A23-49DA-98AF-2E79E687ADAD}"/>
              </a:ext>
            </a:extLst>
          </p:cNvPr>
          <p:cNvSpPr txBox="1"/>
          <p:nvPr/>
        </p:nvSpPr>
        <p:spPr>
          <a:xfrm>
            <a:off x="8392159" y="1183640"/>
            <a:ext cx="27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Full HD+ Display as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HD+ Display as 1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16F4A-B697-440C-85D0-8B9FB2E22E7F}"/>
              </a:ext>
            </a:extLst>
          </p:cNvPr>
          <p:cNvSpPr txBox="1"/>
          <p:nvPr/>
        </p:nvSpPr>
        <p:spPr>
          <a:xfrm>
            <a:off x="5506720" y="3028956"/>
            <a:ext cx="5636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Here we observe that the POCO &amp; </a:t>
            </a:r>
            <a:r>
              <a:rPr lang="en-US" sz="1600" dirty="0" err="1"/>
              <a:t>RealMe</a:t>
            </a:r>
            <a:r>
              <a:rPr lang="en-US" sz="1600" dirty="0"/>
              <a:t> contains Full HD+ Display.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Also all brand have HD+ Display.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Here we observe that </a:t>
            </a:r>
            <a:r>
              <a:rPr lang="en-US" sz="1600" dirty="0" err="1"/>
              <a:t>RealMe</a:t>
            </a:r>
            <a:r>
              <a:rPr lang="en-US" sz="1600" dirty="0"/>
              <a:t> have large number of count in HD+ Displays and also contains some of Full HD+ Display.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POCO have more number of count in Full HD+ display over other brands.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9991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b="1" u="sng" dirty="0"/>
          </a:p>
        </p:txBody>
      </p:sp>
      <p:sp>
        <p:nvSpPr>
          <p:cNvPr id="59" name="Google Shape;59;p3"/>
          <p:cNvSpPr/>
          <p:nvPr/>
        </p:nvSpPr>
        <p:spPr>
          <a:xfrm>
            <a:off x="961229" y="2563242"/>
            <a:ext cx="3961291" cy="164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History of Python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and its Applications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Python is useful in Data Science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Life Cycle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 dirty="0"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Scrape Data from internet using Python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B993-7059-40A7-BDF6-9D6A97CF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3" y="365125"/>
            <a:ext cx="10570029" cy="1325563"/>
          </a:xfrm>
        </p:spPr>
        <p:txBody>
          <a:bodyPr/>
          <a:lstStyle/>
          <a:p>
            <a:r>
              <a:rPr lang="en-IN" b="1" dirty="0"/>
              <a:t>Conclusion:-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F95E-0C2D-4729-852F-982356EA24E5}"/>
              </a:ext>
            </a:extLst>
          </p:cNvPr>
          <p:cNvSpPr txBox="1"/>
          <p:nvPr/>
        </p:nvSpPr>
        <p:spPr>
          <a:xfrm>
            <a:off x="755780" y="1432560"/>
            <a:ext cx="105980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</a:rPr>
              <a:t>Through overall Analysis:-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It is found that the best specification and better memory is offering by POCO &amp; </a:t>
            </a:r>
            <a:r>
              <a:rPr lang="en-IN" sz="1800" dirty="0" err="1"/>
              <a:t>RealMe</a:t>
            </a:r>
            <a:r>
              <a:rPr lang="en-IN" sz="1800" dirty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But the cost of </a:t>
            </a:r>
            <a:r>
              <a:rPr lang="en-IN" sz="1800" dirty="0" err="1"/>
              <a:t>RealMe</a:t>
            </a:r>
            <a:r>
              <a:rPr lang="en-IN" sz="1800" dirty="0"/>
              <a:t> products are up to 22,000 </a:t>
            </a:r>
            <a:r>
              <a:rPr lang="en-IN" sz="1800" dirty="0" err="1"/>
              <a:t>Thous</a:t>
            </a:r>
            <a:r>
              <a:rPr lang="en-IN" sz="1800" dirty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Which is affordable for all in now a days.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next smartphone Brand OPPO is offering better specifications but the prices are </a:t>
            </a:r>
            <a:r>
              <a:rPr lang="en-IN" sz="1800" dirty="0" err="1"/>
              <a:t>compitative</a:t>
            </a:r>
            <a:r>
              <a:rPr lang="en-IN" sz="1800" dirty="0"/>
              <a:t>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to  </a:t>
            </a:r>
            <a:r>
              <a:rPr lang="en-IN" sz="1800" dirty="0" err="1"/>
              <a:t>RealMe</a:t>
            </a:r>
            <a:r>
              <a:rPr lang="en-IN" sz="1800" dirty="0"/>
              <a:t> products.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OPPO mobile top spec phones are also not Affordable to all.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other brand like Redmi are also offering mobiles at top specs missing some features like   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battery capacity and memory at mid range prices.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So these were also considered to purchase alternatives to POCO and </a:t>
            </a:r>
            <a:r>
              <a:rPr lang="en-IN" sz="1800" dirty="0" err="1"/>
              <a:t>RealMe</a:t>
            </a:r>
            <a:r>
              <a:rPr lang="en-IN" sz="1800" dirty="0"/>
              <a:t>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Brand </a:t>
            </a:r>
            <a:r>
              <a:rPr lang="en-IN" sz="1800" dirty="0" err="1"/>
              <a:t>Realme</a:t>
            </a:r>
            <a:r>
              <a:rPr lang="en-IN" sz="1800" dirty="0"/>
              <a:t> which is found offering 8 GB RAM and 128 GB ROM.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Which is priced at 23000 which has become competitive to  top spec mobiles of other brands  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which are priced at double to this product.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The products from </a:t>
            </a:r>
            <a:r>
              <a:rPr lang="en-IN" sz="1800" dirty="0" err="1"/>
              <a:t>Realme</a:t>
            </a:r>
            <a:r>
              <a:rPr lang="en-IN" sz="1800" dirty="0"/>
              <a:t> are offering Class specifications at lowest prices.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Hence we conclude </a:t>
            </a:r>
            <a:r>
              <a:rPr lang="en-IN" sz="1800" dirty="0" err="1"/>
              <a:t>Realme</a:t>
            </a:r>
            <a:r>
              <a:rPr lang="en-IN" sz="1800" dirty="0"/>
              <a:t> is the Brand offering Better product for Better value.</a:t>
            </a:r>
          </a:p>
          <a:p>
            <a:r>
              <a:rPr lang="en-IN" sz="1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3220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3715936" y="2819334"/>
            <a:ext cx="4601372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914574" y="1830291"/>
            <a:ext cx="4478518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HISTORY OF PYTHON</a:t>
            </a:r>
            <a:endParaRPr b="1" dirty="0"/>
          </a:p>
        </p:txBody>
      </p:sp>
      <p:sp>
        <p:nvSpPr>
          <p:cNvPr id="68" name="Google Shape;68;p4"/>
          <p:cNvSpPr/>
          <p:nvPr/>
        </p:nvSpPr>
        <p:spPr>
          <a:xfrm>
            <a:off x="961229" y="2563242"/>
            <a:ext cx="3961291" cy="291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developed by Guido van Rossum in late 1980</a:t>
            </a:r>
            <a:endParaRPr dirty="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something about python like 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it is called general purpose language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 in python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 where python is used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is used in Data Science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more like above</a:t>
            </a:r>
            <a:endParaRPr dirty="0"/>
          </a:p>
          <a:p>
            <a:pPr marL="285750" marR="0" lvl="0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86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Project Title:- </a:t>
            </a:r>
            <a:br>
              <a:rPr lang="en-US" sz="4000" b="1" dirty="0"/>
            </a:br>
            <a:r>
              <a:rPr lang="en-US" sz="4000" b="1" dirty="0"/>
              <a:t>                          </a:t>
            </a:r>
            <a:r>
              <a:rPr lang="en-US" sz="4000" b="1" i="1" dirty="0">
                <a:solidFill>
                  <a:srgbClr val="FF0000"/>
                </a:solidFill>
              </a:rPr>
              <a:t>Web Scraping on Flipkart Mobiles</a:t>
            </a:r>
            <a:endParaRPr sz="4000" b="1" i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CF04-55EF-41CF-AA04-9FFA13848C54}"/>
              </a:ext>
            </a:extLst>
          </p:cNvPr>
          <p:cNvSpPr txBox="1"/>
          <p:nvPr/>
        </p:nvSpPr>
        <p:spPr>
          <a:xfrm>
            <a:off x="726440" y="2151727"/>
            <a:ext cx="10627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Statement:-</a:t>
            </a:r>
          </a:p>
          <a:p>
            <a:r>
              <a:rPr lang="en-IN" sz="3200" dirty="0"/>
              <a:t>                                </a:t>
            </a:r>
            <a:r>
              <a:rPr lang="en-IN" sz="3200" dirty="0">
                <a:solidFill>
                  <a:srgbClr val="FF0000"/>
                </a:solidFill>
              </a:rPr>
              <a:t>Which Brand is offering better product                                                  </a:t>
            </a:r>
          </a:p>
          <a:p>
            <a:r>
              <a:rPr lang="en-IN" sz="3200" dirty="0">
                <a:solidFill>
                  <a:srgbClr val="FF0000"/>
                </a:solidFill>
              </a:rPr>
              <a:t>                                 at better price.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160-DE50-4E0F-8554-C7299E9D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355794"/>
            <a:ext cx="1070864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 Data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8F5D4-B400-4CDF-B23A-F0FA3134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1124544"/>
            <a:ext cx="4981575" cy="19031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87522C-681E-4AA6-B343-FB34379936B3}"/>
              </a:ext>
            </a:extLst>
          </p:cNvPr>
          <p:cNvSpPr/>
          <p:nvPr/>
        </p:nvSpPr>
        <p:spPr>
          <a:xfrm>
            <a:off x="594994" y="3830321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Importing all the necessary modules for extracting data.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Here we are using Beautiful Soup to extract data from Flipkart Website.        </a:t>
            </a:r>
          </a:p>
        </p:txBody>
      </p:sp>
    </p:spTree>
    <p:extLst>
      <p:ext uri="{BB962C8B-B14F-4D97-AF65-F5344CB8AC3E}">
        <p14:creationId xmlns:p14="http://schemas.microsoft.com/office/powerpoint/2010/main" val="34849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357A-28F3-47EE-9564-4BE2EC57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337132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5EDB6-2213-4258-94AE-C7E42866826F}"/>
              </a:ext>
            </a:extLst>
          </p:cNvPr>
          <p:cNvSpPr txBox="1"/>
          <p:nvPr/>
        </p:nvSpPr>
        <p:spPr>
          <a:xfrm>
            <a:off x="182354" y="4621263"/>
            <a:ext cx="1163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We are gathering the information of each page and dividing the classes and storing the information in to lists.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Where each list of starting cell consisting of page1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2 cell of list containing of page 2 information and 3 cell containing of page 3 information and so on. 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9699C-E761-41DE-838D-9BC2CA90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9" y="951678"/>
            <a:ext cx="10422294" cy="36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75AE-D7AB-451E-92F3-9BBE2B4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10" y="346464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476D8-11A6-4F8C-A06C-3598706CE9D5}"/>
              </a:ext>
            </a:extLst>
          </p:cNvPr>
          <p:cNvSpPr txBox="1"/>
          <p:nvPr/>
        </p:nvSpPr>
        <p:spPr>
          <a:xfrm>
            <a:off x="5204509" y="3284441"/>
            <a:ext cx="622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We have extracted and imported around 17 Features and saved as .csv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ED5A-7C78-41DF-80C4-5CDFFEF4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0" y="1063690"/>
            <a:ext cx="4392749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2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2D9B-775C-41B8-91E7-81ED5040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98" y="375708"/>
            <a:ext cx="10532706" cy="127765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B1337-ED8E-4186-AFED-CCF77C90EA79}"/>
              </a:ext>
            </a:extLst>
          </p:cNvPr>
          <p:cNvSpPr txBox="1"/>
          <p:nvPr/>
        </p:nvSpPr>
        <p:spPr>
          <a:xfrm>
            <a:off x="214598" y="5243389"/>
            <a:ext cx="1185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We are reading the saved .csv files and saving it in a </a:t>
            </a:r>
            <a:r>
              <a:rPr lang="en-IN" sz="2800" dirty="0" err="1"/>
              <a:t>sp</a:t>
            </a:r>
            <a:r>
              <a:rPr lang="en-IN" sz="2800" dirty="0"/>
              <a:t>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0FD03-4B47-4818-B9E7-3C61E87C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1" y="1091391"/>
            <a:ext cx="11507005" cy="41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823</Words>
  <Application>Microsoft Office PowerPoint</Application>
  <PresentationFormat>Widescreen</PresentationFormat>
  <Paragraphs>109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Helvetica Neue</vt:lpstr>
      <vt:lpstr>Lato</vt:lpstr>
      <vt:lpstr>Lato Black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Project Title:-                            Web Scraping on Flipkart Mobiles</vt:lpstr>
      <vt:lpstr> Data Extraction</vt:lpstr>
      <vt:lpstr>Data Extraction</vt:lpstr>
      <vt:lpstr>Data Extraction</vt:lpstr>
      <vt:lpstr>Data Cleaning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Conclusion:-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naga nmr</dc:creator>
  <cp:lastModifiedBy>Shahid Patel</cp:lastModifiedBy>
  <cp:revision>37</cp:revision>
  <dcterms:created xsi:type="dcterms:W3CDTF">2019-05-25T12:09:40Z</dcterms:created>
  <dcterms:modified xsi:type="dcterms:W3CDTF">2021-05-08T13:00:27Z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