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lang="en-US" sz="22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925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VIC and QLD cars seem to have more customers that own car, so NSW should be considered.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NSW cars category should be prioritized the most for now, since numbers of customers that don’t own a car is significantly larger than the number of customers who own one.</a:t>
            </a: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Google Shape;149;p2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1D34784-2D7F-4FE7-B9EC-6815C66A71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362" y="2164724"/>
            <a:ext cx="3185525" cy="2159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000" b="1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786105"/>
            <a:ext cx="4134600" cy="326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lang="en-US" sz="1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lang="en-US" sz="16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 criteria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Bike Purchase in 3 years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 Category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owns by the new customer 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EA905-75DB-4188-8452-04987CF94725}"/>
              </a:ext>
            </a:extLst>
          </p:cNvPr>
          <p:cNvSpPr txBox="1"/>
          <p:nvPr/>
        </p:nvSpPr>
        <p:spPr>
          <a:xfrm>
            <a:off x="205025" y="1083299"/>
            <a:ext cx="804600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b="1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</a:p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Google Shape;83;p16">
            <a:extLst>
              <a:ext uri="{FF2B5EF4-FFF2-40B4-BE49-F238E27FC236}">
                <a16:creationId xmlns:a16="http://schemas.microsoft.com/office/drawing/2014/main" id="{1C20B2A1-56BC-4431-A373-4C448E4BBB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025" y="2724712"/>
            <a:ext cx="3825175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Google Shape;84;p16">
            <a:extLst>
              <a:ext uri="{FF2B5EF4-FFF2-40B4-BE49-F238E27FC236}">
                <a16:creationId xmlns:a16="http://schemas.microsoft.com/office/drawing/2014/main" id="{EB5F73AC-7A73-4A98-9AAA-E27E9D6701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4617" y="2724712"/>
            <a:ext cx="3392468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Plots of Age Distribution for Old Customers:</a:t>
            </a:r>
            <a:endParaRPr lang="en-US" dirty="0"/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97919" y="3189931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Google Shape;93;p17">
            <a:extLst>
              <a:ext uri="{FF2B5EF4-FFF2-40B4-BE49-F238E27FC236}">
                <a16:creationId xmlns:a16="http://schemas.microsoft.com/office/drawing/2014/main" id="{5F4E7285-C941-45D2-A1D7-B7A3F29EE1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772" y="2216344"/>
            <a:ext cx="3904400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Google Shape;94;p17">
            <a:extLst>
              <a:ext uri="{FF2B5EF4-FFF2-40B4-BE49-F238E27FC236}">
                <a16:creationId xmlns:a16="http://schemas.microsoft.com/office/drawing/2014/main" id="{98BE80FC-CDA7-4470-8A39-5F6E667E56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2467" y="2216344"/>
            <a:ext cx="3473586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8">
            <a:extLst>
              <a:ext uri="{FF2B5EF4-FFF2-40B4-BE49-F238E27FC236}">
                <a16:creationId xmlns:a16="http://schemas.microsoft.com/office/drawing/2014/main" id="{FA92E395-B751-4B9E-A485-D1CE28FAEE20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dirty="0"/>
          </a:p>
        </p:txBody>
      </p:sp>
      <p:sp>
        <p:nvSpPr>
          <p:cNvPr id="5" name="Google Shape;100;p18">
            <a:extLst>
              <a:ext uri="{FF2B5EF4-FFF2-40B4-BE49-F238E27FC236}">
                <a16:creationId xmlns:a16="http://schemas.microsoft.com/office/drawing/2014/main" id="{D47BEEA6-85FB-4D94-9C1D-08735BB91E7A}"/>
              </a:ext>
            </a:extLst>
          </p:cNvPr>
          <p:cNvSpPr/>
          <p:nvPr/>
        </p:nvSpPr>
        <p:spPr>
          <a:xfrm>
            <a:off x="-23701" y="232350"/>
            <a:ext cx="9191402" cy="609601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D67C9-24EF-49CD-91A3-2E1861E078CB}"/>
              </a:ext>
            </a:extLst>
          </p:cNvPr>
          <p:cNvSpPr txBox="1"/>
          <p:nvPr/>
        </p:nvSpPr>
        <p:spPr>
          <a:xfrm>
            <a:off x="121444" y="1157288"/>
            <a:ext cx="7415213" cy="38625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b="1" dirty="0">
                <a:latin typeface="Comic Sans MS"/>
                <a:ea typeface="Comic Sans MS"/>
                <a:cs typeface="Comic Sans MS"/>
                <a:sym typeface="Comic Sans MS"/>
              </a:rPr>
              <a:t>   Analysis -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</a:t>
            </a:r>
            <a:r>
              <a:rPr lang="en-US" sz="14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endParaRPr lang="en-US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lang="en-US" sz="14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can be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observed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from the plots that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most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 of the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belong to the a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 group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of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40 – 49 as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the same is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noticed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old customer data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also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Hence we infer that, people belong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ing to the this age group are most likely to purchase frequently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ratio of purchase has increased in the new customer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 data for the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group belonging to the range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60 – 6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lang="en-US" sz="1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data distrib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ution remains same for the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age group of 20 – 29 in both the data.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looks like the percentages of under 25 years old not really change.</a:t>
            </a:r>
            <a:endParaRPr lang="en-US" sz="1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lang="en-US" sz="14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61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8">
            <a:extLst>
              <a:ext uri="{FF2B5EF4-FFF2-40B4-BE49-F238E27FC236}">
                <a16:creationId xmlns:a16="http://schemas.microsoft.com/office/drawing/2014/main" id="{33C4B7C4-D29A-4896-B617-FAFE99788C23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dirty="0"/>
          </a:p>
        </p:txBody>
      </p:sp>
      <p:sp>
        <p:nvSpPr>
          <p:cNvPr id="5" name="Google Shape;100;p18">
            <a:extLst>
              <a:ext uri="{FF2B5EF4-FFF2-40B4-BE49-F238E27FC236}">
                <a16:creationId xmlns:a16="http://schemas.microsoft.com/office/drawing/2014/main" id="{767F7C72-D82E-4937-BD7D-F630E9FF2931}"/>
              </a:ext>
            </a:extLst>
          </p:cNvPr>
          <p:cNvSpPr/>
          <p:nvPr/>
        </p:nvSpPr>
        <p:spPr>
          <a:xfrm>
            <a:off x="-23701" y="232350"/>
            <a:ext cx="9191402" cy="609601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lang="en-US" sz="1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D07AB-5F25-472D-94AF-207F72DA614B}"/>
              </a:ext>
            </a:extLst>
          </p:cNvPr>
          <p:cNvSpPr txBox="1"/>
          <p:nvPr/>
        </p:nvSpPr>
        <p:spPr>
          <a:xfrm>
            <a:off x="291108" y="1277851"/>
            <a:ext cx="4695230" cy="323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1400" b="1" dirty="0">
                <a:latin typeface="Comic Sans MS"/>
                <a:ea typeface="Comic Sans MS"/>
                <a:cs typeface="Comic Sans MS"/>
                <a:sym typeface="Comic Sans MS"/>
              </a:rPr>
              <a:t>Purchase History of Bikes (last 3 years)</a:t>
            </a:r>
            <a:endParaRPr lang="en-US" sz="14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4A8A7-35B1-418A-8724-CED953EFCEAF}"/>
              </a:ext>
            </a:extLst>
          </p:cNvPr>
          <p:cNvSpPr txBox="1"/>
          <p:nvPr/>
        </p:nvSpPr>
        <p:spPr>
          <a:xfrm>
            <a:off x="183952" y="1960884"/>
            <a:ext cx="4668440" cy="2057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We can see that around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51% </a:t>
            </a: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25,212 bikes</a:t>
            </a: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females purchased a bike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within the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three years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and the male purchase sums up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47% </a:t>
            </a: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23,765 bikes</a:t>
            </a: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target audience for our marketing and advertising should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be inclined to provide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focus on females than males.</a:t>
            </a:r>
          </a:p>
        </p:txBody>
      </p:sp>
      <p:pic>
        <p:nvPicPr>
          <p:cNvPr id="10" name="Google Shape;114;p19">
            <a:extLst>
              <a:ext uri="{FF2B5EF4-FFF2-40B4-BE49-F238E27FC236}">
                <a16:creationId xmlns:a16="http://schemas.microsoft.com/office/drawing/2014/main" id="{3C6E2D90-A775-4967-91DA-50EF62AB9E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8119" y="1277851"/>
            <a:ext cx="2682607" cy="1616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Google Shape;115;p19">
            <a:extLst>
              <a:ext uri="{FF2B5EF4-FFF2-40B4-BE49-F238E27FC236}">
                <a16:creationId xmlns:a16="http://schemas.microsoft.com/office/drawing/2014/main" id="{EC89E9FA-BF6B-4BCD-8278-AAE8D88045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8119" y="3464898"/>
            <a:ext cx="2682600" cy="16162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CE01B5-A4A0-4047-B587-A177A23D5B91}"/>
              </a:ext>
            </a:extLst>
          </p:cNvPr>
          <p:cNvSpPr txBox="1"/>
          <p:nvPr/>
        </p:nvSpPr>
        <p:spPr>
          <a:xfrm>
            <a:off x="5734645" y="898286"/>
            <a:ext cx="4668440" cy="323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PURCHASE </a:t>
            </a:r>
            <a:endParaRPr lang="en-US" sz="14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CC3D9-F5C2-4735-A51A-1D72419188D7}"/>
              </a:ext>
            </a:extLst>
          </p:cNvPr>
          <p:cNvSpPr txBox="1"/>
          <p:nvPr/>
        </p:nvSpPr>
        <p:spPr>
          <a:xfrm>
            <a:off x="5878119" y="3017359"/>
            <a:ext cx="5282802" cy="324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OLD CUSTOMER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PURCHASE</a:t>
            </a:r>
          </a:p>
        </p:txBody>
      </p:sp>
    </p:spTree>
    <p:extLst>
      <p:ext uri="{BB962C8B-B14F-4D97-AF65-F5344CB8AC3E}">
        <p14:creationId xmlns:p14="http://schemas.microsoft.com/office/powerpoint/2010/main" val="31762481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8">
            <a:extLst>
              <a:ext uri="{FF2B5EF4-FFF2-40B4-BE49-F238E27FC236}">
                <a16:creationId xmlns:a16="http://schemas.microsoft.com/office/drawing/2014/main" id="{4F4B6425-CD93-4724-A4A8-49C75B4FD4EB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dirty="0"/>
          </a:p>
        </p:txBody>
      </p:sp>
      <p:sp>
        <p:nvSpPr>
          <p:cNvPr id="3" name="Google Shape;122;p20">
            <a:extLst>
              <a:ext uri="{FF2B5EF4-FFF2-40B4-BE49-F238E27FC236}">
                <a16:creationId xmlns:a16="http://schemas.microsoft.com/office/drawing/2014/main" id="{AA9BABCA-A4BB-4E29-BAD9-CF36150DC210}"/>
              </a:ext>
            </a:extLst>
          </p:cNvPr>
          <p:cNvSpPr/>
          <p:nvPr/>
        </p:nvSpPr>
        <p:spPr>
          <a:xfrm>
            <a:off x="-47402" y="232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9ED5-A043-4A6C-89DD-C1EFF464AEE0}"/>
              </a:ext>
            </a:extLst>
          </p:cNvPr>
          <p:cNvSpPr txBox="1"/>
          <p:nvPr/>
        </p:nvSpPr>
        <p:spPr>
          <a:xfrm>
            <a:off x="188572" y="2169888"/>
            <a:ext cx="4678926" cy="1989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 of the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new customers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belong to the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Finance industry and Manufacturing customers still stand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among the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top two positions. </a:t>
            </a:r>
            <a:endParaRPr lang="en-US" sz="1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of the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industries </a:t>
            </a:r>
            <a:r>
              <a:rPr lang="en-US" sz="1400" dirty="0">
                <a:latin typeface="Comic Sans MS"/>
                <a:ea typeface="Comic Sans MS"/>
                <a:cs typeface="Comic Sans MS"/>
                <a:sym typeface="Comic Sans MS"/>
              </a:rPr>
              <a:t>seem to remain in the same positions.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52416-2C6A-49F4-89B0-A31401704C4A}"/>
              </a:ext>
            </a:extLst>
          </p:cNvPr>
          <p:cNvSpPr txBox="1"/>
          <p:nvPr/>
        </p:nvSpPr>
        <p:spPr>
          <a:xfrm>
            <a:off x="532786" y="1467800"/>
            <a:ext cx="4678926" cy="4881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</a:t>
            </a:r>
          </a:p>
        </p:txBody>
      </p:sp>
      <p:pic>
        <p:nvPicPr>
          <p:cNvPr id="8" name="Google Shape;127;p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0DC60-1CBF-452F-95B2-F2F4D55DB6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44" y="1170021"/>
            <a:ext cx="3154700" cy="1999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Google Shape;128;p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22136A-0C12-4B3F-BA63-0774C08FB4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41" y="3256154"/>
            <a:ext cx="3154703" cy="18061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527800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7;p21">
            <a:extLst>
              <a:ext uri="{FF2B5EF4-FFF2-40B4-BE49-F238E27FC236}">
                <a16:creationId xmlns:a16="http://schemas.microsoft.com/office/drawing/2014/main" id="{1E8B3341-0639-486A-8DB4-B396FCF6336E}"/>
              </a:ext>
            </a:extLst>
          </p:cNvPr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3" name="Google Shape;122;p20">
            <a:extLst>
              <a:ext uri="{FF2B5EF4-FFF2-40B4-BE49-F238E27FC236}">
                <a16:creationId xmlns:a16="http://schemas.microsoft.com/office/drawing/2014/main" id="{92BFA1A7-2E86-446E-B818-8FAB8D38C1DD}"/>
              </a:ext>
            </a:extLst>
          </p:cNvPr>
          <p:cNvSpPr/>
          <p:nvPr/>
        </p:nvSpPr>
        <p:spPr>
          <a:xfrm>
            <a:off x="-14152" y="2324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0B84F-4601-4666-9FE4-FCF36A89532A}"/>
              </a:ext>
            </a:extLst>
          </p:cNvPr>
          <p:cNvSpPr txBox="1"/>
          <p:nvPr/>
        </p:nvSpPr>
        <p:spPr>
          <a:xfrm>
            <a:off x="129048" y="1435251"/>
            <a:ext cx="4667864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14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lang="en-US" sz="16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22ADF-19D8-4DB9-8FD5-F7F257FCC43D}"/>
              </a:ext>
            </a:extLst>
          </p:cNvPr>
          <p:cNvSpPr txBox="1"/>
          <p:nvPr/>
        </p:nvSpPr>
        <p:spPr>
          <a:xfrm>
            <a:off x="129048" y="2111847"/>
            <a:ext cx="4667864" cy="2510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notice that in all the age groups, the number of Mass Customers remains the highest, so it would be wise to provide </a:t>
            </a:r>
            <a:r>
              <a:rPr lang="en-US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 focus to </a:t>
            </a: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area.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next are of focus should be </a:t>
            </a:r>
            <a:r>
              <a:rPr lang="en-US" sz="14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weon</a:t>
            </a: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High Net Customer Category.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followed by the Affluent Customers.</a:t>
            </a:r>
            <a:endParaRPr lang="en-US"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lang="en-US" dirty="0"/>
          </a:p>
        </p:txBody>
      </p:sp>
      <p:pic>
        <p:nvPicPr>
          <p:cNvPr id="8" name="Google Shape;138;p2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E9D4426-F99F-4AC3-8FFF-60751CBF590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1147" y="1159700"/>
            <a:ext cx="3021125" cy="18475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Google Shape;139;p2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B8400B2-6648-459F-ADF1-EFB138F56F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1147" y="3094486"/>
            <a:ext cx="3021125" cy="2003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594264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818</Words>
  <Application>Microsoft Office PowerPoint</Application>
  <PresentationFormat>On-screen Show (16:9)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Comic Sans MS</vt:lpstr>
      <vt:lpstr>Noto Sans Symbols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shahid pervez</dc:creator>
  <cp:lastModifiedBy>shahid pervez</cp:lastModifiedBy>
  <cp:revision>7</cp:revision>
  <dcterms:modified xsi:type="dcterms:W3CDTF">2023-06-05T08:42:10Z</dcterms:modified>
</cp:coreProperties>
</file>