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6" r:id="rId8"/>
    <p:sldId id="263"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C53B-EAE1-6FE5-764B-81F41928F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9CDBD5-DEEC-AA25-8868-B8BAF51BE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DB3CFF-8BD3-24EB-0010-2331F96A9CD2}"/>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EEF67A60-CB82-214E-F65E-7C9B5B66F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B1E23-0720-BE4D-0D7E-5D3F1E9985B4}"/>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127559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9D81-9AA5-6A05-79A1-63A7F8686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36C973-B302-997F-52FA-AB530AD91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762BD-6879-34AA-C7DA-8E1348D76D2F}"/>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1F999DAC-FFF0-2730-EDCD-6A0483C6B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79AD4-524D-CCFD-C4C2-B291D3C2CFC5}"/>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80213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6D5D00-8CE6-088C-7234-E0D7AF40C0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63D9E-0DF8-2D68-24D5-23605F71B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46696-EB72-58C9-3B1E-AC9362C1EC18}"/>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C6A04FB6-8A68-26DE-6FFB-151B9E0F0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F929B-64AB-4204-A773-1AF165CC2A1A}"/>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170535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62C5-F20C-6A15-5904-452013AE7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D2DEDE-2934-72F7-04F6-0EB538ACD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08A15-D919-54F0-F837-8C7A6A1B9BDC}"/>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1A4BB578-7CDC-CD08-0ADF-B4034D71B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02E57-4F8B-05CC-9188-764DF87145E9}"/>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22383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7304-761C-D2E3-0717-FA111E1B8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F19CA9-3DC2-54FA-4FDD-F1CD2AED0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8C7F2-87AE-3148-CB82-600C943D0A72}"/>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E52A0F6F-A4AD-CE5A-AE7E-018EBE3C0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E64EE-43D5-A505-7C59-0F91FEEB1355}"/>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197809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EAFD-7657-512F-9D0B-97E06BFB45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ADC2D1-DC62-FC37-5BDF-9B0E3C218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8EC0F-D5F2-89EA-D301-2FB9AFE79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73D8F-773D-2CBD-71D8-30166EE5E906}"/>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6" name="Footer Placeholder 5">
            <a:extLst>
              <a:ext uri="{FF2B5EF4-FFF2-40B4-BE49-F238E27FC236}">
                <a16:creationId xmlns:a16="http://schemas.microsoft.com/office/drawing/2014/main" id="{4F19AE2C-BE34-8964-9ED5-48C52D44FB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A7930-6EB9-E120-8D52-F88477BBFD8A}"/>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168705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74CC-11A0-BB9E-B368-C1585DDEC8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2E8C30-42B0-4D37-D961-805B366DA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66B2E-71DD-1666-EA54-6561B9E59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049C2A-2CCE-064D-AF55-C683814D0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2F1EA0-B4B5-ADDB-7922-D229D9194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8F7A04-2043-CDED-BBFD-72C1C76D04FA}"/>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8" name="Footer Placeholder 7">
            <a:extLst>
              <a:ext uri="{FF2B5EF4-FFF2-40B4-BE49-F238E27FC236}">
                <a16:creationId xmlns:a16="http://schemas.microsoft.com/office/drawing/2014/main" id="{025270B9-1F1D-F967-90ED-A76CA0D4EE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E06131-C7C9-B35E-7B25-368A75DA595F}"/>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58825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B22C-EF07-CC97-5C6F-52D1FD8895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4302FE-8AA4-A87C-CAF4-E167EF2DD6EC}"/>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4" name="Footer Placeholder 3">
            <a:extLst>
              <a:ext uri="{FF2B5EF4-FFF2-40B4-BE49-F238E27FC236}">
                <a16:creationId xmlns:a16="http://schemas.microsoft.com/office/drawing/2014/main" id="{8859A8EA-76C9-9538-CB46-C95863A632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4DCE16-BF54-B395-7ACC-6B678C1EB45C}"/>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23162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A53BD-2221-3F82-178A-33F55E0F8DDD}"/>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3" name="Footer Placeholder 2">
            <a:extLst>
              <a:ext uri="{FF2B5EF4-FFF2-40B4-BE49-F238E27FC236}">
                <a16:creationId xmlns:a16="http://schemas.microsoft.com/office/drawing/2014/main" id="{FDC8E9B5-8185-72F6-9EF3-5A5FE7E85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04C7E5-D4AA-B756-40B0-29A6E0DA6526}"/>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224761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2A02-F8D0-2F1B-B136-385A46AF5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FF76B2-23F2-35A5-E135-CE6357F0D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F47776-63D8-F3CD-CA56-5C2E89A1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6F4F3-264A-49CC-2C86-CBCDE27889BB}"/>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6" name="Footer Placeholder 5">
            <a:extLst>
              <a:ext uri="{FF2B5EF4-FFF2-40B4-BE49-F238E27FC236}">
                <a16:creationId xmlns:a16="http://schemas.microsoft.com/office/drawing/2014/main" id="{11BBFB2C-44CD-86EA-EF04-2592317EA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C0818-6178-2F06-AF98-97BF2DD52E8D}"/>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77325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BD6E-A8BC-0576-F854-420DD9EF7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A4FB35-5838-E385-DF9A-7FC2EC4A6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CBE80-5A8F-43A6-4A8A-A5BC87615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EC5E6-E2AE-03F5-E1D6-270D39BAF655}"/>
              </a:ext>
            </a:extLst>
          </p:cNvPr>
          <p:cNvSpPr>
            <a:spLocks noGrp="1"/>
          </p:cNvSpPr>
          <p:nvPr>
            <p:ph type="dt" sz="half" idx="10"/>
          </p:nvPr>
        </p:nvSpPr>
        <p:spPr/>
        <p:txBody>
          <a:bodyPr/>
          <a:lstStyle/>
          <a:p>
            <a:fld id="{80BE21B6-B63A-4DD9-A47E-5F83D944EA00}" type="datetimeFigureOut">
              <a:rPr lang="en-IN" smtClean="0"/>
              <a:t>24-03-2023</a:t>
            </a:fld>
            <a:endParaRPr lang="en-IN"/>
          </a:p>
        </p:txBody>
      </p:sp>
      <p:sp>
        <p:nvSpPr>
          <p:cNvPr id="6" name="Footer Placeholder 5">
            <a:extLst>
              <a:ext uri="{FF2B5EF4-FFF2-40B4-BE49-F238E27FC236}">
                <a16:creationId xmlns:a16="http://schemas.microsoft.com/office/drawing/2014/main" id="{962219BD-11ED-917E-B1D1-340EBE8703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F0084F-9997-4F3E-AA6A-F531205A1CC9}"/>
              </a:ext>
            </a:extLst>
          </p:cNvPr>
          <p:cNvSpPr>
            <a:spLocks noGrp="1"/>
          </p:cNvSpPr>
          <p:nvPr>
            <p:ph type="sldNum" sz="quarter" idx="12"/>
          </p:nvPr>
        </p:nvSpPr>
        <p:spPr/>
        <p:txBody>
          <a:bodyPr/>
          <a:lstStyle/>
          <a:p>
            <a:fld id="{07A0B6B5-EB81-4820-ABDC-921BA9006BEB}" type="slidenum">
              <a:rPr lang="en-IN" smtClean="0"/>
              <a:t>‹#›</a:t>
            </a:fld>
            <a:endParaRPr lang="en-IN"/>
          </a:p>
        </p:txBody>
      </p:sp>
    </p:spTree>
    <p:extLst>
      <p:ext uri="{BB962C8B-B14F-4D97-AF65-F5344CB8AC3E}">
        <p14:creationId xmlns:p14="http://schemas.microsoft.com/office/powerpoint/2010/main" val="315023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A0B52-7DD7-1598-0FB5-C3422C373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693B8-6453-133E-7870-6281C9F863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8E897-868C-B192-D340-E34DA7B50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E21B6-B63A-4DD9-A47E-5F83D944EA00}" type="datetimeFigureOut">
              <a:rPr lang="en-IN" smtClean="0"/>
              <a:t>24-03-2023</a:t>
            </a:fld>
            <a:endParaRPr lang="en-IN"/>
          </a:p>
        </p:txBody>
      </p:sp>
      <p:sp>
        <p:nvSpPr>
          <p:cNvPr id="5" name="Footer Placeholder 4">
            <a:extLst>
              <a:ext uri="{FF2B5EF4-FFF2-40B4-BE49-F238E27FC236}">
                <a16:creationId xmlns:a16="http://schemas.microsoft.com/office/drawing/2014/main" id="{F50394DD-DB89-3320-8617-A27DA23DF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FBAA81-8BB8-7D60-A332-CA7D69436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0B6B5-EB81-4820-ABDC-921BA9006BEB}" type="slidenum">
              <a:rPr lang="en-IN" smtClean="0"/>
              <a:t>‹#›</a:t>
            </a:fld>
            <a:endParaRPr lang="en-IN"/>
          </a:p>
        </p:txBody>
      </p:sp>
    </p:spTree>
    <p:extLst>
      <p:ext uri="{BB962C8B-B14F-4D97-AF65-F5344CB8AC3E}">
        <p14:creationId xmlns:p14="http://schemas.microsoft.com/office/powerpoint/2010/main" val="295397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A726EB-B049-C202-A9F6-B693D811CDD3}"/>
              </a:ext>
            </a:extLst>
          </p:cNvPr>
          <p:cNvSpPr txBox="1">
            <a:spLocks/>
          </p:cNvSpPr>
          <p:nvPr/>
        </p:nvSpPr>
        <p:spPr>
          <a:xfrm>
            <a:off x="496390" y="392381"/>
            <a:ext cx="10776856" cy="9592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i="1" dirty="0">
                <a:blipFill>
                  <a:blip r:embed="rId2"/>
                  <a:tile tx="0" ty="0" sx="100000" sy="100000" flip="none" algn="tl"/>
                </a:blip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Personal Voice Assistant</a:t>
            </a:r>
          </a:p>
        </p:txBody>
      </p:sp>
      <p:sp>
        <p:nvSpPr>
          <p:cNvPr id="7" name="Subtitle 2">
            <a:extLst>
              <a:ext uri="{FF2B5EF4-FFF2-40B4-BE49-F238E27FC236}">
                <a16:creationId xmlns:a16="http://schemas.microsoft.com/office/drawing/2014/main" id="{EED2DC7F-350E-EF2C-3188-0D8226520621}"/>
              </a:ext>
            </a:extLst>
          </p:cNvPr>
          <p:cNvSpPr>
            <a:spLocks noGrp="1"/>
          </p:cNvSpPr>
          <p:nvPr>
            <p:ph type="subTitle" idx="1"/>
          </p:nvPr>
        </p:nvSpPr>
        <p:spPr>
          <a:xfrm>
            <a:off x="255562" y="5010831"/>
            <a:ext cx="5444289" cy="1655762"/>
          </a:xfrm>
        </p:spPr>
        <p:txBody>
          <a:bodyPr>
            <a:normAutofit fontScale="92500"/>
          </a:bodyPr>
          <a:lstStyle/>
          <a:p>
            <a:pPr algn="l">
              <a:lnSpc>
                <a:spcPct val="100000"/>
              </a:lnSpc>
              <a:spcBef>
                <a:spcPts val="0"/>
              </a:spcBef>
            </a:pPr>
            <a:r>
              <a:rPr lang="en-US" sz="2200" b="1" u="sng" dirty="0">
                <a:solidFill>
                  <a:srgbClr val="FFFF66"/>
                </a:solidFill>
                <a:latin typeface="Times New Roman" panose="02020603050405020304" pitchFamily="18" charset="0"/>
                <a:cs typeface="Times New Roman" panose="02020603050405020304" pitchFamily="18" charset="0"/>
              </a:rPr>
              <a:t>Presented by</a:t>
            </a:r>
            <a:r>
              <a:rPr lang="en-US" sz="2200" b="1" dirty="0">
                <a:solidFill>
                  <a:srgbClr val="FFFF66"/>
                </a:solidFill>
                <a:latin typeface="Times New Roman" panose="02020603050405020304" pitchFamily="18" charset="0"/>
                <a:cs typeface="Times New Roman" panose="02020603050405020304" pitchFamily="18" charset="0"/>
              </a:rPr>
              <a:t>:- </a:t>
            </a:r>
          </a:p>
          <a:p>
            <a:pPr algn="l">
              <a:lnSpc>
                <a:spcPct val="100000"/>
              </a:lnSpc>
              <a:spcBef>
                <a:spcPts val="0"/>
              </a:spcBef>
            </a:pPr>
            <a:r>
              <a:rPr lang="en-US" sz="2200" b="1" dirty="0">
                <a:solidFill>
                  <a:srgbClr val="FFFF66"/>
                </a:solidFill>
                <a:latin typeface="Times New Roman" panose="02020603050405020304" pitchFamily="18" charset="0"/>
                <a:cs typeface="Times New Roman" panose="02020603050405020304" pitchFamily="18" charset="0"/>
              </a:rPr>
              <a:t>     G.YASWANTH  -19MC1A0534 </a:t>
            </a:r>
          </a:p>
          <a:p>
            <a:pPr algn="l">
              <a:lnSpc>
                <a:spcPct val="100000"/>
              </a:lnSpc>
              <a:spcBef>
                <a:spcPts val="0"/>
              </a:spcBef>
            </a:pPr>
            <a:r>
              <a:rPr lang="en-US" sz="2200" b="1" dirty="0">
                <a:solidFill>
                  <a:srgbClr val="FFFF66"/>
                </a:solidFill>
                <a:latin typeface="Times New Roman" panose="02020603050405020304" pitchFamily="18" charset="0"/>
                <a:cs typeface="Times New Roman" panose="02020603050405020304" pitchFamily="18" charset="0"/>
              </a:rPr>
              <a:t>      SK.P.SHAHID -19MC1A05399</a:t>
            </a:r>
          </a:p>
          <a:p>
            <a:pPr algn="l">
              <a:lnSpc>
                <a:spcPct val="100000"/>
              </a:lnSpc>
              <a:spcBef>
                <a:spcPts val="0"/>
              </a:spcBef>
            </a:pPr>
            <a:r>
              <a:rPr lang="en-US" sz="2200" b="1" dirty="0">
                <a:solidFill>
                  <a:srgbClr val="FFFF66"/>
                </a:solidFill>
                <a:latin typeface="Times New Roman" panose="02020603050405020304" pitchFamily="18" charset="0"/>
                <a:cs typeface="Times New Roman" panose="02020603050405020304" pitchFamily="18" charset="0"/>
              </a:rPr>
              <a:t>     O.TEJA NARASIMHA RAO -19MC1A0579</a:t>
            </a:r>
          </a:p>
          <a:p>
            <a:pPr marL="228600" algn="l">
              <a:lnSpc>
                <a:spcPct val="100000"/>
              </a:lnSpc>
              <a:spcBef>
                <a:spcPts val="0"/>
              </a:spcBef>
            </a:pPr>
            <a:r>
              <a:rPr lang="en-US" sz="2200" b="1" dirty="0">
                <a:solidFill>
                  <a:srgbClr val="FFFF66"/>
                </a:solidFill>
                <a:latin typeface="Times New Roman" panose="02020603050405020304" pitchFamily="18" charset="0"/>
                <a:cs typeface="Times New Roman" panose="02020603050405020304" pitchFamily="18" charset="0"/>
              </a:rPr>
              <a:t>  L.RUSHENDAR REDDY -19MC1A0557</a:t>
            </a:r>
          </a:p>
          <a:p>
            <a:pPr marL="292100" algn="l">
              <a:lnSpc>
                <a:spcPct val="100000"/>
              </a:lnSpc>
              <a:spcBef>
                <a:spcPts val="0"/>
              </a:spcBef>
            </a:pPr>
            <a:endParaRPr lang="en-US" sz="2200" b="1" dirty="0">
              <a:solidFill>
                <a:srgbClr val="FFFF66"/>
              </a:solidFill>
              <a:latin typeface="Times New Roman" panose="02020603050405020304" pitchFamily="18" charset="0"/>
              <a:cs typeface="Times New Roman" panose="02020603050405020304" pitchFamily="18" charset="0"/>
            </a:endParaRPr>
          </a:p>
          <a:p>
            <a:pPr algn="l"/>
            <a:endParaRPr lang="en-US" dirty="0">
              <a:solidFill>
                <a:srgbClr val="FFFF66"/>
              </a:solidFill>
              <a:latin typeface="Times New Roman" panose="02020603050405020304" pitchFamily="18" charset="0"/>
              <a:cs typeface="Times New Roman" panose="02020603050405020304" pitchFamily="18" charset="0"/>
            </a:endParaRPr>
          </a:p>
          <a:p>
            <a:pPr algn="l"/>
            <a:endParaRPr lang="en-US" dirty="0">
              <a:solidFill>
                <a:srgbClr val="FFFF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F738621-FCEF-F6EC-7859-73000A0AA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885" y="2832095"/>
            <a:ext cx="6940550" cy="1962150"/>
          </a:xfrm>
          <a:prstGeom prst="rect">
            <a:avLst/>
          </a:prstGeom>
          <a:noFill/>
        </p:spPr>
      </p:pic>
      <p:pic>
        <p:nvPicPr>
          <p:cNvPr id="9" name="Picture 8">
            <a:extLst>
              <a:ext uri="{FF2B5EF4-FFF2-40B4-BE49-F238E27FC236}">
                <a16:creationId xmlns:a16="http://schemas.microsoft.com/office/drawing/2014/main" id="{6194CA68-1895-5729-45C1-1B8E47E30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976" y="1019288"/>
            <a:ext cx="2571750" cy="1962151"/>
          </a:xfrm>
          <a:prstGeom prst="rect">
            <a:avLst/>
          </a:prstGeom>
        </p:spPr>
      </p:pic>
      <p:sp>
        <p:nvSpPr>
          <p:cNvPr id="10" name="TextBox 9">
            <a:extLst>
              <a:ext uri="{FF2B5EF4-FFF2-40B4-BE49-F238E27FC236}">
                <a16:creationId xmlns:a16="http://schemas.microsoft.com/office/drawing/2014/main" id="{F161448B-EB47-14E4-4FEB-A30515ED983E}"/>
              </a:ext>
            </a:extLst>
          </p:cNvPr>
          <p:cNvSpPr txBox="1"/>
          <p:nvPr/>
        </p:nvSpPr>
        <p:spPr>
          <a:xfrm>
            <a:off x="7614400" y="5135031"/>
            <a:ext cx="3214709" cy="1569660"/>
          </a:xfrm>
          <a:prstGeom prst="rect">
            <a:avLst/>
          </a:prstGeom>
          <a:noFill/>
        </p:spPr>
        <p:txBody>
          <a:bodyPr wrap="square" rtlCol="0">
            <a:spAutoFit/>
          </a:bodyPr>
          <a:lstStyle/>
          <a:p>
            <a:r>
              <a:rPr lang="en-US" sz="2400" u="sng" dirty="0">
                <a:solidFill>
                  <a:srgbClr val="FFFF66"/>
                </a:solidFill>
                <a:latin typeface="Times New Roman" panose="02020603050405020304" pitchFamily="18" charset="0"/>
                <a:cs typeface="Times New Roman" panose="02020603050405020304" pitchFamily="18" charset="0"/>
              </a:rPr>
              <a:t>Guided by:</a:t>
            </a:r>
          </a:p>
          <a:p>
            <a:r>
              <a:rPr lang="en-US" sz="2400" dirty="0">
                <a:solidFill>
                  <a:srgbClr val="FFFF66"/>
                </a:solidFill>
                <a:latin typeface="Times New Roman" panose="02020603050405020304" pitchFamily="18" charset="0"/>
                <a:cs typeface="Times New Roman" panose="02020603050405020304" pitchFamily="18" charset="0"/>
              </a:rPr>
              <a:t>   B.DHARAMA RAJU</a:t>
            </a:r>
          </a:p>
          <a:p>
            <a:r>
              <a:rPr lang="en-US" sz="2400" dirty="0">
                <a:solidFill>
                  <a:srgbClr val="FFFF6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6343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DCA6-4854-A468-6B26-448907E45F32}"/>
              </a:ext>
            </a:extLst>
          </p:cNvPr>
          <p:cNvSpPr>
            <a:spLocks noGrp="1"/>
          </p:cNvSpPr>
          <p:nvPr>
            <p:ph type="title"/>
          </p:nvPr>
        </p:nvSpPr>
        <p:spPr>
          <a:xfrm>
            <a:off x="289560" y="391252"/>
            <a:ext cx="2610394" cy="510086"/>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rPr>
              <a:t>SEQUENCE DIAGRAM</a:t>
            </a:r>
            <a:endParaRPr lang="en-IN" dirty="0"/>
          </a:p>
        </p:txBody>
      </p:sp>
      <p:pic>
        <p:nvPicPr>
          <p:cNvPr id="4" name="Picture 3">
            <a:extLst>
              <a:ext uri="{FF2B5EF4-FFF2-40B4-BE49-F238E27FC236}">
                <a16:creationId xmlns:a16="http://schemas.microsoft.com/office/drawing/2014/main" id="{FB3D36E9-4D91-9CF7-928D-B6CC7FDE5774}"/>
              </a:ext>
            </a:extLst>
          </p:cNvPr>
          <p:cNvPicPr>
            <a:picLocks noChangeAspect="1"/>
          </p:cNvPicPr>
          <p:nvPr/>
        </p:nvPicPr>
        <p:blipFill>
          <a:blip r:embed="rId2" cstate="print"/>
          <a:srcRect/>
          <a:stretch>
            <a:fillRect/>
          </a:stretch>
        </p:blipFill>
        <p:spPr>
          <a:xfrm>
            <a:off x="152400" y="1036320"/>
            <a:ext cx="5804263" cy="4785360"/>
          </a:xfrm>
          <a:prstGeom prst="rect">
            <a:avLst/>
          </a:prstGeom>
          <a:noFill/>
          <a:ln w="9525">
            <a:noFill/>
            <a:miter lim="800000"/>
            <a:headEnd/>
            <a:tailEnd/>
          </a:ln>
        </p:spPr>
      </p:pic>
      <p:sp>
        <p:nvSpPr>
          <p:cNvPr id="5" name="TextBox 4">
            <a:extLst>
              <a:ext uri="{FF2B5EF4-FFF2-40B4-BE49-F238E27FC236}">
                <a16:creationId xmlns:a16="http://schemas.microsoft.com/office/drawing/2014/main" id="{15D82395-CBFA-B7E0-50E9-5C535DA2F9AE}"/>
              </a:ext>
            </a:extLst>
          </p:cNvPr>
          <p:cNvSpPr txBox="1"/>
          <p:nvPr/>
        </p:nvSpPr>
        <p:spPr>
          <a:xfrm>
            <a:off x="6662057" y="522514"/>
            <a:ext cx="2542106"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ACTIVITY DIAGRAM</a:t>
            </a:r>
            <a:endParaRPr lang="en-IN" dirty="0"/>
          </a:p>
        </p:txBody>
      </p:sp>
      <p:pic>
        <p:nvPicPr>
          <p:cNvPr id="6" name="Picture 5">
            <a:extLst>
              <a:ext uri="{FF2B5EF4-FFF2-40B4-BE49-F238E27FC236}">
                <a16:creationId xmlns:a16="http://schemas.microsoft.com/office/drawing/2014/main" id="{05F9319F-777D-101A-8B48-CFD277FC1C0A}"/>
              </a:ext>
            </a:extLst>
          </p:cNvPr>
          <p:cNvPicPr>
            <a:picLocks noChangeAspect="1"/>
          </p:cNvPicPr>
          <p:nvPr/>
        </p:nvPicPr>
        <p:blipFill>
          <a:blip r:embed="rId3" cstate="print"/>
          <a:srcRect/>
          <a:stretch>
            <a:fillRect/>
          </a:stretch>
        </p:blipFill>
        <p:spPr>
          <a:xfrm>
            <a:off x="6957739" y="920932"/>
            <a:ext cx="3057525" cy="4514850"/>
          </a:xfrm>
          <a:prstGeom prst="rect">
            <a:avLst/>
          </a:prstGeom>
          <a:noFill/>
          <a:ln w="9525">
            <a:noFill/>
            <a:miter lim="800000"/>
            <a:headEnd/>
            <a:tailEnd/>
          </a:ln>
        </p:spPr>
      </p:pic>
    </p:spTree>
    <p:extLst>
      <p:ext uri="{BB962C8B-B14F-4D97-AF65-F5344CB8AC3E}">
        <p14:creationId xmlns:p14="http://schemas.microsoft.com/office/powerpoint/2010/main" val="1817650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762C27-C907-BAB1-EE3E-9705561C454E}"/>
              </a:ext>
            </a:extLst>
          </p:cNvPr>
          <p:cNvPicPr>
            <a:picLocks noChangeAspect="1"/>
          </p:cNvPicPr>
          <p:nvPr/>
        </p:nvPicPr>
        <p:blipFill>
          <a:blip r:embed="rId2" cstate="print"/>
          <a:srcRect/>
          <a:stretch>
            <a:fillRect/>
          </a:stretch>
        </p:blipFill>
        <p:spPr>
          <a:xfrm>
            <a:off x="152400" y="85089"/>
            <a:ext cx="5943600" cy="3343910"/>
          </a:xfrm>
          <a:prstGeom prst="rect">
            <a:avLst/>
          </a:prstGeom>
          <a:noFill/>
          <a:ln w="9525">
            <a:noFill/>
            <a:miter lim="800000"/>
            <a:headEnd/>
            <a:tailEnd/>
          </a:ln>
        </p:spPr>
      </p:pic>
      <p:pic>
        <p:nvPicPr>
          <p:cNvPr id="3" name="Picture 2">
            <a:extLst>
              <a:ext uri="{FF2B5EF4-FFF2-40B4-BE49-F238E27FC236}">
                <a16:creationId xmlns:a16="http://schemas.microsoft.com/office/drawing/2014/main" id="{ACEA9BEB-DA27-155D-D4D4-C553222D4F2D}"/>
              </a:ext>
            </a:extLst>
          </p:cNvPr>
          <p:cNvPicPr>
            <a:picLocks noChangeAspect="1"/>
          </p:cNvPicPr>
          <p:nvPr/>
        </p:nvPicPr>
        <p:blipFill>
          <a:blip r:embed="rId3" cstate="print"/>
          <a:srcRect/>
          <a:stretch>
            <a:fillRect/>
          </a:stretch>
        </p:blipFill>
        <p:spPr>
          <a:xfrm>
            <a:off x="6096000" y="85090"/>
            <a:ext cx="5943600" cy="3343910"/>
          </a:xfrm>
          <a:prstGeom prst="rect">
            <a:avLst/>
          </a:prstGeom>
          <a:noFill/>
          <a:ln w="9525">
            <a:noFill/>
            <a:miter lim="800000"/>
            <a:headEnd/>
            <a:tailEnd/>
          </a:ln>
        </p:spPr>
      </p:pic>
      <p:pic>
        <p:nvPicPr>
          <p:cNvPr id="4" name="Picture 3">
            <a:extLst>
              <a:ext uri="{FF2B5EF4-FFF2-40B4-BE49-F238E27FC236}">
                <a16:creationId xmlns:a16="http://schemas.microsoft.com/office/drawing/2014/main" id="{5EAC9DD7-76A7-44BB-FFD5-F0DDC6B2E047}"/>
              </a:ext>
            </a:extLst>
          </p:cNvPr>
          <p:cNvPicPr>
            <a:picLocks noChangeAspect="1"/>
          </p:cNvPicPr>
          <p:nvPr/>
        </p:nvPicPr>
        <p:blipFill>
          <a:blip r:embed="rId4" cstate="print"/>
          <a:srcRect/>
          <a:stretch>
            <a:fillRect/>
          </a:stretch>
        </p:blipFill>
        <p:spPr>
          <a:xfrm>
            <a:off x="152400" y="3514091"/>
            <a:ext cx="5943600" cy="3343910"/>
          </a:xfrm>
          <a:prstGeom prst="rect">
            <a:avLst/>
          </a:prstGeom>
          <a:noFill/>
          <a:ln w="9525">
            <a:noFill/>
            <a:miter lim="800000"/>
            <a:headEnd/>
            <a:tailEnd/>
          </a:ln>
        </p:spPr>
      </p:pic>
      <p:pic>
        <p:nvPicPr>
          <p:cNvPr id="5" name="Picture 4">
            <a:extLst>
              <a:ext uri="{FF2B5EF4-FFF2-40B4-BE49-F238E27FC236}">
                <a16:creationId xmlns:a16="http://schemas.microsoft.com/office/drawing/2014/main" id="{7176C904-0240-F35F-78D3-FC4FCF132BB5}"/>
              </a:ext>
            </a:extLst>
          </p:cNvPr>
          <p:cNvPicPr>
            <a:picLocks noChangeAspect="1"/>
          </p:cNvPicPr>
          <p:nvPr/>
        </p:nvPicPr>
        <p:blipFill>
          <a:blip r:embed="rId4" cstate="print"/>
          <a:srcRect/>
          <a:stretch>
            <a:fillRect/>
          </a:stretch>
        </p:blipFill>
        <p:spPr>
          <a:xfrm>
            <a:off x="6096000" y="3514090"/>
            <a:ext cx="5943600" cy="3343910"/>
          </a:xfrm>
          <a:prstGeom prst="rect">
            <a:avLst/>
          </a:prstGeom>
          <a:noFill/>
          <a:ln w="9525">
            <a:noFill/>
            <a:miter lim="800000"/>
            <a:headEnd/>
            <a:tailEnd/>
          </a:ln>
        </p:spPr>
      </p:pic>
    </p:spTree>
    <p:extLst>
      <p:ext uri="{BB962C8B-B14F-4D97-AF65-F5344CB8AC3E}">
        <p14:creationId xmlns:p14="http://schemas.microsoft.com/office/powerpoint/2010/main" val="4010548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D4D6F-B33A-0BBB-779C-BCD550C30D35}"/>
              </a:ext>
            </a:extLst>
          </p:cNvPr>
          <p:cNvPicPr>
            <a:picLocks noChangeAspect="1"/>
          </p:cNvPicPr>
          <p:nvPr/>
        </p:nvPicPr>
        <p:blipFill>
          <a:blip r:embed="rId2" cstate="print"/>
          <a:srcRect/>
          <a:stretch>
            <a:fillRect/>
          </a:stretch>
        </p:blipFill>
        <p:spPr>
          <a:xfrm>
            <a:off x="152400" y="0"/>
            <a:ext cx="5943600" cy="3343910"/>
          </a:xfrm>
          <a:prstGeom prst="rect">
            <a:avLst/>
          </a:prstGeom>
          <a:noFill/>
          <a:ln w="9525">
            <a:noFill/>
            <a:miter lim="800000"/>
            <a:headEnd/>
            <a:tailEnd/>
          </a:ln>
        </p:spPr>
      </p:pic>
      <p:pic>
        <p:nvPicPr>
          <p:cNvPr id="3" name="Picture 2">
            <a:extLst>
              <a:ext uri="{FF2B5EF4-FFF2-40B4-BE49-F238E27FC236}">
                <a16:creationId xmlns:a16="http://schemas.microsoft.com/office/drawing/2014/main" id="{CA845004-3DCA-9C3E-17A3-BFE18E40C968}"/>
              </a:ext>
            </a:extLst>
          </p:cNvPr>
          <p:cNvPicPr>
            <a:picLocks noChangeAspect="1"/>
          </p:cNvPicPr>
          <p:nvPr/>
        </p:nvPicPr>
        <p:blipFill>
          <a:blip r:embed="rId3" cstate="print"/>
          <a:srcRect/>
          <a:stretch>
            <a:fillRect/>
          </a:stretch>
        </p:blipFill>
        <p:spPr>
          <a:xfrm>
            <a:off x="6096000" y="3409406"/>
            <a:ext cx="5943600" cy="3343910"/>
          </a:xfrm>
          <a:prstGeom prst="rect">
            <a:avLst/>
          </a:prstGeom>
          <a:noFill/>
          <a:ln w="9525">
            <a:noFill/>
            <a:miter lim="800000"/>
            <a:headEnd/>
            <a:tailEnd/>
          </a:ln>
        </p:spPr>
      </p:pic>
    </p:spTree>
    <p:extLst>
      <p:ext uri="{BB962C8B-B14F-4D97-AF65-F5344CB8AC3E}">
        <p14:creationId xmlns:p14="http://schemas.microsoft.com/office/powerpoint/2010/main" val="2220417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318DA-C192-E01C-FDD6-F735B4D8CF9B}"/>
              </a:ext>
            </a:extLst>
          </p:cNvPr>
          <p:cNvSpPr txBox="1"/>
          <p:nvPr/>
        </p:nvSpPr>
        <p:spPr>
          <a:xfrm>
            <a:off x="193765" y="342115"/>
            <a:ext cx="11804469" cy="2350900"/>
          </a:xfrm>
          <a:prstGeom prst="rect">
            <a:avLst/>
          </a:prstGeom>
          <a:noFill/>
        </p:spPr>
        <p:txBody>
          <a:bodyPr wrap="square">
            <a:spAutoFit/>
          </a:bodyPr>
          <a:lstStyle/>
          <a:p>
            <a:pPr marL="914400" marR="0" indent="457200" algn="just">
              <a:lnSpc>
                <a:spcPct val="150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                   	FUTURE ENHANCEMENT</a:t>
            </a:r>
            <a:endParaRPr lang="en-IN" sz="16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SimSun" panose="02010600030101010101" pitchFamily="2" charset="-122"/>
              </a:rPr>
              <a:t>In future voice assistants can be used for two developments: First quality of dialogue recognition will increase because broadband allows more complex data processing in powerful data </a:t>
            </a:r>
            <a:r>
              <a:rPr lang="en-US" sz="1800" dirty="0" err="1">
                <a:effectLst/>
                <a:latin typeface="Times New Roman" panose="02020603050405020304" pitchFamily="18" charset="0"/>
                <a:ea typeface="SimSun" panose="02010600030101010101" pitchFamily="2" charset="-122"/>
              </a:rPr>
              <a:t>centres</a:t>
            </a:r>
            <a:r>
              <a:rPr lang="en-US" sz="1800" dirty="0">
                <a:effectLst/>
                <a:latin typeface="Times New Roman" panose="02020603050405020304" pitchFamily="18" charset="0"/>
                <a:ea typeface="SimSun" panose="02010600030101010101" pitchFamily="2" charset="-122"/>
              </a:rPr>
              <a:t>. Second, from the users perspective, VAs aid for interaction. In the companies, voice assistants can be used to automate repetitive tasks for  book meeting rooms and restaurants </a:t>
            </a:r>
            <a:r>
              <a:rPr lang="en-US" sz="1800" dirty="0" err="1">
                <a:effectLst/>
                <a:latin typeface="Times New Roman" panose="02020603050405020304" pitchFamily="18" charset="0"/>
                <a:ea typeface="SimSun" panose="02010600030101010101" pitchFamily="2" charset="-122"/>
              </a:rPr>
              <a:t>etc</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4360377-16E1-4C9C-F0AD-39D8A11CF844}"/>
              </a:ext>
            </a:extLst>
          </p:cNvPr>
          <p:cNvSpPr txBox="1"/>
          <p:nvPr/>
        </p:nvSpPr>
        <p:spPr>
          <a:xfrm>
            <a:off x="193764" y="2964657"/>
            <a:ext cx="11804469" cy="3187219"/>
          </a:xfrm>
          <a:prstGeom prst="rect">
            <a:avLst/>
          </a:prstGeom>
          <a:noFill/>
        </p:spPr>
        <p:txBody>
          <a:bodyPr wrap="square">
            <a:spAutoFit/>
          </a:bodyPr>
          <a:lstStyle/>
          <a:p>
            <a:pPr marL="1371600" marR="0" indent="457200" algn="just">
              <a:lnSpc>
                <a:spcPct val="150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                            CONCLUSION</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SimSun" panose="02010600030101010101" pitchFamily="2" charset="-122"/>
              </a:rPr>
              <a:t>In our project we have implemented many things compared to other assistants. Now a days it is very useful in human life because it is a hands-free application. It is a very simple application. As well as it is used in a business field also for example in laboratory, the person wears gloves and body suits for their safety purpose so it is difficult to type, through voice assistant they can get any information so that their work becomes easy. Voice assistants are useful in many fields such as education, daily life application, home appliances etc. and voice assistant is also useful for the illiterate people they can get any information just by saying to the assistant, luxury is available for people, thanks to AI based voice assistants.</a:t>
            </a:r>
            <a:endParaRPr lang="en-IN" dirty="0"/>
          </a:p>
        </p:txBody>
      </p:sp>
    </p:spTree>
    <p:extLst>
      <p:ext uri="{BB962C8B-B14F-4D97-AF65-F5344CB8AC3E}">
        <p14:creationId xmlns:p14="http://schemas.microsoft.com/office/powerpoint/2010/main" val="1161177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7A1C-8074-E4D3-6C44-55BF06FCE82D}"/>
              </a:ext>
            </a:extLst>
          </p:cNvPr>
          <p:cNvSpPr>
            <a:spLocks noGrp="1"/>
          </p:cNvSpPr>
          <p:nvPr>
            <p:ph type="title"/>
          </p:nvPr>
        </p:nvSpPr>
        <p:spPr>
          <a:xfrm>
            <a:off x="381000" y="103868"/>
            <a:ext cx="3172097" cy="1325563"/>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r>
              <a:rPr lang="en-US" sz="4400"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50DE349D-9CFD-77E1-C948-E243D305F8FD}"/>
              </a:ext>
            </a:extLst>
          </p:cNvPr>
          <p:cNvSpPr>
            <a:spLocks noGrp="1"/>
          </p:cNvSpPr>
          <p:nvPr>
            <p:ph idx="1"/>
          </p:nvPr>
        </p:nvSpPr>
        <p:spPr>
          <a:xfrm>
            <a:off x="627017" y="1162595"/>
            <a:ext cx="6113417" cy="5473336"/>
          </a:xfrm>
        </p:spPr>
        <p:txBody>
          <a:bodyPr>
            <a:normAutofit fontScale="62500" lnSpcReduction="20000"/>
          </a:bodyPr>
          <a:lstStyle/>
          <a:p>
            <a:r>
              <a:rPr lang="en-US" dirty="0"/>
              <a:t>Introduction</a:t>
            </a:r>
          </a:p>
          <a:p>
            <a:r>
              <a:rPr lang="en-US" dirty="0"/>
              <a:t>Abstract</a:t>
            </a:r>
          </a:p>
          <a:p>
            <a:r>
              <a:rPr lang="en-US" dirty="0"/>
              <a:t>EXISTING SYSTEM</a:t>
            </a:r>
          </a:p>
          <a:p>
            <a:r>
              <a:rPr lang="en-US" dirty="0"/>
              <a:t>PROPOSEDSYSTEM</a:t>
            </a:r>
          </a:p>
          <a:p>
            <a:r>
              <a:rPr lang="en-US" dirty="0"/>
              <a:t>MODULES</a:t>
            </a:r>
          </a:p>
          <a:p>
            <a:r>
              <a:rPr lang="en-US" dirty="0"/>
              <a:t>REQUIREMENTS:-</a:t>
            </a:r>
          </a:p>
          <a:p>
            <a:r>
              <a:rPr lang="en-US" dirty="0"/>
              <a:t>1.software </a:t>
            </a:r>
          </a:p>
          <a:p>
            <a:r>
              <a:rPr lang="en-US" dirty="0"/>
              <a:t>2.hardware </a:t>
            </a:r>
          </a:p>
          <a:p>
            <a:r>
              <a:rPr lang="en-US" dirty="0"/>
              <a:t>3.functional </a:t>
            </a:r>
          </a:p>
          <a:p>
            <a:r>
              <a:rPr lang="en-US" dirty="0"/>
              <a:t>4.non-functional</a:t>
            </a:r>
          </a:p>
          <a:p>
            <a:r>
              <a:rPr lang="en-US" dirty="0"/>
              <a:t>Designs</a:t>
            </a:r>
          </a:p>
          <a:p>
            <a:r>
              <a:rPr lang="en-US" dirty="0"/>
              <a:t>1.uml diagrams</a:t>
            </a:r>
          </a:p>
          <a:p>
            <a:r>
              <a:rPr lang="en-US" dirty="0"/>
              <a:t>2.database designs</a:t>
            </a:r>
          </a:p>
          <a:p>
            <a:r>
              <a:rPr lang="en-US" dirty="0"/>
              <a:t>3.algorithms</a:t>
            </a:r>
          </a:p>
          <a:p>
            <a:r>
              <a:rPr lang="en-US" dirty="0"/>
              <a:t>Execution screenshot</a:t>
            </a:r>
          </a:p>
          <a:p>
            <a:r>
              <a:rPr lang="en-US" dirty="0"/>
              <a:t>Future scope</a:t>
            </a:r>
          </a:p>
          <a:p>
            <a:r>
              <a:rPr lang="en-US" dirty="0"/>
              <a:t>Conclusion</a:t>
            </a:r>
            <a:endParaRPr lang="en-IN" dirty="0"/>
          </a:p>
        </p:txBody>
      </p:sp>
    </p:spTree>
    <p:extLst>
      <p:ext uri="{BB962C8B-B14F-4D97-AF65-F5344CB8AC3E}">
        <p14:creationId xmlns:p14="http://schemas.microsoft.com/office/powerpoint/2010/main" val="511358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AD39-89FF-84F3-E0DD-739955CBD331}"/>
              </a:ext>
            </a:extLst>
          </p:cNvPr>
          <p:cNvSpPr>
            <a:spLocks noGrp="1"/>
          </p:cNvSpPr>
          <p:nvPr>
            <p:ph type="title"/>
          </p:nvPr>
        </p:nvSpPr>
        <p:spPr>
          <a:xfrm>
            <a:off x="746760" y="365127"/>
            <a:ext cx="4948646" cy="679904"/>
          </a:xfrm>
        </p:spPr>
        <p:txBody>
          <a:bodyPr>
            <a:noAutofit/>
          </a:bodyPr>
          <a:lstStyle/>
          <a:p>
            <a:r>
              <a:rPr lang="en-US" sz="4000" b="1" u="sng" dirty="0">
                <a:effectLst/>
                <a:latin typeface="Times New Roman" panose="02020603050405020304" pitchFamily="18" charset="0"/>
                <a:ea typeface="Times New Roman" panose="02020603050405020304" pitchFamily="18" charset="0"/>
              </a:rPr>
              <a:t>INTRODUCTION :-</a:t>
            </a:r>
            <a:endParaRPr lang="en-IN" sz="4000" u="sng" dirty="0"/>
          </a:p>
        </p:txBody>
      </p:sp>
      <p:sp>
        <p:nvSpPr>
          <p:cNvPr id="3" name="Content Placeholder 2">
            <a:extLst>
              <a:ext uri="{FF2B5EF4-FFF2-40B4-BE49-F238E27FC236}">
                <a16:creationId xmlns:a16="http://schemas.microsoft.com/office/drawing/2014/main" id="{766F2961-35B5-FF39-1138-11BA5A7B178E}"/>
              </a:ext>
            </a:extLst>
          </p:cNvPr>
          <p:cNvSpPr>
            <a:spLocks noGrp="1"/>
          </p:cNvSpPr>
          <p:nvPr>
            <p:ph idx="1"/>
          </p:nvPr>
        </p:nvSpPr>
        <p:spPr>
          <a:xfrm>
            <a:off x="524691" y="1253330"/>
            <a:ext cx="11258005" cy="5239543"/>
          </a:xfrm>
        </p:spPr>
        <p:txBody>
          <a:bodyPr>
            <a:normAutofit/>
          </a:bodyPr>
          <a:lstStyle/>
          <a:p>
            <a:r>
              <a:rPr lang="en-US" sz="2000" dirty="0">
                <a:effectLst/>
                <a:latin typeface="Times New Roman" panose="02020603050405020304" pitchFamily="18" charset="0"/>
                <a:ea typeface="SimSun" panose="02010600030101010101" pitchFamily="2" charset="-122"/>
              </a:rPr>
              <a:t>Nowadays the Mobile Technology is being very famous for the User Experience, because it is very easy to access the applications and services from anywhere of your Geolocation. Android, Apple, Windows, Blackberry, etc. are various famous and commonly used Mobile Operating Systems. All the Operating Systems provides plenty of applications and services for users. For an instance, the Contacts Applications is used to store the contact details of the user's contact and also helps user to connect a call or send an SMS to other person using the contents stored in this application. We can get similar types of application all around the world via Apple Store, Play Store, etc. All this features gives birth to various kinds of sensors or functionalities to be implemented in the mobile devices. The Most famous application of iPhone is “SIRI” which helps the end user to communicate end user to mobile with voice and it also responds to the voice commands of the user. Same kind of application is also developed by the Google that is “Google Voice Search” which is used for in Android Phones. But this Application mostly works with Internet Connections. But our Proposed System has capability to work with and without Internet Connectivity. It’s named as Personal Assistant with Voice Recognition Intelligence, which takes the user input in form of voice or text and process it and returns the output in various forms like action to be performed or the search result is dictated to the end user.</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76542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2FE-3738-4AB7-8806-C900710BE629}"/>
              </a:ext>
            </a:extLst>
          </p:cNvPr>
          <p:cNvSpPr>
            <a:spLocks noGrp="1"/>
          </p:cNvSpPr>
          <p:nvPr>
            <p:ph type="title"/>
          </p:nvPr>
        </p:nvSpPr>
        <p:spPr>
          <a:xfrm>
            <a:off x="472440" y="243114"/>
            <a:ext cx="2336074" cy="875846"/>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0E185A2A-EEA1-9A00-B797-DF164024EF34}"/>
              </a:ext>
            </a:extLst>
          </p:cNvPr>
          <p:cNvSpPr>
            <a:spLocks noGrp="1"/>
          </p:cNvSpPr>
          <p:nvPr>
            <p:ph idx="1"/>
          </p:nvPr>
        </p:nvSpPr>
        <p:spPr>
          <a:xfrm>
            <a:off x="681446" y="1118960"/>
            <a:ext cx="10515600" cy="5370422"/>
          </a:xfrm>
        </p:spPr>
        <p:txBody>
          <a:bodyPr>
            <a:normAutofit/>
          </a:bodyPr>
          <a:lstStyle/>
          <a:p>
            <a:r>
              <a:rPr lang="en-US" sz="2400" dirty="0">
                <a:solidFill>
                  <a:srgbClr val="333333"/>
                </a:solidFill>
                <a:effectLst/>
                <a:latin typeface="Times New Roman" panose="02020603050405020304" pitchFamily="18" charset="0"/>
                <a:ea typeface="Microsoft JhengHei" panose="020B0604030504040204" pitchFamily="34" charset="-120"/>
              </a:rPr>
              <a:t>Voice control is a major growing feature that change the way people can live. </a:t>
            </a:r>
          </a:p>
          <a:p>
            <a:r>
              <a:rPr lang="en-US" sz="2400" dirty="0">
                <a:solidFill>
                  <a:srgbClr val="333333"/>
                </a:solidFill>
                <a:effectLst/>
                <a:latin typeface="Times New Roman" panose="02020603050405020304" pitchFamily="18" charset="0"/>
                <a:ea typeface="Microsoft JhengHei" panose="020B0604030504040204" pitchFamily="34" charset="-120"/>
              </a:rPr>
              <a:t>The voice assistant is commonly being used in smart phones and laptops. </a:t>
            </a:r>
          </a:p>
          <a:p>
            <a:r>
              <a:rPr lang="en-US" sz="2400" dirty="0">
                <a:solidFill>
                  <a:srgbClr val="333333"/>
                </a:solidFill>
                <a:effectLst/>
                <a:latin typeface="Times New Roman" panose="02020603050405020304" pitchFamily="18" charset="0"/>
                <a:ea typeface="Microsoft JhengHei" panose="020B0604030504040204" pitchFamily="34" charset="-120"/>
              </a:rPr>
              <a:t>AI-based Voice assistants are the operating systems that can recognize human voice and respond via integrated voices.</a:t>
            </a:r>
          </a:p>
          <a:p>
            <a:r>
              <a:rPr lang="en-US" sz="2400" dirty="0">
                <a:solidFill>
                  <a:srgbClr val="333333"/>
                </a:solidFill>
                <a:effectLst/>
                <a:latin typeface="Times New Roman" panose="02020603050405020304" pitchFamily="18" charset="0"/>
                <a:ea typeface="Microsoft JhengHei" panose="020B0604030504040204" pitchFamily="34" charset="-120"/>
              </a:rPr>
              <a:t> This voice assistant will gather the audio from the microphone and then convert that into text, later it is sent through GTTS (Google text to speech). </a:t>
            </a:r>
          </a:p>
          <a:p>
            <a:r>
              <a:rPr lang="en-US" sz="2400" dirty="0">
                <a:solidFill>
                  <a:srgbClr val="333333"/>
                </a:solidFill>
                <a:effectLst/>
                <a:latin typeface="Times New Roman" panose="02020603050405020304" pitchFamily="18" charset="0"/>
                <a:ea typeface="Microsoft JhengHei" panose="020B0604030504040204" pitchFamily="34" charset="-120"/>
              </a:rPr>
              <a:t>GTTS engine will convert text into audio file in English language, then that audio is played using play sound package of python programming Language</a:t>
            </a:r>
            <a:endParaRPr lang="en-IN" sz="2400" dirty="0"/>
          </a:p>
        </p:txBody>
      </p:sp>
    </p:spTree>
    <p:extLst>
      <p:ext uri="{BB962C8B-B14F-4D97-AF65-F5344CB8AC3E}">
        <p14:creationId xmlns:p14="http://schemas.microsoft.com/office/powerpoint/2010/main" val="6209896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DE263-4D06-BCB6-00BC-7B030C9E285E}"/>
              </a:ext>
            </a:extLst>
          </p:cNvPr>
          <p:cNvSpPr>
            <a:spLocks noGrp="1"/>
          </p:cNvSpPr>
          <p:nvPr>
            <p:ph idx="1"/>
          </p:nvPr>
        </p:nvSpPr>
        <p:spPr>
          <a:xfrm>
            <a:off x="1373777" y="858973"/>
            <a:ext cx="5980612" cy="695506"/>
          </a:xfrm>
        </p:spPr>
        <p:txBody>
          <a:bodyPr>
            <a:normAutofit/>
          </a:bodyPr>
          <a:lstStyle/>
          <a:p>
            <a:pPr>
              <a:buFont typeface="Wingdings" panose="05000000000000000000" pitchFamily="2" charset="2"/>
              <a:buChar char="Ø"/>
            </a:pPr>
            <a:r>
              <a:rPr lang="en-US" b="1" dirty="0"/>
              <a:t>Exciting system</a:t>
            </a:r>
            <a:endParaRPr lang="en-IN" dirty="0"/>
          </a:p>
        </p:txBody>
      </p:sp>
      <p:sp>
        <p:nvSpPr>
          <p:cNvPr id="4" name="TextBox 3">
            <a:extLst>
              <a:ext uri="{FF2B5EF4-FFF2-40B4-BE49-F238E27FC236}">
                <a16:creationId xmlns:a16="http://schemas.microsoft.com/office/drawing/2014/main" id="{336FA7A7-9EBF-AD48-87AD-0F1F985A0624}"/>
              </a:ext>
            </a:extLst>
          </p:cNvPr>
          <p:cNvSpPr txBox="1"/>
          <p:nvPr/>
        </p:nvSpPr>
        <p:spPr>
          <a:xfrm>
            <a:off x="2194560" y="1554479"/>
            <a:ext cx="9366069" cy="2031325"/>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In existing system user use to  search by using keyboard typing.it takes lot of times to search.</a:t>
            </a: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In recent times only in the Voice Assistants we can experience the major changes, the way user interacts and the experience of user. </a:t>
            </a: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We are already using them for many tasks like switching on/off lights, playing music through streaming apps like </a:t>
            </a:r>
            <a:r>
              <a:rPr lang="en-US" sz="1800" dirty="0" err="1">
                <a:effectLst/>
                <a:latin typeface="Times New Roman" panose="02020603050405020304" pitchFamily="18" charset="0"/>
                <a:ea typeface="SimSun" panose="02010600030101010101" pitchFamily="2" charset="-122"/>
              </a:rPr>
              <a:t>Wynk</a:t>
            </a:r>
            <a:r>
              <a:rPr lang="en-US" sz="1800" dirty="0">
                <a:effectLst/>
                <a:latin typeface="Times New Roman" panose="02020603050405020304" pitchFamily="18" charset="0"/>
                <a:ea typeface="SimSun" panose="02010600030101010101" pitchFamily="2" charset="-122"/>
              </a:rPr>
              <a:t> Music, Spotify etc., This is the new method of interacting with the technical devices makes lexical communication as a new ally to this technology</a:t>
            </a:r>
            <a:r>
              <a:rPr lang="en-IN" sz="1800" dirty="0">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30E4ABF-02F9-B3D7-5F5D-94A9652873CB}"/>
              </a:ext>
            </a:extLst>
          </p:cNvPr>
          <p:cNvSpPr txBox="1"/>
          <p:nvPr/>
        </p:nvSpPr>
        <p:spPr>
          <a:xfrm>
            <a:off x="1373777" y="3735977"/>
            <a:ext cx="330096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b="1" dirty="0"/>
              <a:t> It's dis-advantages</a:t>
            </a:r>
            <a:endParaRPr lang="en-IN" sz="2800" dirty="0"/>
          </a:p>
        </p:txBody>
      </p:sp>
      <p:sp>
        <p:nvSpPr>
          <p:cNvPr id="5" name="TextBox 4">
            <a:extLst>
              <a:ext uri="{FF2B5EF4-FFF2-40B4-BE49-F238E27FC236}">
                <a16:creationId xmlns:a16="http://schemas.microsoft.com/office/drawing/2014/main" id="{EF517BC5-BC1D-44D2-2A4B-3DD982EF0BA0}"/>
              </a:ext>
            </a:extLst>
          </p:cNvPr>
          <p:cNvSpPr txBox="1"/>
          <p:nvPr/>
        </p:nvSpPr>
        <p:spPr>
          <a:xfrm>
            <a:off x="2194560" y="4426358"/>
            <a:ext cx="7550333"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Lato" panose="020B0604020202020204" pitchFamily="34" charset="0"/>
              </a:rPr>
              <a:t>They Make Common Grammatical Errors</a:t>
            </a:r>
          </a:p>
          <a:p>
            <a:pPr marL="285750" indent="-285750">
              <a:buFont typeface="Arial" panose="020B0604020202020204" pitchFamily="34" charset="0"/>
              <a:buChar char="•"/>
            </a:pPr>
            <a:r>
              <a:rPr lang="en-IN" b="1" i="0" dirty="0">
                <a:effectLst/>
                <a:latin typeface="Lato" panose="020F0502020204030203" pitchFamily="34" charset="0"/>
              </a:rPr>
              <a:t>They Incur High Costs</a:t>
            </a:r>
          </a:p>
          <a:p>
            <a:pPr marL="285750" indent="-285750">
              <a:buFont typeface="Arial" panose="020B0604020202020204" pitchFamily="34" charset="0"/>
              <a:buChar char="•"/>
            </a:pPr>
            <a:r>
              <a:rPr lang="en-US" b="1" i="0" dirty="0">
                <a:effectLst/>
                <a:latin typeface="Lato" panose="020F0502020204030203" pitchFamily="34" charset="0"/>
              </a:rPr>
              <a:t>They Make Communication Less Personal</a:t>
            </a:r>
          </a:p>
          <a:p>
            <a:pPr marL="285750" indent="-285750">
              <a:buFont typeface="Arial" panose="020B0604020202020204" pitchFamily="34" charset="0"/>
              <a:buChar char="•"/>
            </a:pPr>
            <a:r>
              <a:rPr lang="en-IN" b="1" i="0" dirty="0">
                <a:effectLst/>
                <a:latin typeface="Lato" panose="020F0502020204030203" pitchFamily="34" charset="0"/>
              </a:rPr>
              <a:t>Lack of Accountability</a:t>
            </a:r>
          </a:p>
          <a:p>
            <a:pPr marL="285750" indent="-285750">
              <a:buFont typeface="Arial" panose="020B0604020202020204" pitchFamily="34" charset="0"/>
              <a:buChar char="•"/>
            </a:pPr>
            <a:endParaRPr lang="en-IN" b="1" i="0" dirty="0">
              <a:effectLst/>
              <a:latin typeface="Lato" panose="020F0502020204030203"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5653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3015-EB66-263F-7C04-00E503E3B949}"/>
              </a:ext>
            </a:extLst>
          </p:cNvPr>
          <p:cNvSpPr>
            <a:spLocks noGrp="1"/>
          </p:cNvSpPr>
          <p:nvPr>
            <p:ph type="title"/>
          </p:nvPr>
        </p:nvSpPr>
        <p:spPr>
          <a:xfrm>
            <a:off x="838200" y="365126"/>
            <a:ext cx="4204063" cy="901972"/>
          </a:xfrm>
        </p:spPr>
        <p:txBody>
          <a:bodyPr>
            <a:normAutofit/>
          </a:bodyPr>
          <a:lstStyle/>
          <a:p>
            <a:pPr marL="571500" indent="-571500">
              <a:buFont typeface="Wingdings" panose="05000000000000000000" pitchFamily="2" charset="2"/>
              <a:buChar char="Ø"/>
            </a:pPr>
            <a:r>
              <a:rPr lang="en-US" sz="3600" b="1" dirty="0"/>
              <a:t>Proposed system:-</a:t>
            </a:r>
            <a:endParaRPr lang="en-IN" sz="3600" b="1" dirty="0"/>
          </a:p>
        </p:txBody>
      </p:sp>
      <p:sp>
        <p:nvSpPr>
          <p:cNvPr id="3" name="Content Placeholder 2">
            <a:extLst>
              <a:ext uri="{FF2B5EF4-FFF2-40B4-BE49-F238E27FC236}">
                <a16:creationId xmlns:a16="http://schemas.microsoft.com/office/drawing/2014/main" id="{DAB132CC-C16C-0537-2485-134FF33CD9DF}"/>
              </a:ext>
            </a:extLst>
          </p:cNvPr>
          <p:cNvSpPr>
            <a:spLocks noGrp="1"/>
          </p:cNvSpPr>
          <p:nvPr>
            <p:ph idx="1"/>
          </p:nvPr>
        </p:nvSpPr>
        <p:spPr>
          <a:xfrm>
            <a:off x="1891939" y="1267097"/>
            <a:ext cx="9054735" cy="2586445"/>
          </a:xfrm>
        </p:spPr>
        <p:txBody>
          <a:bodyPr>
            <a:normAutofit/>
          </a:bodyPr>
          <a:lstStyle/>
          <a:p>
            <a:r>
              <a:rPr lang="en-US" sz="1800" dirty="0">
                <a:effectLst/>
                <a:latin typeface="Times New Roman" panose="02020603050405020304" pitchFamily="18" charset="0"/>
                <a:ea typeface="SimSun" panose="02010600030101010101" pitchFamily="2" charset="-122"/>
              </a:rPr>
              <a:t>The project will give a fair knowledge about the intelligent assistant which is capable of understanding the commands given by the user. </a:t>
            </a:r>
          </a:p>
          <a:p>
            <a:r>
              <a:rPr lang="en-US" sz="1800" dirty="0">
                <a:effectLst/>
                <a:latin typeface="Times New Roman" panose="02020603050405020304" pitchFamily="18" charset="0"/>
                <a:ea typeface="SimSun" panose="02010600030101010101" pitchFamily="2" charset="-122"/>
              </a:rPr>
              <a:t>Our assistant can easily understand the commands given by the user through vocal media and responds as required. </a:t>
            </a:r>
          </a:p>
          <a:p>
            <a:r>
              <a:rPr lang="en-US" sz="1800" dirty="0">
                <a:effectLst/>
                <a:latin typeface="Times New Roman" panose="02020603050405020304" pitchFamily="18" charset="0"/>
                <a:ea typeface="SimSun" panose="02010600030101010101" pitchFamily="2" charset="-122"/>
              </a:rPr>
              <a:t>Our assistant performs the most frequently asked requests from the user and makes their task easier. </a:t>
            </a:r>
          </a:p>
          <a:p>
            <a:r>
              <a:rPr lang="en-US" sz="1800" dirty="0">
                <a:effectLst/>
                <a:latin typeface="Times New Roman" panose="02020603050405020304" pitchFamily="18" charset="0"/>
                <a:ea typeface="SimSun" panose="02010600030101010101" pitchFamily="2" charset="-122"/>
              </a:rPr>
              <a:t>Our voice assistant listens to the command given by the user through the microphone. After listening it will says ‘</a:t>
            </a:r>
            <a:r>
              <a:rPr lang="en-US" sz="1800" dirty="0" err="1">
                <a:effectLst/>
                <a:latin typeface="Times New Roman" panose="02020603050405020304" pitchFamily="18" charset="0"/>
                <a:ea typeface="SimSun" panose="02010600030101010101" pitchFamily="2" charset="-122"/>
              </a:rPr>
              <a:t>speaking’and</a:t>
            </a:r>
            <a:r>
              <a:rPr lang="en-US" sz="1800" dirty="0">
                <a:effectLst/>
                <a:latin typeface="Times New Roman" panose="02020603050405020304" pitchFamily="18" charset="0"/>
                <a:ea typeface="SimSun" panose="02010600030101010101" pitchFamily="2" charset="-122"/>
              </a:rPr>
              <a:t> displays what the user said and acts accordingly.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1556590-608B-BE9A-35B9-D2BC555302BD}"/>
              </a:ext>
            </a:extLst>
          </p:cNvPr>
          <p:cNvSpPr txBox="1"/>
          <p:nvPr/>
        </p:nvSpPr>
        <p:spPr>
          <a:xfrm>
            <a:off x="838200" y="3853542"/>
            <a:ext cx="3787704" cy="646331"/>
          </a:xfrm>
          <a:prstGeom prst="rect">
            <a:avLst/>
          </a:prstGeom>
          <a:noFill/>
        </p:spPr>
        <p:txBody>
          <a:bodyPr wrap="none" rtlCol="0">
            <a:spAutoFit/>
          </a:bodyPr>
          <a:lstStyle/>
          <a:p>
            <a:pPr marL="285750" indent="-285750">
              <a:buFont typeface="Wingdings" panose="05000000000000000000" pitchFamily="2" charset="2"/>
              <a:buChar char="Ø"/>
            </a:pPr>
            <a:r>
              <a:rPr lang="en-US" sz="3600" b="1" dirty="0">
                <a:latin typeface="Calibri Light (Headings)"/>
              </a:rPr>
              <a:t>  It's advantages :-</a:t>
            </a:r>
            <a:endParaRPr lang="en-IN" sz="3600" b="1" dirty="0">
              <a:latin typeface="Calibri Light (Headings)"/>
            </a:endParaRPr>
          </a:p>
        </p:txBody>
      </p:sp>
      <p:sp>
        <p:nvSpPr>
          <p:cNvPr id="4" name="TextBox 3">
            <a:extLst>
              <a:ext uri="{FF2B5EF4-FFF2-40B4-BE49-F238E27FC236}">
                <a16:creationId xmlns:a16="http://schemas.microsoft.com/office/drawing/2014/main" id="{B2D602CB-6327-4F6D-0EE4-C38E9AF0521D}"/>
              </a:ext>
            </a:extLst>
          </p:cNvPr>
          <p:cNvSpPr txBox="1"/>
          <p:nvPr/>
        </p:nvSpPr>
        <p:spPr>
          <a:xfrm>
            <a:off x="1891939" y="4715692"/>
            <a:ext cx="5477782" cy="1477328"/>
          </a:xfrm>
          <a:prstGeom prst="rect">
            <a:avLst/>
          </a:prstGeom>
          <a:noFill/>
        </p:spPr>
        <p:txBody>
          <a:bodyPr wrap="none" rtlCol="0">
            <a:spAutoFit/>
          </a:bodyPr>
          <a:lstStyle/>
          <a:p>
            <a:pPr marL="285750" indent="-285750">
              <a:buFont typeface="Arial" panose="020B0604020202020204" pitchFamily="34" charset="0"/>
              <a:buChar char="•"/>
            </a:pPr>
            <a:r>
              <a:rPr lang="en-US" b="1" i="0" dirty="0">
                <a:effectLst/>
                <a:latin typeface="Lato" panose="020F0502020204030203" pitchFamily="34" charset="0"/>
              </a:rPr>
              <a:t>They Can Speak Multiple Languages</a:t>
            </a:r>
          </a:p>
          <a:p>
            <a:pPr marL="285750" indent="-285750">
              <a:buFont typeface="Arial" panose="020B0604020202020204" pitchFamily="34" charset="0"/>
              <a:buChar char="•"/>
            </a:pPr>
            <a:r>
              <a:rPr lang="en-US" b="1" i="0" dirty="0">
                <a:effectLst/>
                <a:latin typeface="Lato" panose="020F0502020204030203" pitchFamily="34" charset="0"/>
              </a:rPr>
              <a:t>They are Easy to Use with GPS Tracker Software</a:t>
            </a:r>
          </a:p>
          <a:p>
            <a:pPr marL="285750" indent="-285750">
              <a:buFont typeface="Arial" panose="020B0604020202020204" pitchFamily="34" charset="0"/>
              <a:buChar char="•"/>
            </a:pPr>
            <a:r>
              <a:rPr lang="en-US" b="1" i="0" dirty="0">
                <a:effectLst/>
                <a:latin typeface="Lato" panose="020F0502020204030203" pitchFamily="34" charset="0"/>
              </a:rPr>
              <a:t>They Provide Instant Access to Information</a:t>
            </a:r>
          </a:p>
          <a:p>
            <a:pPr marL="285750" indent="-285750">
              <a:buFont typeface="Arial" panose="020B0604020202020204" pitchFamily="34" charset="0"/>
              <a:buChar char="•"/>
            </a:pPr>
            <a:r>
              <a:rPr lang="en-US" b="1" i="0" dirty="0">
                <a:effectLst/>
                <a:latin typeface="Lato" panose="020F0502020204030203" pitchFamily="34" charset="0"/>
              </a:rPr>
              <a:t>We can Use Them Anywhere, Anytime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6493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3D9A-B381-5B2A-F7A2-CA21640739F9}"/>
              </a:ext>
            </a:extLst>
          </p:cNvPr>
          <p:cNvSpPr>
            <a:spLocks noGrp="1"/>
          </p:cNvSpPr>
          <p:nvPr>
            <p:ph type="title"/>
          </p:nvPr>
        </p:nvSpPr>
        <p:spPr>
          <a:xfrm>
            <a:off x="496389" y="365125"/>
            <a:ext cx="10857411" cy="1325563"/>
          </a:xfrm>
        </p:spPr>
        <p:txBody>
          <a:bodyPr/>
          <a:lstStyle/>
          <a:p>
            <a:r>
              <a:rPr lang="en-US" sz="4400" b="1" dirty="0">
                <a:effectLst/>
                <a:latin typeface="Times New Roman" panose="02020603050405020304" pitchFamily="18" charset="0"/>
                <a:ea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21CB4012-F46D-00EF-6FFE-1154D0F1DFA0}"/>
              </a:ext>
            </a:extLst>
          </p:cNvPr>
          <p:cNvSpPr>
            <a:spLocks noGrp="1"/>
          </p:cNvSpPr>
          <p:nvPr>
            <p:ph idx="1"/>
          </p:nvPr>
        </p:nvSpPr>
        <p:spPr>
          <a:xfrm>
            <a:off x="838200" y="1690688"/>
            <a:ext cx="10857411" cy="4667250"/>
          </a:xfrm>
        </p:spPr>
        <p:txBody>
          <a:bodyPr>
            <a:normAutofit/>
          </a:bodyPr>
          <a:lstStyle/>
          <a:p>
            <a:pPr marL="0" marR="0" algn="just">
              <a:lnSpc>
                <a:spcPct val="150000"/>
              </a:lnSpc>
              <a:spcBef>
                <a:spcPts val="0"/>
              </a:spcBef>
              <a:spcAft>
                <a:spcPts val="0"/>
              </a:spcAft>
            </a:pP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Office Mathematical Operations</a:t>
            </a:r>
            <a:endParaRPr lang="en-IN" sz="1800" dirty="0">
              <a:effectLst/>
              <a:latin typeface="Times New Roman" panose="02020603050405020304" pitchFamily="18" charset="0"/>
              <a:ea typeface="Times New Roman" panose="02020603050405020304" pitchFamily="18" charset="0"/>
            </a:endParaRPr>
          </a:p>
          <a:p>
            <a:pPr marL="0" marR="0" indent="102235"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Online Operations</a:t>
            </a:r>
            <a:endParaRPr lang="en-IN" sz="1800" dirty="0">
              <a:effectLst/>
              <a:latin typeface="Times New Roman" panose="02020603050405020304" pitchFamily="18" charset="0"/>
              <a:ea typeface="Times New Roman" panose="02020603050405020304" pitchFamily="18" charset="0"/>
            </a:endParaRPr>
          </a:p>
          <a:p>
            <a:pPr marL="0" marR="0" indent="102235">
              <a:spcBef>
                <a:spcPts val="0"/>
              </a:spcBef>
              <a:spcAft>
                <a:spcPts val="0"/>
              </a:spcAft>
            </a:pPr>
            <a:r>
              <a:rPr lang="en-US" sz="1800" b="1" dirty="0">
                <a:effectLst/>
                <a:latin typeface="Times New Roman" panose="02020603050405020304" pitchFamily="18" charset="0"/>
                <a:ea typeface="Times New Roman" panose="02020603050405020304" pitchFamily="18" charset="0"/>
              </a:rPr>
              <a:t>Exit</a:t>
            </a:r>
            <a:endParaRPr lang="en-IN" sz="1800" b="1"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MODULES DESCRIPTION:</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1.Office Mathematical Operations</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 this module user will speak about Mathematical </a:t>
            </a:r>
            <a:r>
              <a:rPr lang="en-US" sz="1800" dirty="0" err="1">
                <a:effectLst/>
                <a:latin typeface="Times New Roman" panose="02020603050405020304" pitchFamily="18" charset="0"/>
                <a:ea typeface="Times New Roman" panose="02020603050405020304" pitchFamily="18" charset="0"/>
              </a:rPr>
              <a:t>Operations.In</a:t>
            </a:r>
            <a:r>
              <a:rPr lang="en-US" sz="1800" dirty="0">
                <a:effectLst/>
                <a:latin typeface="Times New Roman" panose="02020603050405020304" pitchFamily="18" charset="0"/>
                <a:ea typeface="Times New Roman" panose="02020603050405020304" pitchFamily="18" charset="0"/>
              </a:rPr>
              <a:t> this module all Mathematical Operations is carried out.</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(Eg:1+2=3)</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2.Online Operations</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 this module user will speak about search related task. It will search in online using google search.</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Eg:Temperature</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3.Exit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05328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8F93-E33E-8CBE-72E3-51E5A9B42453}"/>
              </a:ext>
            </a:extLst>
          </p:cNvPr>
          <p:cNvSpPr>
            <a:spLocks noGrp="1"/>
          </p:cNvSpPr>
          <p:nvPr>
            <p:ph type="title"/>
          </p:nvPr>
        </p:nvSpPr>
        <p:spPr>
          <a:xfrm>
            <a:off x="838200" y="365125"/>
            <a:ext cx="8305800" cy="1325563"/>
          </a:xfrm>
        </p:spPr>
        <p:txBody>
          <a:bodyPr/>
          <a:lstStyle/>
          <a:p>
            <a:r>
              <a:rPr lang="en-US" b="1" u="sng" dirty="0"/>
              <a:t>Hardware &amp; Software requirement</a:t>
            </a:r>
            <a:r>
              <a:rPr lang="en-US" b="1" dirty="0"/>
              <a:t>:-</a:t>
            </a:r>
            <a:endParaRPr lang="en-IN" b="1" dirty="0"/>
          </a:p>
        </p:txBody>
      </p:sp>
      <p:sp>
        <p:nvSpPr>
          <p:cNvPr id="3" name="Content Placeholder 2">
            <a:extLst>
              <a:ext uri="{FF2B5EF4-FFF2-40B4-BE49-F238E27FC236}">
                <a16:creationId xmlns:a16="http://schemas.microsoft.com/office/drawing/2014/main" id="{20093847-01FE-85CC-91A8-A53A6B911A83}"/>
              </a:ext>
            </a:extLst>
          </p:cNvPr>
          <p:cNvSpPr>
            <a:spLocks noGrp="1"/>
          </p:cNvSpPr>
          <p:nvPr>
            <p:ph idx="1"/>
          </p:nvPr>
        </p:nvSpPr>
        <p:spPr>
          <a:xfrm>
            <a:off x="838200" y="1449977"/>
            <a:ext cx="10515600" cy="5212080"/>
          </a:xfrm>
        </p:spPr>
        <p:txBody>
          <a:bodyPr>
            <a:normAutofit/>
          </a:bodyPr>
          <a:lstStyle/>
          <a:p>
            <a:pPr marR="0">
              <a:spcBef>
                <a:spcPts val="0"/>
              </a:spcBef>
              <a:spcAft>
                <a:spcPts val="6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HARDWARE REQUIREMENTS:</a:t>
            </a:r>
            <a:endParaRPr lang="en-IN" sz="1800" dirty="0">
              <a:effectLst/>
              <a:latin typeface="Times New Roman" panose="02020603050405020304" pitchFamily="18" charset="0"/>
              <a:ea typeface="Times New Roman" panose="02020603050405020304" pitchFamily="18" charset="0"/>
            </a:endParaRPr>
          </a:p>
          <a:p>
            <a:pPr marL="800100" lvl="1" indent="-342900" algn="just">
              <a:lnSpc>
                <a:spcPct val="150000"/>
              </a:lnSpc>
              <a:spcBef>
                <a:spcPts val="0"/>
              </a:spcBef>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System			: 	Pentium Dual Core.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Hard Disk 			: 	120 GB.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Monitor			: 	15’’ LED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Input Devices			: 	Keyboard, Mouse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Ram			:	1 GB</a:t>
            </a: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0">
              <a:spcBef>
                <a:spcPts val="0"/>
              </a:spcBef>
              <a:spcAft>
                <a:spcPts val="600"/>
              </a:spcAft>
              <a:buFont typeface="Wingdings" panose="05000000000000000000" pitchFamily="2" charset="2"/>
              <a:buChar char="Ø"/>
            </a:pPr>
            <a:endParaRPr lang="en-US" sz="1800" b="1" dirty="0">
              <a:effectLst/>
              <a:latin typeface="Times New Roman" panose="02020603050405020304" pitchFamily="18" charset="0"/>
              <a:ea typeface="Times New Roman" panose="02020603050405020304" pitchFamily="18" charset="0"/>
            </a:endParaRPr>
          </a:p>
          <a:p>
            <a:pPr marR="0">
              <a:spcBef>
                <a:spcPts val="0"/>
              </a:spcBef>
              <a:spcAft>
                <a:spcPts val="600"/>
              </a:spcAft>
              <a:buFont typeface="Wingdings" panose="05000000000000000000" pitchFamily="2" charset="2"/>
              <a:buChar char="Ø"/>
            </a:pPr>
            <a:endParaRPr lang="en-US" sz="1800" b="1" dirty="0">
              <a:latin typeface="Times New Roman" panose="02020603050405020304" pitchFamily="18" charset="0"/>
              <a:ea typeface="Times New Roman" panose="02020603050405020304" pitchFamily="18" charset="0"/>
            </a:endParaRPr>
          </a:p>
          <a:p>
            <a:pPr marR="0">
              <a:spcBef>
                <a:spcPts val="0"/>
              </a:spcBef>
              <a:spcAft>
                <a:spcPts val="6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endParaRPr lang="en-IN" sz="1800" dirty="0">
              <a:effectLst/>
              <a:latin typeface="Times New Roman" panose="02020603050405020304" pitchFamily="18" charset="0"/>
              <a:ea typeface="Times New Roman" panose="02020603050405020304" pitchFamily="18" charset="0"/>
            </a:endParaRPr>
          </a:p>
          <a:p>
            <a:pPr marL="800100" lvl="1" indent="-342900">
              <a:lnSpc>
                <a:spcPct val="115000"/>
              </a:lnSpc>
              <a:spcBef>
                <a:spcPts val="0"/>
              </a:spcBef>
              <a:spcAft>
                <a:spcPts val="1000"/>
              </a:spcAft>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15000"/>
              </a:lnSpc>
              <a:spcBef>
                <a:spcPts val="0"/>
              </a:spcBef>
              <a:spcAft>
                <a:spcPts val="1000"/>
              </a:spcAft>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15000"/>
              </a:lnSpc>
              <a:spcBef>
                <a:spcPts val="0"/>
              </a:spcBef>
              <a:spcAft>
                <a:spcPts val="1000"/>
              </a:spcAft>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Tool			:	 PyCharm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15000"/>
              </a:lnSpc>
              <a:spcBef>
                <a:spcPts val="0"/>
              </a:spcBef>
              <a:spcAft>
                <a:spcPts val="1000"/>
              </a:spcAft>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Database			:	MYSQL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15000"/>
              </a:lnSpc>
              <a:spcBef>
                <a:spcPts val="0"/>
              </a:spcBef>
              <a:spcAft>
                <a:spcPts val="1000"/>
              </a:spcAft>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Server                 		:   	Flask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205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1926-F371-2F31-EE29-C98DE9D08B91}"/>
              </a:ext>
            </a:extLst>
          </p:cNvPr>
          <p:cNvSpPr>
            <a:spLocks noGrp="1"/>
          </p:cNvSpPr>
          <p:nvPr>
            <p:ph type="title"/>
          </p:nvPr>
        </p:nvSpPr>
        <p:spPr>
          <a:xfrm>
            <a:off x="136090" y="0"/>
            <a:ext cx="1891937" cy="640715"/>
          </a:xfrm>
        </p:spPr>
        <p:txBody>
          <a:bodyPr>
            <a:normAutofit fontScale="90000"/>
          </a:bodyPr>
          <a:lstStyle/>
          <a:p>
            <a:r>
              <a:rPr lang="en-US" b="1" dirty="0"/>
              <a:t>Design:-</a:t>
            </a:r>
            <a:endParaRPr lang="en-IN" b="1" dirty="0"/>
          </a:p>
        </p:txBody>
      </p:sp>
      <p:sp>
        <p:nvSpPr>
          <p:cNvPr id="32" name="AutoShape 40">
            <a:extLst>
              <a:ext uri="{FF2B5EF4-FFF2-40B4-BE49-F238E27FC236}">
                <a16:creationId xmlns:a16="http://schemas.microsoft.com/office/drawing/2014/main" id="{DAA7C6F2-AB2C-B450-2D8C-40D406ACEFC5}"/>
              </a:ext>
            </a:extLst>
          </p:cNvPr>
          <p:cNvSpPr>
            <a:spLocks noChangeArrowheads="1"/>
          </p:cNvSpPr>
          <p:nvPr/>
        </p:nvSpPr>
        <p:spPr bwMode="auto">
          <a:xfrm>
            <a:off x="1176627" y="1518472"/>
            <a:ext cx="2222500" cy="457200"/>
          </a:xfrm>
          <a:prstGeom prst="parallelogram">
            <a:avLst>
              <a:gd name="adj" fmla="val 12152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AutoShape 39">
            <a:extLst>
              <a:ext uri="{FF2B5EF4-FFF2-40B4-BE49-F238E27FC236}">
                <a16:creationId xmlns:a16="http://schemas.microsoft.com/office/drawing/2014/main" id="{D6F2B2A1-8C50-E263-CC83-35D89E30400F}"/>
              </a:ext>
            </a:extLst>
          </p:cNvPr>
          <p:cNvSpPr>
            <a:spLocks noChangeShapeType="1"/>
          </p:cNvSpPr>
          <p:nvPr/>
        </p:nvSpPr>
        <p:spPr bwMode="auto">
          <a:xfrm>
            <a:off x="2287877" y="1982036"/>
            <a:ext cx="0" cy="3714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7">
            <a:extLst>
              <a:ext uri="{FF2B5EF4-FFF2-40B4-BE49-F238E27FC236}">
                <a16:creationId xmlns:a16="http://schemas.microsoft.com/office/drawing/2014/main" id="{D27F3D8B-4C1C-F151-388E-4B039037C3C8}"/>
              </a:ext>
            </a:extLst>
          </p:cNvPr>
          <p:cNvSpPr>
            <a:spLocks noChangeArrowheads="1"/>
          </p:cNvSpPr>
          <p:nvPr/>
        </p:nvSpPr>
        <p:spPr bwMode="auto">
          <a:xfrm>
            <a:off x="1544927" y="2353511"/>
            <a:ext cx="1485900" cy="63500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Check</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8">
            <a:extLst>
              <a:ext uri="{FF2B5EF4-FFF2-40B4-BE49-F238E27FC236}">
                <a16:creationId xmlns:a16="http://schemas.microsoft.com/office/drawing/2014/main" id="{D7E63788-E08E-F18E-3E95-BBD5666D910B}"/>
              </a:ext>
            </a:extLst>
          </p:cNvPr>
          <p:cNvSpPr>
            <a:spLocks noChangeArrowheads="1"/>
          </p:cNvSpPr>
          <p:nvPr/>
        </p:nvSpPr>
        <p:spPr bwMode="auto">
          <a:xfrm>
            <a:off x="3554730" y="2388222"/>
            <a:ext cx="1524000" cy="508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Unauthorized 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36">
            <a:extLst>
              <a:ext uri="{FF2B5EF4-FFF2-40B4-BE49-F238E27FC236}">
                <a16:creationId xmlns:a16="http://schemas.microsoft.com/office/drawing/2014/main" id="{F2D401D9-B2F3-D941-E0BD-16CAADD7CF98}"/>
              </a:ext>
            </a:extLst>
          </p:cNvPr>
          <p:cNvSpPr>
            <a:spLocks noChangeShapeType="1"/>
          </p:cNvSpPr>
          <p:nvPr/>
        </p:nvSpPr>
        <p:spPr bwMode="auto">
          <a:xfrm>
            <a:off x="1074801" y="2671011"/>
            <a:ext cx="1588" cy="603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AutoShape 35">
            <a:extLst>
              <a:ext uri="{FF2B5EF4-FFF2-40B4-BE49-F238E27FC236}">
                <a16:creationId xmlns:a16="http://schemas.microsoft.com/office/drawing/2014/main" id="{8BDA7B63-B19A-FED1-EBC8-A573514F971D}"/>
              </a:ext>
            </a:extLst>
          </p:cNvPr>
          <p:cNvSpPr>
            <a:spLocks noChangeShapeType="1"/>
          </p:cNvSpPr>
          <p:nvPr/>
        </p:nvSpPr>
        <p:spPr bwMode="auto">
          <a:xfrm>
            <a:off x="1082058" y="2671011"/>
            <a:ext cx="457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AutoShape 34">
            <a:extLst>
              <a:ext uri="{FF2B5EF4-FFF2-40B4-BE49-F238E27FC236}">
                <a16:creationId xmlns:a16="http://schemas.microsoft.com/office/drawing/2014/main" id="{1BF34396-8EBF-B50C-E8DA-2FB4F171B3DF}"/>
              </a:ext>
            </a:extLst>
          </p:cNvPr>
          <p:cNvSpPr>
            <a:spLocks noChangeShapeType="1"/>
          </p:cNvSpPr>
          <p:nvPr/>
        </p:nvSpPr>
        <p:spPr bwMode="auto">
          <a:xfrm>
            <a:off x="3030827" y="2670751"/>
            <a:ext cx="5207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Rectangle 33">
            <a:extLst>
              <a:ext uri="{FF2B5EF4-FFF2-40B4-BE49-F238E27FC236}">
                <a16:creationId xmlns:a16="http://schemas.microsoft.com/office/drawing/2014/main" id="{F20899C7-993E-960F-3A65-F2722AA25900}"/>
              </a:ext>
            </a:extLst>
          </p:cNvPr>
          <p:cNvSpPr>
            <a:spLocks noChangeArrowheads="1"/>
          </p:cNvSpPr>
          <p:nvPr/>
        </p:nvSpPr>
        <p:spPr bwMode="auto">
          <a:xfrm>
            <a:off x="488697" y="3274262"/>
            <a:ext cx="29972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Offline Mathmatice operations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AutoShape 32">
            <a:extLst>
              <a:ext uri="{FF2B5EF4-FFF2-40B4-BE49-F238E27FC236}">
                <a16:creationId xmlns:a16="http://schemas.microsoft.com/office/drawing/2014/main" id="{A27C565D-380E-B91E-5CC4-26274B8518E3}"/>
              </a:ext>
            </a:extLst>
          </p:cNvPr>
          <p:cNvSpPr>
            <a:spLocks noChangeShapeType="1"/>
          </p:cNvSpPr>
          <p:nvPr/>
        </p:nvSpPr>
        <p:spPr bwMode="auto">
          <a:xfrm>
            <a:off x="1987297" y="3932700"/>
            <a:ext cx="0" cy="330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Rectangle 31">
            <a:extLst>
              <a:ext uri="{FF2B5EF4-FFF2-40B4-BE49-F238E27FC236}">
                <a16:creationId xmlns:a16="http://schemas.microsoft.com/office/drawing/2014/main" id="{342FAD08-6A6C-82E8-0074-A935A8819E9A}"/>
              </a:ext>
            </a:extLst>
          </p:cNvPr>
          <p:cNvSpPr>
            <a:spLocks noChangeArrowheads="1"/>
          </p:cNvSpPr>
          <p:nvPr/>
        </p:nvSpPr>
        <p:spPr bwMode="auto">
          <a:xfrm>
            <a:off x="520900" y="4262900"/>
            <a:ext cx="2997200" cy="4635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Online operations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AutoShape 30">
            <a:extLst>
              <a:ext uri="{FF2B5EF4-FFF2-40B4-BE49-F238E27FC236}">
                <a16:creationId xmlns:a16="http://schemas.microsoft.com/office/drawing/2014/main" id="{3A0CF0CC-EA1D-0301-17DA-A8E714DA72E1}"/>
              </a:ext>
            </a:extLst>
          </p:cNvPr>
          <p:cNvSpPr>
            <a:spLocks noChangeShapeType="1"/>
          </p:cNvSpPr>
          <p:nvPr/>
        </p:nvSpPr>
        <p:spPr bwMode="auto">
          <a:xfrm>
            <a:off x="2027029" y="4769689"/>
            <a:ext cx="0" cy="317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Rectangle 29">
            <a:extLst>
              <a:ext uri="{FF2B5EF4-FFF2-40B4-BE49-F238E27FC236}">
                <a16:creationId xmlns:a16="http://schemas.microsoft.com/office/drawing/2014/main" id="{DEC147BE-9876-3F7C-CF74-B5EF2637BBD9}"/>
              </a:ext>
            </a:extLst>
          </p:cNvPr>
          <p:cNvSpPr>
            <a:spLocks noChangeArrowheads="1"/>
          </p:cNvSpPr>
          <p:nvPr/>
        </p:nvSpPr>
        <p:spPr bwMode="auto">
          <a:xfrm>
            <a:off x="529427" y="5087189"/>
            <a:ext cx="29972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EXIT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AutoShape 28">
            <a:extLst>
              <a:ext uri="{FF2B5EF4-FFF2-40B4-BE49-F238E27FC236}">
                <a16:creationId xmlns:a16="http://schemas.microsoft.com/office/drawing/2014/main" id="{ECA58C31-5AE9-35E7-CD6B-79D7887032B0}"/>
              </a:ext>
            </a:extLst>
          </p:cNvPr>
          <p:cNvSpPr>
            <a:spLocks noChangeShapeType="1"/>
          </p:cNvSpPr>
          <p:nvPr/>
        </p:nvSpPr>
        <p:spPr bwMode="auto">
          <a:xfrm>
            <a:off x="2068921" y="5679606"/>
            <a:ext cx="0" cy="5334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5" name="AutoShape 27">
            <a:extLst>
              <a:ext uri="{FF2B5EF4-FFF2-40B4-BE49-F238E27FC236}">
                <a16:creationId xmlns:a16="http://schemas.microsoft.com/office/drawing/2014/main" id="{647AC07A-5561-00CF-9ABD-E55F198F4655}"/>
              </a:ext>
            </a:extLst>
          </p:cNvPr>
          <p:cNvSpPr>
            <a:spLocks noChangeArrowheads="1"/>
          </p:cNvSpPr>
          <p:nvPr/>
        </p:nvSpPr>
        <p:spPr bwMode="auto">
          <a:xfrm>
            <a:off x="4437380" y="5946306"/>
            <a:ext cx="1282700" cy="53340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End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AutoShape 26">
            <a:extLst>
              <a:ext uri="{FF2B5EF4-FFF2-40B4-BE49-F238E27FC236}">
                <a16:creationId xmlns:a16="http://schemas.microsoft.com/office/drawing/2014/main" id="{18A294D2-F541-D335-3A45-E76643AE7B8D}"/>
              </a:ext>
            </a:extLst>
          </p:cNvPr>
          <p:cNvSpPr>
            <a:spLocks noChangeShapeType="1"/>
          </p:cNvSpPr>
          <p:nvPr/>
        </p:nvSpPr>
        <p:spPr bwMode="auto">
          <a:xfrm>
            <a:off x="2068921" y="6213006"/>
            <a:ext cx="23336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7" name="Rectangle 41">
            <a:extLst>
              <a:ext uri="{FF2B5EF4-FFF2-40B4-BE49-F238E27FC236}">
                <a16:creationId xmlns:a16="http://schemas.microsoft.com/office/drawing/2014/main" id="{A204FEE1-0A49-E23D-796C-33CA97DA871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8" name="Rectangle 44">
            <a:extLst>
              <a:ext uri="{FF2B5EF4-FFF2-40B4-BE49-F238E27FC236}">
                <a16:creationId xmlns:a16="http://schemas.microsoft.com/office/drawing/2014/main" id="{8A9890AD-9904-D0F0-37B3-90A644B2621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5">
            <a:extLst>
              <a:ext uri="{FF2B5EF4-FFF2-40B4-BE49-F238E27FC236}">
                <a16:creationId xmlns:a16="http://schemas.microsoft.com/office/drawing/2014/main" id="{7BF24308-C189-1622-2736-53BA42C1BDB5}"/>
              </a:ext>
            </a:extLst>
          </p:cNvPr>
          <p:cNvSpPr>
            <a:spLocks noChangeArrowheads="1"/>
          </p:cNvSpPr>
          <p:nvPr/>
        </p:nvSpPr>
        <p:spPr bwMode="auto">
          <a:xfrm>
            <a:off x="994334" y="2408191"/>
            <a:ext cx="61189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Yes                                 NO</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51" name="Picture 50">
            <a:extLst>
              <a:ext uri="{FF2B5EF4-FFF2-40B4-BE49-F238E27FC236}">
                <a16:creationId xmlns:a16="http://schemas.microsoft.com/office/drawing/2014/main" id="{ECB2A6FE-6D67-29C4-BC74-78E80281E6B9}"/>
              </a:ext>
            </a:extLst>
          </p:cNvPr>
          <p:cNvPicPr>
            <a:picLocks noChangeAspect="1"/>
          </p:cNvPicPr>
          <p:nvPr/>
        </p:nvPicPr>
        <p:blipFill>
          <a:blip r:embed="rId2" cstate="print"/>
          <a:srcRect/>
          <a:stretch>
            <a:fillRect/>
          </a:stretch>
        </p:blipFill>
        <p:spPr>
          <a:xfrm>
            <a:off x="6386721" y="1385009"/>
            <a:ext cx="5543550" cy="2428875"/>
          </a:xfrm>
          <a:prstGeom prst="rect">
            <a:avLst/>
          </a:prstGeom>
          <a:noFill/>
          <a:ln w="9525">
            <a:noFill/>
            <a:miter lim="800000"/>
            <a:headEnd/>
            <a:tailEnd/>
          </a:ln>
        </p:spPr>
      </p:pic>
      <p:sp>
        <p:nvSpPr>
          <p:cNvPr id="52" name="TextBox 51">
            <a:extLst>
              <a:ext uri="{FF2B5EF4-FFF2-40B4-BE49-F238E27FC236}">
                <a16:creationId xmlns:a16="http://schemas.microsoft.com/office/drawing/2014/main" id="{244ABCD0-0BD6-058E-6829-CAAEEA72BF87}"/>
              </a:ext>
            </a:extLst>
          </p:cNvPr>
          <p:cNvSpPr txBox="1"/>
          <p:nvPr/>
        </p:nvSpPr>
        <p:spPr>
          <a:xfrm>
            <a:off x="261729" y="861789"/>
            <a:ext cx="2222500" cy="523220"/>
          </a:xfrm>
          <a:prstGeom prst="rect">
            <a:avLst/>
          </a:prstGeom>
          <a:noFill/>
        </p:spPr>
        <p:txBody>
          <a:bodyPr wrap="square" rtlCol="0">
            <a:spAutoFit/>
          </a:bodyPr>
          <a:lstStyle/>
          <a:p>
            <a:r>
              <a:rPr lang="en-US" sz="2800" b="1" dirty="0" err="1"/>
              <a:t>Uml</a:t>
            </a:r>
            <a:r>
              <a:rPr lang="en-US" sz="2800" b="1" dirty="0"/>
              <a:t> diagram </a:t>
            </a:r>
            <a:endParaRPr lang="en-IN" sz="2800" b="1" dirty="0"/>
          </a:p>
        </p:txBody>
      </p:sp>
      <p:sp>
        <p:nvSpPr>
          <p:cNvPr id="53" name="TextBox 52">
            <a:extLst>
              <a:ext uri="{FF2B5EF4-FFF2-40B4-BE49-F238E27FC236}">
                <a16:creationId xmlns:a16="http://schemas.microsoft.com/office/drawing/2014/main" id="{58E3E283-D99B-F320-344F-896CC720626C}"/>
              </a:ext>
            </a:extLst>
          </p:cNvPr>
          <p:cNvSpPr txBox="1"/>
          <p:nvPr/>
        </p:nvSpPr>
        <p:spPr>
          <a:xfrm>
            <a:off x="6295281" y="892566"/>
            <a:ext cx="3300904"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rPr>
              <a:t>USE CASE DIAGRAM</a:t>
            </a:r>
            <a:endParaRPr lang="en-IN" sz="2400" b="1" dirty="0"/>
          </a:p>
        </p:txBody>
      </p:sp>
      <p:pic>
        <p:nvPicPr>
          <p:cNvPr id="54" name="Picture 53">
            <a:extLst>
              <a:ext uri="{FF2B5EF4-FFF2-40B4-BE49-F238E27FC236}">
                <a16:creationId xmlns:a16="http://schemas.microsoft.com/office/drawing/2014/main" id="{A30268B0-CF56-58AD-FE5E-563F65638C51}"/>
              </a:ext>
            </a:extLst>
          </p:cNvPr>
          <p:cNvPicPr>
            <a:picLocks noChangeAspect="1"/>
          </p:cNvPicPr>
          <p:nvPr/>
        </p:nvPicPr>
        <p:blipFill>
          <a:blip r:embed="rId3" cstate="print"/>
          <a:srcRect/>
          <a:stretch>
            <a:fillRect/>
          </a:stretch>
        </p:blipFill>
        <p:spPr>
          <a:xfrm>
            <a:off x="7615446" y="5131918"/>
            <a:ext cx="3086100" cy="1628775"/>
          </a:xfrm>
          <a:prstGeom prst="rect">
            <a:avLst/>
          </a:prstGeom>
          <a:noFill/>
          <a:ln w="9525">
            <a:noFill/>
            <a:miter lim="800000"/>
            <a:headEnd/>
            <a:tailEnd/>
          </a:ln>
        </p:spPr>
      </p:pic>
      <p:sp>
        <p:nvSpPr>
          <p:cNvPr id="55" name="TextBox 54">
            <a:extLst>
              <a:ext uri="{FF2B5EF4-FFF2-40B4-BE49-F238E27FC236}">
                <a16:creationId xmlns:a16="http://schemas.microsoft.com/office/drawing/2014/main" id="{8C4C84B6-A1C8-56B4-C34A-7736BCF30912}"/>
              </a:ext>
            </a:extLst>
          </p:cNvPr>
          <p:cNvSpPr txBox="1"/>
          <p:nvPr/>
        </p:nvSpPr>
        <p:spPr>
          <a:xfrm>
            <a:off x="7603737" y="4585023"/>
            <a:ext cx="2140330"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CLASS DIAGRAM</a:t>
            </a:r>
            <a:endParaRPr lang="en-IN" dirty="0"/>
          </a:p>
        </p:txBody>
      </p:sp>
    </p:spTree>
    <p:extLst>
      <p:ext uri="{BB962C8B-B14F-4D97-AF65-F5344CB8AC3E}">
        <p14:creationId xmlns:p14="http://schemas.microsoft.com/office/powerpoint/2010/main" val="1061411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1109</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Calibri Light (Headings)</vt:lpstr>
      <vt:lpstr>Lato</vt:lpstr>
      <vt:lpstr>Times New Roman</vt:lpstr>
      <vt:lpstr>Wingdings</vt:lpstr>
      <vt:lpstr>Office Theme</vt:lpstr>
      <vt:lpstr>PowerPoint Presentation</vt:lpstr>
      <vt:lpstr>CONTENT:-</vt:lpstr>
      <vt:lpstr>INTRODUCTION :-</vt:lpstr>
      <vt:lpstr>Abstract:-</vt:lpstr>
      <vt:lpstr>PowerPoint Presentation</vt:lpstr>
      <vt:lpstr>Proposed system:-</vt:lpstr>
      <vt:lpstr>MODULES:</vt:lpstr>
      <vt:lpstr>Hardware &amp; Software requirement:-</vt:lpstr>
      <vt:lpstr>Design:-</vt:lpstr>
      <vt:lpstr>SEQUENCE DIAGRAM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 DESK</dc:creator>
  <cp:lastModifiedBy>TECH DESK</cp:lastModifiedBy>
  <cp:revision>6</cp:revision>
  <dcterms:created xsi:type="dcterms:W3CDTF">2023-01-03T10:26:16Z</dcterms:created>
  <dcterms:modified xsi:type="dcterms:W3CDTF">2023-03-24T05:52:56Z</dcterms:modified>
</cp:coreProperties>
</file>