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76" r:id="rId9"/>
    <p:sldId id="260" r:id="rId10"/>
    <p:sldId id="268" r:id="rId11"/>
    <p:sldId id="269" r:id="rId12"/>
    <p:sldId id="261" r:id="rId13"/>
    <p:sldId id="270" r:id="rId14"/>
    <p:sldId id="262" r:id="rId15"/>
    <p:sldId id="271" r:id="rId16"/>
    <p:sldId id="263" r:id="rId17"/>
    <p:sldId id="272" r:id="rId18"/>
    <p:sldId id="274" r:id="rId19"/>
    <p:sldId id="275" r:id="rId20"/>
    <p:sldId id="264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Vessel Proximity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3"/>
            <a:ext cx="7406640" cy="2233421"/>
          </a:xfrm>
        </p:spPr>
        <p:txBody>
          <a:bodyPr>
            <a:normAutofit lnSpcReduction="10000"/>
          </a:bodyPr>
          <a:lstStyle/>
          <a:p>
            <a:r>
              <a:rPr dirty="0"/>
              <a:t>Optimized Code Walkthrough &amp; Explanation</a:t>
            </a:r>
          </a:p>
          <a:p>
            <a:r>
              <a:rPr dirty="0"/>
              <a:t>Using Python, Pandas, </a:t>
            </a:r>
            <a:r>
              <a:rPr dirty="0" err="1"/>
              <a:t>Geopy</a:t>
            </a:r>
            <a:r>
              <a:rPr dirty="0"/>
              <a:t>, </a:t>
            </a:r>
            <a:r>
              <a:rPr dirty="0" err="1"/>
              <a:t>Matplotlib</a:t>
            </a:r>
            <a:r>
              <a:rPr dirty="0"/>
              <a:t>, and </a:t>
            </a:r>
            <a:r>
              <a:rPr dirty="0" err="1" smtClean="0"/>
              <a:t>Plotly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COMPLETED BY SHAHID RAZA </a:t>
            </a:r>
          </a:p>
          <a:p>
            <a:r>
              <a:rPr lang="en-US" dirty="0" smtClean="0"/>
              <a:t>COURSE: BSC(HONS). COMPUTER SCIENCE 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data = </a:t>
            </a:r>
            <a:r>
              <a:rPr lang="en-IN" sz="2400" dirty="0" err="1"/>
              <a:t>pd.read_csv</a:t>
            </a:r>
            <a:r>
              <a:rPr lang="en-IN" sz="2400" dirty="0"/>
              <a:t>('sample_data.csv')</a:t>
            </a:r>
          </a:p>
          <a:p>
            <a:r>
              <a:rPr lang="en-US" sz="2400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</a:t>
            </a:r>
            <a:r>
              <a:rPr lang="en-US" sz="2400" dirty="0">
                <a:solidFill>
                  <a:srgbClr val="00B0F0"/>
                </a:solidFill>
              </a:rPr>
              <a:t>: Loads data from a CSV file named sample_data.csv into a Pandas </a:t>
            </a:r>
            <a:r>
              <a:rPr lang="en-US" sz="2400" dirty="0" err="1">
                <a:solidFill>
                  <a:srgbClr val="00B0F0"/>
                </a:solidFill>
              </a:rPr>
              <a:t>DataFrame</a:t>
            </a:r>
            <a:r>
              <a:rPr lang="en-US" sz="2400" dirty="0" smtClean="0">
                <a:solidFill>
                  <a:srgbClr val="00B0F0"/>
                </a:solidFill>
              </a:rPr>
              <a:t>. Used to analyze structured data (rows and columns)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/>
              <a:t>data['timestamp'] = </a:t>
            </a:r>
            <a:r>
              <a:rPr lang="en-US" sz="2400" dirty="0" err="1"/>
              <a:t>pd.to_datetime</a:t>
            </a:r>
            <a:r>
              <a:rPr lang="en-US" sz="2400" dirty="0"/>
              <a:t>(data['timestamp</a:t>
            </a:r>
            <a:r>
              <a:rPr lang="en-US" sz="2400" dirty="0" smtClean="0"/>
              <a:t>'])</a:t>
            </a:r>
          </a:p>
          <a:p>
            <a:r>
              <a:rPr lang="en-US" sz="2400" dirty="0"/>
              <a:t># </a:t>
            </a:r>
            <a:r>
              <a:rPr lang="en-US" sz="2400" dirty="0">
                <a:solidFill>
                  <a:srgbClr val="00B0F0"/>
                </a:solidFill>
              </a:rPr>
              <a:t>Converts the 'timestamp' column from string (text format) into </a:t>
            </a:r>
            <a:r>
              <a:rPr lang="en-US" sz="2400" dirty="0" err="1">
                <a:solidFill>
                  <a:srgbClr val="00B0F0"/>
                </a:solidFill>
              </a:rPr>
              <a:t>datetime</a:t>
            </a:r>
            <a:r>
              <a:rPr lang="en-US" sz="2400" dirty="0">
                <a:solidFill>
                  <a:srgbClr val="00B0F0"/>
                </a:solidFill>
              </a:rPr>
              <a:t> objects using </a:t>
            </a:r>
            <a:r>
              <a:rPr lang="en-US" sz="2400" dirty="0" err="1">
                <a:solidFill>
                  <a:srgbClr val="00B0F0"/>
                </a:solidFill>
              </a:rPr>
              <a:t>pandas.to_datetime</a:t>
            </a:r>
            <a:r>
              <a:rPr lang="en-US" sz="2400" dirty="0" smtClean="0">
                <a:solidFill>
                  <a:srgbClr val="00B0F0"/>
                </a:solidFill>
              </a:rPr>
              <a:t>().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Before conversion: "2023-07-21 </a:t>
            </a:r>
            <a:r>
              <a:rPr lang="en-US" sz="2400" dirty="0" smtClean="0">
                <a:solidFill>
                  <a:srgbClr val="00B0F0"/>
                </a:solidFill>
              </a:rPr>
              <a:t>10:30:00“</a:t>
            </a:r>
          </a:p>
          <a:p>
            <a:r>
              <a:rPr lang="en-US" sz="2400" dirty="0">
                <a:solidFill>
                  <a:srgbClr val="00B0F0"/>
                </a:solidFill>
              </a:rPr>
              <a:t>After conversion: 2023-07-21 10:30:00</a:t>
            </a:r>
            <a:endParaRPr lang="en-US" sz="2400" dirty="0" smtClean="0">
              <a:solidFill>
                <a:srgbClr val="00B0F0"/>
              </a:solidFill>
            </a:endParaRP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10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24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6614"/>
            <a:ext cx="8229600" cy="5349549"/>
          </a:xfrm>
        </p:spPr>
        <p:txBody>
          <a:bodyPr>
            <a:normAutofit/>
          </a:bodyPr>
          <a:lstStyle/>
          <a:p>
            <a:endParaRPr lang="en-IN" sz="2400" b="1" dirty="0" smtClean="0"/>
          </a:p>
          <a:p>
            <a:endParaRPr lang="en-IN" sz="2400" b="1" dirty="0"/>
          </a:p>
          <a:p>
            <a:r>
              <a:rPr lang="en-IN" sz="2400" b="1" dirty="0" smtClean="0"/>
              <a:t>data</a:t>
            </a:r>
            <a:r>
              <a:rPr lang="en-IN" sz="2400" b="1" dirty="0"/>
              <a:t>['</a:t>
            </a:r>
            <a:r>
              <a:rPr lang="en-IN" sz="2400" b="1" dirty="0" err="1"/>
              <a:t>lat</a:t>
            </a:r>
            <a:r>
              <a:rPr lang="en-IN" sz="2400" b="1" dirty="0"/>
              <a:t>'] = data['</a:t>
            </a:r>
            <a:r>
              <a:rPr lang="en-IN" sz="2400" b="1" dirty="0" err="1"/>
              <a:t>lat</a:t>
            </a:r>
            <a:r>
              <a:rPr lang="en-IN" sz="2400" b="1" dirty="0"/>
              <a:t>'].</a:t>
            </a:r>
            <a:r>
              <a:rPr lang="en-IN" sz="2400" b="1" dirty="0" err="1"/>
              <a:t>astype</a:t>
            </a:r>
            <a:r>
              <a:rPr lang="en-IN" sz="2400" b="1" dirty="0"/>
              <a:t>(float)</a:t>
            </a:r>
          </a:p>
          <a:p>
            <a:r>
              <a:rPr lang="en-IN" sz="2400" b="1" dirty="0" smtClean="0"/>
              <a:t>data</a:t>
            </a:r>
            <a:r>
              <a:rPr lang="en-IN" sz="2400" b="1" dirty="0"/>
              <a:t>['</a:t>
            </a:r>
            <a:r>
              <a:rPr lang="en-IN" sz="2400" b="1" dirty="0" err="1"/>
              <a:t>lon</a:t>
            </a:r>
            <a:r>
              <a:rPr lang="en-IN" sz="2400" b="1" dirty="0"/>
              <a:t>'] = data['</a:t>
            </a:r>
            <a:r>
              <a:rPr lang="en-IN" sz="2400" b="1" dirty="0" err="1"/>
              <a:t>lon</a:t>
            </a:r>
            <a:r>
              <a:rPr lang="en-IN" sz="2400" b="1" dirty="0"/>
              <a:t>'].</a:t>
            </a:r>
            <a:r>
              <a:rPr lang="en-IN" sz="2400" b="1" dirty="0" err="1"/>
              <a:t>astype</a:t>
            </a:r>
            <a:r>
              <a:rPr lang="en-IN" sz="2400" b="1" dirty="0"/>
              <a:t>(float</a:t>
            </a:r>
            <a:r>
              <a:rPr lang="en-IN" sz="2400" b="1" dirty="0" smtClean="0"/>
              <a:t>)</a:t>
            </a:r>
          </a:p>
          <a:p>
            <a:endParaRPr lang="en-IN" sz="2400" b="1" dirty="0" smtClean="0"/>
          </a:p>
          <a:p>
            <a:r>
              <a:rPr lang="en-US" sz="2400" b="1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PURPOSE: Ensures </a:t>
            </a:r>
            <a:r>
              <a:rPr lang="en-US" sz="2400" dirty="0">
                <a:solidFill>
                  <a:srgbClr val="00B0F0"/>
                </a:solidFill>
              </a:rPr>
              <a:t>that latitude (</a:t>
            </a:r>
            <a:r>
              <a:rPr lang="en-US" sz="2400" dirty="0" err="1">
                <a:solidFill>
                  <a:srgbClr val="00B0F0"/>
                </a:solidFill>
              </a:rPr>
              <a:t>lat</a:t>
            </a:r>
            <a:r>
              <a:rPr lang="en-US" sz="2400" dirty="0">
                <a:solidFill>
                  <a:srgbClr val="00B0F0"/>
                </a:solidFill>
              </a:rPr>
              <a:t>) and longitude (</a:t>
            </a:r>
            <a:r>
              <a:rPr lang="en-US" sz="2400" dirty="0" err="1">
                <a:solidFill>
                  <a:srgbClr val="00B0F0"/>
                </a:solidFill>
              </a:rPr>
              <a:t>lon</a:t>
            </a:r>
            <a:r>
              <a:rPr lang="en-US" sz="2400" dirty="0">
                <a:solidFill>
                  <a:srgbClr val="00B0F0"/>
                </a:solidFill>
              </a:rPr>
              <a:t>) are floating-point numbers (decimal values</a:t>
            </a:r>
            <a:r>
              <a:rPr lang="en-US" sz="2400" dirty="0" smtClean="0">
                <a:solidFill>
                  <a:srgbClr val="00B0F0"/>
                </a:solidFill>
              </a:rPr>
              <a:t>).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"28.6139" → 28.6139 (float)</a:t>
            </a:r>
            <a:br>
              <a:rPr lang="en-US" sz="2400" dirty="0"/>
            </a:br>
            <a:r>
              <a:rPr lang="en-US" sz="2400" dirty="0"/>
              <a:t>"77.2090" → 77.2090 (float)</a:t>
            </a:r>
            <a:endParaRPr lang="en-IN" sz="2400" b="1" dirty="0">
              <a:solidFill>
                <a:srgbClr val="00B0F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79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Proximity Detection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Sets distance threshold (e.g. 1 km)</a:t>
            </a:r>
          </a:p>
          <a:p>
            <a:r>
              <a:t>- Calls detection function</a:t>
            </a:r>
          </a:p>
          <a:p>
            <a:r>
              <a:t>- Stores results in DataFrame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distance_threshold</a:t>
            </a:r>
            <a:r>
              <a:rPr lang="en-US" sz="2400" dirty="0" smtClean="0"/>
              <a:t> </a:t>
            </a:r>
            <a:r>
              <a:rPr lang="en-US" sz="2400" dirty="0"/>
              <a:t>= 1.0  # in kilometers</a:t>
            </a:r>
          </a:p>
          <a:p>
            <a:r>
              <a:rPr lang="en-US" sz="2400" dirty="0" err="1"/>
              <a:t>proximity_df</a:t>
            </a:r>
            <a:r>
              <a:rPr lang="en-US" sz="2400" dirty="0"/>
              <a:t> = </a:t>
            </a:r>
            <a:r>
              <a:rPr lang="en-US" sz="2400" dirty="0" err="1" smtClean="0"/>
              <a:t>detect_proximity</a:t>
            </a:r>
            <a:r>
              <a:rPr lang="en-US" sz="2400" dirty="0" smtClean="0"/>
              <a:t>(data</a:t>
            </a:r>
            <a:r>
              <a:rPr lang="en-US" sz="2400" dirty="0"/>
              <a:t>, </a:t>
            </a:r>
            <a:r>
              <a:rPr lang="en-US" sz="2400" dirty="0" err="1"/>
              <a:t>distance_threshold</a:t>
            </a:r>
            <a:r>
              <a:rPr lang="en-US" sz="2400" dirty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5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Plots vessel proximity events using static lines</a:t>
            </a:r>
          </a:p>
          <a:p>
            <a:r>
              <a:t>- X-axis: Time</a:t>
            </a:r>
          </a:p>
          <a:p>
            <a:r>
              <a:t>- Y-axis: MMSI 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plot_proximity_matplotlib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plt.figure</a:t>
            </a:r>
            <a:r>
              <a:rPr lang="en-IN" sz="2400" dirty="0"/>
              <a:t>(</a:t>
            </a:r>
            <a:r>
              <a:rPr lang="en-IN" sz="2400" dirty="0" err="1"/>
              <a:t>figsize</a:t>
            </a:r>
            <a:r>
              <a:rPr lang="en-IN" sz="2400" dirty="0"/>
              <a:t>=(8, 5))</a:t>
            </a:r>
          </a:p>
          <a:p>
            <a:r>
              <a:rPr lang="en-IN" sz="2400" dirty="0"/>
              <a:t>    for _, row in </a:t>
            </a:r>
            <a:r>
              <a:rPr lang="en-IN" sz="2400" dirty="0" err="1"/>
              <a:t>events_df.iterrows</a:t>
            </a:r>
            <a:r>
              <a:rPr lang="en-IN" sz="2400" dirty="0"/>
              <a:t>():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plt.plot</a:t>
            </a:r>
            <a:r>
              <a:rPr lang="en-IN" sz="2400" dirty="0"/>
              <a:t>([row['timestamp'], row['timestamp']], [row['mmsi_1'], row['mmsi_2']], '</a:t>
            </a:r>
            <a:r>
              <a:rPr lang="en-IN" sz="2400" dirty="0" err="1"/>
              <a:t>ro</a:t>
            </a:r>
            <a:r>
              <a:rPr lang="en-IN" sz="2400" dirty="0"/>
              <a:t>-')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plt.xlabel</a:t>
            </a:r>
            <a:r>
              <a:rPr lang="en-IN" sz="2400" dirty="0"/>
              <a:t>('Timestamp')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plt.ylabel</a:t>
            </a:r>
            <a:r>
              <a:rPr lang="en-IN" sz="2400" dirty="0"/>
              <a:t>('MMSI')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plt.title</a:t>
            </a:r>
            <a:r>
              <a:rPr lang="en-IN" sz="2400" dirty="0"/>
              <a:t>('Vessel Proximity Events')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plt.grid</a:t>
            </a:r>
            <a:r>
              <a:rPr lang="en-IN" sz="2400" dirty="0"/>
              <a:t>(True)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plt.tight_layout</a:t>
            </a:r>
            <a:r>
              <a:rPr lang="en-IN" sz="2400" dirty="0"/>
              <a:t>()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plt.show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56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Interactive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Web-based interactive plot</a:t>
            </a:r>
          </a:p>
          <a:p>
            <a:r>
              <a:t>- Shows hover info like distance &amp; vessel IDs</a:t>
            </a:r>
          </a:p>
          <a:p>
            <a:r>
              <a:t>- Allows dynamic exploration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plot_proximity_plotly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):</a:t>
            </a:r>
          </a:p>
          <a:p>
            <a:r>
              <a:rPr lang="en-IN" sz="2400" dirty="0"/>
              <a:t>    fig = </a:t>
            </a:r>
            <a:r>
              <a:rPr lang="en-IN" sz="2400" dirty="0" err="1"/>
              <a:t>px.scatter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, x='timestamp', y='mmsi_1',</a:t>
            </a:r>
          </a:p>
          <a:p>
            <a:r>
              <a:rPr lang="en-IN" sz="2400" dirty="0"/>
              <a:t>                     </a:t>
            </a:r>
            <a:r>
              <a:rPr lang="en-IN" sz="2400" dirty="0" err="1"/>
              <a:t>color</a:t>
            </a:r>
            <a:r>
              <a:rPr lang="en-IN" sz="2400" dirty="0"/>
              <a:t>='mmsi_2', </a:t>
            </a:r>
            <a:r>
              <a:rPr lang="en-IN" sz="2400" dirty="0" err="1"/>
              <a:t>hover_data</a:t>
            </a:r>
            <a:r>
              <a:rPr lang="en-IN" sz="2400" dirty="0"/>
              <a:t>=['</a:t>
            </a:r>
            <a:r>
              <a:rPr lang="en-IN" sz="2400" dirty="0" err="1"/>
              <a:t>distance_km</a:t>
            </a:r>
            <a:r>
              <a:rPr lang="en-IN" sz="2400" dirty="0"/>
              <a:t>'],</a:t>
            </a:r>
          </a:p>
          <a:p>
            <a:r>
              <a:rPr lang="en-IN" sz="2400" dirty="0"/>
              <a:t>                     title='Interactive Vessel Proximity Events',</a:t>
            </a:r>
          </a:p>
          <a:p>
            <a:r>
              <a:rPr lang="en-IN" sz="2400" dirty="0"/>
              <a:t>                     labels={'timestamp': 'Time', 'mmsi_1': 'Vessel', 'mmsi_2': 'Near Vessel'})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fig.show</a:t>
            </a:r>
            <a:r>
              <a:rPr lang="en-IN" sz="2400" dirty="0" smtClean="0"/>
              <a:t>()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92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55227"/>
            <a:ext cx="7499350" cy="398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7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872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961632"/>
            <a:ext cx="7499350" cy="486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pandas: for data handling</a:t>
            </a:r>
          </a:p>
          <a:p>
            <a:r>
              <a:t>- geopy: for geographical distance calculation</a:t>
            </a:r>
          </a:p>
          <a:p>
            <a:r>
              <a:t>- matplotlib: for static visualization</a:t>
            </a:r>
          </a:p>
          <a:p>
            <a:r>
              <a:t>- plotly: for interactive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 detection of vessels in proximity</a:t>
            </a:r>
          </a:p>
          <a:p>
            <a:r>
              <a:t>- Uses geospatial logic and time-grouping</a:t>
            </a:r>
          </a:p>
          <a:p>
            <a:r>
              <a:t>- Visualizes results clearly and interactively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262184"/>
          </a:xfrm>
        </p:spPr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I HOPE YOU LIKED THE PRESENTATION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7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 Calculation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geodesic() from </a:t>
            </a:r>
            <a:r>
              <a:rPr dirty="0" err="1"/>
              <a:t>geopy</a:t>
            </a:r>
            <a:r>
              <a:rPr dirty="0"/>
              <a:t> calculates distance</a:t>
            </a:r>
          </a:p>
          <a:p>
            <a:r>
              <a:rPr dirty="0"/>
              <a:t>- Returns real-world distance (in km)</a:t>
            </a:r>
          </a:p>
          <a:p>
            <a:r>
              <a:rPr dirty="0"/>
              <a:t>- Accounts for Earth's </a:t>
            </a:r>
            <a:r>
              <a:rPr dirty="0" smtClean="0"/>
              <a:t>curvature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Haversine</a:t>
            </a:r>
            <a:r>
              <a:rPr lang="en-US" dirty="0" smtClean="0"/>
              <a:t> formula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HAVERSINE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Haversine</a:t>
            </a:r>
            <a:r>
              <a:rPr lang="en-US" sz="2400" dirty="0"/>
              <a:t> formula is a mathematical equation used to calculate the great-circle distance between two points on the surface of a sphere (like Earth), given their latitude and </a:t>
            </a:r>
            <a:r>
              <a:rPr lang="en-US" sz="2400" dirty="0" smtClean="0"/>
              <a:t>longitude.</a:t>
            </a:r>
          </a:p>
          <a:p>
            <a:r>
              <a:rPr lang="en-US" sz="2400" dirty="0" smtClean="0"/>
              <a:t>WHY </a:t>
            </a:r>
            <a:r>
              <a:rPr lang="en-US" sz="2400" dirty="0"/>
              <a:t>NOT EUCLIDEAN </a:t>
            </a:r>
            <a:r>
              <a:rPr lang="en-US" sz="2400" dirty="0" smtClean="0"/>
              <a:t>FORMULA???? </a:t>
            </a:r>
            <a:r>
              <a:rPr lang="en-US" sz="2400" dirty="0"/>
              <a:t>: Because Earth is not flat. Using </a:t>
            </a:r>
            <a:r>
              <a:rPr lang="en-US" sz="2400" dirty="0" smtClean="0"/>
              <a:t>Euclidean distance formula will overestimates </a:t>
            </a:r>
            <a:r>
              <a:rPr lang="en-US" sz="2400" dirty="0"/>
              <a:t>or underestimates the actual distance on a curved surface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Haversine</a:t>
            </a:r>
            <a:r>
              <a:rPr lang="en-US" sz="2400" dirty="0" smtClean="0"/>
              <a:t> formula :</a:t>
            </a: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41" y="4903853"/>
            <a:ext cx="60404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1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Proximity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Groups data per minute using timestamp</a:t>
            </a:r>
          </a:p>
          <a:p>
            <a:r>
              <a:t>- Compares vessel pairs active in same minute</a:t>
            </a:r>
          </a:p>
          <a:p>
            <a:r>
              <a:t>- Filters by unique MMSI and distance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 smtClean="0"/>
              <a:t>detect_proximity</a:t>
            </a:r>
            <a:r>
              <a:rPr lang="en-IN" sz="2400" dirty="0" smtClean="0"/>
              <a:t>(data</a:t>
            </a:r>
            <a:r>
              <a:rPr lang="en-IN" sz="2400" dirty="0"/>
              <a:t>, </a:t>
            </a:r>
            <a:r>
              <a:rPr lang="en-IN" sz="2400" dirty="0" err="1"/>
              <a:t>distance_threshold</a:t>
            </a:r>
            <a:r>
              <a:rPr lang="en-IN" sz="2400" dirty="0"/>
              <a:t>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proximity_events</a:t>
            </a:r>
            <a:r>
              <a:rPr lang="en-IN" sz="2400" dirty="0"/>
              <a:t> = </a:t>
            </a:r>
            <a:r>
              <a:rPr lang="en-IN" sz="2400" dirty="0" smtClean="0"/>
              <a:t>[]</a:t>
            </a:r>
          </a:p>
          <a:p>
            <a:endParaRPr lang="en-US" sz="2400" dirty="0"/>
          </a:p>
          <a:p>
            <a:r>
              <a:rPr lang="en-US" sz="2400" dirty="0"/>
              <a:t>data['</a:t>
            </a:r>
            <a:r>
              <a:rPr lang="en-US" sz="2400" dirty="0" err="1"/>
              <a:t>rounded_time</a:t>
            </a:r>
            <a:r>
              <a:rPr lang="en-US" sz="2400" dirty="0"/>
              <a:t>'] = data['timestamp'].</a:t>
            </a:r>
            <a:r>
              <a:rPr lang="en-US" sz="2400" dirty="0" err="1"/>
              <a:t>dt.floor</a:t>
            </a:r>
            <a:r>
              <a:rPr lang="en-US" sz="2400" dirty="0"/>
              <a:t>('min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r>
              <a:rPr lang="en-US" sz="2400" dirty="0" smtClean="0"/>
              <a:t>#</a:t>
            </a:r>
            <a:r>
              <a:rPr lang="en-US" sz="2400" dirty="0" smtClean="0">
                <a:solidFill>
                  <a:srgbClr val="00B0F0"/>
                </a:solidFill>
              </a:rPr>
              <a:t>GROUPS THE VESSELS THAT HAVE TIMESTAMP NEAREST TO THE MINUTE (ADDS AN EXTRA COLUMN)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/>
              <a:t>PURPOSE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Limits </a:t>
            </a:r>
            <a:r>
              <a:rPr lang="en-US" sz="2400" dirty="0">
                <a:solidFill>
                  <a:srgbClr val="00B0F0"/>
                </a:solidFill>
              </a:rPr>
              <a:t>comparisons to vessels active in the same </a:t>
            </a:r>
            <a:r>
              <a:rPr lang="en-US" sz="2400" dirty="0" smtClean="0">
                <a:solidFill>
                  <a:srgbClr val="00B0F0"/>
                </a:solidFill>
              </a:rPr>
              <a:t>minute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458"/>
            <a:ext cx="8229600" cy="5424705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grouped = </a:t>
            </a:r>
            <a:r>
              <a:rPr lang="en-IN" sz="2400" dirty="0" err="1"/>
              <a:t>data.groupby</a:t>
            </a:r>
            <a:r>
              <a:rPr lang="en-IN" sz="2400" dirty="0"/>
              <a:t>('</a:t>
            </a:r>
            <a:r>
              <a:rPr lang="en-IN" sz="2400" dirty="0" err="1"/>
              <a:t>rounded_time</a:t>
            </a:r>
            <a:r>
              <a:rPr lang="en-IN" sz="2400" dirty="0" smtClean="0"/>
              <a:t>')</a:t>
            </a:r>
          </a:p>
          <a:p>
            <a:endParaRPr lang="en-IN" sz="2400" dirty="0" smtClean="0"/>
          </a:p>
          <a:p>
            <a:r>
              <a:rPr lang="en-US" sz="2400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PURPOSE: </a:t>
            </a:r>
            <a:r>
              <a:rPr lang="en-US" sz="2400" b="1" dirty="0" smtClean="0">
                <a:solidFill>
                  <a:srgbClr val="00B0F0"/>
                </a:solidFill>
              </a:rPr>
              <a:t>rounding </a:t>
            </a:r>
            <a:r>
              <a:rPr lang="en-US" sz="2400" b="1" dirty="0">
                <a:solidFill>
                  <a:srgbClr val="00B0F0"/>
                </a:solidFill>
              </a:rPr>
              <a:t>each timestamp down to the nearest minute</a:t>
            </a:r>
            <a:r>
              <a:rPr lang="en-US" sz="2400" dirty="0">
                <a:solidFill>
                  <a:srgbClr val="00B0F0"/>
                </a:solidFill>
              </a:rPr>
              <a:t> (e.g., 2025-07-21 14:23:45 becomes 2025-07-21 14:23:00). This step creates a new column '</a:t>
            </a:r>
            <a:r>
              <a:rPr lang="en-US" sz="2400" dirty="0" err="1">
                <a:solidFill>
                  <a:srgbClr val="00B0F0"/>
                </a:solidFill>
              </a:rPr>
              <a:t>rounded_time</a:t>
            </a:r>
            <a:r>
              <a:rPr lang="en-US" sz="2400" dirty="0" smtClean="0">
                <a:solidFill>
                  <a:srgbClr val="00B0F0"/>
                </a:solidFill>
              </a:rPr>
              <a:t>'.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Limiting comparisons</a:t>
            </a:r>
            <a:r>
              <a:rPr lang="en-US" sz="2400" dirty="0">
                <a:solidFill>
                  <a:srgbClr val="00B0F0"/>
                </a:solidFill>
              </a:rPr>
              <a:t> only to vessels that reported data around the same time.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Reducing computation</a:t>
            </a:r>
            <a:r>
              <a:rPr lang="en-US" sz="2400" dirty="0">
                <a:solidFill>
                  <a:srgbClr val="00B0F0"/>
                </a:solidFill>
              </a:rPr>
              <a:t> from </a:t>
            </a:r>
            <a:r>
              <a:rPr lang="en-US" sz="2400" i="1" dirty="0">
                <a:solidFill>
                  <a:srgbClr val="00B0F0"/>
                </a:solidFill>
              </a:rPr>
              <a:t>O(n²)</a:t>
            </a:r>
            <a:r>
              <a:rPr lang="en-US" sz="2400" dirty="0">
                <a:solidFill>
                  <a:srgbClr val="00B0F0"/>
                </a:solidFill>
              </a:rPr>
              <a:t> over the full dataset to </a:t>
            </a:r>
            <a:r>
              <a:rPr lang="en-US" sz="2400" i="1" dirty="0">
                <a:solidFill>
                  <a:srgbClr val="00B0F0"/>
                </a:solidFill>
              </a:rPr>
              <a:t>O(n²)</a:t>
            </a:r>
            <a:r>
              <a:rPr lang="en-US" sz="2400" dirty="0">
                <a:solidFill>
                  <a:srgbClr val="00B0F0"/>
                </a:solidFill>
              </a:rPr>
              <a:t> within each small time group.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48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 ALGO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1600" dirty="0" err="1"/>
              <a:t>def</a:t>
            </a:r>
            <a:r>
              <a:rPr lang="en-IN" sz="1600" dirty="0"/>
              <a:t> </a:t>
            </a:r>
            <a:r>
              <a:rPr lang="en-IN" sz="1600" dirty="0" err="1"/>
              <a:t>detect_proximity</a:t>
            </a:r>
            <a:r>
              <a:rPr lang="en-IN" sz="1600" dirty="0"/>
              <a:t>(data, </a:t>
            </a:r>
            <a:r>
              <a:rPr lang="en-IN" sz="1600" dirty="0" err="1"/>
              <a:t>distance_threshold</a:t>
            </a:r>
            <a:r>
              <a:rPr lang="en-IN" sz="1600" dirty="0"/>
              <a:t>):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proximity_events</a:t>
            </a:r>
            <a:r>
              <a:rPr lang="en-IN" sz="1600" dirty="0"/>
              <a:t> = []</a:t>
            </a:r>
          </a:p>
          <a:p>
            <a:endParaRPr lang="en-IN" sz="1600" dirty="0"/>
          </a:p>
          <a:p>
            <a:r>
              <a:rPr lang="en-IN" sz="1600" dirty="0"/>
              <a:t>    # Group data by minute to avoid unnecessary comparisons</a:t>
            </a:r>
          </a:p>
          <a:p>
            <a:r>
              <a:rPr lang="en-IN" sz="1600" dirty="0"/>
              <a:t>    data['</a:t>
            </a:r>
            <a:r>
              <a:rPr lang="en-IN" sz="1600" dirty="0" err="1"/>
              <a:t>rounded_time</a:t>
            </a:r>
            <a:r>
              <a:rPr lang="en-IN" sz="1600" dirty="0"/>
              <a:t>'] = data['timestamp'].</a:t>
            </a:r>
            <a:r>
              <a:rPr lang="en-IN" sz="1600" dirty="0" err="1"/>
              <a:t>dt.floor</a:t>
            </a:r>
            <a:r>
              <a:rPr lang="en-IN" sz="1600" dirty="0"/>
              <a:t>('min')</a:t>
            </a:r>
          </a:p>
          <a:p>
            <a:r>
              <a:rPr lang="en-IN" sz="1600" dirty="0"/>
              <a:t>    grouped = </a:t>
            </a:r>
            <a:r>
              <a:rPr lang="en-IN" sz="1600" dirty="0" err="1"/>
              <a:t>data.groupby</a:t>
            </a:r>
            <a:r>
              <a:rPr lang="en-IN" sz="1600" dirty="0"/>
              <a:t>('</a:t>
            </a:r>
            <a:r>
              <a:rPr lang="en-IN" sz="1600" dirty="0" err="1"/>
              <a:t>rounded_time</a:t>
            </a:r>
            <a:r>
              <a:rPr lang="en-IN" sz="1600" dirty="0"/>
              <a:t>')</a:t>
            </a:r>
          </a:p>
          <a:p>
            <a:endParaRPr lang="en-IN" sz="1600" dirty="0"/>
          </a:p>
          <a:p>
            <a:r>
              <a:rPr lang="en-IN" sz="1600" dirty="0"/>
              <a:t>    for time, group in grouped:</a:t>
            </a:r>
          </a:p>
          <a:p>
            <a:r>
              <a:rPr lang="en-IN" sz="1600" dirty="0"/>
              <a:t>        vessels = </a:t>
            </a:r>
            <a:r>
              <a:rPr lang="en-IN" sz="1600" dirty="0" err="1"/>
              <a:t>group.reset_index</a:t>
            </a:r>
            <a:r>
              <a:rPr lang="en-IN" sz="1600" dirty="0"/>
              <a:t>(drop=True)</a:t>
            </a:r>
          </a:p>
          <a:p>
            <a:r>
              <a:rPr lang="en-IN" sz="1600" dirty="0"/>
              <a:t>        for i in range(</a:t>
            </a:r>
            <a:r>
              <a:rPr lang="en-IN" sz="1600" dirty="0" err="1"/>
              <a:t>len</a:t>
            </a:r>
            <a:r>
              <a:rPr lang="en-IN" sz="1600" dirty="0"/>
              <a:t>(vessels)):</a:t>
            </a:r>
          </a:p>
          <a:p>
            <a:r>
              <a:rPr lang="en-IN" sz="1600" dirty="0"/>
              <a:t>            vessel1 = </a:t>
            </a:r>
            <a:r>
              <a:rPr lang="en-IN" sz="1600" dirty="0" err="1"/>
              <a:t>vessels.loc</a:t>
            </a:r>
            <a:r>
              <a:rPr lang="en-IN" sz="1600" dirty="0"/>
              <a:t>[i]</a:t>
            </a:r>
          </a:p>
          <a:p>
            <a:r>
              <a:rPr lang="en-IN" sz="1600" dirty="0"/>
              <a:t>            for j in range(i + 1, </a:t>
            </a:r>
            <a:r>
              <a:rPr lang="en-IN" sz="1600" dirty="0" err="1"/>
              <a:t>len</a:t>
            </a:r>
            <a:r>
              <a:rPr lang="en-IN" sz="1600" dirty="0"/>
              <a:t>(vessels)):</a:t>
            </a:r>
          </a:p>
          <a:p>
            <a:r>
              <a:rPr lang="en-IN" sz="1600" dirty="0"/>
              <a:t>                vessel2 = </a:t>
            </a:r>
            <a:r>
              <a:rPr lang="en-IN" sz="1600" dirty="0" err="1"/>
              <a:t>vessels.loc</a:t>
            </a:r>
            <a:r>
              <a:rPr lang="en-IN" sz="1600" dirty="0"/>
              <a:t>[j]</a:t>
            </a:r>
          </a:p>
          <a:p>
            <a:r>
              <a:rPr lang="en-IN" sz="1600" dirty="0"/>
              <a:t>                if </a:t>
            </a:r>
            <a:r>
              <a:rPr lang="en-IN" sz="1600" dirty="0" smtClean="0"/>
              <a:t>vgessel1</a:t>
            </a:r>
            <a:r>
              <a:rPr lang="en-IN" sz="1600" dirty="0"/>
              <a:t>['</a:t>
            </a:r>
            <a:r>
              <a:rPr lang="en-IN" sz="1600" dirty="0" err="1"/>
              <a:t>mmsi</a:t>
            </a:r>
            <a:r>
              <a:rPr lang="en-IN" sz="1600" dirty="0"/>
              <a:t>'] != vessel2['</a:t>
            </a:r>
            <a:r>
              <a:rPr lang="en-IN" sz="1600" dirty="0" err="1"/>
              <a:t>mmsi</a:t>
            </a:r>
            <a:r>
              <a:rPr lang="en-IN" sz="1600" dirty="0"/>
              <a:t>']:</a:t>
            </a:r>
          </a:p>
          <a:p>
            <a:r>
              <a:rPr lang="en-IN" sz="1600" dirty="0"/>
              <a:t>                    distance = </a:t>
            </a:r>
            <a:r>
              <a:rPr lang="en-IN" sz="1600" dirty="0" err="1"/>
              <a:t>haversine_distance</a:t>
            </a:r>
            <a:r>
              <a:rPr lang="en-IN" sz="1600" dirty="0"/>
              <a:t>(</a:t>
            </a:r>
          </a:p>
          <a:p>
            <a:r>
              <a:rPr lang="en-IN" sz="1600" dirty="0"/>
              <a:t>                        (vessel1['</a:t>
            </a:r>
            <a:r>
              <a:rPr lang="en-IN" sz="1600" dirty="0" err="1"/>
              <a:t>lat</a:t>
            </a:r>
            <a:r>
              <a:rPr lang="en-IN" sz="1600" dirty="0"/>
              <a:t>'], vessel1['</a:t>
            </a:r>
            <a:r>
              <a:rPr lang="en-IN" sz="1600" dirty="0" err="1"/>
              <a:t>lon</a:t>
            </a:r>
            <a:r>
              <a:rPr lang="en-IN" sz="1600" dirty="0"/>
              <a:t>']),</a:t>
            </a:r>
          </a:p>
          <a:p>
            <a:r>
              <a:rPr lang="en-IN" sz="1600" dirty="0"/>
              <a:t>                        (vessel2['</a:t>
            </a:r>
            <a:r>
              <a:rPr lang="en-IN" sz="1600" dirty="0" err="1"/>
              <a:t>lat</a:t>
            </a:r>
            <a:r>
              <a:rPr lang="en-IN" sz="1600" dirty="0"/>
              <a:t>'], vessel2['</a:t>
            </a:r>
            <a:r>
              <a:rPr lang="en-IN" sz="1600" dirty="0" err="1"/>
              <a:t>lon</a:t>
            </a:r>
            <a:r>
              <a:rPr lang="en-IN" sz="1600" dirty="0"/>
              <a:t>'])</a:t>
            </a:r>
          </a:p>
          <a:p>
            <a:r>
              <a:rPr lang="en-IN" sz="1600" dirty="0"/>
              <a:t>                    )</a:t>
            </a:r>
          </a:p>
          <a:p>
            <a:r>
              <a:rPr lang="en-IN" sz="1600" dirty="0"/>
              <a:t>                    if distance &lt;= </a:t>
            </a:r>
            <a:r>
              <a:rPr lang="en-IN" sz="1600" dirty="0" err="1"/>
              <a:t>distance_threshold</a:t>
            </a:r>
            <a:r>
              <a:rPr lang="en-IN" sz="1600" dirty="0"/>
              <a:t>:</a:t>
            </a:r>
          </a:p>
          <a:p>
            <a:r>
              <a:rPr lang="en-IN" sz="1600" dirty="0"/>
              <a:t>                        </a:t>
            </a:r>
            <a:r>
              <a:rPr lang="en-IN" sz="1600" dirty="0" err="1"/>
              <a:t>proximity_events.append</a:t>
            </a:r>
            <a:r>
              <a:rPr lang="en-IN" sz="1600" dirty="0"/>
              <a:t>({</a:t>
            </a:r>
          </a:p>
          <a:p>
            <a:r>
              <a:rPr lang="en-IN" sz="1600" dirty="0"/>
              <a:t>                            'timestamp': time,</a:t>
            </a:r>
          </a:p>
          <a:p>
            <a:r>
              <a:rPr lang="en-IN" sz="1600" dirty="0"/>
              <a:t>                            'mmsi_1': vessel1['</a:t>
            </a:r>
            <a:r>
              <a:rPr lang="en-IN" sz="1600" dirty="0" err="1"/>
              <a:t>mmsi</a:t>
            </a:r>
            <a:r>
              <a:rPr lang="en-IN" sz="1600" dirty="0"/>
              <a:t>'],</a:t>
            </a:r>
          </a:p>
          <a:p>
            <a:r>
              <a:rPr lang="en-IN" sz="1600" dirty="0"/>
              <a:t>                            'mmsi_2': vessel2['</a:t>
            </a:r>
            <a:r>
              <a:rPr lang="en-IN" sz="1600" dirty="0" err="1"/>
              <a:t>mmsi</a:t>
            </a:r>
            <a:r>
              <a:rPr lang="en-IN" sz="1600" dirty="0"/>
              <a:t>'],</a:t>
            </a:r>
          </a:p>
          <a:p>
            <a:r>
              <a:rPr lang="en-IN" sz="1600" dirty="0"/>
              <a:t>                            '</a:t>
            </a:r>
            <a:r>
              <a:rPr lang="en-IN" sz="1600" dirty="0" err="1"/>
              <a:t>distance_km</a:t>
            </a:r>
            <a:r>
              <a:rPr lang="en-IN" sz="1600" dirty="0"/>
              <a:t>': round(distance, 3)</a:t>
            </a:r>
          </a:p>
          <a:p>
            <a:r>
              <a:rPr lang="en-IN" sz="1600" dirty="0"/>
              <a:t>                        })</a:t>
            </a:r>
          </a:p>
          <a:p>
            <a:endParaRPr lang="en-IN" sz="1600" dirty="0"/>
          </a:p>
          <a:p>
            <a:r>
              <a:rPr lang="en-IN" sz="1600" dirty="0"/>
              <a:t>    return </a:t>
            </a:r>
            <a:r>
              <a:rPr lang="en-IN" sz="1600" dirty="0" err="1"/>
              <a:t>pd.DataFrame</a:t>
            </a:r>
            <a:r>
              <a:rPr lang="en-IN" sz="1600" dirty="0"/>
              <a:t>(</a:t>
            </a:r>
            <a:r>
              <a:rPr lang="en-IN" sz="1600" dirty="0" err="1"/>
              <a:t>proximity_events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Reads CSV using pandas</a:t>
            </a:r>
          </a:p>
          <a:p>
            <a:r>
              <a:t>- Converts timestamp to datetime</a:t>
            </a:r>
          </a:p>
          <a:p>
            <a:r>
              <a:t>- Ensures latitude and longitude are floats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351</TotalTime>
  <Words>816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Vessel Proximity Detection System</vt:lpstr>
      <vt:lpstr>Libraries Used</vt:lpstr>
      <vt:lpstr>Distance Calculation Function</vt:lpstr>
      <vt:lpstr>HAVERSINE FORMULA</vt:lpstr>
      <vt:lpstr> Proximity Detection</vt:lpstr>
      <vt:lpstr>IMPLEMENTATION</vt:lpstr>
      <vt:lpstr>PowerPoint Presentation</vt:lpstr>
      <vt:lpstr>COMPLETE  ALGO</vt:lpstr>
      <vt:lpstr>Data Loading and Cleaning</vt:lpstr>
      <vt:lpstr>IMPLEMENTATION </vt:lpstr>
      <vt:lpstr>PowerPoint Presentation</vt:lpstr>
      <vt:lpstr>Proximity Detection Execution</vt:lpstr>
      <vt:lpstr>IMPLEMENTATION</vt:lpstr>
      <vt:lpstr>Matplotlib Visualization</vt:lpstr>
      <vt:lpstr>IMPLEMENTATION</vt:lpstr>
      <vt:lpstr>Plotly Interactive Plot</vt:lpstr>
      <vt:lpstr>IMPLEMENTATION</vt:lpstr>
      <vt:lpstr>FINAL OUTPUT</vt:lpstr>
      <vt:lpstr>PowerPoint Presentation</vt:lpstr>
      <vt:lpstr>Summary of the System</vt:lpstr>
      <vt:lpstr>THANK YOU! I HOPE YOU LIKED THE PRESENTATION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Vessel Proximity Detection System</dc:title>
  <dc:creator>SHAHID RAZA</dc:creator>
  <dc:description>generated using python-pptx</dc:description>
  <cp:lastModifiedBy>user</cp:lastModifiedBy>
  <cp:revision>13</cp:revision>
  <dcterms:created xsi:type="dcterms:W3CDTF">2013-01-27T09:14:16Z</dcterms:created>
  <dcterms:modified xsi:type="dcterms:W3CDTF">2025-07-21T11:34:22Z</dcterms:modified>
</cp:coreProperties>
</file>