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3"/>
    <a:srgbClr val="003366"/>
    <a:srgbClr val="336699"/>
    <a:srgbClr val="004062"/>
    <a:srgbClr val="FFFFFF"/>
    <a:srgbClr val="700000"/>
    <a:srgbClr val="800000"/>
    <a:srgbClr val="063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15" autoAdjust="0"/>
  </p:normalViewPr>
  <p:slideViewPr>
    <p:cSldViewPr showGuides="1">
      <p:cViewPr varScale="1">
        <p:scale>
          <a:sx n="119" d="100"/>
          <a:sy n="119" d="100"/>
        </p:scale>
        <p:origin x="13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800600" y="2286000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4419600"/>
            <a:ext cx="5141912" cy="2057400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7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4037"/>
            <a:ext cx="7772400" cy="4500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3962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905000"/>
            <a:ext cx="43434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8361"/>
            <a:ext cx="9144000" cy="9604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4191000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62" y="2398712"/>
            <a:ext cx="4233338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52600"/>
            <a:ext cx="4194174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5757" y="2398712"/>
            <a:ext cx="4236509" cy="35448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08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1143000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69468"/>
            <a:ext cx="6437312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400"/>
            <a:ext cx="5675312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36206"/>
            <a:ext cx="64373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6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9906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820" y="1951037"/>
            <a:ext cx="7924799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3" r:id="rId3"/>
    <p:sldLayoutId id="2147483654" r:id="rId4"/>
    <p:sldLayoutId id="2147483655" r:id="rId5"/>
    <p:sldLayoutId id="2147483658" r:id="rId6"/>
    <p:sldLayoutId id="2147483661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63052"/>
          </a:solidFill>
          <a:latin typeface="+mj-lt"/>
          <a:ea typeface="ヒラギノ角ゴ Pro W3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ebdings" charset="0"/>
        <a:buChar char="4"/>
        <a:defRPr sz="28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63052"/>
        </a:buClr>
        <a:buFont typeface="Wingdings" charset="0"/>
        <a:buChar char="§"/>
        <a:defRPr sz="25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charset="0"/>
        <a:buChar char="►"/>
        <a:defRPr sz="2000">
          <a:solidFill>
            <a:srgbClr val="063052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dirty="0">
                <a:latin typeface="+mn-lt"/>
              </a:rPr>
              <a:t>TOASTMASTERS</a:t>
            </a:r>
            <a:br>
              <a:rPr lang="en-US" dirty="0">
                <a:latin typeface="+mn-lt"/>
              </a:rPr>
            </a:br>
            <a:r>
              <a:rPr lang="en-US" sz="4400" dirty="0">
                <a:latin typeface="+mn-lt"/>
                <a:cs typeface="Calibri" panose="020F0502020204030204" pitchFamily="34" charset="0"/>
              </a:rPr>
              <a:t>PATHWAYS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5029200"/>
            <a:ext cx="5141912" cy="609600"/>
          </a:xfrm>
        </p:spPr>
        <p:txBody>
          <a:bodyPr/>
          <a:lstStyle/>
          <a:p>
            <a:r>
              <a:rPr lang="en-US" dirty="0"/>
              <a:t>…your new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78556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1713379" y="1905000"/>
            <a:ext cx="556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3366"/>
                </a:solidFill>
                <a:latin typeface="Unpact" pitchFamily="2" charset="0"/>
              </a:rPr>
              <a:t>LEVELS WITHIN EACH PATH</a:t>
            </a:r>
            <a:endParaRPr lang="en-US" dirty="0">
              <a:solidFill>
                <a:srgbClr val="003366"/>
              </a:solidFill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1751479" y="2703250"/>
            <a:ext cx="5486400" cy="353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Level 1: Mastering Fundamentals</a:t>
            </a:r>
          </a:p>
          <a:p>
            <a:endParaRPr lang="en-US" sz="1400" dirty="0"/>
          </a:p>
          <a:p>
            <a:r>
              <a:rPr lang="en-US" sz="2400" dirty="0"/>
              <a:t>Level 2: Learning Your Style</a:t>
            </a:r>
          </a:p>
          <a:p>
            <a:endParaRPr lang="en-US" sz="1400" dirty="0"/>
          </a:p>
          <a:p>
            <a:r>
              <a:rPr lang="en-US" sz="2400" dirty="0"/>
              <a:t>Level 3: Increasing Knowledge</a:t>
            </a:r>
          </a:p>
          <a:p>
            <a:endParaRPr lang="en-US" sz="1400" dirty="0"/>
          </a:p>
          <a:p>
            <a:r>
              <a:rPr lang="en-US" sz="2400" dirty="0"/>
              <a:t>Level 4: Building Skills</a:t>
            </a:r>
          </a:p>
          <a:p>
            <a:endParaRPr lang="en-US" sz="1400" dirty="0"/>
          </a:p>
          <a:p>
            <a:r>
              <a:rPr lang="en-US" sz="2400" dirty="0"/>
              <a:t>Level 5: Demonstrating Expertise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82730-19AC-467B-9192-8F7DE7563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2667000"/>
            <a:ext cx="6858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2DC67-5BD4-493D-9A16-D2496EDF6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3352800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ABE8-F8FB-4678-8E56-3702A0017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4036750"/>
            <a:ext cx="6858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C890A-C1B4-4F50-97A3-7246224EF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4704658"/>
            <a:ext cx="685800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BCF5FE-3506-4802-A8B4-4B8251D6F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" y="537071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1827679" y="20574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Unpact" pitchFamily="2" charset="0"/>
              </a:rPr>
              <a:t>PROJECTS</a:t>
            </a:r>
            <a:endParaRPr lang="en-US" dirty="0"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1219200" y="3124200"/>
            <a:ext cx="670559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Each level has a series of projects that must be completed in order to progress to the next level</a:t>
            </a:r>
          </a:p>
          <a:p>
            <a:r>
              <a:rPr lang="en-US" sz="2400" dirty="0"/>
              <a:t>Some projects are required (10)</a:t>
            </a:r>
          </a:p>
          <a:p>
            <a:r>
              <a:rPr lang="en-US" sz="2400" dirty="0"/>
              <a:t>Some projects are elective (4)</a:t>
            </a:r>
          </a:p>
        </p:txBody>
      </p:sp>
    </p:spTree>
    <p:extLst>
      <p:ext uri="{BB962C8B-B14F-4D97-AF65-F5344CB8AC3E}">
        <p14:creationId xmlns:p14="http://schemas.microsoft.com/office/powerpoint/2010/main" val="270660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FC129-1AE7-4EC4-9741-85D60EC2BB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25" y="647546"/>
            <a:ext cx="6546149" cy="55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04A4B-6AF0-4713-ABF8-5510D8C8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08319"/>
            <a:ext cx="3121761" cy="23304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B69345-1E13-49FF-9C59-98E5C5FF0A7A}"/>
              </a:ext>
            </a:extLst>
          </p:cNvPr>
          <p:cNvSpPr/>
          <p:nvPr/>
        </p:nvSpPr>
        <p:spPr>
          <a:xfrm>
            <a:off x="2933700" y="1295400"/>
            <a:ext cx="327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3366"/>
                </a:solidFill>
                <a:latin typeface="Unpact" pitchFamily="2" charset="0"/>
              </a:rPr>
              <a:t>RECOGNITION</a:t>
            </a:r>
            <a:endParaRPr lang="en-US" dirty="0">
              <a:solidFill>
                <a:srgbClr val="003366"/>
              </a:solidFill>
              <a:latin typeface="Unpac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3144F-5585-4A36-9E7F-EDE11D679BCB}"/>
              </a:ext>
            </a:extLst>
          </p:cNvPr>
          <p:cNvSpPr/>
          <p:nvPr/>
        </p:nvSpPr>
        <p:spPr>
          <a:xfrm>
            <a:off x="1333500" y="236220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Certificate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74F9D-2C56-4EC3-B6B1-950268305A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6" y="3219773"/>
            <a:ext cx="3657600" cy="631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859FC-AE30-4C54-B3AE-968F3F2AAC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87" y="4772025"/>
            <a:ext cx="3838574" cy="866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2A0415-E2E2-4710-AFB1-1064593CC9C5}"/>
              </a:ext>
            </a:extLst>
          </p:cNvPr>
          <p:cNvSpPr/>
          <p:nvPr/>
        </p:nvSpPr>
        <p:spPr>
          <a:xfrm>
            <a:off x="5486400" y="236220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Levels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28CC7-F617-491C-BBA4-822E9D5D307A}"/>
              </a:ext>
            </a:extLst>
          </p:cNvPr>
          <p:cNvSpPr/>
          <p:nvPr/>
        </p:nvSpPr>
        <p:spPr>
          <a:xfrm>
            <a:off x="5572126" y="4079409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6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769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Introduction to Pathways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2057400" y="28194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400" kern="0" dirty="0"/>
              <a:t>The New Toastmasters Education</a:t>
            </a:r>
          </a:p>
          <a:p>
            <a:pPr marL="0" indent="0" algn="ctr">
              <a:buNone/>
            </a:pPr>
            <a:r>
              <a:rPr lang="en-US" sz="2400" kern="0" dirty="0"/>
              <a:t>and Leadership Program</a:t>
            </a:r>
          </a:p>
        </p:txBody>
      </p:sp>
    </p:spTree>
    <p:extLst>
      <p:ext uri="{BB962C8B-B14F-4D97-AF65-F5344CB8AC3E}">
        <p14:creationId xmlns:p14="http://schemas.microsoft.com/office/powerpoint/2010/main" val="29112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769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Pathways Terms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1980079" y="2209800"/>
            <a:ext cx="5029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Assessment</a:t>
            </a:r>
          </a:p>
          <a:p>
            <a:r>
              <a:rPr lang="en-US" sz="2400" dirty="0"/>
              <a:t>Navigator</a:t>
            </a:r>
          </a:p>
          <a:p>
            <a:r>
              <a:rPr lang="en-US" sz="2400" dirty="0"/>
              <a:t>Base Camp</a:t>
            </a:r>
          </a:p>
          <a:p>
            <a:r>
              <a:rPr lang="en-US" sz="2400" dirty="0"/>
              <a:t>Base Camp Manager</a:t>
            </a:r>
          </a:p>
          <a:p>
            <a:r>
              <a:rPr lang="en-US" sz="2400" dirty="0"/>
              <a:t>Core Competencies</a:t>
            </a:r>
          </a:p>
          <a:p>
            <a:r>
              <a:rPr lang="en-US" sz="2400" dirty="0"/>
              <a:t>Paths</a:t>
            </a:r>
          </a:p>
          <a:p>
            <a:r>
              <a:rPr lang="en-US" sz="2400" dirty="0"/>
              <a:t>Levels</a:t>
            </a:r>
          </a:p>
          <a:p>
            <a:r>
              <a:rPr lang="en-US" sz="2400" dirty="0"/>
              <a:t>Projects (required and elective) </a:t>
            </a:r>
          </a:p>
        </p:txBody>
      </p:sp>
    </p:spTree>
    <p:extLst>
      <p:ext uri="{BB962C8B-B14F-4D97-AF65-F5344CB8AC3E}">
        <p14:creationId xmlns:p14="http://schemas.microsoft.com/office/powerpoint/2010/main" val="428513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2979224" y="2286000"/>
            <a:ext cx="303091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4062"/>
                </a:solidFill>
                <a:latin typeface="Unpact" pitchFamily="2" charset="0"/>
              </a:rPr>
              <a:t>ASSESSMENT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2246219" y="3657600"/>
            <a:ext cx="449692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Online tool</a:t>
            </a:r>
          </a:p>
          <a:p>
            <a:r>
              <a:rPr lang="en-US" sz="2400" dirty="0"/>
              <a:t>Answer a series of questions</a:t>
            </a:r>
          </a:p>
          <a:p>
            <a:r>
              <a:rPr lang="en-US" sz="2400" dirty="0"/>
              <a:t>Helps identify your path</a:t>
            </a:r>
          </a:p>
        </p:txBody>
      </p:sp>
    </p:spTree>
    <p:extLst>
      <p:ext uri="{BB962C8B-B14F-4D97-AF65-F5344CB8AC3E}">
        <p14:creationId xmlns:p14="http://schemas.microsoft.com/office/powerpoint/2010/main" val="41707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3169724" y="2286000"/>
            <a:ext cx="264991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4062"/>
                </a:solidFill>
                <a:latin typeface="Unpact" pitchFamily="2" charset="0"/>
              </a:rPr>
              <a:t>NAVIGATOR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2246219" y="3657600"/>
            <a:ext cx="449692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Online tool</a:t>
            </a:r>
          </a:p>
          <a:p>
            <a:r>
              <a:rPr lang="en-US" sz="2400" dirty="0"/>
              <a:t>Answer a series of questions</a:t>
            </a:r>
          </a:p>
          <a:p>
            <a:r>
              <a:rPr lang="en-US" sz="2400" dirty="0"/>
              <a:t>Helps identify your path</a:t>
            </a:r>
          </a:p>
          <a:p>
            <a:r>
              <a:rPr lang="en-US" sz="2400" dirty="0"/>
              <a:t>22 page booklet</a:t>
            </a:r>
          </a:p>
        </p:txBody>
      </p:sp>
    </p:spTree>
    <p:extLst>
      <p:ext uri="{BB962C8B-B14F-4D97-AF65-F5344CB8AC3E}">
        <p14:creationId xmlns:p14="http://schemas.microsoft.com/office/powerpoint/2010/main" val="108538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979" y="616744"/>
            <a:ext cx="2819401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3169724" y="2286000"/>
            <a:ext cx="264991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171753"/>
                </a:solidFill>
                <a:latin typeface="Unpact" pitchFamily="2" charset="0"/>
              </a:rPr>
              <a:t>BASE CAMP</a:t>
            </a:r>
            <a:endParaRPr lang="en-US" dirty="0">
              <a:solidFill>
                <a:srgbClr val="171753"/>
              </a:solidFill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1294279" y="3581400"/>
            <a:ext cx="6400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Gateway to Pathways</a:t>
            </a:r>
          </a:p>
          <a:p>
            <a:r>
              <a:rPr lang="en-US" sz="2400" dirty="0"/>
              <a:t>Here is where you work on projects</a:t>
            </a:r>
          </a:p>
          <a:p>
            <a:r>
              <a:rPr lang="en-US" sz="2400" dirty="0"/>
              <a:t>Has videos, quizzes, interactive activities and more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7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479" y="1013222"/>
            <a:ext cx="3505201" cy="533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2208679" y="1752600"/>
            <a:ext cx="487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171753"/>
                </a:solidFill>
                <a:latin typeface="Unpact" pitchFamily="2" charset="0"/>
              </a:rPr>
              <a:t>BASE CAMP MANAGER</a:t>
            </a:r>
            <a:endParaRPr lang="en-US" dirty="0">
              <a:solidFill>
                <a:srgbClr val="171753"/>
              </a:solidFill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685800" y="2590800"/>
            <a:ext cx="7922559" cy="34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Can be the Educational Vice President, Secretary or President</a:t>
            </a:r>
          </a:p>
          <a:p>
            <a:r>
              <a:rPr lang="en-US" sz="2400" dirty="0"/>
              <a:t>Will receive emails about members completion and need to respond promptly</a:t>
            </a:r>
          </a:p>
          <a:p>
            <a:r>
              <a:rPr lang="en-US" sz="2400" dirty="0"/>
              <a:t>Verify completion for members working with printed materials</a:t>
            </a:r>
          </a:p>
          <a:p>
            <a:r>
              <a:rPr lang="en-US" sz="2400" dirty="0"/>
              <a:t>Approve external training (fulfilling requirements outside of the club)</a:t>
            </a:r>
          </a:p>
          <a:p>
            <a:r>
              <a:rPr lang="en-US" sz="2400" dirty="0"/>
              <a:t>Track Progress</a:t>
            </a:r>
            <a:br>
              <a:rPr lang="en-US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8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1905000" y="22860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171753"/>
                </a:solidFill>
                <a:latin typeface="Unpact" pitchFamily="2" charset="0"/>
              </a:rPr>
              <a:t>CORE COMPENTENCIES</a:t>
            </a:r>
            <a:endParaRPr lang="en-US" dirty="0">
              <a:solidFill>
                <a:srgbClr val="171753"/>
              </a:solidFill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533400" y="3352800"/>
            <a:ext cx="792255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Core competencies were identified by the Board of Directors</a:t>
            </a:r>
          </a:p>
          <a:p>
            <a:r>
              <a:rPr lang="en-US" sz="2400" dirty="0"/>
              <a:t>The primary core competencies represented in each path are listed in order of emphasis to the selected path</a:t>
            </a:r>
          </a:p>
        </p:txBody>
      </p:sp>
    </p:spTree>
    <p:extLst>
      <p:ext uri="{BB962C8B-B14F-4D97-AF65-F5344CB8AC3E}">
        <p14:creationId xmlns:p14="http://schemas.microsoft.com/office/powerpoint/2010/main" val="22144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6744"/>
            <a:ext cx="7922559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0000"/>
                </a:solidFill>
              </a:rPr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31FD-858E-466F-841F-87DD0CFB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424612"/>
            <a:ext cx="2924175" cy="2476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EE94A26-6A8A-4FDE-B914-42931E910F97}"/>
              </a:ext>
            </a:extLst>
          </p:cNvPr>
          <p:cNvSpPr txBox="1">
            <a:spLocks/>
          </p:cNvSpPr>
          <p:nvPr/>
        </p:nvSpPr>
        <p:spPr bwMode="auto">
          <a:xfrm>
            <a:off x="3046879" y="20574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171753"/>
                </a:solidFill>
                <a:latin typeface="Unpact" pitchFamily="2" charset="0"/>
              </a:rPr>
              <a:t>PATHWAYS</a:t>
            </a:r>
            <a:endParaRPr lang="en-US" dirty="0">
              <a:solidFill>
                <a:srgbClr val="171753"/>
              </a:solidFill>
              <a:latin typeface="Unpact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459E7C-2FD4-4E12-828B-B01AFE8ED74F}"/>
              </a:ext>
            </a:extLst>
          </p:cNvPr>
          <p:cNvSpPr txBox="1">
            <a:spLocks/>
          </p:cNvSpPr>
          <p:nvPr/>
        </p:nvSpPr>
        <p:spPr bwMode="auto">
          <a:xfrm>
            <a:off x="533400" y="3124200"/>
            <a:ext cx="792255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Webdings" charset="0"/>
              <a:buChar char="4"/>
              <a:defRPr sz="28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63052"/>
              </a:buClr>
              <a:buFont typeface="Wingdings" charset="0"/>
              <a:buChar char="§"/>
              <a:defRPr sz="25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0"/>
              <a:buChar char="ü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charset="0"/>
              <a:buChar char="►"/>
              <a:defRPr sz="2000">
                <a:solidFill>
                  <a:srgbClr val="063052"/>
                </a:solidFill>
                <a:latin typeface="+mn-lt"/>
                <a:ea typeface="ヒラギノ角ゴ Pro W3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 Black" pitchFamily="34" charset="0"/>
              <a:buChar char="►"/>
              <a:defRPr sz="2000">
                <a:solidFill>
                  <a:srgbClr val="063052"/>
                </a:solidFill>
                <a:latin typeface="+mn-lt"/>
              </a:defRPr>
            </a:lvl9pPr>
          </a:lstStyle>
          <a:p>
            <a:r>
              <a:rPr lang="en-US" sz="2400" dirty="0"/>
              <a:t>Pathways is a modernized learning experience suited to our changing global society. </a:t>
            </a:r>
          </a:p>
          <a:p>
            <a:r>
              <a:rPr lang="en-US" sz="2400" dirty="0"/>
              <a:t>It offers you more benefits and more opportunities to learn, grow and meet personal and professional goals</a:t>
            </a:r>
          </a:p>
          <a:p>
            <a:r>
              <a:rPr lang="en-US" sz="2400" dirty="0"/>
              <a:t>There are currently 10 Paths and more will be developed in the future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962294"/>
      </p:ext>
    </p:extLst>
  </p:cSld>
  <p:clrMapOvr>
    <a:masterClrMapping/>
  </p:clrMapOvr>
</p:sld>
</file>

<file path=ppt/theme/theme1.xml><?xml version="1.0" encoding="utf-8"?>
<a:theme xmlns:a="http://schemas.openxmlformats.org/drawingml/2006/main" name="2015 Corporate template">
  <a:themeElements>
    <a:clrScheme name="Convention_2011_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94364"/>
      </a:accent1>
      <a:accent2>
        <a:srgbClr val="652936"/>
      </a:accent2>
      <a:accent3>
        <a:srgbClr val="FFFFFF"/>
      </a:accent3>
      <a:accent4>
        <a:srgbClr val="000000"/>
      </a:accent4>
      <a:accent5>
        <a:srgbClr val="ACB0B8"/>
      </a:accent5>
      <a:accent6>
        <a:srgbClr val="5B2430"/>
      </a:accent6>
      <a:hlink>
        <a:srgbClr val="777777"/>
      </a:hlink>
      <a:folHlink>
        <a:srgbClr val="B2B2B2"/>
      </a:folHlink>
    </a:clrScheme>
    <a:fontScheme name="Convention_201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vention_201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62</TotalTime>
  <Words>279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Unpact</vt:lpstr>
      <vt:lpstr>Webdings</vt:lpstr>
      <vt:lpstr>Wingdings</vt:lpstr>
      <vt:lpstr>ヒラギノ角ゴ Pro W3</vt:lpstr>
      <vt:lpstr>2015 Corporate template</vt:lpstr>
      <vt:lpstr>TOASTMASTERS PATHWAYS</vt:lpstr>
      <vt:lpstr>Introduction to Pathways</vt:lpstr>
      <vt:lpstr>Pathways Terms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TOASTMASTERS PATHWAYS</dc:title>
  <dc:creator>Frank Storey</dc:creator>
  <cp:lastModifiedBy>Frank Storey</cp:lastModifiedBy>
  <cp:revision>19</cp:revision>
  <cp:lastPrinted>2016-07-25T16:39:03Z</cp:lastPrinted>
  <dcterms:created xsi:type="dcterms:W3CDTF">2018-01-27T21:15:25Z</dcterms:created>
  <dcterms:modified xsi:type="dcterms:W3CDTF">2018-02-01T01:54:23Z</dcterms:modified>
</cp:coreProperties>
</file>