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t>KUET INFORMATION LLM</a:t>
            </a:r>
            <a:endParaRPr lang="en-US" sz="4400" b="1" dirty="0"/>
          </a:p>
        </p:txBody>
      </p:sp>
      <p:sp>
        <p:nvSpPr>
          <p:cNvPr id="3" name="Subtitle 2"/>
          <p:cNvSpPr>
            <a:spLocks noGrp="1"/>
          </p:cNvSpPr>
          <p:nvPr>
            <p:ph type="subTitle" idx="1"/>
          </p:nvPr>
        </p:nvSpPr>
        <p:spPr>
          <a:xfrm>
            <a:off x="2544418" y="3657597"/>
            <a:ext cx="6963650" cy="1725436"/>
          </a:xfrm>
        </p:spPr>
        <p:txBody>
          <a:bodyPr>
            <a:normAutofit/>
          </a:bodyPr>
          <a:lstStyle/>
          <a:p>
            <a:endParaRPr lang="en-US" dirty="0" smtClean="0"/>
          </a:p>
          <a:p>
            <a:r>
              <a:rPr lang="en-US" dirty="0" smtClean="0"/>
              <a:t>Presented </a:t>
            </a:r>
            <a:r>
              <a:rPr lang="en-US" dirty="0" smtClean="0"/>
              <a:t>By:</a:t>
            </a:r>
            <a:endParaRPr lang="en-US" dirty="0"/>
          </a:p>
          <a:p>
            <a:pPr algn="l">
              <a:lnSpc>
                <a:spcPct val="150000"/>
              </a:lnSpc>
              <a:spcBef>
                <a:spcPts val="0"/>
              </a:spcBef>
              <a:spcAft>
                <a:spcPts val="0"/>
              </a:spcAft>
            </a:pPr>
            <a:r>
              <a:rPr lang="en-US" sz="1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Omar Bin </a:t>
            </a:r>
            <a:r>
              <a:rPr lang="en-US" sz="1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Sariffuzzaman</a:t>
            </a:r>
            <a:r>
              <a:rPr lang="en-US" sz="1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MST </a:t>
            </a:r>
            <a:r>
              <a:rPr lang="en-US" sz="1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Sadia</a:t>
            </a:r>
            <a:r>
              <a:rPr lang="en-US" sz="1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Islam</a:t>
            </a:r>
          </a:p>
          <a:p>
            <a:pPr algn="l">
              <a:lnSpc>
                <a:spcPct val="150000"/>
              </a:lnSpc>
              <a:spcBef>
                <a:spcPts val="0"/>
              </a:spcBef>
              <a:spcAft>
                <a:spcPts val="0"/>
              </a:spcAft>
            </a:pPr>
            <a:r>
              <a:rPr lang="en-US" sz="1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Roll:1907026						Roll:1907027</a:t>
            </a:r>
          </a:p>
        </p:txBody>
      </p:sp>
    </p:spTree>
    <p:extLst>
      <p:ext uri="{BB962C8B-B14F-4D97-AF65-F5344CB8AC3E}">
        <p14:creationId xmlns:p14="http://schemas.microsoft.com/office/powerpoint/2010/main" val="470089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Prompt Creation</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dirty="0" smtClean="0"/>
              <a:t>Prompt </a:t>
            </a:r>
            <a:r>
              <a:rPr lang="en-US" dirty="0"/>
              <a:t>is a mode of interaction between a human and a large language model that lets the model generate the intended output. This interaction can be in the form of a question, text, code snippets or examples</a:t>
            </a:r>
            <a:r>
              <a:rPr lang="en-US" dirty="0" smtClean="0"/>
              <a:t>.</a:t>
            </a:r>
          </a:p>
          <a:p>
            <a:pPr lvl="1">
              <a:buFont typeface="Wingdings" panose="05000000000000000000" pitchFamily="2" charset="2"/>
              <a:buChar char="q"/>
            </a:pPr>
            <a:r>
              <a:rPr lang="en-US" dirty="0" smtClean="0"/>
              <a:t> Zero-Shot Prompt</a:t>
            </a:r>
          </a:p>
          <a:p>
            <a:pPr lvl="1">
              <a:buFont typeface="Wingdings" panose="05000000000000000000" pitchFamily="2" charset="2"/>
              <a:buChar char="q"/>
            </a:pPr>
            <a:r>
              <a:rPr lang="en-US" dirty="0" smtClean="0"/>
              <a:t> React Prompt</a:t>
            </a:r>
            <a:endParaRPr lang="en-US" dirty="0"/>
          </a:p>
        </p:txBody>
      </p:sp>
    </p:spTree>
    <p:extLst>
      <p:ext uri="{BB962C8B-B14F-4D97-AF65-F5344CB8AC3E}">
        <p14:creationId xmlns:p14="http://schemas.microsoft.com/office/powerpoint/2010/main" val="2302367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7927" y="882596"/>
            <a:ext cx="7402664" cy="707886"/>
          </a:xfrm>
          <a:prstGeom prst="rect">
            <a:avLst/>
          </a:prstGeom>
          <a:noFill/>
        </p:spPr>
        <p:txBody>
          <a:bodyPr wrap="square" rtlCol="0">
            <a:spAutoFit/>
          </a:bodyPr>
          <a:lstStyle/>
          <a:p>
            <a:pPr algn="ctr"/>
            <a:r>
              <a:rPr lang="en-US" sz="4000" b="1" dirty="0" smtClean="0"/>
              <a:t>RAG IMPLEMENTATION</a:t>
            </a:r>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111" y="1523286"/>
            <a:ext cx="9716494" cy="4533037"/>
          </a:xfrm>
          <a:prstGeom prst="rect">
            <a:avLst/>
          </a:prstGeom>
        </p:spPr>
      </p:pic>
    </p:spTree>
    <p:extLst>
      <p:ext uri="{BB962C8B-B14F-4D97-AF65-F5344CB8AC3E}">
        <p14:creationId xmlns:p14="http://schemas.microsoft.com/office/powerpoint/2010/main" val="2666150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0664" y="715617"/>
            <a:ext cx="5812404" cy="707886"/>
          </a:xfrm>
          <a:prstGeom prst="rect">
            <a:avLst/>
          </a:prstGeom>
          <a:noFill/>
        </p:spPr>
        <p:txBody>
          <a:bodyPr wrap="square" rtlCol="0">
            <a:spAutoFit/>
          </a:bodyPr>
          <a:lstStyle/>
          <a:p>
            <a:pPr algn="ctr"/>
            <a:r>
              <a:rPr lang="en-US" sz="4000" b="1" dirty="0" smtClean="0"/>
              <a:t>Comparison</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223" y="2083951"/>
            <a:ext cx="6428205" cy="361056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TextBox 4"/>
          <p:cNvSpPr txBox="1"/>
          <p:nvPr/>
        </p:nvSpPr>
        <p:spPr>
          <a:xfrm>
            <a:off x="1669774" y="1622286"/>
            <a:ext cx="2043485" cy="369332"/>
          </a:xfrm>
          <a:prstGeom prst="rect">
            <a:avLst/>
          </a:prstGeom>
          <a:noFill/>
        </p:spPr>
        <p:txBody>
          <a:bodyPr wrap="square" rtlCol="0">
            <a:spAutoFit/>
          </a:bodyPr>
          <a:lstStyle/>
          <a:p>
            <a:r>
              <a:rPr lang="en-US" b="1" dirty="0" smtClean="0"/>
              <a:t>Before Fine-Tune:</a:t>
            </a:r>
            <a:endParaRPr lang="en-US" b="1" dirty="0"/>
          </a:p>
        </p:txBody>
      </p:sp>
    </p:spTree>
    <p:extLst>
      <p:ext uri="{BB962C8B-B14F-4D97-AF65-F5344CB8AC3E}">
        <p14:creationId xmlns:p14="http://schemas.microsoft.com/office/powerpoint/2010/main" val="439263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0421" y="683812"/>
            <a:ext cx="5812404" cy="707886"/>
          </a:xfrm>
          <a:prstGeom prst="rect">
            <a:avLst/>
          </a:prstGeom>
          <a:noFill/>
        </p:spPr>
        <p:txBody>
          <a:bodyPr wrap="square" rtlCol="0">
            <a:spAutoFit/>
          </a:bodyPr>
          <a:lstStyle/>
          <a:p>
            <a:pPr algn="ctr"/>
            <a:r>
              <a:rPr lang="en-US" sz="4000" b="1" dirty="0" smtClean="0"/>
              <a:t>Comparison(cont’d)</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267" y="2083951"/>
            <a:ext cx="6001702" cy="361056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TextBox 4"/>
          <p:cNvSpPr txBox="1"/>
          <p:nvPr/>
        </p:nvSpPr>
        <p:spPr>
          <a:xfrm>
            <a:off x="1669774" y="1622286"/>
            <a:ext cx="2043485" cy="369332"/>
          </a:xfrm>
          <a:prstGeom prst="rect">
            <a:avLst/>
          </a:prstGeom>
          <a:noFill/>
        </p:spPr>
        <p:txBody>
          <a:bodyPr wrap="square" rtlCol="0">
            <a:spAutoFit/>
          </a:bodyPr>
          <a:lstStyle/>
          <a:p>
            <a:r>
              <a:rPr lang="en-US" b="1" dirty="0" smtClean="0"/>
              <a:t>After Fine-Tune:</a:t>
            </a:r>
            <a:endParaRPr lang="en-US" b="1" dirty="0"/>
          </a:p>
        </p:txBody>
      </p:sp>
    </p:spTree>
    <p:extLst>
      <p:ext uri="{BB962C8B-B14F-4D97-AF65-F5344CB8AC3E}">
        <p14:creationId xmlns:p14="http://schemas.microsoft.com/office/powerpoint/2010/main" val="1107690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4174" y="683812"/>
            <a:ext cx="6877879" cy="707886"/>
          </a:xfrm>
          <a:prstGeom prst="rect">
            <a:avLst/>
          </a:prstGeom>
          <a:noFill/>
        </p:spPr>
        <p:txBody>
          <a:bodyPr wrap="square" rtlCol="0">
            <a:spAutoFit/>
          </a:bodyPr>
          <a:lstStyle/>
          <a:p>
            <a:pPr algn="ctr"/>
            <a:r>
              <a:rPr lang="en-US" sz="4000" b="1" dirty="0" smtClean="0"/>
              <a:t>PDF Analyzer User Interface</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49" y="1749507"/>
            <a:ext cx="8299004" cy="4174214"/>
          </a:xfrm>
          <a:prstGeom prst="rect">
            <a:avLst/>
          </a:prstGeom>
        </p:spPr>
      </p:pic>
      <p:sp>
        <p:nvSpPr>
          <p:cNvPr id="4" name="Rectangle 3"/>
          <p:cNvSpPr/>
          <p:nvPr/>
        </p:nvSpPr>
        <p:spPr>
          <a:xfrm>
            <a:off x="6631388" y="2321782"/>
            <a:ext cx="771277" cy="28624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4" idx="3"/>
          </p:cNvCxnSpPr>
          <p:nvPr/>
        </p:nvCxnSpPr>
        <p:spPr>
          <a:xfrm flipH="1">
            <a:off x="7402665" y="2464904"/>
            <a:ext cx="2353585" cy="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56250" y="2091194"/>
            <a:ext cx="1327868" cy="1200329"/>
          </a:xfrm>
          <a:prstGeom prst="rect">
            <a:avLst/>
          </a:prstGeom>
          <a:noFill/>
        </p:spPr>
        <p:txBody>
          <a:bodyPr wrap="square" rtlCol="0">
            <a:spAutoFit/>
          </a:bodyPr>
          <a:lstStyle/>
          <a:p>
            <a:r>
              <a:rPr lang="en-US" b="1" dirty="0" smtClean="0">
                <a:solidFill>
                  <a:schemeClr val="accent1">
                    <a:lumMod val="50000"/>
                  </a:schemeClr>
                </a:solidFill>
              </a:rPr>
              <a:t>User Can Upload a pdf file here</a:t>
            </a:r>
            <a:endParaRPr lang="en-US" b="1" dirty="0">
              <a:solidFill>
                <a:schemeClr val="accent1">
                  <a:lumMod val="50000"/>
                </a:schemeClr>
              </a:solidFill>
            </a:endParaRPr>
          </a:p>
        </p:txBody>
      </p:sp>
    </p:spTree>
    <p:extLst>
      <p:ext uri="{BB962C8B-B14F-4D97-AF65-F5344CB8AC3E}">
        <p14:creationId xmlns:p14="http://schemas.microsoft.com/office/powerpoint/2010/main" val="2696511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7826" y="747939"/>
            <a:ext cx="8682824" cy="707886"/>
          </a:xfrm>
          <a:prstGeom prst="rect">
            <a:avLst/>
          </a:prstGeom>
          <a:noFill/>
        </p:spPr>
        <p:txBody>
          <a:bodyPr wrap="square" rtlCol="0">
            <a:spAutoFit/>
          </a:bodyPr>
          <a:lstStyle/>
          <a:p>
            <a:pPr algn="ctr"/>
            <a:r>
              <a:rPr lang="en-US" sz="4000" b="1" dirty="0" smtClean="0"/>
              <a:t>PDF Analyzer User Interface(cont’d)</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3" y="1749411"/>
            <a:ext cx="8299004" cy="4158503"/>
          </a:xfrm>
          <a:prstGeom prst="rect">
            <a:avLst/>
          </a:prstGeom>
        </p:spPr>
      </p:pic>
      <p:sp>
        <p:nvSpPr>
          <p:cNvPr id="5" name="Rectangle 4"/>
          <p:cNvSpPr/>
          <p:nvPr/>
        </p:nvSpPr>
        <p:spPr>
          <a:xfrm>
            <a:off x="3053301" y="5470497"/>
            <a:ext cx="4349363" cy="33395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7402664" y="5359225"/>
            <a:ext cx="2337683" cy="27029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14335" y="5147331"/>
            <a:ext cx="1637970" cy="584775"/>
          </a:xfrm>
          <a:prstGeom prst="rect">
            <a:avLst/>
          </a:prstGeom>
          <a:noFill/>
        </p:spPr>
        <p:txBody>
          <a:bodyPr wrap="square" rtlCol="0">
            <a:spAutoFit/>
          </a:bodyPr>
          <a:lstStyle/>
          <a:p>
            <a:r>
              <a:rPr lang="en-US" sz="1600" b="1" dirty="0" smtClean="0"/>
              <a:t>User can ask questions here</a:t>
            </a:r>
            <a:endParaRPr lang="en-US" sz="1600" b="1" dirty="0"/>
          </a:p>
        </p:txBody>
      </p:sp>
      <p:cxnSp>
        <p:nvCxnSpPr>
          <p:cNvPr id="13" name="Straight Arrow Connector 12"/>
          <p:cNvCxnSpPr/>
          <p:nvPr/>
        </p:nvCxnSpPr>
        <p:spPr>
          <a:xfrm flipH="1">
            <a:off x="7203883" y="3963819"/>
            <a:ext cx="2329731" cy="12760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81322" y="3729162"/>
            <a:ext cx="1685676" cy="830997"/>
          </a:xfrm>
          <a:prstGeom prst="rect">
            <a:avLst/>
          </a:prstGeom>
          <a:noFill/>
        </p:spPr>
        <p:txBody>
          <a:bodyPr wrap="square" rtlCol="0">
            <a:spAutoFit/>
          </a:bodyPr>
          <a:lstStyle/>
          <a:p>
            <a:r>
              <a:rPr lang="en-US" sz="1600" b="1" dirty="0" smtClean="0"/>
              <a:t>Users get answers along with the source</a:t>
            </a:r>
            <a:endParaRPr lang="en-US" sz="1600" b="1" dirty="0"/>
          </a:p>
        </p:txBody>
      </p:sp>
      <p:cxnSp>
        <p:nvCxnSpPr>
          <p:cNvPr id="18" name="Straight Arrow Connector 17"/>
          <p:cNvCxnSpPr/>
          <p:nvPr/>
        </p:nvCxnSpPr>
        <p:spPr>
          <a:xfrm flipH="1" flipV="1">
            <a:off x="4055165" y="2385391"/>
            <a:ext cx="5659170" cy="795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40347" y="2258170"/>
            <a:ext cx="1399430" cy="830997"/>
          </a:xfrm>
          <a:prstGeom prst="rect">
            <a:avLst/>
          </a:prstGeom>
          <a:noFill/>
        </p:spPr>
        <p:txBody>
          <a:bodyPr wrap="square" rtlCol="0">
            <a:spAutoFit/>
          </a:bodyPr>
          <a:lstStyle/>
          <a:p>
            <a:r>
              <a:rPr lang="en-US" sz="1600" b="1" dirty="0" smtClean="0"/>
              <a:t>Shows steps of response generation</a:t>
            </a:r>
            <a:endParaRPr lang="en-US" sz="1600" b="1" dirty="0"/>
          </a:p>
        </p:txBody>
      </p:sp>
    </p:spTree>
    <p:extLst>
      <p:ext uri="{BB962C8B-B14F-4D97-AF65-F5344CB8AC3E}">
        <p14:creationId xmlns:p14="http://schemas.microsoft.com/office/powerpoint/2010/main" val="2711420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4174" y="683812"/>
            <a:ext cx="6877879" cy="707886"/>
          </a:xfrm>
          <a:prstGeom prst="rect">
            <a:avLst/>
          </a:prstGeom>
          <a:noFill/>
        </p:spPr>
        <p:txBody>
          <a:bodyPr wrap="square" rtlCol="0">
            <a:spAutoFit/>
          </a:bodyPr>
          <a:lstStyle/>
          <a:p>
            <a:pPr algn="ctr"/>
            <a:r>
              <a:rPr lang="en-US" sz="4000" b="1" dirty="0" smtClean="0"/>
              <a:t>LM User Interface</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599" y="1700784"/>
            <a:ext cx="7961028" cy="374585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130950" y="4007457"/>
            <a:ext cx="1765190" cy="1828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5" idx="1"/>
          </p:cNvCxnSpPr>
          <p:nvPr/>
        </p:nvCxnSpPr>
        <p:spPr>
          <a:xfrm>
            <a:off x="1423283" y="4098897"/>
            <a:ext cx="707667"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1276" y="3683398"/>
            <a:ext cx="842838" cy="830997"/>
          </a:xfrm>
          <a:prstGeom prst="rect">
            <a:avLst/>
          </a:prstGeom>
          <a:noFill/>
        </p:spPr>
        <p:txBody>
          <a:bodyPr wrap="square" rtlCol="0">
            <a:spAutoFit/>
          </a:bodyPr>
          <a:lstStyle/>
          <a:p>
            <a:r>
              <a:rPr lang="en-US" sz="1600" b="1" dirty="0" smtClean="0"/>
              <a:t>User asks queries</a:t>
            </a:r>
            <a:endParaRPr lang="en-US" sz="1600" b="1" dirty="0"/>
          </a:p>
        </p:txBody>
      </p:sp>
      <p:sp>
        <p:nvSpPr>
          <p:cNvPr id="13" name="Rectangle 12"/>
          <p:cNvSpPr/>
          <p:nvPr/>
        </p:nvSpPr>
        <p:spPr>
          <a:xfrm>
            <a:off x="8183665" y="4263224"/>
            <a:ext cx="1765190" cy="1828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1336" y="4263224"/>
            <a:ext cx="1765190" cy="1828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19007" y="4301965"/>
            <a:ext cx="1765190" cy="1828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1669774" y="4446104"/>
            <a:ext cx="1268233" cy="38033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50730" y="4588873"/>
            <a:ext cx="1355254" cy="584775"/>
          </a:xfrm>
          <a:prstGeom prst="rect">
            <a:avLst/>
          </a:prstGeom>
          <a:noFill/>
        </p:spPr>
        <p:txBody>
          <a:bodyPr wrap="square" rtlCol="0">
            <a:spAutoFit/>
          </a:bodyPr>
          <a:lstStyle/>
          <a:p>
            <a:r>
              <a:rPr lang="en-US" sz="1600" b="1" dirty="0" smtClean="0"/>
              <a:t>To Regenerate</a:t>
            </a:r>
            <a:endParaRPr lang="en-US" sz="1600" b="1" dirty="0"/>
          </a:p>
        </p:txBody>
      </p:sp>
      <p:cxnSp>
        <p:nvCxnSpPr>
          <p:cNvPr id="25" name="Straight Arrow Connector 24"/>
          <p:cNvCxnSpPr/>
          <p:nvPr/>
        </p:nvCxnSpPr>
        <p:spPr>
          <a:xfrm flipH="1">
            <a:off x="9948855" y="4341411"/>
            <a:ext cx="763108" cy="1325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091978" y="4035861"/>
            <a:ext cx="1357900" cy="830997"/>
          </a:xfrm>
          <a:prstGeom prst="rect">
            <a:avLst/>
          </a:prstGeom>
          <a:noFill/>
        </p:spPr>
        <p:txBody>
          <a:bodyPr wrap="square" rtlCol="0">
            <a:spAutoFit/>
          </a:bodyPr>
          <a:lstStyle/>
          <a:p>
            <a:r>
              <a:rPr lang="en-US" sz="1600" b="1" dirty="0" smtClean="0"/>
              <a:t>To Clear whole conversation</a:t>
            </a:r>
            <a:endParaRPr lang="en-US" sz="1600" b="1" dirty="0"/>
          </a:p>
        </p:txBody>
      </p:sp>
    </p:spTree>
    <p:extLst>
      <p:ext uri="{BB962C8B-B14F-4D97-AF65-F5344CB8AC3E}">
        <p14:creationId xmlns:p14="http://schemas.microsoft.com/office/powerpoint/2010/main" val="600390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Limitations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Contextual Understanding</a:t>
            </a:r>
          </a:p>
          <a:p>
            <a:pPr>
              <a:buFont typeface="Wingdings" panose="05000000000000000000" pitchFamily="2" charset="2"/>
              <a:buChar char="q"/>
            </a:pPr>
            <a:r>
              <a:rPr lang="en-US" dirty="0"/>
              <a:t>Integration with Interface</a:t>
            </a:r>
            <a:endParaRPr lang="en-US" dirty="0" smtClean="0"/>
          </a:p>
          <a:p>
            <a:pPr>
              <a:buFont typeface="Wingdings" panose="05000000000000000000" pitchFamily="2" charset="2"/>
              <a:buChar char="q"/>
            </a:pPr>
            <a:r>
              <a:rPr lang="en-US" dirty="0"/>
              <a:t>Resource Constraints</a:t>
            </a:r>
          </a:p>
        </p:txBody>
      </p:sp>
    </p:spTree>
    <p:extLst>
      <p:ext uri="{BB962C8B-B14F-4D97-AF65-F5344CB8AC3E}">
        <p14:creationId xmlns:p14="http://schemas.microsoft.com/office/powerpoint/2010/main" val="3722993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Future Plans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Fine-tune multiple models</a:t>
            </a:r>
          </a:p>
          <a:p>
            <a:pPr>
              <a:buFont typeface="Wingdings" panose="05000000000000000000" pitchFamily="2" charset="2"/>
              <a:buChar char="q"/>
            </a:pPr>
            <a:r>
              <a:rPr lang="en-US" dirty="0" smtClean="0"/>
              <a:t>Implement </a:t>
            </a:r>
            <a:r>
              <a:rPr lang="en-US" dirty="0"/>
              <a:t>these models </a:t>
            </a:r>
            <a:r>
              <a:rPr lang="en-US" dirty="0" smtClean="0"/>
              <a:t>utilizing </a:t>
            </a:r>
            <a:r>
              <a:rPr lang="en-US" dirty="0"/>
              <a:t>low </a:t>
            </a:r>
            <a:r>
              <a:rPr lang="en-US" dirty="0" smtClean="0"/>
              <a:t>resources</a:t>
            </a:r>
          </a:p>
          <a:p>
            <a:pPr>
              <a:buFont typeface="Wingdings" panose="05000000000000000000" pitchFamily="2" charset="2"/>
              <a:buChar char="q"/>
            </a:pPr>
            <a:r>
              <a:rPr lang="en-US" dirty="0" smtClean="0"/>
              <a:t>Integrate </a:t>
            </a:r>
            <a:r>
              <a:rPr lang="en-US" dirty="0"/>
              <a:t>a system that accepts image and voice and generate intelligent responses</a:t>
            </a:r>
          </a:p>
        </p:txBody>
      </p:sp>
    </p:spTree>
    <p:extLst>
      <p:ext uri="{BB962C8B-B14F-4D97-AF65-F5344CB8AC3E}">
        <p14:creationId xmlns:p14="http://schemas.microsoft.com/office/powerpoint/2010/main" val="3385985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1579" y="2846567"/>
            <a:ext cx="7895645" cy="830997"/>
          </a:xfrm>
          <a:prstGeom prst="rect">
            <a:avLst/>
          </a:prstGeom>
          <a:noFill/>
        </p:spPr>
        <p:txBody>
          <a:bodyPr wrap="square" rtlCol="0">
            <a:spAutoFit/>
          </a:bodyPr>
          <a:lstStyle/>
          <a:p>
            <a:pPr algn="ctr"/>
            <a:r>
              <a:rPr lang="en-US" sz="4800" b="1" dirty="0" smtClean="0">
                <a:solidFill>
                  <a:srgbClr val="002060"/>
                </a:solidFill>
              </a:rPr>
              <a:t>Thank You!</a:t>
            </a:r>
            <a:endParaRPr lang="en-US" sz="4800" b="1" dirty="0">
              <a:solidFill>
                <a:srgbClr val="002060"/>
              </a:solidFill>
            </a:endParaRPr>
          </a:p>
        </p:txBody>
      </p:sp>
      <p:sp>
        <p:nvSpPr>
          <p:cNvPr id="4" name="TextBox 3"/>
          <p:cNvSpPr txBox="1"/>
          <p:nvPr/>
        </p:nvSpPr>
        <p:spPr>
          <a:xfrm>
            <a:off x="4094921" y="4063116"/>
            <a:ext cx="3108960" cy="400110"/>
          </a:xfrm>
          <a:prstGeom prst="rect">
            <a:avLst/>
          </a:prstGeom>
          <a:noFill/>
        </p:spPr>
        <p:txBody>
          <a:bodyPr wrap="square" rtlCol="0">
            <a:spAutoFit/>
          </a:bodyPr>
          <a:lstStyle/>
          <a:p>
            <a:pPr algn="ctr"/>
            <a:r>
              <a:rPr lang="en-US" sz="2000" dirty="0" smtClean="0">
                <a:solidFill>
                  <a:srgbClr val="C00000"/>
                </a:solidFill>
              </a:rPr>
              <a:t>Any Questions?</a:t>
            </a:r>
            <a:endParaRPr lang="en-US" sz="2000" dirty="0">
              <a:solidFill>
                <a:srgbClr val="C00000"/>
              </a:solidFill>
            </a:endParaRPr>
          </a:p>
        </p:txBody>
      </p:sp>
    </p:spTree>
    <p:extLst>
      <p:ext uri="{BB962C8B-B14F-4D97-AF65-F5344CB8AC3E}">
        <p14:creationId xmlns:p14="http://schemas.microsoft.com/office/powerpoint/2010/main" val="379676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Objectives</a:t>
            </a:r>
            <a:endParaRPr lang="en-US" sz="4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smtClean="0"/>
              <a:t> </a:t>
            </a:r>
            <a:r>
              <a:rPr lang="en-US" sz="2000" dirty="0"/>
              <a:t>To design and implement a fine-tuned </a:t>
            </a:r>
            <a:r>
              <a:rPr lang="en-US" sz="2000" dirty="0" smtClean="0"/>
              <a:t>LLM </a:t>
            </a:r>
            <a:r>
              <a:rPr lang="en-US" sz="2000" dirty="0"/>
              <a:t>specifically </a:t>
            </a:r>
            <a:r>
              <a:rPr lang="en-US" sz="2000" dirty="0" smtClean="0"/>
              <a:t>designed for </a:t>
            </a:r>
            <a:r>
              <a:rPr lang="en-US" sz="2000" dirty="0" smtClean="0"/>
              <a:t>KUET information</a:t>
            </a:r>
          </a:p>
          <a:p>
            <a:pPr>
              <a:buFont typeface="Wingdings" panose="05000000000000000000" pitchFamily="2" charset="2"/>
              <a:buChar char="q"/>
            </a:pPr>
            <a:r>
              <a:rPr lang="en-US" sz="2000" dirty="0" smtClean="0"/>
              <a:t>To use </a:t>
            </a:r>
            <a:r>
              <a:rPr lang="en-US" sz="2000" dirty="0" err="1" smtClean="0"/>
              <a:t>LoRa</a:t>
            </a:r>
            <a:r>
              <a:rPr lang="en-US" sz="2000" dirty="0" smtClean="0"/>
              <a:t> for reducing trainable parameters</a:t>
            </a:r>
            <a:endParaRPr lang="en-US" sz="2000" dirty="0" smtClean="0"/>
          </a:p>
          <a:p>
            <a:pPr>
              <a:buFont typeface="Wingdings" panose="05000000000000000000" pitchFamily="2" charset="2"/>
              <a:buChar char="q"/>
            </a:pPr>
            <a:r>
              <a:rPr lang="en-US" sz="2000" dirty="0" smtClean="0"/>
              <a:t>Integration </a:t>
            </a:r>
            <a:r>
              <a:rPr lang="en-US" sz="2000" dirty="0"/>
              <a:t>of advanced techniques </a:t>
            </a:r>
            <a:r>
              <a:rPr lang="en-US" sz="2000" dirty="0" smtClean="0"/>
              <a:t>Retrieval-Augmented </a:t>
            </a:r>
            <a:r>
              <a:rPr lang="en-US" sz="2000" dirty="0"/>
              <a:t>Generation (RAG</a:t>
            </a:r>
            <a:r>
              <a:rPr lang="en-US" sz="2000" dirty="0" smtClean="0"/>
              <a:t>) to </a:t>
            </a:r>
            <a:r>
              <a:rPr lang="en-US" sz="2000" dirty="0"/>
              <a:t>improve </a:t>
            </a:r>
            <a:r>
              <a:rPr lang="en-US" sz="2000" dirty="0" smtClean="0"/>
              <a:t>the response </a:t>
            </a:r>
            <a:r>
              <a:rPr lang="en-US" sz="2000" dirty="0"/>
              <a:t>capabilities</a:t>
            </a:r>
            <a:r>
              <a:rPr lang="en-US" sz="2000" dirty="0" smtClean="0"/>
              <a:t>.</a:t>
            </a:r>
          </a:p>
          <a:p>
            <a:pPr>
              <a:buFont typeface="Wingdings" panose="05000000000000000000" pitchFamily="2" charset="2"/>
              <a:buChar char="q"/>
            </a:pPr>
            <a:r>
              <a:rPr lang="en-US" sz="2000" dirty="0" smtClean="0"/>
              <a:t> </a:t>
            </a:r>
            <a:r>
              <a:rPr lang="en-US" sz="2000" dirty="0"/>
              <a:t>To develop a robust PDF analyzer using RAG to extract relevant information from uploaded PDF documents, expanding the fine-tuned LM's utility beyond preexisting data. </a:t>
            </a:r>
            <a:endParaRPr lang="en-US" sz="2000" dirty="0" smtClean="0"/>
          </a:p>
          <a:p>
            <a:pPr>
              <a:buFont typeface="Wingdings" panose="05000000000000000000" pitchFamily="2" charset="2"/>
              <a:buChar char="q"/>
            </a:pPr>
            <a:r>
              <a:rPr lang="en-US" sz="2000" dirty="0" smtClean="0"/>
              <a:t> </a:t>
            </a:r>
            <a:r>
              <a:rPr lang="en-US" sz="2000" dirty="0"/>
              <a:t>To optimize the use of computational resources, particularly focusing on CPU usage for the PDF model, to ensure the system's functionality within resource constraints</a:t>
            </a:r>
            <a:r>
              <a:rPr lang="en-US" sz="2000" dirty="0" smtClean="0"/>
              <a:t>.</a:t>
            </a:r>
          </a:p>
        </p:txBody>
      </p:sp>
    </p:spTree>
    <p:extLst>
      <p:ext uri="{BB962C8B-B14F-4D97-AF65-F5344CB8AC3E}">
        <p14:creationId xmlns:p14="http://schemas.microsoft.com/office/powerpoint/2010/main" val="308744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What is NLP?</a:t>
            </a:r>
            <a:endParaRPr lang="en-US" b="1"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dirty="0">
                <a:solidFill>
                  <a:schemeClr val="tx1">
                    <a:lumMod val="95000"/>
                    <a:lumOff val="5000"/>
                  </a:schemeClr>
                </a:solidFill>
              </a:rPr>
              <a:t>Natural Language Processing(NLP) is a field of linguistics and machine learning focused on understanding everything related to human language.</a:t>
            </a:r>
          </a:p>
          <a:p>
            <a:pPr>
              <a:buFont typeface="Wingdings" panose="05000000000000000000" pitchFamily="2" charset="2"/>
              <a:buChar char="q"/>
            </a:pPr>
            <a:r>
              <a:rPr lang="en-US" dirty="0">
                <a:solidFill>
                  <a:schemeClr val="tx1">
                    <a:lumMod val="95000"/>
                    <a:lumOff val="5000"/>
                  </a:schemeClr>
                </a:solidFill>
              </a:rPr>
              <a:t> The aim of NLP tasks is not only to understand single words individually, but to be able to understand the context of those words.</a:t>
            </a:r>
          </a:p>
          <a:p>
            <a:pPr>
              <a:buFont typeface="Wingdings" panose="05000000000000000000" pitchFamily="2" charset="2"/>
              <a:buChar char="q"/>
            </a:pPr>
            <a:r>
              <a:rPr lang="en-US" dirty="0">
                <a:solidFill>
                  <a:schemeClr val="tx1">
                    <a:lumMod val="95000"/>
                    <a:lumOff val="5000"/>
                  </a:schemeClr>
                </a:solidFill>
              </a:rPr>
              <a:t>A list of common NLP tasks:</a:t>
            </a:r>
          </a:p>
          <a:p>
            <a:r>
              <a:rPr lang="en-US" b="1" dirty="0"/>
              <a:t>Classifying whole sentences</a:t>
            </a:r>
          </a:p>
          <a:p>
            <a:r>
              <a:rPr lang="en-US" b="1" dirty="0"/>
              <a:t>Classifying each word in a sentence</a:t>
            </a:r>
          </a:p>
          <a:p>
            <a:r>
              <a:rPr lang="en-US" b="1" dirty="0"/>
              <a:t>Generating text content</a:t>
            </a:r>
          </a:p>
          <a:p>
            <a:r>
              <a:rPr lang="en-US" b="1" dirty="0"/>
              <a:t>Extracting an answer from a text</a:t>
            </a:r>
          </a:p>
          <a:p>
            <a:r>
              <a:rPr lang="en-US" b="1" dirty="0"/>
              <a:t>Generating a new sentence from an input </a:t>
            </a:r>
            <a:r>
              <a:rPr lang="en-US" b="1" dirty="0" smtClean="0"/>
              <a:t>text</a:t>
            </a:r>
            <a:endParaRPr lang="en-US" dirty="0"/>
          </a:p>
        </p:txBody>
      </p:sp>
    </p:spTree>
    <p:extLst>
      <p:ext uri="{BB962C8B-B14F-4D97-AF65-F5344CB8AC3E}">
        <p14:creationId xmlns:p14="http://schemas.microsoft.com/office/powerpoint/2010/main" val="110769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What is LLM?</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solidFill>
                  <a:schemeClr val="tx1">
                    <a:lumMod val="95000"/>
                    <a:lumOff val="5000"/>
                  </a:schemeClr>
                </a:solidFill>
              </a:rPr>
              <a:t>A large language model is a type of artificial intelligence (AI) model that is trained on a vast amount of text data to generate language outputs that are coherent and natural-sounding. </a:t>
            </a:r>
            <a:endParaRPr lang="en-US" dirty="0" smtClean="0">
              <a:solidFill>
                <a:schemeClr val="tx1">
                  <a:lumMod val="95000"/>
                  <a:lumOff val="5000"/>
                </a:schemeClr>
              </a:solidFill>
            </a:endParaRPr>
          </a:p>
          <a:p>
            <a:pPr algn="just">
              <a:buFont typeface="Wingdings" panose="05000000000000000000" pitchFamily="2" charset="2"/>
              <a:buChar char="q"/>
            </a:pPr>
            <a:r>
              <a:rPr lang="en-US" dirty="0" smtClean="0">
                <a:solidFill>
                  <a:schemeClr val="tx1">
                    <a:lumMod val="95000"/>
                    <a:lumOff val="5000"/>
                  </a:schemeClr>
                </a:solidFill>
              </a:rPr>
              <a:t>Large </a:t>
            </a:r>
            <a:r>
              <a:rPr lang="en-US" dirty="0">
                <a:solidFill>
                  <a:schemeClr val="tx1">
                    <a:lumMod val="95000"/>
                    <a:lumOff val="5000"/>
                  </a:schemeClr>
                </a:solidFill>
              </a:rPr>
              <a:t>language models use transformer </a:t>
            </a:r>
            <a:r>
              <a:rPr lang="en-US" dirty="0" smtClean="0">
                <a:solidFill>
                  <a:schemeClr val="tx1">
                    <a:lumMod val="95000"/>
                    <a:lumOff val="5000"/>
                  </a:schemeClr>
                </a:solidFill>
              </a:rPr>
              <a:t>models. </a:t>
            </a:r>
            <a:r>
              <a:rPr lang="en-US" dirty="0">
                <a:solidFill>
                  <a:schemeClr val="tx1">
                    <a:lumMod val="95000"/>
                    <a:lumOff val="5000"/>
                  </a:schemeClr>
                </a:solidFill>
              </a:rPr>
              <a:t>This enables them to recognize, translate, predict, or generate text or other content.</a:t>
            </a:r>
          </a:p>
        </p:txBody>
      </p:sp>
    </p:spTree>
    <p:extLst>
      <p:ext uri="{BB962C8B-B14F-4D97-AF65-F5344CB8AC3E}">
        <p14:creationId xmlns:p14="http://schemas.microsoft.com/office/powerpoint/2010/main" val="1884193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So, what is Transformer Model?</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a:t>
            </a:r>
            <a:r>
              <a:rPr lang="en-US" b="1" dirty="0"/>
              <a:t>transformer </a:t>
            </a:r>
            <a:r>
              <a:rPr lang="en-US" b="1" dirty="0" smtClean="0"/>
              <a:t>model </a:t>
            </a:r>
            <a:r>
              <a:rPr lang="en-US" dirty="0"/>
              <a:t>processes data by tokenizing the input, then simultaneously conducting mathematical equations to discover relationships between tokens</a:t>
            </a:r>
            <a:r>
              <a:rPr lang="en-US" dirty="0" smtClean="0"/>
              <a:t>.</a:t>
            </a:r>
          </a:p>
          <a:p>
            <a:pPr>
              <a:buFont typeface="Wingdings" panose="05000000000000000000" pitchFamily="2" charset="2"/>
              <a:buChar char="q"/>
            </a:pPr>
            <a:r>
              <a:rPr lang="en-US" dirty="0" smtClean="0"/>
              <a:t> </a:t>
            </a:r>
            <a:r>
              <a:rPr lang="en-US" dirty="0"/>
              <a:t>It consists of an encoder and a decoder.</a:t>
            </a:r>
          </a:p>
        </p:txBody>
      </p:sp>
    </p:spTree>
    <p:extLst>
      <p:ext uri="{BB962C8B-B14F-4D97-AF65-F5344CB8AC3E}">
        <p14:creationId xmlns:p14="http://schemas.microsoft.com/office/powerpoint/2010/main" val="2027667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What is Encoder and Decoder?</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encoder in the transformer consists of multiple encoder blocks. An input sentence goes through the encoder blocks, and the output of the last encoder block becomes the input features to the decoder. </a:t>
            </a:r>
            <a:endParaRPr lang="en-US" dirty="0" smtClean="0"/>
          </a:p>
          <a:p>
            <a:pPr>
              <a:buFont typeface="Wingdings" panose="05000000000000000000" pitchFamily="2" charset="2"/>
              <a:buChar char="q"/>
            </a:pPr>
            <a:r>
              <a:rPr lang="en-US" dirty="0" smtClean="0"/>
              <a:t>The </a:t>
            </a:r>
            <a:r>
              <a:rPr lang="en-US" dirty="0"/>
              <a:t>decoder also consists of multiple decoder blocks. Each decoder block receives the features from the encoder.</a:t>
            </a:r>
          </a:p>
        </p:txBody>
      </p:sp>
    </p:spTree>
    <p:extLst>
      <p:ext uri="{BB962C8B-B14F-4D97-AF65-F5344CB8AC3E}">
        <p14:creationId xmlns:p14="http://schemas.microsoft.com/office/powerpoint/2010/main" val="70016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Langchain</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dirty="0" err="1"/>
              <a:t>LangChain</a:t>
            </a:r>
            <a:r>
              <a:rPr lang="en-US" dirty="0"/>
              <a:t> is a framework that simplifies the process of </a:t>
            </a:r>
            <a:r>
              <a:rPr lang="en-US" dirty="0" smtClean="0"/>
              <a:t>creating conversational </a:t>
            </a:r>
            <a:r>
              <a:rPr lang="en-US" dirty="0"/>
              <a:t>AI </a:t>
            </a:r>
            <a:r>
              <a:rPr lang="en-US" dirty="0" smtClean="0"/>
              <a:t>applications.</a:t>
            </a:r>
          </a:p>
          <a:p>
            <a:pPr>
              <a:buFont typeface="Wingdings" panose="05000000000000000000" pitchFamily="2" charset="2"/>
              <a:buChar char="q"/>
            </a:pPr>
            <a:r>
              <a:rPr lang="en-US" dirty="0"/>
              <a:t>I</a:t>
            </a:r>
            <a:r>
              <a:rPr lang="en-US" dirty="0" smtClean="0"/>
              <a:t>t </a:t>
            </a:r>
            <a:r>
              <a:rPr lang="en-US" dirty="0"/>
              <a:t>provides a number of tools to help </a:t>
            </a:r>
            <a:r>
              <a:rPr lang="en-US" dirty="0" smtClean="0"/>
              <a:t>developers. Tools we have used:</a:t>
            </a:r>
          </a:p>
          <a:p>
            <a:pPr lvl="1">
              <a:buFont typeface="Wingdings" panose="05000000000000000000" pitchFamily="2" charset="2"/>
              <a:buChar char="q"/>
            </a:pPr>
            <a:r>
              <a:rPr lang="en-US" dirty="0" err="1" smtClean="0"/>
              <a:t>PyPDFLoader</a:t>
            </a:r>
            <a:endParaRPr lang="en-US" dirty="0" smtClean="0"/>
          </a:p>
          <a:p>
            <a:pPr lvl="1">
              <a:buFont typeface="Wingdings" panose="05000000000000000000" pitchFamily="2" charset="2"/>
              <a:buChar char="q"/>
            </a:pPr>
            <a:r>
              <a:rPr lang="en-US" dirty="0" err="1" smtClean="0"/>
              <a:t>DirectoryLoader</a:t>
            </a:r>
            <a:endParaRPr lang="en-US" dirty="0" smtClean="0"/>
          </a:p>
          <a:p>
            <a:pPr lvl="1">
              <a:buFont typeface="Wingdings" panose="05000000000000000000" pitchFamily="2" charset="2"/>
              <a:buChar char="q"/>
            </a:pPr>
            <a:r>
              <a:rPr lang="en-US" dirty="0" err="1" smtClean="0"/>
              <a:t>PromptTemplate</a:t>
            </a:r>
            <a:endParaRPr lang="en-US" dirty="0" smtClean="0"/>
          </a:p>
          <a:p>
            <a:pPr lvl="1">
              <a:buFont typeface="Wingdings" panose="05000000000000000000" pitchFamily="2" charset="2"/>
              <a:buChar char="q"/>
            </a:pPr>
            <a:r>
              <a:rPr lang="en-US" dirty="0" err="1" smtClean="0"/>
              <a:t>HuggingFaceEmbeddings</a:t>
            </a:r>
            <a:endParaRPr lang="en-US" dirty="0" smtClean="0"/>
          </a:p>
          <a:p>
            <a:pPr lvl="1">
              <a:buFont typeface="Wingdings" panose="05000000000000000000" pitchFamily="2" charset="2"/>
              <a:buChar char="q"/>
            </a:pPr>
            <a:r>
              <a:rPr lang="en-US" dirty="0" smtClean="0"/>
              <a:t>FAISS</a:t>
            </a:r>
          </a:p>
          <a:p>
            <a:pPr lvl="1">
              <a:buFont typeface="Wingdings" panose="05000000000000000000" pitchFamily="2" charset="2"/>
              <a:buChar char="q"/>
            </a:pPr>
            <a:r>
              <a:rPr lang="en-US" dirty="0" err="1"/>
              <a:t>RetrievalQA</a:t>
            </a:r>
            <a:endParaRPr lang="en-US" dirty="0" smtClean="0"/>
          </a:p>
          <a:p>
            <a:pPr lvl="1">
              <a:buFont typeface="Wingdings" panose="05000000000000000000" pitchFamily="2" charset="2"/>
              <a:buChar char="q"/>
            </a:pPr>
            <a:r>
              <a:rPr lang="en-US" dirty="0" err="1"/>
              <a:t>RecursiveCharacterTextSplitter</a:t>
            </a:r>
            <a:endParaRPr lang="en-US" dirty="0" smtClean="0"/>
          </a:p>
        </p:txBody>
      </p:sp>
    </p:spTree>
    <p:extLst>
      <p:ext uri="{BB962C8B-B14F-4D97-AF65-F5344CB8AC3E}">
        <p14:creationId xmlns:p14="http://schemas.microsoft.com/office/powerpoint/2010/main" val="1310446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PyTorch</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err="1"/>
              <a:t>PyTorch</a:t>
            </a:r>
            <a:r>
              <a:rPr lang="en-US" dirty="0"/>
              <a:t> is </a:t>
            </a:r>
            <a:r>
              <a:rPr lang="en-US" dirty="0" smtClean="0"/>
              <a:t>a </a:t>
            </a:r>
            <a:r>
              <a:rPr lang="en-US" dirty="0"/>
              <a:t>powerful tool for building and training </a:t>
            </a:r>
            <a:r>
              <a:rPr lang="en-US" dirty="0" smtClean="0"/>
              <a:t>LLMs.</a:t>
            </a:r>
          </a:p>
          <a:p>
            <a:pPr>
              <a:buFont typeface="Wingdings" panose="05000000000000000000" pitchFamily="2" charset="2"/>
              <a:buChar char="q"/>
            </a:pPr>
            <a:r>
              <a:rPr lang="en-US" dirty="0" smtClean="0"/>
              <a:t>It is </a:t>
            </a:r>
            <a:r>
              <a:rPr lang="en-US" dirty="0"/>
              <a:t>known for its simplicity, flexibility, and ease of </a:t>
            </a:r>
            <a:r>
              <a:rPr lang="en-US" dirty="0" smtClean="0"/>
              <a:t>use.</a:t>
            </a:r>
          </a:p>
          <a:p>
            <a:pPr>
              <a:buFont typeface="Wingdings" panose="05000000000000000000" pitchFamily="2" charset="2"/>
              <a:buChar char="q"/>
            </a:pPr>
            <a:r>
              <a:rPr lang="en-US" dirty="0" smtClean="0"/>
              <a:t>Tools we have used from </a:t>
            </a:r>
            <a:r>
              <a:rPr lang="en-US" dirty="0" err="1" smtClean="0"/>
              <a:t>PyTorch</a:t>
            </a:r>
            <a:endParaRPr lang="en-US" dirty="0" smtClean="0"/>
          </a:p>
          <a:p>
            <a:pPr lvl="1">
              <a:buFont typeface="Wingdings" panose="05000000000000000000" pitchFamily="2" charset="2"/>
              <a:buChar char="§"/>
            </a:pPr>
            <a:r>
              <a:rPr lang="en-US" dirty="0" err="1" smtClean="0"/>
              <a:t>PyTorch’s</a:t>
            </a:r>
            <a:r>
              <a:rPr lang="en-US" dirty="0" smtClean="0"/>
              <a:t> ‘</a:t>
            </a:r>
            <a:r>
              <a:rPr lang="en-US" dirty="0" err="1"/>
              <a:t>d</a:t>
            </a:r>
            <a:r>
              <a:rPr lang="en-US" dirty="0" err="1" smtClean="0"/>
              <a:t>evice_map</a:t>
            </a:r>
            <a:r>
              <a:rPr lang="en-US" dirty="0" smtClean="0"/>
              <a:t>’</a:t>
            </a:r>
          </a:p>
          <a:p>
            <a:pPr lvl="1">
              <a:buFont typeface="Wingdings" panose="05000000000000000000" pitchFamily="2" charset="2"/>
              <a:buChar char="§"/>
            </a:pPr>
            <a:r>
              <a:rPr lang="en-US" dirty="0" err="1" smtClean="0"/>
              <a:t>LlamaTokenizer</a:t>
            </a:r>
            <a:endParaRPr lang="en-US" dirty="0" smtClean="0"/>
          </a:p>
          <a:p>
            <a:pPr lvl="1">
              <a:buFont typeface="Wingdings" panose="05000000000000000000" pitchFamily="2" charset="2"/>
              <a:buChar char="§"/>
            </a:pPr>
            <a:r>
              <a:rPr lang="en-US" dirty="0" err="1"/>
              <a:t>torch.compile</a:t>
            </a:r>
            <a:r>
              <a:rPr lang="en-US" dirty="0"/>
              <a:t>(model</a:t>
            </a:r>
            <a:r>
              <a:rPr lang="en-US" dirty="0" smtClean="0"/>
              <a:t>)</a:t>
            </a:r>
          </a:p>
        </p:txBody>
      </p:sp>
    </p:spTree>
    <p:extLst>
      <p:ext uri="{BB962C8B-B14F-4D97-AF65-F5344CB8AC3E}">
        <p14:creationId xmlns:p14="http://schemas.microsoft.com/office/powerpoint/2010/main" val="3716246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496" y="985962"/>
            <a:ext cx="5876014" cy="707886"/>
          </a:xfrm>
          <a:prstGeom prst="rect">
            <a:avLst/>
          </a:prstGeom>
          <a:noFill/>
        </p:spPr>
        <p:txBody>
          <a:bodyPr wrap="square" rtlCol="0">
            <a:spAutoFit/>
          </a:bodyPr>
          <a:lstStyle/>
          <a:p>
            <a:pPr algn="ctr"/>
            <a:r>
              <a:rPr lang="en-US" sz="4000" b="1" dirty="0" smtClean="0"/>
              <a:t>Work Flow</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848" y="1624943"/>
            <a:ext cx="8706679" cy="4261564"/>
          </a:xfrm>
          <a:prstGeom prst="rect">
            <a:avLst/>
          </a:prstGeom>
        </p:spPr>
      </p:pic>
    </p:spTree>
    <p:extLst>
      <p:ext uri="{BB962C8B-B14F-4D97-AF65-F5344CB8AC3E}">
        <p14:creationId xmlns:p14="http://schemas.microsoft.com/office/powerpoint/2010/main" val="171992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376</TotalTime>
  <Words>446</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Times New Roman</vt:lpstr>
      <vt:lpstr>Wingdings</vt:lpstr>
      <vt:lpstr>Organic</vt:lpstr>
      <vt:lpstr>KUET INFORMATION LLM</vt:lpstr>
      <vt:lpstr>Objectives</vt:lpstr>
      <vt:lpstr>What is NLP?</vt:lpstr>
      <vt:lpstr>What is LLM?</vt:lpstr>
      <vt:lpstr>So, what is Transformer Model?</vt:lpstr>
      <vt:lpstr>What is Encoder and Decoder?</vt:lpstr>
      <vt:lpstr>Langchain</vt:lpstr>
      <vt:lpstr>PyTorch</vt:lpstr>
      <vt:lpstr>PowerPoint Presentation</vt:lpstr>
      <vt:lpstr>Prompt Creation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KUET INFORMATION LLM</dc:title>
  <dc:creator>OMAR</dc:creator>
  <cp:lastModifiedBy>OMAR</cp:lastModifiedBy>
  <cp:revision>25</cp:revision>
  <dcterms:created xsi:type="dcterms:W3CDTF">2023-12-02T08:34:27Z</dcterms:created>
  <dcterms:modified xsi:type="dcterms:W3CDTF">2023-12-02T15:51:47Z</dcterms:modified>
</cp:coreProperties>
</file>