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14CD2-260C-4215-9696-A7240B659237}" type="datetimeFigureOut">
              <a:rPr lang="en-US" smtClean="0"/>
              <a:t>5/15/2024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A25E0-9330-4990-93F1-4C18E7DCDA18}" type="slidenum">
              <a:rPr lang="en-US" smtClean="0"/>
              <a:t>‹#›</a:t>
            </a:fld>
            <a:endParaRPr lang="en-US"/>
          </a:p>
        </p:txBody>
      </p:sp>
    </p:spTree>
    <p:extLst>
      <p:ext uri="{BB962C8B-B14F-4D97-AF65-F5344CB8AC3E}">
        <p14:creationId xmlns:p14="http://schemas.microsoft.com/office/powerpoint/2010/main" val="2555413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A25E0-9330-4990-93F1-4C18E7DCDA18}" type="slidenum">
              <a:rPr lang="en-US" smtClean="0"/>
              <a:t>19</a:t>
            </a:fld>
            <a:endParaRPr lang="en-US"/>
          </a:p>
        </p:txBody>
      </p:sp>
    </p:spTree>
    <p:extLst>
      <p:ext uri="{BB962C8B-B14F-4D97-AF65-F5344CB8AC3E}">
        <p14:creationId xmlns:p14="http://schemas.microsoft.com/office/powerpoint/2010/main" val="257243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7908-353C-4340-B047-127B01F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1C1CF-F92A-4DF8-AB98-E2443ECC3B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F98AA-4DE8-4909-9E2D-1412F0108809}"/>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39818A35-27DF-4E3B-80B2-C138FA75B5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B5AE2-9586-4550-A6AA-B2F4F015A11A}"/>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54345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1E6D-F34C-4CB5-8E7F-5A70273923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36ED8E-D5F9-4FA4-B791-4628C76C65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2A1263-B49F-4F85-80DA-D5C4810B012A}"/>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650810CA-C783-4AA6-914F-DE185CF1F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D10BF-455A-4502-B2E7-874C3A7D9892}"/>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65668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EEE6E-E15C-493D-B5FB-4B54CE2491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B5E5AB-5BE5-4495-915B-31AAFB249D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E45ED-CFE4-44B2-93F4-E3F5EF5A203A}"/>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1E4CA498-8A4A-440D-AFE5-DA04D7197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66095-EB4A-4E56-B54B-123CF8F4F855}"/>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2910051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C1DE-BCA4-4C7A-8D2D-2D71DAF98E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53AE6-0DC0-406F-A1F9-657CA2726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1D973C-8F9B-4DDD-B7FF-83943A9CB5D3}"/>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16B28402-E098-44F1-BA0A-6668BA885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3F9FF-7055-40BF-8E51-5B7030425193}"/>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188851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23D8-25DC-444B-AF1D-DA43228BD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6469E0-1DF3-40B6-8A45-BFF9342AFC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0808C2-D8D9-4570-8AF0-B9DFCB31DE77}"/>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6FA5B427-8B32-41B0-9F40-52883DAA0C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B17C4-8335-4825-8ABB-44A6CBBE28D8}"/>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4529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6F1E-28DC-4546-AE9C-EAEA1AADAE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8DAB26-3B5D-44DE-B6A4-978037D331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5D314-5161-495A-A354-AD2DFA7470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8E7666-9E40-41CC-B348-2EB75DA9E3DF}"/>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6" name="Footer Placeholder 5">
            <a:extLst>
              <a:ext uri="{FF2B5EF4-FFF2-40B4-BE49-F238E27FC236}">
                <a16:creationId xmlns:a16="http://schemas.microsoft.com/office/drawing/2014/main" id="{D48DCD0F-0F2E-4873-9D23-5974427C9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20054A-A586-4892-8CEF-931477EA1E2C}"/>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1594610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9BCB6-8C9B-492E-B4B4-673AC52FF6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4308B8-0808-4A70-A992-695E96DC1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8F49C-75B8-42D4-BC06-01E2D624E6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C3317-08BC-438B-9A25-191FAA0110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C1B346-97F1-4612-A372-7B7DCF809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1AB24-BCAD-47D0-9529-BB6C35E5974C}"/>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8" name="Footer Placeholder 7">
            <a:extLst>
              <a:ext uri="{FF2B5EF4-FFF2-40B4-BE49-F238E27FC236}">
                <a16:creationId xmlns:a16="http://schemas.microsoft.com/office/drawing/2014/main" id="{993FADC7-7605-443A-AC78-823651366B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45F3B8-3719-41EE-B6A4-DC4C2894527B}"/>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22768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848F-61C3-44BF-BC32-C9360B1972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DE370-5A07-4D81-9930-D94CE387054C}"/>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4" name="Footer Placeholder 3">
            <a:extLst>
              <a:ext uri="{FF2B5EF4-FFF2-40B4-BE49-F238E27FC236}">
                <a16:creationId xmlns:a16="http://schemas.microsoft.com/office/drawing/2014/main" id="{B3D816EA-A4E6-4A17-9B2C-517BD50B99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EDA4C2-75A8-4B61-8CB2-0A87953D52A8}"/>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12276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033CBA-C73E-4359-B526-002BD4AE0BE9}"/>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3" name="Footer Placeholder 2">
            <a:extLst>
              <a:ext uri="{FF2B5EF4-FFF2-40B4-BE49-F238E27FC236}">
                <a16:creationId xmlns:a16="http://schemas.microsoft.com/office/drawing/2014/main" id="{F102059F-4A06-462A-9406-491B78B95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12AB38-4464-4247-BBC0-E0448A7797A6}"/>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188946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9B49-FBA5-4691-A9FB-0F6E7B4217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5902E5-BF7F-40BD-8A66-D25E7284C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89AE72-271C-4454-A0FE-42878730B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3086AA-463A-46B0-A8F1-A8DF11544046}"/>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6" name="Footer Placeholder 5">
            <a:extLst>
              <a:ext uri="{FF2B5EF4-FFF2-40B4-BE49-F238E27FC236}">
                <a16:creationId xmlns:a16="http://schemas.microsoft.com/office/drawing/2014/main" id="{D396F440-4FE3-4EF1-A03E-4A4DBCF37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B6AA7-7F96-4034-9030-7E89150082EB}"/>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62991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DB2E-584F-4F92-B19D-DBB558AED0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444C1-DF92-4570-B13A-1CAFB74271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906406-6CAD-40E6-A151-42096F2A7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58906F-DFD9-47D5-841A-73F0BBF09FBB}"/>
              </a:ext>
            </a:extLst>
          </p:cNvPr>
          <p:cNvSpPr>
            <a:spLocks noGrp="1"/>
          </p:cNvSpPr>
          <p:nvPr>
            <p:ph type="dt" sz="half" idx="10"/>
          </p:nvPr>
        </p:nvSpPr>
        <p:spPr/>
        <p:txBody>
          <a:bodyPr/>
          <a:lstStyle/>
          <a:p>
            <a:fld id="{6EED02F0-ACA4-41EA-88CF-7262C61C0F9B}" type="datetimeFigureOut">
              <a:rPr lang="en-US" smtClean="0"/>
              <a:t>5/15/2024</a:t>
            </a:fld>
            <a:endParaRPr lang="en-US"/>
          </a:p>
        </p:txBody>
      </p:sp>
      <p:sp>
        <p:nvSpPr>
          <p:cNvPr id="6" name="Footer Placeholder 5">
            <a:extLst>
              <a:ext uri="{FF2B5EF4-FFF2-40B4-BE49-F238E27FC236}">
                <a16:creationId xmlns:a16="http://schemas.microsoft.com/office/drawing/2014/main" id="{D71CA55E-8A70-43F4-B649-8DEC1A05DF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29D18-858D-4C83-AB80-4893132ACEAD}"/>
              </a:ext>
            </a:extLst>
          </p:cNvPr>
          <p:cNvSpPr>
            <a:spLocks noGrp="1"/>
          </p:cNvSpPr>
          <p:nvPr>
            <p:ph type="sldNum" sz="quarter" idx="12"/>
          </p:nvPr>
        </p:nvSpPr>
        <p:spPr/>
        <p:txBody>
          <a:bodyPr/>
          <a:lstStyle/>
          <a:p>
            <a:fld id="{A9DE688A-23F4-4A32-AF36-31F89C1F1234}" type="slidenum">
              <a:rPr lang="en-US" smtClean="0"/>
              <a:t>‹#›</a:t>
            </a:fld>
            <a:endParaRPr lang="en-US"/>
          </a:p>
        </p:txBody>
      </p:sp>
    </p:spTree>
    <p:extLst>
      <p:ext uri="{BB962C8B-B14F-4D97-AF65-F5344CB8AC3E}">
        <p14:creationId xmlns:p14="http://schemas.microsoft.com/office/powerpoint/2010/main" val="381068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3AF1BB-F4C2-4372-9E38-CC2A01E06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927810-10B2-451B-8185-027047EC09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57372B-97E6-410B-A1F0-0DC559264D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D02F0-ACA4-41EA-88CF-7262C61C0F9B}" type="datetimeFigureOut">
              <a:rPr lang="en-US" smtClean="0"/>
              <a:t>5/15/2024</a:t>
            </a:fld>
            <a:endParaRPr lang="en-US"/>
          </a:p>
        </p:txBody>
      </p:sp>
      <p:sp>
        <p:nvSpPr>
          <p:cNvPr id="5" name="Footer Placeholder 4">
            <a:extLst>
              <a:ext uri="{FF2B5EF4-FFF2-40B4-BE49-F238E27FC236}">
                <a16:creationId xmlns:a16="http://schemas.microsoft.com/office/drawing/2014/main" id="{D433E468-8AE4-4B92-B390-77A50877B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43AA81-6D72-4E40-BEF5-D6A75954C5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E688A-23F4-4A32-AF36-31F89C1F1234}" type="slidenum">
              <a:rPr lang="en-US" smtClean="0"/>
              <a:t>‹#›</a:t>
            </a:fld>
            <a:endParaRPr lang="en-US"/>
          </a:p>
        </p:txBody>
      </p:sp>
    </p:spTree>
    <p:extLst>
      <p:ext uri="{BB962C8B-B14F-4D97-AF65-F5344CB8AC3E}">
        <p14:creationId xmlns:p14="http://schemas.microsoft.com/office/powerpoint/2010/main" val="535699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jalammar.github.io/illustrated-word2vec/" TargetMode="External"/><Relationship Id="rId2" Type="http://schemas.openxmlformats.org/officeDocument/2006/relationships/hyperlink" Target="https://jalammar.github.io/illustrated-transformer/" TargetMode="External"/><Relationship Id="rId1" Type="http://schemas.openxmlformats.org/officeDocument/2006/relationships/slideLayout" Target="../slideLayouts/slideLayout2.xml"/><Relationship Id="rId6" Type="http://schemas.openxmlformats.org/officeDocument/2006/relationships/hyperlink" Target="https://research.google/pubs/attention-is-all-you-need/" TargetMode="External"/><Relationship Id="rId5" Type="http://schemas.openxmlformats.org/officeDocument/2006/relationships/hyperlink" Target="https://alok-shankar.medium.com/understanding-googles-attention-is-all-you-need-paper-and-its-groundbreaking-impact-c5237043540a" TargetMode="External"/><Relationship Id="rId4" Type="http://schemas.openxmlformats.org/officeDocument/2006/relationships/hyperlink" Target="https://towardsdatascience.com/attention-is-all-you-need-discovering-the-transformer-paper-73e5ff5e063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4293-48A5-4A2D-B17B-DB1B95D414DD}"/>
              </a:ext>
            </a:extLst>
          </p:cNvPr>
          <p:cNvSpPr>
            <a:spLocks noGrp="1"/>
          </p:cNvSpPr>
          <p:nvPr>
            <p:ph type="ctrTitle"/>
          </p:nvPr>
        </p:nvSpPr>
        <p:spPr/>
        <p:txBody>
          <a:bodyPr/>
          <a:lstStyle/>
          <a:p>
            <a:r>
              <a:rPr lang="en-US" dirty="0"/>
              <a:t>NLP</a:t>
            </a:r>
            <a:br>
              <a:rPr lang="en-US" dirty="0"/>
            </a:br>
            <a:endParaRPr lang="en-US" dirty="0"/>
          </a:p>
        </p:txBody>
      </p:sp>
      <p:sp>
        <p:nvSpPr>
          <p:cNvPr id="3" name="Subtitle 2">
            <a:extLst>
              <a:ext uri="{FF2B5EF4-FFF2-40B4-BE49-F238E27FC236}">
                <a16:creationId xmlns:a16="http://schemas.microsoft.com/office/drawing/2014/main" id="{D491B2EC-6E94-49DF-BACC-C20ED90A7812}"/>
              </a:ext>
            </a:extLst>
          </p:cNvPr>
          <p:cNvSpPr>
            <a:spLocks noGrp="1"/>
          </p:cNvSpPr>
          <p:nvPr>
            <p:ph type="subTitle" idx="1"/>
          </p:nvPr>
        </p:nvSpPr>
        <p:spPr/>
        <p:txBody>
          <a:bodyPr/>
          <a:lstStyle/>
          <a:p>
            <a:r>
              <a:rPr lang="en-US" dirty="0"/>
              <a:t>Md. Shahidul Salim</a:t>
            </a:r>
          </a:p>
        </p:txBody>
      </p:sp>
    </p:spTree>
    <p:extLst>
      <p:ext uri="{BB962C8B-B14F-4D97-AF65-F5344CB8AC3E}">
        <p14:creationId xmlns:p14="http://schemas.microsoft.com/office/powerpoint/2010/main" val="3806703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1D6FA-8838-462A-9811-CF9BEACBD90F}"/>
              </a:ext>
            </a:extLst>
          </p:cNvPr>
          <p:cNvSpPr>
            <a:spLocks noGrp="1"/>
          </p:cNvSpPr>
          <p:nvPr>
            <p:ph type="title"/>
          </p:nvPr>
        </p:nvSpPr>
        <p:spPr/>
        <p:txBody>
          <a:bodyPr/>
          <a:lstStyle/>
          <a:p>
            <a:r>
              <a:rPr lang="en-US" dirty="0"/>
              <a:t>Trained language model</a:t>
            </a:r>
          </a:p>
        </p:txBody>
      </p:sp>
      <p:pic>
        <p:nvPicPr>
          <p:cNvPr id="7170" name="Picture 2">
            <a:extLst>
              <a:ext uri="{FF2B5EF4-FFF2-40B4-BE49-F238E27FC236}">
                <a16:creationId xmlns:a16="http://schemas.microsoft.com/office/drawing/2014/main" id="{F8CE4264-399D-45AF-B65A-BF6F9049E5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25237" y="1690688"/>
            <a:ext cx="88836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8877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37B3-2FDE-4416-8A3F-20531320FEED}"/>
              </a:ext>
            </a:extLst>
          </p:cNvPr>
          <p:cNvSpPr>
            <a:spLocks noGrp="1"/>
          </p:cNvSpPr>
          <p:nvPr>
            <p:ph type="title"/>
          </p:nvPr>
        </p:nvSpPr>
        <p:spPr/>
        <p:txBody>
          <a:bodyPr/>
          <a:lstStyle/>
          <a:p>
            <a:r>
              <a:rPr lang="en-US" dirty="0"/>
              <a:t>Trained language model</a:t>
            </a:r>
          </a:p>
        </p:txBody>
      </p:sp>
      <p:pic>
        <p:nvPicPr>
          <p:cNvPr id="8194" name="Picture 2">
            <a:extLst>
              <a:ext uri="{FF2B5EF4-FFF2-40B4-BE49-F238E27FC236}">
                <a16:creationId xmlns:a16="http://schemas.microsoft.com/office/drawing/2014/main" id="{2E91F475-DB7A-4F17-93E6-534F3C3A86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4938" y="1825625"/>
            <a:ext cx="89221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6559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F5D5-F581-49CB-8CA2-61B966B8A753}"/>
              </a:ext>
            </a:extLst>
          </p:cNvPr>
          <p:cNvSpPr>
            <a:spLocks noGrp="1"/>
          </p:cNvSpPr>
          <p:nvPr>
            <p:ph type="title"/>
          </p:nvPr>
        </p:nvSpPr>
        <p:spPr/>
        <p:txBody>
          <a:bodyPr/>
          <a:lstStyle/>
          <a:p>
            <a:endParaRPr lang="en-US"/>
          </a:p>
        </p:txBody>
      </p:sp>
      <p:pic>
        <p:nvPicPr>
          <p:cNvPr id="9218" name="Picture 2">
            <a:extLst>
              <a:ext uri="{FF2B5EF4-FFF2-40B4-BE49-F238E27FC236}">
                <a16:creationId xmlns:a16="http://schemas.microsoft.com/office/drawing/2014/main" id="{DAF41203-26E2-4C25-936D-F511F9FBA1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3994" y="1825625"/>
            <a:ext cx="8984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11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A99D-A7BC-49F0-84A0-5860B4A2B8CE}"/>
              </a:ext>
            </a:extLst>
          </p:cNvPr>
          <p:cNvSpPr>
            <a:spLocks noGrp="1"/>
          </p:cNvSpPr>
          <p:nvPr>
            <p:ph type="title"/>
          </p:nvPr>
        </p:nvSpPr>
        <p:spPr/>
        <p:txBody>
          <a:bodyPr/>
          <a:lstStyle/>
          <a:p>
            <a:r>
              <a:rPr lang="en-US" b="1" i="0" dirty="0">
                <a:solidFill>
                  <a:srgbClr val="222222"/>
                </a:solidFill>
                <a:effectLst/>
                <a:latin typeface="Helvetica Neue"/>
              </a:rPr>
              <a:t>Language Model Training</a:t>
            </a:r>
            <a:endParaRPr lang="en-US" dirty="0"/>
          </a:p>
        </p:txBody>
      </p:sp>
      <p:sp>
        <p:nvSpPr>
          <p:cNvPr id="3" name="Content Placeholder 2">
            <a:extLst>
              <a:ext uri="{FF2B5EF4-FFF2-40B4-BE49-F238E27FC236}">
                <a16:creationId xmlns:a16="http://schemas.microsoft.com/office/drawing/2014/main" id="{C1E30732-89C7-43AC-98AC-92FFD502C62B}"/>
              </a:ext>
            </a:extLst>
          </p:cNvPr>
          <p:cNvSpPr>
            <a:spLocks noGrp="1"/>
          </p:cNvSpPr>
          <p:nvPr>
            <p:ph idx="1"/>
          </p:nvPr>
        </p:nvSpPr>
        <p:spPr/>
        <p:txBody>
          <a:bodyPr/>
          <a:lstStyle/>
          <a:p>
            <a:pPr algn="l" fontAlgn="base">
              <a:buFont typeface="+mj-lt"/>
              <a:buAutoNum type="arabicPeriod"/>
            </a:pPr>
            <a:r>
              <a:rPr lang="en-US" b="0" i="0" dirty="0">
                <a:solidFill>
                  <a:srgbClr val="222222"/>
                </a:solidFill>
                <a:effectLst/>
                <a:latin typeface="Helvetica" panose="020B0604020202020204" pitchFamily="34" charset="0"/>
              </a:rPr>
              <a:t>We get a lot of text data (say, all Wikipedia articles, for example). then</a:t>
            </a:r>
          </a:p>
          <a:p>
            <a:pPr algn="l" fontAlgn="base">
              <a:buFont typeface="+mj-lt"/>
              <a:buAutoNum type="arabicPeriod"/>
            </a:pPr>
            <a:r>
              <a:rPr lang="en-US" b="0" i="0" dirty="0">
                <a:solidFill>
                  <a:srgbClr val="222222"/>
                </a:solidFill>
                <a:effectLst/>
                <a:latin typeface="Helvetica" panose="020B0604020202020204" pitchFamily="34" charset="0"/>
              </a:rPr>
              <a:t>We have a window (say, of three words) that we slide against all of that text.</a:t>
            </a:r>
          </a:p>
          <a:p>
            <a:pPr algn="l" fontAlgn="base">
              <a:buFont typeface="+mj-lt"/>
              <a:buAutoNum type="arabicPeriod"/>
            </a:pPr>
            <a:r>
              <a:rPr lang="en-US" b="0" i="0" dirty="0">
                <a:solidFill>
                  <a:srgbClr val="222222"/>
                </a:solidFill>
                <a:effectLst/>
                <a:latin typeface="Helvetica" panose="020B0604020202020204" pitchFamily="34" charset="0"/>
              </a:rPr>
              <a:t>The sliding window generates training samples for our model</a:t>
            </a:r>
          </a:p>
          <a:p>
            <a:pPr marL="0" indent="0">
              <a:buNone/>
            </a:pPr>
            <a:endParaRPr lang="en-US" b="1" dirty="0"/>
          </a:p>
        </p:txBody>
      </p:sp>
    </p:spTree>
    <p:extLst>
      <p:ext uri="{BB962C8B-B14F-4D97-AF65-F5344CB8AC3E}">
        <p14:creationId xmlns:p14="http://schemas.microsoft.com/office/powerpoint/2010/main" val="2582687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07009-3435-4CF5-B75B-6E96F00491BF}"/>
              </a:ext>
            </a:extLst>
          </p:cNvPr>
          <p:cNvSpPr>
            <a:spLocks noGrp="1"/>
          </p:cNvSpPr>
          <p:nvPr>
            <p:ph type="title"/>
          </p:nvPr>
        </p:nvSpPr>
        <p:spPr/>
        <p:txBody>
          <a:bodyPr/>
          <a:lstStyle/>
          <a:p>
            <a:endParaRPr lang="en-US"/>
          </a:p>
        </p:txBody>
      </p:sp>
      <p:pic>
        <p:nvPicPr>
          <p:cNvPr id="1026" name="Picture 2">
            <a:extLst>
              <a:ext uri="{FF2B5EF4-FFF2-40B4-BE49-F238E27FC236}">
                <a16:creationId xmlns:a16="http://schemas.microsoft.com/office/drawing/2014/main" id="{C1BDB663-AA27-4D7E-9A9E-C711C9B458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3694" y="598897"/>
            <a:ext cx="6907306" cy="1796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066DBE4-FD97-4E53-BD05-4F7DB7CC6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7" y="2223246"/>
            <a:ext cx="7827525" cy="207714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A20D575-5AAA-4B15-8B2C-A291DCA4DD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7082" y="4435393"/>
            <a:ext cx="7082118" cy="2295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4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anim calcmode="lin" valueType="num">
                                      <p:cBhvr additive="base">
                                        <p:cTn id="11" dur="500" fill="hold"/>
                                        <p:tgtEl>
                                          <p:spTgt spid="1028"/>
                                        </p:tgtEl>
                                        <p:attrNameLst>
                                          <p:attrName>ppt_x</p:attrName>
                                        </p:attrNameLst>
                                      </p:cBhvr>
                                      <p:tavLst>
                                        <p:tav tm="0">
                                          <p:val>
                                            <p:strVal val="#ppt_x"/>
                                          </p:val>
                                        </p:tav>
                                        <p:tav tm="100000">
                                          <p:val>
                                            <p:strVal val="#ppt_x"/>
                                          </p:val>
                                        </p:tav>
                                      </p:tavLst>
                                    </p:anim>
                                    <p:anim calcmode="lin" valueType="num">
                                      <p:cBhvr additive="base">
                                        <p:cTn id="1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1000"/>
                                        <p:tgtEl>
                                          <p:spTgt spid="1030"/>
                                        </p:tgtEl>
                                      </p:cBhvr>
                                    </p:animEffect>
                                    <p:anim calcmode="lin" valueType="num">
                                      <p:cBhvr>
                                        <p:cTn id="18" dur="1000" fill="hold"/>
                                        <p:tgtEl>
                                          <p:spTgt spid="1030"/>
                                        </p:tgtEl>
                                        <p:attrNameLst>
                                          <p:attrName>ppt_x</p:attrName>
                                        </p:attrNameLst>
                                      </p:cBhvr>
                                      <p:tavLst>
                                        <p:tav tm="0">
                                          <p:val>
                                            <p:strVal val="#ppt_x"/>
                                          </p:val>
                                        </p:tav>
                                        <p:tav tm="100000">
                                          <p:val>
                                            <p:strVal val="#ppt_x"/>
                                          </p:val>
                                        </p:tav>
                                      </p:tavLst>
                                    </p:anim>
                                    <p:anim calcmode="lin" valueType="num">
                                      <p:cBhvr>
                                        <p:cTn id="19"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1728-C3DD-4E2A-9449-F5B6F6D29D5B}"/>
              </a:ext>
            </a:extLst>
          </p:cNvPr>
          <p:cNvSpPr>
            <a:spLocks noGrp="1"/>
          </p:cNvSpPr>
          <p:nvPr>
            <p:ph type="title"/>
          </p:nvPr>
        </p:nvSpPr>
        <p:spPr/>
        <p:txBody>
          <a:bodyPr/>
          <a:lstStyle/>
          <a:p>
            <a:r>
              <a:rPr lang="en-US" dirty="0"/>
              <a:t>Train language models</a:t>
            </a:r>
          </a:p>
        </p:txBody>
      </p:sp>
      <p:sp>
        <p:nvSpPr>
          <p:cNvPr id="3" name="Content Placeholder 2">
            <a:extLst>
              <a:ext uri="{FF2B5EF4-FFF2-40B4-BE49-F238E27FC236}">
                <a16:creationId xmlns:a16="http://schemas.microsoft.com/office/drawing/2014/main" id="{308B651E-80B1-49C0-8A7C-3A1414757DE7}"/>
              </a:ext>
            </a:extLst>
          </p:cNvPr>
          <p:cNvSpPr>
            <a:spLocks noGrp="1"/>
          </p:cNvSpPr>
          <p:nvPr>
            <p:ph idx="1"/>
          </p:nvPr>
        </p:nvSpPr>
        <p:spPr/>
        <p:txBody>
          <a:bodyPr/>
          <a:lstStyle/>
          <a:p>
            <a:r>
              <a:rPr lang="en-US" b="0" i="0" dirty="0">
                <a:solidFill>
                  <a:srgbClr val="222222"/>
                </a:solidFill>
                <a:effectLst/>
                <a:latin typeface="Helvetica" panose="020B0604020202020204" pitchFamily="34" charset="0"/>
              </a:rPr>
              <a:t>Aside from neural-network-based approaches to language modeling, a technique called N-grams was commonly used to train language models</a:t>
            </a:r>
            <a:endParaRPr lang="en-US" dirty="0"/>
          </a:p>
        </p:txBody>
      </p:sp>
    </p:spTree>
    <p:extLst>
      <p:ext uri="{BB962C8B-B14F-4D97-AF65-F5344CB8AC3E}">
        <p14:creationId xmlns:p14="http://schemas.microsoft.com/office/powerpoint/2010/main" val="2031900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8178B-A344-430C-94F9-A6CE3BF1DF0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03EFED5-9BE7-43C2-AAA5-2812CDE33B44}"/>
              </a:ext>
            </a:extLst>
          </p:cNvPr>
          <p:cNvPicPr>
            <a:picLocks noGrp="1" noChangeAspect="1"/>
          </p:cNvPicPr>
          <p:nvPr>
            <p:ph idx="1"/>
          </p:nvPr>
        </p:nvPicPr>
        <p:blipFill>
          <a:blip r:embed="rId2"/>
          <a:stretch>
            <a:fillRect/>
          </a:stretch>
        </p:blipFill>
        <p:spPr>
          <a:xfrm>
            <a:off x="774910" y="365125"/>
            <a:ext cx="9419968" cy="6437138"/>
          </a:xfrm>
        </p:spPr>
      </p:pic>
    </p:spTree>
    <p:extLst>
      <p:ext uri="{BB962C8B-B14F-4D97-AF65-F5344CB8AC3E}">
        <p14:creationId xmlns:p14="http://schemas.microsoft.com/office/powerpoint/2010/main" val="165810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3E8A-A70C-46D9-9BE4-DD7476AEE0AD}"/>
              </a:ext>
            </a:extLst>
          </p:cNvPr>
          <p:cNvSpPr>
            <a:spLocks noGrp="1"/>
          </p:cNvSpPr>
          <p:nvPr>
            <p:ph type="title"/>
          </p:nvPr>
        </p:nvSpPr>
        <p:spPr/>
        <p:txBody>
          <a:bodyPr/>
          <a:lstStyle/>
          <a:p>
            <a:endParaRPr lang="en-US"/>
          </a:p>
        </p:txBody>
      </p:sp>
      <p:pic>
        <p:nvPicPr>
          <p:cNvPr id="2050" name="Picture 2">
            <a:extLst>
              <a:ext uri="{FF2B5EF4-FFF2-40B4-BE49-F238E27FC236}">
                <a16:creationId xmlns:a16="http://schemas.microsoft.com/office/drawing/2014/main" id="{E9FD0DBC-CD69-41E1-9BCC-6ACD2EAC69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6113" y="901466"/>
            <a:ext cx="4200525"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5FBD3A9-528A-4A8E-A201-D9AF9F2A06DC}"/>
              </a:ext>
            </a:extLst>
          </p:cNvPr>
          <p:cNvSpPr txBox="1"/>
          <p:nvPr/>
        </p:nvSpPr>
        <p:spPr>
          <a:xfrm>
            <a:off x="699247" y="3429000"/>
            <a:ext cx="6535271" cy="369332"/>
          </a:xfrm>
          <a:prstGeom prst="rect">
            <a:avLst/>
          </a:prstGeom>
          <a:noFill/>
        </p:spPr>
        <p:txBody>
          <a:bodyPr wrap="square" rtlCol="0">
            <a:spAutoFit/>
          </a:bodyPr>
          <a:lstStyle/>
          <a:p>
            <a:r>
              <a:rPr lang="en-US" b="0" i="0" dirty="0">
                <a:solidFill>
                  <a:srgbClr val="222222"/>
                </a:solidFill>
                <a:effectLst/>
                <a:latin typeface="Helvetica" panose="020B0604020202020204" pitchFamily="34" charset="0"/>
              </a:rPr>
              <a:t>This method is called the </a:t>
            </a:r>
            <a:r>
              <a:rPr lang="en-US" b="1" i="0" dirty="0" err="1">
                <a:solidFill>
                  <a:srgbClr val="222222"/>
                </a:solidFill>
                <a:effectLst/>
                <a:latin typeface="Helvetica" panose="020B0604020202020204" pitchFamily="34" charset="0"/>
              </a:rPr>
              <a:t>skipgram</a:t>
            </a:r>
            <a:r>
              <a:rPr lang="en-US" b="0" i="0" dirty="0">
                <a:solidFill>
                  <a:srgbClr val="222222"/>
                </a:solidFill>
                <a:effectLst/>
                <a:latin typeface="Helvetica" panose="020B0604020202020204" pitchFamily="34" charset="0"/>
              </a:rPr>
              <a:t> architecture.</a:t>
            </a:r>
            <a:endParaRPr lang="en-US" dirty="0"/>
          </a:p>
        </p:txBody>
      </p:sp>
      <p:pic>
        <p:nvPicPr>
          <p:cNvPr id="2052" name="Picture 4">
            <a:extLst>
              <a:ext uri="{FF2B5EF4-FFF2-40B4-BE49-F238E27FC236}">
                <a16:creationId xmlns:a16="http://schemas.microsoft.com/office/drawing/2014/main" id="{C8182B32-446F-429A-AC1D-A3251F091B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9175" y="4271642"/>
            <a:ext cx="7476565" cy="233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02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EE8F9-3D3C-4D7A-B0BE-00140F0BDFE1}"/>
              </a:ext>
            </a:extLst>
          </p:cNvPr>
          <p:cNvSpPr>
            <a:spLocks noGrp="1"/>
          </p:cNvSpPr>
          <p:nvPr>
            <p:ph type="title"/>
          </p:nvPr>
        </p:nvSpPr>
        <p:spPr/>
        <p:txBody>
          <a:bodyPr/>
          <a:lstStyle/>
          <a:p>
            <a:r>
              <a:rPr lang="en-US" b="1" dirty="0">
                <a:solidFill>
                  <a:srgbClr val="222222"/>
                </a:solidFill>
                <a:latin typeface="Helvetica Neue"/>
              </a:rPr>
              <a:t>T</a:t>
            </a:r>
            <a:r>
              <a:rPr lang="en-US" b="1" i="0" dirty="0">
                <a:solidFill>
                  <a:srgbClr val="222222"/>
                </a:solidFill>
                <a:effectLst/>
                <a:latin typeface="Helvetica Neue"/>
              </a:rPr>
              <a:t>raining process</a:t>
            </a:r>
            <a:br>
              <a:rPr lang="en-US" b="1" i="0" dirty="0">
                <a:solidFill>
                  <a:srgbClr val="222222"/>
                </a:solidFill>
                <a:effectLst/>
                <a:latin typeface="Helvetica Neue"/>
              </a:rPr>
            </a:br>
            <a:endParaRPr lang="en-US" dirty="0"/>
          </a:p>
        </p:txBody>
      </p:sp>
      <p:pic>
        <p:nvPicPr>
          <p:cNvPr id="3074" name="Picture 2">
            <a:extLst>
              <a:ext uri="{FF2B5EF4-FFF2-40B4-BE49-F238E27FC236}">
                <a16:creationId xmlns:a16="http://schemas.microsoft.com/office/drawing/2014/main" id="{713594E0-ECBF-4F7C-8DF0-ABA0A1056EF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862" y="1089750"/>
            <a:ext cx="4337059" cy="26229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9AA5142-2388-4735-BA7F-C992CB14E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606" y="259282"/>
            <a:ext cx="4741691" cy="27512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9712890-E475-440A-9C78-6E5CA0D14C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49" y="3674038"/>
            <a:ext cx="3827765" cy="303503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BED3942-7D54-4B66-91F8-965F7E66A8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6105" y="3778595"/>
            <a:ext cx="4916581" cy="286458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58327A4-5640-4F9D-BFA0-05E1E79C3BA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7705" y="4134408"/>
            <a:ext cx="4285155" cy="2401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41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fade">
                                      <p:cBhvr>
                                        <p:cTn id="11" dur="1000"/>
                                        <p:tgtEl>
                                          <p:spTgt spid="3076"/>
                                        </p:tgtEl>
                                      </p:cBhvr>
                                    </p:animEffect>
                                    <p:anim calcmode="lin" valueType="num">
                                      <p:cBhvr>
                                        <p:cTn id="12" dur="1000" fill="hold"/>
                                        <p:tgtEl>
                                          <p:spTgt spid="3076"/>
                                        </p:tgtEl>
                                        <p:attrNameLst>
                                          <p:attrName>ppt_x</p:attrName>
                                        </p:attrNameLst>
                                      </p:cBhvr>
                                      <p:tavLst>
                                        <p:tav tm="0">
                                          <p:val>
                                            <p:strVal val="#ppt_x"/>
                                          </p:val>
                                        </p:tav>
                                        <p:tav tm="100000">
                                          <p:val>
                                            <p:strVal val="#ppt_x"/>
                                          </p:val>
                                        </p:tav>
                                      </p:tavLst>
                                    </p:anim>
                                    <p:anim calcmode="lin" valueType="num">
                                      <p:cBhvr>
                                        <p:cTn id="13"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78"/>
                                        </p:tgtEl>
                                        <p:attrNameLst>
                                          <p:attrName>style.visibility</p:attrName>
                                        </p:attrNameLst>
                                      </p:cBhvr>
                                      <p:to>
                                        <p:strVal val="visible"/>
                                      </p:to>
                                    </p:set>
                                    <p:animEffect transition="in" filter="fade">
                                      <p:cBhvr>
                                        <p:cTn id="18" dur="500"/>
                                        <p:tgtEl>
                                          <p:spTgt spid="307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fade">
                                      <p:cBhvr>
                                        <p:cTn id="27" dur="1000"/>
                                        <p:tgtEl>
                                          <p:spTgt spid="3082"/>
                                        </p:tgtEl>
                                      </p:cBhvr>
                                    </p:animEffect>
                                    <p:anim calcmode="lin" valueType="num">
                                      <p:cBhvr>
                                        <p:cTn id="28" dur="1000" fill="hold"/>
                                        <p:tgtEl>
                                          <p:spTgt spid="3082"/>
                                        </p:tgtEl>
                                        <p:attrNameLst>
                                          <p:attrName>ppt_x</p:attrName>
                                        </p:attrNameLst>
                                      </p:cBhvr>
                                      <p:tavLst>
                                        <p:tav tm="0">
                                          <p:val>
                                            <p:strVal val="#ppt_x"/>
                                          </p:val>
                                        </p:tav>
                                        <p:tav tm="100000">
                                          <p:val>
                                            <p:strVal val="#ppt_x"/>
                                          </p:val>
                                        </p:tav>
                                      </p:tavLst>
                                    </p:anim>
                                    <p:anim calcmode="lin" valueType="num">
                                      <p:cBhvr>
                                        <p:cTn id="29" dur="1000" fill="hold"/>
                                        <p:tgtEl>
                                          <p:spTgt spid="30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DB68-1EF9-455D-896E-F5B4971B0715}"/>
              </a:ext>
            </a:extLst>
          </p:cNvPr>
          <p:cNvSpPr>
            <a:spLocks noGrp="1"/>
          </p:cNvSpPr>
          <p:nvPr>
            <p:ph type="title"/>
          </p:nvPr>
        </p:nvSpPr>
        <p:spPr/>
        <p:txBody>
          <a:bodyPr/>
          <a:lstStyle/>
          <a:p>
            <a:r>
              <a:rPr lang="en-US" dirty="0"/>
              <a:t>Transformer</a:t>
            </a:r>
          </a:p>
        </p:txBody>
      </p:sp>
      <p:pic>
        <p:nvPicPr>
          <p:cNvPr id="1026" name="Picture 2">
            <a:extLst>
              <a:ext uri="{FF2B5EF4-FFF2-40B4-BE49-F238E27FC236}">
                <a16:creationId xmlns:a16="http://schemas.microsoft.com/office/drawing/2014/main" id="{216C6799-3FDA-4083-9475-18A2F7088EB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54304" y="1825625"/>
            <a:ext cx="66833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2303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B519-FC68-40BC-83D9-65DA836DED32}"/>
              </a:ext>
            </a:extLst>
          </p:cNvPr>
          <p:cNvSpPr>
            <a:spLocks noGrp="1"/>
          </p:cNvSpPr>
          <p:nvPr>
            <p:ph type="title"/>
          </p:nvPr>
        </p:nvSpPr>
        <p:spPr/>
        <p:txBody>
          <a:bodyPr/>
          <a:lstStyle/>
          <a:p>
            <a:r>
              <a:rPr lang="en-US" dirty="0"/>
              <a:t>Basic NLP</a:t>
            </a:r>
          </a:p>
        </p:txBody>
      </p:sp>
      <p:sp>
        <p:nvSpPr>
          <p:cNvPr id="3" name="Content Placeholder 2">
            <a:extLst>
              <a:ext uri="{FF2B5EF4-FFF2-40B4-BE49-F238E27FC236}">
                <a16:creationId xmlns:a16="http://schemas.microsoft.com/office/drawing/2014/main" id="{AA4E4069-33A4-4B53-AC38-12480985D6EB}"/>
              </a:ext>
            </a:extLst>
          </p:cNvPr>
          <p:cNvSpPr>
            <a:spLocks noGrp="1"/>
          </p:cNvSpPr>
          <p:nvPr>
            <p:ph idx="1"/>
          </p:nvPr>
        </p:nvSpPr>
        <p:spPr/>
        <p:txBody>
          <a:bodyPr/>
          <a:lstStyle/>
          <a:p>
            <a:r>
              <a:rPr lang="en-US" dirty="0"/>
              <a:t>Tokenization</a:t>
            </a:r>
          </a:p>
          <a:p>
            <a:pPr>
              <a:buFont typeface="Wingdings" panose="05000000000000000000" pitchFamily="2" charset="2"/>
              <a:buChar char="Ø"/>
            </a:pPr>
            <a:r>
              <a:rPr lang="en-US" i="0" dirty="0">
                <a:effectLst/>
                <a:latin typeface="Source Sans Pro" panose="020B0503030403020204" pitchFamily="34" charset="0"/>
              </a:rPr>
              <a:t>Word-based, Character-based, </a:t>
            </a:r>
            <a:r>
              <a:rPr lang="en-US" i="0" dirty="0" err="1">
                <a:effectLst/>
                <a:latin typeface="Source Sans Pro" panose="020B0503030403020204" pitchFamily="34" charset="0"/>
              </a:rPr>
              <a:t>subword</a:t>
            </a:r>
            <a:r>
              <a:rPr lang="en-US" dirty="0">
                <a:latin typeface="Source Sans Pro" panose="020B0503030403020204" pitchFamily="34" charset="0"/>
              </a:rPr>
              <a:t>-</a:t>
            </a:r>
            <a:r>
              <a:rPr lang="en-US" i="0" dirty="0">
                <a:effectLst/>
                <a:latin typeface="Source Sans Pro" panose="020B0503030403020204" pitchFamily="34" charset="0"/>
              </a:rPr>
              <a:t>based</a:t>
            </a:r>
          </a:p>
          <a:p>
            <a:pPr>
              <a:buFont typeface="Wingdings" panose="05000000000000000000" pitchFamily="2" charset="2"/>
              <a:buChar char="Ø"/>
            </a:pPr>
            <a:r>
              <a:rPr lang="en-US" i="0" dirty="0" err="1">
                <a:effectLst/>
                <a:latin typeface="Source Sans Pro" panose="020B0503030403020204" pitchFamily="34" charset="0"/>
              </a:rPr>
              <a:t>subword</a:t>
            </a:r>
            <a:r>
              <a:rPr lang="en-US" dirty="0">
                <a:latin typeface="Source Sans Pro" panose="020B0503030403020204" pitchFamily="34" charset="0"/>
              </a:rPr>
              <a:t>-</a:t>
            </a:r>
            <a:r>
              <a:rPr lang="en-US" i="0" dirty="0">
                <a:effectLst/>
                <a:latin typeface="Source Sans Pro" panose="020B0503030403020204" pitchFamily="34" charset="0"/>
              </a:rPr>
              <a:t>based</a:t>
            </a:r>
          </a:p>
          <a:p>
            <a:pPr lvl="1">
              <a:buFont typeface="Wingdings" panose="05000000000000000000" pitchFamily="2" charset="2"/>
              <a:buChar char="Ø"/>
            </a:pPr>
            <a:r>
              <a:rPr lang="en-US" dirty="0"/>
              <a:t>Byte-level BPE, as used in GPT-2</a:t>
            </a:r>
          </a:p>
          <a:p>
            <a:pPr lvl="1">
              <a:buFont typeface="Wingdings" panose="05000000000000000000" pitchFamily="2" charset="2"/>
              <a:buChar char="Ø"/>
            </a:pPr>
            <a:r>
              <a:rPr lang="en-US" dirty="0" err="1"/>
              <a:t>WordPiece</a:t>
            </a:r>
            <a:r>
              <a:rPr lang="en-US" dirty="0"/>
              <a:t>, as used in BERT</a:t>
            </a:r>
          </a:p>
          <a:p>
            <a:pPr lvl="1">
              <a:buFont typeface="Wingdings" panose="05000000000000000000" pitchFamily="2" charset="2"/>
              <a:buChar char="Ø"/>
            </a:pPr>
            <a:r>
              <a:rPr lang="en-US" dirty="0" err="1"/>
              <a:t>SentencePiece</a:t>
            </a:r>
            <a:r>
              <a:rPr lang="en-US" dirty="0"/>
              <a:t> or Unigram, as used in several multilingual models</a:t>
            </a:r>
          </a:p>
          <a:p>
            <a:r>
              <a:rPr lang="en-US" dirty="0"/>
              <a:t>Removing Stop words </a:t>
            </a:r>
          </a:p>
          <a:p>
            <a:r>
              <a:rPr lang="en-US" dirty="0"/>
              <a:t>Lemmatization/stemming</a:t>
            </a:r>
          </a:p>
          <a:p>
            <a:r>
              <a:rPr lang="en-US" dirty="0"/>
              <a:t>Word2vec</a:t>
            </a:r>
          </a:p>
        </p:txBody>
      </p:sp>
    </p:spTree>
    <p:extLst>
      <p:ext uri="{BB962C8B-B14F-4D97-AF65-F5344CB8AC3E}">
        <p14:creationId xmlns:p14="http://schemas.microsoft.com/office/powerpoint/2010/main" val="382709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FC10-E13E-477B-A836-222C1076C0A6}"/>
              </a:ext>
            </a:extLst>
          </p:cNvPr>
          <p:cNvSpPr>
            <a:spLocks noGrp="1"/>
          </p:cNvSpPr>
          <p:nvPr>
            <p:ph type="title"/>
          </p:nvPr>
        </p:nvSpPr>
        <p:spPr/>
        <p:txBody>
          <a:bodyPr/>
          <a:lstStyle/>
          <a:p>
            <a:r>
              <a:rPr lang="en-US" dirty="0"/>
              <a:t>Encoder-Decoder</a:t>
            </a:r>
          </a:p>
        </p:txBody>
      </p:sp>
      <p:pic>
        <p:nvPicPr>
          <p:cNvPr id="2052" name="Picture 4">
            <a:extLst>
              <a:ext uri="{FF2B5EF4-FFF2-40B4-BE49-F238E27FC236}">
                <a16:creationId xmlns:a16="http://schemas.microsoft.com/office/drawing/2014/main" id="{0CF628F5-0788-4897-BAE5-8139AD629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457" y="2255184"/>
            <a:ext cx="8372475" cy="26574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1EE67353-9BB5-422E-8823-41EACF6D1D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1169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BF38-73D4-4A1D-A3DA-CD0CE4E11EC4}"/>
              </a:ext>
            </a:extLst>
          </p:cNvPr>
          <p:cNvSpPr>
            <a:spLocks noGrp="1"/>
          </p:cNvSpPr>
          <p:nvPr>
            <p:ph type="title"/>
          </p:nvPr>
        </p:nvSpPr>
        <p:spPr/>
        <p:txBody>
          <a:bodyPr/>
          <a:lstStyle/>
          <a:p>
            <a:r>
              <a:rPr lang="en-US" dirty="0"/>
              <a:t>Embedding</a:t>
            </a:r>
          </a:p>
        </p:txBody>
      </p:sp>
      <p:sp>
        <p:nvSpPr>
          <p:cNvPr id="3" name="Content Placeholder 2">
            <a:extLst>
              <a:ext uri="{FF2B5EF4-FFF2-40B4-BE49-F238E27FC236}">
                <a16:creationId xmlns:a16="http://schemas.microsoft.com/office/drawing/2014/main" id="{F7A5A65C-D5B2-4D65-8CDF-EF10B3F30FB0}"/>
              </a:ext>
            </a:extLst>
          </p:cNvPr>
          <p:cNvSpPr>
            <a:spLocks noGrp="1"/>
          </p:cNvSpPr>
          <p:nvPr>
            <p:ph idx="1"/>
          </p:nvPr>
        </p:nvSpPr>
        <p:spPr/>
        <p:txBody>
          <a:bodyPr/>
          <a:lstStyle/>
          <a:p>
            <a:r>
              <a:rPr lang="en-US" b="0" i="0" dirty="0">
                <a:solidFill>
                  <a:srgbClr val="222222"/>
                </a:solidFill>
                <a:effectLst/>
                <a:latin typeface="Helvetica" panose="020B0604020202020204" pitchFamily="34" charset="0"/>
              </a:rPr>
              <a:t>The embedding only happens in the </a:t>
            </a:r>
            <a:r>
              <a:rPr lang="en-US" b="1" i="0" dirty="0">
                <a:solidFill>
                  <a:srgbClr val="222222"/>
                </a:solidFill>
                <a:effectLst/>
                <a:latin typeface="Helvetica" panose="020B0604020202020204" pitchFamily="34" charset="0"/>
              </a:rPr>
              <a:t>bottom-most</a:t>
            </a:r>
            <a:r>
              <a:rPr lang="en-US" b="0" i="0" dirty="0">
                <a:solidFill>
                  <a:srgbClr val="222222"/>
                </a:solidFill>
                <a:effectLst/>
                <a:latin typeface="Helvetica" panose="020B0604020202020204" pitchFamily="34" charset="0"/>
              </a:rPr>
              <a:t> encoder. </a:t>
            </a:r>
          </a:p>
          <a:p>
            <a:r>
              <a:rPr lang="en-US" b="0" i="0" dirty="0">
                <a:solidFill>
                  <a:srgbClr val="222222"/>
                </a:solidFill>
                <a:effectLst/>
                <a:latin typeface="Helvetica" panose="020B0604020202020204" pitchFamily="34" charset="0"/>
              </a:rPr>
              <a:t>The abstraction that is common to all the encoders is that they receive a list of vectors each of the size </a:t>
            </a:r>
            <a:r>
              <a:rPr lang="en-US" b="1" i="0" dirty="0">
                <a:solidFill>
                  <a:srgbClr val="222222"/>
                </a:solidFill>
                <a:effectLst/>
                <a:latin typeface="Helvetica" panose="020B0604020202020204" pitchFamily="34" charset="0"/>
              </a:rPr>
              <a:t>512</a:t>
            </a:r>
            <a:r>
              <a:rPr lang="en-US" b="0" i="0" dirty="0">
                <a:solidFill>
                  <a:srgbClr val="222222"/>
                </a:solidFill>
                <a:effectLst/>
                <a:latin typeface="Helvetica" panose="020B0604020202020204" pitchFamily="34" charset="0"/>
              </a:rPr>
              <a:t> – In the bottom encoder that would be the word embeddings, but in other encoders, it would be the output of the encoder that’s directly below. </a:t>
            </a:r>
          </a:p>
          <a:p>
            <a:r>
              <a:rPr lang="en-US" b="0" i="0" dirty="0">
                <a:solidFill>
                  <a:srgbClr val="222222"/>
                </a:solidFill>
                <a:effectLst/>
                <a:latin typeface="Helvetica" panose="020B0604020202020204" pitchFamily="34" charset="0"/>
              </a:rPr>
              <a:t>The size of this list is hyperparameter we can set – basically it would be the length of the longest sentence in our training dataset.</a:t>
            </a:r>
            <a:endParaRPr lang="en-US" dirty="0"/>
          </a:p>
        </p:txBody>
      </p:sp>
      <p:pic>
        <p:nvPicPr>
          <p:cNvPr id="3074" name="Picture 2">
            <a:extLst>
              <a:ext uri="{FF2B5EF4-FFF2-40B4-BE49-F238E27FC236}">
                <a16:creationId xmlns:a16="http://schemas.microsoft.com/office/drawing/2014/main" id="{3A70277A-D55E-44A8-931B-DC6B49A68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782" y="5549900"/>
            <a:ext cx="7848600"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95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574CD-C59F-43F7-99E5-8FB485C10FE7}"/>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5890D6EB-8818-4ED2-A890-C139EA3FC4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7469" y="0"/>
            <a:ext cx="678407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B2D50BD-053F-43F9-A55E-8CB464AE09D2}"/>
              </a:ext>
            </a:extLst>
          </p:cNvPr>
          <p:cNvSpPr txBox="1"/>
          <p:nvPr/>
        </p:nvSpPr>
        <p:spPr>
          <a:xfrm>
            <a:off x="80682" y="4796118"/>
            <a:ext cx="12030635" cy="1477328"/>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Here we begin to see one key property of the Transformer, which is that the word in each position flows through its </a:t>
            </a:r>
            <a:r>
              <a:rPr lang="en-US" b="1" i="0" dirty="0">
                <a:solidFill>
                  <a:srgbClr val="222222"/>
                </a:solidFill>
                <a:effectLst/>
                <a:latin typeface="Helvetica" panose="020B0604020202020204" pitchFamily="34" charset="0"/>
              </a:rPr>
              <a:t>own path </a:t>
            </a:r>
            <a:r>
              <a:rPr lang="en-US" b="0" i="0" dirty="0">
                <a:solidFill>
                  <a:srgbClr val="222222"/>
                </a:solidFill>
                <a:effectLst/>
                <a:latin typeface="Helvetica" panose="020B0604020202020204" pitchFamily="34" charset="0"/>
              </a:rPr>
              <a:t>in the encoder.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There are dependencies between these paths in the self-attention layer.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The feed-forward layer does not have those dependencies, however, and thus the various paths can be executed in parallel while flowing through the feed-forward layer.</a:t>
            </a:r>
            <a:endParaRPr lang="en-US" dirty="0"/>
          </a:p>
        </p:txBody>
      </p:sp>
    </p:spTree>
    <p:extLst>
      <p:ext uri="{BB962C8B-B14F-4D97-AF65-F5344CB8AC3E}">
        <p14:creationId xmlns:p14="http://schemas.microsoft.com/office/powerpoint/2010/main" val="98793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5D93-F9F0-4E69-8F2C-E891546664EC}"/>
              </a:ext>
            </a:extLst>
          </p:cNvPr>
          <p:cNvSpPr>
            <a:spLocks noGrp="1"/>
          </p:cNvSpPr>
          <p:nvPr>
            <p:ph type="title"/>
          </p:nvPr>
        </p:nvSpPr>
        <p:spPr/>
        <p:txBody>
          <a:bodyPr/>
          <a:lstStyle/>
          <a:p>
            <a:endParaRPr lang="en-US"/>
          </a:p>
        </p:txBody>
      </p:sp>
      <p:pic>
        <p:nvPicPr>
          <p:cNvPr id="5122" name="Picture 2">
            <a:extLst>
              <a:ext uri="{FF2B5EF4-FFF2-40B4-BE49-F238E27FC236}">
                <a16:creationId xmlns:a16="http://schemas.microsoft.com/office/drawing/2014/main" id="{1344DACD-C48C-494A-B476-A0036EA8A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7857" y="229907"/>
            <a:ext cx="7156286"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7BE3910-D292-44E9-A095-DEF92CE34542}"/>
              </a:ext>
            </a:extLst>
          </p:cNvPr>
          <p:cNvSpPr txBox="1"/>
          <p:nvPr/>
        </p:nvSpPr>
        <p:spPr>
          <a:xfrm>
            <a:off x="726141" y="4581245"/>
            <a:ext cx="11214847"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solidFill>
                  <a:srgbClr val="222222"/>
                </a:solidFill>
                <a:latin typeface="Helvetica" panose="020B0604020202020204" pitchFamily="34" charset="0"/>
              </a:rPr>
              <a:t>A</a:t>
            </a:r>
            <a:r>
              <a:rPr lang="en-US" b="0" i="0" dirty="0">
                <a:solidFill>
                  <a:srgbClr val="222222"/>
                </a:solidFill>
                <a:effectLst/>
                <a:latin typeface="Helvetica" panose="020B0604020202020204" pitchFamily="34" charset="0"/>
              </a:rPr>
              <a:t>n encoder receives a list of vectors as input.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It processes this list by passing these vectors into a ‘self-attention’ layer, then into a feed-forward neural network, then sends out the output upwards to the next encoder.</a:t>
            </a:r>
            <a:endParaRPr lang="en-US" dirty="0"/>
          </a:p>
        </p:txBody>
      </p:sp>
    </p:spTree>
    <p:extLst>
      <p:ext uri="{BB962C8B-B14F-4D97-AF65-F5344CB8AC3E}">
        <p14:creationId xmlns:p14="http://schemas.microsoft.com/office/powerpoint/2010/main" val="2696307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F03CC-565E-404A-A732-9D9CFE313D49}"/>
              </a:ext>
            </a:extLst>
          </p:cNvPr>
          <p:cNvSpPr>
            <a:spLocks noGrp="1"/>
          </p:cNvSpPr>
          <p:nvPr>
            <p:ph type="title"/>
          </p:nvPr>
        </p:nvSpPr>
        <p:spPr/>
        <p:txBody>
          <a:bodyPr/>
          <a:lstStyle/>
          <a:p>
            <a:r>
              <a:rPr lang="en-US" b="1" i="0" dirty="0">
                <a:solidFill>
                  <a:srgbClr val="222222"/>
                </a:solidFill>
                <a:effectLst/>
                <a:latin typeface="Helvetica Neue"/>
              </a:rPr>
              <a:t>Self-Attention at a High Level</a:t>
            </a:r>
            <a:endParaRPr lang="en-US" dirty="0"/>
          </a:p>
        </p:txBody>
      </p:sp>
      <p:sp>
        <p:nvSpPr>
          <p:cNvPr id="3" name="Content Placeholder 2">
            <a:extLst>
              <a:ext uri="{FF2B5EF4-FFF2-40B4-BE49-F238E27FC236}">
                <a16:creationId xmlns:a16="http://schemas.microsoft.com/office/drawing/2014/main" id="{F6ACC042-7A62-44D6-A019-E58D746692D6}"/>
              </a:ext>
            </a:extLst>
          </p:cNvPr>
          <p:cNvSpPr>
            <a:spLocks noGrp="1"/>
          </p:cNvSpPr>
          <p:nvPr>
            <p:ph idx="1"/>
          </p:nvPr>
        </p:nvSpPr>
        <p:spPr/>
        <p:txBody>
          <a:bodyPr>
            <a:normAutofit fontScale="92500" lnSpcReduction="10000"/>
          </a:bodyPr>
          <a:lstStyle/>
          <a:p>
            <a:r>
              <a:rPr lang="en-US" b="0" i="0" dirty="0">
                <a:solidFill>
                  <a:srgbClr val="222222"/>
                </a:solidFill>
                <a:effectLst/>
                <a:latin typeface="Helvetica" panose="020B0604020202020204" pitchFamily="34" charset="0"/>
              </a:rPr>
              <a:t>Say the following sentence is an input sentence we want to translate:</a:t>
            </a:r>
            <a:endParaRPr lang="en-US" dirty="0"/>
          </a:p>
          <a:p>
            <a:pPr lvl="1"/>
            <a:r>
              <a:rPr lang="en-US" dirty="0"/>
              <a:t>”</a:t>
            </a:r>
            <a:r>
              <a:rPr lang="en-US" i="1" dirty="0"/>
              <a:t>The animal didn't cross the street because it was too tired</a:t>
            </a:r>
            <a:r>
              <a:rPr lang="en-US" dirty="0"/>
              <a:t>”</a:t>
            </a:r>
          </a:p>
          <a:p>
            <a:r>
              <a:rPr lang="en-US" b="0" i="0" dirty="0">
                <a:solidFill>
                  <a:srgbClr val="222222"/>
                </a:solidFill>
                <a:effectLst/>
                <a:latin typeface="Helvetica" panose="020B0604020202020204" pitchFamily="34" charset="0"/>
              </a:rPr>
              <a:t>As the model processes each word (each position in the input sequence), self attention allows it to look at other positions in the input sequence for clues that can help lead to a better encoding for this word.</a:t>
            </a:r>
          </a:p>
          <a:p>
            <a:r>
              <a:rPr lang="en-US" b="0" i="0" dirty="0">
                <a:solidFill>
                  <a:srgbClr val="222222"/>
                </a:solidFill>
                <a:effectLst/>
                <a:latin typeface="Helvetica" panose="020B0604020202020204" pitchFamily="34" charset="0"/>
              </a:rPr>
              <a:t>If you’re familiar with RNNs, think of how maintaining a hidden state allows an RNN to incorporate its representation of previous words/vectors it has processed with the current one it’s processing.</a:t>
            </a:r>
          </a:p>
          <a:p>
            <a:r>
              <a:rPr lang="en-US" b="0" i="0" dirty="0">
                <a:solidFill>
                  <a:srgbClr val="222222"/>
                </a:solidFill>
                <a:effectLst/>
                <a:latin typeface="Helvetica" panose="020B0604020202020204" pitchFamily="34" charset="0"/>
              </a:rPr>
              <a:t> Self-attention is the method the Transformer uses to bake the “understanding” of other relevant words into the one we’re currently processing.</a:t>
            </a:r>
            <a:endParaRPr lang="en-US" dirty="0"/>
          </a:p>
        </p:txBody>
      </p:sp>
    </p:spTree>
    <p:extLst>
      <p:ext uri="{BB962C8B-B14F-4D97-AF65-F5344CB8AC3E}">
        <p14:creationId xmlns:p14="http://schemas.microsoft.com/office/powerpoint/2010/main" val="3589788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1C4C-62B0-4FCB-B97C-E62B3A4897C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F969BF4-D70F-4EA1-8C5A-AE1FDE4B70B8}"/>
              </a:ext>
            </a:extLst>
          </p:cNvPr>
          <p:cNvPicPr>
            <a:picLocks noGrp="1" noChangeAspect="1"/>
          </p:cNvPicPr>
          <p:nvPr>
            <p:ph idx="1"/>
          </p:nvPr>
        </p:nvPicPr>
        <p:blipFill>
          <a:blip r:embed="rId2"/>
          <a:stretch>
            <a:fillRect/>
          </a:stretch>
        </p:blipFill>
        <p:spPr>
          <a:xfrm>
            <a:off x="4014787" y="2034381"/>
            <a:ext cx="4162425" cy="3933825"/>
          </a:xfrm>
          <a:prstGeom prst="rect">
            <a:avLst/>
          </a:prstGeom>
        </p:spPr>
      </p:pic>
    </p:spTree>
    <p:extLst>
      <p:ext uri="{BB962C8B-B14F-4D97-AF65-F5344CB8AC3E}">
        <p14:creationId xmlns:p14="http://schemas.microsoft.com/office/powerpoint/2010/main" val="2269927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2483419E-23FF-493A-8A2F-3F044D68C4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841" y="26893"/>
            <a:ext cx="5333159" cy="336446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55A867-A50F-4276-BFFD-BE3B4F0BF8EB}"/>
              </a:ext>
            </a:extLst>
          </p:cNvPr>
          <p:cNvSpPr txBox="1"/>
          <p:nvPr/>
        </p:nvSpPr>
        <p:spPr>
          <a:xfrm>
            <a:off x="98613" y="3630706"/>
            <a:ext cx="11967882" cy="1477328"/>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The </a:t>
            </a:r>
            <a:r>
              <a:rPr lang="en-US" b="1" i="0" dirty="0">
                <a:solidFill>
                  <a:srgbClr val="222222"/>
                </a:solidFill>
                <a:effectLst/>
                <a:latin typeface="Helvetica" panose="020B0604020202020204" pitchFamily="34" charset="0"/>
              </a:rPr>
              <a:t>first step</a:t>
            </a:r>
            <a:r>
              <a:rPr lang="en-US" b="0" i="0" dirty="0">
                <a:solidFill>
                  <a:srgbClr val="222222"/>
                </a:solidFill>
                <a:effectLst/>
                <a:latin typeface="Helvetica" panose="020B0604020202020204" pitchFamily="34" charset="0"/>
              </a:rPr>
              <a:t> in calculating self-attention is to create three vectors from each of the encoder’s input vectors (in this case, the embedding of each word).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So for each word, we create a Query vector, a Key vector, and a Value vector.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These vectors are created by multiplying the embedding by three matrices that we trained during the training process.</a:t>
            </a:r>
            <a:endParaRPr lang="en-US" dirty="0"/>
          </a:p>
        </p:txBody>
      </p:sp>
    </p:spTree>
    <p:extLst>
      <p:ext uri="{BB962C8B-B14F-4D97-AF65-F5344CB8AC3E}">
        <p14:creationId xmlns:p14="http://schemas.microsoft.com/office/powerpoint/2010/main" val="745722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DB8BF15E-EEDE-4B12-94C8-FE3DDF833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629" y="19050"/>
            <a:ext cx="6524625" cy="3409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3AB787F-5CAB-4026-AF43-D691028B3EE2}"/>
              </a:ext>
            </a:extLst>
          </p:cNvPr>
          <p:cNvSpPr txBox="1"/>
          <p:nvPr/>
        </p:nvSpPr>
        <p:spPr>
          <a:xfrm>
            <a:off x="215153" y="3711388"/>
            <a:ext cx="11833412" cy="2862322"/>
          </a:xfrm>
          <a:prstGeom prst="rect">
            <a:avLst/>
          </a:prstGeom>
          <a:noFill/>
        </p:spPr>
        <p:txBody>
          <a:bodyPr wrap="square" rtlCol="0">
            <a:spAutoFit/>
          </a:bodyPr>
          <a:lstStyle/>
          <a:p>
            <a:pPr marL="285750" indent="-285750">
              <a:buFont typeface="Wingdings" panose="05000000000000000000" pitchFamily="2" charset="2"/>
              <a:buChar char="q"/>
            </a:pPr>
            <a:r>
              <a:rPr lang="en-US" dirty="0"/>
              <a:t>The second step in calculating self-attention is to calculate a score. Say we’re calculating the self-attention for the first word in this example, “Thinking”. </a:t>
            </a:r>
          </a:p>
          <a:p>
            <a:pPr marL="285750" indent="-285750">
              <a:buFont typeface="Wingdings" panose="05000000000000000000" pitchFamily="2" charset="2"/>
              <a:buChar char="q"/>
            </a:pPr>
            <a:r>
              <a:rPr lang="en-US" dirty="0"/>
              <a:t>We need to score each word of the input sentence against this word. </a:t>
            </a:r>
          </a:p>
          <a:p>
            <a:pPr marL="285750" indent="-285750">
              <a:buFont typeface="Wingdings" panose="05000000000000000000" pitchFamily="2" charset="2"/>
              <a:buChar char="q"/>
            </a:pPr>
            <a:r>
              <a:rPr lang="en-US" dirty="0"/>
              <a:t>The score determines how much focus to place on other parts of the input sentence as we encode a word at a certain position.</a:t>
            </a:r>
          </a:p>
          <a:p>
            <a:pPr marL="285750" indent="-285750">
              <a:buFont typeface="Wingdings" panose="05000000000000000000" pitchFamily="2" charset="2"/>
              <a:buChar char="q"/>
            </a:pPr>
            <a:r>
              <a:rPr lang="en-US" dirty="0"/>
              <a:t>The score is calculated by taking the dot product of the query vector with the key vector of the respective word we’re scoring. </a:t>
            </a:r>
          </a:p>
          <a:p>
            <a:pPr marL="285750" indent="-285750">
              <a:buFont typeface="Wingdings" panose="05000000000000000000" pitchFamily="2" charset="2"/>
              <a:buChar char="q"/>
            </a:pPr>
            <a:r>
              <a:rPr lang="en-US" dirty="0"/>
              <a:t>So if we’re processing the self-attention for the word in position #1, the first score would be the dot product of q1 and k1.</a:t>
            </a:r>
          </a:p>
          <a:p>
            <a:pPr marL="285750" indent="-285750">
              <a:buFont typeface="Wingdings" panose="05000000000000000000" pitchFamily="2" charset="2"/>
              <a:buChar char="q"/>
            </a:pPr>
            <a:r>
              <a:rPr lang="en-US" dirty="0"/>
              <a:t>The second score would be the dot product of q1 and k2.</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3948076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43782A-666F-4377-80C6-A21DCA83747A}"/>
              </a:ext>
            </a:extLst>
          </p:cNvPr>
          <p:cNvSpPr>
            <a:spLocks noGrp="1"/>
          </p:cNvSpPr>
          <p:nvPr>
            <p:ph idx="1"/>
          </p:nvPr>
        </p:nvSpPr>
        <p:spPr>
          <a:xfrm>
            <a:off x="838200" y="194049"/>
            <a:ext cx="10515600" cy="4351338"/>
          </a:xfrm>
        </p:spPr>
        <p:txBody>
          <a:bodyPr/>
          <a:lstStyle/>
          <a:p>
            <a:r>
              <a:rPr lang="en-US" dirty="0"/>
              <a:t>The third and fourth steps are to divide the scores by 8 (the square root of the dimension of the key vectors used in the paper – 64. This leads to having more stable gradients. </a:t>
            </a:r>
          </a:p>
          <a:p>
            <a:r>
              <a:rPr lang="en-US" dirty="0"/>
              <a:t>There could be other possible values here, but this is the default), then pass the result through a </a:t>
            </a:r>
            <a:r>
              <a:rPr lang="en-US" dirty="0" err="1"/>
              <a:t>softmax</a:t>
            </a:r>
            <a:r>
              <a:rPr lang="en-US" dirty="0"/>
              <a:t> operation. </a:t>
            </a:r>
            <a:r>
              <a:rPr lang="en-US" dirty="0" err="1"/>
              <a:t>Softmax</a:t>
            </a:r>
            <a:r>
              <a:rPr lang="en-US" dirty="0"/>
              <a:t> normalizes the scores so they’re all positive and add up to 1.</a:t>
            </a:r>
          </a:p>
        </p:txBody>
      </p:sp>
      <p:pic>
        <p:nvPicPr>
          <p:cNvPr id="9222" name="Picture 6">
            <a:extLst>
              <a:ext uri="{FF2B5EF4-FFF2-40B4-BE49-F238E27FC236}">
                <a16:creationId xmlns:a16="http://schemas.microsoft.com/office/drawing/2014/main" id="{9832A8DC-DEDB-45AF-A288-476017BB32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6935" y="2588350"/>
            <a:ext cx="6675065" cy="4203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8C52FA-969C-45C4-A843-F631746FAF99}"/>
              </a:ext>
            </a:extLst>
          </p:cNvPr>
          <p:cNvSpPr txBox="1"/>
          <p:nvPr/>
        </p:nvSpPr>
        <p:spPr>
          <a:xfrm>
            <a:off x="277906" y="3048000"/>
            <a:ext cx="5038165" cy="1754326"/>
          </a:xfrm>
          <a:prstGeom prst="rect">
            <a:avLst/>
          </a:prstGeom>
          <a:noFill/>
        </p:spPr>
        <p:txBody>
          <a:bodyPr wrap="square" rtlCol="0">
            <a:spAutoFit/>
          </a:bodyPr>
          <a:lstStyle/>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This </a:t>
            </a:r>
            <a:r>
              <a:rPr lang="en-US" b="0" i="0" dirty="0" err="1">
                <a:solidFill>
                  <a:srgbClr val="222222"/>
                </a:solidFill>
                <a:effectLst/>
                <a:latin typeface="Helvetica" panose="020B0604020202020204" pitchFamily="34" charset="0"/>
              </a:rPr>
              <a:t>softmax</a:t>
            </a:r>
            <a:r>
              <a:rPr lang="en-US" b="0" i="0" dirty="0">
                <a:solidFill>
                  <a:srgbClr val="222222"/>
                </a:solidFill>
                <a:effectLst/>
                <a:latin typeface="Helvetica" panose="020B0604020202020204" pitchFamily="34" charset="0"/>
              </a:rPr>
              <a:t> score determines how much each word will be expressed at this position. </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Clearly the word at this position will have the highest </a:t>
            </a:r>
            <a:r>
              <a:rPr lang="en-US" b="0" i="0" dirty="0" err="1">
                <a:solidFill>
                  <a:srgbClr val="222222"/>
                </a:solidFill>
                <a:effectLst/>
                <a:latin typeface="Helvetica" panose="020B0604020202020204" pitchFamily="34" charset="0"/>
              </a:rPr>
              <a:t>softmax</a:t>
            </a:r>
            <a:r>
              <a:rPr lang="en-US" b="0" i="0" dirty="0">
                <a:solidFill>
                  <a:srgbClr val="222222"/>
                </a:solidFill>
                <a:effectLst/>
                <a:latin typeface="Helvetica" panose="020B0604020202020204" pitchFamily="34" charset="0"/>
              </a:rPr>
              <a:t> score, but sometimes it’s useful to attend to another word that is relevant to the current word.</a:t>
            </a:r>
            <a:endParaRPr lang="en-US" dirty="0"/>
          </a:p>
        </p:txBody>
      </p:sp>
    </p:spTree>
    <p:extLst>
      <p:ext uri="{BB962C8B-B14F-4D97-AF65-F5344CB8AC3E}">
        <p14:creationId xmlns:p14="http://schemas.microsoft.com/office/powerpoint/2010/main" val="416708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712A0186-119D-485D-AA76-15BFDEF31D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24" y="170329"/>
            <a:ext cx="4858352" cy="4616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C1E268C-9D53-42A3-8EB4-17E68F756EDF}"/>
              </a:ext>
            </a:extLst>
          </p:cNvPr>
          <p:cNvSpPr txBox="1"/>
          <p:nvPr/>
        </p:nvSpPr>
        <p:spPr>
          <a:xfrm>
            <a:off x="5033776" y="170329"/>
            <a:ext cx="7068577"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The fifth step is to multiply each value vector by the </a:t>
            </a:r>
            <a:r>
              <a:rPr lang="en-US" dirty="0" err="1"/>
              <a:t>softmax</a:t>
            </a:r>
            <a:r>
              <a:rPr lang="en-US" dirty="0"/>
              <a:t> score (in preparation to sum them up). </a:t>
            </a:r>
          </a:p>
          <a:p>
            <a:pPr marL="285750" indent="-285750">
              <a:buFont typeface="Wingdings" panose="05000000000000000000" pitchFamily="2" charset="2"/>
              <a:buChar char="q"/>
            </a:pPr>
            <a:r>
              <a:rPr lang="en-US" dirty="0"/>
              <a:t>The intuition here is to keep intact the values of the word(s) we want to focus on, and drown-out irrelevant words (by multiplying them by tiny numbers like 0.001, for example).</a:t>
            </a:r>
          </a:p>
          <a:p>
            <a:pPr marL="285750" indent="-285750">
              <a:buFont typeface="Wingdings" panose="05000000000000000000" pitchFamily="2" charset="2"/>
              <a:buChar char="q"/>
            </a:pPr>
            <a:r>
              <a:rPr lang="en-US" dirty="0"/>
              <a:t>The sixth step is to sum up the weighted value vectors. This produces the output of the self-attention layer at this position (for the first word).</a:t>
            </a:r>
          </a:p>
          <a:p>
            <a:pPr marL="285750" indent="-285750">
              <a:buFont typeface="Wingdings" panose="05000000000000000000" pitchFamily="2" charset="2"/>
              <a:buChar char="q"/>
            </a:pPr>
            <a:r>
              <a:rPr lang="en-US" b="0" i="0" dirty="0">
                <a:solidFill>
                  <a:srgbClr val="222222"/>
                </a:solidFill>
                <a:effectLst/>
                <a:latin typeface="Helvetica" panose="020B0604020202020204" pitchFamily="34" charset="0"/>
              </a:rPr>
              <a:t>The resulting vector is one we can send along to the feed-forward neural network. In the actual implementation, however, this calculation is done in matrix form for faster processing.</a:t>
            </a:r>
            <a:endParaRPr lang="en-US" dirty="0"/>
          </a:p>
        </p:txBody>
      </p:sp>
    </p:spTree>
    <p:extLst>
      <p:ext uri="{BB962C8B-B14F-4D97-AF65-F5344CB8AC3E}">
        <p14:creationId xmlns:p14="http://schemas.microsoft.com/office/powerpoint/2010/main" val="254130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02A4-973D-472F-B15E-BD4F0FDF2A15}"/>
              </a:ext>
            </a:extLst>
          </p:cNvPr>
          <p:cNvSpPr>
            <a:spLocks noGrp="1"/>
          </p:cNvSpPr>
          <p:nvPr>
            <p:ph type="title"/>
          </p:nvPr>
        </p:nvSpPr>
        <p:spPr/>
        <p:txBody>
          <a:bodyPr/>
          <a:lstStyle/>
          <a:p>
            <a:r>
              <a:rPr lang="en-US" dirty="0"/>
              <a:t>Word2Vec</a:t>
            </a:r>
          </a:p>
        </p:txBody>
      </p:sp>
      <p:pic>
        <p:nvPicPr>
          <p:cNvPr id="1026" name="Picture 2">
            <a:extLst>
              <a:ext uri="{FF2B5EF4-FFF2-40B4-BE49-F238E27FC236}">
                <a16:creationId xmlns:a16="http://schemas.microsoft.com/office/drawing/2014/main" id="{1A1B8B08-FB70-4FF1-BC95-BC22483B18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493" y="1825625"/>
            <a:ext cx="980301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934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40D7-8BA6-43CC-A90D-5C2A4FFA2FED}"/>
              </a:ext>
            </a:extLst>
          </p:cNvPr>
          <p:cNvSpPr>
            <a:spLocks noGrp="1"/>
          </p:cNvSpPr>
          <p:nvPr>
            <p:ph type="title"/>
          </p:nvPr>
        </p:nvSpPr>
        <p:spPr/>
        <p:txBody>
          <a:bodyPr/>
          <a:lstStyle/>
          <a:p>
            <a:r>
              <a:rPr lang="en-US" b="1" i="0" dirty="0">
                <a:solidFill>
                  <a:srgbClr val="222222"/>
                </a:solidFill>
                <a:effectLst/>
                <a:latin typeface="Helvetica Neue"/>
              </a:rPr>
              <a:t>Matrix Calculation of Self-Attention</a:t>
            </a:r>
            <a:endParaRPr lang="en-US" dirty="0"/>
          </a:p>
        </p:txBody>
      </p:sp>
      <p:sp>
        <p:nvSpPr>
          <p:cNvPr id="3" name="Content Placeholder 2">
            <a:extLst>
              <a:ext uri="{FF2B5EF4-FFF2-40B4-BE49-F238E27FC236}">
                <a16:creationId xmlns:a16="http://schemas.microsoft.com/office/drawing/2014/main" id="{ABB33193-3686-4668-9685-44D360293121}"/>
              </a:ext>
            </a:extLst>
          </p:cNvPr>
          <p:cNvSpPr>
            <a:spLocks noGrp="1"/>
          </p:cNvSpPr>
          <p:nvPr>
            <p:ph idx="1"/>
          </p:nvPr>
        </p:nvSpPr>
        <p:spPr/>
        <p:txBody>
          <a:bodyPr/>
          <a:lstStyle/>
          <a:p>
            <a:r>
              <a:rPr lang="en-US" dirty="0"/>
              <a:t>The first step is to calculate the Query, Key, and Value matrices. We do that by packing our embeddings into a matrix X, and multiplying it by the weight matrices we’ve trained (WQ, WK, WV).</a:t>
            </a:r>
          </a:p>
        </p:txBody>
      </p:sp>
      <p:pic>
        <p:nvPicPr>
          <p:cNvPr id="11266" name="Picture 2">
            <a:extLst>
              <a:ext uri="{FF2B5EF4-FFF2-40B4-BE49-F238E27FC236}">
                <a16:creationId xmlns:a16="http://schemas.microsoft.com/office/drawing/2014/main" id="{D89739A1-4BD8-4F27-BFF1-CB230D1A7F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815" y="2679887"/>
            <a:ext cx="3689185" cy="417811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32326092-E897-4AEA-9C73-68626DC03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106" y="3753708"/>
            <a:ext cx="5857596" cy="2289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0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268"/>
                                        </p:tgtEl>
                                        <p:attrNameLst>
                                          <p:attrName>style.visibility</p:attrName>
                                        </p:attrNameLst>
                                      </p:cBhvr>
                                      <p:to>
                                        <p:strVal val="visible"/>
                                      </p:to>
                                    </p:set>
                                    <p:animEffect transition="in" filter="fade">
                                      <p:cBhvr>
                                        <p:cTn id="1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B6727-00AA-4B4F-A9A6-5F78DA1E36B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EFF193BB-5F53-4935-A9EB-FCD53C94C8CE}"/>
              </a:ext>
            </a:extLst>
          </p:cNvPr>
          <p:cNvSpPr>
            <a:spLocks noGrp="1"/>
          </p:cNvSpPr>
          <p:nvPr>
            <p:ph idx="1"/>
          </p:nvPr>
        </p:nvSpPr>
        <p:spPr/>
        <p:txBody>
          <a:bodyPr/>
          <a:lstStyle/>
          <a:p>
            <a:r>
              <a:rPr lang="en-US" dirty="0">
                <a:hlinkClick r:id="rId2"/>
              </a:rPr>
              <a:t>https://jalammar.github.io/illustrated-transformer/</a:t>
            </a:r>
            <a:endParaRPr lang="en-US" dirty="0"/>
          </a:p>
          <a:p>
            <a:r>
              <a:rPr lang="en-US" dirty="0">
                <a:hlinkClick r:id="rId3"/>
              </a:rPr>
              <a:t>https://jalammar.github.io/illustrated-word2vec/</a:t>
            </a:r>
            <a:endParaRPr lang="en-US" dirty="0"/>
          </a:p>
          <a:p>
            <a:r>
              <a:rPr lang="en-US" dirty="0">
                <a:hlinkClick r:id="rId4"/>
              </a:rPr>
              <a:t>https://towardsdatascience.com/attention-is-all-you-need-discovering-the-transformer-paper-73e5ff5e0634</a:t>
            </a:r>
            <a:endParaRPr lang="en-US" dirty="0"/>
          </a:p>
          <a:p>
            <a:r>
              <a:rPr lang="en-US" dirty="0">
                <a:hlinkClick r:id="rId5"/>
              </a:rPr>
              <a:t>https://alok-shankar.medium.com/understanding-googles-attention-is-all-you-need-paper-and-its-groundbreaking-impact-c5237043540a</a:t>
            </a:r>
            <a:endParaRPr lang="en-US" b="1" dirty="0"/>
          </a:p>
          <a:p>
            <a:r>
              <a:rPr lang="en-US" dirty="0">
                <a:hlinkClick r:id="rId6"/>
              </a:rPr>
              <a:t>https://research.google/pubs/attention-is-all-you-need/</a:t>
            </a:r>
            <a:endParaRPr lang="en-US" dirty="0"/>
          </a:p>
          <a:p>
            <a:endParaRPr lang="en-US" dirty="0"/>
          </a:p>
          <a:p>
            <a:endParaRPr lang="en-US" dirty="0"/>
          </a:p>
        </p:txBody>
      </p:sp>
    </p:spTree>
    <p:extLst>
      <p:ext uri="{BB962C8B-B14F-4D97-AF65-F5344CB8AC3E}">
        <p14:creationId xmlns:p14="http://schemas.microsoft.com/office/powerpoint/2010/main" val="2141847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E8E3B-92B1-4525-8FAF-EEDB6CFA03B2}"/>
              </a:ext>
            </a:extLst>
          </p:cNvPr>
          <p:cNvSpPr>
            <a:spLocks noGrp="1"/>
          </p:cNvSpPr>
          <p:nvPr>
            <p:ph type="title"/>
          </p:nvPr>
        </p:nvSpPr>
        <p:spPr/>
        <p:txBody>
          <a:bodyPr/>
          <a:lstStyle/>
          <a:p>
            <a:r>
              <a:rPr lang="en-US" dirty="0"/>
              <a:t>Word2Vec</a:t>
            </a:r>
          </a:p>
        </p:txBody>
      </p:sp>
      <p:pic>
        <p:nvPicPr>
          <p:cNvPr id="2050" name="Picture 2">
            <a:extLst>
              <a:ext uri="{FF2B5EF4-FFF2-40B4-BE49-F238E27FC236}">
                <a16:creationId xmlns:a16="http://schemas.microsoft.com/office/drawing/2014/main" id="{FBE6E80B-F02A-4B82-A9F9-E43BF32932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075002"/>
            <a:ext cx="8126506" cy="407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13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9C71-487C-4DE8-A474-4C760C2779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72C6DD-D164-428E-84AB-1710CA206BA3}"/>
              </a:ext>
            </a:extLst>
          </p:cNvPr>
          <p:cNvSpPr>
            <a:spLocks noGrp="1"/>
          </p:cNvSpPr>
          <p:nvPr>
            <p:ph idx="1"/>
          </p:nvPr>
        </p:nvSpPr>
        <p:spPr/>
        <p:txBody>
          <a:bodyPr/>
          <a:lstStyle/>
          <a:p>
            <a:endParaRPr lang="en-US" dirty="0"/>
          </a:p>
        </p:txBody>
      </p:sp>
      <p:pic>
        <p:nvPicPr>
          <p:cNvPr id="3074" name="Picture 2">
            <a:extLst>
              <a:ext uri="{FF2B5EF4-FFF2-40B4-BE49-F238E27FC236}">
                <a16:creationId xmlns:a16="http://schemas.microsoft.com/office/drawing/2014/main" id="{96B2E6F8-7824-487A-AE23-EDD5E8BE0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923" y="600074"/>
            <a:ext cx="3743325" cy="25431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7985B36-8964-4488-9EBF-DEA8A8413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6971" y="600074"/>
            <a:ext cx="3819525" cy="2705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CAB931D-CE2A-4EB6-B779-5699F8C43A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84" y="3552827"/>
            <a:ext cx="4505325" cy="26765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62045DA-6B43-4A5D-8923-9EBB2C326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2742" y="3652839"/>
            <a:ext cx="4181475" cy="2476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27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fill="hold"/>
                                        <p:tgtEl>
                                          <p:spTgt spid="3076"/>
                                        </p:tgtEl>
                                        <p:attrNameLst>
                                          <p:attrName>ppt_x</p:attrName>
                                        </p:attrNameLst>
                                      </p:cBhvr>
                                      <p:tavLst>
                                        <p:tav tm="0">
                                          <p:val>
                                            <p:strVal val="#ppt_x"/>
                                          </p:val>
                                        </p:tav>
                                        <p:tav tm="100000">
                                          <p:val>
                                            <p:strVal val="#ppt_x"/>
                                          </p:val>
                                        </p:tav>
                                      </p:tavLst>
                                    </p:anim>
                                    <p:anim calcmode="lin" valueType="num">
                                      <p:cBhvr additive="base">
                                        <p:cTn id="12"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barn(inVertical)">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080"/>
                                        </p:tgtEl>
                                        <p:attrNameLst>
                                          <p:attrName>style.visibility</p:attrName>
                                        </p:attrNameLst>
                                      </p:cBhvr>
                                      <p:to>
                                        <p:strVal val="visible"/>
                                      </p:to>
                                    </p:set>
                                    <p:animEffect transition="in" filter="wheel(1)">
                                      <p:cBhvr>
                                        <p:cTn id="22" dur="20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7A59-6346-4F40-9320-57B27567E70E}"/>
              </a:ext>
            </a:extLst>
          </p:cNvPr>
          <p:cNvSpPr>
            <a:spLocks noGrp="1"/>
          </p:cNvSpPr>
          <p:nvPr>
            <p:ph type="title"/>
          </p:nvPr>
        </p:nvSpPr>
        <p:spPr/>
        <p:txBody>
          <a:bodyPr/>
          <a:lstStyle/>
          <a:p>
            <a:endParaRPr lang="en-US"/>
          </a:p>
        </p:txBody>
      </p:sp>
      <p:pic>
        <p:nvPicPr>
          <p:cNvPr id="4098" name="Picture 2">
            <a:extLst>
              <a:ext uri="{FF2B5EF4-FFF2-40B4-BE49-F238E27FC236}">
                <a16:creationId xmlns:a16="http://schemas.microsoft.com/office/drawing/2014/main" id="{DBDB0935-D454-4C8B-B4A5-C35B9103D7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8054" y="977152"/>
            <a:ext cx="47053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3E009583-A617-4EBD-A781-2FD361EE1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038" y="517665"/>
            <a:ext cx="2857500" cy="2190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8A58232B-66CB-45CC-A067-09DD978C57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429000"/>
            <a:ext cx="52768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04EADB0C-AF3A-4C04-A8F5-899283082B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091" y="3362045"/>
            <a:ext cx="5219700" cy="2428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35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100"/>
                                        </p:tgtEl>
                                        <p:attrNameLst>
                                          <p:attrName>style.visibility</p:attrName>
                                        </p:attrNameLst>
                                      </p:cBhvr>
                                      <p:to>
                                        <p:strVal val="visible"/>
                                      </p:to>
                                    </p:set>
                                    <p:animEffect transition="in" filter="fade">
                                      <p:cBhvr>
                                        <p:cTn id="12" dur="1000"/>
                                        <p:tgtEl>
                                          <p:spTgt spid="4100"/>
                                        </p:tgtEl>
                                      </p:cBhvr>
                                    </p:animEffect>
                                    <p:anim calcmode="lin" valueType="num">
                                      <p:cBhvr>
                                        <p:cTn id="13" dur="1000" fill="hold"/>
                                        <p:tgtEl>
                                          <p:spTgt spid="4100"/>
                                        </p:tgtEl>
                                        <p:attrNameLst>
                                          <p:attrName>ppt_x</p:attrName>
                                        </p:attrNameLst>
                                      </p:cBhvr>
                                      <p:tavLst>
                                        <p:tav tm="0">
                                          <p:val>
                                            <p:strVal val="#ppt_x"/>
                                          </p:val>
                                        </p:tav>
                                        <p:tav tm="100000">
                                          <p:val>
                                            <p:strVal val="#ppt_x"/>
                                          </p:val>
                                        </p:tav>
                                      </p:tavLst>
                                    </p:anim>
                                    <p:anim calcmode="lin" valueType="num">
                                      <p:cBhvr>
                                        <p:cTn id="14"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4102"/>
                                        </p:tgtEl>
                                        <p:attrNameLst>
                                          <p:attrName>style.visibility</p:attrName>
                                        </p:attrNameLst>
                                      </p:cBhvr>
                                      <p:to>
                                        <p:strVal val="visible"/>
                                      </p:to>
                                    </p:set>
                                    <p:animEffect transition="in" filter="fade">
                                      <p:cBhvr>
                                        <p:cTn id="19" dur="500"/>
                                        <p:tgtEl>
                                          <p:spTgt spid="410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wheel(1)">
                                      <p:cBhvr>
                                        <p:cTn id="24" dur="2000"/>
                                        <p:tgtEl>
                                          <p:spTgt spid="4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71E7-86D2-43F6-BE59-6CCC770DAB32}"/>
              </a:ext>
            </a:extLst>
          </p:cNvPr>
          <p:cNvSpPr>
            <a:spLocks noGrp="1"/>
          </p:cNvSpPr>
          <p:nvPr>
            <p:ph type="title"/>
          </p:nvPr>
        </p:nvSpPr>
        <p:spPr/>
        <p:txBody>
          <a:bodyPr/>
          <a:lstStyle/>
          <a:p>
            <a:r>
              <a:rPr lang="en-US" b="1" i="0" dirty="0">
                <a:solidFill>
                  <a:srgbClr val="222222"/>
                </a:solidFill>
                <a:effectLst/>
                <a:latin typeface="Helvetica Neue"/>
              </a:rPr>
              <a:t>Word Embeddings</a:t>
            </a:r>
            <a:endParaRPr lang="en-US" dirty="0"/>
          </a:p>
        </p:txBody>
      </p:sp>
      <p:sp>
        <p:nvSpPr>
          <p:cNvPr id="3" name="Content Placeholder 2">
            <a:extLst>
              <a:ext uri="{FF2B5EF4-FFF2-40B4-BE49-F238E27FC236}">
                <a16:creationId xmlns:a16="http://schemas.microsoft.com/office/drawing/2014/main" id="{E7083940-1C6B-4553-90E4-60BCFBD0EEC4}"/>
              </a:ext>
            </a:extLst>
          </p:cNvPr>
          <p:cNvSpPr>
            <a:spLocks noGrp="1"/>
          </p:cNvSpPr>
          <p:nvPr>
            <p:ph idx="1"/>
          </p:nvPr>
        </p:nvSpPr>
        <p:spPr/>
        <p:txBody>
          <a:bodyPr>
            <a:normAutofit/>
          </a:bodyPr>
          <a:lstStyle/>
          <a:p>
            <a:r>
              <a:rPr lang="en-US" sz="2000" b="0" i="0" dirty="0">
                <a:solidFill>
                  <a:srgbClr val="222222"/>
                </a:solidFill>
                <a:effectLst/>
                <a:latin typeface="Helvetica" panose="020B0604020202020204" pitchFamily="34" charset="0"/>
              </a:rPr>
              <a:t>This is a word embedding for the word “king” (</a:t>
            </a:r>
            <a:r>
              <a:rPr lang="en-US" sz="2000" b="0" i="0" dirty="0" err="1">
                <a:solidFill>
                  <a:srgbClr val="222222"/>
                </a:solidFill>
                <a:effectLst/>
                <a:latin typeface="Helvetica" panose="020B0604020202020204" pitchFamily="34" charset="0"/>
              </a:rPr>
              <a:t>GloVe</a:t>
            </a:r>
            <a:r>
              <a:rPr lang="en-US" sz="2000" b="0" i="0" dirty="0">
                <a:solidFill>
                  <a:srgbClr val="222222"/>
                </a:solidFill>
                <a:effectLst/>
                <a:latin typeface="Helvetica" panose="020B0604020202020204" pitchFamily="34" charset="0"/>
              </a:rPr>
              <a:t> vector trained on Wikipedia):</a:t>
            </a:r>
            <a:endParaRPr lang="en-US" sz="2000" dirty="0"/>
          </a:p>
        </p:txBody>
      </p:sp>
      <p:pic>
        <p:nvPicPr>
          <p:cNvPr id="5" name="Picture 4">
            <a:extLst>
              <a:ext uri="{FF2B5EF4-FFF2-40B4-BE49-F238E27FC236}">
                <a16:creationId xmlns:a16="http://schemas.microsoft.com/office/drawing/2014/main" id="{E3D72D36-DCB5-4FB0-8C06-9C5D07452A13}"/>
              </a:ext>
            </a:extLst>
          </p:cNvPr>
          <p:cNvPicPr>
            <a:picLocks noChangeAspect="1"/>
          </p:cNvPicPr>
          <p:nvPr/>
        </p:nvPicPr>
        <p:blipFill>
          <a:blip r:embed="rId2"/>
          <a:stretch>
            <a:fillRect/>
          </a:stretch>
        </p:blipFill>
        <p:spPr>
          <a:xfrm>
            <a:off x="1086971" y="2155126"/>
            <a:ext cx="6766111" cy="1016338"/>
          </a:xfrm>
          <a:prstGeom prst="rect">
            <a:avLst/>
          </a:prstGeom>
        </p:spPr>
      </p:pic>
      <p:pic>
        <p:nvPicPr>
          <p:cNvPr id="7" name="Picture 6">
            <a:extLst>
              <a:ext uri="{FF2B5EF4-FFF2-40B4-BE49-F238E27FC236}">
                <a16:creationId xmlns:a16="http://schemas.microsoft.com/office/drawing/2014/main" id="{B78C6DD1-F08F-49E9-B8EE-FDD3AE60485D}"/>
              </a:ext>
            </a:extLst>
          </p:cNvPr>
          <p:cNvPicPr>
            <a:picLocks noChangeAspect="1"/>
          </p:cNvPicPr>
          <p:nvPr/>
        </p:nvPicPr>
        <p:blipFill>
          <a:blip r:embed="rId3"/>
          <a:stretch>
            <a:fillRect/>
          </a:stretch>
        </p:blipFill>
        <p:spPr>
          <a:xfrm>
            <a:off x="925046" y="3248819"/>
            <a:ext cx="9229725" cy="1504950"/>
          </a:xfrm>
          <a:prstGeom prst="rect">
            <a:avLst/>
          </a:prstGeom>
        </p:spPr>
      </p:pic>
      <p:pic>
        <p:nvPicPr>
          <p:cNvPr id="9" name="Picture 8">
            <a:extLst>
              <a:ext uri="{FF2B5EF4-FFF2-40B4-BE49-F238E27FC236}">
                <a16:creationId xmlns:a16="http://schemas.microsoft.com/office/drawing/2014/main" id="{D9796178-3D4E-45A8-8E07-B8B263F95AA2}"/>
              </a:ext>
            </a:extLst>
          </p:cNvPr>
          <p:cNvPicPr>
            <a:picLocks noChangeAspect="1"/>
          </p:cNvPicPr>
          <p:nvPr/>
        </p:nvPicPr>
        <p:blipFill>
          <a:blip r:embed="rId4"/>
          <a:stretch>
            <a:fillRect/>
          </a:stretch>
        </p:blipFill>
        <p:spPr>
          <a:xfrm>
            <a:off x="671793" y="4753769"/>
            <a:ext cx="9420225" cy="2133600"/>
          </a:xfrm>
          <a:prstGeom prst="rect">
            <a:avLst/>
          </a:prstGeom>
        </p:spPr>
      </p:pic>
    </p:spTree>
    <p:extLst>
      <p:ext uri="{BB962C8B-B14F-4D97-AF65-F5344CB8AC3E}">
        <p14:creationId xmlns:p14="http://schemas.microsoft.com/office/powerpoint/2010/main" val="74039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9F0-7C3C-4065-99D1-ADDD36AE4B5A}"/>
              </a:ext>
            </a:extLst>
          </p:cNvPr>
          <p:cNvSpPr>
            <a:spLocks noGrp="1"/>
          </p:cNvSpPr>
          <p:nvPr>
            <p:ph type="title"/>
          </p:nvPr>
        </p:nvSpPr>
        <p:spPr/>
        <p:txBody>
          <a:bodyPr/>
          <a:lstStyle/>
          <a:p>
            <a:r>
              <a:rPr lang="en-US" b="1" i="0" dirty="0">
                <a:solidFill>
                  <a:srgbClr val="222222"/>
                </a:solidFill>
                <a:effectLst/>
                <a:latin typeface="Helvetica Neue"/>
              </a:rPr>
              <a:t>Word Embeddings</a:t>
            </a:r>
            <a:endParaRPr lang="en-US" dirty="0"/>
          </a:p>
        </p:txBody>
      </p:sp>
      <p:pic>
        <p:nvPicPr>
          <p:cNvPr id="5122" name="Picture 2">
            <a:extLst>
              <a:ext uri="{FF2B5EF4-FFF2-40B4-BE49-F238E27FC236}">
                <a16:creationId xmlns:a16="http://schemas.microsoft.com/office/drawing/2014/main" id="{D3CC0B36-AAB4-4281-86CF-E46441B00C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79175"/>
            <a:ext cx="10515600" cy="3644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684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F164-C1C0-4CF4-8CBA-0BE44FCEB325}"/>
              </a:ext>
            </a:extLst>
          </p:cNvPr>
          <p:cNvSpPr>
            <a:spLocks noGrp="1"/>
          </p:cNvSpPr>
          <p:nvPr>
            <p:ph type="title"/>
          </p:nvPr>
        </p:nvSpPr>
        <p:spPr/>
        <p:txBody>
          <a:bodyPr/>
          <a:lstStyle/>
          <a:p>
            <a:r>
              <a:rPr lang="en-US" b="1" i="0" dirty="0">
                <a:solidFill>
                  <a:srgbClr val="222222"/>
                </a:solidFill>
                <a:effectLst/>
                <a:latin typeface="Helvetica Neue"/>
              </a:rPr>
              <a:t>Language Modeling</a:t>
            </a:r>
            <a:endParaRPr lang="en-US" dirty="0"/>
          </a:p>
        </p:txBody>
      </p:sp>
      <p:pic>
        <p:nvPicPr>
          <p:cNvPr id="6146" name="Picture 2">
            <a:extLst>
              <a:ext uri="{FF2B5EF4-FFF2-40B4-BE49-F238E27FC236}">
                <a16:creationId xmlns:a16="http://schemas.microsoft.com/office/drawing/2014/main" id="{95D22DDE-E6B9-40D1-8A3A-87C7C51F77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006" y="1690688"/>
            <a:ext cx="3686175" cy="2667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0F5C6B5-D46F-4662-A486-227E1A4B2029}"/>
              </a:ext>
            </a:extLst>
          </p:cNvPr>
          <p:cNvSpPr txBox="1"/>
          <p:nvPr/>
        </p:nvSpPr>
        <p:spPr>
          <a:xfrm>
            <a:off x="5692588" y="1828800"/>
            <a:ext cx="5289177" cy="1477328"/>
          </a:xfrm>
          <a:prstGeom prst="rect">
            <a:avLst/>
          </a:prstGeom>
          <a:noFill/>
        </p:spPr>
        <p:txBody>
          <a:bodyPr wrap="square" rtlCol="0">
            <a:spAutoFit/>
          </a:bodyPr>
          <a:lstStyle/>
          <a:p>
            <a:r>
              <a:rPr lang="en-US" b="0" i="0" dirty="0">
                <a:solidFill>
                  <a:srgbClr val="222222"/>
                </a:solidFill>
                <a:effectLst/>
                <a:latin typeface="Helvetica" panose="020B0604020202020204" pitchFamily="34" charset="0"/>
              </a:rPr>
              <a:t>Next-word prediction is a task that can be addressed by a </a:t>
            </a:r>
            <a:r>
              <a:rPr lang="en-US" b="0" i="1" dirty="0">
                <a:solidFill>
                  <a:srgbClr val="222222"/>
                </a:solidFill>
                <a:effectLst/>
                <a:latin typeface="Helvetica" panose="020B0604020202020204" pitchFamily="34" charset="0"/>
              </a:rPr>
              <a:t>language model</a:t>
            </a:r>
            <a:r>
              <a:rPr lang="en-US" b="0" i="0" dirty="0">
                <a:solidFill>
                  <a:srgbClr val="222222"/>
                </a:solidFill>
                <a:effectLst/>
                <a:latin typeface="Helvetica" panose="020B0604020202020204" pitchFamily="34" charset="0"/>
              </a:rPr>
              <a:t>. A language model can take a list of words (let’s say two words), and attempt to predict the word that follows them.</a:t>
            </a:r>
            <a:endParaRPr lang="en-US" dirty="0"/>
          </a:p>
        </p:txBody>
      </p:sp>
      <p:pic>
        <p:nvPicPr>
          <p:cNvPr id="6148" name="Picture 4">
            <a:extLst>
              <a:ext uri="{FF2B5EF4-FFF2-40B4-BE49-F238E27FC236}">
                <a16:creationId xmlns:a16="http://schemas.microsoft.com/office/drawing/2014/main" id="{27B91460-EB47-498B-8823-7AED0A6A6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670" y="3498257"/>
            <a:ext cx="6858000" cy="147250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2B7779A-85D7-4F6D-AEA0-49C0F8B07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9151" y="5162891"/>
            <a:ext cx="5205693" cy="1569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893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fade">
                                      <p:cBhvr>
                                        <p:cTn id="16" dur="500"/>
                                        <p:tgtEl>
                                          <p:spTgt spid="614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150"/>
                                        </p:tgtEl>
                                        <p:attrNameLst>
                                          <p:attrName>style.visibility</p:attrName>
                                        </p:attrNameLst>
                                      </p:cBhvr>
                                      <p:to>
                                        <p:strVal val="visible"/>
                                      </p:to>
                                    </p:set>
                                    <p:animEffect transition="in" filter="fade">
                                      <p:cBhvr>
                                        <p:cTn id="21"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847</TotalTime>
  <Words>1066</Words>
  <Application>Microsoft Office PowerPoint</Application>
  <PresentationFormat>Widescreen</PresentationFormat>
  <Paragraphs>72</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Calibri Light</vt:lpstr>
      <vt:lpstr>Helvetica</vt:lpstr>
      <vt:lpstr>Helvetica Neue</vt:lpstr>
      <vt:lpstr>Source Sans Pro</vt:lpstr>
      <vt:lpstr>Wingdings</vt:lpstr>
      <vt:lpstr>Office Theme</vt:lpstr>
      <vt:lpstr>NLP </vt:lpstr>
      <vt:lpstr>Basic NLP</vt:lpstr>
      <vt:lpstr>Word2Vec</vt:lpstr>
      <vt:lpstr>Word2Vec</vt:lpstr>
      <vt:lpstr>PowerPoint Presentation</vt:lpstr>
      <vt:lpstr>PowerPoint Presentation</vt:lpstr>
      <vt:lpstr>Word Embeddings</vt:lpstr>
      <vt:lpstr>Word Embeddings</vt:lpstr>
      <vt:lpstr>Language Modeling</vt:lpstr>
      <vt:lpstr>Trained language model</vt:lpstr>
      <vt:lpstr>Trained language model</vt:lpstr>
      <vt:lpstr>PowerPoint Presentation</vt:lpstr>
      <vt:lpstr>Language Model Training</vt:lpstr>
      <vt:lpstr>PowerPoint Presentation</vt:lpstr>
      <vt:lpstr>Train language models</vt:lpstr>
      <vt:lpstr>PowerPoint Presentation</vt:lpstr>
      <vt:lpstr>PowerPoint Presentation</vt:lpstr>
      <vt:lpstr>Training process </vt:lpstr>
      <vt:lpstr>Transformer</vt:lpstr>
      <vt:lpstr>Encoder-Decoder</vt:lpstr>
      <vt:lpstr>Embedding</vt:lpstr>
      <vt:lpstr>PowerPoint Presentation</vt:lpstr>
      <vt:lpstr>PowerPoint Presentation</vt:lpstr>
      <vt:lpstr>Self-Attention at a High Level</vt:lpstr>
      <vt:lpstr>PowerPoint Presentation</vt:lpstr>
      <vt:lpstr>PowerPoint Presentation</vt:lpstr>
      <vt:lpstr>PowerPoint Presentation</vt:lpstr>
      <vt:lpstr>PowerPoint Presentation</vt:lpstr>
      <vt:lpstr>PowerPoint Presentation</vt:lpstr>
      <vt:lpstr>Matrix Calculation of Self-Attention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Word2vec </dc:title>
  <dc:creator>shakib shahidul</dc:creator>
  <cp:lastModifiedBy>shakib shahidul</cp:lastModifiedBy>
  <cp:revision>65</cp:revision>
  <dcterms:created xsi:type="dcterms:W3CDTF">2024-05-15T07:10:13Z</dcterms:created>
  <dcterms:modified xsi:type="dcterms:W3CDTF">2024-05-16T05:30:33Z</dcterms:modified>
</cp:coreProperties>
</file>