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7" r:id="rId4"/>
    <p:sldId id="292" r:id="rId5"/>
    <p:sldId id="293" r:id="rId6"/>
    <p:sldId id="305" r:id="rId7"/>
    <p:sldId id="273" r:id="rId8"/>
    <p:sldId id="298" r:id="rId9"/>
    <p:sldId id="302" r:id="rId10"/>
    <p:sldId id="274" r:id="rId11"/>
    <p:sldId id="303" r:id="rId12"/>
    <p:sldId id="275" r:id="rId13"/>
    <p:sldId id="304" r:id="rId14"/>
    <p:sldId id="277" r:id="rId15"/>
    <p:sldId id="306" r:id="rId16"/>
    <p:sldId id="308" r:id="rId17"/>
    <p:sldId id="307" r:id="rId18"/>
    <p:sldId id="279" r:id="rId19"/>
    <p:sldId id="280" r:id="rId20"/>
    <p:sldId id="281" r:id="rId21"/>
    <p:sldId id="283" r:id="rId22"/>
    <p:sldId id="284" r:id="rId23"/>
    <p:sldId id="285" r:id="rId24"/>
    <p:sldId id="286" r:id="rId25"/>
    <p:sldId id="287" r:id="rId26"/>
    <p:sldId id="288" r:id="rId27"/>
    <p:sldId id="289"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94660"/>
  </p:normalViewPr>
  <p:slideViewPr>
    <p:cSldViewPr>
      <p:cViewPr varScale="1">
        <p:scale>
          <a:sx n="108" d="100"/>
          <a:sy n="108" d="100"/>
        </p:scale>
        <p:origin x="10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68576" y="1090422"/>
            <a:ext cx="6006846" cy="1610360"/>
          </a:xfrm>
          <a:prstGeom prst="rect">
            <a:avLst/>
          </a:prstGeom>
        </p:spPr>
        <p:txBody>
          <a:bodyPr wrap="square" lIns="0" tIns="0" rIns="0" bIns="0">
            <a:spAutoFit/>
          </a:bodyPr>
          <a:lstStyle>
            <a:lvl1pPr>
              <a:defRPr sz="5200" b="0"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rgbClr val="ACACA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1032" y="1998675"/>
            <a:ext cx="4821935" cy="1123314"/>
          </a:xfrm>
          <a:prstGeom prst="rect">
            <a:avLst/>
          </a:prstGeom>
        </p:spPr>
        <p:txBody>
          <a:bodyPr wrap="square" lIns="0" tIns="0" rIns="0" bIns="0">
            <a:spAutoFit/>
          </a:bodyPr>
          <a:lstStyle>
            <a:lvl1pPr>
              <a:defRPr sz="72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388491" y="1935352"/>
            <a:ext cx="6367017" cy="2550160"/>
          </a:xfrm>
          <a:prstGeom prst="rect">
            <a:avLst/>
          </a:prstGeom>
        </p:spPr>
        <p:txBody>
          <a:bodyPr wrap="square" lIns="0" tIns="0" rIns="0" bIns="0">
            <a:spAutoFit/>
          </a:bodyPr>
          <a:lstStyle>
            <a:lvl1pPr>
              <a:defRPr sz="2400" b="0" i="0">
                <a:solidFill>
                  <a:srgbClr val="ACACA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07-Jan-20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371600" y="742950"/>
            <a:ext cx="8534400" cy="1304844"/>
          </a:xfrm>
          <a:prstGeom prst="rect">
            <a:avLst/>
          </a:prstGeom>
        </p:spPr>
        <p:txBody>
          <a:bodyPr vert="horz" wrap="square" lIns="0" tIns="12065" rIns="0" bIns="0" rtlCol="0">
            <a:spAutoFit/>
          </a:bodyPr>
          <a:lstStyle/>
          <a:p>
            <a:pPr marL="1626235" marR="5080" indent="-1614170">
              <a:lnSpc>
                <a:spcPct val="100000"/>
              </a:lnSpc>
              <a:spcBef>
                <a:spcPts val="95"/>
              </a:spcBef>
            </a:pPr>
            <a:r>
              <a:rPr sz="2800" spc="-5" dirty="0">
                <a:solidFill>
                  <a:schemeClr val="tx1"/>
                </a:solidFill>
              </a:rPr>
              <a:t>Feature </a:t>
            </a:r>
            <a:r>
              <a:rPr sz="2800" spc="-5" dirty="0" smtClean="0">
                <a:solidFill>
                  <a:schemeClr val="tx1"/>
                </a:solidFill>
              </a:rPr>
              <a:t>Matching </a:t>
            </a:r>
            <a:r>
              <a:rPr lang="en-US" sz="2800" spc="-5" dirty="0">
                <a:solidFill>
                  <a:schemeClr val="tx1"/>
                </a:solidFill>
              </a:rPr>
              <a:t>,</a:t>
            </a:r>
            <a:r>
              <a:rPr lang="en-US" sz="2800" spc="-5" dirty="0" smtClean="0">
                <a:solidFill>
                  <a:schemeClr val="tx1"/>
                </a:solidFill>
              </a:rPr>
              <a:t> </a:t>
            </a:r>
            <a:r>
              <a:rPr lang="en-US" sz="2800" spc="-5" dirty="0" smtClean="0">
                <a:solidFill>
                  <a:schemeClr val="tx1"/>
                </a:solidFill>
              </a:rPr>
              <a:t>Homography</a:t>
            </a:r>
            <a:br>
              <a:rPr lang="en-US" sz="2800" spc="-5" dirty="0" smtClean="0">
                <a:solidFill>
                  <a:schemeClr val="tx1"/>
                </a:solidFill>
              </a:rPr>
            </a:br>
            <a:r>
              <a:rPr lang="en-US" sz="2800" spc="-5" dirty="0" smtClean="0">
                <a:solidFill>
                  <a:schemeClr val="tx1"/>
                </a:solidFill>
              </a:rPr>
              <a:t>finding, Fundamental Matrix </a:t>
            </a:r>
            <a:br>
              <a:rPr lang="en-US" sz="2800" spc="-5" dirty="0" smtClean="0">
                <a:solidFill>
                  <a:schemeClr val="tx1"/>
                </a:solidFill>
              </a:rPr>
            </a:br>
            <a:r>
              <a:rPr lang="en-US" sz="2800" spc="-5" dirty="0" smtClean="0">
                <a:solidFill>
                  <a:schemeClr val="tx1"/>
                </a:solidFill>
              </a:rPr>
              <a:t>with</a:t>
            </a:r>
            <a:r>
              <a:rPr sz="2800" spc="-5" dirty="0" smtClean="0">
                <a:solidFill>
                  <a:schemeClr val="tx1"/>
                </a:solidFill>
              </a:rPr>
              <a:t> </a:t>
            </a:r>
            <a:r>
              <a:rPr sz="2800" spc="-5" dirty="0">
                <a:solidFill>
                  <a:schemeClr val="tx1"/>
                </a:solidFill>
              </a:rPr>
              <a:t>RANSAC</a:t>
            </a:r>
          </a:p>
        </p:txBody>
      </p:sp>
      <p:sp>
        <p:nvSpPr>
          <p:cNvPr id="3" name="Rectangle 2"/>
          <p:cNvSpPr/>
          <p:nvPr/>
        </p:nvSpPr>
        <p:spPr>
          <a:xfrm>
            <a:off x="2971800" y="4220170"/>
            <a:ext cx="4572000" cy="646331"/>
          </a:xfrm>
          <a:prstGeom prst="rect">
            <a:avLst/>
          </a:prstGeom>
        </p:spPr>
        <p:txBody>
          <a:bodyPr>
            <a:spAutoFit/>
          </a:bodyPr>
          <a:lstStyle/>
          <a:p>
            <a:r>
              <a:rPr lang="en-US" dirty="0" smtClean="0"/>
              <a:t>Md. Shahidul </a:t>
            </a:r>
            <a:r>
              <a:rPr lang="en-US" dirty="0"/>
              <a:t>Islam</a:t>
            </a:r>
          </a:p>
          <a:p>
            <a:r>
              <a:rPr lang="en-US" dirty="0" smtClean="0"/>
              <a:t>Student </a:t>
            </a:r>
            <a:r>
              <a:rPr lang="en-US" dirty="0"/>
              <a:t>ID: 1907509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6377940" cy="452120"/>
          </a:xfrm>
          <a:prstGeom prst="rect">
            <a:avLst/>
          </a:prstGeom>
        </p:spPr>
        <p:txBody>
          <a:bodyPr vert="horz" wrap="square" lIns="0" tIns="12065" rIns="0" bIns="0" rtlCol="0">
            <a:spAutoFit/>
          </a:bodyPr>
          <a:lstStyle/>
          <a:p>
            <a:pPr marL="12700">
              <a:lnSpc>
                <a:spcPct val="100000"/>
              </a:lnSpc>
              <a:spcBef>
                <a:spcPts val="95"/>
              </a:spcBef>
            </a:pPr>
            <a:r>
              <a:rPr sz="2800" b="0" spc="-10" dirty="0">
                <a:solidFill>
                  <a:schemeClr val="tx1"/>
                </a:solidFill>
                <a:latin typeface="Arial"/>
                <a:cs typeface="Arial"/>
              </a:rPr>
              <a:t>RANSAC </a:t>
            </a:r>
            <a:r>
              <a:rPr sz="2800" b="0" dirty="0">
                <a:solidFill>
                  <a:schemeClr val="tx1"/>
                </a:solidFill>
                <a:latin typeface="Arial"/>
                <a:cs typeface="Arial"/>
              </a:rPr>
              <a:t>(Random </a:t>
            </a:r>
            <a:r>
              <a:rPr sz="2800" b="0" spc="-5" dirty="0">
                <a:solidFill>
                  <a:schemeClr val="tx1"/>
                </a:solidFill>
                <a:latin typeface="Arial"/>
                <a:cs typeface="Arial"/>
              </a:rPr>
              <a:t>Sample</a:t>
            </a:r>
            <a:r>
              <a:rPr sz="2800" b="0" spc="35" dirty="0">
                <a:solidFill>
                  <a:schemeClr val="tx1"/>
                </a:solidFill>
                <a:latin typeface="Arial"/>
                <a:cs typeface="Arial"/>
              </a:rPr>
              <a:t> </a:t>
            </a:r>
            <a:r>
              <a:rPr sz="2800" b="0" dirty="0">
                <a:solidFill>
                  <a:schemeClr val="tx1"/>
                </a:solidFill>
                <a:latin typeface="Arial"/>
                <a:cs typeface="Arial"/>
              </a:rPr>
              <a:t>Consensus)</a:t>
            </a:r>
            <a:endParaRPr sz="2800" dirty="0">
              <a:solidFill>
                <a:schemeClr val="tx1"/>
              </a:solidFill>
              <a:latin typeface="Arial"/>
              <a:cs typeface="Arial"/>
            </a:endParaRPr>
          </a:p>
        </p:txBody>
      </p:sp>
      <p:sp>
        <p:nvSpPr>
          <p:cNvPr id="3" name="object 3"/>
          <p:cNvSpPr txBox="1"/>
          <p:nvPr/>
        </p:nvSpPr>
        <p:spPr>
          <a:xfrm>
            <a:off x="914806" y="1166876"/>
            <a:ext cx="6220460" cy="2082164"/>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RANSAC</a:t>
            </a:r>
            <a:r>
              <a:rPr sz="1800" dirty="0">
                <a:latin typeface="Arial"/>
                <a:cs typeface="Arial"/>
              </a:rPr>
              <a:t> </a:t>
            </a:r>
            <a:r>
              <a:rPr sz="1800" spc="-5" dirty="0">
                <a:latin typeface="Arial"/>
                <a:cs typeface="Arial"/>
              </a:rPr>
              <a:t>loop:</a:t>
            </a:r>
            <a:endParaRPr sz="1800" dirty="0">
              <a:latin typeface="Arial"/>
              <a:cs typeface="Arial"/>
            </a:endParaRPr>
          </a:p>
          <a:p>
            <a:pPr>
              <a:lnSpc>
                <a:spcPct val="100000"/>
              </a:lnSpc>
              <a:spcBef>
                <a:spcPts val="35"/>
              </a:spcBef>
            </a:pPr>
            <a:endParaRPr sz="1650" dirty="0">
              <a:latin typeface="Times New Roman"/>
              <a:cs typeface="Times New Roman"/>
            </a:endParaRPr>
          </a:p>
          <a:p>
            <a:pPr marL="469265" indent="-342265">
              <a:lnSpc>
                <a:spcPct val="100000"/>
              </a:lnSpc>
              <a:buAutoNum type="arabicPeriod"/>
              <a:tabLst>
                <a:tab pos="469265" algn="l"/>
                <a:tab pos="469900" algn="l"/>
              </a:tabLst>
            </a:pPr>
            <a:r>
              <a:rPr sz="1800" spc="-5" dirty="0">
                <a:latin typeface="Arial"/>
                <a:cs typeface="Arial"/>
              </a:rPr>
              <a:t>Select four feature pairs </a:t>
            </a:r>
            <a:r>
              <a:rPr sz="1800" dirty="0">
                <a:latin typeface="Arial"/>
                <a:cs typeface="Arial"/>
              </a:rPr>
              <a:t>(at</a:t>
            </a:r>
            <a:r>
              <a:rPr sz="1800" spc="20" dirty="0">
                <a:latin typeface="Arial"/>
                <a:cs typeface="Arial"/>
              </a:rPr>
              <a:t> </a:t>
            </a:r>
            <a:r>
              <a:rPr sz="1800" spc="-5" dirty="0">
                <a:latin typeface="Arial"/>
                <a:cs typeface="Arial"/>
              </a:rPr>
              <a:t>random)</a:t>
            </a:r>
            <a:endParaRPr sz="1800" dirty="0">
              <a:latin typeface="Arial"/>
              <a:cs typeface="Arial"/>
            </a:endParaRPr>
          </a:p>
          <a:p>
            <a:pPr marL="469265" indent="-342265">
              <a:lnSpc>
                <a:spcPct val="100000"/>
              </a:lnSpc>
              <a:spcBef>
                <a:spcPts val="325"/>
              </a:spcBef>
              <a:buAutoNum type="arabicPeriod"/>
              <a:tabLst>
                <a:tab pos="469265" algn="l"/>
                <a:tab pos="469900" algn="l"/>
              </a:tabLst>
            </a:pPr>
            <a:r>
              <a:rPr sz="1800" spc="-5" dirty="0">
                <a:latin typeface="Arial"/>
                <a:cs typeface="Arial"/>
              </a:rPr>
              <a:t>Compute homography H</a:t>
            </a:r>
            <a:r>
              <a:rPr sz="1800" spc="35" dirty="0">
                <a:latin typeface="Arial"/>
                <a:cs typeface="Arial"/>
              </a:rPr>
              <a:t> </a:t>
            </a:r>
            <a:r>
              <a:rPr sz="1800" spc="-5" dirty="0">
                <a:latin typeface="Arial"/>
                <a:cs typeface="Arial"/>
              </a:rPr>
              <a:t>(exact)</a:t>
            </a:r>
            <a:endParaRPr sz="1800" dirty="0">
              <a:latin typeface="Arial"/>
              <a:cs typeface="Arial"/>
            </a:endParaRPr>
          </a:p>
          <a:p>
            <a:pPr marL="469265" indent="-342265">
              <a:lnSpc>
                <a:spcPct val="100000"/>
              </a:lnSpc>
              <a:spcBef>
                <a:spcPts val="325"/>
              </a:spcBef>
              <a:buAutoNum type="arabicPeriod"/>
              <a:tabLst>
                <a:tab pos="469265" algn="l"/>
                <a:tab pos="469900" algn="l"/>
              </a:tabLst>
            </a:pPr>
            <a:r>
              <a:rPr sz="1800" spc="-5" dirty="0">
                <a:latin typeface="Arial"/>
                <a:cs typeface="Arial"/>
              </a:rPr>
              <a:t>Compute inliers </a:t>
            </a:r>
            <a:r>
              <a:rPr sz="1800" spc="-15" dirty="0">
                <a:latin typeface="Arial"/>
                <a:cs typeface="Arial"/>
              </a:rPr>
              <a:t>where </a:t>
            </a:r>
            <a:r>
              <a:rPr sz="1800" spc="-5" dirty="0">
                <a:latin typeface="Arial"/>
                <a:cs typeface="Arial"/>
              </a:rPr>
              <a:t>SSD(p</a:t>
            </a:r>
            <a:r>
              <a:rPr sz="1800" spc="-7" baseline="-20833" dirty="0">
                <a:latin typeface="Arial"/>
                <a:cs typeface="Arial"/>
              </a:rPr>
              <a:t>i</a:t>
            </a:r>
            <a:r>
              <a:rPr sz="1800" spc="-5" dirty="0">
                <a:latin typeface="Arial"/>
                <a:cs typeface="Arial"/>
              </a:rPr>
              <a:t>’, </a:t>
            </a:r>
            <a:r>
              <a:rPr sz="1800" spc="-10" dirty="0">
                <a:latin typeface="Arial"/>
                <a:cs typeface="Arial"/>
              </a:rPr>
              <a:t>Hp</a:t>
            </a:r>
            <a:r>
              <a:rPr sz="1800" spc="-15" baseline="-20833" dirty="0">
                <a:latin typeface="Arial"/>
                <a:cs typeface="Arial"/>
              </a:rPr>
              <a:t>i</a:t>
            </a:r>
            <a:r>
              <a:rPr sz="1800" spc="-10" dirty="0">
                <a:latin typeface="Arial"/>
                <a:cs typeface="Arial"/>
              </a:rPr>
              <a:t>) </a:t>
            </a:r>
            <a:r>
              <a:rPr sz="1800" dirty="0">
                <a:latin typeface="Arial"/>
                <a:cs typeface="Arial"/>
              </a:rPr>
              <a:t>&lt;</a:t>
            </a:r>
            <a:r>
              <a:rPr sz="1800" spc="100" dirty="0">
                <a:latin typeface="Arial"/>
                <a:cs typeface="Arial"/>
              </a:rPr>
              <a:t> </a:t>
            </a:r>
            <a:r>
              <a:rPr sz="1800" dirty="0">
                <a:latin typeface="Arial"/>
                <a:cs typeface="Arial"/>
              </a:rPr>
              <a:t>ε</a:t>
            </a:r>
          </a:p>
          <a:p>
            <a:pPr marL="469265" indent="-342265">
              <a:lnSpc>
                <a:spcPct val="100000"/>
              </a:lnSpc>
              <a:spcBef>
                <a:spcPts val="325"/>
              </a:spcBef>
              <a:buAutoNum type="arabicPeriod"/>
              <a:tabLst>
                <a:tab pos="469265" algn="l"/>
                <a:tab pos="469900" algn="l"/>
              </a:tabLst>
            </a:pPr>
            <a:r>
              <a:rPr sz="1800" spc="-5" dirty="0">
                <a:latin typeface="Arial"/>
                <a:cs typeface="Arial"/>
              </a:rPr>
              <a:t>Keep largest </a:t>
            </a:r>
            <a:r>
              <a:rPr sz="1800" dirty="0">
                <a:latin typeface="Arial"/>
                <a:cs typeface="Arial"/>
              </a:rPr>
              <a:t>set of</a:t>
            </a:r>
            <a:r>
              <a:rPr sz="1800" spc="15" dirty="0">
                <a:latin typeface="Arial"/>
                <a:cs typeface="Arial"/>
              </a:rPr>
              <a:t> </a:t>
            </a:r>
            <a:r>
              <a:rPr sz="1800" spc="-5" dirty="0">
                <a:latin typeface="Arial"/>
                <a:cs typeface="Arial"/>
              </a:rPr>
              <a:t>inliers</a:t>
            </a:r>
            <a:endParaRPr sz="1800" dirty="0">
              <a:latin typeface="Arial"/>
              <a:cs typeface="Arial"/>
            </a:endParaRPr>
          </a:p>
          <a:p>
            <a:pPr marL="469265" indent="-342265">
              <a:lnSpc>
                <a:spcPct val="100000"/>
              </a:lnSpc>
              <a:spcBef>
                <a:spcPts val="325"/>
              </a:spcBef>
              <a:buAutoNum type="arabicPeriod"/>
              <a:tabLst>
                <a:tab pos="469265" algn="l"/>
                <a:tab pos="469900" algn="l"/>
              </a:tabLst>
            </a:pPr>
            <a:r>
              <a:rPr sz="1800" spc="-5" dirty="0">
                <a:latin typeface="Arial"/>
                <a:cs typeface="Arial"/>
              </a:rPr>
              <a:t>Re-compute least-squares H estimate on all </a:t>
            </a:r>
            <a:r>
              <a:rPr sz="1800" dirty="0">
                <a:latin typeface="Arial"/>
                <a:cs typeface="Arial"/>
              </a:rPr>
              <a:t>of </a:t>
            </a:r>
            <a:r>
              <a:rPr sz="1800" spc="-5" dirty="0">
                <a:latin typeface="Arial"/>
                <a:cs typeface="Arial"/>
              </a:rPr>
              <a:t>the</a:t>
            </a:r>
            <a:r>
              <a:rPr sz="1800" spc="90" dirty="0">
                <a:latin typeface="Arial"/>
                <a:cs typeface="Arial"/>
              </a:rPr>
              <a:t> </a:t>
            </a:r>
            <a:r>
              <a:rPr sz="1800" spc="-5" dirty="0">
                <a:latin typeface="Arial"/>
                <a:cs typeface="Arial"/>
              </a:rPr>
              <a:t>inliers</a:t>
            </a:r>
            <a:endParaRPr sz="1800" dirty="0">
              <a:latin typeface="Arial"/>
              <a:cs typeface="Arial"/>
            </a:endParaRPr>
          </a:p>
        </p:txBody>
      </p:sp>
      <p:sp>
        <p:nvSpPr>
          <p:cNvPr id="4" name="object 4"/>
          <p:cNvSpPr/>
          <p:nvPr/>
        </p:nvSpPr>
        <p:spPr>
          <a:xfrm>
            <a:off x="474885" y="1832610"/>
            <a:ext cx="393065" cy="603885"/>
          </a:xfrm>
          <a:custGeom>
            <a:avLst/>
            <a:gdLst/>
            <a:ahLst/>
            <a:cxnLst/>
            <a:rect l="l" t="t" r="r" b="b"/>
            <a:pathLst>
              <a:path w="393065" h="603885">
                <a:moveTo>
                  <a:pt x="305213" y="28063"/>
                </a:moveTo>
                <a:lnTo>
                  <a:pt x="243959" y="41148"/>
                </a:lnTo>
                <a:lnTo>
                  <a:pt x="178516" y="56895"/>
                </a:lnTo>
                <a:lnTo>
                  <a:pt x="115296" y="76200"/>
                </a:lnTo>
                <a:lnTo>
                  <a:pt x="72814" y="93598"/>
                </a:lnTo>
                <a:lnTo>
                  <a:pt x="37305" y="114426"/>
                </a:lnTo>
                <a:lnTo>
                  <a:pt x="12451" y="138810"/>
                </a:lnTo>
                <a:lnTo>
                  <a:pt x="12019" y="139319"/>
                </a:lnTo>
                <a:lnTo>
                  <a:pt x="11625" y="139826"/>
                </a:lnTo>
                <a:lnTo>
                  <a:pt x="11270" y="140462"/>
                </a:lnTo>
                <a:lnTo>
                  <a:pt x="6507" y="148589"/>
                </a:lnTo>
                <a:lnTo>
                  <a:pt x="0" y="175387"/>
                </a:lnTo>
                <a:lnTo>
                  <a:pt x="246" y="183641"/>
                </a:lnTo>
                <a:lnTo>
                  <a:pt x="11956" y="222250"/>
                </a:lnTo>
                <a:lnTo>
                  <a:pt x="35298" y="263270"/>
                </a:lnTo>
                <a:lnTo>
                  <a:pt x="67975" y="308101"/>
                </a:lnTo>
                <a:lnTo>
                  <a:pt x="93540" y="339344"/>
                </a:lnTo>
                <a:lnTo>
                  <a:pt x="121366" y="371220"/>
                </a:lnTo>
                <a:lnTo>
                  <a:pt x="150678" y="403097"/>
                </a:lnTo>
                <a:lnTo>
                  <a:pt x="180624" y="434847"/>
                </a:lnTo>
                <a:lnTo>
                  <a:pt x="210495" y="465581"/>
                </a:lnTo>
                <a:lnTo>
                  <a:pt x="291800" y="547751"/>
                </a:lnTo>
                <a:lnTo>
                  <a:pt x="313492" y="569976"/>
                </a:lnTo>
                <a:lnTo>
                  <a:pt x="322877" y="579882"/>
                </a:lnTo>
                <a:lnTo>
                  <a:pt x="331183" y="588771"/>
                </a:lnTo>
                <a:lnTo>
                  <a:pt x="338130" y="596519"/>
                </a:lnTo>
                <a:lnTo>
                  <a:pt x="344137" y="603631"/>
                </a:lnTo>
                <a:lnTo>
                  <a:pt x="366298" y="585088"/>
                </a:lnTo>
                <a:lnTo>
                  <a:pt x="312527" y="527431"/>
                </a:lnTo>
                <a:lnTo>
                  <a:pt x="231145" y="445262"/>
                </a:lnTo>
                <a:lnTo>
                  <a:pt x="201389" y="414654"/>
                </a:lnTo>
                <a:lnTo>
                  <a:pt x="171709" y="383285"/>
                </a:lnTo>
                <a:lnTo>
                  <a:pt x="142728" y="351535"/>
                </a:lnTo>
                <a:lnTo>
                  <a:pt x="115499" y="320420"/>
                </a:lnTo>
                <a:lnTo>
                  <a:pt x="90581" y="289940"/>
                </a:lnTo>
                <a:lnTo>
                  <a:pt x="59250" y="246887"/>
                </a:lnTo>
                <a:lnTo>
                  <a:pt x="37826" y="209169"/>
                </a:lnTo>
                <a:lnTo>
                  <a:pt x="29332" y="182117"/>
                </a:lnTo>
                <a:lnTo>
                  <a:pt x="29164" y="182117"/>
                </a:lnTo>
                <a:lnTo>
                  <a:pt x="28936" y="179831"/>
                </a:lnTo>
                <a:lnTo>
                  <a:pt x="29097" y="179831"/>
                </a:lnTo>
                <a:lnTo>
                  <a:pt x="28967" y="175387"/>
                </a:lnTo>
                <a:lnTo>
                  <a:pt x="28707" y="175387"/>
                </a:lnTo>
                <a:lnTo>
                  <a:pt x="28885" y="172592"/>
                </a:lnTo>
                <a:lnTo>
                  <a:pt x="29160" y="172592"/>
                </a:lnTo>
                <a:lnTo>
                  <a:pt x="29676" y="169417"/>
                </a:lnTo>
                <a:lnTo>
                  <a:pt x="29393" y="169417"/>
                </a:lnTo>
                <a:lnTo>
                  <a:pt x="30129" y="166623"/>
                </a:lnTo>
                <a:lnTo>
                  <a:pt x="30443" y="166623"/>
                </a:lnTo>
                <a:lnTo>
                  <a:pt x="31683" y="163321"/>
                </a:lnTo>
                <a:lnTo>
                  <a:pt x="31463" y="163321"/>
                </a:lnTo>
                <a:lnTo>
                  <a:pt x="32542" y="161035"/>
                </a:lnTo>
                <a:lnTo>
                  <a:pt x="32802" y="161035"/>
                </a:lnTo>
                <a:lnTo>
                  <a:pt x="35258" y="156844"/>
                </a:lnTo>
                <a:lnTo>
                  <a:pt x="35044" y="156844"/>
                </a:lnTo>
                <a:lnTo>
                  <a:pt x="36225" y="155194"/>
                </a:lnTo>
                <a:lnTo>
                  <a:pt x="36384" y="155194"/>
                </a:lnTo>
                <a:lnTo>
                  <a:pt x="41229" y="149225"/>
                </a:lnTo>
                <a:lnTo>
                  <a:pt x="74694" y="125094"/>
                </a:lnTo>
                <a:lnTo>
                  <a:pt x="111473" y="108457"/>
                </a:lnTo>
                <a:lnTo>
                  <a:pt x="155123" y="93598"/>
                </a:lnTo>
                <a:lnTo>
                  <a:pt x="218458" y="76707"/>
                </a:lnTo>
                <a:lnTo>
                  <a:pt x="281589" y="62610"/>
                </a:lnTo>
                <a:lnTo>
                  <a:pt x="311130" y="56514"/>
                </a:lnTo>
                <a:lnTo>
                  <a:pt x="312179" y="56250"/>
                </a:lnTo>
                <a:lnTo>
                  <a:pt x="305213" y="28063"/>
                </a:lnTo>
                <a:close/>
              </a:path>
              <a:path w="393065" h="603885">
                <a:moveTo>
                  <a:pt x="28936" y="179831"/>
                </a:moveTo>
                <a:lnTo>
                  <a:pt x="29164" y="182117"/>
                </a:lnTo>
                <a:lnTo>
                  <a:pt x="29130" y="180952"/>
                </a:lnTo>
                <a:lnTo>
                  <a:pt x="28936" y="179831"/>
                </a:lnTo>
                <a:close/>
              </a:path>
              <a:path w="393065" h="603885">
                <a:moveTo>
                  <a:pt x="29130" y="180952"/>
                </a:moveTo>
                <a:lnTo>
                  <a:pt x="29164" y="182117"/>
                </a:lnTo>
                <a:lnTo>
                  <a:pt x="29332" y="182117"/>
                </a:lnTo>
                <a:lnTo>
                  <a:pt x="29130" y="180952"/>
                </a:lnTo>
                <a:close/>
              </a:path>
              <a:path w="393065" h="603885">
                <a:moveTo>
                  <a:pt x="29097" y="179831"/>
                </a:moveTo>
                <a:lnTo>
                  <a:pt x="28936" y="179831"/>
                </a:lnTo>
                <a:lnTo>
                  <a:pt x="29130" y="180952"/>
                </a:lnTo>
                <a:lnTo>
                  <a:pt x="29097" y="179831"/>
                </a:lnTo>
                <a:close/>
              </a:path>
              <a:path w="393065" h="603885">
                <a:moveTo>
                  <a:pt x="28885" y="172592"/>
                </a:moveTo>
                <a:lnTo>
                  <a:pt x="28707" y="175387"/>
                </a:lnTo>
                <a:lnTo>
                  <a:pt x="28927" y="174031"/>
                </a:lnTo>
                <a:lnTo>
                  <a:pt x="28885" y="172592"/>
                </a:lnTo>
                <a:close/>
              </a:path>
              <a:path w="393065" h="603885">
                <a:moveTo>
                  <a:pt x="28927" y="174031"/>
                </a:moveTo>
                <a:lnTo>
                  <a:pt x="28707" y="175387"/>
                </a:lnTo>
                <a:lnTo>
                  <a:pt x="28967" y="175387"/>
                </a:lnTo>
                <a:lnTo>
                  <a:pt x="28927" y="174031"/>
                </a:lnTo>
                <a:close/>
              </a:path>
              <a:path w="393065" h="603885">
                <a:moveTo>
                  <a:pt x="29160" y="172592"/>
                </a:moveTo>
                <a:lnTo>
                  <a:pt x="28885" y="172592"/>
                </a:lnTo>
                <a:lnTo>
                  <a:pt x="28927" y="174031"/>
                </a:lnTo>
                <a:lnTo>
                  <a:pt x="29160" y="172592"/>
                </a:lnTo>
                <a:close/>
              </a:path>
              <a:path w="393065" h="603885">
                <a:moveTo>
                  <a:pt x="30129" y="166623"/>
                </a:moveTo>
                <a:lnTo>
                  <a:pt x="29393" y="169417"/>
                </a:lnTo>
                <a:lnTo>
                  <a:pt x="29891" y="168091"/>
                </a:lnTo>
                <a:lnTo>
                  <a:pt x="30129" y="166623"/>
                </a:lnTo>
                <a:close/>
              </a:path>
              <a:path w="393065" h="603885">
                <a:moveTo>
                  <a:pt x="29891" y="168091"/>
                </a:moveTo>
                <a:lnTo>
                  <a:pt x="29393" y="169417"/>
                </a:lnTo>
                <a:lnTo>
                  <a:pt x="29676" y="169417"/>
                </a:lnTo>
                <a:lnTo>
                  <a:pt x="29891" y="168091"/>
                </a:lnTo>
                <a:close/>
              </a:path>
              <a:path w="393065" h="603885">
                <a:moveTo>
                  <a:pt x="30443" y="166623"/>
                </a:moveTo>
                <a:lnTo>
                  <a:pt x="30129" y="166623"/>
                </a:lnTo>
                <a:lnTo>
                  <a:pt x="29891" y="168091"/>
                </a:lnTo>
                <a:lnTo>
                  <a:pt x="30443" y="166623"/>
                </a:lnTo>
                <a:close/>
              </a:path>
              <a:path w="393065" h="603885">
                <a:moveTo>
                  <a:pt x="32542" y="161035"/>
                </a:moveTo>
                <a:lnTo>
                  <a:pt x="31463" y="163321"/>
                </a:lnTo>
                <a:lnTo>
                  <a:pt x="32078" y="162272"/>
                </a:lnTo>
                <a:lnTo>
                  <a:pt x="32542" y="161035"/>
                </a:lnTo>
                <a:close/>
              </a:path>
              <a:path w="393065" h="603885">
                <a:moveTo>
                  <a:pt x="32078" y="162272"/>
                </a:moveTo>
                <a:lnTo>
                  <a:pt x="31463" y="163321"/>
                </a:lnTo>
                <a:lnTo>
                  <a:pt x="31683" y="163321"/>
                </a:lnTo>
                <a:lnTo>
                  <a:pt x="32078" y="162272"/>
                </a:lnTo>
                <a:close/>
              </a:path>
              <a:path w="393065" h="603885">
                <a:moveTo>
                  <a:pt x="32802" y="161035"/>
                </a:moveTo>
                <a:lnTo>
                  <a:pt x="32542" y="161035"/>
                </a:lnTo>
                <a:lnTo>
                  <a:pt x="32078" y="162272"/>
                </a:lnTo>
                <a:lnTo>
                  <a:pt x="32802" y="161035"/>
                </a:lnTo>
                <a:close/>
              </a:path>
              <a:path w="393065" h="603885">
                <a:moveTo>
                  <a:pt x="36225" y="155194"/>
                </a:moveTo>
                <a:lnTo>
                  <a:pt x="35044" y="156844"/>
                </a:lnTo>
                <a:lnTo>
                  <a:pt x="35813" y="155898"/>
                </a:lnTo>
                <a:lnTo>
                  <a:pt x="36225" y="155194"/>
                </a:lnTo>
                <a:close/>
              </a:path>
              <a:path w="393065" h="603885">
                <a:moveTo>
                  <a:pt x="35813" y="155898"/>
                </a:moveTo>
                <a:lnTo>
                  <a:pt x="35044" y="156844"/>
                </a:lnTo>
                <a:lnTo>
                  <a:pt x="35258" y="156844"/>
                </a:lnTo>
                <a:lnTo>
                  <a:pt x="35813" y="155898"/>
                </a:lnTo>
                <a:close/>
              </a:path>
              <a:path w="393065" h="603885">
                <a:moveTo>
                  <a:pt x="36384" y="155194"/>
                </a:moveTo>
                <a:lnTo>
                  <a:pt x="36225" y="155194"/>
                </a:lnTo>
                <a:lnTo>
                  <a:pt x="35813" y="155898"/>
                </a:lnTo>
                <a:lnTo>
                  <a:pt x="36384" y="155194"/>
                </a:lnTo>
                <a:close/>
              </a:path>
              <a:path w="393065" h="603885">
                <a:moveTo>
                  <a:pt x="389157" y="24637"/>
                </a:moveTo>
                <a:lnTo>
                  <a:pt x="319296" y="24637"/>
                </a:lnTo>
                <a:lnTo>
                  <a:pt x="326217" y="52704"/>
                </a:lnTo>
                <a:lnTo>
                  <a:pt x="312179" y="56250"/>
                </a:lnTo>
                <a:lnTo>
                  <a:pt x="319118" y="84327"/>
                </a:lnTo>
                <a:lnTo>
                  <a:pt x="389157" y="24637"/>
                </a:lnTo>
                <a:close/>
              </a:path>
              <a:path w="393065" h="603885">
                <a:moveTo>
                  <a:pt x="319296" y="24637"/>
                </a:moveTo>
                <a:lnTo>
                  <a:pt x="305213" y="28063"/>
                </a:lnTo>
                <a:lnTo>
                  <a:pt x="312179" y="56250"/>
                </a:lnTo>
                <a:lnTo>
                  <a:pt x="326217" y="52704"/>
                </a:lnTo>
                <a:lnTo>
                  <a:pt x="319296" y="24637"/>
                </a:lnTo>
                <a:close/>
              </a:path>
              <a:path w="393065" h="603885">
                <a:moveTo>
                  <a:pt x="298277" y="0"/>
                </a:moveTo>
                <a:lnTo>
                  <a:pt x="305213" y="28063"/>
                </a:lnTo>
                <a:lnTo>
                  <a:pt x="319296" y="24637"/>
                </a:lnTo>
                <a:lnTo>
                  <a:pt x="389157" y="24637"/>
                </a:lnTo>
                <a:lnTo>
                  <a:pt x="393032" y="21336"/>
                </a:lnTo>
                <a:lnTo>
                  <a:pt x="298277" y="0"/>
                </a:lnTo>
                <a:close/>
              </a:path>
            </a:pathLst>
          </a:custGeom>
          <a:solidFill>
            <a:srgbClr val="FF99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miro.medium.com/max/506/1*a0qTQe4AkAohcweYaLfg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66750"/>
            <a:ext cx="3524250" cy="22496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2926961"/>
            <a:ext cx="2743200" cy="430887"/>
          </a:xfrm>
          <a:prstGeom prst="rect">
            <a:avLst/>
          </a:prstGeom>
        </p:spPr>
        <p:txBody>
          <a:bodyPr wrap="square">
            <a:spAutoFit/>
          </a:bodyPr>
          <a:lstStyle/>
          <a:p>
            <a:r>
              <a:rPr lang="en-US" sz="1100" b="0" i="0" dirty="0" smtClean="0">
                <a:effectLst/>
                <a:latin typeface="medium-content-sans-serif-font"/>
              </a:rPr>
              <a:t>Fig. . Model fitted using </a:t>
            </a:r>
            <a:r>
              <a:rPr lang="en-US" sz="1100" b="1" i="0" dirty="0" smtClean="0">
                <a:effectLst/>
                <a:latin typeface="medium-content-sans-serif-font"/>
              </a:rPr>
              <a:t>least squares</a:t>
            </a:r>
            <a:r>
              <a:rPr lang="en-US" sz="1100" b="0" i="0" dirty="0" smtClean="0">
                <a:effectLst/>
                <a:latin typeface="medium-content-sans-serif-font"/>
              </a:rPr>
              <a:t> on the data containing outliers</a:t>
            </a:r>
            <a:endParaRPr lang="en-US" sz="1100" dirty="0"/>
          </a:p>
        </p:txBody>
      </p:sp>
      <p:pic>
        <p:nvPicPr>
          <p:cNvPr id="11268" name="Picture 4" descr="https://miro.medium.com/max/506/1*Q-AKcBZFsWxy5PXRTRZm8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84" y="650659"/>
            <a:ext cx="3554682" cy="22690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71084" y="2979063"/>
            <a:ext cx="3554682" cy="430887"/>
          </a:xfrm>
          <a:prstGeom prst="rect">
            <a:avLst/>
          </a:prstGeom>
        </p:spPr>
        <p:txBody>
          <a:bodyPr wrap="square">
            <a:spAutoFit/>
          </a:bodyPr>
          <a:lstStyle/>
          <a:p>
            <a:r>
              <a:rPr lang="en-US" sz="1100" b="0" i="0" dirty="0" smtClean="0">
                <a:effectLst/>
                <a:latin typeface="medium-content-sans-serif-font"/>
              </a:rPr>
              <a:t>Fig. Model fitted using </a:t>
            </a:r>
            <a:r>
              <a:rPr lang="en-US" sz="1100" b="1" i="0" dirty="0" smtClean="0">
                <a:effectLst/>
                <a:latin typeface="medium-content-sans-serif-font"/>
              </a:rPr>
              <a:t>RANSAC</a:t>
            </a:r>
            <a:r>
              <a:rPr lang="en-US" sz="1100" b="0" i="0" dirty="0" smtClean="0">
                <a:effectLst/>
                <a:latin typeface="medium-content-sans-serif-font"/>
              </a:rPr>
              <a:t> around least squares on the data containing outliers</a:t>
            </a:r>
            <a:endParaRPr lang="en-US" sz="1100" dirty="0"/>
          </a:p>
        </p:txBody>
      </p:sp>
      <p:sp>
        <p:nvSpPr>
          <p:cNvPr id="6" name="Rectangle 5"/>
          <p:cNvSpPr/>
          <p:nvPr/>
        </p:nvSpPr>
        <p:spPr>
          <a:xfrm>
            <a:off x="3124200" y="222018"/>
            <a:ext cx="3276600" cy="369332"/>
          </a:xfrm>
          <a:prstGeom prst="rect">
            <a:avLst/>
          </a:prstGeom>
        </p:spPr>
        <p:txBody>
          <a:bodyPr wrap="square">
            <a:spAutoFit/>
          </a:bodyPr>
          <a:lstStyle/>
          <a:p>
            <a:r>
              <a:rPr lang="en-US" altLang="en-US" kern="0" dirty="0"/>
              <a:t>Least </a:t>
            </a:r>
            <a:r>
              <a:rPr lang="en-US" altLang="en-US" kern="0" dirty="0" smtClean="0"/>
              <a:t>Squares vs RANSAC</a:t>
            </a:r>
          </a:p>
        </p:txBody>
      </p:sp>
      <p:sp>
        <p:nvSpPr>
          <p:cNvPr id="7" name="Rectangle 6"/>
          <p:cNvSpPr/>
          <p:nvPr/>
        </p:nvSpPr>
        <p:spPr>
          <a:xfrm>
            <a:off x="668667" y="3714750"/>
            <a:ext cx="6930366" cy="830997"/>
          </a:xfrm>
          <a:prstGeom prst="rect">
            <a:avLst/>
          </a:prstGeom>
        </p:spPr>
        <p:txBody>
          <a:bodyPr wrap="square">
            <a:spAutoFit/>
          </a:bodyPr>
          <a:lstStyle/>
          <a:p>
            <a:r>
              <a:rPr lang="en-US" sz="1200" b="0" i="0" dirty="0" smtClean="0">
                <a:effectLst/>
                <a:latin typeface="medium-content-serif-font"/>
              </a:rPr>
              <a:t> RANSAC fits </a:t>
            </a:r>
            <a:r>
              <a:rPr lang="en-US" sz="1200" b="0" i="1" dirty="0" smtClean="0">
                <a:effectLst/>
                <a:latin typeface="medium-content-serif-font"/>
              </a:rPr>
              <a:t>N</a:t>
            </a:r>
            <a:r>
              <a:rPr lang="en-US" sz="1200" b="0" i="0" dirty="0" smtClean="0">
                <a:effectLst/>
                <a:latin typeface="medium-content-serif-font"/>
              </a:rPr>
              <a:t> models using different random sample </a:t>
            </a:r>
            <a:r>
              <a:rPr lang="en-US" sz="1200" b="0" i="1" dirty="0" smtClean="0">
                <a:effectLst/>
                <a:latin typeface="medium-content-serif-font"/>
              </a:rPr>
              <a:t>S</a:t>
            </a:r>
            <a:r>
              <a:rPr lang="en-US" sz="1200" b="0" i="0" dirty="0" smtClean="0">
                <a:effectLst/>
                <a:latin typeface="medium-content-serif-font"/>
              </a:rPr>
              <a:t> of the whole available data each time. Then, for each model it evaluates its performance </a:t>
            </a:r>
            <a:r>
              <a:rPr lang="en-US" sz="1200" b="0" i="1" dirty="0" smtClean="0">
                <a:effectLst/>
                <a:latin typeface="medium-content-serif-font"/>
              </a:rPr>
              <a:t>P</a:t>
            </a:r>
            <a:r>
              <a:rPr lang="en-US" sz="1200" b="0" i="0" dirty="0" smtClean="0">
                <a:effectLst/>
                <a:latin typeface="medium-content-serif-font"/>
              </a:rPr>
              <a:t> (i.e. number of inliers or outliers) and chooses the best one. Note that RANSAC doesn’t determine what method should we use to find model parameters. </a:t>
            </a:r>
            <a:r>
              <a:rPr lang="en-US" sz="1200" dirty="0" smtClean="0">
                <a:latin typeface="medium-content-serif-font"/>
              </a:rPr>
              <a:t>So RANSAC works well for out layer data than least squares.</a:t>
            </a:r>
            <a:endParaRPr lang="en-US" sz="1200" dirty="0"/>
          </a:p>
        </p:txBody>
      </p:sp>
    </p:spTree>
    <p:extLst>
      <p:ext uri="{BB962C8B-B14F-4D97-AF65-F5344CB8AC3E}">
        <p14:creationId xmlns:p14="http://schemas.microsoft.com/office/powerpoint/2010/main" val="127910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579" y="898273"/>
            <a:ext cx="2061210" cy="258404"/>
          </a:xfrm>
          <a:prstGeom prst="rect">
            <a:avLst/>
          </a:prstGeom>
        </p:spPr>
        <p:txBody>
          <a:bodyPr vert="horz" wrap="square" lIns="0" tIns="12065" rIns="0" bIns="0" rtlCol="0">
            <a:spAutoFit/>
          </a:bodyPr>
          <a:lstStyle/>
          <a:p>
            <a:pPr marL="12700">
              <a:lnSpc>
                <a:spcPct val="100000"/>
              </a:lnSpc>
              <a:spcBef>
                <a:spcPts val="95"/>
              </a:spcBef>
            </a:pPr>
            <a:r>
              <a:rPr sz="1600" b="0" i="1" spc="-5" dirty="0" smtClean="0">
                <a:solidFill>
                  <a:schemeClr val="tx1"/>
                </a:solidFill>
                <a:latin typeface="Arial"/>
                <a:cs typeface="Arial"/>
              </a:rPr>
              <a:t>Homograhy</a:t>
            </a:r>
            <a:r>
              <a:rPr lang="en-US" sz="1600" b="0" i="1" spc="-5" dirty="0" smtClean="0">
                <a:solidFill>
                  <a:schemeClr val="tx1"/>
                </a:solidFill>
                <a:latin typeface="Arial"/>
                <a:cs typeface="Arial"/>
              </a:rPr>
              <a:t>:</a:t>
            </a:r>
            <a:endParaRPr sz="1600" i="1" dirty="0">
              <a:solidFill>
                <a:schemeClr val="tx1"/>
              </a:solidFill>
              <a:latin typeface="Arial"/>
              <a:cs typeface="Arial"/>
            </a:endParaRPr>
          </a:p>
        </p:txBody>
      </p:sp>
      <p:sp>
        <p:nvSpPr>
          <p:cNvPr id="3" name="object 3"/>
          <p:cNvSpPr txBox="1"/>
          <p:nvPr/>
        </p:nvSpPr>
        <p:spPr>
          <a:xfrm>
            <a:off x="390550" y="1197438"/>
            <a:ext cx="7077050" cy="462306"/>
          </a:xfrm>
          <a:prstGeom prst="rect">
            <a:avLst/>
          </a:prstGeom>
        </p:spPr>
        <p:txBody>
          <a:bodyPr vert="horz" wrap="square" lIns="0" tIns="53975" rIns="0" bIns="0" rtlCol="0">
            <a:spAutoFit/>
          </a:bodyPr>
          <a:lstStyle/>
          <a:p>
            <a:pPr marL="12700">
              <a:lnSpc>
                <a:spcPct val="100000"/>
              </a:lnSpc>
              <a:spcBef>
                <a:spcPts val="425"/>
              </a:spcBef>
            </a:pPr>
            <a:r>
              <a:rPr sz="1200" dirty="0">
                <a:latin typeface="Arial"/>
                <a:cs typeface="Arial"/>
              </a:rPr>
              <a:t>a </a:t>
            </a:r>
            <a:r>
              <a:rPr sz="1200" spc="-5" dirty="0">
                <a:latin typeface="Arial"/>
                <a:cs typeface="Arial"/>
              </a:rPr>
              <a:t>transformation </a:t>
            </a:r>
            <a:r>
              <a:rPr sz="1200" dirty="0">
                <a:latin typeface="Arial"/>
                <a:cs typeface="Arial"/>
              </a:rPr>
              <a:t>( a </a:t>
            </a:r>
            <a:r>
              <a:rPr sz="1200" spc="-5" dirty="0">
                <a:latin typeface="Arial"/>
                <a:cs typeface="Arial"/>
              </a:rPr>
              <a:t>3×3 matrix </a:t>
            </a:r>
            <a:r>
              <a:rPr sz="1200" dirty="0">
                <a:latin typeface="Arial"/>
                <a:cs typeface="Arial"/>
              </a:rPr>
              <a:t>) </a:t>
            </a:r>
            <a:r>
              <a:rPr sz="1200" spc="-5" dirty="0">
                <a:latin typeface="Arial"/>
                <a:cs typeface="Arial"/>
              </a:rPr>
              <a:t>that maps </a:t>
            </a:r>
            <a:r>
              <a:rPr sz="1200" dirty="0">
                <a:latin typeface="Arial"/>
                <a:cs typeface="Arial"/>
              </a:rPr>
              <a:t>the </a:t>
            </a:r>
            <a:r>
              <a:rPr sz="1200" spc="-5" dirty="0">
                <a:latin typeface="Arial"/>
                <a:cs typeface="Arial"/>
              </a:rPr>
              <a:t>points </a:t>
            </a:r>
            <a:r>
              <a:rPr sz="1200" dirty="0">
                <a:latin typeface="Arial"/>
                <a:cs typeface="Arial"/>
              </a:rPr>
              <a:t>in </a:t>
            </a:r>
            <a:r>
              <a:rPr sz="1200" spc="-5" dirty="0">
                <a:latin typeface="Arial"/>
                <a:cs typeface="Arial"/>
              </a:rPr>
              <a:t>one image </a:t>
            </a:r>
            <a:r>
              <a:rPr sz="1200" dirty="0">
                <a:latin typeface="Arial"/>
                <a:cs typeface="Arial"/>
              </a:rPr>
              <a:t>to</a:t>
            </a:r>
            <a:r>
              <a:rPr sz="1200" spc="55" dirty="0">
                <a:latin typeface="Arial"/>
                <a:cs typeface="Arial"/>
              </a:rPr>
              <a:t> </a:t>
            </a:r>
            <a:r>
              <a:rPr sz="1200" dirty="0">
                <a:latin typeface="Arial"/>
                <a:cs typeface="Arial"/>
              </a:rPr>
              <a:t>the</a:t>
            </a:r>
          </a:p>
          <a:p>
            <a:pPr marL="12700">
              <a:lnSpc>
                <a:spcPct val="100000"/>
              </a:lnSpc>
              <a:spcBef>
                <a:spcPts val="330"/>
              </a:spcBef>
            </a:pPr>
            <a:r>
              <a:rPr sz="1200" spc="-5" dirty="0">
                <a:latin typeface="Arial"/>
                <a:cs typeface="Arial"/>
              </a:rPr>
              <a:t>corresponding points in </a:t>
            </a:r>
            <a:r>
              <a:rPr sz="1200" dirty="0">
                <a:latin typeface="Arial"/>
                <a:cs typeface="Arial"/>
              </a:rPr>
              <a:t>the </a:t>
            </a:r>
            <a:r>
              <a:rPr sz="1200" spc="-5" dirty="0">
                <a:latin typeface="Arial"/>
                <a:cs typeface="Arial"/>
              </a:rPr>
              <a:t>other</a:t>
            </a:r>
            <a:r>
              <a:rPr sz="1200" spc="40" dirty="0">
                <a:latin typeface="Arial"/>
                <a:cs typeface="Arial"/>
              </a:rPr>
              <a:t> </a:t>
            </a:r>
            <a:r>
              <a:rPr sz="1200" spc="-5" dirty="0">
                <a:latin typeface="Arial"/>
                <a:cs typeface="Arial"/>
              </a:rPr>
              <a:t>image.</a:t>
            </a:r>
            <a:endParaRPr sz="1200" dirty="0">
              <a:latin typeface="Arial"/>
              <a:cs typeface="Arial"/>
            </a:endParaRPr>
          </a:p>
        </p:txBody>
      </p:sp>
      <p:sp>
        <p:nvSpPr>
          <p:cNvPr id="4" name="object 4"/>
          <p:cNvSpPr/>
          <p:nvPr/>
        </p:nvSpPr>
        <p:spPr>
          <a:xfrm>
            <a:off x="5986929" y="935035"/>
            <a:ext cx="2948051" cy="1281557"/>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2438400" y="361950"/>
            <a:ext cx="4189608" cy="369332"/>
          </a:xfrm>
          <a:prstGeom prst="rect">
            <a:avLst/>
          </a:prstGeom>
        </p:spPr>
        <p:txBody>
          <a:bodyPr wrap="none">
            <a:spAutoFit/>
          </a:bodyPr>
          <a:lstStyle/>
          <a:p>
            <a:r>
              <a:rPr lang="en-US" spc="-5" dirty="0" smtClean="0">
                <a:latin typeface="Arial"/>
                <a:cs typeface="Arial"/>
              </a:rPr>
              <a:t>Imporants of RANSAC for Homography</a:t>
            </a:r>
            <a:endParaRPr lang="en-US" dirty="0"/>
          </a:p>
        </p:txBody>
      </p:sp>
      <p:sp>
        <p:nvSpPr>
          <p:cNvPr id="17" name="object 4"/>
          <p:cNvSpPr/>
          <p:nvPr/>
        </p:nvSpPr>
        <p:spPr>
          <a:xfrm>
            <a:off x="304800" y="1854663"/>
            <a:ext cx="4747259" cy="3144012"/>
          </a:xfrm>
          <a:prstGeom prst="rect">
            <a:avLst/>
          </a:prstGeom>
          <a:blipFill>
            <a:blip r:embed="rId3" cstate="print"/>
            <a:stretch>
              <a:fillRect/>
            </a:stretch>
          </a:blipFill>
        </p:spPr>
        <p:txBody>
          <a:bodyPr wrap="square" lIns="0" tIns="0" rIns="0" bIns="0" rtlCol="0"/>
          <a:lstStyle/>
          <a:p>
            <a:endParaRPr/>
          </a:p>
        </p:txBody>
      </p:sp>
      <p:sp>
        <p:nvSpPr>
          <p:cNvPr id="18" name="object 5"/>
          <p:cNvSpPr/>
          <p:nvPr/>
        </p:nvSpPr>
        <p:spPr>
          <a:xfrm>
            <a:off x="996695" y="2892506"/>
            <a:ext cx="188975" cy="156972"/>
          </a:xfrm>
          <a:prstGeom prst="rect">
            <a:avLst/>
          </a:prstGeom>
          <a:blipFill>
            <a:blip r:embed="rId4" cstate="print"/>
            <a:stretch>
              <a:fillRect/>
            </a:stretch>
          </a:blipFill>
        </p:spPr>
        <p:txBody>
          <a:bodyPr wrap="square" lIns="0" tIns="0" rIns="0" bIns="0" rtlCol="0"/>
          <a:lstStyle/>
          <a:p>
            <a:endParaRPr/>
          </a:p>
        </p:txBody>
      </p:sp>
      <p:sp>
        <p:nvSpPr>
          <p:cNvPr id="19" name="object 6"/>
          <p:cNvSpPr/>
          <p:nvPr/>
        </p:nvSpPr>
        <p:spPr>
          <a:xfrm>
            <a:off x="3739895" y="3121106"/>
            <a:ext cx="189230" cy="157480"/>
          </a:xfrm>
          <a:custGeom>
            <a:avLst/>
            <a:gdLst/>
            <a:ahLst/>
            <a:cxnLst/>
            <a:rect l="l" t="t" r="r" b="b"/>
            <a:pathLst>
              <a:path w="189229" h="157480">
                <a:moveTo>
                  <a:pt x="94487" y="0"/>
                </a:moveTo>
                <a:lnTo>
                  <a:pt x="57703" y="6173"/>
                </a:lnTo>
                <a:lnTo>
                  <a:pt x="27670" y="23002"/>
                </a:lnTo>
                <a:lnTo>
                  <a:pt x="7423" y="47952"/>
                </a:lnTo>
                <a:lnTo>
                  <a:pt x="0" y="78486"/>
                </a:lnTo>
                <a:lnTo>
                  <a:pt x="7423" y="109019"/>
                </a:lnTo>
                <a:lnTo>
                  <a:pt x="27670" y="133969"/>
                </a:lnTo>
                <a:lnTo>
                  <a:pt x="57703" y="150798"/>
                </a:lnTo>
                <a:lnTo>
                  <a:pt x="94487" y="156972"/>
                </a:lnTo>
                <a:lnTo>
                  <a:pt x="131272" y="150798"/>
                </a:lnTo>
                <a:lnTo>
                  <a:pt x="161305" y="133969"/>
                </a:lnTo>
                <a:lnTo>
                  <a:pt x="181552" y="109019"/>
                </a:lnTo>
                <a:lnTo>
                  <a:pt x="188975" y="78486"/>
                </a:lnTo>
                <a:lnTo>
                  <a:pt x="181552" y="47952"/>
                </a:lnTo>
                <a:lnTo>
                  <a:pt x="161305" y="23002"/>
                </a:lnTo>
                <a:lnTo>
                  <a:pt x="131272" y="6173"/>
                </a:lnTo>
                <a:lnTo>
                  <a:pt x="94487" y="0"/>
                </a:lnTo>
                <a:close/>
              </a:path>
            </a:pathLst>
          </a:custGeom>
          <a:solidFill>
            <a:srgbClr val="FF0000"/>
          </a:solidFill>
        </p:spPr>
        <p:txBody>
          <a:bodyPr wrap="square" lIns="0" tIns="0" rIns="0" bIns="0" rtlCol="0"/>
          <a:lstStyle/>
          <a:p>
            <a:endParaRPr/>
          </a:p>
        </p:txBody>
      </p:sp>
      <p:sp>
        <p:nvSpPr>
          <p:cNvPr id="20" name="object 7"/>
          <p:cNvSpPr/>
          <p:nvPr/>
        </p:nvSpPr>
        <p:spPr>
          <a:xfrm>
            <a:off x="1911095" y="2968706"/>
            <a:ext cx="188975" cy="156972"/>
          </a:xfrm>
          <a:prstGeom prst="rect">
            <a:avLst/>
          </a:prstGeom>
          <a:blipFill>
            <a:blip r:embed="rId5" cstate="print"/>
            <a:stretch>
              <a:fillRect/>
            </a:stretch>
          </a:blipFill>
        </p:spPr>
        <p:txBody>
          <a:bodyPr wrap="square" lIns="0" tIns="0" rIns="0" bIns="0" rtlCol="0"/>
          <a:lstStyle/>
          <a:p>
            <a:endParaRPr/>
          </a:p>
        </p:txBody>
      </p:sp>
      <p:sp>
        <p:nvSpPr>
          <p:cNvPr id="21" name="object 8"/>
          <p:cNvSpPr/>
          <p:nvPr/>
        </p:nvSpPr>
        <p:spPr>
          <a:xfrm>
            <a:off x="4349495" y="3502106"/>
            <a:ext cx="188975" cy="156972"/>
          </a:xfrm>
          <a:prstGeom prst="rect">
            <a:avLst/>
          </a:prstGeom>
          <a:blipFill>
            <a:blip r:embed="rId5" cstate="print"/>
            <a:stretch>
              <a:fillRect/>
            </a:stretch>
          </a:blipFill>
        </p:spPr>
        <p:txBody>
          <a:bodyPr wrap="square" lIns="0" tIns="0" rIns="0" bIns="0" rtlCol="0"/>
          <a:lstStyle/>
          <a:p>
            <a:endParaRPr/>
          </a:p>
        </p:txBody>
      </p:sp>
      <p:sp>
        <p:nvSpPr>
          <p:cNvPr id="22" name="object 9"/>
          <p:cNvSpPr/>
          <p:nvPr/>
        </p:nvSpPr>
        <p:spPr>
          <a:xfrm>
            <a:off x="920495" y="2587706"/>
            <a:ext cx="188975" cy="156972"/>
          </a:xfrm>
          <a:prstGeom prst="rect">
            <a:avLst/>
          </a:prstGeom>
          <a:blipFill>
            <a:blip r:embed="rId6" cstate="print"/>
            <a:stretch>
              <a:fillRect/>
            </a:stretch>
          </a:blipFill>
        </p:spPr>
        <p:txBody>
          <a:bodyPr wrap="square" lIns="0" tIns="0" rIns="0" bIns="0" rtlCol="0"/>
          <a:lstStyle/>
          <a:p>
            <a:endParaRPr/>
          </a:p>
        </p:txBody>
      </p:sp>
      <p:sp>
        <p:nvSpPr>
          <p:cNvPr id="23" name="object 10"/>
          <p:cNvSpPr/>
          <p:nvPr/>
        </p:nvSpPr>
        <p:spPr>
          <a:xfrm>
            <a:off x="3816095" y="2968706"/>
            <a:ext cx="189230" cy="157480"/>
          </a:xfrm>
          <a:custGeom>
            <a:avLst/>
            <a:gdLst/>
            <a:ahLst/>
            <a:cxnLst/>
            <a:rect l="l" t="t" r="r" b="b"/>
            <a:pathLst>
              <a:path w="189229" h="157480">
                <a:moveTo>
                  <a:pt x="94487" y="0"/>
                </a:moveTo>
                <a:lnTo>
                  <a:pt x="57703" y="6173"/>
                </a:lnTo>
                <a:lnTo>
                  <a:pt x="27670" y="23002"/>
                </a:lnTo>
                <a:lnTo>
                  <a:pt x="7423" y="47952"/>
                </a:lnTo>
                <a:lnTo>
                  <a:pt x="0" y="78486"/>
                </a:lnTo>
                <a:lnTo>
                  <a:pt x="7423" y="109019"/>
                </a:lnTo>
                <a:lnTo>
                  <a:pt x="27670" y="133969"/>
                </a:lnTo>
                <a:lnTo>
                  <a:pt x="57703" y="150798"/>
                </a:lnTo>
                <a:lnTo>
                  <a:pt x="94487" y="156972"/>
                </a:lnTo>
                <a:lnTo>
                  <a:pt x="131272" y="150798"/>
                </a:lnTo>
                <a:lnTo>
                  <a:pt x="161305" y="133969"/>
                </a:lnTo>
                <a:lnTo>
                  <a:pt x="181552" y="109019"/>
                </a:lnTo>
                <a:lnTo>
                  <a:pt x="188975" y="78486"/>
                </a:lnTo>
                <a:lnTo>
                  <a:pt x="181552" y="47952"/>
                </a:lnTo>
                <a:lnTo>
                  <a:pt x="161305" y="23002"/>
                </a:lnTo>
                <a:lnTo>
                  <a:pt x="131272" y="6173"/>
                </a:lnTo>
                <a:lnTo>
                  <a:pt x="94487" y="0"/>
                </a:lnTo>
                <a:close/>
              </a:path>
            </a:pathLst>
          </a:custGeom>
          <a:solidFill>
            <a:srgbClr val="FFFF00"/>
          </a:solidFill>
        </p:spPr>
        <p:txBody>
          <a:bodyPr wrap="square" lIns="0" tIns="0" rIns="0" bIns="0" rtlCol="0"/>
          <a:lstStyle/>
          <a:p>
            <a:endParaRPr/>
          </a:p>
        </p:txBody>
      </p:sp>
      <p:sp>
        <p:nvSpPr>
          <p:cNvPr id="24" name="object 11"/>
          <p:cNvSpPr/>
          <p:nvPr/>
        </p:nvSpPr>
        <p:spPr>
          <a:xfrm>
            <a:off x="1682495" y="2511506"/>
            <a:ext cx="188975" cy="156972"/>
          </a:xfrm>
          <a:prstGeom prst="rect">
            <a:avLst/>
          </a:prstGeom>
          <a:blipFill>
            <a:blip r:embed="rId7" cstate="print"/>
            <a:stretch>
              <a:fillRect/>
            </a:stretch>
          </a:blipFill>
        </p:spPr>
        <p:txBody>
          <a:bodyPr wrap="square" lIns="0" tIns="0" rIns="0" bIns="0" rtlCol="0"/>
          <a:lstStyle/>
          <a:p>
            <a:endParaRPr/>
          </a:p>
        </p:txBody>
      </p:sp>
      <p:sp>
        <p:nvSpPr>
          <p:cNvPr id="25" name="object 12"/>
          <p:cNvSpPr/>
          <p:nvPr/>
        </p:nvSpPr>
        <p:spPr>
          <a:xfrm>
            <a:off x="4349495" y="3197306"/>
            <a:ext cx="188975" cy="156972"/>
          </a:xfrm>
          <a:prstGeom prst="rect">
            <a:avLst/>
          </a:prstGeom>
          <a:blipFill>
            <a:blip r:embed="rId7" cstate="print"/>
            <a:stretch>
              <a:fillRect/>
            </a:stretch>
          </a:blipFill>
        </p:spPr>
        <p:txBody>
          <a:bodyPr wrap="square" lIns="0" tIns="0" rIns="0" bIns="0" rtlCol="0"/>
          <a:lstStyle/>
          <a:p>
            <a:endParaRPr/>
          </a:p>
        </p:txBody>
      </p:sp>
      <p:sp>
        <p:nvSpPr>
          <p:cNvPr id="26" name="object 3"/>
          <p:cNvSpPr/>
          <p:nvPr/>
        </p:nvSpPr>
        <p:spPr>
          <a:xfrm>
            <a:off x="5777484" y="2495415"/>
            <a:ext cx="3015481" cy="1931909"/>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198114" y="4351731"/>
            <a:ext cx="1936114"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Blue </a:t>
            </a:r>
            <a:r>
              <a:rPr sz="1800" dirty="0">
                <a:latin typeface="Arial"/>
                <a:cs typeface="Arial"/>
              </a:rPr>
              <a:t>= </a:t>
            </a:r>
            <a:r>
              <a:rPr sz="1800" spc="-10" dirty="0">
                <a:latin typeface="Arial"/>
                <a:cs typeface="Arial"/>
              </a:rPr>
              <a:t>good</a:t>
            </a:r>
            <a:r>
              <a:rPr sz="1800" spc="-55" dirty="0">
                <a:latin typeface="Arial"/>
                <a:cs typeface="Arial"/>
              </a:rPr>
              <a:t> </a:t>
            </a:r>
            <a:r>
              <a:rPr sz="1800" spc="-5" dirty="0">
                <a:latin typeface="Arial"/>
                <a:cs typeface="Arial"/>
              </a:rPr>
              <a:t>match</a:t>
            </a:r>
            <a:endParaRPr sz="1800" dirty="0">
              <a:latin typeface="Arial"/>
              <a:cs typeface="Arial"/>
            </a:endParaRPr>
          </a:p>
        </p:txBody>
      </p:sp>
      <p:sp>
        <p:nvSpPr>
          <p:cNvPr id="5" name="object 3"/>
          <p:cNvSpPr txBox="1"/>
          <p:nvPr/>
        </p:nvSpPr>
        <p:spPr>
          <a:xfrm>
            <a:off x="6792214" y="4351731"/>
            <a:ext cx="161798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00"/>
                </a:solidFill>
                <a:latin typeface="Arial"/>
                <a:cs typeface="Arial"/>
              </a:rPr>
              <a:t>yellow </a:t>
            </a:r>
            <a:r>
              <a:rPr sz="1800" dirty="0">
                <a:latin typeface="Arial"/>
                <a:cs typeface="Arial"/>
              </a:rPr>
              <a:t>=</a:t>
            </a:r>
            <a:r>
              <a:rPr sz="1800" spc="-30" dirty="0">
                <a:latin typeface="Arial"/>
                <a:cs typeface="Arial"/>
              </a:rPr>
              <a:t> </a:t>
            </a:r>
            <a:r>
              <a:rPr sz="1800" spc="-5" dirty="0">
                <a:latin typeface="Arial"/>
                <a:cs typeface="Arial"/>
              </a:rPr>
              <a:t>correct</a:t>
            </a:r>
            <a:endParaRPr sz="1800" dirty="0">
              <a:latin typeface="Arial"/>
              <a:cs typeface="Arial"/>
            </a:endParaRPr>
          </a:p>
        </p:txBody>
      </p:sp>
      <p:sp>
        <p:nvSpPr>
          <p:cNvPr id="6" name="object 4"/>
          <p:cNvSpPr txBox="1"/>
          <p:nvPr/>
        </p:nvSpPr>
        <p:spPr>
          <a:xfrm>
            <a:off x="390550" y="4310284"/>
            <a:ext cx="1772285" cy="657860"/>
          </a:xfrm>
          <a:prstGeom prst="rect">
            <a:avLst/>
          </a:prstGeom>
        </p:spPr>
        <p:txBody>
          <a:bodyPr vert="horz" wrap="square" lIns="0" tIns="53975" rIns="0" bIns="0" rtlCol="0">
            <a:spAutoFit/>
          </a:bodyPr>
          <a:lstStyle/>
          <a:p>
            <a:pPr marL="12700">
              <a:lnSpc>
                <a:spcPct val="100000"/>
              </a:lnSpc>
              <a:spcBef>
                <a:spcPts val="425"/>
              </a:spcBef>
            </a:pPr>
            <a:r>
              <a:rPr sz="1800" spc="-10" dirty="0">
                <a:solidFill>
                  <a:srgbClr val="FF0000"/>
                </a:solidFill>
                <a:latin typeface="Arial"/>
                <a:cs typeface="Arial"/>
              </a:rPr>
              <a:t>Red </a:t>
            </a:r>
            <a:r>
              <a:rPr sz="1800" dirty="0">
                <a:latin typeface="Arial"/>
                <a:cs typeface="Arial"/>
              </a:rPr>
              <a:t>=</a:t>
            </a:r>
            <a:r>
              <a:rPr sz="1800" dirty="0">
                <a:solidFill>
                  <a:srgbClr val="ACACAC"/>
                </a:solidFill>
                <a:latin typeface="Arial"/>
                <a:cs typeface="Arial"/>
              </a:rPr>
              <a:t> </a:t>
            </a:r>
            <a:r>
              <a:rPr sz="1800" spc="-10" dirty="0">
                <a:latin typeface="Arial"/>
                <a:cs typeface="Arial"/>
              </a:rPr>
              <a:t>bad</a:t>
            </a:r>
            <a:r>
              <a:rPr sz="1800" spc="-60" dirty="0">
                <a:latin typeface="Arial"/>
                <a:cs typeface="Arial"/>
              </a:rPr>
              <a:t> </a:t>
            </a:r>
            <a:r>
              <a:rPr sz="1800" dirty="0">
                <a:latin typeface="Arial"/>
                <a:cs typeface="Arial"/>
              </a:rPr>
              <a:t>match</a:t>
            </a:r>
          </a:p>
          <a:p>
            <a:pPr marL="12700">
              <a:lnSpc>
                <a:spcPct val="100000"/>
              </a:lnSpc>
              <a:spcBef>
                <a:spcPts val="330"/>
              </a:spcBef>
            </a:pPr>
            <a:r>
              <a:rPr sz="1800" dirty="0">
                <a:latin typeface="Arial"/>
                <a:cs typeface="Arial"/>
              </a:rPr>
              <a:t>match</a:t>
            </a:r>
          </a:p>
        </p:txBody>
      </p:sp>
      <p:sp>
        <p:nvSpPr>
          <p:cNvPr id="7" name="object 5"/>
          <p:cNvSpPr/>
          <p:nvPr/>
        </p:nvSpPr>
        <p:spPr>
          <a:xfrm>
            <a:off x="1080516" y="1548383"/>
            <a:ext cx="3043428" cy="2391155"/>
          </a:xfrm>
          <a:prstGeom prst="rect">
            <a:avLst/>
          </a:prstGeom>
          <a:blipFill>
            <a:blip r:embed="rId2" cstate="print"/>
            <a:stretch>
              <a:fillRect/>
            </a:stretch>
          </a:blipFill>
        </p:spPr>
        <p:txBody>
          <a:bodyPr wrap="square" lIns="0" tIns="0" rIns="0" bIns="0" rtlCol="0"/>
          <a:lstStyle/>
          <a:p>
            <a:endParaRPr/>
          </a:p>
        </p:txBody>
      </p:sp>
      <p:sp>
        <p:nvSpPr>
          <p:cNvPr id="8" name="object 6"/>
          <p:cNvSpPr/>
          <p:nvPr/>
        </p:nvSpPr>
        <p:spPr>
          <a:xfrm>
            <a:off x="4436364" y="1548383"/>
            <a:ext cx="3153156" cy="2459736"/>
          </a:xfrm>
          <a:prstGeom prst="rect">
            <a:avLst/>
          </a:prstGeom>
          <a:blipFill>
            <a:blip r:embed="rId3" cstate="print"/>
            <a:stretch>
              <a:fillRect/>
            </a:stretch>
          </a:blipFill>
        </p:spPr>
        <p:txBody>
          <a:bodyPr wrap="square" lIns="0" tIns="0" rIns="0" bIns="0" rtlCol="0"/>
          <a:lstStyle/>
          <a:p>
            <a:endParaRPr/>
          </a:p>
        </p:txBody>
      </p:sp>
      <p:sp>
        <p:nvSpPr>
          <p:cNvPr id="9" name="Rectangle 8"/>
          <p:cNvSpPr/>
          <p:nvPr/>
        </p:nvSpPr>
        <p:spPr>
          <a:xfrm>
            <a:off x="2438400" y="361950"/>
            <a:ext cx="4189608" cy="369332"/>
          </a:xfrm>
          <a:prstGeom prst="rect">
            <a:avLst/>
          </a:prstGeom>
        </p:spPr>
        <p:txBody>
          <a:bodyPr wrap="none">
            <a:spAutoFit/>
          </a:bodyPr>
          <a:lstStyle/>
          <a:p>
            <a:r>
              <a:rPr lang="en-US" spc="-5" dirty="0" smtClean="0">
                <a:latin typeface="Arial"/>
                <a:cs typeface="Arial"/>
              </a:rPr>
              <a:t>Imporants of RANSAC for Homography</a:t>
            </a:r>
            <a:endParaRPr lang="en-US" dirty="0"/>
          </a:p>
        </p:txBody>
      </p:sp>
    </p:spTree>
    <p:extLst>
      <p:ext uri="{BB962C8B-B14F-4D97-AF65-F5344CB8AC3E}">
        <p14:creationId xmlns:p14="http://schemas.microsoft.com/office/powerpoint/2010/main" val="96935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2061210"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Homography</a:t>
            </a:r>
            <a:endParaRPr sz="2800" dirty="0">
              <a:solidFill>
                <a:schemeClr val="tx1"/>
              </a:solidFill>
              <a:latin typeface="Arial"/>
              <a:cs typeface="Arial"/>
            </a:endParaRPr>
          </a:p>
        </p:txBody>
      </p:sp>
      <p:sp>
        <p:nvSpPr>
          <p:cNvPr id="3" name="object 3"/>
          <p:cNvSpPr txBox="1"/>
          <p:nvPr/>
        </p:nvSpPr>
        <p:spPr>
          <a:xfrm>
            <a:off x="390550" y="1238834"/>
            <a:ext cx="603948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Now since </a:t>
            </a:r>
            <a:r>
              <a:rPr sz="1800" dirty="0">
                <a:latin typeface="Arial"/>
                <a:cs typeface="Arial"/>
              </a:rPr>
              <a:t>a </a:t>
            </a:r>
            <a:r>
              <a:rPr sz="1800" spc="-10" dirty="0">
                <a:latin typeface="Arial"/>
                <a:cs typeface="Arial"/>
              </a:rPr>
              <a:t>homography </a:t>
            </a:r>
            <a:r>
              <a:rPr sz="1800" dirty="0">
                <a:latin typeface="Arial"/>
                <a:cs typeface="Arial"/>
              </a:rPr>
              <a:t>is a 3×3 </a:t>
            </a:r>
            <a:r>
              <a:rPr sz="1800" spc="-5" dirty="0">
                <a:latin typeface="Arial"/>
                <a:cs typeface="Arial"/>
              </a:rPr>
              <a:t>matrix </a:t>
            </a:r>
            <a:r>
              <a:rPr sz="1800" spc="-25" dirty="0">
                <a:latin typeface="Arial"/>
                <a:cs typeface="Arial"/>
              </a:rPr>
              <a:t>we </a:t>
            </a:r>
            <a:r>
              <a:rPr sz="1800" spc="-5" dirty="0">
                <a:latin typeface="Arial"/>
                <a:cs typeface="Arial"/>
              </a:rPr>
              <a:t>can </a:t>
            </a:r>
            <a:r>
              <a:rPr sz="1800" spc="-10" dirty="0">
                <a:latin typeface="Arial"/>
                <a:cs typeface="Arial"/>
              </a:rPr>
              <a:t>write </a:t>
            </a:r>
            <a:r>
              <a:rPr sz="1800" dirty="0">
                <a:latin typeface="Arial"/>
                <a:cs typeface="Arial"/>
              </a:rPr>
              <a:t>it</a:t>
            </a:r>
            <a:r>
              <a:rPr sz="1800" spc="160" dirty="0">
                <a:latin typeface="Arial"/>
                <a:cs typeface="Arial"/>
              </a:rPr>
              <a:t> </a:t>
            </a:r>
            <a:r>
              <a:rPr sz="1800" spc="-5" dirty="0">
                <a:latin typeface="Arial"/>
                <a:cs typeface="Arial"/>
              </a:rPr>
              <a:t>as:</a:t>
            </a:r>
            <a:endParaRPr sz="1800" dirty="0">
              <a:latin typeface="Arial"/>
              <a:cs typeface="Arial"/>
            </a:endParaRPr>
          </a:p>
        </p:txBody>
      </p:sp>
      <p:sp>
        <p:nvSpPr>
          <p:cNvPr id="4" name="object 4"/>
          <p:cNvSpPr txBox="1"/>
          <p:nvPr/>
        </p:nvSpPr>
        <p:spPr>
          <a:xfrm>
            <a:off x="390550" y="2754630"/>
            <a:ext cx="7924800" cy="972185"/>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Let us consider </a:t>
            </a:r>
            <a:r>
              <a:rPr sz="1800" dirty="0">
                <a:latin typeface="Arial"/>
                <a:cs typeface="Arial"/>
              </a:rPr>
              <a:t>the first set of </a:t>
            </a:r>
            <a:r>
              <a:rPr sz="1800" spc="-5" dirty="0">
                <a:latin typeface="Arial"/>
                <a:cs typeface="Arial"/>
              </a:rPr>
              <a:t>corresponding points </a:t>
            </a:r>
            <a:r>
              <a:rPr sz="1800" spc="-10" dirty="0">
                <a:latin typeface="Arial"/>
                <a:cs typeface="Arial"/>
              </a:rPr>
              <a:t>—(x1,y1) </a:t>
            </a:r>
            <a:r>
              <a:rPr sz="1800" spc="-5" dirty="0">
                <a:latin typeface="Arial"/>
                <a:cs typeface="Arial"/>
              </a:rPr>
              <a:t>in </a:t>
            </a:r>
            <a:r>
              <a:rPr sz="1800" dirty="0">
                <a:latin typeface="Arial"/>
                <a:cs typeface="Arial"/>
              </a:rPr>
              <a:t>the first </a:t>
            </a:r>
            <a:r>
              <a:rPr sz="1800" spc="-5" dirty="0">
                <a:latin typeface="Arial"/>
                <a:cs typeface="Arial"/>
              </a:rPr>
              <a:t>image  and </a:t>
            </a:r>
            <a:r>
              <a:rPr sz="1800" spc="-10" dirty="0">
                <a:latin typeface="Arial"/>
                <a:cs typeface="Arial"/>
              </a:rPr>
              <a:t>(x2,y2) </a:t>
            </a:r>
            <a:r>
              <a:rPr sz="1800" spc="-5" dirty="0">
                <a:latin typeface="Arial"/>
                <a:cs typeface="Arial"/>
              </a:rPr>
              <a:t>in </a:t>
            </a:r>
            <a:r>
              <a:rPr sz="1800" dirty="0">
                <a:latin typeface="Arial"/>
                <a:cs typeface="Arial"/>
              </a:rPr>
              <a:t>the </a:t>
            </a:r>
            <a:r>
              <a:rPr sz="1800" spc="-5" dirty="0">
                <a:latin typeface="Arial"/>
                <a:cs typeface="Arial"/>
              </a:rPr>
              <a:t>second image. </a:t>
            </a:r>
            <a:r>
              <a:rPr sz="1800" dirty="0">
                <a:latin typeface="Arial"/>
                <a:cs typeface="Arial"/>
              </a:rPr>
              <a:t>Then, </a:t>
            </a:r>
            <a:r>
              <a:rPr sz="1800" spc="-5" dirty="0">
                <a:latin typeface="Arial"/>
                <a:cs typeface="Arial"/>
              </a:rPr>
              <a:t>the Homography H maps them in </a:t>
            </a:r>
            <a:r>
              <a:rPr sz="1800" dirty="0">
                <a:latin typeface="Arial"/>
                <a:cs typeface="Arial"/>
              </a:rPr>
              <a:t>the  </a:t>
            </a:r>
            <a:r>
              <a:rPr sz="1800" spc="-10" dirty="0">
                <a:latin typeface="Arial"/>
                <a:cs typeface="Arial"/>
              </a:rPr>
              <a:t>following</a:t>
            </a:r>
            <a:r>
              <a:rPr sz="1800" spc="50" dirty="0">
                <a:latin typeface="Arial"/>
                <a:cs typeface="Arial"/>
              </a:rPr>
              <a:t> </a:t>
            </a:r>
            <a:r>
              <a:rPr sz="1800" spc="-20" dirty="0">
                <a:latin typeface="Arial"/>
                <a:cs typeface="Arial"/>
              </a:rPr>
              <a:t>way:</a:t>
            </a:r>
            <a:endParaRPr sz="1800" dirty="0">
              <a:latin typeface="Arial"/>
              <a:cs typeface="Arial"/>
            </a:endParaRPr>
          </a:p>
        </p:txBody>
      </p:sp>
      <p:sp>
        <p:nvSpPr>
          <p:cNvPr id="5" name="object 5"/>
          <p:cNvSpPr/>
          <p:nvPr/>
        </p:nvSpPr>
        <p:spPr>
          <a:xfrm>
            <a:off x="3087623" y="1652016"/>
            <a:ext cx="2299716" cy="9159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372867" y="3653028"/>
            <a:ext cx="4588763" cy="91592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742950"/>
            <a:ext cx="7238999" cy="3724096"/>
          </a:xfrm>
        </p:spPr>
        <p:txBody>
          <a:bodyPr/>
          <a:lstStyle/>
          <a:p>
            <a:r>
              <a:rPr lang="en-US" sz="1100" dirty="0" smtClean="0">
                <a:solidFill>
                  <a:schemeClr val="tx1"/>
                </a:solidFill>
              </a:rPr>
              <a:t>Algorithm </a:t>
            </a:r>
          </a:p>
          <a:p>
            <a:endParaRPr lang="en-US" sz="1100" dirty="0">
              <a:solidFill>
                <a:schemeClr val="tx1"/>
              </a:solidFill>
            </a:endParaRPr>
          </a:p>
          <a:p>
            <a:r>
              <a:rPr lang="en-US" sz="1100" dirty="0" smtClean="0">
                <a:solidFill>
                  <a:schemeClr val="tx1"/>
                </a:solidFill>
              </a:rPr>
              <a:t>(</a:t>
            </a:r>
            <a:r>
              <a:rPr lang="en-US" sz="1100" dirty="0">
                <a:solidFill>
                  <a:schemeClr val="tx1"/>
                </a:solidFill>
              </a:rPr>
              <a:t>i) Interest points: Compute interest points in each image</a:t>
            </a:r>
            <a:r>
              <a:rPr lang="en-US" sz="1100" dirty="0" smtClean="0">
                <a:solidFill>
                  <a:schemeClr val="tx1"/>
                </a:solidFill>
              </a:rPr>
              <a:t>.</a:t>
            </a:r>
          </a:p>
          <a:p>
            <a:r>
              <a:rPr lang="en-US" sz="1100" dirty="0" smtClean="0">
                <a:solidFill>
                  <a:schemeClr val="tx1"/>
                </a:solidFill>
              </a:rPr>
              <a:t> </a:t>
            </a:r>
          </a:p>
          <a:p>
            <a:r>
              <a:rPr lang="en-US" sz="1100" dirty="0" smtClean="0">
                <a:solidFill>
                  <a:schemeClr val="tx1"/>
                </a:solidFill>
              </a:rPr>
              <a:t>(</a:t>
            </a:r>
            <a:r>
              <a:rPr lang="en-US" sz="1100" dirty="0">
                <a:solidFill>
                  <a:schemeClr val="tx1"/>
                </a:solidFill>
              </a:rPr>
              <a:t>ii) Putative correspondences: Compute a set of interest point matches based on proximity and similarity of their intensity neighbourhood. </a:t>
            </a:r>
            <a:endParaRPr lang="en-US" sz="1100" dirty="0" smtClean="0">
              <a:solidFill>
                <a:schemeClr val="tx1"/>
              </a:solidFill>
            </a:endParaRPr>
          </a:p>
          <a:p>
            <a:endParaRPr lang="en-US" sz="1100" dirty="0">
              <a:solidFill>
                <a:schemeClr val="tx1"/>
              </a:solidFill>
            </a:endParaRPr>
          </a:p>
          <a:p>
            <a:r>
              <a:rPr lang="en-US" sz="1100" dirty="0" smtClean="0">
                <a:solidFill>
                  <a:schemeClr val="tx1"/>
                </a:solidFill>
              </a:rPr>
              <a:t>(</a:t>
            </a:r>
            <a:r>
              <a:rPr lang="en-US" sz="1100" dirty="0">
                <a:solidFill>
                  <a:schemeClr val="tx1"/>
                </a:solidFill>
              </a:rPr>
              <a:t>iii) RANSAC robust estimation: Repeat for N samples, where N is determined adaptively as in algorithm 4.5(p121): (a) Select a random sample of 7 correspondences and compute the fundamental matrix </a:t>
            </a:r>
            <a:r>
              <a:rPr lang="en-US" sz="1100" dirty="0" smtClean="0">
                <a:solidFill>
                  <a:schemeClr val="tx1"/>
                </a:solidFill>
              </a:rPr>
              <a:t>F. </a:t>
            </a:r>
            <a:r>
              <a:rPr lang="en-US" sz="1100" dirty="0">
                <a:solidFill>
                  <a:schemeClr val="tx1"/>
                </a:solidFill>
              </a:rPr>
              <a:t>There will be one or three real solutions. (b) Calculate the distance d⊥ for each putative correspondence. (c) Compute the number of inliers consistent with F by the number of correspondences for which d⊥ &lt; t pixels. (d) If there are three real solutions for F the number of inliers is computed for each solution, and the solution with most inliers retained. Choose the F with the largest number of inliers. In the case of ties choose the solution that has the lowest standard deviation of inliers</a:t>
            </a:r>
            <a:r>
              <a:rPr lang="en-US" sz="1100" dirty="0" smtClean="0">
                <a:solidFill>
                  <a:schemeClr val="tx1"/>
                </a:solidFill>
              </a:rPr>
              <a:t>.</a:t>
            </a:r>
          </a:p>
          <a:p>
            <a:endParaRPr lang="en-US" sz="1100" dirty="0">
              <a:solidFill>
                <a:schemeClr val="tx1"/>
              </a:solidFill>
            </a:endParaRPr>
          </a:p>
          <a:p>
            <a:r>
              <a:rPr lang="en-US" sz="1100" dirty="0" smtClean="0">
                <a:solidFill>
                  <a:schemeClr val="tx1"/>
                </a:solidFill>
              </a:rPr>
              <a:t>(</a:t>
            </a:r>
            <a:r>
              <a:rPr lang="en-US" sz="1100" dirty="0">
                <a:solidFill>
                  <a:schemeClr val="tx1"/>
                </a:solidFill>
              </a:rPr>
              <a:t>iv) Non-linear estimation: re-estimate F from all correspondences classified as inliers by minimizing a cost </a:t>
            </a:r>
            <a:r>
              <a:rPr lang="en-US" sz="1100" dirty="0" smtClean="0">
                <a:solidFill>
                  <a:schemeClr val="tx1"/>
                </a:solidFill>
              </a:rPr>
              <a:t>function, </a:t>
            </a:r>
            <a:r>
              <a:rPr lang="en-US" sz="1100" dirty="0">
                <a:solidFill>
                  <a:schemeClr val="tx1"/>
                </a:solidFill>
              </a:rPr>
              <a:t>using the Levenberg–Marquardt </a:t>
            </a:r>
            <a:r>
              <a:rPr lang="en-US" sz="1100" dirty="0" smtClean="0">
                <a:solidFill>
                  <a:schemeClr val="tx1"/>
                </a:solidFill>
              </a:rPr>
              <a:t>algorithm. </a:t>
            </a:r>
          </a:p>
          <a:p>
            <a:endParaRPr lang="en-US" sz="1100" dirty="0">
              <a:solidFill>
                <a:schemeClr val="tx1"/>
              </a:solidFill>
            </a:endParaRPr>
          </a:p>
          <a:p>
            <a:r>
              <a:rPr lang="en-US" sz="1100" dirty="0" smtClean="0">
                <a:solidFill>
                  <a:schemeClr val="tx1"/>
                </a:solidFill>
              </a:rPr>
              <a:t>(</a:t>
            </a:r>
            <a:r>
              <a:rPr lang="en-US" sz="1100" dirty="0">
                <a:solidFill>
                  <a:schemeClr val="tx1"/>
                </a:solidFill>
              </a:rPr>
              <a:t>v) Guided matching: Further interest point correspondences are now determined using the estimated F to define a search strip about the epipolar line. The last two steps can be iterated until the number of correspondences is stable.</a:t>
            </a:r>
          </a:p>
        </p:txBody>
      </p:sp>
      <p:sp>
        <p:nvSpPr>
          <p:cNvPr id="5" name="object 2"/>
          <p:cNvSpPr txBox="1">
            <a:spLocks noGrp="1"/>
          </p:cNvSpPr>
          <p:nvPr>
            <p:ph type="title"/>
          </p:nvPr>
        </p:nvSpPr>
        <p:spPr>
          <a:xfrm>
            <a:off x="1905000" y="209550"/>
            <a:ext cx="6019800" cy="227626"/>
          </a:xfrm>
          <a:prstGeom prst="rect">
            <a:avLst/>
          </a:prstGeom>
        </p:spPr>
        <p:txBody>
          <a:bodyPr vert="horz" wrap="square" lIns="0" tIns="12065" rIns="0" bIns="0" rtlCol="0">
            <a:spAutoFit/>
          </a:bodyPr>
          <a:lstStyle/>
          <a:p>
            <a:pPr marL="12700">
              <a:lnSpc>
                <a:spcPct val="100000"/>
              </a:lnSpc>
              <a:spcBef>
                <a:spcPts val="95"/>
              </a:spcBef>
            </a:pPr>
            <a:r>
              <a:rPr lang="en-US" sz="1400" dirty="0">
                <a:solidFill>
                  <a:schemeClr val="tx1"/>
                </a:solidFill>
              </a:rPr>
              <a:t>Compute the fundamental matrix between two images.</a:t>
            </a:r>
            <a:endParaRPr sz="1400" dirty="0">
              <a:solidFill>
                <a:schemeClr val="tx1"/>
              </a:solidFill>
              <a:latin typeface="Arial"/>
              <a:cs typeface="Arial"/>
            </a:endParaRPr>
          </a:p>
        </p:txBody>
      </p:sp>
    </p:spTree>
    <p:extLst>
      <p:ext uri="{BB962C8B-B14F-4D97-AF65-F5344CB8AC3E}">
        <p14:creationId xmlns:p14="http://schemas.microsoft.com/office/powerpoint/2010/main" val="33355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49771"/>
          <a:stretch/>
        </p:blipFill>
        <p:spPr>
          <a:xfrm>
            <a:off x="2438400" y="897738"/>
            <a:ext cx="4019550" cy="2511731"/>
          </a:xfrm>
          <a:prstGeom prst="rect">
            <a:avLst/>
          </a:prstGeom>
        </p:spPr>
      </p:pic>
      <p:sp>
        <p:nvSpPr>
          <p:cNvPr id="6" name="Rectangle 5"/>
          <p:cNvSpPr/>
          <p:nvPr/>
        </p:nvSpPr>
        <p:spPr>
          <a:xfrm>
            <a:off x="1371600" y="3696950"/>
            <a:ext cx="7696200" cy="769441"/>
          </a:xfrm>
          <a:prstGeom prst="rect">
            <a:avLst/>
          </a:prstGeom>
        </p:spPr>
        <p:txBody>
          <a:bodyPr wrap="square">
            <a:spAutoFit/>
          </a:bodyPr>
          <a:lstStyle/>
          <a:p>
            <a:r>
              <a:rPr lang="en-US" sz="1100" dirty="0"/>
              <a:t>Fig. 11.4. Automatic computation of the fundamental matrix between two images using RANSAC.</a:t>
            </a:r>
          </a:p>
          <a:p>
            <a:r>
              <a:rPr lang="en-US" sz="1100" dirty="0"/>
              <a:t>(a) (b) left and right images of Keble College, Oxford. The motion between views is a translation and</a:t>
            </a:r>
          </a:p>
          <a:p>
            <a:r>
              <a:rPr lang="en-US" sz="1100" dirty="0"/>
              <a:t>rotation. The images are 640 × 480 pixels. (c) (d) detected corners superimposed on the images. There</a:t>
            </a:r>
          </a:p>
          <a:p>
            <a:r>
              <a:rPr lang="en-US" sz="1100" dirty="0"/>
              <a:t>are approximately 500 corners on each image. The following results are superimposed on the left image</a:t>
            </a:r>
            <a:r>
              <a:rPr lang="en-US" sz="1100" dirty="0" smtClean="0"/>
              <a:t>:</a:t>
            </a:r>
            <a:endParaRPr lang="en-US" sz="1100" dirty="0"/>
          </a:p>
        </p:txBody>
      </p:sp>
    </p:spTree>
    <p:extLst>
      <p:ext uri="{BB962C8B-B14F-4D97-AF65-F5344CB8AC3E}">
        <p14:creationId xmlns:p14="http://schemas.microsoft.com/office/powerpoint/2010/main" val="122934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Rectangle 3"/>
          <p:cNvSpPr/>
          <p:nvPr/>
        </p:nvSpPr>
        <p:spPr>
          <a:xfrm>
            <a:off x="1947406" y="3744268"/>
            <a:ext cx="6755959" cy="769441"/>
          </a:xfrm>
          <a:prstGeom prst="rect">
            <a:avLst/>
          </a:prstGeom>
        </p:spPr>
        <p:txBody>
          <a:bodyPr wrap="square">
            <a:spAutoFit/>
          </a:bodyPr>
          <a:lstStyle/>
          <a:p>
            <a:r>
              <a:rPr lang="en-US" sz="1100" dirty="0"/>
              <a:t>(e) 188 putative matches shown by the line linking corners, note the clear mismatches; (f) outliers – 89</a:t>
            </a:r>
          </a:p>
          <a:p>
            <a:r>
              <a:rPr lang="en-US" sz="1100" dirty="0"/>
              <a:t>of the putative matches. (g) inliers – 99 correspondences consistent with the estimated F; (h) final set of</a:t>
            </a:r>
          </a:p>
          <a:p>
            <a:r>
              <a:rPr lang="en-US" sz="1100" dirty="0"/>
              <a:t>157 correspondences after guided matching and MLE. There are still a few mismatches evident, e.g. the</a:t>
            </a:r>
          </a:p>
          <a:p>
            <a:r>
              <a:rPr lang="en-US" sz="1100" dirty="0"/>
              <a:t>long line on the left</a:t>
            </a:r>
            <a:endParaRPr lang="en-US" sz="1100" dirty="0"/>
          </a:p>
        </p:txBody>
      </p:sp>
      <p:pic>
        <p:nvPicPr>
          <p:cNvPr id="5" name="Picture 4"/>
          <p:cNvPicPr>
            <a:picLocks noChangeAspect="1"/>
          </p:cNvPicPr>
          <p:nvPr/>
        </p:nvPicPr>
        <p:blipFill rotWithShape="1">
          <a:blip r:embed="rId2"/>
          <a:srcRect t="50101" b="-1"/>
          <a:stretch/>
        </p:blipFill>
        <p:spPr>
          <a:xfrm>
            <a:off x="2514600" y="985575"/>
            <a:ext cx="4302816" cy="2447553"/>
          </a:xfrm>
          <a:prstGeom prst="rect">
            <a:avLst/>
          </a:prstGeom>
        </p:spPr>
      </p:pic>
    </p:spTree>
    <p:extLst>
      <p:ext uri="{BB962C8B-B14F-4D97-AF65-F5344CB8AC3E}">
        <p14:creationId xmlns:p14="http://schemas.microsoft.com/office/powerpoint/2010/main" val="75334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113" y="1998675"/>
            <a:ext cx="5812790" cy="1123315"/>
          </a:xfrm>
          <a:prstGeom prst="rect">
            <a:avLst/>
          </a:prstGeom>
        </p:spPr>
        <p:txBody>
          <a:bodyPr vert="horz" wrap="square" lIns="0" tIns="12700" rIns="0" bIns="0" rtlCol="0">
            <a:spAutoFit/>
          </a:bodyPr>
          <a:lstStyle/>
          <a:p>
            <a:pPr marL="12700">
              <a:lnSpc>
                <a:spcPct val="100000"/>
              </a:lnSpc>
              <a:spcBef>
                <a:spcPts val="100"/>
              </a:spcBef>
            </a:pPr>
            <a:r>
              <a:rPr spc="50" dirty="0">
                <a:solidFill>
                  <a:schemeClr val="tx1"/>
                </a:solidFill>
              </a:rPr>
              <a:t>Pros </a:t>
            </a:r>
            <a:r>
              <a:rPr spc="-110" dirty="0">
                <a:solidFill>
                  <a:schemeClr val="tx1"/>
                </a:solidFill>
              </a:rPr>
              <a:t>and</a:t>
            </a:r>
            <a:r>
              <a:rPr spc="-1689" dirty="0">
                <a:solidFill>
                  <a:schemeClr val="tx1"/>
                </a:solidFill>
              </a:rPr>
              <a:t> </a:t>
            </a:r>
            <a:r>
              <a:rPr spc="75" dirty="0">
                <a:solidFill>
                  <a:schemeClr val="tx1"/>
                </a:solidFill>
              </a:rPr>
              <a:t>Cons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5" y="657301"/>
            <a:ext cx="1266825" cy="757555"/>
          </a:xfrm>
          <a:prstGeom prst="rect">
            <a:avLst/>
          </a:prstGeom>
        </p:spPr>
        <p:txBody>
          <a:bodyPr vert="horz" wrap="square" lIns="0" tIns="12700" rIns="0" bIns="0" rtlCol="0">
            <a:spAutoFit/>
          </a:bodyPr>
          <a:lstStyle/>
          <a:p>
            <a:pPr marL="12700">
              <a:lnSpc>
                <a:spcPct val="100000"/>
              </a:lnSpc>
              <a:spcBef>
                <a:spcPts val="100"/>
              </a:spcBef>
            </a:pPr>
            <a:r>
              <a:rPr sz="4800" spc="35" dirty="0">
                <a:solidFill>
                  <a:schemeClr val="tx1"/>
                </a:solidFill>
              </a:rPr>
              <a:t>Pr</a:t>
            </a:r>
            <a:r>
              <a:rPr sz="4800" spc="15" dirty="0">
                <a:solidFill>
                  <a:schemeClr val="tx1"/>
                </a:solidFill>
              </a:rPr>
              <a:t>o</a:t>
            </a:r>
            <a:r>
              <a:rPr sz="4800" spc="30" dirty="0">
                <a:solidFill>
                  <a:schemeClr val="tx1"/>
                </a:solidFill>
              </a:rPr>
              <a:t>s</a:t>
            </a:r>
            <a:endParaRPr sz="4800" dirty="0">
              <a:solidFill>
                <a:schemeClr val="tx1"/>
              </a:solidFill>
            </a:endParaRPr>
          </a:p>
        </p:txBody>
      </p:sp>
      <p:sp>
        <p:nvSpPr>
          <p:cNvPr id="3" name="object 3"/>
          <p:cNvSpPr txBox="1"/>
          <p:nvPr/>
        </p:nvSpPr>
        <p:spPr>
          <a:xfrm>
            <a:off x="1435988" y="1951460"/>
            <a:ext cx="6085205" cy="2129155"/>
          </a:xfrm>
          <a:prstGeom prst="rect">
            <a:avLst/>
          </a:prstGeom>
        </p:spPr>
        <p:txBody>
          <a:bodyPr vert="horz" wrap="square" lIns="0" tIns="67310" rIns="0" bIns="0" rtlCol="0">
            <a:spAutoFit/>
          </a:bodyPr>
          <a:lstStyle/>
          <a:p>
            <a:pPr marL="393700" indent="-381000">
              <a:lnSpc>
                <a:spcPct val="100000"/>
              </a:lnSpc>
              <a:spcBef>
                <a:spcPts val="530"/>
              </a:spcBef>
              <a:buAutoNum type="arabicPeriod"/>
              <a:tabLst>
                <a:tab pos="394335" algn="l"/>
              </a:tabLst>
            </a:pPr>
            <a:r>
              <a:rPr sz="2400" spc="-200" dirty="0">
                <a:latin typeface="Verdana"/>
                <a:cs typeface="Verdana"/>
              </a:rPr>
              <a:t>Simple </a:t>
            </a:r>
            <a:r>
              <a:rPr sz="2400" spc="-195" dirty="0">
                <a:latin typeface="Verdana"/>
                <a:cs typeface="Verdana"/>
              </a:rPr>
              <a:t>and</a:t>
            </a:r>
            <a:r>
              <a:rPr sz="2400" spc="-560" dirty="0">
                <a:latin typeface="Verdana"/>
                <a:cs typeface="Verdana"/>
              </a:rPr>
              <a:t> </a:t>
            </a:r>
            <a:r>
              <a:rPr sz="2400" spc="-140" dirty="0">
                <a:latin typeface="Verdana"/>
                <a:cs typeface="Verdana"/>
              </a:rPr>
              <a:t>General</a:t>
            </a:r>
            <a:endParaRPr sz="2400" dirty="0">
              <a:latin typeface="Verdana"/>
              <a:cs typeface="Verdana"/>
            </a:endParaRPr>
          </a:p>
          <a:p>
            <a:pPr marL="393700" indent="-381000">
              <a:lnSpc>
                <a:spcPct val="100000"/>
              </a:lnSpc>
              <a:spcBef>
                <a:spcPts val="430"/>
              </a:spcBef>
              <a:buAutoNum type="arabicPeriod"/>
              <a:tabLst>
                <a:tab pos="394335" algn="l"/>
              </a:tabLst>
            </a:pPr>
            <a:r>
              <a:rPr sz="2400" spc="-120" dirty="0">
                <a:latin typeface="Verdana"/>
                <a:cs typeface="Verdana"/>
              </a:rPr>
              <a:t>Applicable</a:t>
            </a:r>
            <a:r>
              <a:rPr sz="2400" spc="-375" dirty="0">
                <a:latin typeface="Verdana"/>
                <a:cs typeface="Verdana"/>
              </a:rPr>
              <a:t> </a:t>
            </a:r>
            <a:r>
              <a:rPr sz="2400" spc="-90" dirty="0">
                <a:latin typeface="Verdana"/>
                <a:cs typeface="Verdana"/>
              </a:rPr>
              <a:t>to</a:t>
            </a:r>
            <a:r>
              <a:rPr sz="2400" spc="-385" dirty="0">
                <a:latin typeface="Verdana"/>
                <a:cs typeface="Verdana"/>
              </a:rPr>
              <a:t> </a:t>
            </a:r>
            <a:r>
              <a:rPr sz="2400" spc="-245" dirty="0">
                <a:latin typeface="Verdana"/>
                <a:cs typeface="Verdana"/>
              </a:rPr>
              <a:t>many</a:t>
            </a:r>
            <a:r>
              <a:rPr sz="2400" spc="-375" dirty="0">
                <a:latin typeface="Verdana"/>
                <a:cs typeface="Verdana"/>
              </a:rPr>
              <a:t> </a:t>
            </a:r>
            <a:r>
              <a:rPr sz="2400" spc="-105" dirty="0">
                <a:latin typeface="Verdana"/>
                <a:cs typeface="Verdana"/>
              </a:rPr>
              <a:t>different</a:t>
            </a:r>
            <a:r>
              <a:rPr sz="2400" spc="-370" dirty="0">
                <a:latin typeface="Verdana"/>
                <a:cs typeface="Verdana"/>
              </a:rPr>
              <a:t> </a:t>
            </a:r>
            <a:r>
              <a:rPr sz="2400" spc="-165" dirty="0">
                <a:latin typeface="Verdana"/>
                <a:cs typeface="Verdana"/>
              </a:rPr>
              <a:t>problems</a:t>
            </a:r>
            <a:endParaRPr sz="2400" dirty="0">
              <a:latin typeface="Verdana"/>
              <a:cs typeface="Verdana"/>
            </a:endParaRPr>
          </a:p>
          <a:p>
            <a:pPr marL="393700" indent="-381000">
              <a:lnSpc>
                <a:spcPct val="100000"/>
              </a:lnSpc>
              <a:spcBef>
                <a:spcPts val="434"/>
              </a:spcBef>
              <a:buAutoNum type="arabicPeriod"/>
              <a:tabLst>
                <a:tab pos="394335" algn="l"/>
              </a:tabLst>
            </a:pPr>
            <a:r>
              <a:rPr sz="2400" spc="-85" dirty="0">
                <a:latin typeface="Verdana"/>
                <a:cs typeface="Verdana"/>
              </a:rPr>
              <a:t>Often</a:t>
            </a:r>
            <a:r>
              <a:rPr sz="2400" spc="-380" dirty="0">
                <a:latin typeface="Verdana"/>
                <a:cs typeface="Verdana"/>
              </a:rPr>
              <a:t> </a:t>
            </a:r>
            <a:r>
              <a:rPr sz="2400" spc="-140" dirty="0">
                <a:latin typeface="Verdana"/>
                <a:cs typeface="Verdana"/>
              </a:rPr>
              <a:t>works</a:t>
            </a:r>
            <a:r>
              <a:rPr sz="2400" spc="-385" dirty="0">
                <a:latin typeface="Verdana"/>
                <a:cs typeface="Verdana"/>
              </a:rPr>
              <a:t> </a:t>
            </a:r>
            <a:r>
              <a:rPr sz="2400" spc="-100" dirty="0">
                <a:latin typeface="Verdana"/>
                <a:cs typeface="Verdana"/>
              </a:rPr>
              <a:t>well</a:t>
            </a:r>
            <a:r>
              <a:rPr sz="2400" spc="-390" dirty="0">
                <a:latin typeface="Verdana"/>
                <a:cs typeface="Verdana"/>
              </a:rPr>
              <a:t> </a:t>
            </a:r>
            <a:r>
              <a:rPr sz="2400" spc="-114" dirty="0">
                <a:latin typeface="Verdana"/>
                <a:cs typeface="Verdana"/>
              </a:rPr>
              <a:t>in</a:t>
            </a:r>
            <a:r>
              <a:rPr sz="2400" spc="-385" dirty="0">
                <a:latin typeface="Verdana"/>
                <a:cs typeface="Verdana"/>
              </a:rPr>
              <a:t> </a:t>
            </a:r>
            <a:r>
              <a:rPr sz="2400" spc="-125" dirty="0">
                <a:latin typeface="Verdana"/>
                <a:cs typeface="Verdana"/>
              </a:rPr>
              <a:t>practice</a:t>
            </a:r>
            <a:endParaRPr sz="2400" dirty="0">
              <a:latin typeface="Verdana"/>
              <a:cs typeface="Verdana"/>
            </a:endParaRPr>
          </a:p>
          <a:p>
            <a:pPr marL="850900" lvl="1" indent="-381000">
              <a:lnSpc>
                <a:spcPct val="100000"/>
              </a:lnSpc>
              <a:spcBef>
                <a:spcPts val="430"/>
              </a:spcBef>
              <a:buAutoNum type="alphaLcPeriod"/>
              <a:tabLst>
                <a:tab pos="850900" algn="l"/>
                <a:tab pos="851535" algn="l"/>
              </a:tabLst>
            </a:pPr>
            <a:r>
              <a:rPr sz="2400" spc="-145" dirty="0">
                <a:latin typeface="Verdana"/>
                <a:cs typeface="Verdana"/>
              </a:rPr>
              <a:t>Robust</a:t>
            </a:r>
            <a:r>
              <a:rPr sz="2400" spc="-385" dirty="0">
                <a:latin typeface="Verdana"/>
                <a:cs typeface="Verdana"/>
              </a:rPr>
              <a:t> </a:t>
            </a:r>
            <a:r>
              <a:rPr sz="2400" spc="-150" dirty="0">
                <a:latin typeface="Verdana"/>
                <a:cs typeface="Verdana"/>
              </a:rPr>
              <a:t>estimation</a:t>
            </a:r>
            <a:endParaRPr sz="2400" dirty="0">
              <a:latin typeface="Verdana"/>
              <a:cs typeface="Verdana"/>
            </a:endParaRPr>
          </a:p>
          <a:p>
            <a:pPr marL="850900" lvl="1" indent="-381000">
              <a:lnSpc>
                <a:spcPct val="100000"/>
              </a:lnSpc>
              <a:spcBef>
                <a:spcPts val="434"/>
              </a:spcBef>
              <a:buAutoNum type="alphaLcPeriod"/>
              <a:tabLst>
                <a:tab pos="851535" algn="l"/>
              </a:tabLst>
            </a:pPr>
            <a:r>
              <a:rPr sz="2400" spc="-105" dirty="0">
                <a:latin typeface="Verdana"/>
                <a:cs typeface="Verdana"/>
              </a:rPr>
              <a:t>Output</a:t>
            </a:r>
            <a:r>
              <a:rPr sz="2400" spc="-390" dirty="0">
                <a:latin typeface="Verdana"/>
                <a:cs typeface="Verdana"/>
              </a:rPr>
              <a:t> </a:t>
            </a:r>
            <a:r>
              <a:rPr sz="2400" spc="-140" dirty="0">
                <a:latin typeface="Verdana"/>
                <a:cs typeface="Verdana"/>
              </a:rPr>
              <a:t>acquire</a:t>
            </a:r>
            <a:r>
              <a:rPr sz="2400" spc="-385" dirty="0">
                <a:latin typeface="Verdana"/>
                <a:cs typeface="Verdana"/>
              </a:rPr>
              <a:t> </a:t>
            </a:r>
            <a:r>
              <a:rPr sz="2400" spc="-120" dirty="0">
                <a:latin typeface="Verdana"/>
                <a:cs typeface="Verdana"/>
              </a:rPr>
              <a:t>relatively</a:t>
            </a:r>
            <a:r>
              <a:rPr sz="2400" spc="-405" dirty="0">
                <a:latin typeface="Verdana"/>
                <a:cs typeface="Verdana"/>
              </a:rPr>
              <a:t> </a:t>
            </a:r>
            <a:r>
              <a:rPr sz="2400" spc="-175" dirty="0">
                <a:latin typeface="Verdana"/>
                <a:cs typeface="Verdana"/>
              </a:rPr>
              <a:t>high</a:t>
            </a:r>
            <a:r>
              <a:rPr sz="2400" spc="-380" dirty="0">
                <a:latin typeface="Verdana"/>
                <a:cs typeface="Verdana"/>
              </a:rPr>
              <a:t> </a:t>
            </a:r>
            <a:r>
              <a:rPr sz="2400" spc="-165" dirty="0">
                <a:latin typeface="Verdana"/>
                <a:cs typeface="Verdana"/>
              </a:rPr>
              <a:t>accuracy</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2794635"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Feature</a:t>
            </a:r>
            <a:r>
              <a:rPr sz="2800" b="0" spc="-15" dirty="0">
                <a:solidFill>
                  <a:schemeClr val="tx1"/>
                </a:solidFill>
                <a:latin typeface="Arial"/>
                <a:cs typeface="Arial"/>
              </a:rPr>
              <a:t> </a:t>
            </a:r>
            <a:r>
              <a:rPr sz="2800" b="0" spc="-5" dirty="0">
                <a:solidFill>
                  <a:schemeClr val="tx1"/>
                </a:solidFill>
                <a:latin typeface="Arial"/>
                <a:cs typeface="Arial"/>
              </a:rPr>
              <a:t>Matching</a:t>
            </a:r>
            <a:endParaRPr sz="2800" dirty="0">
              <a:solidFill>
                <a:schemeClr val="tx1"/>
              </a:solidFill>
              <a:latin typeface="Arial"/>
              <a:cs typeface="Arial"/>
            </a:endParaRPr>
          </a:p>
        </p:txBody>
      </p:sp>
      <p:sp>
        <p:nvSpPr>
          <p:cNvPr id="3" name="object 3"/>
          <p:cNvSpPr/>
          <p:nvPr/>
        </p:nvSpPr>
        <p:spPr>
          <a:xfrm>
            <a:off x="5334000" y="285750"/>
            <a:ext cx="3331462" cy="2105406"/>
          </a:xfrm>
          <a:prstGeom prst="rect">
            <a:avLst/>
          </a:prstGeom>
          <a:blipFill>
            <a:blip r:embed="rId2" cstate="print"/>
            <a:stretch>
              <a:fillRect/>
            </a:stretch>
          </a:blipFill>
        </p:spPr>
        <p:txBody>
          <a:bodyPr wrap="square" lIns="0" tIns="0" rIns="0" bIns="0" rtlCol="0"/>
          <a:lstStyle/>
          <a:p>
            <a:endParaRPr/>
          </a:p>
        </p:txBody>
      </p:sp>
      <p:sp>
        <p:nvSpPr>
          <p:cNvPr id="4" name="object 2"/>
          <p:cNvSpPr txBox="1"/>
          <p:nvPr/>
        </p:nvSpPr>
        <p:spPr>
          <a:xfrm>
            <a:off x="180239" y="1108532"/>
            <a:ext cx="6832600" cy="45653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Measure difference as Euclidean distance </a:t>
            </a:r>
            <a:r>
              <a:rPr sz="1400" spc="-15" dirty="0">
                <a:latin typeface="Arial"/>
                <a:cs typeface="Arial"/>
              </a:rPr>
              <a:t>between </a:t>
            </a:r>
            <a:r>
              <a:rPr sz="1400" spc="-5" dirty="0">
                <a:latin typeface="Arial"/>
                <a:cs typeface="Arial"/>
              </a:rPr>
              <a:t>feature</a:t>
            </a:r>
            <a:r>
              <a:rPr sz="1400" spc="165" dirty="0">
                <a:latin typeface="Arial"/>
                <a:cs typeface="Arial"/>
              </a:rPr>
              <a:t> </a:t>
            </a:r>
            <a:endParaRPr lang="en-US" sz="1400" spc="165" dirty="0" smtClean="0">
              <a:latin typeface="Arial"/>
              <a:cs typeface="Arial"/>
            </a:endParaRPr>
          </a:p>
          <a:p>
            <a:pPr marL="12700">
              <a:lnSpc>
                <a:spcPct val="100000"/>
              </a:lnSpc>
              <a:spcBef>
                <a:spcPts val="100"/>
              </a:spcBef>
            </a:pPr>
            <a:r>
              <a:rPr sz="1400" spc="-5" dirty="0" smtClean="0">
                <a:latin typeface="Arial"/>
                <a:cs typeface="Arial"/>
              </a:rPr>
              <a:t>vectors</a:t>
            </a:r>
            <a:r>
              <a:rPr sz="1400" spc="-5" dirty="0">
                <a:latin typeface="Arial"/>
                <a:cs typeface="Arial"/>
              </a:rPr>
              <a:t>:</a:t>
            </a:r>
            <a:endParaRPr sz="1400" dirty="0">
              <a:latin typeface="Arial"/>
              <a:cs typeface="Arial"/>
            </a:endParaRPr>
          </a:p>
        </p:txBody>
      </p:sp>
      <p:sp>
        <p:nvSpPr>
          <p:cNvPr id="5" name="object 3"/>
          <p:cNvSpPr txBox="1"/>
          <p:nvPr/>
        </p:nvSpPr>
        <p:spPr>
          <a:xfrm>
            <a:off x="155086" y="2339030"/>
            <a:ext cx="6257290" cy="1031051"/>
          </a:xfrm>
          <a:prstGeom prst="rect">
            <a:avLst/>
          </a:prstGeom>
        </p:spPr>
        <p:txBody>
          <a:bodyPr vert="horz" wrap="square" lIns="0" tIns="53340" rIns="0" bIns="0" rtlCol="0">
            <a:spAutoFit/>
          </a:bodyPr>
          <a:lstStyle/>
          <a:p>
            <a:pPr marL="12700">
              <a:lnSpc>
                <a:spcPct val="100000"/>
              </a:lnSpc>
              <a:spcBef>
                <a:spcPts val="420"/>
              </a:spcBef>
            </a:pPr>
            <a:r>
              <a:rPr sz="1400" spc="-5" dirty="0">
                <a:latin typeface="Arial"/>
                <a:cs typeface="Arial"/>
              </a:rPr>
              <a:t>Several possible matching</a:t>
            </a:r>
            <a:r>
              <a:rPr sz="1400" spc="35" dirty="0">
                <a:latin typeface="Arial"/>
                <a:cs typeface="Arial"/>
              </a:rPr>
              <a:t> </a:t>
            </a:r>
            <a:r>
              <a:rPr sz="1400" spc="-5" dirty="0">
                <a:latin typeface="Arial"/>
                <a:cs typeface="Arial"/>
              </a:rPr>
              <a:t>strategies:</a:t>
            </a:r>
            <a:endParaRPr sz="1400" dirty="0">
              <a:latin typeface="Arial"/>
              <a:cs typeface="Arial"/>
            </a:endParaRPr>
          </a:p>
          <a:p>
            <a:pPr marL="469900" indent="-342900">
              <a:lnSpc>
                <a:spcPct val="100000"/>
              </a:lnSpc>
              <a:spcBef>
                <a:spcPts val="325"/>
              </a:spcBef>
              <a:buChar char="●"/>
              <a:tabLst>
                <a:tab pos="469265" algn="l"/>
                <a:tab pos="469900" algn="l"/>
              </a:tabLst>
            </a:pPr>
            <a:r>
              <a:rPr sz="1400" spc="-5" dirty="0">
                <a:latin typeface="Arial"/>
                <a:cs typeface="Arial"/>
              </a:rPr>
              <a:t>Return all feature vectors </a:t>
            </a:r>
            <a:r>
              <a:rPr sz="1400" spc="-15" dirty="0">
                <a:latin typeface="Arial"/>
                <a:cs typeface="Arial"/>
              </a:rPr>
              <a:t>with </a:t>
            </a:r>
            <a:r>
              <a:rPr sz="1400" spc="-5" dirty="0">
                <a:latin typeface="Arial"/>
                <a:cs typeface="Arial"/>
              </a:rPr>
              <a:t>d smaller than a</a:t>
            </a:r>
            <a:r>
              <a:rPr sz="1400" spc="130" dirty="0">
                <a:latin typeface="Arial"/>
                <a:cs typeface="Arial"/>
              </a:rPr>
              <a:t> </a:t>
            </a:r>
            <a:r>
              <a:rPr sz="1400" spc="-5" dirty="0">
                <a:latin typeface="Arial"/>
                <a:cs typeface="Arial"/>
              </a:rPr>
              <a:t>threshold.</a:t>
            </a:r>
            <a:endParaRPr sz="1400" dirty="0">
              <a:latin typeface="Arial"/>
              <a:cs typeface="Arial"/>
            </a:endParaRPr>
          </a:p>
          <a:p>
            <a:pPr marL="469900" indent="-342900">
              <a:lnSpc>
                <a:spcPct val="100000"/>
              </a:lnSpc>
              <a:spcBef>
                <a:spcPts val="325"/>
              </a:spcBef>
              <a:buChar char="●"/>
              <a:tabLst>
                <a:tab pos="469265" algn="l"/>
                <a:tab pos="469900" algn="l"/>
              </a:tabLst>
            </a:pPr>
            <a:r>
              <a:rPr sz="1400" spc="-5" dirty="0">
                <a:latin typeface="Arial"/>
                <a:cs typeface="Arial"/>
              </a:rPr>
              <a:t>Nearest neighbor: feature vector </a:t>
            </a:r>
            <a:r>
              <a:rPr sz="1400" spc="-15" dirty="0">
                <a:latin typeface="Arial"/>
                <a:cs typeface="Arial"/>
              </a:rPr>
              <a:t>with </a:t>
            </a:r>
            <a:r>
              <a:rPr sz="1400" spc="-5" dirty="0">
                <a:latin typeface="Arial"/>
                <a:cs typeface="Arial"/>
              </a:rPr>
              <a:t>smallest</a:t>
            </a:r>
            <a:r>
              <a:rPr sz="1400" spc="110" dirty="0">
                <a:latin typeface="Arial"/>
                <a:cs typeface="Arial"/>
              </a:rPr>
              <a:t> </a:t>
            </a:r>
            <a:r>
              <a:rPr sz="1400" dirty="0">
                <a:latin typeface="Arial"/>
                <a:cs typeface="Arial"/>
              </a:rPr>
              <a:t>d.</a:t>
            </a:r>
          </a:p>
          <a:p>
            <a:pPr marL="469900" indent="-342900">
              <a:lnSpc>
                <a:spcPct val="100000"/>
              </a:lnSpc>
              <a:spcBef>
                <a:spcPts val="325"/>
              </a:spcBef>
              <a:buChar char="●"/>
              <a:tabLst>
                <a:tab pos="469265" algn="l"/>
                <a:tab pos="469900" algn="l"/>
              </a:tabLst>
            </a:pPr>
            <a:r>
              <a:rPr sz="1400" spc="-5" dirty="0">
                <a:latin typeface="Arial"/>
                <a:cs typeface="Arial"/>
              </a:rPr>
              <a:t>Nearest neighbor distance</a:t>
            </a:r>
            <a:r>
              <a:rPr sz="1400" spc="45" dirty="0">
                <a:latin typeface="Arial"/>
                <a:cs typeface="Arial"/>
              </a:rPr>
              <a:t> </a:t>
            </a:r>
            <a:r>
              <a:rPr sz="1400" spc="-5" dirty="0">
                <a:latin typeface="Arial"/>
                <a:cs typeface="Arial"/>
              </a:rPr>
              <a:t>ratio:</a:t>
            </a:r>
            <a:endParaRPr sz="1400" dirty="0">
              <a:latin typeface="Arial"/>
              <a:cs typeface="Arial"/>
            </a:endParaRPr>
          </a:p>
        </p:txBody>
      </p:sp>
      <p:sp>
        <p:nvSpPr>
          <p:cNvPr id="6" name="object 4"/>
          <p:cNvSpPr txBox="1"/>
          <p:nvPr/>
        </p:nvSpPr>
        <p:spPr>
          <a:xfrm>
            <a:off x="228600" y="4154978"/>
            <a:ext cx="6397625" cy="523861"/>
          </a:xfrm>
          <a:prstGeom prst="rect">
            <a:avLst/>
          </a:prstGeom>
        </p:spPr>
        <p:txBody>
          <a:bodyPr vert="horz" wrap="square" lIns="0" tIns="53975" rIns="0" bIns="0" rtlCol="0">
            <a:spAutoFit/>
          </a:bodyPr>
          <a:lstStyle/>
          <a:p>
            <a:pPr marL="354965" indent="-342265">
              <a:lnSpc>
                <a:spcPct val="100000"/>
              </a:lnSpc>
              <a:spcBef>
                <a:spcPts val="425"/>
              </a:spcBef>
              <a:buFont typeface="DejaVu Sans"/>
              <a:buChar char="❖"/>
              <a:tabLst>
                <a:tab pos="354965" algn="l"/>
                <a:tab pos="355600" algn="l"/>
              </a:tabLst>
            </a:pPr>
            <a:r>
              <a:rPr sz="1400" spc="-10" dirty="0">
                <a:latin typeface="Arial"/>
                <a:cs typeface="Arial"/>
              </a:rPr>
              <a:t>d1, d2: </a:t>
            </a:r>
            <a:r>
              <a:rPr sz="1400" spc="-5" dirty="0">
                <a:latin typeface="Arial"/>
                <a:cs typeface="Arial"/>
              </a:rPr>
              <a:t>distances </a:t>
            </a:r>
            <a:r>
              <a:rPr sz="1400" dirty="0">
                <a:latin typeface="Arial"/>
                <a:cs typeface="Arial"/>
              </a:rPr>
              <a:t>to the </a:t>
            </a:r>
            <a:r>
              <a:rPr sz="1400" spc="-5" dirty="0">
                <a:latin typeface="Arial"/>
                <a:cs typeface="Arial"/>
              </a:rPr>
              <a:t>nearest and </a:t>
            </a:r>
            <a:r>
              <a:rPr sz="1400" spc="-10" dirty="0">
                <a:latin typeface="Arial"/>
                <a:cs typeface="Arial"/>
              </a:rPr>
              <a:t>2nd </a:t>
            </a:r>
            <a:r>
              <a:rPr sz="1400" spc="-5" dirty="0">
                <a:latin typeface="Arial"/>
                <a:cs typeface="Arial"/>
              </a:rPr>
              <a:t>nearest</a:t>
            </a:r>
            <a:r>
              <a:rPr sz="1400" spc="40" dirty="0">
                <a:latin typeface="Arial"/>
                <a:cs typeface="Arial"/>
              </a:rPr>
              <a:t> </a:t>
            </a:r>
            <a:r>
              <a:rPr sz="1400" spc="-5" dirty="0">
                <a:latin typeface="Arial"/>
                <a:cs typeface="Arial"/>
              </a:rPr>
              <a:t>neighbors.</a:t>
            </a:r>
            <a:endParaRPr sz="1400" dirty="0">
              <a:latin typeface="Arial"/>
              <a:cs typeface="Arial"/>
            </a:endParaRPr>
          </a:p>
          <a:p>
            <a:pPr marL="354965" indent="-342265">
              <a:lnSpc>
                <a:spcPct val="100000"/>
              </a:lnSpc>
              <a:spcBef>
                <a:spcPts val="330"/>
              </a:spcBef>
              <a:buFont typeface="DejaVu Sans"/>
              <a:buChar char="❖"/>
              <a:tabLst>
                <a:tab pos="354965" algn="l"/>
                <a:tab pos="355600" algn="l"/>
              </a:tabLst>
            </a:pPr>
            <a:r>
              <a:rPr sz="1400" dirty="0">
                <a:latin typeface="Arial"/>
                <a:cs typeface="Arial"/>
              </a:rPr>
              <a:t>If </a:t>
            </a:r>
            <a:r>
              <a:rPr sz="1400" spc="-5" dirty="0">
                <a:latin typeface="Arial"/>
                <a:cs typeface="Arial"/>
              </a:rPr>
              <a:t>NNDR is small, nearest neighbor is a </a:t>
            </a:r>
            <a:r>
              <a:rPr sz="1400" spc="-10" dirty="0">
                <a:latin typeface="Arial"/>
                <a:cs typeface="Arial"/>
              </a:rPr>
              <a:t>good</a:t>
            </a:r>
            <a:r>
              <a:rPr sz="1400" spc="80" dirty="0">
                <a:latin typeface="Arial"/>
                <a:cs typeface="Arial"/>
              </a:rPr>
              <a:t> </a:t>
            </a:r>
            <a:r>
              <a:rPr sz="1400" spc="-5" dirty="0">
                <a:latin typeface="Arial"/>
                <a:cs typeface="Arial"/>
              </a:rPr>
              <a:t>match.</a:t>
            </a:r>
            <a:endParaRPr sz="1400" dirty="0">
              <a:latin typeface="Arial"/>
              <a:cs typeface="Arial"/>
            </a:endParaRPr>
          </a:p>
        </p:txBody>
      </p:sp>
      <p:sp>
        <p:nvSpPr>
          <p:cNvPr id="7" name="object 5"/>
          <p:cNvSpPr/>
          <p:nvPr/>
        </p:nvSpPr>
        <p:spPr>
          <a:xfrm>
            <a:off x="1109621" y="1521509"/>
            <a:ext cx="2803521" cy="671224"/>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1939147" y="3583518"/>
            <a:ext cx="1144468" cy="54665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5" y="657301"/>
            <a:ext cx="1393825" cy="757555"/>
          </a:xfrm>
          <a:prstGeom prst="rect">
            <a:avLst/>
          </a:prstGeom>
        </p:spPr>
        <p:txBody>
          <a:bodyPr vert="horz" wrap="square" lIns="0" tIns="12700" rIns="0" bIns="0" rtlCol="0">
            <a:spAutoFit/>
          </a:bodyPr>
          <a:lstStyle/>
          <a:p>
            <a:pPr marL="12700">
              <a:lnSpc>
                <a:spcPct val="100000"/>
              </a:lnSpc>
              <a:spcBef>
                <a:spcPts val="100"/>
              </a:spcBef>
            </a:pPr>
            <a:r>
              <a:rPr sz="4800" spc="150" dirty="0">
                <a:solidFill>
                  <a:schemeClr val="tx1"/>
                </a:solidFill>
              </a:rPr>
              <a:t>C</a:t>
            </a:r>
            <a:r>
              <a:rPr sz="4800" spc="125" dirty="0">
                <a:solidFill>
                  <a:schemeClr val="tx1"/>
                </a:solidFill>
              </a:rPr>
              <a:t>o</a:t>
            </a:r>
            <a:r>
              <a:rPr sz="4800" spc="-40" dirty="0">
                <a:solidFill>
                  <a:schemeClr val="tx1"/>
                </a:solidFill>
              </a:rPr>
              <a:t>ns</a:t>
            </a:r>
            <a:endParaRPr sz="4800" dirty="0">
              <a:solidFill>
                <a:schemeClr val="tx1"/>
              </a:solidFill>
            </a:endParaRPr>
          </a:p>
        </p:txBody>
      </p:sp>
      <p:sp>
        <p:nvSpPr>
          <p:cNvPr id="3" name="object 3"/>
          <p:cNvSpPr txBox="1">
            <a:spLocks noGrp="1"/>
          </p:cNvSpPr>
          <p:nvPr>
            <p:ph type="body" idx="1"/>
          </p:nvPr>
        </p:nvSpPr>
        <p:spPr>
          <a:prstGeom prst="rect">
            <a:avLst/>
          </a:prstGeom>
        </p:spPr>
        <p:txBody>
          <a:bodyPr vert="horz" wrap="square" lIns="0" tIns="67310" rIns="0" bIns="0" rtlCol="0">
            <a:spAutoFit/>
          </a:bodyPr>
          <a:lstStyle/>
          <a:p>
            <a:pPr marL="440690" indent="-381000">
              <a:lnSpc>
                <a:spcPct val="100000"/>
              </a:lnSpc>
              <a:spcBef>
                <a:spcPts val="530"/>
              </a:spcBef>
              <a:buAutoNum type="arabicPeriod"/>
              <a:tabLst>
                <a:tab pos="441959" algn="l"/>
              </a:tabLst>
            </a:pPr>
            <a:r>
              <a:rPr spc="-200" dirty="0">
                <a:solidFill>
                  <a:schemeClr val="tx1"/>
                </a:solidFill>
              </a:rPr>
              <a:t>Random</a:t>
            </a:r>
            <a:r>
              <a:rPr spc="-380" dirty="0">
                <a:solidFill>
                  <a:schemeClr val="tx1"/>
                </a:solidFill>
              </a:rPr>
              <a:t> </a:t>
            </a:r>
            <a:r>
              <a:rPr spc="-114" dirty="0">
                <a:solidFill>
                  <a:schemeClr val="tx1"/>
                </a:solidFill>
              </a:rPr>
              <a:t>Nature</a:t>
            </a:r>
          </a:p>
          <a:p>
            <a:pPr marL="440690" indent="-381000">
              <a:lnSpc>
                <a:spcPct val="100000"/>
              </a:lnSpc>
              <a:spcBef>
                <a:spcPts val="434"/>
              </a:spcBef>
              <a:buAutoNum type="arabicPeriod"/>
              <a:tabLst>
                <a:tab pos="441959" algn="l"/>
              </a:tabLst>
            </a:pPr>
            <a:r>
              <a:rPr spc="-125" dirty="0">
                <a:solidFill>
                  <a:schemeClr val="tx1"/>
                </a:solidFill>
              </a:rPr>
              <a:t>Lots</a:t>
            </a:r>
            <a:r>
              <a:rPr spc="-380" dirty="0">
                <a:solidFill>
                  <a:schemeClr val="tx1"/>
                </a:solidFill>
              </a:rPr>
              <a:t> </a:t>
            </a:r>
            <a:r>
              <a:rPr spc="-80" dirty="0">
                <a:solidFill>
                  <a:schemeClr val="tx1"/>
                </a:solidFill>
              </a:rPr>
              <a:t>of</a:t>
            </a:r>
            <a:r>
              <a:rPr spc="-390" dirty="0">
                <a:solidFill>
                  <a:schemeClr val="tx1"/>
                </a:solidFill>
              </a:rPr>
              <a:t> </a:t>
            </a:r>
            <a:r>
              <a:rPr spc="-155" dirty="0">
                <a:solidFill>
                  <a:schemeClr val="tx1"/>
                </a:solidFill>
              </a:rPr>
              <a:t>Parameters</a:t>
            </a:r>
            <a:r>
              <a:rPr spc="-385" dirty="0">
                <a:solidFill>
                  <a:schemeClr val="tx1"/>
                </a:solidFill>
              </a:rPr>
              <a:t> </a:t>
            </a:r>
            <a:r>
              <a:rPr spc="-90" dirty="0">
                <a:solidFill>
                  <a:schemeClr val="tx1"/>
                </a:solidFill>
              </a:rPr>
              <a:t>to</a:t>
            </a:r>
            <a:r>
              <a:rPr spc="-385" dirty="0">
                <a:solidFill>
                  <a:schemeClr val="tx1"/>
                </a:solidFill>
              </a:rPr>
              <a:t> </a:t>
            </a:r>
            <a:r>
              <a:rPr spc="-150" dirty="0">
                <a:solidFill>
                  <a:schemeClr val="tx1"/>
                </a:solidFill>
              </a:rPr>
              <a:t>tune</a:t>
            </a:r>
          </a:p>
          <a:p>
            <a:pPr marL="440690" indent="-381000">
              <a:lnSpc>
                <a:spcPct val="100000"/>
              </a:lnSpc>
              <a:spcBef>
                <a:spcPts val="434"/>
              </a:spcBef>
              <a:buAutoNum type="arabicPeriod"/>
              <a:tabLst>
                <a:tab pos="441959" algn="l"/>
              </a:tabLst>
            </a:pPr>
            <a:r>
              <a:rPr spc="-125" dirty="0">
                <a:solidFill>
                  <a:schemeClr val="tx1"/>
                </a:solidFill>
              </a:rPr>
              <a:t>High </a:t>
            </a:r>
            <a:r>
              <a:rPr spc="-145" dirty="0">
                <a:solidFill>
                  <a:schemeClr val="tx1"/>
                </a:solidFill>
              </a:rPr>
              <a:t>Computation</a:t>
            </a:r>
            <a:r>
              <a:rPr spc="-615" dirty="0">
                <a:solidFill>
                  <a:schemeClr val="tx1"/>
                </a:solidFill>
              </a:rPr>
              <a:t> </a:t>
            </a:r>
            <a:r>
              <a:rPr spc="-165" dirty="0">
                <a:solidFill>
                  <a:schemeClr val="tx1"/>
                </a:solidFill>
              </a:rPr>
              <a:t>Time</a:t>
            </a:r>
          </a:p>
          <a:p>
            <a:pPr marL="897890" lvl="1" indent="-381000">
              <a:lnSpc>
                <a:spcPct val="100000"/>
              </a:lnSpc>
              <a:spcBef>
                <a:spcPts val="430"/>
              </a:spcBef>
              <a:buAutoNum type="alphaLcPeriod"/>
              <a:tabLst>
                <a:tab pos="898525" algn="l"/>
                <a:tab pos="899160" algn="l"/>
              </a:tabLst>
            </a:pPr>
            <a:r>
              <a:rPr sz="2400" spc="-155" dirty="0">
                <a:solidFill>
                  <a:schemeClr val="tx1"/>
                </a:solidFill>
                <a:latin typeface="Verdana"/>
                <a:cs typeface="Verdana"/>
              </a:rPr>
              <a:t>Number</a:t>
            </a:r>
            <a:r>
              <a:rPr sz="2400" spc="-390" dirty="0">
                <a:solidFill>
                  <a:schemeClr val="tx1"/>
                </a:solidFill>
                <a:latin typeface="Verdana"/>
                <a:cs typeface="Verdana"/>
              </a:rPr>
              <a:t> </a:t>
            </a:r>
            <a:r>
              <a:rPr sz="2400" spc="-85" dirty="0">
                <a:solidFill>
                  <a:schemeClr val="tx1"/>
                </a:solidFill>
                <a:latin typeface="Verdana"/>
                <a:cs typeface="Verdana"/>
              </a:rPr>
              <a:t>of</a:t>
            </a:r>
            <a:r>
              <a:rPr sz="2400" spc="-375" dirty="0">
                <a:solidFill>
                  <a:schemeClr val="tx1"/>
                </a:solidFill>
                <a:latin typeface="Verdana"/>
                <a:cs typeface="Verdana"/>
              </a:rPr>
              <a:t> </a:t>
            </a:r>
            <a:r>
              <a:rPr sz="2400" spc="-114" dirty="0">
                <a:solidFill>
                  <a:schemeClr val="tx1"/>
                </a:solidFill>
                <a:latin typeface="Verdana"/>
                <a:cs typeface="Verdana"/>
              </a:rPr>
              <a:t>iterations</a:t>
            </a:r>
            <a:r>
              <a:rPr sz="2400" spc="-390" dirty="0">
                <a:solidFill>
                  <a:schemeClr val="tx1"/>
                </a:solidFill>
                <a:latin typeface="Verdana"/>
                <a:cs typeface="Verdana"/>
              </a:rPr>
              <a:t> </a:t>
            </a:r>
            <a:r>
              <a:rPr sz="2400" spc="-125" dirty="0">
                <a:solidFill>
                  <a:schemeClr val="tx1"/>
                </a:solidFill>
                <a:latin typeface="Verdana"/>
                <a:cs typeface="Verdana"/>
              </a:rPr>
              <a:t>required</a:t>
            </a:r>
            <a:endParaRPr sz="2400" dirty="0">
              <a:solidFill>
                <a:schemeClr val="tx1"/>
              </a:solidFill>
              <a:latin typeface="Verdana"/>
              <a:cs typeface="Verdana"/>
            </a:endParaRPr>
          </a:p>
          <a:p>
            <a:pPr marL="440690" indent="-381000">
              <a:lnSpc>
                <a:spcPct val="100000"/>
              </a:lnSpc>
              <a:spcBef>
                <a:spcPts val="434"/>
              </a:spcBef>
              <a:buAutoNum type="arabicPeriod"/>
              <a:tabLst>
                <a:tab pos="441959" algn="l"/>
              </a:tabLst>
            </a:pPr>
            <a:r>
              <a:rPr spc="-150" dirty="0">
                <a:solidFill>
                  <a:schemeClr val="tx1"/>
                </a:solidFill>
              </a:rPr>
              <a:t>Can</a:t>
            </a:r>
            <a:r>
              <a:rPr spc="-380" dirty="0">
                <a:solidFill>
                  <a:schemeClr val="tx1"/>
                </a:solidFill>
              </a:rPr>
              <a:t> </a:t>
            </a:r>
            <a:r>
              <a:rPr spc="-90" dirty="0">
                <a:solidFill>
                  <a:schemeClr val="tx1"/>
                </a:solidFill>
              </a:rPr>
              <a:t>fail</a:t>
            </a:r>
            <a:r>
              <a:rPr spc="-390" dirty="0">
                <a:solidFill>
                  <a:schemeClr val="tx1"/>
                </a:solidFill>
              </a:rPr>
              <a:t> </a:t>
            </a:r>
            <a:r>
              <a:rPr spc="-75" dirty="0">
                <a:solidFill>
                  <a:schemeClr val="tx1"/>
                </a:solidFill>
              </a:rPr>
              <a:t>for</a:t>
            </a:r>
            <a:r>
              <a:rPr spc="-375" dirty="0">
                <a:solidFill>
                  <a:schemeClr val="tx1"/>
                </a:solidFill>
              </a:rPr>
              <a:t> </a:t>
            </a:r>
            <a:r>
              <a:rPr spc="-160" dirty="0">
                <a:solidFill>
                  <a:schemeClr val="tx1"/>
                </a:solidFill>
              </a:rPr>
              <a:t>extremely</a:t>
            </a:r>
            <a:r>
              <a:rPr spc="-395" dirty="0">
                <a:solidFill>
                  <a:schemeClr val="tx1"/>
                </a:solidFill>
              </a:rPr>
              <a:t> </a:t>
            </a:r>
            <a:r>
              <a:rPr spc="-120" dirty="0">
                <a:solidFill>
                  <a:schemeClr val="tx1"/>
                </a:solidFill>
              </a:rPr>
              <a:t>Low</a:t>
            </a:r>
            <a:r>
              <a:rPr spc="-385" dirty="0">
                <a:solidFill>
                  <a:schemeClr val="tx1"/>
                </a:solidFill>
              </a:rPr>
              <a:t> </a:t>
            </a:r>
            <a:r>
              <a:rPr spc="-130" dirty="0">
                <a:solidFill>
                  <a:schemeClr val="tx1"/>
                </a:solidFill>
              </a:rPr>
              <a:t>Inlier</a:t>
            </a:r>
            <a:r>
              <a:rPr spc="-385" dirty="0">
                <a:solidFill>
                  <a:schemeClr val="tx1"/>
                </a:solidFill>
              </a:rPr>
              <a:t> </a:t>
            </a:r>
            <a:r>
              <a:rPr spc="-130" dirty="0">
                <a:solidFill>
                  <a:schemeClr val="tx1"/>
                </a:solidFill>
              </a:rPr>
              <a:t>Ratios</a:t>
            </a:r>
          </a:p>
          <a:p>
            <a:pPr marL="897890" lvl="1" indent="-381000">
              <a:lnSpc>
                <a:spcPct val="100000"/>
              </a:lnSpc>
              <a:spcBef>
                <a:spcPts val="430"/>
              </a:spcBef>
              <a:buAutoNum type="alphaLcPeriod"/>
              <a:tabLst>
                <a:tab pos="898525" algn="l"/>
                <a:tab pos="899160" algn="l"/>
              </a:tabLst>
            </a:pPr>
            <a:r>
              <a:rPr sz="2400" spc="-155" dirty="0">
                <a:solidFill>
                  <a:schemeClr val="tx1"/>
                </a:solidFill>
                <a:latin typeface="Verdana"/>
                <a:cs typeface="Verdana"/>
              </a:rPr>
              <a:t>Extremely</a:t>
            </a:r>
            <a:r>
              <a:rPr sz="2400" spc="-375" dirty="0">
                <a:solidFill>
                  <a:schemeClr val="tx1"/>
                </a:solidFill>
                <a:latin typeface="Verdana"/>
                <a:cs typeface="Verdana"/>
              </a:rPr>
              <a:t> </a:t>
            </a:r>
            <a:r>
              <a:rPr sz="2400" spc="-145" dirty="0">
                <a:solidFill>
                  <a:schemeClr val="tx1"/>
                </a:solidFill>
                <a:latin typeface="Verdana"/>
                <a:cs typeface="Verdana"/>
              </a:rPr>
              <a:t>sensitive</a:t>
            </a:r>
            <a:r>
              <a:rPr sz="2400" spc="-380" dirty="0">
                <a:solidFill>
                  <a:schemeClr val="tx1"/>
                </a:solidFill>
                <a:latin typeface="Verdana"/>
                <a:cs typeface="Verdana"/>
              </a:rPr>
              <a:t> </a:t>
            </a:r>
            <a:r>
              <a:rPr sz="2400" spc="-90" dirty="0">
                <a:solidFill>
                  <a:schemeClr val="tx1"/>
                </a:solidFill>
                <a:latin typeface="Verdana"/>
                <a:cs typeface="Verdana"/>
              </a:rPr>
              <a:t>to</a:t>
            </a:r>
            <a:r>
              <a:rPr sz="2400" spc="-380" dirty="0">
                <a:solidFill>
                  <a:schemeClr val="tx1"/>
                </a:solidFill>
                <a:latin typeface="Verdana"/>
                <a:cs typeface="Verdana"/>
              </a:rPr>
              <a:t> </a:t>
            </a:r>
            <a:r>
              <a:rPr sz="2400" spc="-105" dirty="0">
                <a:solidFill>
                  <a:schemeClr val="tx1"/>
                </a:solidFill>
                <a:latin typeface="Verdana"/>
                <a:cs typeface="Verdana"/>
              </a:rPr>
              <a:t>its</a:t>
            </a:r>
            <a:r>
              <a:rPr sz="2400" spc="-385" dirty="0">
                <a:solidFill>
                  <a:schemeClr val="tx1"/>
                </a:solidFill>
                <a:latin typeface="Verdana"/>
                <a:cs typeface="Verdana"/>
              </a:rPr>
              <a:t> </a:t>
            </a:r>
            <a:r>
              <a:rPr sz="2400" spc="-135" dirty="0">
                <a:solidFill>
                  <a:schemeClr val="tx1"/>
                </a:solidFill>
                <a:latin typeface="Verdana"/>
                <a:cs typeface="Verdana"/>
              </a:rPr>
              <a:t>threshold</a:t>
            </a:r>
            <a:r>
              <a:rPr sz="2400" spc="-390" dirty="0">
                <a:solidFill>
                  <a:schemeClr val="tx1"/>
                </a:solidFill>
                <a:latin typeface="Verdana"/>
                <a:cs typeface="Verdana"/>
              </a:rPr>
              <a:t> </a:t>
            </a:r>
            <a:r>
              <a:rPr sz="2400" spc="-170" dirty="0">
                <a:solidFill>
                  <a:schemeClr val="tx1"/>
                </a:solidFill>
                <a:latin typeface="Verdana"/>
                <a:cs typeface="Verdana"/>
              </a:rPr>
              <a:t>value</a:t>
            </a:r>
            <a:endParaRPr sz="2400" dirty="0">
              <a:solidFill>
                <a:schemeClr val="tx1"/>
              </a:solidFill>
              <a:latin typeface="Verdana"/>
              <a:cs typeface="Verdan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117" y="2186127"/>
            <a:ext cx="3444240" cy="757555"/>
          </a:xfrm>
          <a:prstGeom prst="rect">
            <a:avLst/>
          </a:prstGeom>
        </p:spPr>
        <p:txBody>
          <a:bodyPr vert="horz" wrap="square" lIns="0" tIns="12700" rIns="0" bIns="0" rtlCol="0">
            <a:spAutoFit/>
          </a:bodyPr>
          <a:lstStyle/>
          <a:p>
            <a:pPr marL="12700">
              <a:lnSpc>
                <a:spcPct val="100000"/>
              </a:lnSpc>
              <a:spcBef>
                <a:spcPts val="100"/>
              </a:spcBef>
            </a:pPr>
            <a:r>
              <a:rPr sz="4800" spc="25" dirty="0">
                <a:solidFill>
                  <a:schemeClr val="tx1"/>
                </a:solidFill>
              </a:rPr>
              <a:t>App</a:t>
            </a:r>
            <a:r>
              <a:rPr sz="4800" spc="-10" dirty="0">
                <a:solidFill>
                  <a:schemeClr val="tx1"/>
                </a:solidFill>
              </a:rPr>
              <a:t>l</a:t>
            </a:r>
            <a:r>
              <a:rPr sz="4800" spc="-110" dirty="0">
                <a:solidFill>
                  <a:schemeClr val="tx1"/>
                </a:solidFill>
              </a:rPr>
              <a:t>icat</a:t>
            </a:r>
            <a:r>
              <a:rPr sz="4800" spc="-95" dirty="0">
                <a:solidFill>
                  <a:schemeClr val="tx1"/>
                </a:solidFill>
              </a:rPr>
              <a:t>i</a:t>
            </a:r>
            <a:r>
              <a:rPr sz="4800" spc="-45" dirty="0">
                <a:solidFill>
                  <a:schemeClr val="tx1"/>
                </a:solidFill>
              </a:rPr>
              <a:t>o</a:t>
            </a:r>
            <a:r>
              <a:rPr sz="4800" spc="-70" dirty="0">
                <a:solidFill>
                  <a:schemeClr val="tx1"/>
                </a:solidFill>
              </a:rPr>
              <a:t>n</a:t>
            </a:r>
            <a:r>
              <a:rPr sz="4800" spc="30" dirty="0">
                <a:solidFill>
                  <a:schemeClr val="tx1"/>
                </a:solidFill>
              </a:rPr>
              <a:t>s</a:t>
            </a:r>
            <a:endParaRPr sz="4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2477770"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Image</a:t>
            </a:r>
            <a:r>
              <a:rPr sz="2800" b="0" spc="-25" dirty="0">
                <a:solidFill>
                  <a:schemeClr val="tx1"/>
                </a:solidFill>
                <a:latin typeface="Arial"/>
                <a:cs typeface="Arial"/>
              </a:rPr>
              <a:t> </a:t>
            </a:r>
            <a:r>
              <a:rPr sz="2800" b="0" spc="-5" dirty="0">
                <a:solidFill>
                  <a:schemeClr val="tx1"/>
                </a:solidFill>
                <a:latin typeface="Arial"/>
                <a:cs typeface="Arial"/>
              </a:rPr>
              <a:t>Stitching</a:t>
            </a:r>
            <a:endParaRPr sz="2800" dirty="0">
              <a:solidFill>
                <a:schemeClr val="tx1"/>
              </a:solidFill>
              <a:latin typeface="Arial"/>
              <a:cs typeface="Arial"/>
            </a:endParaRPr>
          </a:p>
        </p:txBody>
      </p:sp>
      <p:sp>
        <p:nvSpPr>
          <p:cNvPr id="3" name="object 3"/>
          <p:cNvSpPr/>
          <p:nvPr/>
        </p:nvSpPr>
        <p:spPr>
          <a:xfrm>
            <a:off x="2191511" y="1225296"/>
            <a:ext cx="5457444" cy="34168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1665605"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Panorama</a:t>
            </a:r>
            <a:endParaRPr sz="2800" dirty="0">
              <a:solidFill>
                <a:schemeClr val="tx1"/>
              </a:solidFill>
              <a:latin typeface="Arial"/>
              <a:cs typeface="Arial"/>
            </a:endParaRPr>
          </a:p>
        </p:txBody>
      </p:sp>
      <p:sp>
        <p:nvSpPr>
          <p:cNvPr id="3" name="object 3"/>
          <p:cNvSpPr/>
          <p:nvPr/>
        </p:nvSpPr>
        <p:spPr>
          <a:xfrm>
            <a:off x="368808" y="1621536"/>
            <a:ext cx="8462772" cy="23301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148662"/>
            <a:ext cx="2715895"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Long</a:t>
            </a:r>
            <a:r>
              <a:rPr sz="2800" b="0" spc="-70" dirty="0">
                <a:solidFill>
                  <a:schemeClr val="tx1"/>
                </a:solidFill>
                <a:latin typeface="Arial"/>
                <a:cs typeface="Arial"/>
              </a:rPr>
              <a:t> </a:t>
            </a:r>
            <a:r>
              <a:rPr sz="2800" b="0" dirty="0">
                <a:solidFill>
                  <a:schemeClr val="tx1"/>
                </a:solidFill>
                <a:latin typeface="Arial"/>
                <a:cs typeface="Arial"/>
              </a:rPr>
              <a:t>Screenshot</a:t>
            </a:r>
            <a:endParaRPr sz="2800" dirty="0">
              <a:solidFill>
                <a:schemeClr val="tx1"/>
              </a:solidFill>
              <a:latin typeface="Arial"/>
              <a:cs typeface="Arial"/>
            </a:endParaRPr>
          </a:p>
        </p:txBody>
      </p:sp>
      <p:sp>
        <p:nvSpPr>
          <p:cNvPr id="3" name="object 3"/>
          <p:cNvSpPr/>
          <p:nvPr/>
        </p:nvSpPr>
        <p:spPr>
          <a:xfrm>
            <a:off x="7438643" y="0"/>
            <a:ext cx="838200" cy="51434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753100" y="1601724"/>
            <a:ext cx="838200" cy="11536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271771" y="824483"/>
            <a:ext cx="838200" cy="11521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738627" y="0"/>
            <a:ext cx="838200" cy="115214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521708" y="2558795"/>
            <a:ext cx="838200" cy="1152143"/>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128772" y="3275076"/>
            <a:ext cx="836676" cy="115214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734311" y="3991355"/>
            <a:ext cx="838200" cy="1152143"/>
          </a:xfrm>
          <a:prstGeom prst="rect">
            <a:avLst/>
          </a:prstGeom>
          <a:blipFill>
            <a:blip r:embed="rId8" cstate="print"/>
            <a:stretch>
              <a:fillRect/>
            </a:stretch>
          </a:blipFill>
        </p:spPr>
        <p:txBody>
          <a:bodyPr wrap="square" lIns="0" tIns="0" rIns="0" bIns="0" rtlCol="0"/>
          <a:lstStyle/>
          <a:p>
            <a:endParaRPr/>
          </a:p>
        </p:txBody>
      </p:sp>
      <p:sp>
        <p:nvSpPr>
          <p:cNvPr id="10" name="object 10"/>
          <p:cNvSpPr txBox="1"/>
          <p:nvPr/>
        </p:nvSpPr>
        <p:spPr>
          <a:xfrm>
            <a:off x="2741167" y="1225118"/>
            <a:ext cx="83566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00FF"/>
                </a:solidFill>
                <a:latin typeface="Arial"/>
                <a:cs typeface="Arial"/>
              </a:rPr>
              <a:t>Screen</a:t>
            </a:r>
            <a:r>
              <a:rPr sz="1400" spc="-95" dirty="0">
                <a:solidFill>
                  <a:srgbClr val="0000FF"/>
                </a:solidFill>
                <a:latin typeface="Arial"/>
                <a:cs typeface="Arial"/>
              </a:rPr>
              <a:t> </a:t>
            </a:r>
            <a:r>
              <a:rPr sz="1400" dirty="0">
                <a:solidFill>
                  <a:srgbClr val="0000FF"/>
                </a:solidFill>
                <a:latin typeface="Arial"/>
                <a:cs typeface="Arial"/>
              </a:rPr>
              <a:t>#1</a:t>
            </a:r>
            <a:endParaRPr sz="1400">
              <a:latin typeface="Arial"/>
              <a:cs typeface="Arial"/>
            </a:endParaRPr>
          </a:p>
        </p:txBody>
      </p:sp>
      <p:sp>
        <p:nvSpPr>
          <p:cNvPr id="11" name="object 11"/>
          <p:cNvSpPr txBox="1"/>
          <p:nvPr/>
        </p:nvSpPr>
        <p:spPr>
          <a:xfrm>
            <a:off x="4273677" y="2036191"/>
            <a:ext cx="8350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00FF"/>
                </a:solidFill>
                <a:latin typeface="Arial"/>
                <a:cs typeface="Arial"/>
              </a:rPr>
              <a:t>Screen</a:t>
            </a:r>
            <a:r>
              <a:rPr sz="1400" spc="-100" dirty="0">
                <a:solidFill>
                  <a:srgbClr val="0000FF"/>
                </a:solidFill>
                <a:latin typeface="Arial"/>
                <a:cs typeface="Arial"/>
              </a:rPr>
              <a:t> </a:t>
            </a:r>
            <a:r>
              <a:rPr sz="1400" dirty="0">
                <a:solidFill>
                  <a:srgbClr val="0000FF"/>
                </a:solidFill>
                <a:latin typeface="Arial"/>
                <a:cs typeface="Arial"/>
              </a:rPr>
              <a:t>#2</a:t>
            </a:r>
            <a:endParaRPr sz="1400">
              <a:latin typeface="Arial"/>
              <a:cs typeface="Arial"/>
            </a:endParaRPr>
          </a:p>
        </p:txBody>
      </p:sp>
      <p:sp>
        <p:nvSpPr>
          <p:cNvPr id="12" name="object 12"/>
          <p:cNvSpPr txBox="1"/>
          <p:nvPr/>
        </p:nvSpPr>
        <p:spPr>
          <a:xfrm>
            <a:off x="5756275" y="2826461"/>
            <a:ext cx="83566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00FF"/>
                </a:solidFill>
                <a:latin typeface="Arial"/>
                <a:cs typeface="Arial"/>
              </a:rPr>
              <a:t>Screen</a:t>
            </a:r>
            <a:r>
              <a:rPr sz="1400" spc="-95" dirty="0">
                <a:solidFill>
                  <a:srgbClr val="0000FF"/>
                </a:solidFill>
                <a:latin typeface="Arial"/>
                <a:cs typeface="Arial"/>
              </a:rPr>
              <a:t> </a:t>
            </a:r>
            <a:r>
              <a:rPr sz="1400" dirty="0">
                <a:solidFill>
                  <a:srgbClr val="0000FF"/>
                </a:solidFill>
                <a:latin typeface="Arial"/>
                <a:cs typeface="Arial"/>
              </a:rPr>
              <a:t>#3</a:t>
            </a:r>
            <a:endParaRPr sz="1400">
              <a:latin typeface="Arial"/>
              <a:cs typeface="Arial"/>
            </a:endParaRPr>
          </a:p>
        </p:txBody>
      </p:sp>
      <p:sp>
        <p:nvSpPr>
          <p:cNvPr id="13" name="object 13"/>
          <p:cNvSpPr txBox="1"/>
          <p:nvPr/>
        </p:nvSpPr>
        <p:spPr>
          <a:xfrm>
            <a:off x="4523613" y="3785412"/>
            <a:ext cx="8350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00FF"/>
                </a:solidFill>
                <a:latin typeface="Arial"/>
                <a:cs typeface="Arial"/>
              </a:rPr>
              <a:t>Screen</a:t>
            </a:r>
            <a:r>
              <a:rPr sz="1400" spc="-100" dirty="0">
                <a:solidFill>
                  <a:srgbClr val="0000FF"/>
                </a:solidFill>
                <a:latin typeface="Arial"/>
                <a:cs typeface="Arial"/>
              </a:rPr>
              <a:t> </a:t>
            </a:r>
            <a:r>
              <a:rPr sz="1400" dirty="0">
                <a:solidFill>
                  <a:srgbClr val="0000FF"/>
                </a:solidFill>
                <a:latin typeface="Arial"/>
                <a:cs typeface="Arial"/>
              </a:rPr>
              <a:t>#4</a:t>
            </a:r>
            <a:endParaRPr sz="1400">
              <a:latin typeface="Arial"/>
              <a:cs typeface="Arial"/>
            </a:endParaRPr>
          </a:p>
        </p:txBody>
      </p:sp>
      <p:sp>
        <p:nvSpPr>
          <p:cNvPr id="14" name="object 14"/>
          <p:cNvSpPr txBox="1"/>
          <p:nvPr/>
        </p:nvSpPr>
        <p:spPr>
          <a:xfrm>
            <a:off x="3130042" y="4501083"/>
            <a:ext cx="83566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00FF"/>
                </a:solidFill>
                <a:latin typeface="Arial"/>
                <a:cs typeface="Arial"/>
              </a:rPr>
              <a:t>Screen</a:t>
            </a:r>
            <a:r>
              <a:rPr sz="1400" spc="-95" dirty="0">
                <a:solidFill>
                  <a:srgbClr val="0000FF"/>
                </a:solidFill>
                <a:latin typeface="Arial"/>
                <a:cs typeface="Arial"/>
              </a:rPr>
              <a:t> </a:t>
            </a:r>
            <a:r>
              <a:rPr sz="1400" dirty="0">
                <a:solidFill>
                  <a:srgbClr val="0000FF"/>
                </a:solidFill>
                <a:latin typeface="Arial"/>
                <a:cs typeface="Arial"/>
              </a:rPr>
              <a:t>#5</a:t>
            </a:r>
            <a:endParaRPr sz="1400">
              <a:latin typeface="Arial"/>
              <a:cs typeface="Arial"/>
            </a:endParaRPr>
          </a:p>
        </p:txBody>
      </p:sp>
      <p:sp>
        <p:nvSpPr>
          <p:cNvPr id="15" name="object 15"/>
          <p:cNvSpPr txBox="1"/>
          <p:nvPr/>
        </p:nvSpPr>
        <p:spPr>
          <a:xfrm>
            <a:off x="1736851" y="3665347"/>
            <a:ext cx="8350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00FF"/>
                </a:solidFill>
                <a:latin typeface="Arial"/>
                <a:cs typeface="Arial"/>
              </a:rPr>
              <a:t>Screen</a:t>
            </a:r>
            <a:r>
              <a:rPr sz="1400" spc="-100" dirty="0">
                <a:solidFill>
                  <a:srgbClr val="0000FF"/>
                </a:solidFill>
                <a:latin typeface="Arial"/>
                <a:cs typeface="Arial"/>
              </a:rPr>
              <a:t> </a:t>
            </a:r>
            <a:r>
              <a:rPr sz="1400" dirty="0">
                <a:solidFill>
                  <a:srgbClr val="0000FF"/>
                </a:solidFill>
                <a:latin typeface="Arial"/>
                <a:cs typeface="Arial"/>
              </a:rPr>
              <a:t>#6</a:t>
            </a:r>
            <a:endParaRPr sz="1400">
              <a:latin typeface="Arial"/>
              <a:cs typeface="Arial"/>
            </a:endParaRPr>
          </a:p>
        </p:txBody>
      </p:sp>
      <p:sp>
        <p:nvSpPr>
          <p:cNvPr id="16" name="object 16"/>
          <p:cNvSpPr/>
          <p:nvPr/>
        </p:nvSpPr>
        <p:spPr>
          <a:xfrm>
            <a:off x="3576828" y="538226"/>
            <a:ext cx="3882390" cy="76200"/>
          </a:xfrm>
          <a:custGeom>
            <a:avLst/>
            <a:gdLst/>
            <a:ahLst/>
            <a:cxnLst/>
            <a:rect l="l" t="t" r="r" b="b"/>
            <a:pathLst>
              <a:path w="3882390" h="76200">
                <a:moveTo>
                  <a:pt x="3805808" y="44449"/>
                </a:moveTo>
                <a:lnTo>
                  <a:pt x="3805808" y="76200"/>
                </a:lnTo>
                <a:lnTo>
                  <a:pt x="3869308" y="44450"/>
                </a:lnTo>
                <a:lnTo>
                  <a:pt x="3805808" y="44449"/>
                </a:lnTo>
                <a:close/>
              </a:path>
              <a:path w="3882390" h="76200">
                <a:moveTo>
                  <a:pt x="3805808" y="31749"/>
                </a:moveTo>
                <a:lnTo>
                  <a:pt x="3805808" y="44449"/>
                </a:lnTo>
                <a:lnTo>
                  <a:pt x="3818508" y="44450"/>
                </a:lnTo>
                <a:lnTo>
                  <a:pt x="3818508" y="31750"/>
                </a:lnTo>
                <a:lnTo>
                  <a:pt x="3805808" y="31749"/>
                </a:lnTo>
                <a:close/>
              </a:path>
              <a:path w="3882390" h="76200">
                <a:moveTo>
                  <a:pt x="3805808" y="0"/>
                </a:moveTo>
                <a:lnTo>
                  <a:pt x="3805808" y="31749"/>
                </a:lnTo>
                <a:lnTo>
                  <a:pt x="3818508" y="31750"/>
                </a:lnTo>
                <a:lnTo>
                  <a:pt x="3818508" y="44450"/>
                </a:lnTo>
                <a:lnTo>
                  <a:pt x="3869310" y="44449"/>
                </a:lnTo>
                <a:lnTo>
                  <a:pt x="3882008" y="38100"/>
                </a:lnTo>
                <a:lnTo>
                  <a:pt x="3805808" y="0"/>
                </a:lnTo>
                <a:close/>
              </a:path>
              <a:path w="3882390" h="76200">
                <a:moveTo>
                  <a:pt x="0" y="31496"/>
                </a:moveTo>
                <a:lnTo>
                  <a:pt x="0" y="44196"/>
                </a:lnTo>
                <a:lnTo>
                  <a:pt x="3805808" y="44449"/>
                </a:lnTo>
                <a:lnTo>
                  <a:pt x="3805808" y="31749"/>
                </a:lnTo>
                <a:lnTo>
                  <a:pt x="0" y="31496"/>
                </a:lnTo>
                <a:close/>
              </a:path>
            </a:pathLst>
          </a:custGeom>
          <a:solidFill>
            <a:srgbClr val="FF9900"/>
          </a:solidFill>
        </p:spPr>
        <p:txBody>
          <a:bodyPr wrap="square" lIns="0" tIns="0" rIns="0" bIns="0" rtlCol="0"/>
          <a:lstStyle/>
          <a:p>
            <a:endParaRPr/>
          </a:p>
        </p:txBody>
      </p:sp>
      <p:sp>
        <p:nvSpPr>
          <p:cNvPr id="17" name="object 17"/>
          <p:cNvSpPr/>
          <p:nvPr/>
        </p:nvSpPr>
        <p:spPr>
          <a:xfrm>
            <a:off x="5109971" y="1369949"/>
            <a:ext cx="2350135" cy="76200"/>
          </a:xfrm>
          <a:custGeom>
            <a:avLst/>
            <a:gdLst/>
            <a:ahLst/>
            <a:cxnLst/>
            <a:rect l="l" t="t" r="r" b="b"/>
            <a:pathLst>
              <a:path w="2350134" h="76200">
                <a:moveTo>
                  <a:pt x="2273405" y="44534"/>
                </a:moveTo>
                <a:lnTo>
                  <a:pt x="2273300" y="76200"/>
                </a:lnTo>
                <a:lnTo>
                  <a:pt x="2337076" y="44576"/>
                </a:lnTo>
                <a:lnTo>
                  <a:pt x="2286127" y="44576"/>
                </a:lnTo>
                <a:lnTo>
                  <a:pt x="2273405" y="44534"/>
                </a:lnTo>
                <a:close/>
              </a:path>
              <a:path w="2350134" h="76200">
                <a:moveTo>
                  <a:pt x="2273447" y="31834"/>
                </a:moveTo>
                <a:lnTo>
                  <a:pt x="2273405" y="44534"/>
                </a:lnTo>
                <a:lnTo>
                  <a:pt x="2286127" y="44576"/>
                </a:lnTo>
                <a:lnTo>
                  <a:pt x="2286127" y="31876"/>
                </a:lnTo>
                <a:lnTo>
                  <a:pt x="2273447" y="31834"/>
                </a:lnTo>
                <a:close/>
              </a:path>
              <a:path w="2350134" h="76200">
                <a:moveTo>
                  <a:pt x="2273554" y="0"/>
                </a:moveTo>
                <a:lnTo>
                  <a:pt x="2273447" y="31834"/>
                </a:lnTo>
                <a:lnTo>
                  <a:pt x="2286127" y="31876"/>
                </a:lnTo>
                <a:lnTo>
                  <a:pt x="2286127" y="44576"/>
                </a:lnTo>
                <a:lnTo>
                  <a:pt x="2337076" y="44576"/>
                </a:lnTo>
                <a:lnTo>
                  <a:pt x="2349627" y="38353"/>
                </a:lnTo>
                <a:lnTo>
                  <a:pt x="2273554" y="0"/>
                </a:lnTo>
                <a:close/>
              </a:path>
              <a:path w="2350134" h="76200">
                <a:moveTo>
                  <a:pt x="0" y="24256"/>
                </a:moveTo>
                <a:lnTo>
                  <a:pt x="0" y="36956"/>
                </a:lnTo>
                <a:lnTo>
                  <a:pt x="2273405" y="44534"/>
                </a:lnTo>
                <a:lnTo>
                  <a:pt x="2273447" y="31834"/>
                </a:lnTo>
                <a:lnTo>
                  <a:pt x="0" y="24256"/>
                </a:lnTo>
                <a:close/>
              </a:path>
            </a:pathLst>
          </a:custGeom>
          <a:solidFill>
            <a:srgbClr val="FF9900"/>
          </a:solidFill>
        </p:spPr>
        <p:txBody>
          <a:bodyPr wrap="square" lIns="0" tIns="0" rIns="0" bIns="0" rtlCol="0"/>
          <a:lstStyle/>
          <a:p>
            <a:endParaRPr/>
          </a:p>
        </p:txBody>
      </p:sp>
      <p:sp>
        <p:nvSpPr>
          <p:cNvPr id="18" name="object 18"/>
          <p:cNvSpPr/>
          <p:nvPr/>
        </p:nvSpPr>
        <p:spPr>
          <a:xfrm>
            <a:off x="6591300" y="2132710"/>
            <a:ext cx="867410" cy="76200"/>
          </a:xfrm>
          <a:custGeom>
            <a:avLst/>
            <a:gdLst/>
            <a:ahLst/>
            <a:cxnLst/>
            <a:rect l="l" t="t" r="r" b="b"/>
            <a:pathLst>
              <a:path w="867409" h="76200">
                <a:moveTo>
                  <a:pt x="855341" y="31622"/>
                </a:moveTo>
                <a:lnTo>
                  <a:pt x="803782" y="31622"/>
                </a:lnTo>
                <a:lnTo>
                  <a:pt x="803909" y="44322"/>
                </a:lnTo>
                <a:lnTo>
                  <a:pt x="791146" y="44437"/>
                </a:lnTo>
                <a:lnTo>
                  <a:pt x="791464" y="76200"/>
                </a:lnTo>
                <a:lnTo>
                  <a:pt x="867282" y="37464"/>
                </a:lnTo>
                <a:lnTo>
                  <a:pt x="855341" y="31622"/>
                </a:lnTo>
                <a:close/>
              </a:path>
              <a:path w="867409" h="76200">
                <a:moveTo>
                  <a:pt x="791019" y="31737"/>
                </a:moveTo>
                <a:lnTo>
                  <a:pt x="0" y="38862"/>
                </a:lnTo>
                <a:lnTo>
                  <a:pt x="0" y="51562"/>
                </a:lnTo>
                <a:lnTo>
                  <a:pt x="791146" y="44437"/>
                </a:lnTo>
                <a:lnTo>
                  <a:pt x="791019" y="31737"/>
                </a:lnTo>
                <a:close/>
              </a:path>
              <a:path w="867409" h="76200">
                <a:moveTo>
                  <a:pt x="803782" y="31622"/>
                </a:moveTo>
                <a:lnTo>
                  <a:pt x="791019" y="31737"/>
                </a:lnTo>
                <a:lnTo>
                  <a:pt x="791146" y="44437"/>
                </a:lnTo>
                <a:lnTo>
                  <a:pt x="803909" y="44322"/>
                </a:lnTo>
                <a:lnTo>
                  <a:pt x="803782" y="31622"/>
                </a:lnTo>
                <a:close/>
              </a:path>
              <a:path w="867409" h="76200">
                <a:moveTo>
                  <a:pt x="790701" y="0"/>
                </a:moveTo>
                <a:lnTo>
                  <a:pt x="791019" y="31737"/>
                </a:lnTo>
                <a:lnTo>
                  <a:pt x="855341" y="31622"/>
                </a:lnTo>
                <a:lnTo>
                  <a:pt x="790701" y="0"/>
                </a:lnTo>
                <a:close/>
              </a:path>
            </a:pathLst>
          </a:custGeom>
          <a:solidFill>
            <a:srgbClr val="FF9900"/>
          </a:solidFill>
        </p:spPr>
        <p:txBody>
          <a:bodyPr wrap="square" lIns="0" tIns="0" rIns="0" bIns="0" rtlCol="0"/>
          <a:lstStyle/>
          <a:p>
            <a:endParaRPr/>
          </a:p>
        </p:txBody>
      </p:sp>
      <p:sp>
        <p:nvSpPr>
          <p:cNvPr id="19" name="object 19"/>
          <p:cNvSpPr/>
          <p:nvPr/>
        </p:nvSpPr>
        <p:spPr>
          <a:xfrm>
            <a:off x="5359908" y="3115817"/>
            <a:ext cx="2058035" cy="76200"/>
          </a:xfrm>
          <a:custGeom>
            <a:avLst/>
            <a:gdLst/>
            <a:ahLst/>
            <a:cxnLst/>
            <a:rect l="l" t="t" r="r" b="b"/>
            <a:pathLst>
              <a:path w="2058034" h="76200">
                <a:moveTo>
                  <a:pt x="1982215" y="0"/>
                </a:moveTo>
                <a:lnTo>
                  <a:pt x="1981898" y="31755"/>
                </a:lnTo>
                <a:lnTo>
                  <a:pt x="1994535" y="31876"/>
                </a:lnTo>
                <a:lnTo>
                  <a:pt x="1994408" y="44576"/>
                </a:lnTo>
                <a:lnTo>
                  <a:pt x="1981770" y="44576"/>
                </a:lnTo>
                <a:lnTo>
                  <a:pt x="1981453" y="76200"/>
                </a:lnTo>
                <a:lnTo>
                  <a:pt x="2046313" y="44576"/>
                </a:lnTo>
                <a:lnTo>
                  <a:pt x="1994408" y="44576"/>
                </a:lnTo>
                <a:lnTo>
                  <a:pt x="2046562" y="44455"/>
                </a:lnTo>
                <a:lnTo>
                  <a:pt x="2058035" y="38862"/>
                </a:lnTo>
                <a:lnTo>
                  <a:pt x="1982215" y="0"/>
                </a:lnTo>
                <a:close/>
              </a:path>
              <a:path w="2058034" h="76200">
                <a:moveTo>
                  <a:pt x="1981898" y="31755"/>
                </a:moveTo>
                <a:lnTo>
                  <a:pt x="1981771" y="44455"/>
                </a:lnTo>
                <a:lnTo>
                  <a:pt x="1994408" y="44576"/>
                </a:lnTo>
                <a:lnTo>
                  <a:pt x="1994535" y="31876"/>
                </a:lnTo>
                <a:lnTo>
                  <a:pt x="1981898" y="31755"/>
                </a:lnTo>
                <a:close/>
              </a:path>
              <a:path w="2058034" h="76200">
                <a:moveTo>
                  <a:pt x="0" y="12700"/>
                </a:moveTo>
                <a:lnTo>
                  <a:pt x="0" y="25400"/>
                </a:lnTo>
                <a:lnTo>
                  <a:pt x="1981771" y="44455"/>
                </a:lnTo>
                <a:lnTo>
                  <a:pt x="1981898" y="31755"/>
                </a:lnTo>
                <a:lnTo>
                  <a:pt x="0" y="12700"/>
                </a:lnTo>
                <a:close/>
              </a:path>
            </a:pathLst>
          </a:custGeom>
          <a:solidFill>
            <a:srgbClr val="FF9900"/>
          </a:solidFill>
        </p:spPr>
        <p:txBody>
          <a:bodyPr wrap="square" lIns="0" tIns="0" rIns="0" bIns="0" rtlCol="0"/>
          <a:lstStyle/>
          <a:p>
            <a:endParaRPr/>
          </a:p>
        </p:txBody>
      </p:sp>
      <p:sp>
        <p:nvSpPr>
          <p:cNvPr id="20" name="object 20"/>
          <p:cNvSpPr/>
          <p:nvPr/>
        </p:nvSpPr>
        <p:spPr>
          <a:xfrm>
            <a:off x="3979164" y="4143755"/>
            <a:ext cx="3438525" cy="76200"/>
          </a:xfrm>
          <a:custGeom>
            <a:avLst/>
            <a:gdLst/>
            <a:ahLst/>
            <a:cxnLst/>
            <a:rect l="l" t="t" r="r" b="b"/>
            <a:pathLst>
              <a:path w="3438525" h="76200">
                <a:moveTo>
                  <a:pt x="3362070" y="0"/>
                </a:moveTo>
                <a:lnTo>
                  <a:pt x="3362070" y="76200"/>
                </a:lnTo>
                <a:lnTo>
                  <a:pt x="3425570" y="44450"/>
                </a:lnTo>
                <a:lnTo>
                  <a:pt x="3374770" y="44450"/>
                </a:lnTo>
                <a:lnTo>
                  <a:pt x="3374770" y="31750"/>
                </a:lnTo>
                <a:lnTo>
                  <a:pt x="3425570" y="31750"/>
                </a:lnTo>
                <a:lnTo>
                  <a:pt x="3362070" y="0"/>
                </a:lnTo>
                <a:close/>
              </a:path>
              <a:path w="3438525" h="76200">
                <a:moveTo>
                  <a:pt x="3362070" y="31750"/>
                </a:moveTo>
                <a:lnTo>
                  <a:pt x="0" y="31750"/>
                </a:lnTo>
                <a:lnTo>
                  <a:pt x="0" y="44450"/>
                </a:lnTo>
                <a:lnTo>
                  <a:pt x="3362070" y="44450"/>
                </a:lnTo>
                <a:lnTo>
                  <a:pt x="3362070" y="31750"/>
                </a:lnTo>
                <a:close/>
              </a:path>
              <a:path w="3438525" h="76200">
                <a:moveTo>
                  <a:pt x="3425570" y="31750"/>
                </a:moveTo>
                <a:lnTo>
                  <a:pt x="3374770" y="31750"/>
                </a:lnTo>
                <a:lnTo>
                  <a:pt x="3374770" y="44450"/>
                </a:lnTo>
                <a:lnTo>
                  <a:pt x="3425570" y="44450"/>
                </a:lnTo>
                <a:lnTo>
                  <a:pt x="3438270" y="38100"/>
                </a:lnTo>
                <a:lnTo>
                  <a:pt x="3425570" y="31750"/>
                </a:lnTo>
                <a:close/>
              </a:path>
            </a:pathLst>
          </a:custGeom>
          <a:solidFill>
            <a:srgbClr val="FF9900"/>
          </a:solidFill>
        </p:spPr>
        <p:txBody>
          <a:bodyPr wrap="square" lIns="0" tIns="0" rIns="0" bIns="0" rtlCol="0"/>
          <a:lstStyle/>
          <a:p>
            <a:endParaRPr/>
          </a:p>
        </p:txBody>
      </p:sp>
      <p:sp>
        <p:nvSpPr>
          <p:cNvPr id="21" name="object 21"/>
          <p:cNvSpPr/>
          <p:nvPr/>
        </p:nvSpPr>
        <p:spPr>
          <a:xfrm>
            <a:off x="2578607" y="4849228"/>
            <a:ext cx="4838700" cy="76200"/>
          </a:xfrm>
          <a:custGeom>
            <a:avLst/>
            <a:gdLst/>
            <a:ahLst/>
            <a:cxnLst/>
            <a:rect l="l" t="t" r="r" b="b"/>
            <a:pathLst>
              <a:path w="4838700" h="76200">
                <a:moveTo>
                  <a:pt x="4762478" y="44451"/>
                </a:moveTo>
                <a:lnTo>
                  <a:pt x="4762373" y="76199"/>
                </a:lnTo>
                <a:lnTo>
                  <a:pt x="4826285" y="44488"/>
                </a:lnTo>
                <a:lnTo>
                  <a:pt x="4775200" y="44488"/>
                </a:lnTo>
                <a:lnTo>
                  <a:pt x="4762478" y="44451"/>
                </a:lnTo>
                <a:close/>
              </a:path>
              <a:path w="4838700" h="76200">
                <a:moveTo>
                  <a:pt x="4762521" y="31751"/>
                </a:moveTo>
                <a:lnTo>
                  <a:pt x="4762478" y="44451"/>
                </a:lnTo>
                <a:lnTo>
                  <a:pt x="4775200" y="44488"/>
                </a:lnTo>
                <a:lnTo>
                  <a:pt x="4775200" y="31788"/>
                </a:lnTo>
                <a:lnTo>
                  <a:pt x="4762521" y="31751"/>
                </a:lnTo>
                <a:close/>
              </a:path>
              <a:path w="4838700" h="76200">
                <a:moveTo>
                  <a:pt x="4762627" y="0"/>
                </a:moveTo>
                <a:lnTo>
                  <a:pt x="4762521" y="31751"/>
                </a:lnTo>
                <a:lnTo>
                  <a:pt x="4775200" y="31788"/>
                </a:lnTo>
                <a:lnTo>
                  <a:pt x="4775200" y="44488"/>
                </a:lnTo>
                <a:lnTo>
                  <a:pt x="4826285" y="44488"/>
                </a:lnTo>
                <a:lnTo>
                  <a:pt x="4838700" y="38328"/>
                </a:lnTo>
                <a:lnTo>
                  <a:pt x="4762627" y="0"/>
                </a:lnTo>
                <a:close/>
              </a:path>
              <a:path w="4838700" h="76200">
                <a:moveTo>
                  <a:pt x="0" y="18173"/>
                </a:moveTo>
                <a:lnTo>
                  <a:pt x="0" y="30873"/>
                </a:lnTo>
                <a:lnTo>
                  <a:pt x="4762478" y="44451"/>
                </a:lnTo>
                <a:lnTo>
                  <a:pt x="4762521" y="31751"/>
                </a:lnTo>
                <a:lnTo>
                  <a:pt x="0" y="18173"/>
                </a:lnTo>
                <a:close/>
              </a:path>
            </a:pathLst>
          </a:custGeom>
          <a:solidFill>
            <a:srgbClr val="FF99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2951480" cy="452120"/>
          </a:xfrm>
          <a:prstGeom prst="rect">
            <a:avLst/>
          </a:prstGeom>
        </p:spPr>
        <p:txBody>
          <a:bodyPr vert="horz" wrap="square" lIns="0" tIns="12065" rIns="0" bIns="0" rtlCol="0">
            <a:spAutoFit/>
          </a:bodyPr>
          <a:lstStyle/>
          <a:p>
            <a:pPr marL="12700">
              <a:lnSpc>
                <a:spcPct val="100000"/>
              </a:lnSpc>
              <a:spcBef>
                <a:spcPts val="95"/>
              </a:spcBef>
            </a:pPr>
            <a:r>
              <a:rPr sz="2800" b="0" spc="-5" dirty="0">
                <a:solidFill>
                  <a:schemeClr val="tx1"/>
                </a:solidFill>
                <a:latin typeface="Arial"/>
                <a:cs typeface="Arial"/>
              </a:rPr>
              <a:t>Video</a:t>
            </a:r>
            <a:r>
              <a:rPr sz="2800" b="0" spc="-25" dirty="0">
                <a:solidFill>
                  <a:schemeClr val="tx1"/>
                </a:solidFill>
                <a:latin typeface="Arial"/>
                <a:cs typeface="Arial"/>
              </a:rPr>
              <a:t> </a:t>
            </a:r>
            <a:r>
              <a:rPr sz="2800" b="0" spc="-5" dirty="0">
                <a:solidFill>
                  <a:schemeClr val="tx1"/>
                </a:solidFill>
                <a:latin typeface="Arial"/>
                <a:cs typeface="Arial"/>
              </a:rPr>
              <a:t>Stabilization</a:t>
            </a:r>
            <a:endParaRPr sz="2800" dirty="0">
              <a:solidFill>
                <a:schemeClr val="tx1"/>
              </a:solidFill>
              <a:latin typeface="Arial"/>
              <a:cs typeface="Arial"/>
            </a:endParaRPr>
          </a:p>
        </p:txBody>
      </p:sp>
      <p:sp>
        <p:nvSpPr>
          <p:cNvPr id="3" name="object 3"/>
          <p:cNvSpPr/>
          <p:nvPr/>
        </p:nvSpPr>
        <p:spPr>
          <a:xfrm>
            <a:off x="1642872" y="1170432"/>
            <a:ext cx="5858256" cy="34168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2917825" cy="452120"/>
          </a:xfrm>
          <a:prstGeom prst="rect">
            <a:avLst/>
          </a:prstGeom>
        </p:spPr>
        <p:txBody>
          <a:bodyPr vert="horz" wrap="square" lIns="0" tIns="12065" rIns="0" bIns="0" rtlCol="0">
            <a:spAutoFit/>
          </a:bodyPr>
          <a:lstStyle/>
          <a:p>
            <a:pPr marL="12700">
              <a:lnSpc>
                <a:spcPct val="100000"/>
              </a:lnSpc>
              <a:spcBef>
                <a:spcPts val="95"/>
              </a:spcBef>
            </a:pPr>
            <a:r>
              <a:rPr sz="2800" b="0" dirty="0">
                <a:solidFill>
                  <a:schemeClr val="tx1"/>
                </a:solidFill>
                <a:latin typeface="Arial"/>
                <a:cs typeface="Arial"/>
              </a:rPr>
              <a:t>360-degree</a:t>
            </a:r>
            <a:r>
              <a:rPr sz="2800" b="0" spc="-40" dirty="0">
                <a:solidFill>
                  <a:schemeClr val="tx1"/>
                </a:solidFill>
                <a:latin typeface="Arial"/>
                <a:cs typeface="Arial"/>
              </a:rPr>
              <a:t> </a:t>
            </a:r>
            <a:r>
              <a:rPr sz="2800" b="0" spc="-5" dirty="0">
                <a:solidFill>
                  <a:schemeClr val="tx1"/>
                </a:solidFill>
                <a:latin typeface="Arial"/>
                <a:cs typeface="Arial"/>
              </a:rPr>
              <a:t>image</a:t>
            </a:r>
            <a:endParaRPr sz="2800" dirty="0">
              <a:solidFill>
                <a:schemeClr val="tx1"/>
              </a:solidFill>
              <a:latin typeface="Arial"/>
              <a:cs typeface="Arial"/>
            </a:endParaRPr>
          </a:p>
        </p:txBody>
      </p:sp>
      <p:sp>
        <p:nvSpPr>
          <p:cNvPr id="3" name="object 3"/>
          <p:cNvSpPr txBox="1"/>
          <p:nvPr/>
        </p:nvSpPr>
        <p:spPr>
          <a:xfrm>
            <a:off x="3196844" y="4526381"/>
            <a:ext cx="26028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CACAC"/>
                </a:solidFill>
                <a:latin typeface="Arial"/>
                <a:cs typeface="Arial"/>
              </a:rPr>
              <a:t>Google Map </a:t>
            </a:r>
            <a:r>
              <a:rPr sz="1800" dirty="0">
                <a:solidFill>
                  <a:srgbClr val="ACACAC"/>
                </a:solidFill>
                <a:latin typeface="Arial"/>
                <a:cs typeface="Arial"/>
              </a:rPr>
              <a:t>- </a:t>
            </a:r>
            <a:r>
              <a:rPr sz="1800" spc="-5" dirty="0">
                <a:solidFill>
                  <a:srgbClr val="ACACAC"/>
                </a:solidFill>
                <a:latin typeface="Arial"/>
                <a:cs typeface="Arial"/>
              </a:rPr>
              <a:t>Street</a:t>
            </a:r>
            <a:r>
              <a:rPr sz="1800" spc="-30" dirty="0">
                <a:solidFill>
                  <a:srgbClr val="ACACAC"/>
                </a:solidFill>
                <a:latin typeface="Arial"/>
                <a:cs typeface="Arial"/>
              </a:rPr>
              <a:t> </a:t>
            </a:r>
            <a:r>
              <a:rPr sz="1800" spc="-5" dirty="0">
                <a:solidFill>
                  <a:srgbClr val="ACACAC"/>
                </a:solidFill>
                <a:latin typeface="Arial"/>
                <a:cs typeface="Arial"/>
              </a:rPr>
              <a:t>view</a:t>
            </a:r>
            <a:endParaRPr sz="1800">
              <a:latin typeface="Arial"/>
              <a:cs typeface="Arial"/>
            </a:endParaRPr>
          </a:p>
        </p:txBody>
      </p:sp>
      <p:sp>
        <p:nvSpPr>
          <p:cNvPr id="4" name="object 4"/>
          <p:cNvSpPr/>
          <p:nvPr/>
        </p:nvSpPr>
        <p:spPr>
          <a:xfrm>
            <a:off x="1414272" y="1152144"/>
            <a:ext cx="6315456" cy="3279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320">
              <a:lnSpc>
                <a:spcPct val="100000"/>
              </a:lnSpc>
              <a:spcBef>
                <a:spcPts val="100"/>
              </a:spcBef>
            </a:pPr>
            <a:r>
              <a:rPr lang="en-US" spc="90" dirty="0" smtClean="0">
                <a:solidFill>
                  <a:schemeClr val="tx1"/>
                </a:solidFill>
              </a:rPr>
              <a:t>Thanks</a:t>
            </a:r>
            <a:endParaRPr spc="9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76200" y="825676"/>
            <a:ext cx="5867400" cy="1306127"/>
          </a:xfrm>
          <a:prstGeom prst="rect">
            <a:avLst/>
          </a:prstGeom>
        </p:spPr>
        <p:txBody>
          <a:bodyPr vert="horz" wrap="square" lIns="0" tIns="13335" rIns="0" bIns="0" rtlCol="0">
            <a:spAutoFit/>
          </a:bodyPr>
          <a:lstStyle/>
          <a:p>
            <a:pPr marL="367665" indent="-354965">
              <a:lnSpc>
                <a:spcPct val="100000"/>
              </a:lnSpc>
              <a:spcBef>
                <a:spcPts val="105"/>
              </a:spcBef>
              <a:buChar char="●"/>
              <a:tabLst>
                <a:tab pos="367665" algn="l"/>
                <a:tab pos="368300" algn="l"/>
              </a:tabLst>
            </a:pPr>
            <a:r>
              <a:rPr sz="1200" dirty="0">
                <a:latin typeface="Arial"/>
                <a:cs typeface="Arial"/>
              </a:rPr>
              <a:t>Feature matching methods can give false</a:t>
            </a:r>
            <a:r>
              <a:rPr sz="1200" spc="-125" dirty="0">
                <a:latin typeface="Arial"/>
                <a:cs typeface="Arial"/>
              </a:rPr>
              <a:t> </a:t>
            </a:r>
            <a:r>
              <a:rPr sz="1200" dirty="0">
                <a:latin typeface="Arial"/>
                <a:cs typeface="Arial"/>
              </a:rPr>
              <a:t>matches.</a:t>
            </a:r>
          </a:p>
          <a:p>
            <a:pPr marL="367665" indent="-354965">
              <a:lnSpc>
                <a:spcPct val="100000"/>
              </a:lnSpc>
              <a:buChar char="●"/>
              <a:tabLst>
                <a:tab pos="367665" algn="l"/>
                <a:tab pos="368300" algn="l"/>
              </a:tabLst>
            </a:pPr>
            <a:r>
              <a:rPr sz="1200" dirty="0">
                <a:latin typeface="Arial"/>
                <a:cs typeface="Arial"/>
              </a:rPr>
              <a:t>Manually</a:t>
            </a:r>
            <a:r>
              <a:rPr sz="1200" spc="85" dirty="0">
                <a:latin typeface="Arial"/>
                <a:cs typeface="Arial"/>
              </a:rPr>
              <a:t> </a:t>
            </a:r>
            <a:r>
              <a:rPr sz="1200" dirty="0">
                <a:latin typeface="Arial"/>
                <a:cs typeface="Arial"/>
              </a:rPr>
              <a:t>select</a:t>
            </a:r>
            <a:r>
              <a:rPr sz="1200" spc="90" dirty="0">
                <a:latin typeface="Arial"/>
                <a:cs typeface="Arial"/>
              </a:rPr>
              <a:t> </a:t>
            </a:r>
            <a:r>
              <a:rPr sz="1200" spc="-5" dirty="0">
                <a:latin typeface="Arial"/>
                <a:cs typeface="Arial"/>
              </a:rPr>
              <a:t>good</a:t>
            </a:r>
            <a:r>
              <a:rPr sz="1200" spc="95" dirty="0">
                <a:latin typeface="Arial"/>
                <a:cs typeface="Arial"/>
              </a:rPr>
              <a:t> </a:t>
            </a:r>
            <a:r>
              <a:rPr sz="1200" spc="-5" dirty="0">
                <a:latin typeface="Arial"/>
                <a:cs typeface="Arial"/>
              </a:rPr>
              <a:t>matches,</a:t>
            </a:r>
            <a:r>
              <a:rPr sz="1200" spc="95" dirty="0">
                <a:latin typeface="Arial"/>
                <a:cs typeface="Arial"/>
              </a:rPr>
              <a:t> </a:t>
            </a:r>
            <a:r>
              <a:rPr sz="1200" spc="-10" dirty="0">
                <a:latin typeface="Arial"/>
                <a:cs typeface="Arial"/>
              </a:rPr>
              <a:t>or</a:t>
            </a:r>
            <a:r>
              <a:rPr sz="1200" spc="95" dirty="0">
                <a:latin typeface="Arial"/>
                <a:cs typeface="Arial"/>
              </a:rPr>
              <a:t> </a:t>
            </a:r>
            <a:r>
              <a:rPr sz="1200" spc="-5" dirty="0">
                <a:latin typeface="Arial"/>
                <a:cs typeface="Arial"/>
              </a:rPr>
              <a:t>use</a:t>
            </a:r>
            <a:r>
              <a:rPr sz="1200" spc="85" dirty="0">
                <a:latin typeface="Arial"/>
                <a:cs typeface="Arial"/>
              </a:rPr>
              <a:t> </a:t>
            </a:r>
            <a:r>
              <a:rPr sz="1200" dirty="0">
                <a:latin typeface="Arial"/>
                <a:cs typeface="Arial"/>
              </a:rPr>
              <a:t>robust</a:t>
            </a:r>
            <a:r>
              <a:rPr sz="1200" spc="85" dirty="0">
                <a:latin typeface="Arial"/>
                <a:cs typeface="Arial"/>
              </a:rPr>
              <a:t> </a:t>
            </a:r>
            <a:r>
              <a:rPr sz="1200" spc="-5" dirty="0">
                <a:latin typeface="Arial"/>
                <a:cs typeface="Arial"/>
              </a:rPr>
              <a:t>method</a:t>
            </a:r>
            <a:r>
              <a:rPr sz="1200" spc="90" dirty="0">
                <a:latin typeface="Arial"/>
                <a:cs typeface="Arial"/>
              </a:rPr>
              <a:t> </a:t>
            </a:r>
            <a:r>
              <a:rPr sz="1200" spc="-5" dirty="0">
                <a:latin typeface="Arial"/>
                <a:cs typeface="Arial"/>
              </a:rPr>
              <a:t>to</a:t>
            </a:r>
            <a:r>
              <a:rPr sz="1200" spc="90" dirty="0">
                <a:latin typeface="Arial"/>
                <a:cs typeface="Arial"/>
              </a:rPr>
              <a:t> </a:t>
            </a:r>
            <a:r>
              <a:rPr sz="1200" dirty="0">
                <a:latin typeface="Arial"/>
                <a:cs typeface="Arial"/>
              </a:rPr>
              <a:t>remove</a:t>
            </a:r>
            <a:r>
              <a:rPr sz="1200" spc="90" dirty="0">
                <a:latin typeface="Arial"/>
                <a:cs typeface="Arial"/>
              </a:rPr>
              <a:t> </a:t>
            </a:r>
            <a:r>
              <a:rPr sz="1200" spc="-5" dirty="0">
                <a:latin typeface="Arial"/>
                <a:cs typeface="Arial"/>
              </a:rPr>
              <a:t>false</a:t>
            </a:r>
            <a:endParaRPr sz="1200" dirty="0">
              <a:latin typeface="Arial"/>
              <a:cs typeface="Arial"/>
            </a:endParaRPr>
          </a:p>
          <a:p>
            <a:pPr marL="367665">
              <a:lnSpc>
                <a:spcPct val="100000"/>
              </a:lnSpc>
            </a:pPr>
            <a:r>
              <a:rPr sz="1200" dirty="0">
                <a:latin typeface="Arial"/>
                <a:cs typeface="Arial"/>
              </a:rPr>
              <a:t>matches.</a:t>
            </a:r>
          </a:p>
          <a:p>
            <a:pPr marL="367665" indent="-354965">
              <a:lnSpc>
                <a:spcPct val="100000"/>
              </a:lnSpc>
              <a:buChar char="●"/>
              <a:tabLst>
                <a:tab pos="367665" algn="l"/>
                <a:tab pos="368300" algn="l"/>
              </a:tabLst>
            </a:pPr>
            <a:r>
              <a:rPr sz="1200" dirty="0">
                <a:latin typeface="Arial"/>
                <a:cs typeface="Arial"/>
              </a:rPr>
              <a:t>Nearest neighbor search </a:t>
            </a:r>
            <a:r>
              <a:rPr sz="1200" spc="-5" dirty="0">
                <a:latin typeface="Arial"/>
                <a:cs typeface="Arial"/>
              </a:rPr>
              <a:t>is </a:t>
            </a:r>
            <a:r>
              <a:rPr sz="1200" dirty="0">
                <a:latin typeface="Arial"/>
                <a:cs typeface="Arial"/>
              </a:rPr>
              <a:t>computationally</a:t>
            </a:r>
            <a:r>
              <a:rPr sz="1200" spc="-114" dirty="0">
                <a:latin typeface="Arial"/>
                <a:cs typeface="Arial"/>
              </a:rPr>
              <a:t> </a:t>
            </a:r>
            <a:r>
              <a:rPr sz="1200" dirty="0">
                <a:latin typeface="Arial"/>
                <a:cs typeface="Arial"/>
              </a:rPr>
              <a:t>expensive.</a:t>
            </a:r>
          </a:p>
          <a:p>
            <a:pPr marL="824865" lvl="1" indent="-354965">
              <a:lnSpc>
                <a:spcPct val="100000"/>
              </a:lnSpc>
              <a:buChar char="○"/>
              <a:tabLst>
                <a:tab pos="824865" algn="l"/>
                <a:tab pos="825500" algn="l"/>
              </a:tabLst>
            </a:pPr>
            <a:r>
              <a:rPr sz="1200" dirty="0">
                <a:latin typeface="Arial"/>
                <a:cs typeface="Arial"/>
              </a:rPr>
              <a:t>Need efficient algorithm, </a:t>
            </a:r>
            <a:r>
              <a:rPr sz="1200" spc="-5" dirty="0">
                <a:latin typeface="Arial"/>
                <a:cs typeface="Arial"/>
              </a:rPr>
              <a:t>e.g., </a:t>
            </a:r>
            <a:r>
              <a:rPr sz="1200" dirty="0">
                <a:latin typeface="Arial"/>
                <a:cs typeface="Arial"/>
              </a:rPr>
              <a:t>using k-D</a:t>
            </a:r>
            <a:r>
              <a:rPr sz="1200" spc="-145" dirty="0">
                <a:latin typeface="Arial"/>
                <a:cs typeface="Arial"/>
              </a:rPr>
              <a:t> </a:t>
            </a:r>
            <a:r>
              <a:rPr sz="1200" dirty="0">
                <a:latin typeface="Arial"/>
                <a:cs typeface="Arial"/>
              </a:rPr>
              <a:t>Tree.</a:t>
            </a:r>
          </a:p>
          <a:p>
            <a:pPr marL="824865" marR="5080" lvl="1" indent="-354965">
              <a:lnSpc>
                <a:spcPct val="100000"/>
              </a:lnSpc>
              <a:buChar char="○"/>
              <a:tabLst>
                <a:tab pos="824865" algn="l"/>
                <a:tab pos="825500" algn="l"/>
              </a:tabLst>
            </a:pPr>
            <a:r>
              <a:rPr sz="1200" dirty="0">
                <a:latin typeface="Arial"/>
                <a:cs typeface="Arial"/>
              </a:rPr>
              <a:t>k-D </a:t>
            </a:r>
            <a:r>
              <a:rPr sz="1200" spc="-5" dirty="0">
                <a:latin typeface="Arial"/>
                <a:cs typeface="Arial"/>
              </a:rPr>
              <a:t>Tree </a:t>
            </a:r>
            <a:r>
              <a:rPr sz="1200" spc="-10" dirty="0">
                <a:latin typeface="Arial"/>
                <a:cs typeface="Arial"/>
              </a:rPr>
              <a:t>is </a:t>
            </a:r>
            <a:r>
              <a:rPr sz="1200" dirty="0">
                <a:latin typeface="Arial"/>
                <a:cs typeface="Arial"/>
              </a:rPr>
              <a:t>not </a:t>
            </a:r>
            <a:r>
              <a:rPr sz="1200" spc="-5" dirty="0">
                <a:latin typeface="Arial"/>
                <a:cs typeface="Arial"/>
              </a:rPr>
              <a:t>more efficient than </a:t>
            </a:r>
            <a:r>
              <a:rPr sz="1200" dirty="0">
                <a:latin typeface="Arial"/>
                <a:cs typeface="Arial"/>
              </a:rPr>
              <a:t>exhaustive search </a:t>
            </a:r>
            <a:r>
              <a:rPr sz="1200" spc="-10" dirty="0">
                <a:latin typeface="Arial"/>
                <a:cs typeface="Arial"/>
              </a:rPr>
              <a:t>for </a:t>
            </a:r>
            <a:r>
              <a:rPr sz="1200" dirty="0" smtClean="0">
                <a:latin typeface="Arial"/>
                <a:cs typeface="Arial"/>
              </a:rPr>
              <a:t>large  </a:t>
            </a:r>
            <a:r>
              <a:rPr sz="1200" dirty="0">
                <a:latin typeface="Arial"/>
                <a:cs typeface="Arial"/>
              </a:rPr>
              <a:t>dimensionality, </a:t>
            </a:r>
            <a:r>
              <a:rPr sz="1200" spc="-5" dirty="0">
                <a:latin typeface="Arial"/>
                <a:cs typeface="Arial"/>
              </a:rPr>
              <a:t>e.g., </a:t>
            </a:r>
            <a:r>
              <a:rPr sz="1200" dirty="0">
                <a:latin typeface="Arial"/>
                <a:cs typeface="Arial"/>
              </a:rPr>
              <a:t>&gt;</a:t>
            </a:r>
            <a:r>
              <a:rPr sz="1200" spc="-65" dirty="0">
                <a:latin typeface="Arial"/>
                <a:cs typeface="Arial"/>
              </a:rPr>
              <a:t> </a:t>
            </a:r>
            <a:r>
              <a:rPr sz="1200" dirty="0">
                <a:latin typeface="Arial"/>
                <a:cs typeface="Arial"/>
              </a:rPr>
              <a:t>20.</a:t>
            </a:r>
          </a:p>
        </p:txBody>
      </p:sp>
      <p:sp>
        <p:nvSpPr>
          <p:cNvPr id="5" name="object 2"/>
          <p:cNvSpPr txBox="1">
            <a:spLocks/>
          </p:cNvSpPr>
          <p:nvPr/>
        </p:nvSpPr>
        <p:spPr>
          <a:xfrm>
            <a:off x="1143000" y="131865"/>
            <a:ext cx="2794635"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5" dirty="0" smtClean="0">
                <a:latin typeface="Arial"/>
                <a:cs typeface="Arial"/>
              </a:rPr>
              <a:t>Feature</a:t>
            </a:r>
            <a:r>
              <a:rPr lang="en-US" sz="2800" kern="0" spc="-15" dirty="0" smtClean="0">
                <a:latin typeface="Arial"/>
                <a:cs typeface="Arial"/>
              </a:rPr>
              <a:t> </a:t>
            </a:r>
            <a:r>
              <a:rPr lang="en-US" sz="2800" kern="0" spc="-5" dirty="0" smtClean="0">
                <a:latin typeface="Arial"/>
                <a:cs typeface="Arial"/>
              </a:rPr>
              <a:t>Matching</a:t>
            </a:r>
            <a:endParaRPr lang="en-US" sz="2800" kern="0" dirty="0">
              <a:latin typeface="Arial"/>
              <a:cs typeface="Aria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9350" y="2978396"/>
            <a:ext cx="2590800" cy="1540036"/>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6118" y="2976918"/>
            <a:ext cx="2743200" cy="150570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76" y="2334180"/>
            <a:ext cx="3116710" cy="249336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8188" y="517309"/>
            <a:ext cx="2238954" cy="1791163"/>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0624" y="1106529"/>
            <a:ext cx="1267251" cy="744423"/>
          </a:xfrm>
          <a:prstGeom prst="rect">
            <a:avLst/>
          </a:prstGeom>
        </p:spPr>
      </p:pic>
      <p:sp>
        <p:nvSpPr>
          <p:cNvPr id="20" name="TextBox 19"/>
          <p:cNvSpPr txBox="1"/>
          <p:nvPr/>
        </p:nvSpPr>
        <p:spPr>
          <a:xfrm>
            <a:off x="5513472" y="1971382"/>
            <a:ext cx="453970" cy="261610"/>
          </a:xfrm>
          <a:prstGeom prst="rect">
            <a:avLst/>
          </a:prstGeom>
          <a:noFill/>
        </p:spPr>
        <p:txBody>
          <a:bodyPr wrap="none" rtlCol="0">
            <a:spAutoFit/>
          </a:bodyPr>
          <a:lstStyle/>
          <a:p>
            <a:r>
              <a:rPr lang="en-US" sz="1100" dirty="0" smtClean="0"/>
              <a:t> pic1</a:t>
            </a:r>
            <a:endParaRPr lang="en-US" sz="1100" dirty="0"/>
          </a:p>
        </p:txBody>
      </p:sp>
      <p:sp>
        <p:nvSpPr>
          <p:cNvPr id="21" name="TextBox 20"/>
          <p:cNvSpPr txBox="1"/>
          <p:nvPr/>
        </p:nvSpPr>
        <p:spPr>
          <a:xfrm>
            <a:off x="7554750" y="2344084"/>
            <a:ext cx="421910" cy="261610"/>
          </a:xfrm>
          <a:prstGeom prst="rect">
            <a:avLst/>
          </a:prstGeom>
          <a:noFill/>
        </p:spPr>
        <p:txBody>
          <a:bodyPr wrap="none" rtlCol="0">
            <a:spAutoFit/>
          </a:bodyPr>
          <a:lstStyle/>
          <a:p>
            <a:r>
              <a:rPr lang="en-US" sz="1100" dirty="0" smtClean="0"/>
              <a:t>pic2</a:t>
            </a:r>
            <a:endParaRPr lang="en-US" sz="1100" dirty="0"/>
          </a:p>
        </p:txBody>
      </p:sp>
      <p:sp>
        <p:nvSpPr>
          <p:cNvPr id="22" name="TextBox 21"/>
          <p:cNvSpPr txBox="1"/>
          <p:nvPr/>
        </p:nvSpPr>
        <p:spPr>
          <a:xfrm>
            <a:off x="1256531" y="4827548"/>
            <a:ext cx="1680268" cy="261610"/>
          </a:xfrm>
          <a:prstGeom prst="rect">
            <a:avLst/>
          </a:prstGeom>
          <a:noFill/>
        </p:spPr>
        <p:txBody>
          <a:bodyPr wrap="none" rtlCol="0">
            <a:spAutoFit/>
          </a:bodyPr>
          <a:lstStyle/>
          <a:p>
            <a:r>
              <a:rPr lang="en-US" sz="1100" dirty="0" smtClean="0"/>
              <a:t> Key point detected image</a:t>
            </a:r>
            <a:endParaRPr lang="en-US" sz="1100" dirty="0"/>
          </a:p>
        </p:txBody>
      </p:sp>
      <p:sp>
        <p:nvSpPr>
          <p:cNvPr id="23" name="TextBox 22"/>
          <p:cNvSpPr txBox="1"/>
          <p:nvPr/>
        </p:nvSpPr>
        <p:spPr>
          <a:xfrm>
            <a:off x="3506676" y="4565938"/>
            <a:ext cx="2457724" cy="261610"/>
          </a:xfrm>
          <a:prstGeom prst="rect">
            <a:avLst/>
          </a:prstGeom>
          <a:noFill/>
        </p:spPr>
        <p:txBody>
          <a:bodyPr wrap="none" rtlCol="0">
            <a:spAutoFit/>
          </a:bodyPr>
          <a:lstStyle/>
          <a:p>
            <a:r>
              <a:rPr lang="en-US" sz="1100" dirty="0" smtClean="0"/>
              <a:t> Matching keypoint between two image</a:t>
            </a:r>
            <a:endParaRPr lang="en-US" sz="1100" dirty="0"/>
          </a:p>
        </p:txBody>
      </p:sp>
      <p:sp>
        <p:nvSpPr>
          <p:cNvPr id="24" name="TextBox 23"/>
          <p:cNvSpPr txBox="1"/>
          <p:nvPr/>
        </p:nvSpPr>
        <p:spPr>
          <a:xfrm>
            <a:off x="6325888" y="4612224"/>
            <a:ext cx="2688557" cy="261610"/>
          </a:xfrm>
          <a:prstGeom prst="rect">
            <a:avLst/>
          </a:prstGeom>
          <a:noFill/>
        </p:spPr>
        <p:txBody>
          <a:bodyPr wrap="none" rtlCol="0">
            <a:spAutoFit/>
          </a:bodyPr>
          <a:lstStyle/>
          <a:p>
            <a:r>
              <a:rPr lang="en-US" sz="1100" dirty="0" smtClean="0"/>
              <a:t> Elemenating bad match point with RANSAC</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43000" y="971551"/>
            <a:ext cx="5334000" cy="2743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sz="2400" kern="0" dirty="0" smtClean="0"/>
              <a:t>Fitting techniques</a:t>
            </a:r>
          </a:p>
          <a:p>
            <a:endParaRPr lang="en-US" altLang="en-US" sz="2400" kern="0" dirty="0" smtClean="0"/>
          </a:p>
          <a:p>
            <a:r>
              <a:rPr lang="en-US" altLang="en-US" kern="0" dirty="0" smtClean="0"/>
              <a:t>1.Least Squares</a:t>
            </a:r>
          </a:p>
          <a:p>
            <a:r>
              <a:rPr lang="en-US" altLang="en-US" kern="0" dirty="0" smtClean="0"/>
              <a:t>2.Total Least Squares</a:t>
            </a:r>
          </a:p>
          <a:p>
            <a:r>
              <a:rPr lang="en-US" altLang="en-US" kern="0" dirty="0" smtClean="0"/>
              <a:t>3.RANSAC</a:t>
            </a:r>
          </a:p>
          <a:p>
            <a:r>
              <a:rPr lang="en-US" altLang="en-US" kern="0" dirty="0" smtClean="0"/>
              <a:t>4.Hough Voting</a:t>
            </a:r>
          </a:p>
          <a:p>
            <a:endParaRPr lang="en-US" altLang="en-US" kern="0" dirty="0" smtClean="0"/>
          </a:p>
          <a:p>
            <a:endParaRPr lang="en-US" altLang="en-US" kern="0" dirty="0" smtClean="0"/>
          </a:p>
          <a:p>
            <a:endParaRPr lang="en-US" altLang="en-US" kern="0" dirty="0" smtClean="0"/>
          </a:p>
          <a:p>
            <a:endParaRPr lang="en-US" altLang="en-US" kern="0" dirty="0" smtClean="0"/>
          </a:p>
        </p:txBody>
      </p:sp>
    </p:spTree>
    <p:extLst>
      <p:ext uri="{BB962C8B-B14F-4D97-AF65-F5344CB8AC3E}">
        <p14:creationId xmlns:p14="http://schemas.microsoft.com/office/powerpoint/2010/main" val="352565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911" y="876224"/>
            <a:ext cx="6172200" cy="1015663"/>
          </a:xfrm>
          <a:prstGeom prst="rect">
            <a:avLst/>
          </a:prstGeom>
        </p:spPr>
        <p:txBody>
          <a:bodyPr wrap="square">
            <a:spAutoFit/>
          </a:bodyPr>
          <a:lstStyle/>
          <a:p>
            <a:endParaRPr lang="en-US" sz="1200" b="1" i="0" dirty="0" smtClean="0">
              <a:solidFill>
                <a:srgbClr val="222222"/>
              </a:solidFill>
              <a:effectLst/>
              <a:latin typeface="arial" panose="020B0604020202020204" pitchFamily="34" charset="0"/>
            </a:endParaRPr>
          </a:p>
          <a:p>
            <a:endParaRPr lang="en-US" sz="1200" b="1" i="0" dirty="0" smtClean="0">
              <a:solidFill>
                <a:srgbClr val="222222"/>
              </a:solidFill>
              <a:effectLst/>
              <a:latin typeface="arial" panose="020B0604020202020204" pitchFamily="34" charset="0"/>
            </a:endParaRPr>
          </a:p>
          <a:p>
            <a:r>
              <a:rPr lang="en-US" sz="1200" b="0" i="0" dirty="0" smtClean="0">
                <a:solidFill>
                  <a:srgbClr val="222222"/>
                </a:solidFill>
                <a:effectLst/>
                <a:latin typeface="arial" panose="020B0604020202020204" pitchFamily="34" charset="0"/>
              </a:rPr>
              <a:t>The method of least squares is a standard approach in regression analysis to approximate the solution of overdetermined systems, i.e., sets of equations in which there are more equations than unknowns.</a:t>
            </a:r>
            <a:endParaRPr lang="en-US" sz="1200" dirty="0"/>
          </a:p>
        </p:txBody>
      </p:sp>
      <p:sp>
        <p:nvSpPr>
          <p:cNvPr id="3" name="object 2"/>
          <p:cNvSpPr txBox="1">
            <a:spLocks/>
          </p:cNvSpPr>
          <p:nvPr/>
        </p:nvSpPr>
        <p:spPr>
          <a:xfrm>
            <a:off x="612775" y="351241"/>
            <a:ext cx="2794635" cy="443070"/>
          </a:xfrm>
          <a:prstGeom prst="rect">
            <a:avLst/>
          </a:prstGeom>
        </p:spPr>
        <p:txBody>
          <a:bodyPr vert="horz" wrap="square" lIns="0" tIns="12065" rIns="0" bIns="0" rtlCol="0">
            <a:spAutoFit/>
          </a:bodyPr>
          <a:lstStyle>
            <a:lvl1pPr>
              <a:defRPr>
                <a:latin typeface="+mj-lt"/>
                <a:ea typeface="+mj-ea"/>
                <a:cs typeface="+mj-cs"/>
              </a:defRPr>
            </a:lvl1pPr>
          </a:lstStyle>
          <a:p>
            <a:r>
              <a:rPr lang="en-US" altLang="en-US" sz="2800" kern="0" dirty="0" smtClean="0"/>
              <a:t>Least </a:t>
            </a:r>
            <a:r>
              <a:rPr lang="en-US" altLang="en-US" sz="2800" kern="0" dirty="0"/>
              <a:t>Squares</a:t>
            </a:r>
          </a:p>
        </p:txBody>
      </p:sp>
      <p:sp>
        <p:nvSpPr>
          <p:cNvPr id="5" name="AutoShape 4" descr="scatter plot ice cream vs temp with l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52905" y="1885950"/>
            <a:ext cx="3557095" cy="2171700"/>
          </a:xfrm>
          <a:prstGeom prst="rect">
            <a:avLst/>
          </a:prstGeom>
        </p:spPr>
      </p:pic>
      <p:sp>
        <p:nvSpPr>
          <p:cNvPr id="8" name="Rectangle 7"/>
          <p:cNvSpPr/>
          <p:nvPr/>
        </p:nvSpPr>
        <p:spPr>
          <a:xfrm>
            <a:off x="221412" y="4309233"/>
            <a:ext cx="1531188" cy="369332"/>
          </a:xfrm>
          <a:prstGeom prst="rect">
            <a:avLst/>
          </a:prstGeom>
        </p:spPr>
        <p:txBody>
          <a:bodyPr wrap="none">
            <a:spAutoFit/>
          </a:bodyPr>
          <a:lstStyle/>
          <a:p>
            <a:r>
              <a:rPr lang="en-US" b="0" i="0" dirty="0" smtClean="0">
                <a:solidFill>
                  <a:srgbClr val="0000FF"/>
                </a:solidFill>
                <a:effectLst/>
                <a:latin typeface="Verdana" panose="020B0604030504040204" pitchFamily="34" charset="0"/>
              </a:rPr>
              <a:t>y = mx + b</a:t>
            </a:r>
            <a:endParaRPr lang="en-US" dirty="0"/>
          </a:p>
        </p:txBody>
      </p:sp>
      <p:sp>
        <p:nvSpPr>
          <p:cNvPr id="10" name="Rectangle 9"/>
          <p:cNvSpPr/>
          <p:nvPr/>
        </p:nvSpPr>
        <p:spPr>
          <a:xfrm>
            <a:off x="1752600" y="4075165"/>
            <a:ext cx="4519369" cy="830997"/>
          </a:xfrm>
          <a:prstGeom prst="rect">
            <a:avLst/>
          </a:prstGeom>
        </p:spPr>
        <p:txBody>
          <a:bodyPr wrap="square">
            <a:spAutoFit/>
          </a:bodyPr>
          <a:lstStyle/>
          <a:p>
            <a:r>
              <a:rPr lang="en-US" sz="1200" dirty="0" smtClean="0"/>
              <a:t>y = how far up</a:t>
            </a:r>
          </a:p>
          <a:p>
            <a:r>
              <a:rPr lang="en-US" sz="1200" dirty="0" smtClean="0"/>
              <a:t>x = how far along</a:t>
            </a:r>
          </a:p>
          <a:p>
            <a:r>
              <a:rPr lang="en-US" sz="1200" dirty="0" smtClean="0"/>
              <a:t>m = Slope or Gradient (how steep the line is)</a:t>
            </a:r>
          </a:p>
          <a:p>
            <a:r>
              <a:rPr lang="en-US" sz="1200" dirty="0" smtClean="0"/>
              <a:t>b = the Y Intercept (where the line crosses the Y axis)</a:t>
            </a:r>
            <a:endParaRPr lang="en-US" sz="1200" dirty="0"/>
          </a:p>
        </p:txBody>
      </p:sp>
    </p:spTree>
    <p:extLst>
      <p:ext uri="{BB962C8B-B14F-4D97-AF65-F5344CB8AC3E}">
        <p14:creationId xmlns:p14="http://schemas.microsoft.com/office/powerpoint/2010/main" val="2032091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911" y="876224"/>
            <a:ext cx="6172200" cy="1015663"/>
          </a:xfrm>
          <a:prstGeom prst="rect">
            <a:avLst/>
          </a:prstGeom>
        </p:spPr>
        <p:txBody>
          <a:bodyPr wrap="square">
            <a:spAutoFit/>
          </a:bodyPr>
          <a:lstStyle/>
          <a:p>
            <a:endParaRPr lang="en-US" sz="1200" b="1" i="0" dirty="0" smtClean="0">
              <a:solidFill>
                <a:srgbClr val="222222"/>
              </a:solidFill>
              <a:effectLst/>
              <a:latin typeface="arial" panose="020B0604020202020204" pitchFamily="34" charset="0"/>
            </a:endParaRPr>
          </a:p>
          <a:p>
            <a:endParaRPr lang="en-US" sz="1200" b="1" i="0" dirty="0" smtClean="0">
              <a:solidFill>
                <a:srgbClr val="222222"/>
              </a:solidFill>
              <a:effectLst/>
              <a:latin typeface="arial" panose="020B0604020202020204" pitchFamily="34" charset="0"/>
            </a:endParaRPr>
          </a:p>
          <a:p>
            <a:r>
              <a:rPr lang="en-US" sz="1200" b="0" i="0" dirty="0" smtClean="0">
                <a:solidFill>
                  <a:srgbClr val="222222"/>
                </a:solidFill>
                <a:effectLst/>
                <a:latin typeface="arial" panose="020B0604020202020204" pitchFamily="34" charset="0"/>
              </a:rPr>
              <a:t>The method of least squares is a standard approach in regression analysis to approximate the solution of overdetermined systems, i.e., sets of equations in which there are more equations than unknowns.</a:t>
            </a:r>
            <a:endParaRPr lang="en-US" sz="1200" dirty="0"/>
          </a:p>
        </p:txBody>
      </p:sp>
      <p:sp>
        <p:nvSpPr>
          <p:cNvPr id="3" name="object 2"/>
          <p:cNvSpPr txBox="1">
            <a:spLocks/>
          </p:cNvSpPr>
          <p:nvPr/>
        </p:nvSpPr>
        <p:spPr>
          <a:xfrm>
            <a:off x="612775" y="351241"/>
            <a:ext cx="2794635" cy="443070"/>
          </a:xfrm>
          <a:prstGeom prst="rect">
            <a:avLst/>
          </a:prstGeom>
        </p:spPr>
        <p:txBody>
          <a:bodyPr vert="horz" wrap="square" lIns="0" tIns="12065" rIns="0" bIns="0" rtlCol="0">
            <a:spAutoFit/>
          </a:bodyPr>
          <a:lstStyle>
            <a:lvl1pPr>
              <a:defRPr>
                <a:latin typeface="+mj-lt"/>
                <a:ea typeface="+mj-ea"/>
                <a:cs typeface="+mj-cs"/>
              </a:defRPr>
            </a:lvl1pPr>
          </a:lstStyle>
          <a:p>
            <a:r>
              <a:rPr lang="en-US" altLang="en-US" sz="2800" kern="0" dirty="0" smtClean="0"/>
              <a:t>Least </a:t>
            </a:r>
            <a:r>
              <a:rPr lang="en-US" altLang="en-US" sz="2800" kern="0" dirty="0"/>
              <a:t>Squares</a:t>
            </a:r>
          </a:p>
        </p:txBody>
      </p:sp>
      <p:sp>
        <p:nvSpPr>
          <p:cNvPr id="5" name="AutoShape 4" descr="scatter plot ice cream vs temp with l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52905" y="1885950"/>
            <a:ext cx="3557095" cy="2171700"/>
          </a:xfrm>
          <a:prstGeom prst="rect">
            <a:avLst/>
          </a:prstGeom>
        </p:spPr>
      </p:pic>
      <p:sp>
        <p:nvSpPr>
          <p:cNvPr id="8" name="Rectangle 7"/>
          <p:cNvSpPr/>
          <p:nvPr/>
        </p:nvSpPr>
        <p:spPr>
          <a:xfrm>
            <a:off x="221412" y="4309233"/>
            <a:ext cx="1531188" cy="369332"/>
          </a:xfrm>
          <a:prstGeom prst="rect">
            <a:avLst/>
          </a:prstGeom>
        </p:spPr>
        <p:txBody>
          <a:bodyPr wrap="none">
            <a:spAutoFit/>
          </a:bodyPr>
          <a:lstStyle/>
          <a:p>
            <a:r>
              <a:rPr lang="en-US" b="0" i="0" dirty="0" smtClean="0">
                <a:solidFill>
                  <a:srgbClr val="0000FF"/>
                </a:solidFill>
                <a:effectLst/>
                <a:latin typeface="Verdana" panose="020B0604030504040204" pitchFamily="34" charset="0"/>
              </a:rPr>
              <a:t>y = mx + b</a:t>
            </a:r>
            <a:endParaRPr lang="en-US" dirty="0"/>
          </a:p>
        </p:txBody>
      </p:sp>
      <p:sp>
        <p:nvSpPr>
          <p:cNvPr id="10" name="Rectangle 9"/>
          <p:cNvSpPr/>
          <p:nvPr/>
        </p:nvSpPr>
        <p:spPr>
          <a:xfrm>
            <a:off x="1752600" y="4075165"/>
            <a:ext cx="4519369" cy="830997"/>
          </a:xfrm>
          <a:prstGeom prst="rect">
            <a:avLst/>
          </a:prstGeom>
        </p:spPr>
        <p:txBody>
          <a:bodyPr wrap="square">
            <a:spAutoFit/>
          </a:bodyPr>
          <a:lstStyle/>
          <a:p>
            <a:r>
              <a:rPr lang="en-US" sz="1200" dirty="0" smtClean="0"/>
              <a:t>y = how far up</a:t>
            </a:r>
          </a:p>
          <a:p>
            <a:r>
              <a:rPr lang="en-US" sz="1200" dirty="0" smtClean="0"/>
              <a:t>x = how far along</a:t>
            </a:r>
          </a:p>
          <a:p>
            <a:r>
              <a:rPr lang="en-US" sz="1200" dirty="0" smtClean="0"/>
              <a:t>m = Slope or Gradient (how steep the line is)</a:t>
            </a:r>
          </a:p>
          <a:p>
            <a:r>
              <a:rPr lang="en-US" sz="1200" dirty="0" smtClean="0"/>
              <a:t>b = the Y Intercept (where the line crosses the Y axis)</a:t>
            </a:r>
            <a:endParaRPr lang="en-US" sz="12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733550"/>
            <a:ext cx="3515106" cy="2667000"/>
          </a:xfrm>
          <a:prstGeom prst="rect">
            <a:avLst/>
          </a:prstGeom>
        </p:spPr>
      </p:pic>
    </p:spTree>
    <p:extLst>
      <p:ext uri="{BB962C8B-B14F-4D97-AF65-F5344CB8AC3E}">
        <p14:creationId xmlns:p14="http://schemas.microsoft.com/office/powerpoint/2010/main" val="354602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6377940" cy="452120"/>
          </a:xfrm>
          <a:prstGeom prst="rect">
            <a:avLst/>
          </a:prstGeom>
        </p:spPr>
        <p:txBody>
          <a:bodyPr vert="horz" wrap="square" lIns="0" tIns="12065" rIns="0" bIns="0" rtlCol="0">
            <a:spAutoFit/>
          </a:bodyPr>
          <a:lstStyle/>
          <a:p>
            <a:pPr marL="12700">
              <a:lnSpc>
                <a:spcPct val="100000"/>
              </a:lnSpc>
              <a:spcBef>
                <a:spcPts val="95"/>
              </a:spcBef>
            </a:pPr>
            <a:r>
              <a:rPr sz="2800" b="0" spc="-10" dirty="0">
                <a:solidFill>
                  <a:schemeClr val="tx1"/>
                </a:solidFill>
                <a:latin typeface="Arial"/>
                <a:cs typeface="Arial"/>
              </a:rPr>
              <a:t>RANSAC </a:t>
            </a:r>
            <a:r>
              <a:rPr sz="2800" b="0" dirty="0">
                <a:solidFill>
                  <a:schemeClr val="tx1"/>
                </a:solidFill>
                <a:latin typeface="Arial"/>
                <a:cs typeface="Arial"/>
              </a:rPr>
              <a:t>(Random </a:t>
            </a:r>
            <a:r>
              <a:rPr sz="2800" b="0" spc="-5" dirty="0">
                <a:solidFill>
                  <a:schemeClr val="tx1"/>
                </a:solidFill>
                <a:latin typeface="Arial"/>
                <a:cs typeface="Arial"/>
              </a:rPr>
              <a:t>Sample</a:t>
            </a:r>
            <a:r>
              <a:rPr sz="2800" b="0" spc="35" dirty="0">
                <a:solidFill>
                  <a:schemeClr val="tx1"/>
                </a:solidFill>
                <a:latin typeface="Arial"/>
                <a:cs typeface="Arial"/>
              </a:rPr>
              <a:t> </a:t>
            </a:r>
            <a:r>
              <a:rPr sz="2800" b="0" dirty="0">
                <a:solidFill>
                  <a:schemeClr val="tx1"/>
                </a:solidFill>
                <a:latin typeface="Arial"/>
                <a:cs typeface="Arial"/>
              </a:rPr>
              <a:t>Consensus)</a:t>
            </a:r>
            <a:endParaRPr sz="2800" dirty="0">
              <a:solidFill>
                <a:schemeClr val="tx1"/>
              </a:solidFill>
              <a:latin typeface="Arial"/>
              <a:cs typeface="Arial"/>
            </a:endParaRPr>
          </a:p>
        </p:txBody>
      </p:sp>
      <p:sp>
        <p:nvSpPr>
          <p:cNvPr id="3" name="object 3"/>
          <p:cNvSpPr txBox="1"/>
          <p:nvPr/>
        </p:nvSpPr>
        <p:spPr>
          <a:xfrm>
            <a:off x="557276" y="1378966"/>
            <a:ext cx="4049395" cy="631904"/>
          </a:xfrm>
          <a:prstGeom prst="rect">
            <a:avLst/>
          </a:prstGeom>
        </p:spPr>
        <p:txBody>
          <a:bodyPr vert="horz" wrap="square" lIns="0" tIns="12700" rIns="0" bIns="0" rtlCol="0">
            <a:spAutoFit/>
          </a:bodyPr>
          <a:lstStyle/>
          <a:p>
            <a:pPr marL="12700" marR="5080" indent="457200">
              <a:lnSpc>
                <a:spcPct val="114999"/>
              </a:lnSpc>
              <a:spcBef>
                <a:spcPts val="100"/>
              </a:spcBef>
            </a:pPr>
            <a:r>
              <a:rPr sz="1200" spc="-5" dirty="0">
                <a:latin typeface="Arial"/>
                <a:cs typeface="Arial"/>
              </a:rPr>
              <a:t>Determines </a:t>
            </a:r>
            <a:r>
              <a:rPr sz="1200" dirty="0">
                <a:latin typeface="Arial"/>
                <a:cs typeface="Arial"/>
              </a:rPr>
              <a:t>the </a:t>
            </a:r>
            <a:r>
              <a:rPr sz="1200" spc="-5" dirty="0">
                <a:latin typeface="Arial"/>
                <a:cs typeface="Arial"/>
              </a:rPr>
              <a:t>best transformation  that includes </a:t>
            </a:r>
            <a:r>
              <a:rPr sz="1200" dirty="0">
                <a:latin typeface="Arial"/>
                <a:cs typeface="Arial"/>
              </a:rPr>
              <a:t>the most </a:t>
            </a:r>
            <a:r>
              <a:rPr sz="1200" spc="-5" dirty="0">
                <a:latin typeface="Arial"/>
                <a:cs typeface="Arial"/>
              </a:rPr>
              <a:t>number </a:t>
            </a:r>
            <a:r>
              <a:rPr sz="1200" dirty="0">
                <a:latin typeface="Arial"/>
                <a:cs typeface="Arial"/>
              </a:rPr>
              <a:t>of match  </a:t>
            </a:r>
            <a:r>
              <a:rPr sz="1200" spc="-5" dirty="0">
                <a:latin typeface="Arial"/>
                <a:cs typeface="Arial"/>
              </a:rPr>
              <a:t>features (inliers) </a:t>
            </a:r>
            <a:r>
              <a:rPr sz="1200" dirty="0">
                <a:latin typeface="Arial"/>
                <a:cs typeface="Arial"/>
              </a:rPr>
              <a:t>from the the </a:t>
            </a:r>
            <a:r>
              <a:rPr sz="1200" spc="-10" dirty="0">
                <a:latin typeface="Arial"/>
                <a:cs typeface="Arial"/>
              </a:rPr>
              <a:t>previews  </a:t>
            </a:r>
            <a:r>
              <a:rPr sz="1200" spc="-5" dirty="0">
                <a:latin typeface="Arial"/>
                <a:cs typeface="Arial"/>
              </a:rPr>
              <a:t>step.</a:t>
            </a:r>
            <a:endParaRPr sz="1200" dirty="0">
              <a:latin typeface="Arial"/>
              <a:cs typeface="Arial"/>
            </a:endParaRPr>
          </a:p>
        </p:txBody>
      </p:sp>
      <p:sp>
        <p:nvSpPr>
          <p:cNvPr id="4" name="object 4"/>
          <p:cNvSpPr/>
          <p:nvPr/>
        </p:nvSpPr>
        <p:spPr>
          <a:xfrm>
            <a:off x="4919471" y="1333500"/>
            <a:ext cx="3750564" cy="2926080"/>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415703" y="2146559"/>
            <a:ext cx="4572000" cy="461665"/>
          </a:xfrm>
          <a:prstGeom prst="rect">
            <a:avLst/>
          </a:prstGeom>
        </p:spPr>
        <p:txBody>
          <a:bodyPr>
            <a:spAutoFit/>
          </a:bodyPr>
          <a:lstStyle/>
          <a:p>
            <a:r>
              <a:rPr lang="en-US" sz="1200" b="0" i="0" dirty="0" smtClean="0">
                <a:effectLst/>
                <a:latin typeface="medium-content-serif-font"/>
              </a:rPr>
              <a:t> RANSAC method,  will fit a model to  data, and help us identify the outliers.</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1344930" y="-9045"/>
            <a:ext cx="6377940" cy="452120"/>
          </a:xfrm>
          <a:prstGeom prst="rect">
            <a:avLst/>
          </a:prstGeom>
        </p:spPr>
        <p:txBody>
          <a:bodyPr vert="horz" wrap="square" lIns="0" tIns="12065" rIns="0" bIns="0" rtlCol="0">
            <a:spAutoFit/>
          </a:bodyPr>
          <a:lstStyle>
            <a:lvl1pPr>
              <a:defRPr sz="7200" b="1" i="0">
                <a:solidFill>
                  <a:schemeClr val="bg1"/>
                </a:solidFill>
                <a:latin typeface="Trebuchet MS"/>
                <a:ea typeface="+mj-ea"/>
                <a:cs typeface="Trebuchet MS"/>
              </a:defRPr>
            </a:lvl1pPr>
          </a:lstStyle>
          <a:p>
            <a:pPr marL="12700">
              <a:spcBef>
                <a:spcPts val="95"/>
              </a:spcBef>
            </a:pPr>
            <a:r>
              <a:rPr lang="en-US" sz="2800" b="0" kern="0" spc="-10" dirty="0" smtClean="0">
                <a:solidFill>
                  <a:schemeClr val="tx1"/>
                </a:solidFill>
                <a:latin typeface="Arial"/>
                <a:cs typeface="Arial"/>
              </a:rPr>
              <a:t>RANSAC </a:t>
            </a:r>
            <a:r>
              <a:rPr lang="en-US" sz="2800" b="0" kern="0" dirty="0" smtClean="0">
                <a:solidFill>
                  <a:schemeClr val="tx1"/>
                </a:solidFill>
                <a:latin typeface="Arial"/>
                <a:cs typeface="Arial"/>
              </a:rPr>
              <a:t>(Random </a:t>
            </a:r>
            <a:r>
              <a:rPr lang="en-US" sz="2800" b="0" kern="0" spc="-5" dirty="0" smtClean="0">
                <a:solidFill>
                  <a:schemeClr val="tx1"/>
                </a:solidFill>
                <a:latin typeface="Arial"/>
                <a:cs typeface="Arial"/>
              </a:rPr>
              <a:t>Sample</a:t>
            </a:r>
            <a:r>
              <a:rPr lang="en-US" sz="2800" b="0" kern="0" spc="35" dirty="0" smtClean="0">
                <a:solidFill>
                  <a:schemeClr val="tx1"/>
                </a:solidFill>
                <a:latin typeface="Arial"/>
                <a:cs typeface="Arial"/>
              </a:rPr>
              <a:t> </a:t>
            </a:r>
            <a:r>
              <a:rPr lang="en-US" sz="2800" b="0" kern="0" dirty="0" smtClean="0">
                <a:solidFill>
                  <a:schemeClr val="tx1"/>
                </a:solidFill>
                <a:latin typeface="Arial"/>
                <a:cs typeface="Arial"/>
              </a:rPr>
              <a:t>Consensus)</a:t>
            </a:r>
            <a:endParaRPr lang="en-US" sz="2800" kern="0" dirty="0">
              <a:solidFill>
                <a:schemeClr val="tx1"/>
              </a:solidFill>
              <a:latin typeface="Arial"/>
              <a:cs typeface="Arial"/>
            </a:endParaRPr>
          </a:p>
        </p:txBody>
      </p:sp>
      <p:sp>
        <p:nvSpPr>
          <p:cNvPr id="6" name="Rectangle 5"/>
          <p:cNvSpPr/>
          <p:nvPr/>
        </p:nvSpPr>
        <p:spPr>
          <a:xfrm>
            <a:off x="228600" y="483814"/>
            <a:ext cx="8763000" cy="461665"/>
          </a:xfrm>
          <a:prstGeom prst="rect">
            <a:avLst/>
          </a:prstGeom>
        </p:spPr>
        <p:txBody>
          <a:bodyPr wrap="square">
            <a:spAutoFit/>
          </a:bodyPr>
          <a:lstStyle/>
          <a:p>
            <a:r>
              <a:rPr lang="en-US" sz="1200" b="0" i="0" dirty="0" smtClean="0">
                <a:effectLst/>
                <a:latin typeface="medium-content-serif-font"/>
              </a:rPr>
              <a:t>RANSAC stands for RANdom SAmple Consensus, and was first introduced in 1981 by Fischler and Bowles, and follows the steps below:</a:t>
            </a:r>
            <a:endParaRPr lang="en-US" sz="1200" dirty="0"/>
          </a:p>
        </p:txBody>
      </p:sp>
      <p:pic>
        <p:nvPicPr>
          <p:cNvPr id="6148" name="Picture 4" descr="https://miro.medium.com/max/864/1*aFDwEyhdYB7kMZYoxGaZ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78" t="5930" r="4878" b="6264"/>
          <a:stretch/>
        </p:blipFill>
        <p:spPr bwMode="auto">
          <a:xfrm>
            <a:off x="228600" y="914837"/>
            <a:ext cx="2819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617525" y="830984"/>
            <a:ext cx="5221675" cy="830997"/>
          </a:xfrm>
          <a:prstGeom prst="rect">
            <a:avLst/>
          </a:prstGeom>
        </p:spPr>
        <p:txBody>
          <a:bodyPr wrap="square">
            <a:spAutoFit/>
          </a:bodyPr>
          <a:lstStyle/>
          <a:p>
            <a:r>
              <a:rPr lang="en-US" sz="1200" b="0" i="0" dirty="0" smtClean="0">
                <a:effectLst/>
                <a:latin typeface="medium-content-serif-font"/>
              </a:rPr>
              <a:t>STEP 1: Randomly select a number of data points </a:t>
            </a:r>
            <a:r>
              <a:rPr lang="en-US" sz="1200" b="0" i="0" smtClean="0">
                <a:effectLst/>
                <a:latin typeface="medium-content-serif-font"/>
              </a:rPr>
              <a:t>from </a:t>
            </a:r>
            <a:r>
              <a:rPr lang="en-US" sz="1200" smtClean="0">
                <a:latin typeface="medium-content-serif-font"/>
              </a:rPr>
              <a:t>our</a:t>
            </a:r>
            <a:r>
              <a:rPr lang="en-US" sz="1200" b="0" i="0" smtClean="0">
                <a:effectLst/>
                <a:latin typeface="medium-content-serif-font"/>
              </a:rPr>
              <a:t> </a:t>
            </a:r>
            <a:r>
              <a:rPr lang="en-US" sz="1200" b="0" i="0" dirty="0" smtClean="0">
                <a:effectLst/>
                <a:latin typeface="medium-content-serif-font"/>
              </a:rPr>
              <a:t>data set. Since we are fitting a line in this example, lets select 2. If the number of outliers is small, there is a higher probability that the events </a:t>
            </a:r>
            <a:r>
              <a:rPr lang="en-US" sz="1200" dirty="0" smtClean="0">
                <a:latin typeface="medium-content-serif-font"/>
              </a:rPr>
              <a:t>we</a:t>
            </a:r>
            <a:r>
              <a:rPr lang="en-US" sz="1200" b="0" i="0" dirty="0" smtClean="0">
                <a:effectLst/>
                <a:latin typeface="medium-content-serif-font"/>
              </a:rPr>
              <a:t> pick belong to the inliers.</a:t>
            </a:r>
            <a:endParaRPr lang="en-US" sz="1200" dirty="0"/>
          </a:p>
        </p:txBody>
      </p:sp>
      <p:sp>
        <p:nvSpPr>
          <p:cNvPr id="12" name="Rectangle 11"/>
          <p:cNvSpPr/>
          <p:nvPr/>
        </p:nvSpPr>
        <p:spPr>
          <a:xfrm>
            <a:off x="3627882" y="1672715"/>
            <a:ext cx="5363718" cy="461665"/>
          </a:xfrm>
          <a:prstGeom prst="rect">
            <a:avLst/>
          </a:prstGeom>
        </p:spPr>
        <p:txBody>
          <a:bodyPr wrap="square">
            <a:spAutoFit/>
          </a:bodyPr>
          <a:lstStyle/>
          <a:p>
            <a:r>
              <a:rPr lang="en-US" sz="1200" b="0" i="0" dirty="0" smtClean="0">
                <a:effectLst/>
                <a:latin typeface="medium-content-serif-font"/>
              </a:rPr>
              <a:t>STEP 2: Use the random sample to fit a line, or whatever curve we are interested in.</a:t>
            </a:r>
            <a:endParaRPr lang="en-US" sz="1200" dirty="0"/>
          </a:p>
        </p:txBody>
      </p:sp>
      <p:pic>
        <p:nvPicPr>
          <p:cNvPr id="6150" name="Picture 6" descr="https://miro.medium.com/max/864/1*KXX7Td154TYle2DU0jtMV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778" t="10782" r="6778" b="2774"/>
          <a:stretch/>
        </p:blipFill>
        <p:spPr bwMode="auto">
          <a:xfrm>
            <a:off x="162909" y="3073817"/>
            <a:ext cx="2656491" cy="17709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627882" y="2165637"/>
            <a:ext cx="5363718" cy="830997"/>
          </a:xfrm>
          <a:prstGeom prst="rect">
            <a:avLst/>
          </a:prstGeom>
        </p:spPr>
        <p:txBody>
          <a:bodyPr wrap="square">
            <a:spAutoFit/>
          </a:bodyPr>
          <a:lstStyle/>
          <a:p>
            <a:r>
              <a:rPr lang="en-US" sz="1200" b="0" i="0" dirty="0" smtClean="0">
                <a:effectLst/>
                <a:latin typeface="medium-content-serif-font"/>
              </a:rPr>
              <a:t>STEP 3: And then we count how many data point are within a predefined distance to the line, shown in orange in the plot below. These data points, are the inliers, while the blue ones are the outliers. Finally, we record the number of inlier events.</a:t>
            </a:r>
            <a:endParaRPr lang="en-US" sz="1200" dirty="0"/>
          </a:p>
        </p:txBody>
      </p:sp>
      <p:pic>
        <p:nvPicPr>
          <p:cNvPr id="6152" name="Picture 8" descr="https://miro.medium.com/max/864/1*COrCAfB4614VGo0ncy1dK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82" t="4412" r="8830" b="2948"/>
          <a:stretch/>
        </p:blipFill>
        <p:spPr bwMode="auto">
          <a:xfrm>
            <a:off x="2959652" y="2970118"/>
            <a:ext cx="2602950" cy="18848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27156" y="2708508"/>
            <a:ext cx="622286" cy="261610"/>
          </a:xfrm>
          <a:prstGeom prst="rect">
            <a:avLst/>
          </a:prstGeom>
          <a:noFill/>
        </p:spPr>
        <p:txBody>
          <a:bodyPr wrap="none" rtlCol="0">
            <a:spAutoFit/>
          </a:bodyPr>
          <a:lstStyle/>
          <a:p>
            <a:r>
              <a:rPr lang="en-US" sz="1100" dirty="0" smtClean="0"/>
              <a:t>Step:01</a:t>
            </a:r>
            <a:endParaRPr lang="en-US" sz="1100" dirty="0"/>
          </a:p>
        </p:txBody>
      </p:sp>
      <p:sp>
        <p:nvSpPr>
          <p:cNvPr id="17" name="TextBox 16"/>
          <p:cNvSpPr txBox="1"/>
          <p:nvPr/>
        </p:nvSpPr>
        <p:spPr>
          <a:xfrm>
            <a:off x="1227204" y="4819883"/>
            <a:ext cx="622286" cy="261610"/>
          </a:xfrm>
          <a:prstGeom prst="rect">
            <a:avLst/>
          </a:prstGeom>
          <a:noFill/>
        </p:spPr>
        <p:txBody>
          <a:bodyPr wrap="none" rtlCol="0">
            <a:spAutoFit/>
          </a:bodyPr>
          <a:lstStyle/>
          <a:p>
            <a:r>
              <a:rPr lang="en-US" sz="1100" dirty="0" smtClean="0"/>
              <a:t>Step:02</a:t>
            </a:r>
            <a:endParaRPr lang="en-US" sz="1100" dirty="0"/>
          </a:p>
        </p:txBody>
      </p:sp>
      <p:sp>
        <p:nvSpPr>
          <p:cNvPr id="18" name="TextBox 17"/>
          <p:cNvSpPr txBox="1"/>
          <p:nvPr/>
        </p:nvSpPr>
        <p:spPr>
          <a:xfrm>
            <a:off x="4419600" y="4893446"/>
            <a:ext cx="622286" cy="261610"/>
          </a:xfrm>
          <a:prstGeom prst="rect">
            <a:avLst/>
          </a:prstGeom>
          <a:noFill/>
        </p:spPr>
        <p:txBody>
          <a:bodyPr wrap="none" rtlCol="0">
            <a:spAutoFit/>
          </a:bodyPr>
          <a:lstStyle/>
          <a:p>
            <a:r>
              <a:rPr lang="en-US" sz="1100" dirty="0" smtClean="0"/>
              <a:t>Step:03</a:t>
            </a:r>
            <a:endParaRPr lang="en-US" sz="1100" dirty="0"/>
          </a:p>
        </p:txBody>
      </p:sp>
    </p:spTree>
    <p:extLst>
      <p:ext uri="{BB962C8B-B14F-4D97-AF65-F5344CB8AC3E}">
        <p14:creationId xmlns:p14="http://schemas.microsoft.com/office/powerpoint/2010/main" val="143267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1344930" y="-9045"/>
            <a:ext cx="6377940" cy="452120"/>
          </a:xfrm>
          <a:prstGeom prst="rect">
            <a:avLst/>
          </a:prstGeom>
        </p:spPr>
        <p:txBody>
          <a:bodyPr vert="horz" wrap="square" lIns="0" tIns="12065" rIns="0" bIns="0" rtlCol="0">
            <a:spAutoFit/>
          </a:bodyPr>
          <a:lstStyle>
            <a:lvl1pPr>
              <a:defRPr sz="7200" b="1" i="0">
                <a:solidFill>
                  <a:schemeClr val="bg1"/>
                </a:solidFill>
                <a:latin typeface="Trebuchet MS"/>
                <a:ea typeface="+mj-ea"/>
                <a:cs typeface="Trebuchet MS"/>
              </a:defRPr>
            </a:lvl1pPr>
          </a:lstStyle>
          <a:p>
            <a:pPr marL="12700">
              <a:spcBef>
                <a:spcPts val="95"/>
              </a:spcBef>
            </a:pPr>
            <a:r>
              <a:rPr lang="en-US" sz="2800" b="0" kern="0" spc="-10" dirty="0" smtClean="0">
                <a:solidFill>
                  <a:schemeClr val="tx1"/>
                </a:solidFill>
                <a:latin typeface="Arial"/>
                <a:cs typeface="Arial"/>
              </a:rPr>
              <a:t>RANSAC </a:t>
            </a:r>
            <a:r>
              <a:rPr lang="en-US" sz="2800" b="0" kern="0" dirty="0" smtClean="0">
                <a:solidFill>
                  <a:schemeClr val="tx1"/>
                </a:solidFill>
                <a:latin typeface="Arial"/>
                <a:cs typeface="Arial"/>
              </a:rPr>
              <a:t>(Random </a:t>
            </a:r>
            <a:r>
              <a:rPr lang="en-US" sz="2800" b="0" kern="0" spc="-5" dirty="0" smtClean="0">
                <a:solidFill>
                  <a:schemeClr val="tx1"/>
                </a:solidFill>
                <a:latin typeface="Arial"/>
                <a:cs typeface="Arial"/>
              </a:rPr>
              <a:t>Sample</a:t>
            </a:r>
            <a:r>
              <a:rPr lang="en-US" sz="2800" b="0" kern="0" spc="35" dirty="0" smtClean="0">
                <a:solidFill>
                  <a:schemeClr val="tx1"/>
                </a:solidFill>
                <a:latin typeface="Arial"/>
                <a:cs typeface="Arial"/>
              </a:rPr>
              <a:t> </a:t>
            </a:r>
            <a:r>
              <a:rPr lang="en-US" sz="2800" b="0" kern="0" dirty="0" smtClean="0">
                <a:solidFill>
                  <a:schemeClr val="tx1"/>
                </a:solidFill>
                <a:latin typeface="Arial"/>
                <a:cs typeface="Arial"/>
              </a:rPr>
              <a:t>Consensus)</a:t>
            </a:r>
            <a:endParaRPr lang="en-US" sz="2800" kern="0" dirty="0">
              <a:solidFill>
                <a:schemeClr val="tx1"/>
              </a:solidFill>
              <a:latin typeface="Arial"/>
              <a:cs typeface="Arial"/>
            </a:endParaRPr>
          </a:p>
        </p:txBody>
      </p:sp>
      <p:sp>
        <p:nvSpPr>
          <p:cNvPr id="6" name="Rectangle 5"/>
          <p:cNvSpPr/>
          <p:nvPr/>
        </p:nvSpPr>
        <p:spPr>
          <a:xfrm>
            <a:off x="228600" y="483814"/>
            <a:ext cx="8763000" cy="461665"/>
          </a:xfrm>
          <a:prstGeom prst="rect">
            <a:avLst/>
          </a:prstGeom>
        </p:spPr>
        <p:txBody>
          <a:bodyPr wrap="square">
            <a:spAutoFit/>
          </a:bodyPr>
          <a:lstStyle/>
          <a:p>
            <a:r>
              <a:rPr lang="en-US" sz="1200" b="0" i="0" dirty="0" smtClean="0">
                <a:effectLst/>
                <a:latin typeface="medium-content-serif-font"/>
              </a:rPr>
              <a:t>RANSAC stands for RANdom SAmple Consensus, and was first introduced in 1981 by Fischler and Bowles, and follows the steps below:</a:t>
            </a:r>
            <a:endParaRPr lang="en-US" sz="1200" dirty="0"/>
          </a:p>
        </p:txBody>
      </p:sp>
      <p:pic>
        <p:nvPicPr>
          <p:cNvPr id="6148" name="Picture 4" descr="https://miro.medium.com/max/864/1*aFDwEyhdYB7kMZYoxGaZ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78" t="5930" r="4878" b="6264"/>
          <a:stretch/>
        </p:blipFill>
        <p:spPr bwMode="auto">
          <a:xfrm>
            <a:off x="228600" y="914837"/>
            <a:ext cx="2819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617525" y="830984"/>
            <a:ext cx="5221675" cy="830997"/>
          </a:xfrm>
          <a:prstGeom prst="rect">
            <a:avLst/>
          </a:prstGeom>
        </p:spPr>
        <p:txBody>
          <a:bodyPr wrap="square">
            <a:spAutoFit/>
          </a:bodyPr>
          <a:lstStyle/>
          <a:p>
            <a:r>
              <a:rPr lang="en-US" sz="1200" b="0" i="0" dirty="0" smtClean="0">
                <a:effectLst/>
                <a:latin typeface="medium-content-serif-font"/>
              </a:rPr>
              <a:t>STEP 1: Randomly select a number of data points from your data set. Since we are fitting a line in this example, lets select 2. If the number of outliers is small, there is a higher probability that the events you pick belong to the inliers.</a:t>
            </a:r>
            <a:endParaRPr lang="en-US" sz="1200" dirty="0"/>
          </a:p>
        </p:txBody>
      </p:sp>
      <p:sp>
        <p:nvSpPr>
          <p:cNvPr id="12" name="Rectangle 11"/>
          <p:cNvSpPr/>
          <p:nvPr/>
        </p:nvSpPr>
        <p:spPr>
          <a:xfrm>
            <a:off x="3627882" y="1672715"/>
            <a:ext cx="5363718" cy="461665"/>
          </a:xfrm>
          <a:prstGeom prst="rect">
            <a:avLst/>
          </a:prstGeom>
        </p:spPr>
        <p:txBody>
          <a:bodyPr wrap="square">
            <a:spAutoFit/>
          </a:bodyPr>
          <a:lstStyle/>
          <a:p>
            <a:r>
              <a:rPr lang="en-US" sz="1200" b="0" i="0" dirty="0" smtClean="0">
                <a:effectLst/>
                <a:latin typeface="medium-content-serif-font"/>
              </a:rPr>
              <a:t>STEP 2: Use the random sample to fit a line, or whatever curve we are interested in.</a:t>
            </a:r>
            <a:endParaRPr lang="en-US" sz="1200" dirty="0"/>
          </a:p>
        </p:txBody>
      </p:sp>
      <p:pic>
        <p:nvPicPr>
          <p:cNvPr id="6150" name="Picture 6" descr="https://miro.medium.com/max/864/1*KXX7Td154TYle2DU0jtMV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778" t="10782" r="6778" b="2774"/>
          <a:stretch/>
        </p:blipFill>
        <p:spPr bwMode="auto">
          <a:xfrm>
            <a:off x="162909" y="3073817"/>
            <a:ext cx="2656491" cy="17709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627882" y="2165637"/>
            <a:ext cx="5363718" cy="830997"/>
          </a:xfrm>
          <a:prstGeom prst="rect">
            <a:avLst/>
          </a:prstGeom>
        </p:spPr>
        <p:txBody>
          <a:bodyPr wrap="square">
            <a:spAutoFit/>
          </a:bodyPr>
          <a:lstStyle/>
          <a:p>
            <a:r>
              <a:rPr lang="en-US" sz="1200" b="0" i="0" dirty="0" smtClean="0">
                <a:effectLst/>
                <a:latin typeface="medium-content-serif-font"/>
              </a:rPr>
              <a:t>STEP 3: And then we count how many data point are within a predefined distance to the line, shown in orange in the plot below. These data points, are the inliers, while the blue ones are the outliers. Finally, we record the number of inlier events.</a:t>
            </a:r>
            <a:endParaRPr lang="en-US" sz="1200" dirty="0"/>
          </a:p>
        </p:txBody>
      </p:sp>
      <p:pic>
        <p:nvPicPr>
          <p:cNvPr id="6152" name="Picture 8" descr="https://miro.medium.com/max/864/1*COrCAfB4614VGo0ncy1dK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82" t="4412" r="8830" b="2948"/>
          <a:stretch/>
        </p:blipFill>
        <p:spPr bwMode="auto">
          <a:xfrm>
            <a:off x="2959652" y="2970118"/>
            <a:ext cx="2602950" cy="18848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27156" y="2708508"/>
            <a:ext cx="622286" cy="261610"/>
          </a:xfrm>
          <a:prstGeom prst="rect">
            <a:avLst/>
          </a:prstGeom>
          <a:noFill/>
        </p:spPr>
        <p:txBody>
          <a:bodyPr wrap="none" rtlCol="0">
            <a:spAutoFit/>
          </a:bodyPr>
          <a:lstStyle/>
          <a:p>
            <a:r>
              <a:rPr lang="en-US" sz="1100" dirty="0" smtClean="0"/>
              <a:t>Step:01</a:t>
            </a:r>
            <a:endParaRPr lang="en-US" sz="1100" dirty="0"/>
          </a:p>
        </p:txBody>
      </p:sp>
      <p:sp>
        <p:nvSpPr>
          <p:cNvPr id="17" name="TextBox 16"/>
          <p:cNvSpPr txBox="1"/>
          <p:nvPr/>
        </p:nvSpPr>
        <p:spPr>
          <a:xfrm>
            <a:off x="1227204" y="4819883"/>
            <a:ext cx="622286" cy="261610"/>
          </a:xfrm>
          <a:prstGeom prst="rect">
            <a:avLst/>
          </a:prstGeom>
          <a:noFill/>
        </p:spPr>
        <p:txBody>
          <a:bodyPr wrap="none" rtlCol="0">
            <a:spAutoFit/>
          </a:bodyPr>
          <a:lstStyle/>
          <a:p>
            <a:r>
              <a:rPr lang="en-US" sz="1100" dirty="0" smtClean="0"/>
              <a:t>Step:02</a:t>
            </a:r>
            <a:endParaRPr lang="en-US" sz="1100" dirty="0"/>
          </a:p>
        </p:txBody>
      </p:sp>
      <p:sp>
        <p:nvSpPr>
          <p:cNvPr id="18" name="TextBox 17"/>
          <p:cNvSpPr txBox="1"/>
          <p:nvPr/>
        </p:nvSpPr>
        <p:spPr>
          <a:xfrm>
            <a:off x="4419600" y="4893446"/>
            <a:ext cx="622286" cy="261610"/>
          </a:xfrm>
          <a:prstGeom prst="rect">
            <a:avLst/>
          </a:prstGeom>
          <a:noFill/>
        </p:spPr>
        <p:txBody>
          <a:bodyPr wrap="none" rtlCol="0">
            <a:spAutoFit/>
          </a:bodyPr>
          <a:lstStyle/>
          <a:p>
            <a:r>
              <a:rPr lang="en-US" sz="1100" dirty="0" smtClean="0"/>
              <a:t>Step:03</a:t>
            </a:r>
            <a:endParaRPr lang="en-US" sz="1100"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0115" y="2860878"/>
            <a:ext cx="3048853" cy="2032568"/>
          </a:xfrm>
          <a:prstGeom prst="rect">
            <a:avLst/>
          </a:prstGeom>
        </p:spPr>
      </p:pic>
      <p:sp>
        <p:nvSpPr>
          <p:cNvPr id="14" name="TextBox 13"/>
          <p:cNvSpPr txBox="1"/>
          <p:nvPr/>
        </p:nvSpPr>
        <p:spPr>
          <a:xfrm>
            <a:off x="6923398" y="4798639"/>
            <a:ext cx="731290" cy="261610"/>
          </a:xfrm>
          <a:prstGeom prst="rect">
            <a:avLst/>
          </a:prstGeom>
          <a:noFill/>
        </p:spPr>
        <p:txBody>
          <a:bodyPr wrap="none" rtlCol="0">
            <a:spAutoFit/>
          </a:bodyPr>
          <a:lstStyle/>
          <a:p>
            <a:r>
              <a:rPr lang="en-US" sz="1100" dirty="0" smtClean="0"/>
              <a:t>Final step</a:t>
            </a:r>
            <a:endParaRPr lang="en-US" sz="1100" dirty="0"/>
          </a:p>
        </p:txBody>
      </p:sp>
    </p:spTree>
    <p:extLst>
      <p:ext uri="{BB962C8B-B14F-4D97-AF65-F5344CB8AC3E}">
        <p14:creationId xmlns:p14="http://schemas.microsoft.com/office/powerpoint/2010/main" val="3315286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DD0E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1357</Words>
  <Application>Microsoft Office PowerPoint</Application>
  <PresentationFormat>On-screen Show (16:9)</PresentationFormat>
  <Paragraphs>142</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vt:lpstr>
      <vt:lpstr>Calibri</vt:lpstr>
      <vt:lpstr>DejaVu Sans</vt:lpstr>
      <vt:lpstr>medium-content-sans-serif-font</vt:lpstr>
      <vt:lpstr>medium-content-serif-font</vt:lpstr>
      <vt:lpstr>Times New Roman</vt:lpstr>
      <vt:lpstr>Trebuchet MS</vt:lpstr>
      <vt:lpstr>Verdana</vt:lpstr>
      <vt:lpstr>Office Theme</vt:lpstr>
      <vt:lpstr>Feature Matching , Homography finding, Fundamental Matrix  with RANSAC</vt:lpstr>
      <vt:lpstr>Feature Matching</vt:lpstr>
      <vt:lpstr>PowerPoint Presentation</vt:lpstr>
      <vt:lpstr>PowerPoint Presentation</vt:lpstr>
      <vt:lpstr>PowerPoint Presentation</vt:lpstr>
      <vt:lpstr>PowerPoint Presentation</vt:lpstr>
      <vt:lpstr>RANSAC (Random Sample Consensus)</vt:lpstr>
      <vt:lpstr>PowerPoint Presentation</vt:lpstr>
      <vt:lpstr>PowerPoint Presentation</vt:lpstr>
      <vt:lpstr>RANSAC (Random Sample Consensus)</vt:lpstr>
      <vt:lpstr>PowerPoint Presentation</vt:lpstr>
      <vt:lpstr>Homograhy:</vt:lpstr>
      <vt:lpstr>PowerPoint Presentation</vt:lpstr>
      <vt:lpstr>Homography</vt:lpstr>
      <vt:lpstr>Compute the fundamental matrix between two images.</vt:lpstr>
      <vt:lpstr>PowerPoint Presentation</vt:lpstr>
      <vt:lpstr>PowerPoint Presentation</vt:lpstr>
      <vt:lpstr>Pros and Cons</vt:lpstr>
      <vt:lpstr>Pros</vt:lpstr>
      <vt:lpstr>Cons</vt:lpstr>
      <vt:lpstr>Applications</vt:lpstr>
      <vt:lpstr>Image Stitching</vt:lpstr>
      <vt:lpstr>Panorama</vt:lpstr>
      <vt:lpstr>Long Screenshot</vt:lpstr>
      <vt:lpstr>Video Stabilization</vt:lpstr>
      <vt:lpstr>360-degree image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Allyn Diéz Calcaben</dc:creator>
  <cp:lastModifiedBy>Md. Shahidul Islam</cp:lastModifiedBy>
  <cp:revision>73</cp:revision>
  <dcterms:created xsi:type="dcterms:W3CDTF">2019-10-28T04:46:20Z</dcterms:created>
  <dcterms:modified xsi:type="dcterms:W3CDTF">2020-01-07T05:57:58Z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2018-04-29T00:00:00Z</vt:filetime>
  </property>
  <property fmtid="{D5CDD505-2E9C-101B-9397-08002B2CF9AE}" pid="3" name="Creator">
    <vt:lpwstr>Microsoft® PowerPoint® 2013</vt:lpwstr>
  </property>
  <property fmtid="{D5CDD505-2E9C-101B-9397-08002B2CF9AE}" pid="4" name="LastSaved">
    <vt:filetime>2019-10-28T00:00:00Z</vt:filetime>
  </property>
</Properties>
</file>