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42" r:id="rId2"/>
    <p:sldId id="409" r:id="rId3"/>
    <p:sldId id="478" r:id="rId4"/>
    <p:sldId id="410" r:id="rId5"/>
    <p:sldId id="411" r:id="rId6"/>
    <p:sldId id="479" r:id="rId7"/>
    <p:sldId id="412" r:id="rId8"/>
    <p:sldId id="413" r:id="rId9"/>
    <p:sldId id="480" r:id="rId10"/>
    <p:sldId id="414" r:id="rId11"/>
    <p:sldId id="415" r:id="rId12"/>
    <p:sldId id="481" r:id="rId13"/>
    <p:sldId id="416" r:id="rId14"/>
    <p:sldId id="417" r:id="rId15"/>
    <p:sldId id="418" r:id="rId16"/>
    <p:sldId id="419" r:id="rId17"/>
    <p:sldId id="482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520" r:id="rId27"/>
    <p:sldId id="428" r:id="rId28"/>
    <p:sldId id="485" r:id="rId29"/>
    <p:sldId id="429" r:id="rId30"/>
    <p:sldId id="430" r:id="rId31"/>
    <p:sldId id="521" r:id="rId32"/>
    <p:sldId id="431" r:id="rId33"/>
    <p:sldId id="432" r:id="rId34"/>
    <p:sldId id="487" r:id="rId35"/>
    <p:sldId id="433" r:id="rId36"/>
    <p:sldId id="434" r:id="rId37"/>
    <p:sldId id="489" r:id="rId38"/>
    <p:sldId id="435" r:id="rId39"/>
    <p:sldId id="437" r:id="rId40"/>
    <p:sldId id="438" r:id="rId41"/>
    <p:sldId id="439" r:id="rId42"/>
    <p:sldId id="440" r:id="rId43"/>
    <p:sldId id="441" r:id="rId44"/>
    <p:sldId id="320" r:id="rId45"/>
  </p:sldIdLst>
  <p:sldSz cx="12192000" cy="6858000"/>
  <p:notesSz cx="6996113" cy="92837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6600"/>
    <a:srgbClr val="FFFFCC"/>
    <a:srgbClr val="FFE1FF"/>
    <a:srgbClr val="CCFFFF"/>
    <a:srgbClr val="99FFCC"/>
    <a:srgbClr val="9900CC"/>
    <a:srgbClr val="FFFFFF"/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7" autoAdjust="0"/>
    <p:restoredTop sz="94660"/>
  </p:normalViewPr>
  <p:slideViewPr>
    <p:cSldViewPr showGuides="1">
      <p:cViewPr varScale="1">
        <p:scale>
          <a:sx n="70" d="100"/>
          <a:sy n="70" d="100"/>
        </p:scale>
        <p:origin x="547" y="41"/>
      </p:cViewPr>
      <p:guideLst>
        <p:guide orient="horz" pos="2256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305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2422" cy="4729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42285" y="0"/>
            <a:ext cx="3092422" cy="4729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2024/4/17</a:t>
            </a:fld>
            <a:endParaRPr lang="zh-CN" alt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952622"/>
            <a:ext cx="3092422" cy="4729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42285" y="8952622"/>
            <a:ext cx="3092422" cy="4729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/>
          <a:lstStyle>
            <a:lvl1pPr defTabSz="930275">
              <a:defRPr sz="1200"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/>
          <a:lstStyle>
            <a:lvl1pPr algn="r" defTabSz="930275">
              <a:defRPr sz="1200"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/>
          <a:lstStyle>
            <a:lvl1pPr defTabSz="930275">
              <a:defRPr sz="1200"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/>
          <a:lstStyle>
            <a:lvl1pPr algn="r" defTabSz="930275">
              <a:defRPr sz="1200"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0D6BE3-42E0-4DA5-B156-66EF77FDC71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31006"/>
            <a:ext cx="106680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Times New Roman" panose="02020603050405020304" pitchFamily="18" charset="0"/>
              </a:defRPr>
            </a:lvl4pPr>
            <a:lvl5pPr>
              <a:defRPr>
                <a:ea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898CFF6-CDEC-467F-B533-945FBB90508A}" type="datetime1">
              <a:rPr lang="zh-CN" altLang="en-US"/>
              <a:t>2024/4/17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Times New Roman" panose="02020603050405020304" pitchFamily="18" charset="0"/>
          <a:ea typeface="Times New Roman" panose="02020603050405020304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Times New Roman" panose="02020603050405020304" pitchFamily="18" charset="0"/>
          <a:ea typeface="Times New Roman" panose="02020603050405020304" pitchFamily="18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hyperlink" Target="https://pypi.python.or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20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14400" y="1828800"/>
            <a:ext cx="1036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5800" kern="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Python Practical Programming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14479" y="4150995"/>
            <a:ext cx="10689431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Yunbo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E-mail: uestc2008@126.com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Tel: 15908177003</a:t>
            </a:r>
          </a:p>
          <a:p>
            <a:pPr algn="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WeChat ID: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waverao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19100" y="2895600"/>
            <a:ext cx="11353800" cy="125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Ch01: </a:t>
            </a:r>
            <a:r>
              <a:rPr lang="en-US" altLang="zh-CN" sz="4000" b="0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Python Programming</a:t>
            </a:r>
            <a:endParaRPr lang="zh-CN" altLang="en-US" sz="4000" b="0" kern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7" y="352646"/>
            <a:ext cx="9602787" cy="6032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Programming methodology</a:t>
            </a:r>
            <a:endParaRPr lang="zh-CN" altLang="en-US" sz="2400" dirty="0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323" y="979750"/>
            <a:ext cx="10729913" cy="3590925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Structured program design usually adopts a top-down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Top-Down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stepwise refinement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Stepwise Refinement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program design methodology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Basic Ideas of Top-Down Programming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Problem decomposition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algorithm implementation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combinatorial programs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Programs designed using the Top-Down approach are generally implemented via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Bottom-Up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Implementing, running and testing each of the basic functions first, and then testing the whole function made up of the basic functions, helps to locate errors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410" y="421005"/>
            <a:ext cx="7613015" cy="6032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Preparation and execution of the program</a:t>
            </a:r>
            <a:endParaRPr lang="zh-CN" altLang="en-US" sz="2400" dirty="0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839788" y="998538"/>
            <a:ext cx="10152062" cy="5097462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 and editing programs in a text editor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Notepad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Vim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Emacs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Sublime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etc.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Specialized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development environments such as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IDLE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Spyder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etc.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After writing a program using a text editor, the file is saved to disk and the file containing the program code is called the source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410" y="421005"/>
            <a:ext cx="7613015" cy="6032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Preparation and execution of the program</a:t>
            </a:r>
            <a:endParaRPr lang="zh-CN" altLang="en-US" sz="2400" dirty="0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839788" y="998538"/>
            <a:ext cx="10152062" cy="5097462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conversion methods for converting source files into machine language as follows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Compile: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Compiler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translates the source code into the target language.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Interpretation: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directly interprets and executes high-level programming language.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652" name="图片 3" descr="5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895600"/>
            <a:ext cx="8845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9775" y="533400"/>
            <a:ext cx="8173085" cy="60325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Classification of </a:t>
            </a:r>
            <a:r>
              <a:rPr lang="zh-CN" altLang="zh-CN" sz="2400" dirty="0"/>
              <a:t>high-level programming languages according to execution mechanism</a:t>
            </a:r>
            <a:endParaRPr lang="zh-CN" altLang="en-US" sz="2400" dirty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11376025" cy="3352800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Static languages and scripting languages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Languages executed by compilation are static languages, such as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etc.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 compiled object code can be run directly; compiled object code is usually faster to execute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Languages that are executed in an interpreted manner are scripting languages, such as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etc.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 the source code can be run in an interpreter on any operating system, which makes it portable; the interpretation needs to retain the source code, so it is easy to correct errors and maintain the program.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5410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1.2 Python </a:t>
            </a:r>
            <a:r>
              <a:rPr lang="zh-CN" altLang="zh-CN" sz="2400" dirty="0">
                <a:solidFill>
                  <a:schemeClr val="tx1"/>
                </a:solidFill>
              </a:rPr>
              <a:t>Language Overview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325" y="1196975"/>
            <a:ext cx="11233150" cy="4751388"/>
          </a:xfrm>
        </p:spPr>
        <p:txBody>
          <a:bodyPr/>
          <a:lstStyle/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/ˈpaɪθən/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American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/ˈpaɪθɑːn/</a:t>
            </a:r>
          </a:p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an interpreted, object-oriented programming language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an open source language with a large number of libraries for efficient development of various applications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Features of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high-level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object-oriented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extensible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free and open source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portable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rich library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embeddable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 applications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Systems Administration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Scientific Computing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Graphical User Interface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GUI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Development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Other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Game Development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etc.)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9272905" cy="488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1.3 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 Versions and Development Environments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10702925" cy="39719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major versions: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2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3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3 was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 designed with backward compatibility in mind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 Implementation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Commonly used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Cpython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Jython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IronPython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PyPy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Integrated Development Environment for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IDLE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(built-in),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Spyder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PyCharm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Eclipse +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Pydev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plugin,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+ Python Tools for Visual Studio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PythonWin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3429000" y="449580"/>
            <a:ext cx="5293360" cy="60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Downloading and installing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400" y="1052736"/>
            <a:ext cx="11199971" cy="48908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book builds 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development platform based on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10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Python 3.10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Downloading the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Installer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https://www.python.org/downloads/windows/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Click the hyperlink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installer (64-bit)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download the installer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python-3.10.1-amd64.exe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the latest version of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3.10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(64-bit) available today!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400" y="1052736"/>
            <a:ext cx="11199971" cy="48908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Installing a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altLang="zh-CN" sz="24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Double-click the downloaded Windows-formatted installation file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python-3.10.1-amd64.exe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In the Customize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dialog window, note that you need to check the "</a:t>
            </a:r>
            <a:r>
              <a:rPr lang="en-US" altLang="zh-CN" sz="2400" kern="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python 3.10 to PATH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checkbox.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Click on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Install Now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hyperlink to install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</a:p>
          <a:p>
            <a:pPr lvl="1" eaLnBrk="1" hangingPunct="1">
              <a:defRPr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3429000" y="449580"/>
            <a:ext cx="5293360" cy="603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Downloading and installing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640840" y="457200"/>
            <a:ext cx="8900795" cy="5048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Installing and managing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extension packages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22529" y="914400"/>
            <a:ext cx="12072663" cy="5625257"/>
          </a:xfrm>
        </p:spPr>
        <p:txBody>
          <a:bodyPr/>
          <a:lstStyle/>
          <a:p>
            <a:pPr eaLnBrk="1" latinLnBrk="0" hangingPunct="1">
              <a:spcAft>
                <a:spcPts val="300"/>
              </a:spcAft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3.4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onwards includes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pip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setuptools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latinLnBrk="0" hangingPunct="1">
              <a:spcAft>
                <a:spcPts val="300"/>
              </a:spcAft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pip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used to install and manage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extensions.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latinLnBrk="0" hangingPunct="1">
              <a:spcAft>
                <a:spcPts val="300"/>
              </a:spcAft>
              <a:defRPr/>
            </a:pP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setuptools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distributing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packages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latinLnBrk="0" hangingPunct="1">
              <a:spcAft>
                <a:spcPts val="300"/>
              </a:spcAft>
              <a:defRPr/>
            </a:pP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typical application of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pip is to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install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third-party packages from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PyPI 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Package Index</a:t>
            </a:r>
            <a:r>
              <a:rPr lang="zh-CN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lvl="1" eaLnBrk="1" latinLnBrk="0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zh-CN" altLang="zh-CN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zh-CN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Updating 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</a:t>
            </a:r>
            <a:r>
              <a:rPr lang="zh-CN" altLang="zh-CN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setuptools </a:t>
            </a:r>
            <a:r>
              <a:rPr lang="zh-CN" altLang="zh-CN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altLang="zh-CN" sz="20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latinLnBrk="0" hangingPunct="1">
              <a:spcAft>
                <a:spcPts val="30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command prompt window, enter the command line command "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pip install -U pip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setuptools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update the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pip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setuptools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packages</a:t>
            </a:r>
          </a:p>
          <a:p>
            <a:pPr marL="228600" lvl="1" eaLnBrk="1" hangingPunct="1">
              <a:spcBef>
                <a:spcPts val="1000"/>
              </a:spcBef>
              <a:defRPr/>
            </a:pPr>
            <a:r>
              <a:rPr lang="zh-CN"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[Example </a:t>
            </a:r>
            <a:r>
              <a:rPr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1.4</a:t>
            </a:r>
            <a:r>
              <a:rPr lang="zh-CN"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] Installing the </a:t>
            </a:r>
            <a:r>
              <a:rPr sz="2000" dirty="0" err="1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NumPy </a:t>
            </a:r>
            <a:r>
              <a:rPr lang="zh-CN"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Package</a:t>
            </a:r>
            <a:endParaRPr lang="en-US" altLang="zh-CN" sz="20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In a </a:t>
            </a:r>
            <a:r>
              <a:rPr sz="2000"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command prompt window, enter the command line command "</a:t>
            </a:r>
            <a:r>
              <a:rPr sz="2000">
                <a:solidFill>
                  <a:schemeClr val="tx1"/>
                </a:solidFill>
                <a:sym typeface="+mn-ea"/>
              </a:rPr>
              <a:t>pip install NumPy"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to install the </a:t>
            </a:r>
            <a:r>
              <a:rPr sz="2000" dirty="0" err="1">
                <a:solidFill>
                  <a:schemeClr val="tx1"/>
                </a:solidFill>
                <a:sym typeface="+mn-ea"/>
              </a:rPr>
              <a:t>NumPy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package.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lvl="1" eaLnBrk="1" hangingPunct="1">
              <a:spcBef>
                <a:spcPts val="1000"/>
              </a:spcBef>
              <a:defRPr/>
            </a:pPr>
            <a:r>
              <a:rPr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[</a:t>
            </a:r>
            <a:r>
              <a:rPr lang="zh-CN"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Example </a:t>
            </a:r>
            <a:r>
              <a:rPr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1.5</a:t>
            </a:r>
            <a:r>
              <a:rPr lang="zh-CN"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] Installing the </a:t>
            </a:r>
            <a:r>
              <a:rPr sz="2000" dirty="0" err="1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Matplotlib </a:t>
            </a:r>
            <a:r>
              <a:rPr lang="zh-CN" sz="2000">
                <a:solidFill>
                  <a:schemeClr val="tx1"/>
                </a:solidFill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Package</a:t>
            </a:r>
            <a:endParaRPr lang="en-US" altLang="zh-CN" sz="20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In a </a:t>
            </a:r>
            <a:r>
              <a:rPr sz="2000"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command prompt window, enter the command line command "</a:t>
            </a:r>
            <a:r>
              <a:rPr sz="2000">
                <a:solidFill>
                  <a:schemeClr val="tx1"/>
                </a:solidFill>
                <a:sym typeface="+mn-ea"/>
              </a:rPr>
              <a:t>pip install Matplotlib"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to install the </a:t>
            </a:r>
            <a:r>
              <a:rPr sz="2000" dirty="0" err="1">
                <a:solidFill>
                  <a:schemeClr val="tx1"/>
                </a:solidFill>
                <a:sym typeface="+mn-ea"/>
              </a:rPr>
              <a:t>Matplotlib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package.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 eaLnBrk="1" latinLnBrk="0" hangingPunct="1">
              <a:spcAft>
                <a:spcPts val="300"/>
              </a:spcAft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eaLnBrk="1" latinLnBrk="0" hangingPunct="1">
              <a:spcBef>
                <a:spcPts val="1000"/>
              </a:spcBef>
              <a:spcAft>
                <a:spcPts val="300"/>
              </a:spcAft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239000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1.4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Interpreting and executing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programs using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09" y="1124744"/>
            <a:ext cx="12000655" cy="5352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default installation path for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..AppData\Local\Programs\Python\Python310\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which includes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python.exe</a:t>
            </a: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library directory and other files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Running the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en-US" altLang="zh-CN" sz="2400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"Start"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|"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All Apps"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|Python 3.10|Python 3.10(64-bit)</a:t>
            </a:r>
          </a:p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  <a:r>
              <a:rPr lang="zh-CN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Output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 lvl="1"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prompt for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is: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&gt;&gt;&gt;&gt;</a:t>
            </a: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print('Hello, world!')</a:t>
            </a:r>
          </a:p>
          <a:p>
            <a:pPr lvl="1" eaLnBrk="1" hangingPunct="1">
              <a:defRPr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379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149725"/>
            <a:ext cx="6240462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2394585" y="533400"/>
            <a:ext cx="7402830" cy="6356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Chapter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9007475" cy="41833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Highlights of the chapter: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1.1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languages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1.2 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 Overview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1.3 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Language Versions and Development Environments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1.4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Executing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Programs with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Interpretation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1.5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 and Executing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 Programs Using Text Editors and the Command Line</a:t>
            </a:r>
          </a:p>
          <a:p>
            <a:pPr marL="457200" lvl="1" indent="0" eaLnBrk="1" hangingPunct="1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2971800" y="557365"/>
            <a:ext cx="6377347" cy="4683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Interpreting and executing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programs using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087908"/>
            <a:ext cx="11306175" cy="5949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Using the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Interpreter for Mathematical Operations</a:t>
            </a:r>
          </a:p>
          <a:p>
            <a:pPr lvl="1"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sz="221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11+22+33+44+55 </a:t>
            </a:r>
            <a:r>
              <a:rPr lang="en-US" altLang="zh-CN" sz="22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zh-CN" altLang="en-US" sz="22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</a:t>
            </a:r>
            <a:r>
              <a:rPr lang="en-US" altLang="zh-CN" sz="2215" kern="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165</a:t>
            </a:r>
            <a:endParaRPr lang="zh-CN" altLang="zh-CN" sz="2215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(1+0.01)**365</a:t>
            </a:r>
          </a:p>
          <a:p>
            <a:pPr lvl="1"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(1-0.01)**365</a:t>
            </a:r>
          </a:p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1.9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Using special variables in the interpreter environment: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11+22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</a:t>
            </a:r>
            <a:r>
              <a:rPr lang="en-US" altLang="zh-CN" kern="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</a:t>
            </a:r>
            <a:r>
              <a:rPr lang="en-US" altLang="zh-CN" kern="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 + 33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</a:t>
            </a:r>
            <a:r>
              <a:rPr lang="en-US" altLang="zh-CN" kern="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1.10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Running multiple expressions at the same time</a:t>
            </a:r>
            <a:r>
              <a:rPr lang="zh-CN" altLang="en-US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Run multiple comma-separated expressions at the same time and return the result as a tuple</a:t>
            </a:r>
            <a:endParaRPr lang="en-US" altLang="zh-CN" sz="2400" dirty="0"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2,2**10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</a:t>
            </a:r>
            <a:r>
              <a:rPr lang="en-US" altLang="zh-CN" kern="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(2, 1024)</a:t>
            </a:r>
          </a:p>
          <a:p>
            <a:pPr algn="l" eaLnBrk="1" latinLnBrk="0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zh-CN" sz="2400">
                <a:highlight>
                  <a:srgbClr val="00FFFF"/>
                </a:highlight>
                <a:cs typeface="Times New Roman" panose="02020603050405020304" pitchFamily="18" charset="0"/>
                <a:sym typeface="+mn-ea"/>
              </a:rPr>
              <a:t>[Example 1.11] Turning off the Python interpreter</a:t>
            </a:r>
            <a:endParaRPr lang="zh-CN" sz="2400" dirty="0"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 err="1">
                <a:solidFill>
                  <a:srgbClr val="FF0000"/>
                </a:solidFill>
                <a:sym typeface="+mn-ea"/>
              </a:rPr>
              <a:t>Ctrl+Z </a:t>
            </a:r>
            <a:r>
              <a:rPr lang="zh-CN" sz="2400">
                <a:sym typeface="+mn-ea"/>
              </a:rPr>
              <a:t>and Enter; or type the</a:t>
            </a:r>
            <a:r>
              <a:rPr sz="2400">
                <a:solidFill>
                  <a:srgbClr val="FF0000"/>
                </a:solidFill>
                <a:sym typeface="+mn-ea"/>
              </a:rPr>
              <a:t> quit() </a:t>
            </a:r>
            <a:r>
              <a:rPr lang="zh-CN" sz="2400">
                <a:sym typeface="+mn-ea"/>
              </a:rPr>
              <a:t>command; or just close the command line window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kern="100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482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105400"/>
            <a:ext cx="2399665" cy="77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048000"/>
            <a:ext cx="25781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471930"/>
            <a:ext cx="3298190" cy="123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3098800" y="533400"/>
            <a:ext cx="5993765" cy="504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/>
              <a:t>Running the </a:t>
            </a:r>
            <a:r>
              <a:rPr lang="en-US" altLang="zh-CN" sz="2400" dirty="0"/>
              <a:t>Python </a:t>
            </a:r>
            <a:r>
              <a:rPr lang="zh-CN" altLang="zh-CN" sz="2400" dirty="0"/>
              <a:t>Integrated Development Environment </a:t>
            </a:r>
            <a:r>
              <a:rPr lang="en-US" altLang="zh-CN" sz="2400" dirty="0"/>
              <a:t>IDLE </a:t>
            </a:r>
            <a:r>
              <a:rPr lang="zh-CN" altLang="en-US" sz="2400" dirty="0"/>
              <a:t>(</a:t>
            </a:r>
            <a:r>
              <a:rPr lang="en-US" altLang="zh-CN" sz="2400" dirty="0"/>
              <a:t>1</a:t>
            </a:r>
            <a:r>
              <a:rPr lang="zh-CN" altLang="en-US" sz="2400" dirty="0"/>
              <a:t>)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839416" y="1124744"/>
            <a:ext cx="10297144" cy="48252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1.12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Running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 Built-in Integrated Development Environment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"Start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|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All Apps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| Python 3.10 | IDLE (Python 3.10 64-bit)</a:t>
            </a:r>
          </a:p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1.13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Using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IDLE 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Interpret and Execute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zh-CN" sz="2400" dirty="0"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print('Good!'*5)      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z="2400" kern="1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Good!Good!Good!Good!Good</a:t>
            </a:r>
            <a:r>
              <a:rPr lang="en-US" altLang="zh-CN" sz="2400" kern="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84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6883"/>
            <a:ext cx="88582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2938780" y="533400"/>
            <a:ext cx="6566535" cy="504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/>
              <a:t>Running the </a:t>
            </a:r>
            <a:r>
              <a:rPr lang="en-US" altLang="zh-CN" sz="2400" dirty="0"/>
              <a:t>Python </a:t>
            </a:r>
            <a:r>
              <a:rPr lang="zh-CN" altLang="zh-CN" sz="2400" dirty="0"/>
              <a:t>Integrated Development Environment </a:t>
            </a:r>
            <a:r>
              <a:rPr lang="en-US" altLang="zh-CN" sz="2400" dirty="0"/>
              <a:t>IDLE 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604" y="1236663"/>
            <a:ext cx="11377264" cy="53292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1.14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Using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IDLE 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to Execute Multiple Lines of Code</a:t>
            </a:r>
            <a:endParaRPr lang="en-US" altLang="zh-CN" sz="24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zh-CN" sz="2400" dirty="0"/>
              <a:t>Prints numbers in the range </a:t>
            </a:r>
            <a:r>
              <a:rPr lang="en-US" altLang="zh-CN" sz="2400" dirty="0"/>
              <a:t>0 </a:t>
            </a:r>
            <a:r>
              <a:rPr lang="zh-CN" altLang="zh-CN" sz="2400" dirty="0"/>
              <a:t>through </a:t>
            </a:r>
            <a:r>
              <a:rPr lang="en-US" altLang="zh-CN" sz="2400" dirty="0"/>
              <a:t>9 separated </a:t>
            </a:r>
            <a:r>
              <a:rPr lang="zh-CN" altLang="zh-CN" sz="2400" dirty="0"/>
              <a:t>by spaces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       &gt;&gt;&gt; </a:t>
            </a:r>
            <a:r>
              <a:rPr lang="zh-CN" altLang="zh-CN" sz="2400" dirty="0">
                <a:solidFill>
                  <a:srgbClr val="FF0000"/>
                </a:solidFill>
              </a:rPr>
              <a:t>for x in range(10):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              print(x, end=' ')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1.15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Closing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IDLE</a:t>
            </a:r>
          </a:p>
          <a:p>
            <a:pPr lvl="1" eaLnBrk="1" hangingPunct="1">
              <a:defRPr/>
            </a:pPr>
            <a:r>
              <a:rPr lang="zh-CN" altLang="zh-CN" sz="2400" dirty="0"/>
              <a:t>You can close the </a:t>
            </a:r>
            <a:r>
              <a:rPr lang="en-US" altLang="zh-CN" sz="2400" dirty="0"/>
              <a:t>Python </a:t>
            </a:r>
            <a:r>
              <a:rPr lang="zh-CN" altLang="zh-CN" sz="2400" dirty="0"/>
              <a:t>interpreter by typing the command</a:t>
            </a:r>
            <a:r>
              <a:rPr lang="en-US" altLang="zh-CN" sz="2400" dirty="0">
                <a:solidFill>
                  <a:srgbClr val="FF0000"/>
                </a:solidFill>
              </a:rPr>
              <a:t> quit() </a:t>
            </a:r>
            <a:r>
              <a:rPr lang="zh-CN" altLang="zh-CN" sz="2400" dirty="0"/>
              <a:t>or by </a:t>
            </a:r>
            <a:r>
              <a:rPr lang="zh-CN" altLang="zh-CN" sz="2400" dirty="0">
                <a:solidFill>
                  <a:srgbClr val="FF0000"/>
                </a:solidFill>
              </a:rPr>
              <a:t>closing the </a:t>
            </a:r>
            <a:r>
              <a:rPr lang="en-US" altLang="zh-CN" sz="2400" dirty="0">
                <a:solidFill>
                  <a:srgbClr val="FF0000"/>
                </a:solidFill>
              </a:rPr>
              <a:t>IDLE </a:t>
            </a:r>
            <a:r>
              <a:rPr lang="zh-CN" altLang="zh-CN" sz="2400" dirty="0">
                <a:solidFill>
                  <a:srgbClr val="FF0000"/>
                </a:solidFill>
              </a:rPr>
              <a:t>window.</a:t>
            </a:r>
            <a:endParaRPr lang="zh-CN" altLang="en-US" sz="2400" dirty="0"/>
          </a:p>
        </p:txBody>
      </p:sp>
      <p:pic>
        <p:nvPicPr>
          <p:cNvPr id="3686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7683"/>
            <a:ext cx="6607175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1480820" y="533400"/>
            <a:ext cx="937514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1.5 </a:t>
            </a:r>
            <a:r>
              <a:rPr lang="zh-CN" altLang="zh-CN" sz="2400" dirty="0"/>
              <a:t>Writing and executing </a:t>
            </a:r>
            <a:r>
              <a:rPr lang="en-US" altLang="zh-CN" sz="2400" dirty="0"/>
              <a:t>Python </a:t>
            </a:r>
            <a:r>
              <a:rPr lang="zh-CN" altLang="zh-CN" sz="2400" dirty="0"/>
              <a:t>source file programs using a text editor and command line </a:t>
            </a:r>
            <a:r>
              <a:rPr lang="en-US" altLang="zh-CN" sz="2400" dirty="0"/>
              <a:t>(1)</a:t>
            </a:r>
            <a:endParaRPr lang="zh-CN" altLang="en-US" sz="2400" dirty="0"/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839788" y="1281113"/>
            <a:ext cx="10656887" cy="3294062"/>
          </a:xfrm>
        </p:spPr>
        <p:txBody>
          <a:bodyPr/>
          <a:lstStyle/>
          <a:p>
            <a:pPr eaLnBrk="1" hangingPunct="1"/>
            <a:r>
              <a:rPr lang="zh-CN" altLang="en-US" sz="2800"/>
              <a:t>Writing a </a:t>
            </a:r>
            <a:r>
              <a:rPr lang="en-US" altLang="zh-CN" sz="2800"/>
              <a:t>Python </a:t>
            </a:r>
            <a:r>
              <a:rPr lang="zh-CN" altLang="zh-CN" sz="2800"/>
              <a:t>program as a text file </a:t>
            </a:r>
            <a:r>
              <a:rPr lang="zh-CN" altLang="en-US" sz="2800">
                <a:solidFill>
                  <a:srgbClr val="FF0000"/>
                </a:solidFill>
              </a:rPr>
              <a:t>(</a:t>
            </a:r>
            <a:r>
              <a:rPr lang="en-US" altLang="zh-CN" sz="2800">
                <a:solidFill>
                  <a:srgbClr val="FF0000"/>
                </a:solidFill>
              </a:rPr>
              <a:t>.py</a:t>
            </a:r>
            <a:r>
              <a:rPr lang="zh-CN" altLang="en-US" sz="2800"/>
              <a:t>)</a:t>
            </a:r>
            <a:endParaRPr lang="en-US" altLang="zh-CN" sz="2800"/>
          </a:p>
          <a:p>
            <a:pPr eaLnBrk="1" hangingPunct="1"/>
            <a:r>
              <a:rPr lang="zh-CN" altLang="zh-CN" sz="2800"/>
              <a:t>The process of writing a </a:t>
            </a:r>
            <a:r>
              <a:rPr lang="en-US" altLang="zh-CN" sz="2800"/>
              <a:t>Python </a:t>
            </a:r>
            <a:r>
              <a:rPr lang="zh-CN" altLang="zh-CN" sz="2800"/>
              <a:t>source file program and executing it through the </a:t>
            </a:r>
            <a:r>
              <a:rPr lang="en-US" altLang="zh-CN" sz="2800"/>
              <a:t>Python </a:t>
            </a:r>
            <a:r>
              <a:rPr lang="zh-CN" altLang="zh-CN" sz="2800"/>
              <a:t>compiler/interpreter.</a:t>
            </a:r>
            <a:endParaRPr lang="en-US" altLang="zh-CN" sz="2800"/>
          </a:p>
        </p:txBody>
      </p:sp>
      <p:pic>
        <p:nvPicPr>
          <p:cNvPr id="3789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924175"/>
            <a:ext cx="1055528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3513" y="1295400"/>
            <a:ext cx="10657210" cy="4968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1.16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Writing a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Hello world 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program using a text editor (Notepad)</a:t>
            </a:r>
            <a:endParaRPr lang="en-US" altLang="zh-CN" sz="24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/>
              <a:t>In Notepad, enter the program source code. Save the file as </a:t>
            </a:r>
            <a:r>
              <a:rPr lang="en-US" altLang="zh-CN" sz="2400" u="sng" dirty="0">
                <a:solidFill>
                  <a:srgbClr val="FF0000"/>
                </a:solidFill>
              </a:rPr>
              <a:t>hello.py.</a:t>
            </a:r>
          </a:p>
          <a:p>
            <a:pPr lvl="1" eaLnBrk="1" hangingPunct="1">
              <a:defRPr/>
            </a:pPr>
            <a:r>
              <a:rPr lang="zh-CN" altLang="en-US" sz="2400" dirty="0"/>
              <a:t>Note that for "Save as type" select "All files" and for "Encoding" select 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UTF-8.</a:t>
            </a:r>
          </a:p>
          <a:p>
            <a:pPr eaLnBrk="1" hangingPunct="1">
              <a:defRPr/>
            </a:pPr>
            <a:r>
              <a:rPr lang="en-US" altLang="zh-CN" sz="2400" dirty="0"/>
              <a:t>Hello world </a:t>
            </a:r>
            <a:r>
              <a:rPr lang="zh-CN" altLang="zh-CN" sz="2400" dirty="0"/>
              <a:t>program (</a:t>
            </a:r>
            <a:r>
              <a:rPr lang="en-US" altLang="zh-CN" sz="2400" dirty="0"/>
              <a:t>hello.py</a:t>
            </a:r>
            <a:r>
              <a:rPr lang="zh-CN" altLang="zh-CN" sz="2400" dirty="0"/>
              <a:t>) source code analysis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zh-CN" sz="2400" dirty="0"/>
              <a:t>The </a:t>
            </a:r>
            <a:r>
              <a:rPr lang="en-US" altLang="zh-CN" sz="2400" dirty="0"/>
              <a:t>first line </a:t>
            </a:r>
            <a:r>
              <a:rPr lang="zh-CN" altLang="zh-CN" sz="2400" dirty="0"/>
              <a:t>is a comment. Start with the symbol </a:t>
            </a:r>
            <a:r>
              <a:rPr lang="en-US" altLang="zh-CN" sz="2400" dirty="0"/>
              <a:t># </a:t>
            </a:r>
            <a:r>
              <a:rPr lang="zh-CN" altLang="zh-CN" sz="2400" dirty="0"/>
              <a:t>and end at the end of the line</a:t>
            </a:r>
          </a:p>
          <a:p>
            <a:pPr lvl="1" eaLnBrk="1" hangingPunct="1">
              <a:defRPr/>
            </a:pPr>
            <a:r>
              <a:rPr lang="zh-CN" altLang="zh-CN" sz="2400" dirty="0"/>
              <a:t>Line </a:t>
            </a:r>
            <a:r>
              <a:rPr lang="en-US" altLang="zh-CN" sz="2400" dirty="0"/>
              <a:t>2 calls the </a:t>
            </a:r>
            <a:r>
              <a:rPr lang="zh-CN" altLang="zh-CN" sz="2400" dirty="0"/>
              <a:t>built-in library function </a:t>
            </a:r>
            <a:r>
              <a:rPr lang="en-US" altLang="zh-CN" sz="2400" dirty="0"/>
              <a:t>print </a:t>
            </a:r>
            <a:r>
              <a:rPr lang="zh-CN" altLang="zh-CN" sz="2400" dirty="0"/>
              <a:t>with the output: 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Hello, World</a:t>
            </a:r>
            <a:r>
              <a:rPr lang="zh-CN" altLang="en-US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!</a:t>
            </a:r>
            <a:endParaRPr lang="en-US" altLang="zh-CN" sz="2400" kern="100" dirty="0">
              <a:highlight>
                <a:srgbClr val="FFFF00"/>
              </a:highlight>
              <a:cs typeface="Times New Roman" panose="02020603050405020304" pitchFamily="18" charset="0"/>
            </a:endParaRPr>
          </a:p>
        </p:txBody>
      </p:sp>
      <p:pic>
        <p:nvPicPr>
          <p:cNvPr id="3891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87265"/>
            <a:ext cx="7686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80820" y="533400"/>
            <a:ext cx="937514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1.5 </a:t>
            </a:r>
            <a:r>
              <a:rPr lang="zh-CN" altLang="zh-CN" sz="2400" dirty="0"/>
              <a:t>Writing and executing </a:t>
            </a:r>
            <a:r>
              <a:rPr lang="en-US" altLang="zh-CN" sz="2400" dirty="0"/>
              <a:t>Python </a:t>
            </a:r>
            <a:r>
              <a:rPr lang="zh-CN" altLang="zh-CN" sz="2400" dirty="0"/>
              <a:t>source file programs using a text editor and command line </a:t>
            </a:r>
            <a:r>
              <a:rPr lang="en-US" altLang="zh-CN" sz="2400" dirty="0"/>
              <a:t>(2)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334963" y="1209675"/>
            <a:ext cx="11664950" cy="4983163"/>
          </a:xfrm>
        </p:spPr>
        <p:txBody>
          <a:bodyPr/>
          <a:lstStyle/>
          <a:p>
            <a:pPr eaLnBrk="1" hangingPunct="1">
              <a:defRPr/>
            </a:pPr>
            <a:r>
              <a:rPr dirty="0">
                <a:highlight>
                  <a:srgbClr val="00FFFF"/>
                </a:highlight>
                <a:cs typeface="Times New Roman" panose="02020603050405020304" pitchFamily="18" charset="0"/>
              </a:rPr>
              <a:t>[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Example </a:t>
            </a:r>
            <a:r>
              <a:rPr lang="en-US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1.17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] Running </a:t>
            </a:r>
            <a:r>
              <a:rPr lang="en-US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hello.py 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in a </a:t>
            </a:r>
            <a:r>
              <a:rPr lang="en-US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Windows 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Command Prompt Window</a:t>
            </a:r>
          </a:p>
          <a:p>
            <a:pPr lvl="1"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1</a:t>
            </a:r>
            <a:r>
              <a:rPr lang="zh-CN" altLang="en-US" dirty="0"/>
              <a:t>) Execute "Start"</a:t>
            </a:r>
            <a:r>
              <a:rPr lang="en-US" altLang="zh-CN" dirty="0"/>
              <a:t> | "</a:t>
            </a:r>
            <a:r>
              <a:rPr lang="zh-CN" altLang="en-US" dirty="0"/>
              <a:t>All Applications"</a:t>
            </a:r>
            <a:r>
              <a:rPr lang="en-US" altLang="zh-CN" dirty="0"/>
              <a:t> | "Windows </a:t>
            </a:r>
            <a:r>
              <a:rPr lang="zh-CN" altLang="en-US" dirty="0"/>
              <a:t>System"</a:t>
            </a:r>
            <a:r>
              <a:rPr lang="en-US" altLang="zh-CN" dirty="0"/>
              <a:t> | "</a:t>
            </a:r>
            <a:r>
              <a:rPr lang="zh-CN" altLang="en-US" dirty="0"/>
              <a:t>Command Prompt ", open the </a:t>
            </a:r>
            <a:r>
              <a:rPr lang="en-US" altLang="zh-CN" dirty="0"/>
              <a:t>Windows </a:t>
            </a:r>
            <a:r>
              <a:rPr lang="zh-CN" altLang="en-US" dirty="0"/>
              <a:t>Command Prompt window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2</a:t>
            </a:r>
            <a:r>
              <a:rPr lang="zh-CN" altLang="en-US" dirty="0"/>
              <a:t>) Enter the command line command "</a:t>
            </a:r>
            <a:r>
              <a:rPr lang="en-US" altLang="zh-CN" dirty="0">
                <a:solidFill>
                  <a:srgbClr val="FF0000"/>
                </a:solidFill>
              </a:rPr>
              <a:t>python c:\pythonpa\ch01\hello.py</a:t>
            </a:r>
            <a:r>
              <a:rPr lang="en-US" altLang="zh-CN" dirty="0"/>
              <a:t>"</a:t>
            </a:r>
            <a:r>
              <a:rPr lang="zh-CN" altLang="en-US" dirty="0"/>
              <a:t>, press enter to execute the program</a:t>
            </a:r>
          </a:p>
          <a:p>
            <a:pPr lvl="1"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3</a:t>
            </a:r>
            <a:r>
              <a:rPr lang="zh-CN" altLang="en-US" dirty="0"/>
              <a:t>) Enter the command line command "</a:t>
            </a:r>
            <a:r>
              <a:rPr lang="en-US" altLang="zh-CN" dirty="0">
                <a:solidFill>
                  <a:srgbClr val="FF0000"/>
                </a:solidFill>
              </a:rPr>
              <a:t>c:\pythonpa\ch01\hello.py</a:t>
            </a:r>
            <a:r>
              <a:rPr lang="en-US" altLang="zh-CN" dirty="0"/>
              <a:t>"</a:t>
            </a:r>
            <a:r>
              <a:rPr lang="zh-CN" altLang="en-US" dirty="0"/>
              <a:t>, press enter to execute the program</a:t>
            </a:r>
          </a:p>
          <a:p>
            <a:pPr lvl="1"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4</a:t>
            </a:r>
            <a:r>
              <a:rPr lang="zh-CN" altLang="en-US" dirty="0"/>
              <a:t>) Enter "</a:t>
            </a:r>
            <a:r>
              <a:rPr lang="en-US" altLang="zh-CN" dirty="0">
                <a:solidFill>
                  <a:srgbClr val="FF0000"/>
                </a:solidFill>
              </a:rPr>
              <a:t>cd c:\pythonpa\ch01"</a:t>
            </a:r>
            <a:r>
              <a:rPr lang="zh-CN" altLang="en-US" dirty="0"/>
              <a:t>, enter the command line command "</a:t>
            </a:r>
            <a:r>
              <a:rPr lang="en-US" altLang="zh-CN" dirty="0">
                <a:solidFill>
                  <a:srgbClr val="FF0000"/>
                </a:solidFill>
              </a:rPr>
              <a:t>python hello.py</a:t>
            </a:r>
            <a:r>
              <a:rPr lang="en-US" altLang="zh-CN" dirty="0"/>
              <a:t>"</a:t>
            </a:r>
            <a:r>
              <a:rPr lang="zh-CN" altLang="en-US" dirty="0"/>
              <a:t>, press the Enter key to execute the program.</a:t>
            </a:r>
          </a:p>
          <a:p>
            <a:pPr lvl="1"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5</a:t>
            </a:r>
            <a:r>
              <a:rPr lang="zh-CN" altLang="en-US" dirty="0"/>
              <a:t>) Switch to the working directory "</a:t>
            </a:r>
            <a:r>
              <a:rPr lang="en-US" altLang="zh-CN" dirty="0">
                <a:solidFill>
                  <a:srgbClr val="FF0000"/>
                </a:solidFill>
              </a:rPr>
              <a:t>c:\pythonpa\ch01"</a:t>
            </a:r>
            <a:r>
              <a:rPr lang="zh-CN" altLang="en-US" dirty="0"/>
              <a:t>, then enter the command line command "</a:t>
            </a:r>
            <a:r>
              <a:rPr lang="en-US" altLang="zh-CN" dirty="0">
                <a:solidFill>
                  <a:srgbClr val="FF0000"/>
                </a:solidFill>
              </a:rPr>
              <a:t>hello.py</a:t>
            </a:r>
            <a:r>
              <a:rPr lang="en-US" altLang="zh-CN" dirty="0"/>
              <a:t>"</a:t>
            </a:r>
            <a:r>
              <a:rPr lang="zh-CN" altLang="en-US" dirty="0"/>
              <a:t>, press the Enter key to execute the program.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80820" y="533400"/>
            <a:ext cx="937514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1.5 </a:t>
            </a:r>
            <a:r>
              <a:rPr lang="zh-CN" altLang="zh-CN" sz="2400" dirty="0"/>
              <a:t>Writing and executing </a:t>
            </a:r>
            <a:r>
              <a:rPr lang="en-US" altLang="zh-CN" sz="2400" dirty="0"/>
              <a:t>Python </a:t>
            </a:r>
            <a:r>
              <a:rPr lang="zh-CN" altLang="zh-CN" sz="2400" dirty="0"/>
              <a:t>source file programs using a text editor and command line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524000"/>
            <a:ext cx="110172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80820" y="609600"/>
            <a:ext cx="937514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1.5 </a:t>
            </a:r>
            <a:r>
              <a:rPr lang="zh-CN" altLang="zh-CN" sz="2400" dirty="0"/>
              <a:t>Writing and executing </a:t>
            </a:r>
            <a:r>
              <a:rPr lang="en-US" altLang="zh-CN" sz="2400" dirty="0"/>
              <a:t>Python </a:t>
            </a:r>
            <a:r>
              <a:rPr lang="zh-CN" altLang="zh-CN" sz="2400" dirty="0"/>
              <a:t>source file programs using a text editor and command line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800" y="1238140"/>
            <a:ext cx="11730134" cy="5240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1.18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] Using Explorer to Run </a:t>
            </a:r>
            <a:r>
              <a:rPr lang="en-US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hello1.py</a:t>
            </a:r>
          </a:p>
          <a:p>
            <a:pPr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1</a:t>
            </a:r>
            <a:r>
              <a:rPr lang="zh-CN" altLang="en-US" dirty="0"/>
              <a:t>) The contents of the program </a:t>
            </a:r>
            <a:r>
              <a:rPr lang="en-US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hello1.py </a:t>
            </a:r>
            <a:r>
              <a:rPr lang="zh-CN" altLang="en-US" dirty="0"/>
              <a:t>are as follows: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import random #Import </a:t>
            </a:r>
            <a:r>
              <a:rPr lang="zh-CN" altLang="en-US" dirty="0">
                <a:solidFill>
                  <a:srgbClr val="FF0000"/>
                </a:solidFill>
              </a:rPr>
              <a:t>library module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print("Hello, World") </a:t>
            </a:r>
            <a:r>
              <a:rPr lang="zh-CN" altLang="en-US" dirty="0">
                <a:solidFill>
                  <a:srgbClr val="FF0000"/>
                </a:solidFill>
              </a:rPr>
              <a:t>#Output: </a:t>
            </a:r>
            <a:r>
              <a:rPr lang="en-US" altLang="zh-CN" dirty="0">
                <a:solidFill>
                  <a:srgbClr val="FF0000"/>
                </a:solidFill>
              </a:rPr>
              <a:t>Hello, World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print("</a:t>
            </a:r>
            <a:r>
              <a:rPr lang="zh-CN" altLang="en-US" dirty="0">
                <a:solidFill>
                  <a:srgbClr val="FF0000"/>
                </a:solidFill>
              </a:rPr>
              <a:t>Your lucky random number today is:</a:t>
            </a:r>
            <a:r>
              <a:rPr lang="en-US" altLang="zh-CN" dirty="0">
                <a:solidFill>
                  <a:srgbClr val="FF0000"/>
                </a:solidFill>
              </a:rPr>
              <a:t>", </a:t>
            </a:r>
            <a:r>
              <a:rPr lang="en-US" altLang="zh-CN" dirty="0" err="1">
                <a:solidFill>
                  <a:srgbClr val="FF0000"/>
                </a:solidFill>
              </a:rPr>
              <a:t>random.choice</a:t>
            </a:r>
            <a:r>
              <a:rPr lang="en-US" altLang="zh-CN" dirty="0">
                <a:solidFill>
                  <a:srgbClr val="FF0000"/>
                </a:solidFill>
              </a:rPr>
              <a:t>(range(10))) </a:t>
            </a:r>
            <a:r>
              <a:rPr lang="zh-CN" altLang="en-US" dirty="0">
                <a:solidFill>
                  <a:srgbClr val="FF0000"/>
                </a:solidFill>
              </a:rPr>
              <a:t>#Output a randomly chosen number from 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>
                <a:solidFill>
                  <a:srgbClr val="FF0000"/>
                </a:solidFill>
              </a:rPr>
              <a:t>to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input() </a:t>
            </a:r>
            <a:r>
              <a:rPr lang="zh-CN" altLang="en-US" dirty="0">
                <a:solidFill>
                  <a:srgbClr val="FF0000"/>
                </a:solidFill>
              </a:rPr>
              <a:t>#Wait for user input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pic>
        <p:nvPicPr>
          <p:cNvPr id="4096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4638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 rot="10800000" flipV="1">
            <a:off x="10845800" y="3794125"/>
            <a:ext cx="533400" cy="1077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80820" y="533400"/>
            <a:ext cx="937514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1.5 </a:t>
            </a:r>
            <a:r>
              <a:rPr lang="zh-CN" altLang="zh-CN" sz="2400" dirty="0"/>
              <a:t>Writing and executing </a:t>
            </a:r>
            <a:r>
              <a:rPr lang="en-US" altLang="zh-CN" sz="2400" dirty="0"/>
              <a:t>Python </a:t>
            </a:r>
            <a:r>
              <a:rPr lang="zh-CN" altLang="zh-CN" sz="2400" dirty="0"/>
              <a:t>source file programs using a text editor and command line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800" y="1238140"/>
            <a:ext cx="11730134" cy="5240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2</a:t>
            </a:r>
            <a:r>
              <a:rPr lang="zh-CN" altLang="en-US" dirty="0"/>
              <a:t>) </a:t>
            </a:r>
            <a:r>
              <a:rPr lang="zh-CN" altLang="zh-CN" dirty="0"/>
              <a:t>In Explorer, double-click the </a:t>
            </a:r>
            <a:r>
              <a:rPr lang="en-US" altLang="zh-CN" dirty="0"/>
              <a:t>hello1.py </a:t>
            </a:r>
            <a:r>
              <a:rPr lang="zh-CN" altLang="zh-CN" dirty="0"/>
              <a:t>file in the </a:t>
            </a:r>
            <a:r>
              <a:rPr lang="en-US" altLang="zh-CN" dirty="0"/>
              <a:t>c:\pythonpa\ch01 </a:t>
            </a:r>
            <a:r>
              <a:rPr lang="zh-CN" altLang="zh-CN" dirty="0"/>
              <a:t>directory </a:t>
            </a:r>
            <a:r>
              <a:rPr lang="zh-CN" altLang="en-US" dirty="0"/>
              <a:t>to </a:t>
            </a:r>
            <a:r>
              <a:rPr lang="zh-CN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execute the </a:t>
            </a:r>
            <a:r>
              <a:rPr lang="en-US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hello1.py </a:t>
            </a:r>
            <a:r>
              <a:rPr lang="zh-CN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source program</a:t>
            </a:r>
            <a:endParaRPr lang="en-US" altLang="zh-CN" kern="100" dirty="0"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/>
              <a:t>(</a:t>
            </a:r>
            <a:r>
              <a:rPr lang="en-US" altLang="zh-CN" dirty="0"/>
              <a:t>3</a:t>
            </a:r>
            <a:r>
              <a:rPr lang="zh-CN" altLang="en-US" dirty="0"/>
              <a:t>) The meaning of each line of code in the program </a:t>
            </a:r>
            <a:r>
              <a:rPr lang="en-US" altLang="zh-CN" dirty="0"/>
              <a:t>hello1.py </a:t>
            </a:r>
            <a:r>
              <a:rPr lang="zh-CN" altLang="en-US" dirty="0"/>
              <a:t>is as follows: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	The </a:t>
            </a:r>
            <a:r>
              <a:rPr lang="en-US" altLang="zh-CN" dirty="0"/>
              <a:t>first </a:t>
            </a:r>
            <a:r>
              <a:rPr lang="zh-CN" altLang="en-US" dirty="0"/>
              <a:t>line of code imports the library module </a:t>
            </a:r>
            <a:r>
              <a:rPr lang="en-US" altLang="zh-CN" dirty="0"/>
              <a:t>random</a:t>
            </a:r>
            <a:r>
              <a:rPr lang="zh-CN" altLang="en-US" dirty="0"/>
              <a:t>. </a:t>
            </a:r>
            <a:r>
              <a:rPr lang="en-US" altLang="zh-CN" dirty="0"/>
              <a:t>python </a:t>
            </a:r>
            <a:r>
              <a:rPr lang="zh-CN" altLang="en-US" dirty="0"/>
              <a:t>can import and use feature-rich standard or extended libraries.</a:t>
            </a:r>
          </a:p>
          <a:p>
            <a:pPr lvl="1" eaLnBrk="1" hangingPunct="1">
              <a:defRPr/>
            </a:pPr>
            <a:r>
              <a:rPr lang="zh-CN" altLang="en-US" dirty="0"/>
              <a:t>	The </a:t>
            </a:r>
            <a:r>
              <a:rPr lang="en-US" altLang="zh-CN" dirty="0"/>
              <a:t>second </a:t>
            </a:r>
            <a:r>
              <a:rPr lang="zh-CN" altLang="en-US" dirty="0"/>
              <a:t>line of code calls the built-in library function </a:t>
            </a:r>
            <a:r>
              <a:rPr lang="en-US" altLang="zh-CN" dirty="0"/>
              <a:t>print() </a:t>
            </a:r>
            <a:r>
              <a:rPr lang="zh-CN" altLang="en-US" dirty="0"/>
              <a:t>to output "</a:t>
            </a:r>
            <a:r>
              <a:rPr lang="en-US" altLang="zh-CN" dirty="0"/>
              <a:t>Hello, World"</a:t>
            </a:r>
            <a:r>
              <a:rPr lang="zh-CN" altLang="en-US" dirty="0"/>
              <a:t>.</a:t>
            </a:r>
          </a:p>
          <a:p>
            <a:pPr lvl="1" eaLnBrk="1" hangingPunct="1">
              <a:defRPr/>
            </a:pPr>
            <a:r>
              <a:rPr lang="zh-CN" altLang="en-US" dirty="0"/>
              <a:t>	The </a:t>
            </a:r>
            <a:r>
              <a:rPr lang="en-US" altLang="zh-CN" dirty="0"/>
              <a:t>third </a:t>
            </a:r>
            <a:r>
              <a:rPr lang="zh-CN" altLang="en-US" dirty="0"/>
              <a:t>line of code uses the </a:t>
            </a:r>
            <a:r>
              <a:rPr lang="en-US" altLang="zh-CN" dirty="0"/>
              <a:t>random </a:t>
            </a:r>
            <a:r>
              <a:rPr lang="zh-CN" altLang="en-US" dirty="0"/>
              <a:t>library's </a:t>
            </a:r>
            <a:r>
              <a:rPr lang="en-US" altLang="zh-CN" dirty="0"/>
              <a:t>choice </a:t>
            </a:r>
            <a:r>
              <a:rPr lang="zh-CN" altLang="en-US" dirty="0"/>
              <a:t>function to randomly select a number in the range </a:t>
            </a:r>
            <a:r>
              <a:rPr lang="en-US" altLang="zh-CN" dirty="0"/>
              <a:t>0 to 9 </a:t>
            </a:r>
            <a:r>
              <a:rPr lang="zh-CN" altLang="en-US" dirty="0"/>
              <a:t>and output it.</a:t>
            </a:r>
          </a:p>
          <a:p>
            <a:pPr lvl="1" eaLnBrk="1" hangingPunct="1">
              <a:defRPr/>
            </a:pPr>
            <a:r>
              <a:rPr lang="zh-CN" altLang="en-US" dirty="0"/>
              <a:t>	The </a:t>
            </a:r>
            <a:r>
              <a:rPr lang="en-US" altLang="zh-CN" dirty="0"/>
              <a:t>fourth </a:t>
            </a:r>
            <a:r>
              <a:rPr lang="zh-CN" altLang="en-US" dirty="0"/>
              <a:t>line of code calls the built-in library function </a:t>
            </a:r>
            <a:r>
              <a:rPr lang="en-US" altLang="zh-CN" dirty="0"/>
              <a:t>input()</a:t>
            </a:r>
            <a:r>
              <a:rPr lang="zh-CN" altLang="en-US" dirty="0"/>
              <a:t>. The user presses </a:t>
            </a:r>
            <a:r>
              <a:rPr lang="en-US" altLang="zh-CN" dirty="0"/>
              <a:t>Enter </a:t>
            </a:r>
            <a:r>
              <a:rPr lang="zh-CN" altLang="en-US" dirty="0"/>
              <a:t>and the program ends its run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80820" y="533400"/>
            <a:ext cx="937514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1.5 </a:t>
            </a:r>
            <a:r>
              <a:rPr lang="zh-CN" altLang="zh-CN" sz="2400" dirty="0"/>
              <a:t>Writing and executing </a:t>
            </a:r>
            <a:r>
              <a:rPr lang="en-US" altLang="zh-CN" sz="2400" dirty="0"/>
              <a:t>Python </a:t>
            </a:r>
            <a:r>
              <a:rPr lang="zh-CN" altLang="zh-CN" sz="2400" dirty="0"/>
              <a:t>source file programs using a text editor and command line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>
          <a:xfrm>
            <a:off x="1055688" y="1285875"/>
            <a:ext cx="8642350" cy="4968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1.19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] Example of command line arguments (</a:t>
            </a:r>
            <a:r>
              <a:rPr lang="en-US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hello_argv.py</a:t>
            </a:r>
            <a:r>
              <a:rPr lang="zh-CN" altLang="zh-CN" dirty="0">
                <a:highlight>
                  <a:srgbClr val="00FFFF"/>
                </a:highlight>
                <a:cs typeface="Times New Roman" panose="02020603050405020304" pitchFamily="18" charset="0"/>
              </a:rPr>
              <a:t>)</a:t>
            </a:r>
            <a:endParaRPr lang="en-US" altLang="zh-CN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The contents of </a:t>
            </a:r>
            <a:r>
              <a:rPr lang="en-US" altLang="zh-CN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hello_argv.py </a:t>
            </a:r>
            <a:r>
              <a:rPr lang="zh-CN" altLang="en-US" dirty="0"/>
              <a:t>are as follows:</a:t>
            </a:r>
            <a:endParaRPr lang="en-US" altLang="zh-CN" dirty="0"/>
          </a:p>
          <a:p>
            <a:pPr lvl="1"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import sys</a:t>
            </a:r>
          </a:p>
          <a:p>
            <a:pPr lvl="1" eaLnBrk="1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print('Hello, ' + </a:t>
            </a:r>
            <a:r>
              <a:rPr lang="en-US" altLang="zh-CN" dirty="0" err="1">
                <a:solidFill>
                  <a:srgbClr val="FF0000"/>
                </a:solidFill>
              </a:rPr>
              <a:t>sys.argv</a:t>
            </a:r>
            <a:r>
              <a:rPr lang="en-US" altLang="zh-CN" dirty="0">
                <a:solidFill>
                  <a:srgbClr val="FF0000"/>
                </a:solidFill>
              </a:rPr>
              <a:t>[1])</a:t>
            </a:r>
          </a:p>
          <a:p>
            <a:pPr eaLnBrk="1" hangingPunct="1">
              <a:defRPr/>
            </a:pPr>
            <a:r>
              <a:rPr lang="zh-CN" altLang="en-US" dirty="0"/>
              <a:t>Program run results:</a:t>
            </a:r>
          </a:p>
        </p:txBody>
      </p:sp>
      <p:pic>
        <p:nvPicPr>
          <p:cNvPr id="4198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" y="2241550"/>
            <a:ext cx="9288145" cy="10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7646035" cy="204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标题 1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480820" y="533400"/>
            <a:ext cx="9375140" cy="549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Writing and executing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file programs using a text editor and command line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9007475" cy="259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Highlights of the chapter: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1.6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Writing and Executing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 Programs Using the Integrated Development Environment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IDLE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1.7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Packaging and distribution of programs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1.8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Online help and related resources</a:t>
            </a:r>
          </a:p>
        </p:txBody>
      </p:sp>
      <p:sp>
        <p:nvSpPr>
          <p:cNvPr id="4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394585" y="533400"/>
            <a:ext cx="7402830" cy="6356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Chapter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11503025" cy="10490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1.6 </a:t>
            </a:r>
            <a:r>
              <a:rPr lang="zh-CN" altLang="zh-CN" sz="3200" dirty="0"/>
              <a:t>Write and execute </a:t>
            </a:r>
            <a:r>
              <a:rPr lang="en-US" altLang="zh-CN" sz="3200" dirty="0"/>
              <a:t>Python </a:t>
            </a:r>
            <a:r>
              <a:rPr lang="zh-CN" altLang="zh-CN" sz="3200" dirty="0"/>
              <a:t>source file programs using the Integrated Development Environment </a:t>
            </a:r>
            <a:r>
              <a:rPr lang="en-US" altLang="zh-CN" sz="3200" dirty="0"/>
              <a:t>IDLE</a:t>
            </a:r>
            <a:endParaRPr lang="zh-CN" altLang="en-US" sz="3200" dirty="0"/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088" y="1411898"/>
            <a:ext cx="11807825" cy="4340225"/>
          </a:xfrm>
        </p:spPr>
        <p:txBody>
          <a:bodyPr/>
          <a:lstStyle/>
          <a:p>
            <a:pPr eaLnBrk="1" latinLnBrk="0" hangingPunct="1">
              <a:spcAft>
                <a:spcPts val="300"/>
              </a:spcAft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1.20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Writing a program to solve for the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1024th power 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of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using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IDLE (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bigint.py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zh-CN" altLang="en-US" sz="2400" dirty="0"/>
              <a:t>(</a:t>
            </a:r>
            <a:r>
              <a:rPr lang="en-US" altLang="zh-CN" sz="2400" dirty="0"/>
              <a:t>1</a:t>
            </a:r>
            <a:r>
              <a:rPr lang="zh-CN" altLang="en-US" sz="2400" dirty="0"/>
              <a:t>) "Start"</a:t>
            </a:r>
            <a:r>
              <a:rPr lang="en-US" altLang="zh-CN" sz="2400" dirty="0"/>
              <a:t> | "</a:t>
            </a:r>
            <a:r>
              <a:rPr lang="zh-CN" altLang="en-US" sz="2400" dirty="0"/>
              <a:t>All Apps"</a:t>
            </a:r>
            <a:r>
              <a:rPr lang="en-US" altLang="zh-CN" sz="2400" dirty="0"/>
              <a:t> | Python 3.10 | IDLE (Python 3.10 64-bit)</a:t>
            </a:r>
            <a:r>
              <a:rPr lang="zh-CN" altLang="en-US" sz="2400" dirty="0"/>
              <a:t>, open the built-in IDE </a:t>
            </a:r>
            <a:r>
              <a:rPr lang="en-US" altLang="zh-CN" sz="2400" dirty="0"/>
              <a:t>IDLE</a:t>
            </a:r>
            <a:endParaRPr lang="zh-CN" altLang="en-US" sz="2400" dirty="0"/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 Execute the </a:t>
            </a:r>
            <a:r>
              <a:rPr lang="en-US" altLang="zh-CN" sz="2400" dirty="0"/>
              <a:t>IDLE </a:t>
            </a:r>
            <a:r>
              <a:rPr lang="zh-CN" altLang="en-US" sz="2400" dirty="0"/>
              <a:t>menu command </a:t>
            </a:r>
            <a:r>
              <a:rPr lang="en-US" altLang="zh-CN" sz="2400" dirty="0" err="1"/>
              <a:t>File | New </a:t>
            </a:r>
            <a:r>
              <a:rPr lang="en-US" altLang="zh-CN" sz="2400" dirty="0"/>
              <a:t>File </a:t>
            </a:r>
            <a:r>
              <a:rPr lang="zh-CN" altLang="en-US" sz="2400" dirty="0"/>
              <a:t>(or press the shortcut key </a:t>
            </a:r>
            <a:r>
              <a:rPr lang="en-US" altLang="zh-CN" sz="2400" dirty="0" err="1"/>
              <a:t>Ctrl + N</a:t>
            </a:r>
            <a:r>
              <a:rPr lang="zh-CN" altLang="en-US" sz="2400" dirty="0"/>
              <a:t>), the new </a:t>
            </a:r>
            <a:r>
              <a:rPr lang="en-US" altLang="zh-CN" sz="2400" dirty="0"/>
              <a:t>Python </a:t>
            </a:r>
            <a:r>
              <a:rPr lang="zh-CN" altLang="en-US" sz="2400" dirty="0"/>
              <a:t>source code file</a:t>
            </a:r>
            <a:endParaRPr lang="en-US" altLang="zh-CN" sz="2400" dirty="0"/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zh-CN" altLang="en-US" sz="2400" dirty="0"/>
              <a:t>(</a:t>
            </a:r>
            <a:r>
              <a:rPr lang="en-US" altLang="zh-CN" sz="2400" dirty="0"/>
              <a:t>3</a:t>
            </a:r>
            <a:r>
              <a:rPr lang="zh-CN" altLang="en-US" sz="2400" dirty="0"/>
              <a:t>) Enter the program source code in the </a:t>
            </a:r>
            <a:r>
              <a:rPr lang="en-US" altLang="zh-CN" sz="2400" dirty="0"/>
              <a:t>Python </a:t>
            </a:r>
            <a:r>
              <a:rPr lang="zh-CN" altLang="en-US" sz="2400" dirty="0"/>
              <a:t>source code editor: </a:t>
            </a:r>
            <a:r>
              <a:rPr lang="en-US" altLang="zh-CN" sz="2400" u="sng" dirty="0">
                <a:solidFill>
                  <a:srgbClr val="FF0000"/>
                </a:solidFill>
              </a:rPr>
              <a:t>print("2 </a:t>
            </a:r>
            <a:r>
              <a:rPr lang="zh-CN" altLang="en-US" sz="2400" u="sng" dirty="0">
                <a:solidFill>
                  <a:srgbClr val="FF0000"/>
                </a:solidFill>
              </a:rPr>
              <a:t>to the </a:t>
            </a:r>
            <a:r>
              <a:rPr lang="en-US" altLang="zh-CN" sz="2400" u="sng" dirty="0">
                <a:solidFill>
                  <a:srgbClr val="FF0000"/>
                </a:solidFill>
              </a:rPr>
              <a:t>1024th </a:t>
            </a:r>
            <a:r>
              <a:rPr lang="zh-CN" altLang="en-US" sz="2400" u="sng" dirty="0">
                <a:solidFill>
                  <a:srgbClr val="FF0000"/>
                </a:solidFill>
              </a:rPr>
              <a:t>power:</a:t>
            </a:r>
            <a:r>
              <a:rPr lang="en-US" altLang="zh-CN" sz="2400" u="sng" dirty="0">
                <a:solidFill>
                  <a:srgbClr val="FF0000"/>
                </a:solidFill>
              </a:rPr>
              <a:t>", 2**1024)</a:t>
            </a:r>
            <a:endParaRPr lang="zh-CN" altLang="en-US" sz="240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 Execute the </a:t>
            </a:r>
            <a:r>
              <a:rPr lang="en-US" altLang="zh-CN" sz="2400" dirty="0"/>
              <a:t>IDLE </a:t>
            </a:r>
            <a:r>
              <a:rPr lang="zh-CN" altLang="en-US" sz="2400" dirty="0"/>
              <a:t>menu command </a:t>
            </a:r>
            <a:r>
              <a:rPr lang="en-US" altLang="zh-CN" sz="2400" dirty="0" err="1"/>
              <a:t>File|Save </a:t>
            </a:r>
            <a:r>
              <a:rPr lang="zh-CN" altLang="en-US" sz="2400" dirty="0"/>
              <a:t>(or press the shortcut key </a:t>
            </a:r>
            <a:r>
              <a:rPr lang="en-US" altLang="zh-CN" sz="2400" dirty="0" err="1"/>
              <a:t>Ctrl+S</a:t>
            </a:r>
            <a:r>
              <a:rPr lang="zh-CN" altLang="en-US" sz="2400" dirty="0"/>
              <a:t>) to save the file as </a:t>
            </a:r>
            <a:r>
              <a:rPr lang="en-US" altLang="zh-CN" sz="2400" dirty="0"/>
              <a:t>bigint.py</a:t>
            </a:r>
            <a:r>
              <a:rPr lang="zh-CN" altLang="en-US" sz="2400" dirty="0"/>
              <a:t>.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zh-CN" altLang="en-US" sz="2400" dirty="0"/>
              <a:t>(</a:t>
            </a:r>
            <a:r>
              <a:rPr lang="en-US" altLang="zh-CN" sz="2400" dirty="0"/>
              <a:t>5</a:t>
            </a:r>
            <a:r>
              <a:rPr lang="zh-CN" altLang="en-US" sz="2400" dirty="0"/>
              <a:t>) Execute the </a:t>
            </a:r>
            <a:r>
              <a:rPr lang="en-US" altLang="zh-CN" sz="2400" dirty="0"/>
              <a:t>IDLE </a:t>
            </a:r>
            <a:r>
              <a:rPr lang="zh-CN" altLang="en-US" sz="2400" dirty="0"/>
              <a:t>menu command </a:t>
            </a:r>
            <a:r>
              <a:rPr lang="en-US" altLang="zh-CN" sz="2400" dirty="0" err="1"/>
              <a:t>Run|Run </a:t>
            </a:r>
            <a:r>
              <a:rPr lang="en-US" altLang="zh-CN" sz="2400" dirty="0"/>
              <a:t>Module </a:t>
            </a:r>
            <a:r>
              <a:rPr lang="zh-CN" altLang="en-US" sz="2400" dirty="0"/>
              <a:t>(or press the shortcut key </a:t>
            </a:r>
            <a:r>
              <a:rPr lang="en-US" altLang="zh-CN" sz="2400" dirty="0"/>
              <a:t>F5</a:t>
            </a:r>
            <a:r>
              <a:rPr lang="zh-CN" altLang="en-US" sz="2400" dirty="0"/>
              <a:t>), and output the results of running the program.</a:t>
            </a:r>
          </a:p>
          <a:p>
            <a:pPr eaLnBrk="1" latinLnBrk="0" hangingPunct="1">
              <a:spcAft>
                <a:spcPts val="300"/>
              </a:spcAft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1.21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] Editing the 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hello1.py 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Program with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IDLE</a:t>
            </a:r>
          </a:p>
          <a:p>
            <a:pPr eaLnBrk="1" latinLnBrk="0" hangingPunct="1">
              <a:spcAft>
                <a:spcPts val="300"/>
              </a:spcAft>
              <a:defRPr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11503025" cy="10490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1.6 </a:t>
            </a:r>
            <a:r>
              <a:rPr lang="zh-CN" altLang="zh-CN" sz="3200" dirty="0"/>
              <a:t>Write and execute </a:t>
            </a:r>
            <a:r>
              <a:rPr lang="en-US" altLang="zh-CN" sz="3200" dirty="0"/>
              <a:t>Python </a:t>
            </a:r>
            <a:r>
              <a:rPr lang="zh-CN" altLang="zh-CN" sz="3200" dirty="0"/>
              <a:t>source file programs using the Integrated Development Environment </a:t>
            </a:r>
            <a:r>
              <a:rPr lang="en-US" altLang="zh-CN" sz="3200" dirty="0"/>
              <a:t>IDLE</a:t>
            </a:r>
            <a:endParaRPr lang="zh-CN" altLang="en-US" sz="3200" dirty="0"/>
          </a:p>
        </p:txBody>
      </p:sp>
      <p:pic>
        <p:nvPicPr>
          <p:cNvPr id="430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"/>
          <a:stretch>
            <a:fillRect/>
          </a:stretch>
        </p:blipFill>
        <p:spPr bwMode="auto">
          <a:xfrm>
            <a:off x="8193088" y="4246563"/>
            <a:ext cx="3978275" cy="73183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文本框 1"/>
          <p:cNvSpPr txBox="1">
            <a:spLocks noChangeArrowheads="1"/>
          </p:cNvSpPr>
          <p:nvPr/>
        </p:nvSpPr>
        <p:spPr bwMode="auto">
          <a:xfrm>
            <a:off x="615950" y="1681480"/>
            <a:ext cx="11015980" cy="1891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 #Import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 module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print("Good Luck!")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#Output: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Luck!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lucky random number today is: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(range(10)))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#Output a randomly chosen number from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#Wait for user input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713163"/>
            <a:ext cx="8089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783590" y="457200"/>
            <a:ext cx="10625455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1.7 </a:t>
            </a:r>
            <a:r>
              <a:rPr lang="zh-CN" altLang="en-US" dirty="0"/>
              <a:t>Packagin</a:t>
            </a:r>
            <a:r>
              <a:rPr lang="en-US" altLang="zh-CN" dirty="0"/>
              <a:t>g</a:t>
            </a:r>
            <a:r>
              <a:rPr lang="zh-CN" altLang="en-US" dirty="0"/>
              <a:t> and distribution of programs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263525" y="899244"/>
            <a:ext cx="11809413" cy="5473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200" dirty="0">
                <a:cs typeface="Times New Roman" panose="02020603050405020304" pitchFamily="18" charset="0"/>
              </a:rPr>
              <a:t>Python </a:t>
            </a:r>
            <a:r>
              <a:rPr lang="zh-CN" altLang="en-US" sz="2200" dirty="0">
                <a:cs typeface="Times New Roman" panose="02020603050405020304" pitchFamily="18" charset="0"/>
              </a:rPr>
              <a:t>programs are most commonly packaged and distributed with the third-party extension package </a:t>
            </a:r>
            <a:r>
              <a:rPr lang="en-US" altLang="zh-CN" sz="2200" dirty="0" err="1">
                <a:cs typeface="Times New Roman" panose="02020603050405020304" pitchFamily="18" charset="0"/>
              </a:rPr>
              <a:t>PyInstaller</a:t>
            </a:r>
            <a:r>
              <a:rPr lang="zh-CN" altLang="en-US" sz="2200" dirty="0">
                <a:cs typeface="Times New Roman" panose="02020603050405020304" pitchFamily="18" charset="0"/>
              </a:rPr>
              <a:t>, which is used to generate </a:t>
            </a:r>
            <a:r>
              <a:rPr lang="en-US" altLang="zh-CN" sz="2200" dirty="0">
                <a:cs typeface="Times New Roman" panose="02020603050405020304" pitchFamily="18" charset="0"/>
              </a:rPr>
              <a:t>Python </a:t>
            </a:r>
            <a:r>
              <a:rPr lang="zh-CN" altLang="en-US" sz="2200" dirty="0">
                <a:cs typeface="Times New Roman" panose="02020603050405020304" pitchFamily="18" charset="0"/>
              </a:rPr>
              <a:t>source programs into directly runnable programs.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1.22</a:t>
            </a: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Installing the </a:t>
            </a:r>
            <a:r>
              <a:rPr lang="en-US" altLang="zh-CN" sz="2000" dirty="0" err="1">
                <a:highlight>
                  <a:srgbClr val="00FFFF"/>
                </a:highlight>
                <a:cs typeface="Times New Roman" panose="02020603050405020304" pitchFamily="18" charset="0"/>
              </a:rPr>
              <a:t>PyInstaller </a:t>
            </a:r>
            <a:r>
              <a:rPr lang="zh-CN" altLang="en-US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Package</a:t>
            </a:r>
            <a:endParaRPr lang="en-US" altLang="zh-CN" sz="20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1800" dirty="0"/>
              <a:t>In a </a:t>
            </a:r>
            <a:r>
              <a:rPr lang="en-US" altLang="zh-CN" sz="1800" dirty="0"/>
              <a:t>Windows </a:t>
            </a:r>
            <a:r>
              <a:rPr lang="zh-CN" altLang="en-US" sz="1800" dirty="0"/>
              <a:t>command prompt window, enter the command line command "</a:t>
            </a:r>
            <a:r>
              <a:rPr lang="en-US" altLang="zh-CN" sz="1800" dirty="0"/>
              <a:t>pip install </a:t>
            </a:r>
            <a:r>
              <a:rPr lang="en-US" altLang="zh-CN" sz="1800" dirty="0" err="1"/>
              <a:t>pyinstaller</a:t>
            </a:r>
            <a:r>
              <a:rPr lang="en-US" altLang="zh-CN" sz="1800" dirty="0"/>
              <a:t>" </a:t>
            </a:r>
            <a:r>
              <a:rPr lang="zh-CN" altLang="en-US" sz="1800" dirty="0"/>
              <a:t>to install the </a:t>
            </a:r>
            <a:r>
              <a:rPr lang="en-US" altLang="zh-CN" sz="1800" dirty="0" err="1"/>
              <a:t>PyInstaller </a:t>
            </a:r>
            <a:r>
              <a:rPr lang="zh-CN" altLang="en-US" sz="1800" dirty="0"/>
              <a:t>package</a:t>
            </a:r>
            <a:endParaRPr lang="en-US" altLang="zh-CN" sz="1800" dirty="0"/>
          </a:p>
          <a:p>
            <a:pPr eaLnBrk="1" hangingPunct="1">
              <a:defRPr/>
            </a:pPr>
            <a:r>
              <a:rPr lang="zh-CN" altLang="en-US" sz="2200" dirty="0">
                <a:cs typeface="Times New Roman" panose="02020603050405020304" pitchFamily="18" charset="0"/>
              </a:rPr>
              <a:t>Generating Executable Programs with </a:t>
            </a:r>
            <a:r>
              <a:rPr lang="en-US" altLang="zh-CN" sz="2200" dirty="0" err="1">
                <a:cs typeface="Times New Roman" panose="02020603050405020304" pitchFamily="18" charset="0"/>
              </a:rPr>
              <a:t>PyInstaller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z="2000" dirty="0" err="1">
                <a:cs typeface="Times New Roman" panose="02020603050405020304" pitchFamily="18" charset="0"/>
              </a:rPr>
              <a:t>pyinstaller </a:t>
            </a:r>
            <a:r>
              <a:rPr lang="zh-CN" altLang="en-US" sz="2000" dirty="0">
                <a:cs typeface="Times New Roman" panose="02020603050405020304" pitchFamily="18" charset="0"/>
              </a:rPr>
              <a:t>Options </a:t>
            </a:r>
            <a:r>
              <a:rPr lang="en-US" altLang="zh-CN" sz="2000" dirty="0">
                <a:cs typeface="Times New Roman" panose="02020603050405020304" pitchFamily="18" charset="0"/>
              </a:rPr>
              <a:t>Python </a:t>
            </a:r>
            <a:r>
              <a:rPr lang="zh-CN" altLang="en-US" sz="2000" dirty="0">
                <a:cs typeface="Times New Roman" panose="02020603050405020304" pitchFamily="18" charset="0"/>
              </a:rPr>
              <a:t>Source Files</a:t>
            </a:r>
            <a:endParaRPr lang="en-US" altLang="zh-CN" sz="20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1.23</a:t>
            </a: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Using </a:t>
            </a:r>
            <a:r>
              <a:rPr lang="en-US" altLang="zh-CN" sz="2000" dirty="0" err="1">
                <a:highlight>
                  <a:srgbClr val="00FFFF"/>
                </a:highlight>
                <a:cs typeface="Times New Roman" panose="02020603050405020304" pitchFamily="18" charset="0"/>
              </a:rPr>
              <a:t>PyInstaller </a:t>
            </a:r>
            <a:r>
              <a:rPr lang="zh-CN" altLang="en-US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to Generate Executable Files</a:t>
            </a:r>
            <a:endParaRPr lang="en-US" altLang="zh-CN" sz="20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1800" dirty="0"/>
              <a:t>(</a:t>
            </a:r>
            <a:r>
              <a:rPr lang="en-US" altLang="zh-CN" sz="1800" dirty="0"/>
              <a:t>1</a:t>
            </a:r>
            <a:r>
              <a:rPr lang="zh-CN" altLang="en-US" sz="1800" dirty="0"/>
              <a:t>) Open a </a:t>
            </a:r>
            <a:r>
              <a:rPr lang="en-US" altLang="zh-CN" sz="1800" dirty="0"/>
              <a:t>Windows </a:t>
            </a:r>
            <a:r>
              <a:rPr lang="zh-CN" altLang="en-US" sz="1800" dirty="0"/>
              <a:t>command line window. In a </a:t>
            </a:r>
            <a:r>
              <a:rPr lang="en-US" altLang="zh-CN" sz="1800" dirty="0"/>
              <a:t>Windows </a:t>
            </a:r>
            <a:r>
              <a:rPr lang="zh-CN" altLang="en-US" sz="1800" dirty="0"/>
              <a:t>command prompt window, switch to the </a:t>
            </a:r>
            <a:r>
              <a:rPr lang="en-US" altLang="zh-CN" sz="1800" dirty="0"/>
              <a:t>C:\pythonpa\ch01 </a:t>
            </a:r>
            <a:r>
              <a:rPr lang="zh-CN" altLang="en-US" sz="1800" dirty="0"/>
              <a:t>directory.</a:t>
            </a:r>
          </a:p>
          <a:p>
            <a:pPr lvl="2" eaLnBrk="1" hangingPunct="1">
              <a:defRPr/>
            </a:pPr>
            <a:r>
              <a:rPr lang="zh-CN" altLang="en-US" sz="1800" dirty="0"/>
              <a:t>(</a:t>
            </a:r>
            <a:r>
              <a:rPr lang="en-US" altLang="zh-CN" sz="1800" dirty="0"/>
              <a:t>2</a:t>
            </a:r>
            <a:r>
              <a:rPr lang="zh-CN" altLang="en-US" sz="1800" dirty="0"/>
              <a:t>) Generate an executable file. Enter the command line command "</a:t>
            </a:r>
            <a:r>
              <a:rPr lang="en-US" altLang="zh-CN" sz="1800" dirty="0" err="1"/>
              <a:t>pyinstaller </a:t>
            </a:r>
            <a:r>
              <a:rPr lang="en-US" altLang="zh-CN" sz="1800" dirty="0"/>
              <a:t>-F hello1.py" </a:t>
            </a:r>
            <a:r>
              <a:rPr lang="zh-CN" altLang="en-US" sz="1800" dirty="0"/>
              <a:t>to generate the executable file.</a:t>
            </a:r>
          </a:p>
          <a:p>
            <a:pPr lvl="2" eaLnBrk="1" hangingPunct="1">
              <a:defRPr/>
            </a:pPr>
            <a:r>
              <a:rPr lang="zh-CN" altLang="en-US" sz="1800" dirty="0"/>
              <a:t>(</a:t>
            </a:r>
            <a:r>
              <a:rPr lang="en-US" altLang="zh-CN" sz="1800" dirty="0"/>
              <a:t>3</a:t>
            </a:r>
            <a:r>
              <a:rPr lang="zh-CN" altLang="en-US" sz="1800" dirty="0"/>
              <a:t>) Run the executable file. Switch to the </a:t>
            </a:r>
            <a:r>
              <a:rPr lang="en-US" altLang="zh-CN" sz="1800" dirty="0"/>
              <a:t>C:\pythonpa\ch01\dist </a:t>
            </a:r>
            <a:r>
              <a:rPr lang="zh-CN" altLang="en-US" sz="1800" dirty="0"/>
              <a:t>directory, type "</a:t>
            </a:r>
            <a:r>
              <a:rPr lang="en-US" altLang="zh-CN" sz="1800" dirty="0"/>
              <a:t>hello1.exe"</a:t>
            </a:r>
            <a:r>
              <a:rPr lang="zh-CN" altLang="en-US" sz="1800" dirty="0"/>
              <a:t>, press </a:t>
            </a:r>
            <a:r>
              <a:rPr lang="en-US" altLang="zh-CN" sz="1800" dirty="0"/>
              <a:t>Enter to </a:t>
            </a:r>
            <a:r>
              <a:rPr lang="zh-CN" altLang="en-US" sz="1800" dirty="0"/>
              <a:t>execute the program, and observe the result.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1306830" y="533400"/>
            <a:ext cx="957738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1.8 </a:t>
            </a:r>
            <a:r>
              <a:rPr lang="zh-CN" altLang="zh-CN" sz="2400" dirty="0"/>
              <a:t>Online help and related resources </a:t>
            </a:r>
            <a:r>
              <a:rPr lang="zh-CN" altLang="en-US" sz="2400" dirty="0"/>
              <a:t>(</a:t>
            </a:r>
            <a:r>
              <a:rPr lang="en-US" altLang="zh-CN" sz="2400" dirty="0"/>
              <a:t>1</a:t>
            </a:r>
            <a:r>
              <a:rPr lang="zh-CN" altLang="en-US" sz="2400" dirty="0"/>
              <a:t>)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61929"/>
            <a:ext cx="11809413" cy="607958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Python </a:t>
            </a:r>
            <a:r>
              <a:rPr lang="zh-CN" altLang="zh-CN" dirty="0"/>
              <a:t>Interactive Help System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Type the</a:t>
            </a:r>
            <a:r>
              <a:rPr lang="en-US" altLang="zh-CN" dirty="0"/>
              <a:t> help() </a:t>
            </a:r>
            <a:r>
              <a:rPr lang="zh-CN" altLang="zh-CN" dirty="0"/>
              <a:t>function directly to access the interactive help system.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zh-CN" dirty="0"/>
              <a:t>Type </a:t>
            </a:r>
            <a:r>
              <a:rPr lang="en-US" altLang="zh-CN" dirty="0"/>
              <a:t>help(object) </a:t>
            </a:r>
            <a:r>
              <a:rPr lang="zh-CN" altLang="zh-CN" dirty="0"/>
              <a:t>to get help information about an </a:t>
            </a:r>
            <a:r>
              <a:rPr lang="en-US" altLang="zh-CN" dirty="0"/>
              <a:t>object.</a:t>
            </a:r>
          </a:p>
          <a:p>
            <a:pPr lvl="1" eaLnBrk="1" hangingPunct="1">
              <a:defRPr/>
            </a:pP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[Example </a:t>
            </a:r>
            <a:r>
              <a:rPr lang="en-US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1.24</a:t>
            </a: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] Using the </a:t>
            </a:r>
            <a:r>
              <a:rPr lang="en-US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Python </a:t>
            </a:r>
            <a:r>
              <a:rPr lang="zh-CN" altLang="zh-CN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Interactive Help System Example</a:t>
            </a:r>
            <a:endParaRPr lang="en-US" altLang="zh-CN" sz="20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1800" dirty="0"/>
              <a:t>(</a:t>
            </a:r>
            <a:r>
              <a:rPr lang="en-US" altLang="zh-CN" sz="1800" dirty="0"/>
              <a:t>1</a:t>
            </a:r>
            <a:r>
              <a:rPr lang="zh-CN" altLang="en-US" sz="1800" dirty="0"/>
              <a:t>) Access the interactive help system. </a:t>
            </a:r>
            <a:r>
              <a:rPr lang="zh-CN" altLang="zh-CN" dirty="0"/>
              <a:t>In the </a:t>
            </a:r>
            <a:r>
              <a:rPr lang="en-US" altLang="zh-CN" dirty="0"/>
              <a:t>Python </a:t>
            </a:r>
            <a:r>
              <a:rPr lang="zh-CN" altLang="zh-CN" dirty="0"/>
              <a:t>interpreter, </a:t>
            </a:r>
            <a:r>
              <a:rPr lang="zh-CN" altLang="en-US" sz="1800" dirty="0"/>
              <a:t>type </a:t>
            </a:r>
            <a:r>
              <a:rPr lang="en-US" altLang="zh-CN" sz="1800" dirty="0">
                <a:solidFill>
                  <a:srgbClr val="FF0000"/>
                </a:solidFill>
              </a:rPr>
              <a:t>help()</a:t>
            </a:r>
            <a:r>
              <a:rPr lang="zh-CN" altLang="en-US" sz="1800" dirty="0"/>
              <a:t>, press enter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zh-CN" altLang="zh-CN" sz="1800" dirty="0"/>
              <a:t>(</a:t>
            </a:r>
            <a:r>
              <a:rPr lang="en-US" altLang="zh-CN" sz="1800" dirty="0"/>
              <a:t>2</a:t>
            </a:r>
            <a:r>
              <a:rPr lang="zh-CN" altLang="zh-CN" sz="1800" dirty="0"/>
              <a:t>) Display all installed modules. Type </a:t>
            </a:r>
            <a:r>
              <a:rPr lang="en-US" altLang="zh-CN" sz="1800" dirty="0">
                <a:solidFill>
                  <a:srgbClr val="FF0000"/>
                </a:solidFill>
              </a:rPr>
              <a:t>modules</a:t>
            </a:r>
            <a:r>
              <a:rPr lang="zh-CN" altLang="zh-CN" sz="1800" dirty="0"/>
              <a:t>, then press enter.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zh-CN" altLang="zh-CN" sz="1800" dirty="0"/>
              <a:t>(</a:t>
            </a:r>
            <a:r>
              <a:rPr lang="en-US" altLang="zh-CN" sz="1800" dirty="0"/>
              <a:t>3</a:t>
            </a:r>
            <a:r>
              <a:rPr lang="zh-CN" altLang="zh-CN" sz="1800" dirty="0"/>
              <a:t>) Display the modules associated with </a:t>
            </a:r>
            <a:r>
              <a:rPr lang="en-US" altLang="zh-CN" sz="1800" dirty="0"/>
              <a:t>random</a:t>
            </a:r>
            <a:r>
              <a:rPr lang="zh-CN" altLang="zh-CN" sz="1800" dirty="0"/>
              <a:t>. Type modules </a:t>
            </a:r>
            <a:r>
              <a:rPr lang="en-US" altLang="zh-CN" sz="1800" dirty="0">
                <a:solidFill>
                  <a:srgbClr val="FF0000"/>
                </a:solidFill>
              </a:rPr>
              <a:t>random </a:t>
            </a:r>
            <a:r>
              <a:rPr lang="zh-CN" altLang="zh-CN" sz="1800" dirty="0"/>
              <a:t>and press enter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zh-CN" altLang="zh-CN" sz="1800" dirty="0"/>
              <a:t>(</a:t>
            </a:r>
            <a:r>
              <a:rPr lang="en-US" altLang="zh-CN" sz="1800" dirty="0"/>
              <a:t>4</a:t>
            </a:r>
            <a:r>
              <a:rPr lang="zh-CN" altLang="zh-CN" sz="1800" dirty="0"/>
              <a:t>) Display help information for the module </a:t>
            </a:r>
            <a:r>
              <a:rPr lang="en-US" altLang="zh-CN" sz="1800" dirty="0"/>
              <a:t>random. </a:t>
            </a:r>
            <a:r>
              <a:rPr lang="zh-CN" altLang="zh-CN" sz="1800" dirty="0"/>
              <a:t>Type </a:t>
            </a:r>
            <a:r>
              <a:rPr lang="en-US" altLang="zh-CN" sz="1800" dirty="0">
                <a:solidFill>
                  <a:srgbClr val="FF0000"/>
                </a:solidFill>
              </a:rPr>
              <a:t>random </a:t>
            </a:r>
            <a:r>
              <a:rPr lang="zh-CN" altLang="zh-CN" sz="1800" dirty="0"/>
              <a:t>and press enter.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zh-CN" altLang="zh-CN" sz="1800" dirty="0"/>
              <a:t>(</a:t>
            </a:r>
            <a:r>
              <a:rPr lang="en-US" altLang="zh-CN" sz="1800" dirty="0"/>
              <a:t>5</a:t>
            </a:r>
            <a:r>
              <a:rPr lang="zh-CN" altLang="zh-CN" sz="1800" dirty="0"/>
              <a:t>) Display information about the random function of the </a:t>
            </a:r>
            <a:r>
              <a:rPr lang="en-US" altLang="zh-CN" sz="1800" dirty="0"/>
              <a:t>random </a:t>
            </a:r>
            <a:r>
              <a:rPr lang="zh-CN" altLang="zh-CN" sz="1800" dirty="0"/>
              <a:t>module. Type </a:t>
            </a:r>
            <a:r>
              <a:rPr lang="en-US" altLang="zh-CN" sz="1800" dirty="0" err="1">
                <a:solidFill>
                  <a:srgbClr val="FF0000"/>
                </a:solidFill>
              </a:rPr>
              <a:t>random.random</a:t>
            </a:r>
            <a:r>
              <a:rPr lang="zh-CN" altLang="zh-CN" sz="1800" dirty="0"/>
              <a:t>, then press the Enter key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zh-CN" altLang="zh-CN" sz="1800" dirty="0"/>
              <a:t>(</a:t>
            </a:r>
            <a:r>
              <a:rPr lang="en-US" altLang="zh-CN" sz="1800" dirty="0"/>
              <a:t>6</a:t>
            </a:r>
            <a:r>
              <a:rPr lang="zh-CN" altLang="zh-CN" sz="1800" dirty="0"/>
              <a:t>) Exit the help system. Type </a:t>
            </a:r>
            <a:r>
              <a:rPr lang="en-US" altLang="zh-CN" sz="1800" dirty="0">
                <a:solidFill>
                  <a:srgbClr val="FF0000"/>
                </a:solidFill>
              </a:rPr>
              <a:t>quit</a:t>
            </a:r>
            <a:r>
              <a:rPr lang="zh-CN" altLang="zh-CN" sz="1800" dirty="0"/>
              <a:t>, then press enter.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1306830" y="533400"/>
            <a:ext cx="957738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1.8 </a:t>
            </a:r>
            <a:r>
              <a:rPr lang="zh-CN" altLang="zh-CN" sz="2400" dirty="0"/>
              <a:t>Online help and related resources 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600" y="990504"/>
            <a:ext cx="11809413" cy="6079586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[Example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Using </a:t>
            </a:r>
            <a:r>
              <a:rPr lang="en-US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 Built-in Functions to Get Help Information</a:t>
            </a:r>
            <a:endParaRPr lang="en-US" altLang="zh-CN" sz="2400" dirty="0"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View the list of 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built-in objects. Enter the command: 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&gt;&gt;&gt;&gt;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(__builtins__)</a:t>
            </a:r>
          </a:p>
          <a:p>
            <a:pPr lvl="2" eaLnBrk="1" hangingPunct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View information about float. Enter the command: 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&gt;&gt;&gt; float   </a:t>
            </a:r>
          </a:p>
          <a:p>
            <a:pPr lvl="2" eaLnBrk="1" hangingPunct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Check the help information of the built-in class 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Enter </a:t>
            </a:r>
            <a:r>
              <a:rPr lang="en-US" altLang="zh-C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help(float) </a:t>
            </a:r>
            <a:r>
              <a:rPr lang="zh-CN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command.</a:t>
            </a:r>
          </a:p>
          <a:p>
            <a:pPr eaLnBrk="1" hangingPunct="1">
              <a:defRPr/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Python </a:t>
            </a:r>
            <a:r>
              <a:rPr lang="zh-CN" sz="24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Documentation</a:t>
            </a:r>
            <a:r>
              <a:rPr lang="zh-CN" altLang="en-US" sz="24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: </a:t>
            </a:r>
            <a:r>
              <a:rPr lang="zh-CN" sz="24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Detailed reference information on the </a:t>
            </a: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Python </a:t>
            </a:r>
            <a:r>
              <a:rPr lang="zh-CN" sz="24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language and standard modules.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sz="180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[Example </a:t>
            </a:r>
            <a:r>
              <a:rPr sz="180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1.26</a:t>
            </a:r>
            <a:r>
              <a:rPr lang="zh-CN" sz="180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] Using </a:t>
            </a:r>
            <a:r>
              <a:rPr sz="180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Python </a:t>
            </a:r>
            <a:r>
              <a:rPr lang="zh-CN" sz="180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Documentation</a:t>
            </a:r>
            <a:endParaRPr lang="en-US" altLang="zh-CN" sz="1800" dirty="0"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) Open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Python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documentation. Execute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Windows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menu command "Start"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 |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"All Applications"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 | Python 3.10 | Python 3.10 Manuals (64-bit)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(Users can also press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F1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key in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IDLE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environment) to open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Python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documentation</a:t>
            </a:r>
            <a:endParaRPr lang="en-US" altLang="zh-C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) Browse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random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module help information. Expand the catalog tree on the left to browse the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random 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module's help information.</a:t>
            </a:r>
            <a:endParaRPr lang="en-US" altLang="zh-C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) Find help information about math. Click on the Search tab on the left, type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math</a:t>
            </a:r>
            <a:r>
              <a:rPr lang="zh-CN"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, then press Enter and double-click in the directory tree on the left to see help on </a:t>
            </a:r>
            <a:r>
              <a:rPr sz="1800">
                <a:latin typeface="Times New Roman" panose="02020603050405020304" pitchFamily="18" charset="0"/>
                <a:ea typeface="Times New Roman" panose="02020603050405020304" pitchFamily="18" charset="0"/>
                <a:sym typeface="Times New Roman" panose="02020603050405020304" pitchFamily="18" charset="0"/>
              </a:rPr>
              <a:t>math.</a:t>
            </a:r>
            <a:endParaRPr lang="en-US" altLang="zh-C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 eaLnBrk="1" hangingPunct="1">
              <a:buNone/>
              <a:defRPr/>
            </a:pPr>
            <a:endParaRPr lang="en-US" altLang="zh-C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600" y="1219517"/>
            <a:ext cx="11809413" cy="628223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official website: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//www.python.org/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Users can download various versions of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programs or view help files, etc.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Extended Library Index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PyPI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https: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//pypi.python.org/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Everyone can download third-party libraries or upload their own libraries to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PyPI</a:t>
            </a:r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altLang="zh-C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pyPI </a:t>
            </a:r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recommends using the pip package manager to download third-party libraries.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66" name="标题 1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306830" y="533400"/>
            <a:ext cx="9577388" cy="504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1.8 </a:t>
            </a: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help and related resources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>
          <a:xfrm>
            <a:off x="5715000" y="457200"/>
            <a:ext cx="1524000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PEP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76062" y="914400"/>
            <a:ext cx="12115800" cy="586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Enhancement Proposals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Enhancement Proposals, also translated as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Improvement Proposals)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's official website is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https://www.python.org/dev/peps/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PEP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usually a formal document that summarizes information from multiple sources and is reviewed and approved by some of the core developers.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>
          <a:xfrm>
            <a:off x="5715000" y="457200"/>
            <a:ext cx="1524000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PEP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76062" y="914400"/>
            <a:ext cx="12115800" cy="586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zh-CN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1.27] PEP-0008</a:t>
            </a:r>
            <a:r>
              <a:rPr lang="zh-CN" altLang="en-US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Specification</a:t>
            </a:r>
            <a:endParaRPr lang="en-US" altLang="zh-CN" dirty="0">
              <a:solidFill>
                <a:schemeClr val="tx1"/>
              </a:solidFill>
              <a:highlight>
                <a:srgbClr val="00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official website for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PEP-0008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https://www.python.org/dev/peps/pep-0008/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 can learn about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 specifications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zh-CN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1.28] PEP-0020</a:t>
            </a:r>
            <a:r>
              <a:rPr lang="zh-CN" altLang="en-US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Zen of </a:t>
            </a:r>
            <a:r>
              <a:rPr lang="en-US" altLang="zh-CN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official website for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PEP-0020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https://www.python.org/dev/peps/pep-0020/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 can understand the guidelines for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Typing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import this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the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interpreter also outputs "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Zen of Python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 as follows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3713"/>
            <a:ext cx="9602788" cy="4873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Summary of the chapter</a:t>
            </a:r>
          </a:p>
        </p:txBody>
      </p:sp>
      <p:pic>
        <p:nvPicPr>
          <p:cNvPr id="4813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9459913" cy="4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2088" y="1501775"/>
            <a:ext cx="11880850" cy="4608513"/>
          </a:xfrm>
        </p:spPr>
        <p:txBody>
          <a:bodyPr/>
          <a:lstStyle/>
          <a:p>
            <a:pPr eaLnBrk="1" hangingPunct="1"/>
            <a:r>
              <a:rPr lang="zh-CN" altLang="zh-CN" sz="2400"/>
              <a:t>The main objective of this chapter's case study is to help students learn and research using other </a:t>
            </a:r>
            <a:r>
              <a:rPr lang="en-US" altLang="zh-CN" sz="2400"/>
              <a:t>Python </a:t>
            </a:r>
            <a:r>
              <a:rPr lang="zh-CN" altLang="zh-CN" sz="2400"/>
              <a:t>development environments through the </a:t>
            </a:r>
            <a:r>
              <a:rPr lang="zh-CN" altLang="zh-CN" sz="2400">
                <a:solidFill>
                  <a:srgbClr val="FF0000"/>
                </a:solidFill>
              </a:rPr>
              <a:t>installation and use of </a:t>
            </a:r>
            <a:r>
              <a:rPr lang="en-US" altLang="zh-CN" sz="2400">
                <a:solidFill>
                  <a:srgbClr val="FF0000"/>
                </a:solidFill>
              </a:rPr>
              <a:t>Anaconda</a:t>
            </a:r>
            <a:endParaRPr lang="en-US" altLang="zh-CN" sz="2400"/>
          </a:p>
          <a:p>
            <a:pPr lvl="1" eaLnBrk="1" hangingPunct="1"/>
            <a:r>
              <a:rPr lang="en-US" altLang="zh-CN" sz="1800"/>
              <a:t>Anaconda</a:t>
            </a:r>
            <a:r>
              <a:rPr lang="zh-CN" altLang="zh-CN" sz="1800"/>
              <a:t>'s official website can be downloaded at </a:t>
            </a:r>
            <a:r>
              <a:rPr lang="en-US" altLang="zh-CN" sz="1800">
                <a:hlinkClick r:id="rId3"/>
              </a:rPr>
              <a:t>https://www.anaconda.com/download/</a:t>
            </a:r>
            <a:endParaRPr lang="en-US" altLang="zh-CN" sz="1800"/>
          </a:p>
          <a:p>
            <a:pPr lvl="1" eaLnBrk="1" hangingPunct="1"/>
            <a:r>
              <a:rPr lang="zh-CN" altLang="en-US" sz="1800"/>
              <a:t>The current installer for the latest version of the </a:t>
            </a:r>
            <a:r>
              <a:rPr lang="en-US" altLang="zh-CN" sz="1800"/>
              <a:t>Windows </a:t>
            </a:r>
            <a:r>
              <a:rPr lang="zh-CN" altLang="en-US" sz="1800"/>
              <a:t>version, </a:t>
            </a:r>
            <a:r>
              <a:rPr lang="en-US" altLang="zh-CN" sz="1800"/>
              <a:t>Anaconda3-2021.11-Windows-x86_64.exe</a:t>
            </a:r>
            <a:endParaRPr lang="zh-CN" altLang="en-US" sz="1800"/>
          </a:p>
          <a:p>
            <a:pPr lvl="1" eaLnBrk="1" hangingPunct="1"/>
            <a:r>
              <a:rPr lang="zh-CN" altLang="en-US" sz="1800"/>
              <a:t>Double-click </a:t>
            </a:r>
            <a:r>
              <a:rPr lang="en-US" altLang="zh-CN" sz="1800">
                <a:solidFill>
                  <a:srgbClr val="FF0000"/>
                </a:solidFill>
              </a:rPr>
              <a:t>Anaconda3-2021.11-Windows-x86_64.exe </a:t>
            </a:r>
            <a:r>
              <a:rPr lang="zh-CN" altLang="en-US" sz="1800"/>
              <a:t>to install the </a:t>
            </a:r>
            <a:r>
              <a:rPr lang="en-US" altLang="zh-CN" sz="1800"/>
              <a:t>Anaconda </a:t>
            </a:r>
            <a:r>
              <a:rPr lang="zh-CN" altLang="en-US" sz="1800"/>
              <a:t>application</a:t>
            </a:r>
          </a:p>
          <a:p>
            <a:pPr eaLnBrk="1" hangingPunct="1"/>
            <a:r>
              <a:rPr lang="zh-CN" altLang="zh-CN" sz="2400"/>
              <a:t>Installing </a:t>
            </a:r>
            <a:r>
              <a:rPr lang="en-US" altLang="zh-CN" sz="2400"/>
              <a:t>Anaconda </a:t>
            </a:r>
            <a:r>
              <a:rPr lang="zh-CN" altLang="zh-CN" sz="2400"/>
              <a:t>is equivalent to installing </a:t>
            </a:r>
            <a:r>
              <a:rPr lang="en-US" altLang="zh-CN" sz="2400"/>
              <a:t>Python</a:t>
            </a:r>
            <a:r>
              <a:rPr lang="zh-CN" altLang="zh-CN" sz="2400"/>
              <a:t>, </a:t>
            </a:r>
            <a:r>
              <a:rPr lang="en-US" altLang="zh-CN" sz="2400"/>
              <a:t>IPython</a:t>
            </a:r>
            <a:r>
              <a:rPr lang="zh-CN" altLang="zh-CN" sz="2400"/>
              <a:t>, the IDE </a:t>
            </a:r>
            <a:r>
              <a:rPr lang="en-US" altLang="zh-CN" sz="2400"/>
              <a:t>Spyder</a:t>
            </a:r>
            <a:r>
              <a:rPr lang="zh-CN" altLang="zh-CN" sz="2400"/>
              <a:t>, and a few common scientific computing packages</a:t>
            </a:r>
            <a:endParaRPr lang="en-US" altLang="zh-CN" sz="2400"/>
          </a:p>
          <a:p>
            <a:pPr eaLnBrk="1" hangingPunct="1"/>
            <a:r>
              <a:rPr lang="zh-CN" altLang="en-US" sz="2400"/>
              <a:t>The solution and source code etc. of the case studies are provided in electronic format, please scan the QR code in the tutorial for details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EDB3842-F196-F8FE-0E5C-7D5E50FF536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526420"/>
            <a:ext cx="10744200" cy="530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dirty="0"/>
              <a:t>Case Study </a:t>
            </a:r>
            <a:r>
              <a:rPr lang="zh-CN" altLang="en-US" sz="2800" dirty="0"/>
              <a:t>1</a:t>
            </a:r>
            <a:r>
              <a:rPr lang="zh-CN" altLang="zh-CN" sz="2800" dirty="0"/>
              <a:t>: Installing and Using Other </a:t>
            </a:r>
            <a:r>
              <a:rPr lang="en-US" altLang="zh-CN" sz="2800" dirty="0"/>
              <a:t>Python </a:t>
            </a:r>
            <a:r>
              <a:rPr lang="zh-CN" altLang="zh-CN" sz="2800" dirty="0"/>
              <a:t>Environments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200" y="468993"/>
            <a:ext cx="4271962" cy="60325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languages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>
          <a:xfrm>
            <a:off x="172640" y="1066800"/>
            <a:ext cx="11846719" cy="4572000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computer system consists of hardware and software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Physical computers and peripherals are collectively referred to as hardware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program that a computer executes is called software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is generally divided into two categories: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system software and application software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computer program specifies a series of steps required for a computer to complete a task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programming language, also known as a programming language, is a set of syntax rules used to define a computer program. Each language has a unique syntax of keywords and program instructions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336" y="1577752"/>
            <a:ext cx="10394875" cy="38042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Example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CS1A.4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: </a:t>
            </a:r>
            <a:r>
              <a:rPr lang="en-US" altLang="zh-CN" sz="2400" dirty="0" err="1">
                <a:highlight>
                  <a:srgbClr val="00FFFF"/>
                </a:highlight>
                <a:cs typeface="Times New Roman" panose="02020603050405020304" pitchFamily="18" charset="0"/>
              </a:rPr>
              <a:t>IPython </a:t>
            </a:r>
            <a:r>
              <a:rPr lang="en-US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Magic </a:t>
            </a:r>
            <a:r>
              <a:rPr lang="zh-CN" altLang="zh-CN" sz="2400" dirty="0">
                <a:highlight>
                  <a:srgbClr val="00FFFF"/>
                </a:highlight>
                <a:cs typeface="Times New Roman" panose="02020603050405020304" pitchFamily="18" charset="0"/>
              </a:rPr>
              <a:t>Function Usage Examples</a:t>
            </a:r>
            <a:endParaRPr lang="en-US" altLang="zh-CN" sz="2400" dirty="0">
              <a:highlight>
                <a:srgbClr val="00FFFF"/>
              </a:highlight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zh-CN" sz="2400" dirty="0"/>
              <a:t>Quickly measure code runtime with the </a:t>
            </a:r>
            <a:r>
              <a:rPr lang="en-US" altLang="zh-CN" sz="2400" dirty="0" err="1"/>
              <a:t>%timeit </a:t>
            </a:r>
            <a:r>
              <a:rPr lang="zh-CN" altLang="zh-CN" sz="2400" dirty="0"/>
              <a:t>command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In [6]: </a:t>
            </a:r>
            <a:r>
              <a:rPr lang="en-US" altLang="zh-CN" sz="2400" kern="100" dirty="0" err="1">
                <a:highlight>
                  <a:srgbClr val="FFFF00"/>
                </a:highlight>
                <a:cs typeface="Times New Roman" panose="02020603050405020304" pitchFamily="18" charset="0"/>
              </a:rPr>
              <a:t>%timeit 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sum(range(1000000))</a:t>
            </a:r>
          </a:p>
          <a:p>
            <a:pPr eaLnBrk="1" hangingPunct="1">
              <a:defRPr/>
            </a:pPr>
            <a:r>
              <a:rPr lang="zh-CN" altLang="zh-CN" sz="2400" dirty="0"/>
              <a:t>Run the script using the </a:t>
            </a:r>
            <a:r>
              <a:rPr lang="en-US" altLang="zh-CN" sz="2400" dirty="0"/>
              <a:t>%run </a:t>
            </a:r>
            <a:r>
              <a:rPr lang="zh-CN" altLang="zh-CN" sz="2400" dirty="0"/>
              <a:t>command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In [7]: 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%run c:\pythonpa\ch01\bigint.py</a:t>
            </a:r>
          </a:p>
          <a:p>
            <a:pPr eaLnBrk="1" hangingPunct="1">
              <a:defRPr/>
            </a:pPr>
            <a:r>
              <a:rPr lang="zh-CN" altLang="zh-CN" sz="2400" dirty="0"/>
              <a:t>Interactive calculations using </a:t>
            </a:r>
            <a:r>
              <a:rPr lang="en-US" altLang="zh-CN" sz="2400" dirty="0" err="1"/>
              <a:t>%pylab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In [8]: </a:t>
            </a:r>
            <a:r>
              <a:rPr lang="en-US" altLang="zh-CN" sz="2400" kern="100" dirty="0" err="1">
                <a:highlight>
                  <a:srgbClr val="FFFF00"/>
                </a:highlight>
                <a:cs typeface="Times New Roman" panose="02020603050405020304" pitchFamily="18" charset="0"/>
              </a:rPr>
              <a:t>%pylab</a:t>
            </a:r>
            <a:endParaRPr lang="en-US" altLang="zh-CN" sz="2400" kern="100" dirty="0"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z="2400" dirty="0"/>
              <a:t>In [9]: </a:t>
            </a:r>
            <a:r>
              <a:rPr lang="en-US" altLang="zh-CN" sz="2400" kern="100" dirty="0" err="1">
                <a:highlight>
                  <a:srgbClr val="FFFF00"/>
                </a:highlight>
                <a:cs typeface="Times New Roman" panose="02020603050405020304" pitchFamily="18" charset="0"/>
              </a:rPr>
              <a:t>x=linespace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(-10,10,1000)</a:t>
            </a:r>
          </a:p>
          <a:p>
            <a:pPr lvl="1" eaLnBrk="1" hangingPunct="1">
              <a:defRPr/>
            </a:pPr>
            <a:r>
              <a:rPr lang="en-US" altLang="zh-CN" sz="2400" dirty="0"/>
              <a:t>In [10]: </a:t>
            </a:r>
            <a:r>
              <a:rPr lang="en-US" altLang="zh-CN" sz="2400" kern="100" dirty="0">
                <a:highlight>
                  <a:srgbClr val="FFFF00"/>
                </a:highlight>
                <a:cs typeface="Times New Roman" panose="02020603050405020304" pitchFamily="18" charset="0"/>
              </a:rPr>
              <a:t>plot(x, sin(x))</a:t>
            </a:r>
          </a:p>
          <a:p>
            <a:pPr lvl="1" eaLnBrk="1" hangingPunct="1">
              <a:defRPr/>
            </a:pPr>
            <a:endParaRPr lang="en-US" altLang="zh-CN" sz="2400" dirty="0"/>
          </a:p>
          <a:p>
            <a:pPr lvl="1" eaLnBrk="1" hangingPunct="1">
              <a:defRPr/>
            </a:pPr>
            <a:endParaRPr lang="zh-CN" altLang="en-US" sz="2400" dirty="0"/>
          </a:p>
        </p:txBody>
      </p:sp>
      <p:pic>
        <p:nvPicPr>
          <p:cNvPr id="5120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883" y="2133283"/>
            <a:ext cx="5745162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5160010" y="5791200"/>
            <a:ext cx="7007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CN" sz="18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CS-13 </a:t>
            </a:r>
            <a:r>
              <a:rPr lang="zh-CN" altLang="zh-CN" sz="18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Plotting Results on the Console Using </a:t>
            </a:r>
            <a:r>
              <a:rPr lang="en-US" altLang="zh-CN" sz="18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%pylab</a:t>
            </a:r>
            <a:endParaRPr lang="zh-CN" altLang="en-US" sz="180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526420"/>
            <a:ext cx="10744200" cy="530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dirty="0"/>
              <a:t>Case Study </a:t>
            </a:r>
            <a:r>
              <a:rPr lang="zh-CN" altLang="en-US" sz="2800" dirty="0"/>
              <a:t>1</a:t>
            </a:r>
            <a:r>
              <a:rPr lang="zh-CN" altLang="zh-CN" sz="2800" dirty="0"/>
              <a:t>: Installing and Using Other </a:t>
            </a:r>
            <a:r>
              <a:rPr lang="en-US" altLang="zh-CN" sz="2800" dirty="0"/>
              <a:t>Python </a:t>
            </a:r>
            <a:r>
              <a:rPr lang="zh-CN" altLang="zh-CN" sz="2800" dirty="0"/>
              <a:t>Environments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16329" y="457200"/>
            <a:ext cx="12192000" cy="758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dirty="0"/>
              <a:t>Case Study </a:t>
            </a:r>
            <a:r>
              <a:rPr lang="zh-CN" altLang="en-US" sz="2800" dirty="0"/>
              <a:t>2</a:t>
            </a:r>
            <a:r>
              <a:rPr lang="zh-CN" altLang="zh-CN" sz="2800" dirty="0"/>
              <a:t>: </a:t>
            </a:r>
            <a:r>
              <a:rPr lang="zh-CN" altLang="en-US" sz="2800" dirty="0"/>
              <a:t>Installing and Using the </a:t>
            </a:r>
            <a:r>
              <a:rPr lang="en-US" altLang="zh-CN" sz="2800" dirty="0"/>
              <a:t>PyCharm </a:t>
            </a:r>
            <a:r>
              <a:rPr lang="zh-CN" altLang="en-US" sz="2800" dirty="0"/>
              <a:t>Development Environment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263525" y="1489075"/>
            <a:ext cx="11304588" cy="36004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Use of the </a:t>
            </a:r>
            <a:r>
              <a:rPr lang="en-US" altLang="zh-CN" sz="2400" dirty="0"/>
              <a:t>Python </a:t>
            </a:r>
            <a:r>
              <a:rPr lang="zh-CN" altLang="en-US" sz="2400" dirty="0"/>
              <a:t>interpreter, </a:t>
            </a:r>
            <a:r>
              <a:rPr lang="en-US" altLang="zh-CN" sz="2400" dirty="0"/>
              <a:t>IDLE</a:t>
            </a:r>
            <a:r>
              <a:rPr lang="zh-CN" altLang="en-US" sz="2400" dirty="0"/>
              <a:t>, or </a:t>
            </a:r>
            <a:r>
              <a:rPr lang="en-US" altLang="zh-CN" sz="2400" dirty="0"/>
              <a:t>Anaconda </a:t>
            </a:r>
            <a:r>
              <a:rPr lang="zh-CN" altLang="en-US" sz="2400" dirty="0"/>
              <a:t>can fulfill the requirements for learning </a:t>
            </a:r>
            <a:r>
              <a:rPr lang="en-US" altLang="zh-CN" sz="2400" dirty="0"/>
              <a:t>Python </a:t>
            </a:r>
            <a:r>
              <a:rPr lang="zh-CN" altLang="en-US" sz="2400" dirty="0"/>
              <a:t>or using </a:t>
            </a:r>
            <a:r>
              <a:rPr lang="en-US" altLang="zh-CN" sz="2400" dirty="0"/>
              <a:t>Python </a:t>
            </a:r>
            <a:r>
              <a:rPr lang="zh-CN" altLang="en-US" sz="2400" dirty="0"/>
              <a:t>for scientific research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If you need to use </a:t>
            </a:r>
            <a:r>
              <a:rPr lang="en-US" altLang="zh-CN" sz="2400" dirty="0"/>
              <a:t>Python </a:t>
            </a:r>
            <a:r>
              <a:rPr lang="zh-CN" altLang="en-US" sz="2400" dirty="0"/>
              <a:t>for project development, it is recommended to use a professional IDE.</a:t>
            </a:r>
          </a:p>
          <a:p>
            <a:pPr eaLnBrk="1" hangingPunct="1"/>
            <a:r>
              <a:rPr lang="zh-CN" altLang="en-US" sz="2400" dirty="0"/>
              <a:t>The main objective of the case study in this chapter is to help students with </a:t>
            </a:r>
            <a:r>
              <a:rPr lang="en-US" altLang="zh-CN" sz="2400" dirty="0"/>
              <a:t>Python </a:t>
            </a:r>
            <a:r>
              <a:rPr lang="zh-CN" altLang="en-US" sz="2400" dirty="0"/>
              <a:t>project development using the </a:t>
            </a:r>
            <a:r>
              <a:rPr lang="en-US" altLang="zh-CN" sz="2400" dirty="0"/>
              <a:t>PyCharm </a:t>
            </a:r>
            <a:r>
              <a:rPr lang="zh-CN" altLang="en-US" sz="2400" dirty="0"/>
              <a:t>IDE through the installation and use of PyCharm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This case study will describe the installation and use of </a:t>
            </a:r>
            <a:r>
              <a:rPr lang="en-US" altLang="zh-CN" sz="2400" dirty="0"/>
              <a:t>PyCharm </a:t>
            </a:r>
            <a:r>
              <a:rPr lang="zh-CN" altLang="en-US" sz="2400" dirty="0"/>
              <a:t>Professional Edition</a:t>
            </a:r>
          </a:p>
          <a:p>
            <a:pPr eaLnBrk="1" hangingPunct="1"/>
            <a:r>
              <a:rPr lang="zh-CN" altLang="en-US" sz="2400" dirty="0"/>
              <a:t>The solution and source code etc. of the case studies are provided in electronic format, please scan the QR code in the tutorial for details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813435" y="685800"/>
            <a:ext cx="10565130" cy="530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Installing </a:t>
            </a:r>
            <a:r>
              <a:rPr lang="en-US" altLang="zh-CN" dirty="0"/>
              <a:t>PyCharm </a:t>
            </a:r>
            <a:r>
              <a:rPr lang="zh-CN" altLang="en-US" dirty="0"/>
              <a:t>with the </a:t>
            </a:r>
            <a:r>
              <a:rPr lang="en-US" altLang="zh-CN" dirty="0"/>
              <a:t>JetBrains Toolbox App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322263" y="1425575"/>
            <a:ext cx="11304587" cy="3600450"/>
          </a:xfrm>
        </p:spPr>
        <p:txBody>
          <a:bodyPr/>
          <a:lstStyle/>
          <a:p>
            <a:pPr eaLnBrk="1" hangingPunct="1"/>
            <a:r>
              <a:rPr lang="en-US" altLang="zh-CN" sz="2200"/>
              <a:t>JetBrains </a:t>
            </a:r>
            <a:r>
              <a:rPr lang="zh-CN" altLang="en-US" sz="2200"/>
              <a:t>recommends using the </a:t>
            </a:r>
            <a:r>
              <a:rPr lang="en-US" altLang="zh-CN" sz="2200"/>
              <a:t>JetBrains Toolbox App to </a:t>
            </a:r>
            <a:r>
              <a:rPr lang="zh-CN" altLang="en-US" sz="2200"/>
              <a:t>install </a:t>
            </a:r>
            <a:r>
              <a:rPr lang="en-US" altLang="zh-CN" sz="2200"/>
              <a:t>JetBrains </a:t>
            </a:r>
            <a:r>
              <a:rPr lang="zh-CN" altLang="en-US" sz="2200"/>
              <a:t>products. Use the </a:t>
            </a:r>
            <a:r>
              <a:rPr lang="en-US" altLang="zh-CN" sz="2200"/>
              <a:t>JetBrains Toolbox App </a:t>
            </a:r>
            <a:r>
              <a:rPr lang="zh-CN" altLang="en-US" sz="2200"/>
              <a:t>to install and manage different products or multiple versions of the same product, including </a:t>
            </a:r>
            <a:r>
              <a:rPr lang="en-US" altLang="zh-CN" sz="2200"/>
              <a:t>Early Access Program (EAP) </a:t>
            </a:r>
            <a:r>
              <a:rPr lang="zh-CN" altLang="en-US" sz="2200"/>
              <a:t>and </a:t>
            </a:r>
            <a:r>
              <a:rPr lang="en-US" altLang="zh-CN" sz="2200"/>
              <a:t>Nightly </a:t>
            </a:r>
            <a:r>
              <a:rPr lang="zh-CN" altLang="en-US" sz="2200"/>
              <a:t>versions.</a:t>
            </a:r>
            <a:r>
              <a:rPr lang="en-US" altLang="zh-CN" sz="2200"/>
              <a:t>The JetBrains Toolbox App </a:t>
            </a:r>
            <a:r>
              <a:rPr lang="zh-CN" altLang="en-US" sz="2200"/>
              <a:t>maintains a list of all the projects so that you can quickly open a project in the correct </a:t>
            </a:r>
            <a:r>
              <a:rPr lang="en-US" altLang="zh-CN" sz="2200"/>
              <a:t>IDE </a:t>
            </a:r>
            <a:r>
              <a:rPr lang="zh-CN" altLang="en-US" sz="2200"/>
              <a:t>version!</a:t>
            </a:r>
          </a:p>
          <a:p>
            <a:pPr eaLnBrk="1" hangingPunct="1"/>
            <a:r>
              <a:rPr lang="zh-CN" altLang="en-US" sz="2200"/>
              <a:t>After downloading and installing </a:t>
            </a:r>
            <a:r>
              <a:rPr lang="en-US" altLang="zh-CN" sz="2200"/>
              <a:t>the Toolbox App </a:t>
            </a:r>
            <a:r>
              <a:rPr lang="zh-CN" altLang="en-US" sz="2200"/>
              <a:t>(e.g. </a:t>
            </a:r>
            <a:r>
              <a:rPr lang="en-US" altLang="zh-CN" sz="2200"/>
              <a:t>jetbrains-toolbox-1.24.12080.exe</a:t>
            </a:r>
            <a:r>
              <a:rPr lang="zh-CN" altLang="en-US" sz="2200"/>
              <a:t>) from the </a:t>
            </a:r>
            <a:r>
              <a:rPr lang="en-US" altLang="zh-CN" sz="2200"/>
              <a:t>Toolbox App </a:t>
            </a:r>
            <a:r>
              <a:rPr lang="zh-CN" altLang="en-US" sz="2200"/>
              <a:t>web page (https://www.jetbrains.com/toolbox/app/), run the </a:t>
            </a:r>
            <a:r>
              <a:rPr lang="en-US" altLang="zh-CN" sz="2200"/>
              <a:t>Toolbox </a:t>
            </a:r>
            <a:r>
              <a:rPr lang="zh-CN" altLang="en-US" sz="2200"/>
              <a:t>application, which will open a window as shown in Figure </a:t>
            </a:r>
            <a:r>
              <a:rPr lang="en-US" altLang="zh-CN" sz="2200"/>
              <a:t>CS1B- 1</a:t>
            </a:r>
            <a:r>
              <a:rPr lang="zh-CN" altLang="en-US" sz="2200"/>
              <a:t>, click on the icon in the notification area and select the product and version to be installed.</a:t>
            </a:r>
            <a:endParaRPr lang="en-US" altLang="zh-CN" sz="2200"/>
          </a:p>
          <a:p>
            <a:pPr eaLnBrk="1" hangingPunct="1"/>
            <a:r>
              <a:rPr lang="zh-CN" altLang="en-US" sz="2200"/>
              <a:t>Logging in to the user's </a:t>
            </a:r>
            <a:r>
              <a:rPr lang="en-US" altLang="zh-CN" sz="2200"/>
              <a:t>JetBrains </a:t>
            </a:r>
            <a:r>
              <a:rPr lang="zh-CN" altLang="en-US" sz="2200"/>
              <a:t>account from the </a:t>
            </a:r>
            <a:r>
              <a:rPr lang="en-US" altLang="zh-CN" sz="2200"/>
              <a:t>Toolbox </a:t>
            </a:r>
            <a:r>
              <a:rPr lang="zh-CN" altLang="en-US" sz="2200"/>
              <a:t>application will automatically activate any </a:t>
            </a:r>
            <a:r>
              <a:rPr lang="en-US" altLang="zh-CN" sz="2200"/>
              <a:t>IDE </a:t>
            </a:r>
            <a:r>
              <a:rPr lang="zh-CN" altLang="en-US" sz="2200"/>
              <a:t>licenses available for the user's installation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1638300" y="460375"/>
            <a:ext cx="8915400" cy="530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/>
              <a:t>Installation and usage of </a:t>
            </a:r>
            <a:r>
              <a:rPr lang="en-US" altLang="zh-CN" sz="2400" dirty="0"/>
              <a:t>PyCharm </a:t>
            </a:r>
            <a:r>
              <a:rPr lang="zh-CN" altLang="zh-CN" sz="2400" dirty="0"/>
              <a:t>Professional Edition</a:t>
            </a:r>
            <a:endParaRPr lang="zh-CN" altLang="en-US" sz="2400" dirty="0"/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131887" y="914400"/>
            <a:ext cx="7937500" cy="1533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CS1B.1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 Downloading and Installing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PyCharm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Edition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CS1B.2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 Creating a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PyCharm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[Example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CS1B.3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 Creating a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PyCharm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 Based on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Django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427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7861856" cy="33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304800" y="1905000"/>
            <a:ext cx="11582400" cy="1265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7200" b="1" kern="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770" y="457200"/>
            <a:ext cx="4442460" cy="6032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programming language</a:t>
            </a:r>
            <a:endParaRPr lang="zh-CN" altLang="en-US" sz="2400" dirty="0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076779"/>
            <a:ext cx="10704512" cy="4875212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languages are divided into two categories: low-level languages and high-level languages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Low-level languages are associated with specific machines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High-level languages are machine independent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Machine and assembly languages are low-level languages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Machine language is a first-generation programming language that uses binary code to write programs that are poorly readable but can be directly recognized and executed by computers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Assembly language is a second-generation programming language that uses simple mnemonics to represent instructions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1030288" y="992188"/>
            <a:ext cx="10704512" cy="2360612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High-level languages are languages that are independent of computer architecture, and their most important feature is that they describe the processing of a problem in a form similar to natural language.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74770" y="457200"/>
            <a:ext cx="4442460" cy="6032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programming language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5885" y="457200"/>
            <a:ext cx="9460230" cy="60325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Categorizing </a:t>
            </a:r>
            <a:r>
              <a:rPr lang="zh-CN" altLang="zh-CN" sz="2400" dirty="0"/>
              <a:t>Programming Languages </a:t>
            </a:r>
            <a:r>
              <a:rPr lang="zh-CN" altLang="en-US" sz="2400" dirty="0"/>
              <a:t>by Paradigm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982663" y="981074"/>
            <a:ext cx="9602787" cy="4352925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process-oriented programming language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FORTRAN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COBOL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Pascal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object-oriented programming language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Smalltalk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Visual Basic</a:t>
            </a: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functional programming language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Lisp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Scheme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Haskell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F#.</a:t>
            </a: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Logic-based programming language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Prolog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 is a multi-paradigm programming language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45" y="457200"/>
            <a:ext cx="8743315" cy="603250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Computational thinking and programming methods</a:t>
            </a:r>
            <a:endParaRPr lang="zh-CN" altLang="en-US" sz="2400" dirty="0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982662" y="1143000"/>
            <a:ext cx="10369550" cy="3514725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Human beings have developed the following three basic types of thinking in the process of recognizing the world and transforming it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Logical thinking: characterized by reasoning and deduction, represented by the subject of mathematics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thinking: characterized by experimentation and verification, represented by the discipline of physics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 thinking: characterized by design and construction, represented by the discipline of computing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982662" y="1143000"/>
            <a:ext cx="10369550" cy="3514725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essence of computational thinking is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Abstraction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Automation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 methods belong to the realm of computational thinking, and there are two main types of programming methods that are commonly used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Structured and object-oriented programming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95145" y="457200"/>
            <a:ext cx="8743315" cy="603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thinking and programming methods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Y4OGEwMDYwOGQzYTc2NzJlNzQzOGI2OTI4M2QyYz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267</TotalTime>
  <Words>3996</Words>
  <Application>Microsoft Office PowerPoint</Application>
  <PresentationFormat>宽屏</PresentationFormat>
  <Paragraphs>288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Arial</vt:lpstr>
      <vt:lpstr>Times New Roman</vt:lpstr>
      <vt:lpstr>Wingdings</vt:lpstr>
      <vt:lpstr>tm2</vt:lpstr>
      <vt:lpstr>PowerPoint 演示文稿</vt:lpstr>
      <vt:lpstr>Chapter 1 Introduction to Python Programming</vt:lpstr>
      <vt:lpstr>Chapter 1 Introduction to Python Programming</vt:lpstr>
      <vt:lpstr>1.1 Programming languages</vt:lpstr>
      <vt:lpstr>programming language</vt:lpstr>
      <vt:lpstr>programming language</vt:lpstr>
      <vt:lpstr>Categorizing Programming Languages by Paradigm</vt:lpstr>
      <vt:lpstr>Computational thinking and programming methods</vt:lpstr>
      <vt:lpstr>PowerPoint 演示文稿</vt:lpstr>
      <vt:lpstr>Programming methodology</vt:lpstr>
      <vt:lpstr>Preparation and execution of the program</vt:lpstr>
      <vt:lpstr>Preparation and execution of the program</vt:lpstr>
      <vt:lpstr>Classification of high-level programming languages according to execution mechanism</vt:lpstr>
      <vt:lpstr>1.2 Python Language Overview</vt:lpstr>
      <vt:lpstr>1.3 Python Language Versions and Development Environments</vt:lpstr>
      <vt:lpstr>Downloading and installing Python</vt:lpstr>
      <vt:lpstr>PowerPoint 演示文稿</vt:lpstr>
      <vt:lpstr>Installing and managing Python extension packages</vt:lpstr>
      <vt:lpstr>1.4 Interpreting and executing Python programs using the Python interpreter (1)</vt:lpstr>
      <vt:lpstr>Interpreting and executing Python programs using the Python interpreter (2)</vt:lpstr>
      <vt:lpstr>Running the Python Integrated Development Environment IDLE (1)</vt:lpstr>
      <vt:lpstr>Running the Python Integrated Development Environment IDLE (2)</vt:lpstr>
      <vt:lpstr>1.5 Writing and executing Python source file programs using a text editor and command line (1)</vt:lpstr>
      <vt:lpstr>1.5 Writing and executing Python source file programs using a text editor and command line (2)</vt:lpstr>
      <vt:lpstr>1.5 Writing and executing Python source file programs using a text editor and command line</vt:lpstr>
      <vt:lpstr>1.5 Writing and executing Python source file programs using a text editor and command line</vt:lpstr>
      <vt:lpstr>1.5 Writing and executing Python source file programs using a text editor and command line</vt:lpstr>
      <vt:lpstr>1.5 Writing and executing Python source file programs using a text editor and command line</vt:lpstr>
      <vt:lpstr>PowerPoint 演示文稿</vt:lpstr>
      <vt:lpstr>1.6 Write and execute Python source file programs using the Integrated Development Environment IDLE</vt:lpstr>
      <vt:lpstr>1.6 Write and execute Python source file programs using the Integrated Development Environment IDLE</vt:lpstr>
      <vt:lpstr>1.7 Packaging and distribution of programs</vt:lpstr>
      <vt:lpstr>1.8 Online help and related resources (1)</vt:lpstr>
      <vt:lpstr>1.8 Online help and related resources (2)</vt:lpstr>
      <vt:lpstr>PowerPoint 演示文稿</vt:lpstr>
      <vt:lpstr>PEP</vt:lpstr>
      <vt:lpstr>PEP</vt:lpstr>
      <vt:lpstr>Summary of the chapter</vt:lpstr>
      <vt:lpstr>Case Study 1: Installing and Using Other Python Environments</vt:lpstr>
      <vt:lpstr>Case Study 1: Installing and Using Other Python Environments</vt:lpstr>
      <vt:lpstr>Case Study 2: Installing and Using the PyCharm Development Environment</vt:lpstr>
      <vt:lpstr>Installing PyCharm with the JetBrains Toolbox App</vt:lpstr>
      <vt:lpstr>Installation and usage of PyCharm Professional Edition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keywords>, docId:BEFA021FB4A8E7833FA75179D4CEE8B4</cp:keywords>
  <cp:lastModifiedBy>饶云波</cp:lastModifiedBy>
  <cp:revision>1101</cp:revision>
  <cp:lastPrinted>1999-11-08T20:52:00Z</cp:lastPrinted>
  <dcterms:created xsi:type="dcterms:W3CDTF">1999-08-24T18:39:00Z</dcterms:created>
  <dcterms:modified xsi:type="dcterms:W3CDTF">2024-04-17T08:45:21Z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A9E2AE0931FA4756920D9AF120FB31DD_13</vt:lpwstr>
  </property>
  <property fmtid="{D5CDD505-2E9C-101B-9397-08002B2CF9AE}" pid="3" name="KSOProductBuildVer">
    <vt:lpwstr>2052-12.1.0.16250</vt:lpwstr>
  </property>
</Properties>
</file>