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conformance="strict">
  <p:sldMasterIdLst>
    <p:sldMasterId id="2147483648" r:id="rId1"/>
  </p:sldMasterIdLst>
  <p:notesMasterIdLst>
    <p:notesMasterId r:id="rId53"/>
  </p:notesMasterIdLst>
  <p:handoutMasterIdLst>
    <p:handoutMasterId r:id="rId54"/>
  </p:handoutMasterIdLst>
  <p:sldIdLst>
    <p:sldId id="256" r:id="rId2"/>
    <p:sldId id="314" r:id="rId3"/>
    <p:sldId id="354" r:id="rId4"/>
    <p:sldId id="433" r:id="rId5"/>
    <p:sldId id="315" r:id="rId6"/>
    <p:sldId id="316" r:id="rId7"/>
    <p:sldId id="355" r:id="rId8"/>
    <p:sldId id="333" r:id="rId9"/>
    <p:sldId id="328" r:id="rId10"/>
    <p:sldId id="329" r:id="rId11"/>
    <p:sldId id="331" r:id="rId12"/>
    <p:sldId id="356" r:id="rId13"/>
    <p:sldId id="434" r:id="rId14"/>
    <p:sldId id="332" r:id="rId15"/>
    <p:sldId id="320" r:id="rId16"/>
    <p:sldId id="321" r:id="rId17"/>
    <p:sldId id="322" r:id="rId18"/>
    <p:sldId id="323" r:id="rId19"/>
    <p:sldId id="319" r:id="rId20"/>
    <p:sldId id="363" r:id="rId21"/>
    <p:sldId id="337" r:id="rId22"/>
    <p:sldId id="338" r:id="rId23"/>
    <p:sldId id="339" r:id="rId24"/>
    <p:sldId id="340" r:id="rId25"/>
    <p:sldId id="341" r:id="rId26"/>
    <p:sldId id="342" r:id="rId27"/>
    <p:sldId id="357" r:id="rId28"/>
    <p:sldId id="343" r:id="rId29"/>
    <p:sldId id="436" r:id="rId30"/>
    <p:sldId id="344" r:id="rId31"/>
    <p:sldId id="345" r:id="rId32"/>
    <p:sldId id="346" r:id="rId33"/>
    <p:sldId id="347" r:id="rId34"/>
    <p:sldId id="358" r:id="rId35"/>
    <p:sldId id="348" r:id="rId36"/>
    <p:sldId id="367" r:id="rId37"/>
    <p:sldId id="349" r:id="rId38"/>
    <p:sldId id="350" r:id="rId39"/>
    <p:sldId id="351" r:id="rId40"/>
    <p:sldId id="352" r:id="rId41"/>
    <p:sldId id="353" r:id="rId42"/>
    <p:sldId id="359" r:id="rId43"/>
    <p:sldId id="381" r:id="rId44"/>
    <p:sldId id="291" r:id="rId45"/>
    <p:sldId id="293" r:id="rId46"/>
    <p:sldId id="294" r:id="rId47"/>
    <p:sldId id="295" r:id="rId48"/>
    <p:sldId id="360" r:id="rId49"/>
    <p:sldId id="361" r:id="rId50"/>
    <p:sldId id="362" r:id="rId51"/>
    <p:sldId id="382" r:id="rId52"/>
  </p:sldIdLst>
  <p:sldSz cx="12192000" cy="6858000"/>
  <p:notesSz cx="6858000" cy="9144000"/>
  <p:custDataLst>
    <p:tags r:id="rId55"/>
  </p:custDataLst>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780" userDrawn="1">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p:restoredLeft sz="15.62%"/>
    <p:restoredTop sz="94.66%"/>
  </p:normalViewPr>
  <p:slideViewPr>
    <p:cSldViewPr showGuides="1">
      <p:cViewPr varScale="1">
        <p:scale>
          <a:sx n="62" d="100"/>
          <a:sy n="62" d="100"/>
        </p:scale>
        <p:origin x="804" y="52"/>
      </p:cViewPr>
      <p:guideLst>
        <p:guide orient="horz" pos="2205"/>
        <p:guide pos="3780"/>
      </p:guideLst>
    </p:cSldViewPr>
  </p:slideViewPr>
  <p:notesTextViewPr>
    <p:cViewPr>
      <p:scale>
        <a:sx n="100" d="100"/>
        <a:sy n="100" d="100"/>
      </p:scale>
      <p:origin x="0" y="0"/>
    </p:cViewPr>
  </p:notesTextViewPr>
  <p:sorterViewPr>
    <p:cViewPr varScale="1">
      <p:scale>
        <a:sx n="1" d="1"/>
        <a:sy n="1" d="1"/>
      </p:scale>
      <p:origin x="0" y="-12320"/>
    </p:cViewPr>
  </p:sorterViewPr>
  <p:gridSpacing cx="72008" cy="72008"/>
</p:viewPr>
</file>

<file path=ppt/_rels/presentation.xml.rels><?xml version="1.0" encoding="UTF-8" standalone="yes"?>
<Relationships xmlns="http://schemas.openxmlformats.org/package/2006/relationships"><Relationship Id="rId13" Type="http://purl.oclc.org/ooxml/officeDocument/relationships/slide" Target="slides/slide12.xml"/><Relationship Id="rId18" Type="http://purl.oclc.org/ooxml/officeDocument/relationships/slide" Target="slides/slide17.xml"/><Relationship Id="rId26" Type="http://purl.oclc.org/ooxml/officeDocument/relationships/slide" Target="slides/slide25.xml"/><Relationship Id="rId39" Type="http://purl.oclc.org/ooxml/officeDocument/relationships/slide" Target="slides/slide38.xml"/><Relationship Id="rId21" Type="http://purl.oclc.org/ooxml/officeDocument/relationships/slide" Target="slides/slide20.xml"/><Relationship Id="rId34" Type="http://purl.oclc.org/ooxml/officeDocument/relationships/slide" Target="slides/slide33.xml"/><Relationship Id="rId42" Type="http://purl.oclc.org/ooxml/officeDocument/relationships/slide" Target="slides/slide41.xml"/><Relationship Id="rId47" Type="http://purl.oclc.org/ooxml/officeDocument/relationships/slide" Target="slides/slide46.xml"/><Relationship Id="rId50" Type="http://purl.oclc.org/ooxml/officeDocument/relationships/slide" Target="slides/slide49.xml"/><Relationship Id="rId55" Type="http://purl.oclc.org/ooxml/officeDocument/relationships/tags" Target="tags/tag1.xml"/><Relationship Id="rId7" Type="http://purl.oclc.org/ooxml/officeDocument/relationships/slide" Target="slides/slide6.xml"/><Relationship Id="rId2" Type="http://purl.oclc.org/ooxml/officeDocument/relationships/slide" Target="slides/slide1.xml"/><Relationship Id="rId16" Type="http://purl.oclc.org/ooxml/officeDocument/relationships/slide" Target="slides/slide15.xml"/><Relationship Id="rId29" Type="http://purl.oclc.org/ooxml/officeDocument/relationships/slide" Target="slides/slide28.xml"/><Relationship Id="rId11" Type="http://purl.oclc.org/ooxml/officeDocument/relationships/slide" Target="slides/slide10.xml"/><Relationship Id="rId24" Type="http://purl.oclc.org/ooxml/officeDocument/relationships/slide" Target="slides/slide23.xml"/><Relationship Id="rId32" Type="http://purl.oclc.org/ooxml/officeDocument/relationships/slide" Target="slides/slide31.xml"/><Relationship Id="rId37" Type="http://purl.oclc.org/ooxml/officeDocument/relationships/slide" Target="slides/slide36.xml"/><Relationship Id="rId40" Type="http://purl.oclc.org/ooxml/officeDocument/relationships/slide" Target="slides/slide39.xml"/><Relationship Id="rId45" Type="http://purl.oclc.org/ooxml/officeDocument/relationships/slide" Target="slides/slide44.xml"/><Relationship Id="rId53" Type="http://purl.oclc.org/ooxml/officeDocument/relationships/notesMaster" Target="notesMasters/notesMaster1.xml"/><Relationship Id="rId58" Type="http://purl.oclc.org/ooxml/officeDocument/relationships/theme" Target="theme/theme1.xml"/><Relationship Id="rId5" Type="http://purl.oclc.org/ooxml/officeDocument/relationships/slide" Target="slides/slide4.xml"/><Relationship Id="rId19" Type="http://purl.oclc.org/ooxml/officeDocument/relationships/slide" Target="slides/slide18.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slide" Target="slides/slide21.xml"/><Relationship Id="rId27" Type="http://purl.oclc.org/ooxml/officeDocument/relationships/slide" Target="slides/slide26.xml"/><Relationship Id="rId30" Type="http://purl.oclc.org/ooxml/officeDocument/relationships/slide" Target="slides/slide29.xml"/><Relationship Id="rId35" Type="http://purl.oclc.org/ooxml/officeDocument/relationships/slide" Target="slides/slide34.xml"/><Relationship Id="rId43" Type="http://purl.oclc.org/ooxml/officeDocument/relationships/slide" Target="slides/slide42.xml"/><Relationship Id="rId48" Type="http://purl.oclc.org/ooxml/officeDocument/relationships/slide" Target="slides/slide47.xml"/><Relationship Id="rId56" Type="http://purl.oclc.org/ooxml/officeDocument/relationships/presProps" Target="presProps.xml"/><Relationship Id="rId8" Type="http://purl.oclc.org/ooxml/officeDocument/relationships/slide" Target="slides/slide7.xml"/><Relationship Id="rId51" Type="http://purl.oclc.org/ooxml/officeDocument/relationships/slide" Target="slides/slide50.xml"/><Relationship Id="rId3" Type="http://purl.oclc.org/ooxml/officeDocument/relationships/slide" Target="slides/slide2.xml"/><Relationship Id="rId12" Type="http://purl.oclc.org/ooxml/officeDocument/relationships/slide" Target="slides/slide11.xml"/><Relationship Id="rId17" Type="http://purl.oclc.org/ooxml/officeDocument/relationships/slide" Target="slides/slide16.xml"/><Relationship Id="rId25" Type="http://purl.oclc.org/ooxml/officeDocument/relationships/slide" Target="slides/slide24.xml"/><Relationship Id="rId33" Type="http://purl.oclc.org/ooxml/officeDocument/relationships/slide" Target="slides/slide32.xml"/><Relationship Id="rId38" Type="http://purl.oclc.org/ooxml/officeDocument/relationships/slide" Target="slides/slide37.xml"/><Relationship Id="rId46" Type="http://purl.oclc.org/ooxml/officeDocument/relationships/slide" Target="slides/slide45.xml"/><Relationship Id="rId59" Type="http://purl.oclc.org/ooxml/officeDocument/relationships/tableStyles" Target="tableStyles.xml"/><Relationship Id="rId20" Type="http://purl.oclc.org/ooxml/officeDocument/relationships/slide" Target="slides/slide19.xml"/><Relationship Id="rId41" Type="http://purl.oclc.org/ooxml/officeDocument/relationships/slide" Target="slides/slide40.xml"/><Relationship Id="rId54" Type="http://purl.oclc.org/ooxml/officeDocument/relationships/handoutMaster" Target="handoutMasters/handoutMaster1.xml"/><Relationship Id="rId1" Type="http://purl.oclc.org/ooxml/officeDocument/relationships/slideMaster" Target="slideMasters/slideMaster1.xml"/><Relationship Id="rId6" Type="http://purl.oclc.org/ooxml/officeDocument/relationships/slide" Target="slides/slide5.xml"/><Relationship Id="rId15" Type="http://purl.oclc.org/ooxml/officeDocument/relationships/slide" Target="slides/slide14.xml"/><Relationship Id="rId23" Type="http://purl.oclc.org/ooxml/officeDocument/relationships/slide" Target="slides/slide22.xml"/><Relationship Id="rId28" Type="http://purl.oclc.org/ooxml/officeDocument/relationships/slide" Target="slides/slide27.xml"/><Relationship Id="rId36" Type="http://purl.oclc.org/ooxml/officeDocument/relationships/slide" Target="slides/slide35.xml"/><Relationship Id="rId49" Type="http://purl.oclc.org/ooxml/officeDocument/relationships/slide" Target="slides/slide48.xml"/><Relationship Id="rId57" Type="http://purl.oclc.org/ooxml/officeDocument/relationships/viewProps" Target="viewProps.xml"/><Relationship Id="rId10" Type="http://purl.oclc.org/ooxml/officeDocument/relationships/slide" Target="slides/slide9.xml"/><Relationship Id="rId31" Type="http://purl.oclc.org/ooxml/officeDocument/relationships/slide" Target="slides/slide30.xml"/><Relationship Id="rId44" Type="http://purl.oclc.org/ooxml/officeDocument/relationships/slide" Target="slides/slide43.xml"/><Relationship Id="rId52" Type="http://purl.oclc.org/ooxml/officeDocument/relationships/slide" Target="slides/slide51.xml"/></Relationships>
</file>

<file path=ppt/drawings/_rels/vmlDrawing1.vml.rels><?xml version="1.0" encoding="UTF-8" standalone="yes"?>
<Relationships xmlns="http://schemas.openxmlformats.org/package/2006/relationships"><Relationship Id="rId1" Type="http://purl.oclc.org/ooxml/officeDocument/relationships/image" Target="../media/image3.wmf"/></Relationships>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ea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pitchFamily="18" charset="0"/>
                <a:ea typeface="Times New Roman" panose="02020603050405020304" pitchFamily="18" charset="0"/>
              </a:rPr>
              <a:t>2024/2/1</a:t>
            </a:fld>
            <a:endParaRPr lang="zh-CN" altLang="en-US">
              <a:latin typeface="Times New Roman" panose="02020603050405020304" pitchFamily="18" charset="0"/>
              <a:ea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ea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pitchFamily="18" charset="0"/>
                <a:ea typeface="Times New Roman" panose="02020603050405020304" pitchFamily="18" charset="0"/>
              </a:rPr>
              <a:t>‹#›</a:t>
            </a:fld>
            <a:endParaRPr lang="zh-CN" altLang="en-US">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Times New Roman" panose="02020603050405020304" pitchFamily="18" charset="0"/>
                <a:ea typeface="Times New Roman" panose="02020603050405020304" pitchFamily="18" charset="0"/>
              </a:defRPr>
            </a:lvl1pPr>
          </a:lstStyle>
          <a:p>
            <a:pPr>
              <a:defRPr/>
            </a:pPr>
            <a:fld id="{DDB6B673-E0A8-4043-A04C-E8A030BEF183}" type="datetimeFigureOut">
              <a:rPr lang="zh-CN" altLang="en-US"/>
              <a:t>2024/2/1</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Times New Roman" panose="02020603050405020304" pitchFamily="18" charset="0"/>
              </a:defRPr>
            </a:lvl1pPr>
          </a:lstStyle>
          <a:p>
            <a:fld id="{6BEFA0DD-5FD5-4C0B-9B29-8C052087E88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
      </a:spcBef>
      <a:spcAft>
        <a:spcPct val="0%"/>
      </a:spcAft>
      <a:defRPr sz="1200" kern="1200">
        <a:solidFill>
          <a:schemeClr val="tx1"/>
        </a:solidFill>
        <a:latin typeface="+mn-lt"/>
        <a:ea typeface="Times New Roman" panose="02020603050405020304" pitchFamily="18" charset="0"/>
        <a:cs typeface="+mn-cs"/>
      </a:defRPr>
    </a:lvl1pPr>
    <a:lvl2pPr marL="457200" algn="l" rtl="0" eaLnBrk="0" fontAlgn="base" hangingPunct="0">
      <a:spcBef>
        <a:spcPct val="30%"/>
      </a:spcBef>
      <a:spcAft>
        <a:spcPct val="0%"/>
      </a:spcAft>
      <a:defRPr sz="1200" kern="1200">
        <a:solidFill>
          <a:schemeClr val="tx1"/>
        </a:solidFill>
        <a:latin typeface="+mn-lt"/>
        <a:ea typeface="Times New Roman" panose="02020603050405020304" pitchFamily="18" charset="0"/>
        <a:cs typeface="+mn-cs"/>
      </a:defRPr>
    </a:lvl2pPr>
    <a:lvl3pPr marL="914400" algn="l" rtl="0" eaLnBrk="0" fontAlgn="base" hangingPunct="0">
      <a:spcBef>
        <a:spcPct val="30%"/>
      </a:spcBef>
      <a:spcAft>
        <a:spcPct val="0%"/>
      </a:spcAft>
      <a:defRPr sz="1200" kern="1200">
        <a:solidFill>
          <a:schemeClr val="tx1"/>
        </a:solidFill>
        <a:latin typeface="+mn-lt"/>
        <a:ea typeface="Times New Roman" panose="02020603050405020304" pitchFamily="18" charset="0"/>
        <a:cs typeface="+mn-cs"/>
      </a:defRPr>
    </a:lvl3pPr>
    <a:lvl4pPr marL="1371600" algn="l" rtl="0" eaLnBrk="0" fontAlgn="base" hangingPunct="0">
      <a:spcBef>
        <a:spcPct val="30%"/>
      </a:spcBef>
      <a:spcAft>
        <a:spcPct val="0%"/>
      </a:spcAft>
      <a:defRPr sz="1200" kern="1200">
        <a:solidFill>
          <a:schemeClr val="tx1"/>
        </a:solidFill>
        <a:latin typeface="+mn-lt"/>
        <a:ea typeface="Times New Roman" panose="02020603050405020304" pitchFamily="18" charset="0"/>
        <a:cs typeface="+mn-cs"/>
      </a:defRPr>
    </a:lvl4pPr>
    <a:lvl5pPr marL="1828800" algn="l" rtl="0" eaLnBrk="0" fontAlgn="base" hangingPunct="0">
      <a:spcBef>
        <a:spcPct val="30%"/>
      </a:spcBef>
      <a:spcAft>
        <a:spcPct val="0%"/>
      </a:spcAft>
      <a:defRPr sz="1200" kern="1200">
        <a:solidFill>
          <a:schemeClr val="tx1"/>
        </a:solidFill>
        <a:latin typeface="+mn-lt"/>
        <a:ea typeface="Times New Roman" panose="02020603050405020304" pitchFamily="18"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49.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BEFA0DD-5FD5-4C0B-9B29-8C052087E880}" type="slidenum">
              <a:rPr lang="zh-CN" altLang="en-US" smtClean="0"/>
              <a:t>8</a:t>
            </a:fld>
            <a:endParaRPr lang="zh-CN" altLang="en-US"/>
          </a:p>
        </p:txBody>
      </p:sp>
    </p:spTree>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2.xml><?xml version="1.0" encoding="utf-8"?>
<p:sldLayout xmlns:a="http://purl.oclc.org/ooxml/drawingml/main" xmlns:r="http://purl.oclc.org/ooxml/officeDocument/relationships" xmlns:p="http://purl.oclc.org/ooxml/presentationml/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p:nvPr>
        </p:nvSpPr>
        <p:spPr>
          <a:xfrm>
            <a:off x="304800" y="1371600"/>
            <a:ext cx="11582400" cy="5181600"/>
          </a:xfrm>
        </p:spPr>
        <p:txBody>
          <a:bodyPr/>
          <a:lstStyle>
            <a:lvl1pPr>
              <a:lnSpc>
                <a:spcPct val="150%"/>
              </a:lnSpc>
              <a:spcBef>
                <a:spcPts val="600"/>
              </a:spcBef>
              <a:defRPr b="1">
                <a:solidFill>
                  <a:srgbClr val="000066"/>
                </a:solidFill>
              </a:defRPr>
            </a:lvl1pPr>
            <a:lvl2pPr>
              <a:lnSpc>
                <a:spcPct val="150%"/>
              </a:lnSpc>
              <a:spcBef>
                <a:spcPts val="600"/>
              </a:spcBef>
              <a:defRPr b="1">
                <a:solidFill>
                  <a:srgbClr val="000066"/>
                </a:solidFill>
              </a:defRPr>
            </a:lvl2pPr>
            <a:lvl3pPr>
              <a:lnSpc>
                <a:spcPct val="150%"/>
              </a:lnSpc>
              <a:spcBef>
                <a:spcPts val="600"/>
              </a:spcBef>
              <a:defRPr b="1">
                <a:solidFill>
                  <a:srgbClr val="000066"/>
                </a:solidFill>
              </a:defRPr>
            </a:lvl3pPr>
            <a:lvl4pPr>
              <a:lnSpc>
                <a:spcPct val="150%"/>
              </a:lnSpc>
              <a:spcBef>
                <a:spcPts val="600"/>
              </a:spcBef>
              <a:defRPr b="1">
                <a:solidFill>
                  <a:schemeClr val="accent6">
                    <a:lumMod val="75%"/>
                  </a:schemeClr>
                </a:solidFill>
              </a:defRPr>
            </a:lvl4pPr>
            <a:lvl5pPr>
              <a:lnSpc>
                <a:spcPct val="150%"/>
              </a:lnSpc>
              <a:spcBef>
                <a:spcPts val="600"/>
              </a:spcBef>
              <a:defRPr b="1">
                <a:solidFill>
                  <a:schemeClr val="accent6">
                    <a:lumMod val="75%"/>
                  </a:schemeClr>
                </a:solidFill>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3.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p:nvPr>
        </p:nvSpPr>
        <p:spPr>
          <a:xfrm>
            <a:off x="304800" y="1524000"/>
            <a:ext cx="5689600" cy="4800600"/>
          </a:xfrm>
        </p:spPr>
        <p:txBody>
          <a:bodyPr/>
          <a:lstStyle>
            <a:lvl1pPr>
              <a:lnSpc>
                <a:spcPct val="150%"/>
              </a:lnSpc>
              <a:spcBef>
                <a:spcPts val="600"/>
              </a:spcBef>
              <a:defRPr sz="2600" b="1">
                <a:solidFill>
                  <a:srgbClr val="000066"/>
                </a:solidFill>
              </a:defRPr>
            </a:lvl1pPr>
            <a:lvl2pPr>
              <a:lnSpc>
                <a:spcPct val="150%"/>
              </a:lnSpc>
              <a:spcBef>
                <a:spcPts val="600"/>
              </a:spcBef>
              <a:defRPr sz="2400" b="1">
                <a:solidFill>
                  <a:srgbClr val="000066"/>
                </a:solidFill>
              </a:defRPr>
            </a:lvl2pPr>
            <a:lvl3pPr>
              <a:lnSpc>
                <a:spcPct val="150%"/>
              </a:lnSpc>
              <a:spcBef>
                <a:spcPts val="600"/>
              </a:spcBef>
              <a:defRPr sz="2200" b="1">
                <a:solidFill>
                  <a:srgbClr val="000066"/>
                </a:solidFill>
              </a:defRPr>
            </a:lvl3pPr>
            <a:lvl4pPr>
              <a:lnSpc>
                <a:spcPct val="150%"/>
              </a:lnSpc>
              <a:spcBef>
                <a:spcPts val="600"/>
              </a:spcBef>
              <a:defRPr sz="1800" b="1">
                <a:solidFill>
                  <a:schemeClr val="accent6">
                    <a:lumMod val="75%"/>
                  </a:schemeClr>
                </a:solidFill>
              </a:defRPr>
            </a:lvl4pPr>
            <a:lvl5pPr>
              <a:lnSpc>
                <a:spcPct val="150%"/>
              </a:lnSpc>
              <a:spcBef>
                <a:spcPts val="600"/>
              </a:spcBef>
              <a:defRPr sz="1800" b="1">
                <a:solidFill>
                  <a:schemeClr val="accent6">
                    <a:lumMod val="75%"/>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92075" tIns="46038" rIns="92075" bIns="46038" numCol="1" anchor="t" anchorCtr="0" compatLnSpc="1"/>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
                  </a:schemeClr>
                </a:solidFill>
              </a:defRPr>
            </a:lvl4pPr>
            <a:lvl5pPr>
              <a:defRPr lang="en-US" sz="1800" b="1">
                <a:solidFill>
                  <a:schemeClr val="accent6">
                    <a:lumMod val="75%"/>
                  </a:schemeClr>
                </a:solidFill>
              </a:defRPr>
            </a:lvl5pPr>
          </a:lstStyle>
          <a:p>
            <a:pPr lvl="0">
              <a:lnSpc>
                <a:spcPct val="150%"/>
              </a:lnSpc>
              <a:spcBef>
                <a:spcPts val="600"/>
              </a:spcBef>
            </a:pPr>
            <a:r>
              <a:rPr lang="en-US" dirty="0"/>
              <a:t>Click to edit Master text styles</a:t>
            </a:r>
          </a:p>
          <a:p>
            <a:pPr lvl="1">
              <a:lnSpc>
                <a:spcPct val="150%"/>
              </a:lnSpc>
              <a:spcBef>
                <a:spcPts val="600"/>
              </a:spcBef>
            </a:pPr>
            <a:r>
              <a:rPr lang="en-US" dirty="0"/>
              <a:t>Second level</a:t>
            </a:r>
          </a:p>
          <a:p>
            <a:pPr lvl="2">
              <a:lnSpc>
                <a:spcPct val="150%"/>
              </a:lnSpc>
              <a:spcBef>
                <a:spcPts val="600"/>
              </a:spcBef>
            </a:pPr>
            <a:r>
              <a:rPr lang="en-US" dirty="0"/>
              <a:t>Third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p:nvPr>
        </p:nvSpPr>
        <p:spPr>
          <a:xfrm>
            <a:off x="914400" y="762000"/>
            <a:ext cx="7569200" cy="5562600"/>
          </a:xfrm>
        </p:spPr>
        <p:txBody>
          <a:bodyPr vert="eaVert"/>
          <a:lstStyle>
            <a:lvl1pPr>
              <a:lnSpc>
                <a:spcPct val="150%"/>
              </a:lnSpc>
              <a:spcBef>
                <a:spcPts val="600"/>
              </a:spcBef>
              <a:defRPr>
                <a:solidFill>
                  <a:srgbClr val="000066"/>
                </a:solidFill>
              </a:defRPr>
            </a:lvl1pPr>
            <a:lvl2pPr>
              <a:lnSpc>
                <a:spcPct val="150%"/>
              </a:lnSpc>
              <a:spcBef>
                <a:spcPts val="600"/>
              </a:spcBef>
              <a:defRPr>
                <a:solidFill>
                  <a:srgbClr val="000066"/>
                </a:solidFill>
              </a:defRPr>
            </a:lvl2pPr>
            <a:lvl3pPr>
              <a:lnSpc>
                <a:spcPct val="15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0.1%">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0.1%">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0.1%">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0.1%">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0.1%">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0.1%">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0.1%">
                          <p:val>
                            <p:strVal val="#ppt_x"/>
                          </p:val>
                        </p:tav>
                      </p:tavLst>
                    </p:anim>
                    <p:anim calcmode="lin" valueType="num">
                      <p:cBhvr additive="base">
                        <p:cTn dur="500" fill="hold"/>
                        <p:tgtEl>
                          <p:spTgt spid="3"/>
                        </p:tgtEl>
                        <p:attrNameLst>
                          <p:attrName>ppt_y</p:attrName>
                        </p:attrNameLst>
                      </p:cBhvr>
                      <p:tavLst>
                        <p:tav tm="0%">
                          <p:val>
                            <p:strVal val="1+#ppt_h/2"/>
                          </p:val>
                        </p:tav>
                        <p:tav tm="0.1%">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0.1%">
                          <p:val>
                            <p:strVal val="#ppt_x"/>
                          </p:val>
                        </p:tav>
                      </p:tavLst>
                    </p:anim>
                    <p:anim calcmode="lin" valueType="num">
                      <p:cBhvr additive="base">
                        <p:cTn dur="500" fill="hold"/>
                        <p:tgtEl>
                          <p:spTgt spid="3"/>
                        </p:tgtEl>
                        <p:attrNameLst>
                          <p:attrName>ppt_y</p:attrName>
                        </p:attrNameLst>
                      </p:cBhvr>
                      <p:tavLst>
                        <p:tav tm="0%">
                          <p:val>
                            <p:strVal val="1+#ppt_h/2"/>
                          </p:val>
                        </p:tav>
                        <p:tav tm="0.1%">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0.1%">
                          <p:val>
                            <p:strVal val="#ppt_x"/>
                          </p:val>
                        </p:tav>
                      </p:tavLst>
                    </p:anim>
                    <p:anim calcmode="lin" valueType="num">
                      <p:cBhvr additive="base">
                        <p:cTn dur="500" fill="hold"/>
                        <p:tgtEl>
                          <p:spTgt spid="3"/>
                        </p:tgtEl>
                        <p:attrNameLst>
                          <p:attrName>ppt_y</p:attrName>
                        </p:attrNameLst>
                      </p:cBhvr>
                      <p:tavLst>
                        <p:tav tm="0%">
                          <p:val>
                            <p:strVal val="1+#ppt_h/2"/>
                          </p:val>
                        </p:tav>
                        <p:tav tm="0.1%">
                          <p:val>
                            <p:strVal val="#ppt_y"/>
                          </p:val>
                        </p:tav>
                      </p:tavLst>
                    </p:anim>
                  </p:childTnLst>
                </p:cTn>
              </p:par>
            </p:tnLst>
          </p:tmpl>
        </p:tmplLst>
      </p:bldP>
    </p:bldLst>
  </p:timing>
</p:sldLayout>
</file>

<file path=ppt/slideLayouts/slideLayout6.xml><?xml version="1.0" encoding="utf-8"?>
<p:sldLayout xmlns:a="http://purl.oclc.org/ooxml/drawingml/main" xmlns:r="http://purl.oclc.org/ooxml/officeDocument/relationships" xmlns:p="http://purl.oclc.org/ooxml/presentationml/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431006"/>
            <a:ext cx="10668000" cy="1143000"/>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p:txBody>
          <a:bodyPr/>
          <a:lstStyle>
            <a:lvl1pPr>
              <a:defRPr>
                <a:latin typeface="Times New Roman" panose="02020603050405020304" pitchFamily="18" charset="0"/>
              </a:defRPr>
            </a:lvl1pPr>
          </a:lstStyle>
          <a:p>
            <a:pPr>
              <a:defRPr/>
            </a:pPr>
            <a:fld id="{E898CFF6-CDEC-467F-B533-945FBB90508A}" type="datetime1">
              <a:rPr lang="zh-CN" altLang="en-US"/>
              <a:t>2024/2/1</a:t>
            </a:fld>
            <a:endParaRPr lang="en-US" altLang="zh-CN"/>
          </a:p>
        </p:txBody>
      </p:sp>
      <p:sp>
        <p:nvSpPr>
          <p:cNvPr id="5" name="Rectangle 9"/>
          <p:cNvSpPr>
            <a:spLocks noGrp="1" noChangeArrowheads="1"/>
          </p:cNvSpPr>
          <p:nvPr>
            <p:ph type="ftr" sz="quarter" idx="11"/>
          </p:nvPr>
        </p:nvSpPr>
        <p:spPr/>
        <p:txBody>
          <a:bodyPr/>
          <a:lstStyle>
            <a:lvl1pPr>
              <a:defRPr>
                <a:latin typeface="Times New Roman" panose="02020603050405020304" pitchFamily="18" charset="0"/>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image" Target="../media/image1.png"/><Relationship Id="rId3" Type="http://purl.oclc.org/ooxml/officeDocument/relationships/slideLayout" Target="../slideLayouts/slideLayout3.xml"/><Relationship Id="rId7"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5" Type="http://purl.oclc.org/ooxml/officeDocument/relationships/slideLayout" Target="../slideLayouts/slideLayout5.xml"/><Relationship Id="rId4" Type="http://purl.oclc.org/ooxml/officeDocument/relationships/slideLayout" Target="../slideLayouts/slideLayout4.xml"/></Relationships>
</file>

<file path=ppt/slideMasters/slideMaster1.xml><?xml version="1.0" encoding="utf-8"?>
<p:sldMaster xmlns:a="http://purl.oclc.org/ooxml/drawingml/main" xmlns:r="http://purl.oclc.org/ooxml/officeDocument/relationships" xmlns:p="http://purl.oclc.org/ooxml/presentationml/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92075" tIns="46038" rIns="92075" bIns="46038" numCol="1" anchor="ctr" anchorCtr="0" compatLnSpc="1"/>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92075" tIns="46038" rIns="92075" bIns="46038" numCol="1" anchor="t" anchorCtr="0" compatLnSpc="1"/>
          <a:lstStyle/>
          <a:p>
            <a:pPr lvl="0">
              <a:lnSpc>
                <a:spcPct val="150%"/>
              </a:lnSpc>
              <a:spcBef>
                <a:spcPts val="600"/>
              </a:spcBef>
            </a:pPr>
            <a:r>
              <a:rPr lang="en-US" altLang="zh-CN" dirty="0"/>
              <a:t> Click to edit Master text styles</a:t>
            </a:r>
          </a:p>
          <a:p>
            <a:pPr lvl="1">
              <a:lnSpc>
                <a:spcPct val="150%"/>
              </a:lnSpc>
              <a:spcBef>
                <a:spcPts val="600"/>
              </a:spcBef>
            </a:pPr>
            <a:r>
              <a:rPr lang="en-US" altLang="zh-CN" dirty="0"/>
              <a:t>Second level</a:t>
            </a:r>
          </a:p>
          <a:p>
            <a:pPr lvl="2">
              <a:lnSpc>
                <a:spcPct val="15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bldLvl="2">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p:titleStyle>
    <p:bodyStyle>
      <a:lvl1pPr marL="342900" indent="-342900" algn="l" rtl="0" eaLnBrk="0" fontAlgn="base" hangingPunct="0">
        <a:spcBef>
          <a:spcPct val="20%"/>
        </a:spcBef>
        <a:spcAft>
          <a:spcPts val="600"/>
        </a:spcAft>
        <a:buClr>
          <a:srgbClr val="FF0000"/>
        </a:buClr>
        <a:buSzPct val="8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mn-cs"/>
        </a:defRPr>
      </a:lvl1pPr>
      <a:lvl2pPr marL="742950" indent="-285750" algn="l" rtl="0" eaLnBrk="0" fontAlgn="base" hangingPunct="0">
        <a:spcBef>
          <a:spcPct val="20%"/>
        </a:spcBef>
        <a:spcAft>
          <a:spcPts val="600"/>
        </a:spcAft>
        <a:buClr>
          <a:srgbClr val="FF0000"/>
        </a:buClr>
        <a:buSzPct val="8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
        </a:spcBef>
        <a:spcAft>
          <a:spcPts val="600"/>
        </a:spcAft>
        <a:buClr>
          <a:srgbClr val="FF0000"/>
        </a:buClr>
        <a:buSzPct val="8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
        </a:spcBef>
        <a:spcAft>
          <a:spcPct val="0%"/>
        </a:spcAft>
        <a:buChar char="–"/>
        <a:defRPr lang="en-US" altLang="zh-CN" sz="2000" b="1" dirty="0" smtClean="0">
          <a:solidFill>
            <a:schemeClr val="accent6">
              <a:lumMod val="75%"/>
            </a:schemeClr>
          </a:solidFill>
          <a:latin typeface="+mn-lt"/>
        </a:defRPr>
      </a:lvl4pPr>
      <a:lvl5pPr marL="1771650" indent="-228600" algn="l" rtl="0" eaLnBrk="0" fontAlgn="base" hangingPunct="0">
        <a:spcBef>
          <a:spcPct val="20%"/>
        </a:spcBef>
        <a:spcAft>
          <a:spcPct val="0%"/>
        </a:spcAft>
        <a:buChar char="•"/>
        <a:defRPr lang="en-US" altLang="zh-CN" sz="1600" b="1" dirty="0" smtClean="0">
          <a:solidFill>
            <a:schemeClr val="accent6">
              <a:lumMod val="75%"/>
            </a:schemeClr>
          </a:solidFill>
          <a:latin typeface="+mn-lt"/>
        </a:defRPr>
      </a:lvl5pPr>
      <a:lvl6pPr marL="2228850" indent="-228600" algn="l" rtl="0" eaLnBrk="0" fontAlgn="base" hangingPunct="0">
        <a:spcBef>
          <a:spcPct val="20%"/>
        </a:spcBef>
        <a:spcAft>
          <a:spcPct val="0%"/>
        </a:spcAft>
        <a:buChar char="•"/>
        <a:defRPr sz="1600">
          <a:solidFill>
            <a:schemeClr val="tx1"/>
          </a:solidFill>
          <a:latin typeface="+mn-lt"/>
        </a:defRPr>
      </a:lvl6pPr>
      <a:lvl7pPr marL="2686050" indent="-228600" algn="l" rtl="0" eaLnBrk="0" fontAlgn="base" hangingPunct="0">
        <a:spcBef>
          <a:spcPct val="20%"/>
        </a:spcBef>
        <a:spcAft>
          <a:spcPct val="0%"/>
        </a:spcAft>
        <a:buChar char="•"/>
        <a:defRPr sz="1600">
          <a:solidFill>
            <a:schemeClr val="tx1"/>
          </a:solidFill>
          <a:latin typeface="+mn-lt"/>
        </a:defRPr>
      </a:lvl7pPr>
      <a:lvl8pPr marL="3143250" indent="-228600" algn="l" rtl="0" eaLnBrk="0" fontAlgn="base" hangingPunct="0">
        <a:spcBef>
          <a:spcPct val="20%"/>
        </a:spcBef>
        <a:spcAft>
          <a:spcPct val="0%"/>
        </a:spcAft>
        <a:buChar char="•"/>
        <a:defRPr sz="1600">
          <a:solidFill>
            <a:schemeClr val="tx1"/>
          </a:solidFill>
          <a:latin typeface="+mn-lt"/>
        </a:defRPr>
      </a:lvl8pPr>
      <a:lvl9pPr marL="3600450" indent="-228600" algn="l" rtl="0" eaLnBrk="0" fontAlgn="base" hangingPunct="0">
        <a:spcBef>
          <a:spcPct val="2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Layout" Target="../slideLayouts/slideLayout6.xml"/></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12.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14.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16.xml.rels><?xml version="1.0" encoding="UTF-8" standalone="yes"?>
<Relationships xmlns="http://schemas.openxmlformats.org/package/2006/relationships"><Relationship Id="rId2" Type="http://purl.oclc.org/ooxml/officeDocument/relationships/image" Target="../media/image6.png"/><Relationship Id="rId1" Type="http://purl.oclc.org/ooxml/officeDocument/relationships/slideLayout" Target="../slideLayouts/slideLayout6.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19.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xml.rels><?xml version="1.0" encoding="UTF-8" standalone="yes"?>
<Relationships xmlns="http://schemas.openxmlformats.org/package/2006/relationships"><Relationship Id="rId3" Type="http://purl.oclc.org/ooxml/officeDocument/relationships/oleObject" Target="../embeddings/oleObject1.bin"/><Relationship Id="rId2" Type="http://purl.oclc.org/ooxml/officeDocument/relationships/slideLayout" Target="../slideLayouts/slideLayout6.xml"/><Relationship Id="rId1" Type="http://schemas.openxmlformats.org/officeDocument/2006/relationships/vmlDrawing" Target="../drawings/vmlDrawing1.vml"/><Relationship Id="rId4" Type="http://purl.oclc.org/ooxml/officeDocument/relationships/image" Target="../media/image3.wmf"/></Relationships>
</file>

<file path=ppt/slides/_rels/slide20.xml.rels><?xml version="1.0" encoding="UTF-8" standalone="yes"?>
<Relationships xmlns="http://schemas.openxmlformats.org/package/2006/relationships"><Relationship Id="rId3" Type="http://purl.oclc.org/ooxml/officeDocument/relationships/image" Target="../media/image8.png"/><Relationship Id="rId2" Type="http://purl.oclc.org/ooxml/officeDocument/relationships/image" Target="../media/image7.png"/><Relationship Id="rId1" Type="http://purl.oclc.org/ooxml/officeDocument/relationships/slideLayout" Target="../slideLayouts/slideLayout6.xml"/><Relationship Id="rId6" Type="http://purl.oclc.org/ooxml/officeDocument/relationships/image" Target="../media/image11.png"/><Relationship Id="rId5" Type="http://purl.oclc.org/ooxml/officeDocument/relationships/image" Target="../media/image10.png"/><Relationship Id="rId4" Type="http://purl.oclc.org/ooxml/officeDocument/relationships/image" Target="../media/image9.png"/></Relationships>
</file>

<file path=ppt/slides/_rels/slide21.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2.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3.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4.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5.xml.rels><?xml version="1.0" encoding="UTF-8" standalone="yes"?>
<Relationships xmlns="http://schemas.openxmlformats.org/package/2006/relationships"><Relationship Id="rId2" Type="http://purl.oclc.org/ooxml/officeDocument/relationships/image" Target="../media/image12.png"/><Relationship Id="rId1" Type="http://purl.oclc.org/ooxml/officeDocument/relationships/slideLayout" Target="../slideLayouts/slideLayout6.xml"/></Relationships>
</file>

<file path=ppt/slides/_rels/slide26.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7.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6.xml"/></Relationships>
</file>

<file path=ppt/slides/_rels/slide28.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9.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30.xml.rels><?xml version="1.0" encoding="UTF-8" standalone="yes"?>
<Relationships xmlns="http://schemas.openxmlformats.org/package/2006/relationships"><Relationship Id="rId2" Type="http://purl.oclc.org/ooxml/officeDocument/relationships/slideLayout" Target="../slideLayouts/slideLayout6.xml"/><Relationship Id="rId1" Type="http://purl.oclc.org/ooxml/officeDocument/relationships/tags" Target="../tags/tag2.xml"/></Relationships>
</file>

<file path=ppt/slides/_rels/slide31.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32.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33.xml.rels><?xml version="1.0" encoding="UTF-8" standalone="yes"?>
<Relationships xmlns="http://schemas.openxmlformats.org/package/2006/relationships"><Relationship Id="rId3" Type="http://purl.oclc.org/ooxml/officeDocument/relationships/image" Target="../media/image15.png"/><Relationship Id="rId2" Type="http://purl.oclc.org/ooxml/officeDocument/relationships/image" Target="../media/image14.png"/><Relationship Id="rId1" Type="http://purl.oclc.org/ooxml/officeDocument/relationships/slideLayout" Target="../slideLayouts/slideLayout6.xml"/><Relationship Id="rId4" Type="http://purl.oclc.org/ooxml/officeDocument/relationships/image" Target="../media/image16.png"/></Relationships>
</file>

<file path=ppt/slides/_rels/slide34.xml.rels><?xml version="1.0" encoding="UTF-8" standalone="yes"?>
<Relationships xmlns="http://schemas.openxmlformats.org/package/2006/relationships"><Relationship Id="rId2" Type="http://purl.oclc.org/ooxml/officeDocument/relationships/image" Target="../media/image17.png"/><Relationship Id="rId1" Type="http://purl.oclc.org/ooxml/officeDocument/relationships/slideLayout" Target="../slideLayouts/slideLayout6.xml"/></Relationships>
</file>

<file path=ppt/slides/_rels/slide35.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36.xml.rels><?xml version="1.0" encoding="UTF-8" standalone="yes"?>
<Relationships xmlns="http://schemas.openxmlformats.org/package/2006/relationships"><Relationship Id="rId2" Type="http://purl.oclc.org/ooxml/officeDocument/relationships/image" Target="../media/image18.png"/><Relationship Id="rId1" Type="http://purl.oclc.org/ooxml/officeDocument/relationships/slideLayout" Target="../slideLayouts/slideLayout6.xml"/></Relationships>
</file>

<file path=ppt/slides/_rels/slide37.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38.xml.rels><?xml version="1.0" encoding="UTF-8" standalone="yes"?>
<Relationships xmlns="http://schemas.openxmlformats.org/package/2006/relationships"><Relationship Id="rId2" Type="http://purl.oclc.org/ooxml/officeDocument/relationships/image" Target="../media/image19.png"/><Relationship Id="rId1" Type="http://purl.oclc.org/ooxml/officeDocument/relationships/slideLayout" Target="../slideLayouts/slideLayout6.xml"/></Relationships>
</file>

<file path=ppt/slides/_rels/slide39.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40.xml.rels><?xml version="1.0" encoding="UTF-8" standalone="yes"?>
<Relationships xmlns="http://schemas.openxmlformats.org/package/2006/relationships"><Relationship Id="rId3" Type="http://purl.oclc.org/ooxml/officeDocument/relationships/image" Target="../media/image21.png"/><Relationship Id="rId2" Type="http://purl.oclc.org/ooxml/officeDocument/relationships/image" Target="../media/image20.png"/><Relationship Id="rId1" Type="http://purl.oclc.org/ooxml/officeDocument/relationships/slideLayout" Target="../slideLayouts/slideLayout6.xml"/><Relationship Id="rId4" Type="http://purl.oclc.org/ooxml/officeDocument/relationships/image" Target="../media/image22.png"/></Relationships>
</file>

<file path=ppt/slides/_rels/slide41.xml.rels><?xml version="1.0" encoding="UTF-8" standalone="yes"?>
<Relationships xmlns="http://schemas.openxmlformats.org/package/2006/relationships"><Relationship Id="rId3" Type="http://purl.oclc.org/ooxml/officeDocument/relationships/slideLayout" Target="../slideLayouts/slideLayout6.xml"/><Relationship Id="rId2" Type="http://purl.oclc.org/ooxml/officeDocument/relationships/tags" Target="../tags/tag4.xml"/><Relationship Id="rId1" Type="http://purl.oclc.org/ooxml/officeDocument/relationships/tags" Target="../tags/tag3.xml"/><Relationship Id="rId5" Type="http://purl.oclc.org/ooxml/officeDocument/relationships/image" Target="../media/image24.png"/><Relationship Id="rId4" Type="http://purl.oclc.org/ooxml/officeDocument/relationships/image" Target="../media/image23.png"/></Relationships>
</file>

<file path=ppt/slides/_rels/slide42.xml.rels><?xml version="1.0" encoding="UTF-8" standalone="yes"?>
<Relationships xmlns="http://schemas.openxmlformats.org/package/2006/relationships"><Relationship Id="rId2" Type="http://purl.oclc.org/ooxml/officeDocument/relationships/image" Target="../media/image25.png"/><Relationship Id="rId1" Type="http://purl.oclc.org/ooxml/officeDocument/relationships/slideLayout" Target="../slideLayouts/slideLayout6.xml"/></Relationships>
</file>

<file path=ppt/slides/_rels/slide43.xml.rels><?xml version="1.0" encoding="UTF-8" standalone="yes"?>
<Relationships xmlns="http://schemas.openxmlformats.org/package/2006/relationships"><Relationship Id="rId2" Type="http://purl.oclc.org/ooxml/officeDocument/relationships/image" Target="../media/image26.png"/><Relationship Id="rId1" Type="http://purl.oclc.org/ooxml/officeDocument/relationships/slideLayout" Target="../slideLayouts/slideLayout6.xml"/></Relationships>
</file>

<file path=ppt/slides/_rels/slide44.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45.xml.rels><?xml version="1.0" encoding="UTF-8" standalone="yes"?>
<Relationships xmlns="http://schemas.openxmlformats.org/package/2006/relationships"><Relationship Id="rId3" Type="http://purl.oclc.org/ooxml/officeDocument/relationships/image" Target="../media/image28.png"/><Relationship Id="rId2" Type="http://purl.oclc.org/ooxml/officeDocument/relationships/image" Target="../media/image27.png"/><Relationship Id="rId1" Type="http://purl.oclc.org/ooxml/officeDocument/relationships/slideLayout" Target="../slideLayouts/slideLayout6.xml"/></Relationships>
</file>

<file path=ppt/slides/_rels/slide46.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47.xml.rels><?xml version="1.0" encoding="UTF-8" standalone="yes"?>
<Relationships xmlns="http://schemas.openxmlformats.org/package/2006/relationships"><Relationship Id="rId2" Type="http://purl.oclc.org/ooxml/officeDocument/relationships/image" Target="../media/image29.png"/><Relationship Id="rId1" Type="http://purl.oclc.org/ooxml/officeDocument/relationships/slideLayout" Target="../slideLayouts/slideLayout6.xml"/></Relationships>
</file>

<file path=ppt/slides/_rels/slide48.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49.xml.rels><?xml version="1.0" encoding="UTF-8" standalone="yes"?>
<Relationships xmlns="http://schemas.openxmlformats.org/package/2006/relationships"><Relationship Id="rId3" Type="http://purl.oclc.org/ooxml/officeDocument/relationships/notesSlide" Target="../notesSlides/notesSlide2.xml"/><Relationship Id="rId2" Type="http://purl.oclc.org/ooxml/officeDocument/relationships/slideLayout" Target="../slideLayouts/slideLayout6.xml"/><Relationship Id="rId1" Type="http://purl.oclc.org/ooxml/officeDocument/relationships/tags" Target="../tags/tag5.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50.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51.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8.xml.rels><?xml version="1.0" encoding="UTF-8" standalone="yes"?>
<Relationships xmlns="http://schemas.openxmlformats.org/package/2006/relationships"><Relationship Id="rId2" Type="http://purl.oclc.org/ooxml/officeDocument/relationships/notesSlide" Target="../notesSlides/notesSlide1.xml"/><Relationship Id="rId1" Type="http://purl.oclc.org/ooxml/officeDocument/relationships/slideLayout" Target="../slideLayouts/slideLayout6.xml"/></Relationships>
</file>

<file path=ppt/slides/_rels/slide9.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Layout" Target="../slideLayouts/slideLayout6.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3314" name="Title 1"/>
          <p:cNvSpPr>
            <a:spLocks noGrp="1" noChangeArrowheads="1"/>
          </p:cNvSpPr>
          <p:nvPr>
            <p:ph type="ctrTitle"/>
          </p:nvPr>
        </p:nvSpPr>
        <p:spPr>
          <a:xfrm>
            <a:off x="623392" y="1412776"/>
            <a:ext cx="9577388" cy="506413"/>
          </a:xfrm>
        </p:spPr>
        <p:txBody>
          <a:bodyPr>
            <a:normAutofit fontScale="90%"/>
          </a:bodyPr>
          <a:lstStyle/>
          <a:p>
            <a:pPr eaLnBrk="1" hangingPunct="1">
              <a:defRPr/>
            </a:pPr>
            <a:r>
              <a:rPr lang="en-US" altLang="zh-CN" sz="4000" dirty="0">
                <a:ea typeface="Times New Roman" panose="02020603050405020304" pitchFamily="18" charset="0"/>
              </a:rPr>
              <a:t>Ch02 Python </a:t>
            </a:r>
            <a:r>
              <a:rPr lang="zh-CN" altLang="en-US" sz="4000" dirty="0">
                <a:ea typeface="Times New Roman" panose="02020603050405020304" pitchFamily="18" charset="0"/>
              </a:rPr>
              <a:t>Languag</a:t>
            </a:r>
            <a:r>
              <a:rPr lang="en-US" altLang="zh-CN" sz="4000" dirty="0">
                <a:ea typeface="Times New Roman" panose="02020603050405020304" pitchFamily="18" charset="0"/>
              </a:rPr>
              <a:t>e</a:t>
            </a:r>
            <a:r>
              <a:rPr lang="zh-CN" altLang="en-US" sz="4000" dirty="0">
                <a:ea typeface="Times New Roman" panose="02020603050405020304" pitchFamily="18" charset="0"/>
              </a:rPr>
              <a:t> Fundamentals</a:t>
            </a:r>
          </a:p>
        </p:txBody>
      </p:sp>
      <p:sp>
        <p:nvSpPr>
          <p:cNvPr id="13315" name="Subtitle 2"/>
          <p:cNvSpPr>
            <a:spLocks noGrp="1" noChangeArrowheads="1"/>
          </p:cNvSpPr>
          <p:nvPr>
            <p:ph type="subTitle" idx="1"/>
          </p:nvPr>
        </p:nvSpPr>
        <p:spPr>
          <a:xfrm>
            <a:off x="1703512" y="1919189"/>
            <a:ext cx="9184640" cy="5555403"/>
          </a:xfrm>
        </p:spPr>
        <p:txBody>
          <a:bodyPr/>
          <a:lstStyle/>
          <a:p>
            <a:pPr algn="l" eaLnBrk="1" hangingPunct="1">
              <a:buFontTx/>
              <a:buChar char="•"/>
            </a:pPr>
            <a:r>
              <a:rPr lang="zh-CN" altLang="en-US" sz="2300" dirty="0">
                <a:ea typeface="Times New Roman" panose="02020603050405020304" pitchFamily="18" charset="0"/>
              </a:rPr>
              <a:t>Highlights of the chapter:</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2.1 Python </a:t>
            </a:r>
            <a:r>
              <a:rPr lang="zh-CN" altLang="en-US" sz="1800" b="1" dirty="0">
                <a:ea typeface="Times New Roman" panose="02020603050405020304" pitchFamily="18" charset="0"/>
              </a:rPr>
              <a:t>Program Overview</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2.2 Python </a:t>
            </a:r>
            <a:r>
              <a:rPr lang="zh-CN" altLang="en-US" sz="1800" b="1" dirty="0">
                <a:ea typeface="Times New Roman" panose="02020603050405020304" pitchFamily="18" charset="0"/>
              </a:rPr>
              <a:t>objects and references</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2.3 </a:t>
            </a:r>
            <a:r>
              <a:rPr lang="zh-CN" altLang="en-US" sz="1800" b="1" dirty="0">
                <a:ea typeface="Times New Roman" panose="02020603050405020304" pitchFamily="18" charset="0"/>
              </a:rPr>
              <a:t>Identifiers and their naming rules</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2.4 </a:t>
            </a:r>
            <a:r>
              <a:rPr lang="zh-CN" altLang="en-US" sz="1800" b="1" dirty="0">
                <a:ea typeface="Times New Roman" panose="02020603050405020304" pitchFamily="18" charset="0"/>
              </a:rPr>
              <a:t>Variables and Assignment Statements</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2.5 </a:t>
            </a:r>
            <a:r>
              <a:rPr lang="zh-CN" altLang="en-US" sz="1800" b="1" dirty="0">
                <a:ea typeface="Times New Roman" panose="02020603050405020304" pitchFamily="18" charset="0"/>
              </a:rPr>
              <a:t>Expressions and Operators</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2.6 </a:t>
            </a:r>
            <a:r>
              <a:rPr lang="zh-CN" altLang="en-US" sz="1800" b="1" dirty="0">
                <a:ea typeface="Times New Roman" panose="02020603050405020304" pitchFamily="18" charset="0"/>
              </a:rPr>
              <a:t>Statements</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2.7 </a:t>
            </a:r>
            <a:r>
              <a:rPr lang="zh-CN" altLang="en-US" sz="1800" b="1" dirty="0">
                <a:ea typeface="Times New Roman" panose="02020603050405020304" pitchFamily="18" charset="0"/>
              </a:rPr>
              <a:t>Functions</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2.8 </a:t>
            </a:r>
            <a:r>
              <a:rPr lang="zh-CN" altLang="en-US" sz="1800" b="1" dirty="0">
                <a:ea typeface="Times New Roman" panose="02020603050405020304" pitchFamily="18" charset="0"/>
              </a:rPr>
              <a:t>Classes and Objects</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2.9 </a:t>
            </a:r>
            <a:r>
              <a:rPr lang="zh-CN" altLang="en-US" sz="1800" b="1" dirty="0">
                <a:ea typeface="Times New Roman" panose="02020603050405020304" pitchFamily="18" charset="0"/>
              </a:rPr>
              <a:t>Modules and Packages</a:t>
            </a:r>
          </a:p>
          <a:p>
            <a:pPr marL="800100" lvl="1" indent="-342900" algn="l" eaLnBrk="1" hangingPunct="1">
              <a:buFont typeface="Wingdings" panose="05000000000000000000" pitchFamily="2" charset="2"/>
              <a:buChar char="ü"/>
            </a:pPr>
            <a:r>
              <a:rPr lang="en-US" altLang="zh-CN" sz="1800" b="1" dirty="0">
                <a:ea typeface="Times New Roman" panose="02020603050405020304" pitchFamily="18" charset="0"/>
              </a:rPr>
              <a:t>2.10 </a:t>
            </a:r>
            <a:r>
              <a:rPr lang="zh-CN" altLang="en-US" sz="1800" b="1" dirty="0">
                <a:ea typeface="Times New Roman" panose="02020603050405020304" pitchFamily="18" charset="0"/>
              </a:rPr>
              <a:t>Integrated applications: </a:t>
            </a:r>
            <a:r>
              <a:rPr lang="en-US" altLang="zh-CN" sz="1800" b="1" dirty="0">
                <a:ea typeface="Times New Roman" panose="02020603050405020304" pitchFamily="18" charset="0"/>
              </a:rPr>
              <a:t>turtle </a:t>
            </a:r>
            <a:r>
              <a:rPr lang="zh-CN" altLang="en-US" sz="1800" b="1" dirty="0">
                <a:ea typeface="Times New Roman" panose="02020603050405020304" pitchFamily="18" charset="0"/>
              </a:rPr>
              <a:t>module and turtle mapping</a:t>
            </a:r>
          </a:p>
          <a:p>
            <a:pPr marL="800100" lvl="1" indent="-342900" algn="l" eaLnBrk="1" hangingPunct="1">
              <a:buFont typeface="Wingdings" panose="05000000000000000000" pitchFamily="2" charset="2"/>
              <a:buChar char="ü"/>
            </a:pPr>
            <a:endParaRPr lang="zh-CN" altLang="en-US" sz="2300" b="1" dirty="0">
              <a:ea typeface="Times New Roman" panose="02020603050405020304" pitchFamily="18" charset="0"/>
            </a:endParaRP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a:xfrm>
            <a:off x="1199456" y="488490"/>
            <a:ext cx="9602788" cy="620712"/>
          </a:xfrm>
        </p:spPr>
        <p:txBody>
          <a:bodyPr/>
          <a:lstStyle/>
          <a:p>
            <a:pPr eaLnBrk="1" hangingPunct="1">
              <a:defRPr/>
            </a:pPr>
            <a:r>
              <a:rPr lang="zh-CN" altLang="zh-CN" dirty="0">
                <a:ea typeface="Times New Roman" panose="02020603050405020304" pitchFamily="18" charset="0"/>
              </a:rPr>
              <a:t>Object memory schematic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p>
        </p:txBody>
      </p:sp>
      <p:sp>
        <p:nvSpPr>
          <p:cNvPr id="26627" name="内容占位符 2"/>
          <p:cNvSpPr>
            <a:spLocks noGrp="1" noChangeArrowheads="1"/>
          </p:cNvSpPr>
          <p:nvPr>
            <p:ph idx="1"/>
          </p:nvPr>
        </p:nvSpPr>
        <p:spPr>
          <a:xfrm>
            <a:off x="263525" y="1125855"/>
            <a:ext cx="11443335" cy="3293745"/>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2.10</a:t>
            </a:r>
            <a:r>
              <a:rPr lang="zh-CN" altLang="zh-CN" sz="2400" dirty="0">
                <a:highlight>
                  <a:srgbClr val="00FFFF"/>
                </a:highlight>
                <a:cs typeface="Times New Roman" panose="02020603050405020304" pitchFamily="18" charset="0"/>
              </a:rPr>
              <a:t>] Example of exchanging two variables and the corresponding object memory schematic</a:t>
            </a:r>
            <a:endParaRPr lang="zh-CN" altLang="en-US" sz="2400" dirty="0">
              <a:highlight>
                <a:srgbClr val="00FFFF"/>
              </a:highlight>
              <a:cs typeface="Times New Roman" panose="02020603050405020304" pitchFamily="18" charset="0"/>
            </a:endParaRPr>
          </a:p>
        </p:txBody>
      </p:sp>
      <p:pic>
        <p:nvPicPr>
          <p:cNvPr id="2355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54110" y="2061210"/>
            <a:ext cx="2824163"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2" name="矩形 1"/>
          <p:cNvSpPr/>
          <p:nvPr/>
        </p:nvSpPr>
        <p:spPr>
          <a:xfrm>
            <a:off x="262846" y="2205623"/>
            <a:ext cx="8401050" cy="4154170"/>
          </a:xfrm>
          <a:prstGeom prst="rect">
            <a:avLst/>
          </a:prstGeom>
          <a:solidFill>
            <a:schemeClr val="accent4">
              <a:lumMod val="20%"/>
              <a:lumOff val="8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a=123 </a:t>
            </a:r>
            <a:r>
              <a:rPr lang="x-none" altLang="zh-CN" sz="2400" b="1" kern="100" dirty="0">
                <a:latin typeface="Times New Roman" panose="02020603050405020304" pitchFamily="18" charset="0"/>
                <a:ea typeface="Times New Roman" panose="02020603050405020304" pitchFamily="18" charset="0"/>
              </a:rPr>
              <a:t>#a </a:t>
            </a:r>
            <a:r>
              <a:rPr lang="zh-CN" altLang="zh-CN" sz="2400" b="1" kern="100" dirty="0">
                <a:latin typeface="Times New Roman" panose="02020603050405020304" pitchFamily="18" charset="0"/>
                <a:ea typeface="Times New Roman" panose="02020603050405020304" pitchFamily="18" charset="0"/>
              </a:rPr>
              <a:t>points to an instance object of </a:t>
            </a:r>
            <a:r>
              <a:rPr lang="x-none" altLang="zh-CN" sz="2400" b="1" kern="100" dirty="0">
                <a:latin typeface="Times New Roman" panose="02020603050405020304" pitchFamily="18" charset="0"/>
                <a:ea typeface="Times New Roman" panose="02020603050405020304" pitchFamily="18" charset="0"/>
              </a:rPr>
              <a:t>type int </a:t>
            </a:r>
            <a:r>
              <a:rPr lang="zh-CN" altLang="zh-CN" sz="2400" b="1" kern="100" dirty="0">
                <a:latin typeface="Times New Roman" panose="02020603050405020304" pitchFamily="18" charset="0"/>
                <a:ea typeface="Times New Roman" panose="02020603050405020304" pitchFamily="18" charset="0"/>
              </a:rPr>
              <a:t>with value </a:t>
            </a:r>
            <a:r>
              <a:rPr lang="x-none" altLang="zh-CN" sz="2400" b="1" kern="100" dirty="0">
                <a:latin typeface="Times New Roman" panose="02020603050405020304" pitchFamily="18" charset="0"/>
                <a:ea typeface="Times New Roman" panose="02020603050405020304" pitchFamily="18" charset="0"/>
              </a:rPr>
              <a:t>123</a:t>
            </a: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b=456 </a:t>
            </a:r>
            <a:r>
              <a:rPr lang="x-none" altLang="zh-CN" sz="2400" b="1" kern="100" dirty="0">
                <a:latin typeface="Times New Roman" panose="02020603050405020304" pitchFamily="18" charset="0"/>
                <a:ea typeface="Times New Roman" panose="02020603050405020304" pitchFamily="18" charset="0"/>
              </a:rPr>
              <a:t>#b </a:t>
            </a:r>
            <a:r>
              <a:rPr lang="zh-CN" altLang="zh-CN" sz="2400" b="1" kern="100" dirty="0">
                <a:latin typeface="Times New Roman" panose="02020603050405020304" pitchFamily="18" charset="0"/>
                <a:ea typeface="Times New Roman" panose="02020603050405020304" pitchFamily="18" charset="0"/>
              </a:rPr>
              <a:t>points to an instance object of </a:t>
            </a:r>
            <a:r>
              <a:rPr lang="x-none" altLang="zh-CN" sz="2400" b="1" kern="100" dirty="0">
                <a:latin typeface="Times New Roman" panose="02020603050405020304" pitchFamily="18" charset="0"/>
                <a:ea typeface="Times New Roman" panose="02020603050405020304" pitchFamily="18" charset="0"/>
              </a:rPr>
              <a:t>type int </a:t>
            </a:r>
            <a:r>
              <a:rPr lang="zh-CN" altLang="zh-CN" sz="2400" b="1" kern="100" dirty="0">
                <a:latin typeface="Times New Roman" panose="02020603050405020304" pitchFamily="18" charset="0"/>
                <a:ea typeface="Times New Roman" panose="02020603050405020304" pitchFamily="18" charset="0"/>
              </a:rPr>
              <a:t>with value </a:t>
            </a:r>
            <a:r>
              <a:rPr lang="x-none" altLang="zh-CN" sz="2400" b="1" kern="100" dirty="0">
                <a:latin typeface="Times New Roman" panose="02020603050405020304" pitchFamily="18" charset="0"/>
                <a:ea typeface="Times New Roman" panose="02020603050405020304" pitchFamily="18" charset="0"/>
              </a:rPr>
              <a:t>456</a:t>
            </a: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t=a </a:t>
            </a:r>
            <a:r>
              <a:rPr lang="x-none" altLang="zh-CN" sz="2400" b="1" kern="100" dirty="0">
                <a:latin typeface="Times New Roman" panose="02020603050405020304" pitchFamily="18" charset="0"/>
                <a:ea typeface="Times New Roman" panose="02020603050405020304" pitchFamily="18" charset="0"/>
              </a:rPr>
              <a:t># The variable t, like a, points (references) to the object instance 123</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a=b </a:t>
            </a:r>
            <a:r>
              <a:rPr lang="x-none" altLang="zh-CN" sz="2400" b="1" kern="100" dirty="0">
                <a:latin typeface="Times New Roman" panose="02020603050405020304" pitchFamily="18" charset="0"/>
                <a:ea typeface="Times New Roman" panose="02020603050405020304" pitchFamily="18" charset="0"/>
              </a:rPr>
              <a:t>#Variables a and b are the same, pointing to (referencing) object instances 456</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b=t </a:t>
            </a:r>
            <a:r>
              <a:rPr lang="x-none" altLang="zh-CN" sz="2400" b="1" kern="100" dirty="0">
                <a:latin typeface="Times New Roman" panose="02020603050405020304" pitchFamily="18" charset="0"/>
                <a:ea typeface="Times New Roman" panose="02020603050405020304" pitchFamily="18" charset="0"/>
              </a:rPr>
              <a:t># The variable b, like t, points (references) to the object instance 123</a:t>
            </a:r>
            <a:endParaRPr lang="en-US"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en-US" altLang="zh-CN" sz="2400" b="1" kern="100" dirty="0" err="1">
                <a:latin typeface="Times New Roman" panose="02020603050405020304" pitchFamily="18" charset="0"/>
                <a:ea typeface="Times New Roman" panose="02020603050405020304" pitchFamily="18" charset="0"/>
              </a:rPr>
              <a:t>a,b=b,a</a:t>
            </a:r>
            <a:endParaRPr lang="zh-CN" altLang="zh-CN" sz="24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1289472" y="620688"/>
            <a:ext cx="9577388" cy="504825"/>
          </a:xfrm>
        </p:spPr>
        <p:txBody>
          <a:bodyPr/>
          <a:lstStyle/>
          <a:p>
            <a:pPr eaLnBrk="1" hangingPunct="1">
              <a:defRPr/>
            </a:pPr>
            <a:r>
              <a:rPr lang="zh-CN" altLang="zh-CN" dirty="0">
                <a:ea typeface="Times New Roman" panose="02020603050405020304" pitchFamily="18" charset="0"/>
              </a:rPr>
              <a:t>Immutable objects (</a:t>
            </a:r>
            <a:r>
              <a:rPr lang="en-US" altLang="zh-CN" dirty="0">
                <a:ea typeface="Times New Roman" panose="02020603050405020304" pitchFamily="18" charset="0"/>
              </a:rPr>
              <a:t>immutable</a:t>
            </a:r>
            <a:r>
              <a:rPr lang="zh-CN" altLang="zh-CN" dirty="0">
                <a:ea typeface="Times New Roman" panose="02020603050405020304" pitchFamily="18" charset="0"/>
              </a:rPr>
              <a:t>)</a:t>
            </a:r>
            <a:endParaRPr lang="zh-CN" altLang="en-US" dirty="0">
              <a:ea typeface="Times New Roman" panose="02020603050405020304" pitchFamily="18" charset="0"/>
            </a:endParaRPr>
          </a:p>
        </p:txBody>
      </p:sp>
      <p:sp>
        <p:nvSpPr>
          <p:cNvPr id="28675" name="内容占位符 2"/>
          <p:cNvSpPr>
            <a:spLocks noGrp="1" noChangeArrowheads="1"/>
          </p:cNvSpPr>
          <p:nvPr>
            <p:ph idx="1"/>
          </p:nvPr>
        </p:nvSpPr>
        <p:spPr>
          <a:xfrm>
            <a:off x="552477" y="1371600"/>
            <a:ext cx="11161240" cy="4114800"/>
          </a:xfrm>
        </p:spPr>
        <p:txBody>
          <a:bodyPr/>
          <a:lstStyle/>
          <a:p>
            <a:pPr eaLnBrk="1" hangingPunct="1">
              <a:defRPr/>
            </a:pPr>
            <a:r>
              <a:rPr lang="zh-CN" altLang="zh-CN" sz="2400" dirty="0">
                <a:ea typeface="Times New Roman" panose="02020603050405020304" pitchFamily="18" charset="0"/>
              </a:rPr>
              <a:t>Once an immutable object is created, its value cannot be modified</a:t>
            </a:r>
            <a:r>
              <a:rPr lang="zh-CN" altLang="en-US" sz="2400" dirty="0">
                <a:ea typeface="Times New Roman" panose="02020603050405020304" pitchFamily="18" charset="0"/>
              </a:rPr>
              <a:t>, </a:t>
            </a:r>
            <a:r>
              <a:rPr lang="zh-CN" altLang="zh-CN" sz="2400" dirty="0">
                <a:ea typeface="Times New Roman" panose="02020603050405020304" pitchFamily="18" charset="0"/>
              </a:rPr>
              <a:t>e.g. </a:t>
            </a:r>
            <a:r>
              <a:rPr lang="en-US" altLang="zh-CN" sz="2400" dirty="0" err="1">
                <a:ea typeface="Times New Roman" panose="02020603050405020304" pitchFamily="18" charset="0"/>
              </a:rPr>
              <a:t>int</a:t>
            </a:r>
            <a:r>
              <a:rPr lang="zh-CN" altLang="zh-CN" sz="2400" dirty="0">
                <a:ea typeface="Times New Roman" panose="02020603050405020304" pitchFamily="18" charset="0"/>
              </a:rPr>
              <a:t>, </a:t>
            </a:r>
            <a:r>
              <a:rPr lang="en-US" altLang="zh-CN" sz="2400" dirty="0" err="1">
                <a:ea typeface="Times New Roman" panose="02020603050405020304" pitchFamily="18" charset="0"/>
              </a:rPr>
              <a:t>str</a:t>
            </a:r>
            <a:r>
              <a:rPr lang="zh-CN" altLang="zh-CN" sz="2400" dirty="0">
                <a:ea typeface="Times New Roman" panose="02020603050405020304" pitchFamily="18" charset="0"/>
              </a:rPr>
              <a:t>, </a:t>
            </a:r>
            <a:r>
              <a:rPr lang="en-US" altLang="zh-CN" sz="2400" dirty="0">
                <a:ea typeface="Times New Roman" panose="02020603050405020304" pitchFamily="18" charset="0"/>
              </a:rPr>
              <a:t>complex</a:t>
            </a:r>
            <a:r>
              <a:rPr lang="zh-CN" altLang="zh-CN" sz="2400" dirty="0">
                <a:ea typeface="Times New Roman" panose="02020603050405020304" pitchFamily="18" charset="0"/>
              </a:rPr>
              <a:t>, etc.</a:t>
            </a:r>
            <a:endParaRPr lang="en-US" altLang="zh-CN" sz="2400"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2.12</a:t>
            </a:r>
            <a:r>
              <a:rPr lang="zh-CN" altLang="zh-CN" sz="2400" dirty="0">
                <a:highlight>
                  <a:srgbClr val="00FFFF"/>
                </a:highlight>
                <a:cs typeface="Times New Roman" panose="02020603050405020304" pitchFamily="18" charset="0"/>
              </a:rPr>
              <a:t>] Immutable Object Example</a:t>
            </a:r>
            <a:endParaRPr lang="en-US" altLang="zh-CN" sz="2400" dirty="0">
              <a:highlight>
                <a:srgbClr val="00FFFF"/>
              </a:highlight>
              <a:cs typeface="Times New Roman" panose="02020603050405020304" pitchFamily="18" charset="0"/>
            </a:endParaRPr>
          </a:p>
          <a:p>
            <a:pPr eaLnBrk="1" hangingPunct="1">
              <a:defRPr/>
            </a:pPr>
            <a:endParaRPr lang="en-US" altLang="zh-CN" sz="2400" dirty="0">
              <a:ea typeface="Times New Roman" panose="02020603050405020304" pitchFamily="18" charset="0"/>
            </a:endParaRPr>
          </a:p>
          <a:p>
            <a:pPr eaLnBrk="1" hangingPunct="1">
              <a:defRPr/>
            </a:pPr>
            <a:endParaRPr lang="en-US" altLang="zh-CN" sz="2400" dirty="0">
              <a:ea typeface="Times New Roman" panose="02020603050405020304" pitchFamily="18" charset="0"/>
            </a:endParaRPr>
          </a:p>
        </p:txBody>
      </p:sp>
      <p:sp>
        <p:nvSpPr>
          <p:cNvPr id="2" name="矩形 1"/>
          <p:cNvSpPr/>
          <p:nvPr/>
        </p:nvSpPr>
        <p:spPr>
          <a:xfrm>
            <a:off x="767080" y="2708910"/>
            <a:ext cx="10805160" cy="3784600"/>
          </a:xfrm>
          <a:prstGeom prst="rect">
            <a:avLst/>
          </a:prstGeom>
          <a:solidFill>
            <a:schemeClr val="accent4">
              <a:lumMod val="20%"/>
              <a:lumOff val="80%"/>
            </a:schemeClr>
          </a:solidFill>
        </p:spPr>
        <p:txBody>
          <a:bodyPr wrap="square">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 = 18 </a:t>
            </a:r>
            <a:r>
              <a:rPr lang="x-none" altLang="zh-CN" sz="2400" b="1" kern="100" dirty="0">
                <a:latin typeface="Times New Roman" panose="02020603050405020304" pitchFamily="18" charset="0"/>
                <a:ea typeface="Times New Roman" panose="02020603050405020304" pitchFamily="18" charset="0"/>
              </a:rPr>
              <a:t># variable a points to int object 18</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id(a) </a:t>
            </a:r>
            <a:r>
              <a:rPr lang="x-none" altLang="zh-CN" sz="2400" b="1" kern="100" dirty="0">
                <a:latin typeface="Times New Roman" panose="02020603050405020304" pitchFamily="18" charset="0"/>
                <a:ea typeface="Times New Roman" panose="02020603050405020304" pitchFamily="18" charset="0"/>
              </a:rPr>
              <a:t># Output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140706365363776</a:t>
            </a:r>
            <a:r>
              <a:rPr lang="zh-CN" altLang="zh-CN" sz="2400" b="1" kern="100" dirty="0">
                <a:latin typeface="Times New Roman" panose="02020603050405020304" pitchFamily="18" charset="0"/>
                <a:ea typeface="Times New Roman" panose="02020603050405020304" pitchFamily="18" charset="0"/>
              </a:rPr>
              <a:t>. indicates the </a:t>
            </a:r>
            <a:r>
              <a:rPr lang="x-none" altLang="zh-CN" sz="2400" b="1" kern="100" dirty="0">
                <a:latin typeface="Times New Roman" panose="02020603050405020304" pitchFamily="18" charset="0"/>
                <a:ea typeface="Times New Roman" panose="02020603050405020304" pitchFamily="18" charset="0"/>
              </a:rPr>
              <a:t>id of the int object 18 pointed to by a</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 = 25 </a:t>
            </a:r>
            <a:r>
              <a:rPr lang="x-none" altLang="zh-CN" sz="2400" b="1" kern="100" dirty="0">
                <a:latin typeface="Times New Roman" panose="02020603050405020304" pitchFamily="18" charset="0"/>
                <a:ea typeface="Times New Roman" panose="02020603050405020304" pitchFamily="18" charset="0"/>
              </a:rPr>
              <a:t># variable a points to int object 25</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id(a) </a:t>
            </a:r>
            <a:r>
              <a:rPr lang="x-none" altLang="zh-CN" sz="2400" b="1" kern="100" dirty="0">
                <a:latin typeface="Times New Roman" panose="02020603050405020304" pitchFamily="18" charset="0"/>
                <a:ea typeface="Times New Roman" panose="02020603050405020304" pitchFamily="18" charset="0"/>
              </a:rPr>
              <a:t># Output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140706365364000</a:t>
            </a:r>
            <a:r>
              <a:rPr lang="zh-CN" altLang="zh-CN" sz="2400" b="1" kern="100" dirty="0">
                <a:latin typeface="Times New Roman" panose="02020603050405020304" pitchFamily="18" charset="0"/>
                <a:ea typeface="Times New Roman" panose="02020603050405020304" pitchFamily="18" charset="0"/>
              </a:rPr>
              <a:t>. indicates the </a:t>
            </a:r>
            <a:r>
              <a:rPr lang="x-none" altLang="zh-CN" sz="2400" b="1" kern="100" dirty="0">
                <a:latin typeface="Times New Roman" panose="02020603050405020304" pitchFamily="18" charset="0"/>
                <a:ea typeface="Times New Roman" panose="02020603050405020304" pitchFamily="18" charset="0"/>
              </a:rPr>
              <a:t>id of the int object 25 pointed to by a</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 = 25 </a:t>
            </a:r>
            <a:r>
              <a:rPr lang="x-none" altLang="zh-CN" sz="2400" b="1" kern="100" dirty="0">
                <a:latin typeface="Times New Roman" panose="02020603050405020304" pitchFamily="18" charset="0"/>
                <a:ea typeface="Times New Roman" panose="02020603050405020304" pitchFamily="18" charset="0"/>
              </a:rPr>
              <a:t># variable b points to int object 25</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id(b) </a:t>
            </a:r>
            <a:r>
              <a:rPr lang="x-none" altLang="zh-CN" sz="2400" b="1" kern="100" dirty="0">
                <a:latin typeface="Times New Roman" panose="02020603050405020304" pitchFamily="18" charset="0"/>
                <a:ea typeface="Times New Roman" panose="02020603050405020304" pitchFamily="18" charset="0"/>
              </a:rPr>
              <a:t># Output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140706365364000</a:t>
            </a:r>
            <a:r>
              <a:rPr lang="zh-CN" altLang="zh-CN" sz="2400" b="1" kern="100" dirty="0">
                <a:latin typeface="Times New Roman" panose="02020603050405020304" pitchFamily="18" charset="0"/>
                <a:ea typeface="Times New Roman" panose="02020603050405020304" pitchFamily="18" charset="0"/>
              </a:rPr>
              <a:t>. indicates the </a:t>
            </a:r>
            <a:r>
              <a:rPr lang="x-none" altLang="zh-CN" sz="2400" b="1" kern="100" dirty="0">
                <a:latin typeface="Times New Roman" panose="02020603050405020304" pitchFamily="18" charset="0"/>
                <a:ea typeface="Times New Roman" panose="02020603050405020304" pitchFamily="18" charset="0"/>
              </a:rPr>
              <a:t>id of the int object 25 pointed to by b</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id(25) </a:t>
            </a:r>
            <a:r>
              <a:rPr lang="x-none" altLang="zh-CN" sz="2400" b="1" kern="100" dirty="0">
                <a:latin typeface="Times New Roman" panose="02020603050405020304" pitchFamily="18" charset="0"/>
                <a:ea typeface="Times New Roman" panose="02020603050405020304" pitchFamily="18" charset="0"/>
              </a:rPr>
              <a:t># Output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140706365364000</a:t>
            </a:r>
            <a:r>
              <a:rPr lang="zh-CN" altLang="zh-CN" sz="2400" b="1" kern="100" dirty="0">
                <a:latin typeface="Times New Roman" panose="02020603050405020304" pitchFamily="18" charset="0"/>
                <a:ea typeface="Times New Roman" panose="02020603050405020304" pitchFamily="18" charset="0"/>
              </a:rPr>
              <a:t>. represents </a:t>
            </a:r>
            <a:r>
              <a:rPr lang="x-none" altLang="zh-CN" sz="2400" b="1" kern="100" dirty="0">
                <a:latin typeface="Times New Roman" panose="02020603050405020304" pitchFamily="18" charset="0"/>
                <a:ea typeface="Times New Roman" panose="02020603050405020304" pitchFamily="18" charset="0"/>
              </a:rPr>
              <a:t>the id of int object 25.</a:t>
            </a:r>
            <a:endParaRPr lang="zh-CN" altLang="zh-CN" sz="24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127448" y="548680"/>
            <a:ext cx="9648825" cy="504825"/>
          </a:xfrm>
        </p:spPr>
        <p:txBody>
          <a:bodyPr/>
          <a:lstStyle/>
          <a:p>
            <a:pPr eaLnBrk="1" hangingPunct="1">
              <a:defRPr/>
            </a:pPr>
            <a:r>
              <a:rPr lang="zh-CN" altLang="zh-CN" dirty="0">
                <a:ea typeface="Times New Roman" panose="02020603050405020304" pitchFamily="18" charset="0"/>
              </a:rPr>
              <a:t>Mutable objects (</a:t>
            </a:r>
            <a:r>
              <a:rPr lang="en-US" altLang="zh-CN" dirty="0">
                <a:ea typeface="Times New Roman" panose="02020603050405020304" pitchFamily="18" charset="0"/>
              </a:rPr>
              <a:t>mutable</a:t>
            </a:r>
            <a:r>
              <a:rPr lang="zh-CN" altLang="zh-CN" dirty="0">
                <a:ea typeface="Times New Roman" panose="02020603050405020304" pitchFamily="18" charset="0"/>
              </a:rPr>
              <a:t>)</a:t>
            </a:r>
            <a:endParaRPr lang="zh-CN" altLang="en-US" dirty="0">
              <a:ea typeface="Times New Roman" panose="02020603050405020304" pitchFamily="18" charset="0"/>
            </a:endParaRPr>
          </a:p>
        </p:txBody>
      </p:sp>
      <p:sp>
        <p:nvSpPr>
          <p:cNvPr id="29699" name="内容占位符 2"/>
          <p:cNvSpPr>
            <a:spLocks noGrp="1" noChangeArrowheads="1"/>
          </p:cNvSpPr>
          <p:nvPr>
            <p:ph idx="1"/>
          </p:nvPr>
        </p:nvSpPr>
        <p:spPr>
          <a:xfrm>
            <a:off x="335037" y="1124744"/>
            <a:ext cx="11809312" cy="4114800"/>
          </a:xfrm>
        </p:spPr>
        <p:txBody>
          <a:bodyPr/>
          <a:lstStyle/>
          <a:p>
            <a:pPr eaLnBrk="1" hangingPunct="1">
              <a:defRPr/>
            </a:pPr>
            <a:r>
              <a:rPr lang="zh-CN" altLang="zh-CN" sz="2400" dirty="0">
                <a:ea typeface="Times New Roman" panose="02020603050405020304" pitchFamily="18" charset="0"/>
              </a:rPr>
              <a:t>The value of a mutable object can be modified</a:t>
            </a:r>
            <a:endParaRPr lang="en-US" altLang="zh-CN" sz="2400" dirty="0">
              <a:ea typeface="Times New Roman" panose="02020603050405020304" pitchFamily="18" charset="0"/>
            </a:endParaRPr>
          </a:p>
          <a:p>
            <a:pPr lvl="1" eaLnBrk="1" hangingPunct="1">
              <a:defRPr/>
            </a:pPr>
            <a:r>
              <a:rPr lang="zh-CN" altLang="zh-CN" dirty="0">
                <a:ea typeface="Times New Roman" panose="02020603050405020304" pitchFamily="18" charset="0"/>
              </a:rPr>
              <a:t>The mutability of a Python object depends on the design of its data type, i.e. whether it is allowed to change its value or not</a:t>
            </a:r>
            <a:endParaRPr lang="en-US" altLang="zh-CN"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2.13</a:t>
            </a:r>
            <a:r>
              <a:rPr lang="zh-CN" altLang="zh-CN" sz="2400" dirty="0">
                <a:highlight>
                  <a:srgbClr val="00FFFF"/>
                </a:highlight>
                <a:cs typeface="Times New Roman" panose="02020603050405020304" pitchFamily="18" charset="0"/>
              </a:rPr>
              <a:t>] Variable Object Example</a:t>
            </a:r>
            <a:endParaRPr lang="zh-CN" altLang="en-US" sz="2400" dirty="0">
              <a:highlight>
                <a:srgbClr val="00FFFF"/>
              </a:highlight>
              <a:cs typeface="Times New Roman" panose="02020603050405020304" pitchFamily="18" charset="0"/>
            </a:endParaRPr>
          </a:p>
        </p:txBody>
      </p:sp>
      <p:sp>
        <p:nvSpPr>
          <p:cNvPr id="2" name="矩形 1"/>
          <p:cNvSpPr/>
          <p:nvPr/>
        </p:nvSpPr>
        <p:spPr>
          <a:xfrm>
            <a:off x="983525" y="3071887"/>
            <a:ext cx="10081443" cy="3476625"/>
          </a:xfrm>
          <a:prstGeom prst="rect">
            <a:avLst/>
          </a:prstGeom>
          <a:solidFill>
            <a:schemeClr val="accent4">
              <a:lumMod val="20%"/>
              <a:lumOff val="80%"/>
            </a:schemeClr>
          </a:solidFill>
        </p:spPr>
        <p:txBody>
          <a:bodyPr wrap="square">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x = y = [1, 2, 3] </a:t>
            </a:r>
            <a:r>
              <a:rPr lang="x-none" altLang="zh-CN" sz="2000" b="1" kern="100" dirty="0">
                <a:latin typeface="Times New Roman" panose="02020603050405020304" pitchFamily="18" charset="0"/>
                <a:ea typeface="Times New Roman" panose="02020603050405020304" pitchFamily="18" charset="0"/>
              </a:rPr>
              <a:t># Variables x </a:t>
            </a:r>
            <a:r>
              <a:rPr lang="zh-CN" altLang="zh-CN" sz="2000" b="1" kern="100" dirty="0">
                <a:latin typeface="Times New Roman" panose="02020603050405020304" pitchFamily="18" charset="0"/>
                <a:ea typeface="Times New Roman" panose="02020603050405020304" pitchFamily="18" charset="0"/>
              </a:rPr>
              <a:t>and </a:t>
            </a:r>
            <a:r>
              <a:rPr lang="x-none" altLang="zh-CN" sz="2000" b="1" kern="100" dirty="0">
                <a:latin typeface="Times New Roman" panose="02020603050405020304" pitchFamily="18" charset="0"/>
                <a:ea typeface="Times New Roman" panose="02020603050405020304" pitchFamily="18" charset="0"/>
              </a:rPr>
              <a:t>y point to list objects [1, 2, 3]</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id(x) </a:t>
            </a:r>
            <a:r>
              <a:rPr lang="x-none" altLang="zh-CN" sz="2000" b="1" kern="100" dirty="0">
                <a:latin typeface="Times New Roman" panose="02020603050405020304" pitchFamily="18" charset="0"/>
                <a:ea typeface="Times New Roman" panose="02020603050405020304" pitchFamily="18" charset="0"/>
              </a:rPr>
              <a:t># Output</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1656936944328</a:t>
            </a:r>
            <a:r>
              <a:rPr lang="zh-CN" altLang="zh-CN" sz="2000" b="1" kern="100" dirty="0">
                <a:latin typeface="Times New Roman" panose="02020603050405020304" pitchFamily="18" charset="0"/>
                <a:ea typeface="Times New Roman" panose="02020603050405020304" pitchFamily="18" charset="0"/>
              </a:rPr>
              <a:t>. represents the </a:t>
            </a:r>
            <a:r>
              <a:rPr lang="x-none" altLang="zh-CN" sz="2000" b="1" kern="100" dirty="0">
                <a:latin typeface="Times New Roman" panose="02020603050405020304" pitchFamily="18" charset="0"/>
                <a:ea typeface="Times New Roman" panose="02020603050405020304" pitchFamily="18" charset="0"/>
              </a:rPr>
              <a:t>id </a:t>
            </a:r>
            <a:r>
              <a:rPr lang="zh-CN" altLang="zh-CN" sz="2000" b="1" kern="100" dirty="0">
                <a:latin typeface="Times New Roman" panose="02020603050405020304" pitchFamily="18" charset="0"/>
                <a:ea typeface="Times New Roman" panose="02020603050405020304" pitchFamily="18" charset="0"/>
              </a:rPr>
              <a:t>of the </a:t>
            </a:r>
            <a:r>
              <a:rPr lang="x-none" altLang="zh-CN" sz="2000" b="1" kern="100" dirty="0">
                <a:latin typeface="Times New Roman" panose="02020603050405020304" pitchFamily="18" charset="0"/>
                <a:ea typeface="Times New Roman" panose="02020603050405020304" pitchFamily="18" charset="0"/>
              </a:rPr>
              <a:t>list object [1, 2, 3] pointed to by variable x</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id(y) </a:t>
            </a:r>
            <a:r>
              <a:rPr lang="x-none" altLang="zh-CN" sz="2000" b="1" kern="100" dirty="0">
                <a:latin typeface="Times New Roman" panose="02020603050405020304" pitchFamily="18" charset="0"/>
                <a:ea typeface="Times New Roman" panose="02020603050405020304" pitchFamily="18" charset="0"/>
              </a:rPr>
              <a:t># Output</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1656936944328</a:t>
            </a:r>
            <a:r>
              <a:rPr lang="zh-CN" altLang="zh-CN" sz="2000" b="1" kern="100" dirty="0">
                <a:latin typeface="Times New Roman" panose="02020603050405020304" pitchFamily="18" charset="0"/>
                <a:ea typeface="Times New Roman" panose="02020603050405020304" pitchFamily="18" charset="0"/>
              </a:rPr>
              <a:t>. represents the </a:t>
            </a:r>
            <a:r>
              <a:rPr lang="x-none" altLang="zh-CN" sz="2000" b="1" kern="100" dirty="0">
                <a:latin typeface="Times New Roman" panose="02020603050405020304" pitchFamily="18" charset="0"/>
                <a:ea typeface="Times New Roman" panose="02020603050405020304" pitchFamily="18" charset="0"/>
              </a:rPr>
              <a:t>id </a:t>
            </a:r>
            <a:r>
              <a:rPr lang="zh-CN" altLang="zh-CN" sz="2000" b="1" kern="100" dirty="0">
                <a:latin typeface="Times New Roman" panose="02020603050405020304" pitchFamily="18" charset="0"/>
                <a:ea typeface="Times New Roman" panose="02020603050405020304" pitchFamily="18" charset="0"/>
              </a:rPr>
              <a:t>of the </a:t>
            </a:r>
            <a:r>
              <a:rPr lang="x-none" altLang="zh-CN" sz="2000" b="1" kern="100" dirty="0">
                <a:latin typeface="Times New Roman" panose="02020603050405020304" pitchFamily="18" charset="0"/>
                <a:ea typeface="Times New Roman" panose="02020603050405020304" pitchFamily="18" charset="0"/>
              </a:rPr>
              <a:t>list object [1, 2, 3] pointed to by variable y</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x.append(4) </a:t>
            </a:r>
            <a:r>
              <a:rPr lang="x-none" altLang="zh-CN" sz="2000" b="1" kern="100" dirty="0">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the </a:t>
            </a:r>
            <a:r>
              <a:rPr lang="x-none" altLang="zh-CN" sz="2000" b="1" kern="100" dirty="0">
                <a:latin typeface="Times New Roman" panose="02020603050405020304" pitchFamily="18" charset="0"/>
                <a:ea typeface="Times New Roman" panose="02020603050405020304" pitchFamily="18" charset="0"/>
              </a:rPr>
              <a:t>list object [1, 2, 3] pointed to by variable x </a:t>
            </a:r>
            <a:r>
              <a:rPr lang="zh-CN" altLang="zh-CN" sz="2000" b="1" kern="100" dirty="0">
                <a:latin typeface="Times New Roman" panose="02020603050405020304" pitchFamily="18" charset="0"/>
                <a:ea typeface="Times New Roman" panose="02020603050405020304" pitchFamily="18" charset="0"/>
              </a:rPr>
              <a:t>appends an element </a:t>
            </a:r>
            <a:r>
              <a:rPr lang="x-none" altLang="zh-CN" sz="2000" b="1" kern="100" dirty="0">
                <a:latin typeface="Times New Roman" panose="02020603050405020304" pitchFamily="18" charset="0"/>
                <a:ea typeface="Times New Roman" panose="02020603050405020304" pitchFamily="18" charset="0"/>
              </a:rPr>
              <a:t>4</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x </a:t>
            </a:r>
            <a:r>
              <a:rPr lang="x-none" altLang="zh-CN" sz="2000" b="1" kern="100" dirty="0">
                <a:latin typeface="Times New Roman" panose="02020603050405020304" pitchFamily="18" charset="0"/>
                <a:ea typeface="Times New Roman" panose="02020603050405020304" pitchFamily="18" charset="0"/>
              </a:rPr>
              <a:t># Output</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[1, 2, 3, 4]</a:t>
            </a:r>
            <a:r>
              <a:rPr lang="zh-CN" altLang="zh-CN" sz="2000" b="1" kern="100" dirty="0">
                <a:latin typeface="Times New Roman" panose="02020603050405020304" pitchFamily="18" charset="0"/>
                <a:ea typeface="Times New Roman" panose="02020603050405020304" pitchFamily="18" charset="0"/>
              </a:rPr>
              <a:t>. Represents the </a:t>
            </a:r>
            <a:r>
              <a:rPr lang="x-none" altLang="zh-CN" sz="2000" b="1" kern="100" dirty="0">
                <a:latin typeface="Times New Roman" panose="02020603050405020304" pitchFamily="18" charset="0"/>
                <a:ea typeface="Times New Roman" panose="02020603050405020304" pitchFamily="18" charset="0"/>
              </a:rPr>
              <a:t>list object [1, 2, 3, 4] pointed to by the variable x</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id(x) </a:t>
            </a:r>
            <a:r>
              <a:rPr lang="x-none" altLang="zh-CN" sz="2000" b="1" kern="100" dirty="0">
                <a:latin typeface="Times New Roman" panose="02020603050405020304" pitchFamily="18" charset="0"/>
                <a:ea typeface="Times New Roman" panose="02020603050405020304" pitchFamily="18" charset="0"/>
              </a:rPr>
              <a:t>#Output</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1656936944328</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latin typeface="Times New Roman" panose="02020603050405020304" pitchFamily="18" charset="0"/>
                <a:ea typeface="Times New Roman" panose="02020603050405020304" pitchFamily="18" charset="0"/>
              </a:rPr>
              <a:t>id </a:t>
            </a:r>
            <a:r>
              <a:rPr lang="zh-CN" altLang="zh-CN" sz="2000" b="1" kern="100" dirty="0">
                <a:latin typeface="Times New Roman" panose="02020603050405020304" pitchFamily="18" charset="0"/>
                <a:ea typeface="Times New Roman" panose="02020603050405020304" pitchFamily="18" charset="0"/>
              </a:rPr>
              <a:t>of </a:t>
            </a:r>
            <a:r>
              <a:rPr lang="x-none" altLang="zh-CN" sz="2000" b="1" kern="100" dirty="0">
                <a:latin typeface="Times New Roman" panose="02020603050405020304" pitchFamily="18" charset="0"/>
                <a:ea typeface="Times New Roman" panose="02020603050405020304" pitchFamily="18" charset="0"/>
              </a:rPr>
              <a:t>list object [1, 2, 3, 4] pointed to </a:t>
            </a:r>
            <a:r>
              <a:rPr lang="zh-CN" altLang="zh-CN" sz="2000" b="1" kern="100" dirty="0">
                <a:latin typeface="Times New Roman" panose="02020603050405020304" pitchFamily="18" charset="0"/>
                <a:ea typeface="Times New Roman" panose="02020603050405020304" pitchFamily="18" charset="0"/>
              </a:rPr>
              <a:t>by </a:t>
            </a:r>
            <a:r>
              <a:rPr lang="x-none" altLang="zh-CN" sz="2000" b="1" kern="100" dirty="0">
                <a:latin typeface="Times New Roman" panose="02020603050405020304" pitchFamily="18" charset="0"/>
                <a:ea typeface="Times New Roman" panose="02020603050405020304" pitchFamily="18" charset="0"/>
              </a:rPr>
              <a:t>variable x </a:t>
            </a:r>
            <a:r>
              <a:rPr lang="zh-CN" altLang="zh-CN" sz="2000" b="1" kern="100" dirty="0">
                <a:latin typeface="Times New Roman" panose="02020603050405020304" pitchFamily="18" charset="0"/>
                <a:ea typeface="Times New Roman" panose="02020603050405020304" pitchFamily="18" charset="0"/>
              </a:rPr>
              <a:t>is unchanged</a:t>
            </a:r>
            <a:endParaRPr lang="en-US" altLang="zh-CN" sz="20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127448" y="548680"/>
            <a:ext cx="9648825" cy="504825"/>
          </a:xfrm>
        </p:spPr>
        <p:txBody>
          <a:bodyPr/>
          <a:lstStyle/>
          <a:p>
            <a:pPr eaLnBrk="1" hangingPunct="1">
              <a:defRPr/>
            </a:pPr>
            <a:r>
              <a:rPr lang="zh-CN" altLang="zh-CN" dirty="0">
                <a:ea typeface="Times New Roman" panose="02020603050405020304" pitchFamily="18" charset="0"/>
              </a:rPr>
              <a:t>Mutable objects (</a:t>
            </a:r>
            <a:r>
              <a:rPr lang="en-US" altLang="zh-CN" dirty="0">
                <a:ea typeface="Times New Roman" panose="02020603050405020304" pitchFamily="18" charset="0"/>
              </a:rPr>
              <a:t>mutable</a:t>
            </a:r>
            <a:r>
              <a:rPr lang="zh-CN" altLang="zh-CN" dirty="0">
                <a:ea typeface="Times New Roman" panose="02020603050405020304" pitchFamily="18" charset="0"/>
              </a:rPr>
              <a:t>)</a:t>
            </a:r>
            <a:endParaRPr lang="zh-CN" altLang="en-US" dirty="0">
              <a:ea typeface="Times New Roman" panose="02020603050405020304" pitchFamily="18" charset="0"/>
            </a:endParaRPr>
          </a:p>
        </p:txBody>
      </p:sp>
      <p:sp>
        <p:nvSpPr>
          <p:cNvPr id="2" name="矩形 1"/>
          <p:cNvSpPr/>
          <p:nvPr/>
        </p:nvSpPr>
        <p:spPr>
          <a:xfrm>
            <a:off x="1127670" y="1628532"/>
            <a:ext cx="10081443" cy="3476625"/>
          </a:xfrm>
          <a:prstGeom prst="rect">
            <a:avLst/>
          </a:prstGeom>
          <a:solidFill>
            <a:schemeClr val="accent4">
              <a:lumMod val="20%"/>
              <a:lumOff val="80%"/>
            </a:schemeClr>
          </a:solidFill>
        </p:spPr>
        <p:txBody>
          <a:bodyPr wrap="square">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x is y </a:t>
            </a:r>
            <a:r>
              <a:rPr lang="x-none" altLang="zh-CN" sz="2000" b="1" kern="100" dirty="0">
                <a:latin typeface="Times New Roman" panose="02020603050405020304" pitchFamily="18" charset="0"/>
                <a:ea typeface="Times New Roman" panose="02020603050405020304" pitchFamily="18" charset="0"/>
              </a:rPr>
              <a:t># Output</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True</a:t>
            </a:r>
            <a:r>
              <a:rPr lang="zh-CN" altLang="zh-CN" sz="2000" b="1" kern="100" dirty="0">
                <a:latin typeface="Times New Roman" panose="02020603050405020304" pitchFamily="18" charset="0"/>
                <a:ea typeface="Times New Roman" panose="02020603050405020304" pitchFamily="18" charset="0"/>
              </a:rPr>
              <a:t>. means </a:t>
            </a:r>
            <a:r>
              <a:rPr lang="x-none" altLang="zh-CN" sz="2000" b="1" kern="100" dirty="0">
                <a:latin typeface="Times New Roman" panose="02020603050405020304" pitchFamily="18" charset="0"/>
                <a:ea typeface="Times New Roman" panose="02020603050405020304" pitchFamily="18" charset="0"/>
              </a:rPr>
              <a:t>variables x </a:t>
            </a:r>
            <a:r>
              <a:rPr lang="zh-CN" altLang="zh-CN" sz="2000" b="1" kern="100" dirty="0">
                <a:latin typeface="Times New Roman" panose="02020603050405020304" pitchFamily="18" charset="0"/>
                <a:ea typeface="Times New Roman" panose="02020603050405020304" pitchFamily="18" charset="0"/>
              </a:rPr>
              <a:t>and </a:t>
            </a:r>
            <a:r>
              <a:rPr lang="x-none" altLang="zh-CN" sz="2000" b="1" kern="100" dirty="0">
                <a:latin typeface="Times New Roman" panose="02020603050405020304" pitchFamily="18" charset="0"/>
                <a:ea typeface="Times New Roman" panose="02020603050405020304" pitchFamily="18" charset="0"/>
              </a:rPr>
              <a:t>y point to </a:t>
            </a:r>
            <a:r>
              <a:rPr lang="zh-CN" altLang="zh-CN" sz="2000" b="1" kern="100" dirty="0">
                <a:latin typeface="Times New Roman" panose="02020603050405020304" pitchFamily="18" charset="0"/>
                <a:ea typeface="Times New Roman" panose="02020603050405020304" pitchFamily="18" charset="0"/>
              </a:rPr>
              <a:t>the same </a:t>
            </a:r>
            <a:r>
              <a:rPr lang="x-none" altLang="zh-CN" sz="2000" b="1" kern="100" dirty="0">
                <a:latin typeface="Times New Roman" panose="02020603050405020304" pitchFamily="18" charset="0"/>
                <a:ea typeface="Times New Roman" panose="02020603050405020304" pitchFamily="18" charset="0"/>
              </a:rPr>
              <a:t>list object [1, 2, 3, 4].</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x == y </a:t>
            </a:r>
            <a:r>
              <a:rPr lang="x-none" altLang="zh-CN" sz="2000" b="1" kern="100" dirty="0">
                <a:latin typeface="Times New Roman" panose="02020603050405020304" pitchFamily="18" charset="0"/>
                <a:ea typeface="Times New Roman" panose="02020603050405020304" pitchFamily="18" charset="0"/>
              </a:rPr>
              <a:t># Output</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True</a:t>
            </a:r>
            <a:r>
              <a:rPr lang="zh-CN" altLang="zh-CN" sz="2000" b="1" kern="100" dirty="0">
                <a:latin typeface="Times New Roman" panose="02020603050405020304" pitchFamily="18" charset="0"/>
                <a:ea typeface="Times New Roman" panose="02020603050405020304" pitchFamily="18" charset="0"/>
              </a:rPr>
              <a:t>. indicates that the values of the </a:t>
            </a:r>
            <a:r>
              <a:rPr lang="x-none" altLang="zh-CN" sz="2000" b="1" kern="100" dirty="0">
                <a:latin typeface="Times New Roman" panose="02020603050405020304" pitchFamily="18" charset="0"/>
                <a:ea typeface="Times New Roman" panose="02020603050405020304" pitchFamily="18" charset="0"/>
              </a:rPr>
              <a:t>list objects pointed to by variables x </a:t>
            </a:r>
            <a:r>
              <a:rPr lang="zh-CN" altLang="zh-CN" sz="2000" b="1" kern="100" dirty="0">
                <a:latin typeface="Times New Roman" panose="02020603050405020304" pitchFamily="18" charset="0"/>
                <a:ea typeface="Times New Roman" panose="02020603050405020304" pitchFamily="18" charset="0"/>
              </a:rPr>
              <a:t>and </a:t>
            </a:r>
            <a:r>
              <a:rPr lang="x-none" altLang="zh-CN" sz="2000" b="1" kern="100" dirty="0">
                <a:latin typeface="Times New Roman" panose="02020603050405020304" pitchFamily="18" charset="0"/>
                <a:ea typeface="Times New Roman" panose="02020603050405020304" pitchFamily="18" charset="0"/>
              </a:rPr>
              <a:t>y </a:t>
            </a:r>
            <a:r>
              <a:rPr lang="zh-CN" altLang="zh-CN" sz="2000" b="1" kern="100" dirty="0">
                <a:latin typeface="Times New Roman" panose="02020603050405020304" pitchFamily="18" charset="0"/>
                <a:ea typeface="Times New Roman" panose="02020603050405020304" pitchFamily="18" charset="0"/>
              </a:rPr>
              <a:t>are equal.</a:t>
            </a: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z = [1, 2, 3, 4] </a:t>
            </a:r>
            <a:r>
              <a:rPr lang="x-none" altLang="zh-CN" sz="2000" b="1" kern="100" dirty="0">
                <a:latin typeface="Times New Roman" panose="02020603050405020304" pitchFamily="18" charset="0"/>
                <a:ea typeface="Times New Roman" panose="02020603050405020304" pitchFamily="18" charset="0"/>
              </a:rPr>
              <a:t># list object [1, 2, 3, 4] pointed to </a:t>
            </a:r>
            <a:r>
              <a:rPr lang="zh-CN" altLang="zh-CN" sz="2000" b="1" kern="100" dirty="0">
                <a:latin typeface="Times New Roman" panose="02020603050405020304" pitchFamily="18" charset="0"/>
                <a:ea typeface="Times New Roman" panose="02020603050405020304" pitchFamily="18" charset="0"/>
              </a:rPr>
              <a:t>by </a:t>
            </a:r>
            <a:r>
              <a:rPr lang="x-none" altLang="zh-CN" sz="2000" b="1" kern="100" dirty="0">
                <a:latin typeface="Times New Roman" panose="02020603050405020304" pitchFamily="18" charset="0"/>
                <a:ea typeface="Times New Roman" panose="02020603050405020304" pitchFamily="18" charset="0"/>
              </a:rPr>
              <a:t>variable z</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id(z) </a:t>
            </a:r>
            <a:r>
              <a:rPr lang="x-none" altLang="zh-CN" sz="2000" b="1" kern="100" dirty="0">
                <a:latin typeface="Times New Roman" panose="02020603050405020304" pitchFamily="18" charset="0"/>
                <a:ea typeface="Times New Roman" panose="02020603050405020304" pitchFamily="18" charset="0"/>
              </a:rPr>
              <a:t># Output</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1656965757064</a:t>
            </a:r>
            <a:r>
              <a:rPr lang="zh-CN" altLang="zh-CN" sz="2000" b="1" kern="100" dirty="0">
                <a:latin typeface="Times New Roman" panose="02020603050405020304" pitchFamily="18" charset="0"/>
                <a:ea typeface="Times New Roman" panose="02020603050405020304" pitchFamily="18" charset="0"/>
              </a:rPr>
              <a:t>. represents the </a:t>
            </a:r>
            <a:r>
              <a:rPr lang="x-none" altLang="zh-CN" sz="2000" b="1" kern="100" dirty="0">
                <a:latin typeface="Times New Roman" panose="02020603050405020304" pitchFamily="18" charset="0"/>
                <a:ea typeface="Times New Roman" panose="02020603050405020304" pitchFamily="18" charset="0"/>
              </a:rPr>
              <a:t>id </a:t>
            </a:r>
            <a:r>
              <a:rPr lang="zh-CN" altLang="zh-CN" sz="2000" b="1" kern="100" dirty="0">
                <a:latin typeface="Times New Roman" panose="02020603050405020304" pitchFamily="18" charset="0"/>
                <a:ea typeface="Times New Roman" panose="02020603050405020304" pitchFamily="18" charset="0"/>
              </a:rPr>
              <a:t>of the </a:t>
            </a:r>
            <a:r>
              <a:rPr lang="x-none" altLang="zh-CN" sz="2000" b="1" kern="100" dirty="0">
                <a:latin typeface="Times New Roman" panose="02020603050405020304" pitchFamily="18" charset="0"/>
                <a:ea typeface="Times New Roman" panose="02020603050405020304" pitchFamily="18" charset="0"/>
              </a:rPr>
              <a:t>list object [1, 2, 3, 4] pointed to by variable z.</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x is z </a:t>
            </a:r>
            <a:r>
              <a:rPr lang="x-none" altLang="zh-CN" sz="2000" b="1" kern="100" dirty="0">
                <a:latin typeface="Times New Roman" panose="02020603050405020304" pitchFamily="18" charset="0"/>
                <a:ea typeface="Times New Roman" panose="02020603050405020304" pitchFamily="18" charset="0"/>
              </a:rPr>
              <a:t># Output</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False</a:t>
            </a:r>
            <a:r>
              <a:rPr lang="zh-CN" altLang="zh-CN" sz="2000" b="1" kern="100" dirty="0">
                <a:latin typeface="Times New Roman" panose="02020603050405020304" pitchFamily="18" charset="0"/>
                <a:ea typeface="Times New Roman" panose="02020603050405020304" pitchFamily="18" charset="0"/>
              </a:rPr>
              <a:t>. means </a:t>
            </a:r>
            <a:r>
              <a:rPr lang="x-none" altLang="zh-CN" sz="2000" b="1" kern="100" dirty="0">
                <a:latin typeface="Times New Roman" panose="02020603050405020304" pitchFamily="18" charset="0"/>
                <a:ea typeface="Times New Roman" panose="02020603050405020304" pitchFamily="18" charset="0"/>
              </a:rPr>
              <a:t>variables x </a:t>
            </a:r>
            <a:r>
              <a:rPr lang="zh-CN" altLang="zh-CN" sz="2000" b="1" kern="100" dirty="0">
                <a:latin typeface="Times New Roman" panose="02020603050405020304" pitchFamily="18" charset="0"/>
                <a:ea typeface="Times New Roman" panose="02020603050405020304" pitchFamily="18" charset="0"/>
              </a:rPr>
              <a:t>and </a:t>
            </a:r>
            <a:r>
              <a:rPr lang="x-none" altLang="zh-CN" sz="2000" b="1" kern="100" dirty="0">
                <a:latin typeface="Times New Roman" panose="02020603050405020304" pitchFamily="18" charset="0"/>
                <a:ea typeface="Times New Roman" panose="02020603050405020304" pitchFamily="18" charset="0"/>
              </a:rPr>
              <a:t>z point to </a:t>
            </a:r>
            <a:r>
              <a:rPr lang="zh-CN" altLang="zh-CN" sz="2000" b="1" kern="100" dirty="0">
                <a:latin typeface="Times New Roman" panose="02020603050405020304" pitchFamily="18" charset="0"/>
                <a:ea typeface="Times New Roman" panose="02020603050405020304" pitchFamily="18" charset="0"/>
              </a:rPr>
              <a:t>different </a:t>
            </a:r>
            <a:r>
              <a:rPr lang="x-none" altLang="zh-CN" sz="2000" b="1" kern="100" dirty="0">
                <a:latin typeface="Times New Roman" panose="02020603050405020304" pitchFamily="18" charset="0"/>
                <a:ea typeface="Times New Roman" panose="02020603050405020304" pitchFamily="18" charset="0"/>
              </a:rPr>
              <a:t>list objects [1, 2, 3, 4].</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x == z </a:t>
            </a:r>
            <a:r>
              <a:rPr lang="x-none" altLang="zh-CN" sz="2000" b="1" kern="100" dirty="0">
                <a:latin typeface="Times New Roman" panose="02020603050405020304" pitchFamily="18" charset="0"/>
                <a:ea typeface="Times New Roman" panose="02020603050405020304" pitchFamily="18" charset="0"/>
              </a:rPr>
              <a:t># Output</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True</a:t>
            </a:r>
            <a:r>
              <a:rPr lang="zh-CN" altLang="zh-CN" sz="2000" b="1" kern="100" dirty="0">
                <a:latin typeface="Times New Roman" panose="02020603050405020304" pitchFamily="18" charset="0"/>
                <a:ea typeface="Times New Roman" panose="02020603050405020304" pitchFamily="18" charset="0"/>
              </a:rPr>
              <a:t>. indicates that the </a:t>
            </a:r>
            <a:r>
              <a:rPr lang="x-none" altLang="zh-CN" sz="2000" b="1" kern="100" dirty="0">
                <a:latin typeface="Times New Roman" panose="02020603050405020304" pitchFamily="18" charset="0"/>
                <a:ea typeface="Times New Roman" panose="02020603050405020304" pitchFamily="18" charset="0"/>
              </a:rPr>
              <a:t>list objects pointed to by variables x </a:t>
            </a:r>
            <a:r>
              <a:rPr lang="zh-CN" altLang="zh-CN" sz="2000" b="1" kern="100" dirty="0">
                <a:latin typeface="Times New Roman" panose="02020603050405020304" pitchFamily="18" charset="0"/>
                <a:ea typeface="Times New Roman" panose="02020603050405020304" pitchFamily="18" charset="0"/>
              </a:rPr>
              <a:t>and </a:t>
            </a:r>
            <a:r>
              <a:rPr lang="x-none" altLang="zh-CN" sz="2000" b="1" kern="100" dirty="0">
                <a:latin typeface="Times New Roman" panose="02020603050405020304" pitchFamily="18" charset="0"/>
                <a:ea typeface="Times New Roman" panose="02020603050405020304" pitchFamily="18" charset="0"/>
              </a:rPr>
              <a:t>z are equal in </a:t>
            </a:r>
            <a:r>
              <a:rPr lang="zh-CN" altLang="zh-CN" sz="2000" b="1" kern="100" dirty="0">
                <a:latin typeface="Times New Roman" panose="02020603050405020304" pitchFamily="18" charset="0"/>
                <a:ea typeface="Times New Roman" panose="02020603050405020304" pitchFamily="18" charset="0"/>
              </a:rPr>
              <a:t>value.</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xfrm>
            <a:off x="1127448" y="476672"/>
            <a:ext cx="9648825" cy="504825"/>
          </a:xfrm>
        </p:spPr>
        <p:txBody>
          <a:bodyPr/>
          <a:lstStyle/>
          <a:p>
            <a:pPr eaLnBrk="1" hangingPunct="1">
              <a:defRPr/>
            </a:pPr>
            <a:r>
              <a:rPr lang="en-US" altLang="zh-CN" dirty="0">
                <a:ea typeface="Times New Roman" panose="02020603050405020304" pitchFamily="18" charset="0"/>
              </a:rPr>
              <a:t>2.3 </a:t>
            </a:r>
            <a:r>
              <a:rPr lang="zh-CN" altLang="zh-CN" dirty="0">
                <a:ea typeface="Times New Roman" panose="02020603050405020304" pitchFamily="18" charset="0"/>
              </a:rPr>
              <a:t>Identifiers and their naming rules</a:t>
            </a:r>
            <a:endParaRPr lang="zh-CN" altLang="en-US" dirty="0">
              <a:ea typeface="Times New Roman" panose="02020603050405020304" pitchFamily="18" charset="0"/>
            </a:endParaRPr>
          </a:p>
        </p:txBody>
      </p:sp>
      <p:sp>
        <p:nvSpPr>
          <p:cNvPr id="26627" name="内容占位符 2"/>
          <p:cNvSpPr>
            <a:spLocks noGrp="1" noChangeArrowheads="1"/>
          </p:cNvSpPr>
          <p:nvPr>
            <p:ph idx="1"/>
          </p:nvPr>
        </p:nvSpPr>
        <p:spPr>
          <a:xfrm>
            <a:off x="263525" y="1412875"/>
            <a:ext cx="11664950" cy="4248150"/>
          </a:xfrm>
        </p:spPr>
        <p:txBody>
          <a:bodyPr/>
          <a:lstStyle/>
          <a:p>
            <a:pPr eaLnBrk="1" hangingPunct="1"/>
            <a:r>
              <a:rPr lang="zh-CN" altLang="zh-CN" sz="2400">
                <a:ea typeface="Times New Roman" panose="02020603050405020304" pitchFamily="18" charset="0"/>
              </a:rPr>
              <a:t>Identifiers are names of variables, functions, classes, modules and other objects</a:t>
            </a:r>
            <a:endParaRPr lang="en-US" altLang="zh-CN" sz="2400">
              <a:ea typeface="Times New Roman" panose="02020603050405020304" pitchFamily="18" charset="0"/>
            </a:endParaRPr>
          </a:p>
          <a:p>
            <a:pPr eaLnBrk="1" hangingPunct="1"/>
            <a:r>
              <a:rPr lang="zh-CN" altLang="zh-CN" sz="2400">
                <a:ea typeface="Times New Roman" panose="02020603050405020304" pitchFamily="18" charset="0"/>
              </a:rPr>
              <a:t>The first character of the identifier must be a </a:t>
            </a:r>
            <a:r>
              <a:rPr lang="zh-CN" altLang="zh-CN" sz="2400">
                <a:solidFill>
                  <a:srgbClr val="FF0000"/>
                </a:solidFill>
                <a:ea typeface="Times New Roman" panose="02020603050405020304" pitchFamily="18" charset="0"/>
              </a:rPr>
              <a:t>letter</a:t>
            </a:r>
            <a:r>
              <a:rPr lang="zh-CN" altLang="zh-CN" sz="2400">
                <a:ea typeface="Times New Roman" panose="02020603050405020304" pitchFamily="18" charset="0"/>
              </a:rPr>
              <a:t>, an </a:t>
            </a:r>
            <a:r>
              <a:rPr lang="zh-CN" altLang="zh-CN" sz="2400">
                <a:solidFill>
                  <a:srgbClr val="FF0000"/>
                </a:solidFill>
                <a:ea typeface="Times New Roman" panose="02020603050405020304" pitchFamily="18" charset="0"/>
              </a:rPr>
              <a:t>underscore </a:t>
            </a:r>
            <a:r>
              <a:rPr lang="zh-CN" altLang="zh-CN" sz="2400">
                <a:ea typeface="Times New Roman" panose="02020603050405020304" pitchFamily="18" charset="0"/>
              </a:rPr>
              <a:t>("</a:t>
            </a:r>
            <a:r>
              <a:rPr lang="en-US" altLang="zh-CN" sz="2400">
                <a:ea typeface="Times New Roman" panose="02020603050405020304" pitchFamily="18" charset="0"/>
              </a:rPr>
              <a:t>_</a:t>
            </a:r>
            <a:r>
              <a:rPr lang="zh-CN" altLang="zh-CN" sz="2400">
                <a:ea typeface="Times New Roman" panose="02020603050405020304" pitchFamily="18" charset="0"/>
              </a:rPr>
              <a:t>"), and subsequent characters can be letters, underscores, or numbers</a:t>
            </a:r>
            <a:endParaRPr lang="en-US" altLang="zh-CN" sz="2400">
              <a:ea typeface="Times New Roman" panose="02020603050405020304" pitchFamily="18" charset="0"/>
            </a:endParaRPr>
          </a:p>
          <a:p>
            <a:pPr eaLnBrk="1" hangingPunct="1"/>
            <a:r>
              <a:rPr lang="zh-CN" altLang="zh-CN" sz="2400">
                <a:ea typeface="Times New Roman" panose="02020603050405020304" pitchFamily="18" charset="0"/>
              </a:rPr>
              <a:t>Some special names, such as </a:t>
            </a:r>
            <a:r>
              <a:rPr lang="en-US" altLang="zh-CN" sz="2400">
                <a:ea typeface="Times New Roman" panose="02020603050405020304" pitchFamily="18" charset="0"/>
              </a:rPr>
              <a:t>if</a:t>
            </a:r>
            <a:r>
              <a:rPr lang="zh-CN" altLang="zh-CN" sz="2400">
                <a:ea typeface="Times New Roman" panose="02020603050405020304" pitchFamily="18" charset="0"/>
              </a:rPr>
              <a:t>, </a:t>
            </a:r>
            <a:r>
              <a:rPr lang="en-US" altLang="zh-CN" sz="2400">
                <a:ea typeface="Times New Roman" panose="02020603050405020304" pitchFamily="18" charset="0"/>
              </a:rPr>
              <a:t>for, and </a:t>
            </a:r>
            <a:r>
              <a:rPr lang="zh-CN" altLang="zh-CN" sz="2400">
                <a:ea typeface="Times New Roman" panose="02020603050405020304" pitchFamily="18" charset="0"/>
              </a:rPr>
              <a:t>other reserved keywords, cannot be used as identifiers</a:t>
            </a:r>
            <a:endParaRPr lang="en-US" altLang="zh-CN" sz="2400">
              <a:ea typeface="Times New Roman" panose="02020603050405020304" pitchFamily="18" charset="0"/>
            </a:endParaRPr>
          </a:p>
          <a:p>
            <a:pPr eaLnBrk="1" hangingPunct="1"/>
            <a:r>
              <a:rPr lang="zh-CN" altLang="zh-CN" sz="2400">
                <a:ea typeface="Times New Roman" panose="02020603050405020304" pitchFamily="18" charset="0"/>
              </a:rPr>
              <a:t>For example, </a:t>
            </a:r>
            <a:r>
              <a:rPr lang="en-US" altLang="zh-CN" sz="2400">
                <a:ea typeface="Times New Roman" panose="02020603050405020304" pitchFamily="18" charset="0"/>
              </a:rPr>
              <a:t>a_int</a:t>
            </a:r>
            <a:r>
              <a:rPr lang="zh-CN" altLang="zh-CN" sz="2400">
                <a:ea typeface="Times New Roman" panose="02020603050405020304" pitchFamily="18" charset="0"/>
              </a:rPr>
              <a:t>, </a:t>
            </a:r>
            <a:r>
              <a:rPr lang="en-US" altLang="zh-CN" sz="2400">
                <a:ea typeface="Times New Roman" panose="02020603050405020304" pitchFamily="18" charset="0"/>
              </a:rPr>
              <a:t>a_float</a:t>
            </a:r>
            <a:r>
              <a:rPr lang="zh-CN" altLang="zh-CN" sz="2400">
                <a:ea typeface="Times New Roman" panose="02020603050405020304" pitchFamily="18" charset="0"/>
              </a:rPr>
              <a:t>, </a:t>
            </a:r>
            <a:r>
              <a:rPr lang="en-US" altLang="zh-CN" sz="2400">
                <a:ea typeface="Times New Roman" panose="02020603050405020304" pitchFamily="18" charset="0"/>
              </a:rPr>
              <a:t>str1</a:t>
            </a:r>
            <a:r>
              <a:rPr lang="zh-CN" altLang="zh-CN" sz="2400">
                <a:ea typeface="Times New Roman" panose="02020603050405020304" pitchFamily="18" charset="0"/>
              </a:rPr>
              <a:t>, </a:t>
            </a:r>
            <a:r>
              <a:rPr lang="en-US" altLang="zh-CN" sz="2400">
                <a:ea typeface="Times New Roman" panose="02020603050405020304" pitchFamily="18" charset="0"/>
              </a:rPr>
              <a:t>_strname</a:t>
            </a:r>
            <a:r>
              <a:rPr lang="zh-CN" altLang="zh-CN" sz="2400">
                <a:ea typeface="Times New Roman" panose="02020603050405020304" pitchFamily="18" charset="0"/>
              </a:rPr>
              <a:t>, </a:t>
            </a:r>
            <a:r>
              <a:rPr lang="en-US" altLang="zh-CN" sz="2400">
                <a:ea typeface="Times New Roman" panose="02020603050405020304" pitchFamily="18" charset="0"/>
              </a:rPr>
              <a:t>func1 </a:t>
            </a:r>
            <a:r>
              <a:rPr lang="zh-CN" altLang="zh-CN" sz="2400">
                <a:ea typeface="Times New Roman" panose="02020603050405020304" pitchFamily="18" charset="0"/>
              </a:rPr>
              <a:t>are correct variable names; while </a:t>
            </a:r>
            <a:r>
              <a:rPr lang="en-US" altLang="zh-CN" sz="2400">
                <a:ea typeface="Times New Roman" panose="02020603050405020304" pitchFamily="18" charset="0"/>
              </a:rPr>
              <a:t>99var</a:t>
            </a:r>
            <a:r>
              <a:rPr lang="zh-CN" altLang="zh-CN" sz="2400">
                <a:ea typeface="Times New Roman" panose="02020603050405020304" pitchFamily="18" charset="0"/>
              </a:rPr>
              <a:t>, </a:t>
            </a:r>
            <a:r>
              <a:rPr lang="en-US" altLang="zh-CN" sz="2400">
                <a:ea typeface="Times New Roman" panose="02020603050405020304" pitchFamily="18" charset="0"/>
              </a:rPr>
              <a:t>It'sOK</a:t>
            </a:r>
            <a:r>
              <a:rPr lang="zh-CN" altLang="zh-CN" sz="2400">
                <a:ea typeface="Times New Roman" panose="02020603050405020304" pitchFamily="18" charset="0"/>
              </a:rPr>
              <a:t>, and </a:t>
            </a:r>
            <a:r>
              <a:rPr lang="en-US" altLang="zh-CN" sz="2400">
                <a:ea typeface="Times New Roman" panose="02020603050405020304" pitchFamily="18" charset="0"/>
              </a:rPr>
              <a:t>for </a:t>
            </a:r>
            <a:r>
              <a:rPr lang="zh-CN" altLang="zh-CN" sz="2400">
                <a:ea typeface="Times New Roman" panose="02020603050405020304" pitchFamily="18" charset="0"/>
              </a:rPr>
              <a:t>(keyword) are incorrect variable names</a:t>
            </a:r>
            <a:endParaRPr lang="zh-CN" altLang="en-US" sz="2400">
              <a:ea typeface="Times New Roman" panose="02020603050405020304" pitchFamily="18" charset="0"/>
            </a:endParaRP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xfrm>
            <a:off x="1199456" y="512762"/>
            <a:ext cx="9504363" cy="504825"/>
          </a:xfrm>
        </p:spPr>
        <p:txBody>
          <a:bodyPr/>
          <a:lstStyle/>
          <a:p>
            <a:pPr eaLnBrk="1" hangingPunct="1">
              <a:defRPr/>
            </a:pPr>
            <a:r>
              <a:rPr lang="zh-CN" altLang="en-US" dirty="0">
                <a:ea typeface="Times New Roman" panose="02020603050405020304" pitchFamily="18" charset="0"/>
              </a:rPr>
              <a:t>Notes on </a:t>
            </a:r>
            <a:r>
              <a:rPr lang="zh-CN" altLang="zh-CN" dirty="0">
                <a:ea typeface="Times New Roman" panose="02020603050405020304" pitchFamily="18" charset="0"/>
              </a:rPr>
              <a:t>identifiers</a:t>
            </a:r>
          </a:p>
        </p:txBody>
      </p:sp>
      <p:sp>
        <p:nvSpPr>
          <p:cNvPr id="27651" name="内容占位符 2"/>
          <p:cNvSpPr>
            <a:spLocks noGrp="1" noChangeArrowheads="1"/>
          </p:cNvSpPr>
          <p:nvPr>
            <p:ph idx="1"/>
          </p:nvPr>
        </p:nvSpPr>
        <p:spPr>
          <a:xfrm>
            <a:off x="263525" y="1331913"/>
            <a:ext cx="11593513" cy="4760912"/>
          </a:xfrm>
        </p:spPr>
        <p:txBody>
          <a:bodyPr/>
          <a:lstStyle/>
          <a:p>
            <a:pPr eaLnBrk="1" hangingPunct="1"/>
            <a:r>
              <a:rPr lang="zh-CN" altLang="zh-CN" sz="3200" dirty="0">
                <a:ea typeface="Times New Roman" panose="02020603050405020304" pitchFamily="18" charset="0"/>
              </a:rPr>
              <a:t>(</a:t>
            </a:r>
            <a:r>
              <a:rPr lang="en-US" altLang="zh-CN" sz="3200" dirty="0">
                <a:ea typeface="Times New Roman" panose="02020603050405020304" pitchFamily="18" charset="0"/>
              </a:rPr>
              <a:t>1</a:t>
            </a:r>
            <a:r>
              <a:rPr lang="zh-CN" altLang="zh-CN" sz="3200" dirty="0">
                <a:ea typeface="Times New Roman" panose="02020603050405020304" pitchFamily="18" charset="0"/>
              </a:rPr>
              <a:t>) </a:t>
            </a:r>
            <a:r>
              <a:rPr lang="en-US" altLang="zh-CN" sz="3200" dirty="0">
                <a:ea typeface="Times New Roman" panose="02020603050405020304" pitchFamily="18" charset="0"/>
              </a:rPr>
              <a:t>Python </a:t>
            </a:r>
            <a:r>
              <a:rPr lang="zh-CN" altLang="zh-CN" sz="3200" dirty="0">
                <a:ea typeface="Times New Roman" panose="02020603050405020304" pitchFamily="18" charset="0"/>
              </a:rPr>
              <a:t>identifiers </a:t>
            </a:r>
            <a:r>
              <a:rPr lang="zh-CN" altLang="zh-CN" sz="3200" dirty="0">
                <a:solidFill>
                  <a:srgbClr val="FF0000"/>
                </a:solidFill>
                <a:ea typeface="Times New Roman" panose="02020603050405020304" pitchFamily="18" charset="0"/>
              </a:rPr>
              <a:t>are case-sensitive</a:t>
            </a:r>
            <a:r>
              <a:rPr lang="zh-CN" altLang="zh-CN" sz="3200" dirty="0">
                <a:ea typeface="Times New Roman" panose="02020603050405020304" pitchFamily="18" charset="0"/>
              </a:rPr>
              <a:t>. For example, </a:t>
            </a:r>
            <a:r>
              <a:rPr lang="en-US" altLang="zh-CN" sz="3200" dirty="0">
                <a:ea typeface="Times New Roman" panose="02020603050405020304" pitchFamily="18" charset="0"/>
              </a:rPr>
              <a:t>ABC </a:t>
            </a:r>
            <a:r>
              <a:rPr lang="zh-CN" altLang="zh-CN" sz="3200" dirty="0">
                <a:ea typeface="Times New Roman" panose="02020603050405020304" pitchFamily="18" charset="0"/>
              </a:rPr>
              <a:t>and </a:t>
            </a:r>
            <a:r>
              <a:rPr lang="en-US" altLang="zh-CN" sz="3200" dirty="0" err="1">
                <a:ea typeface="Times New Roman" panose="02020603050405020304" pitchFamily="18" charset="0"/>
              </a:rPr>
              <a:t>abc </a:t>
            </a:r>
            <a:r>
              <a:rPr lang="zh-CN" altLang="zh-CN" sz="3200" dirty="0">
                <a:ea typeface="Times New Roman" panose="02020603050405020304" pitchFamily="18" charset="0"/>
              </a:rPr>
              <a:t>are considered different names</a:t>
            </a:r>
          </a:p>
          <a:p>
            <a:pPr eaLnBrk="1" hangingPunct="1"/>
            <a:r>
              <a:rPr lang="zh-CN" altLang="zh-CN" sz="3200" dirty="0">
                <a:ea typeface="Times New Roman" panose="02020603050405020304" pitchFamily="18" charset="0"/>
              </a:rPr>
              <a:t>(</a:t>
            </a:r>
            <a:r>
              <a:rPr lang="en-US" altLang="zh-CN" sz="3200" dirty="0">
                <a:ea typeface="Times New Roman" panose="02020603050405020304" pitchFamily="18" charset="0"/>
              </a:rPr>
              <a:t>2</a:t>
            </a:r>
            <a:r>
              <a:rPr lang="zh-CN" altLang="zh-CN" sz="3200" dirty="0">
                <a:ea typeface="Times New Roman" panose="02020603050405020304" pitchFamily="18" charset="0"/>
              </a:rPr>
              <a:t>) Names that </a:t>
            </a:r>
            <a:r>
              <a:rPr lang="zh-CN" altLang="zh-CN" sz="3200" dirty="0">
                <a:solidFill>
                  <a:srgbClr val="FF0000"/>
                </a:solidFill>
                <a:ea typeface="Times New Roman" panose="02020603050405020304" pitchFamily="18" charset="0"/>
              </a:rPr>
              <a:t>begin and end </a:t>
            </a:r>
            <a:r>
              <a:rPr lang="zh-CN" altLang="zh-CN" sz="3200" dirty="0">
                <a:ea typeface="Times New Roman" panose="02020603050405020304" pitchFamily="18" charset="0"/>
              </a:rPr>
              <a:t>with a </a:t>
            </a:r>
            <a:r>
              <a:rPr lang="zh-CN" altLang="zh-CN" sz="3200" dirty="0">
                <a:solidFill>
                  <a:srgbClr val="FF0000"/>
                </a:solidFill>
                <a:ea typeface="Times New Roman" panose="02020603050405020304" pitchFamily="18" charset="0"/>
              </a:rPr>
              <a:t>double underscore </a:t>
            </a:r>
            <a:r>
              <a:rPr lang="zh-CN" altLang="zh-CN" sz="3200" dirty="0">
                <a:ea typeface="Times New Roman" panose="02020603050405020304" pitchFamily="18" charset="0"/>
              </a:rPr>
              <a:t>usually have a special meaning. For example,</a:t>
            </a:r>
            <a:r>
              <a:rPr lang="en-US" altLang="zh-CN" sz="3200" dirty="0">
                <a:ea typeface="Times New Roman" panose="02020603050405020304" pitchFamily="18" charset="0"/>
              </a:rPr>
              <a:t> __init__ </a:t>
            </a:r>
            <a:r>
              <a:rPr lang="zh-CN" altLang="zh-CN" sz="3200" dirty="0">
                <a:ea typeface="Times New Roman" panose="02020603050405020304" pitchFamily="18" charset="0"/>
              </a:rPr>
              <a:t>is the constructor of a class and should generally be avoided</a:t>
            </a:r>
          </a:p>
          <a:p>
            <a:pPr eaLnBrk="1" hangingPunct="1"/>
            <a:r>
              <a:rPr lang="zh-CN" altLang="zh-CN" sz="3200" dirty="0">
                <a:ea typeface="Times New Roman" panose="02020603050405020304" pitchFamily="18" charset="0"/>
              </a:rPr>
              <a:t>(</a:t>
            </a:r>
            <a:r>
              <a:rPr lang="en-US" altLang="zh-CN" sz="3200" dirty="0">
                <a:ea typeface="Times New Roman" panose="02020603050405020304" pitchFamily="18" charset="0"/>
              </a:rPr>
              <a:t>3</a:t>
            </a:r>
            <a:r>
              <a:rPr lang="zh-CN" altLang="zh-CN" sz="3200" dirty="0">
                <a:ea typeface="Times New Roman" panose="02020603050405020304" pitchFamily="18" charset="0"/>
              </a:rPr>
              <a:t>) </a:t>
            </a:r>
            <a:r>
              <a:rPr lang="zh-CN" altLang="zh-CN" sz="3200" dirty="0">
                <a:solidFill>
                  <a:srgbClr val="FF0000"/>
                </a:solidFill>
                <a:ea typeface="Times New Roman" panose="02020603050405020304" pitchFamily="18" charset="0"/>
              </a:rPr>
              <a:t>Avoid using </a:t>
            </a:r>
            <a:r>
              <a:rPr lang="en-US" altLang="zh-CN" sz="3200" dirty="0">
                <a:solidFill>
                  <a:srgbClr val="FF0000"/>
                </a:solidFill>
                <a:ea typeface="Times New Roman" panose="02020603050405020304" pitchFamily="18" charset="0"/>
              </a:rPr>
              <a:t>Python </a:t>
            </a:r>
            <a:r>
              <a:rPr lang="zh-CN" altLang="zh-CN" sz="3200" dirty="0">
                <a:solidFill>
                  <a:srgbClr val="FF0000"/>
                </a:solidFill>
                <a:ea typeface="Times New Roman" panose="02020603050405020304" pitchFamily="18" charset="0"/>
              </a:rPr>
              <a:t>predefined identifier </a:t>
            </a:r>
            <a:r>
              <a:rPr lang="zh-CN" altLang="zh-CN" sz="3200" dirty="0">
                <a:ea typeface="Times New Roman" panose="02020603050405020304" pitchFamily="18" charset="0"/>
              </a:rPr>
              <a:t>names as custom identifier names. For example: </a:t>
            </a:r>
            <a:r>
              <a:rPr lang="en-US" altLang="zh-CN" sz="3200" dirty="0" err="1">
                <a:ea typeface="Times New Roman" panose="02020603050405020304" pitchFamily="18" charset="0"/>
              </a:rPr>
              <a:t>NotImplemented</a:t>
            </a:r>
            <a:r>
              <a:rPr lang="zh-CN" altLang="zh-CN" sz="3200" dirty="0">
                <a:ea typeface="Times New Roman" panose="02020603050405020304" pitchFamily="18" charset="0"/>
              </a:rPr>
              <a:t>, </a:t>
            </a:r>
            <a:r>
              <a:rPr lang="en-US" altLang="zh-CN" sz="3200" dirty="0">
                <a:ea typeface="Times New Roman" panose="02020603050405020304" pitchFamily="18" charset="0"/>
              </a:rPr>
              <a:t>Ellipsis</a:t>
            </a:r>
            <a:r>
              <a:rPr lang="zh-CN" altLang="zh-CN" sz="3200" dirty="0">
                <a:ea typeface="Times New Roman" panose="02020603050405020304" pitchFamily="18" charset="0"/>
              </a:rPr>
              <a:t>, </a:t>
            </a:r>
            <a:r>
              <a:rPr lang="en-US" altLang="zh-CN" sz="3200" dirty="0">
                <a:ea typeface="Times New Roman" panose="02020603050405020304" pitchFamily="18" charset="0"/>
              </a:rPr>
              <a:t>int</a:t>
            </a:r>
            <a:r>
              <a:rPr lang="zh-CN" altLang="zh-CN" sz="3200" dirty="0">
                <a:ea typeface="Times New Roman" panose="02020603050405020304" pitchFamily="18" charset="0"/>
              </a:rPr>
              <a:t>, </a:t>
            </a:r>
            <a:r>
              <a:rPr lang="en-US" altLang="zh-CN" sz="3200" dirty="0">
                <a:ea typeface="Times New Roman" panose="02020603050405020304" pitchFamily="18" charset="0"/>
              </a:rPr>
              <a:t>float</a:t>
            </a:r>
            <a:r>
              <a:rPr lang="zh-CN" altLang="zh-CN" sz="3200" dirty="0">
                <a:ea typeface="Times New Roman" panose="02020603050405020304" pitchFamily="18" charset="0"/>
              </a:rPr>
              <a:t>, </a:t>
            </a:r>
            <a:r>
              <a:rPr lang="en-US" altLang="zh-CN" sz="3200" dirty="0">
                <a:ea typeface="Times New Roman" panose="02020603050405020304" pitchFamily="18" charset="0"/>
              </a:rPr>
              <a:t>list</a:t>
            </a:r>
            <a:r>
              <a:rPr lang="zh-CN" altLang="zh-CN" sz="3200" dirty="0">
                <a:ea typeface="Times New Roman" panose="02020603050405020304" pitchFamily="18" charset="0"/>
              </a:rPr>
              <a:t>, </a:t>
            </a:r>
            <a:r>
              <a:rPr lang="en-US" altLang="zh-CN" sz="3200" dirty="0">
                <a:ea typeface="Times New Roman" panose="02020603050405020304" pitchFamily="18" charset="0"/>
              </a:rPr>
              <a:t>str</a:t>
            </a:r>
            <a:r>
              <a:rPr lang="zh-CN" altLang="zh-CN" sz="3200" dirty="0">
                <a:ea typeface="Times New Roman" panose="02020603050405020304" pitchFamily="18" charset="0"/>
              </a:rPr>
              <a:t>, </a:t>
            </a:r>
            <a:r>
              <a:rPr lang="en-US" altLang="zh-CN" sz="3200" dirty="0">
                <a:ea typeface="Times New Roman" panose="02020603050405020304" pitchFamily="18" charset="0"/>
              </a:rPr>
              <a:t>tuple</a:t>
            </a:r>
            <a:r>
              <a:rPr lang="zh-CN" altLang="zh-CN" sz="3200" dirty="0">
                <a:ea typeface="Times New Roman" panose="02020603050405020304" pitchFamily="18" charset="0"/>
              </a:rPr>
              <a:t>, etc.</a:t>
            </a:r>
            <a:endParaRPr lang="zh-CN" altLang="en-US" sz="3200" dirty="0">
              <a:ea typeface="Times New Roman" panose="02020603050405020304" pitchFamily="18" charset="0"/>
            </a:endParaRP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a:xfrm>
            <a:off x="1127448" y="410781"/>
            <a:ext cx="9648825" cy="506412"/>
          </a:xfrm>
        </p:spPr>
        <p:txBody>
          <a:bodyPr/>
          <a:lstStyle/>
          <a:p>
            <a:pPr eaLnBrk="1" hangingPunct="1">
              <a:defRPr/>
            </a:pPr>
            <a:r>
              <a:rPr lang="zh-CN" altLang="zh-CN" dirty="0">
                <a:ea typeface="Times New Roman" panose="02020603050405020304" pitchFamily="18" charset="0"/>
              </a:rPr>
              <a:t>Retain keywords</a:t>
            </a:r>
            <a:endParaRPr lang="zh-CN" altLang="en-US" dirty="0">
              <a:ea typeface="Times New Roman" panose="02020603050405020304" pitchFamily="18" charset="0"/>
            </a:endParaRPr>
          </a:p>
        </p:txBody>
      </p:sp>
      <p:sp>
        <p:nvSpPr>
          <p:cNvPr id="32771" name="内容占位符 2"/>
          <p:cNvSpPr>
            <a:spLocks noGrp="1" noChangeArrowheads="1"/>
          </p:cNvSpPr>
          <p:nvPr>
            <p:ph idx="1"/>
          </p:nvPr>
        </p:nvSpPr>
        <p:spPr>
          <a:xfrm>
            <a:off x="191344" y="837406"/>
            <a:ext cx="11809312" cy="5183187"/>
          </a:xfrm>
        </p:spPr>
        <p:txBody>
          <a:bodyPr/>
          <a:lstStyle/>
          <a:p>
            <a:pPr eaLnBrk="1" hangingPunct="1">
              <a:defRPr/>
            </a:pPr>
            <a:r>
              <a:rPr lang="zh-CN" altLang="zh-CN" sz="3200" dirty="0">
                <a:ea typeface="Times New Roman" panose="02020603050405020304" pitchFamily="18" charset="0"/>
              </a:rPr>
              <a:t>Keywords are predefined reserved identifiers</a:t>
            </a:r>
            <a:endParaRPr lang="en-US" altLang="zh-CN" sz="3200" dirty="0">
              <a:ea typeface="Times New Roman" panose="02020603050405020304" pitchFamily="18" charset="0"/>
            </a:endParaRPr>
          </a:p>
          <a:p>
            <a:pPr eaLnBrk="1" hangingPunct="1">
              <a:defRPr/>
            </a:pPr>
            <a:r>
              <a:rPr lang="zh-CN" altLang="zh-CN" sz="3200" dirty="0">
                <a:ea typeface="Times New Roman" panose="02020603050405020304" pitchFamily="18" charset="0"/>
              </a:rPr>
              <a:t>Keywords cannot be used as identifiers in a program, or a compilation error will be generated</a:t>
            </a:r>
            <a:endParaRPr lang="en-US" altLang="zh-CN" sz="3200" dirty="0">
              <a:ea typeface="Times New Roman" panose="02020603050405020304" pitchFamily="18" charset="0"/>
            </a:endParaRPr>
          </a:p>
          <a:p>
            <a:pPr eaLnBrk="1" hangingPunct="1">
              <a:defRPr/>
            </a:pPr>
            <a:endParaRPr lang="en-US" altLang="zh-CN" sz="3200" dirty="0">
              <a:ea typeface="Times New Roman" panose="02020603050405020304" pitchFamily="18" charset="0"/>
            </a:endParaRPr>
          </a:p>
          <a:p>
            <a:pPr eaLnBrk="1" hangingPunct="1">
              <a:defRPr/>
            </a:pPr>
            <a:endParaRPr lang="en-US" altLang="zh-CN" sz="3200" dirty="0">
              <a:ea typeface="Times New Roman" panose="02020603050405020304" pitchFamily="18" charset="0"/>
            </a:endParaRPr>
          </a:p>
          <a:p>
            <a:pPr eaLnBrk="1" hangingPunct="1">
              <a:defRPr/>
            </a:pPr>
            <a:endParaRPr lang="en-US" altLang="zh-CN" sz="3200" dirty="0">
              <a:ea typeface="Times New Roman" panose="02020603050405020304" pitchFamily="18" charset="0"/>
            </a:endParaRPr>
          </a:p>
          <a:p>
            <a:pPr eaLnBrk="1" hangingPunct="1">
              <a:defRPr/>
            </a:pPr>
            <a:endParaRPr lang="en-US" altLang="zh-CN" sz="3200" dirty="0">
              <a:ea typeface="Times New Roman" panose="02020603050405020304" pitchFamily="18" charset="0"/>
            </a:endParaRPr>
          </a:p>
          <a:p>
            <a:pPr eaLnBrk="1" hangingPunct="1">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2.14</a:t>
            </a:r>
            <a:r>
              <a:rPr lang="zh-CN" altLang="zh-CN" sz="3200" dirty="0">
                <a:highlight>
                  <a:srgbClr val="00FFFF"/>
                </a:highlight>
                <a:cs typeface="Times New Roman" panose="02020603050405020304" pitchFamily="18" charset="0"/>
              </a:rPr>
              <a:t>] Using the Python Help System to View Keywords</a:t>
            </a:r>
            <a:endParaRPr lang="zh-CN" altLang="en-US" sz="3200" dirty="0">
              <a:highlight>
                <a:srgbClr val="00FFFF"/>
              </a:highlight>
              <a:cs typeface="Times New Roman" panose="02020603050405020304" pitchFamily="18" charset="0"/>
            </a:endParaRPr>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9818" y="2565038"/>
            <a:ext cx="4248398" cy="256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2" name="矩形 1"/>
          <p:cNvSpPr/>
          <p:nvPr/>
        </p:nvSpPr>
        <p:spPr>
          <a:xfrm>
            <a:off x="8975432" y="3860586"/>
            <a:ext cx="2471738" cy="1323439"/>
          </a:xfrm>
          <a:prstGeom prst="rect">
            <a:avLst/>
          </a:prstGeom>
          <a:solidFill>
            <a:schemeClr val="accent4">
              <a:lumMod val="20%"/>
              <a:lumOff val="8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highlight>
                  <a:srgbClr val="FFFF00"/>
                </a:highlight>
                <a:latin typeface="Times New Roman" panose="02020603050405020304" pitchFamily="18" charset="0"/>
                <a:cs typeface="Times New Roman" panose="02020603050405020304" pitchFamily="18" charset="0"/>
              </a:rPr>
              <a:t>help()</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help&gt; </a:t>
            </a:r>
            <a:r>
              <a:rPr lang="x-none" altLang="zh-CN" sz="2000" b="1" kern="100" dirty="0">
                <a:highlight>
                  <a:srgbClr val="FFFF00"/>
                </a:highlight>
                <a:latin typeface="Times New Roman" panose="02020603050405020304" pitchFamily="18" charset="0"/>
                <a:cs typeface="Times New Roman" panose="02020603050405020304" pitchFamily="18" charset="0"/>
              </a:rPr>
              <a:t>keywords</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help&gt; </a:t>
            </a:r>
            <a:r>
              <a:rPr lang="x-none" altLang="zh-CN" sz="2000" b="1" kern="100" dirty="0">
                <a:highlight>
                  <a:srgbClr val="FFFF00"/>
                </a:highlight>
                <a:latin typeface="Times New Roman" panose="02020603050405020304" pitchFamily="18" charset="0"/>
                <a:cs typeface="Times New Roman" panose="02020603050405020304" pitchFamily="18" charset="0"/>
              </a:rPr>
              <a:t>if</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help&gt; </a:t>
            </a:r>
            <a:r>
              <a:rPr lang="x-none" altLang="zh-CN" sz="2000" b="1" kern="100" dirty="0">
                <a:highlight>
                  <a:srgbClr val="FFFF00"/>
                </a:highlight>
                <a:latin typeface="Times New Roman" panose="02020603050405020304" pitchFamily="18" charset="0"/>
                <a:cs typeface="Times New Roman" panose="02020603050405020304" pitchFamily="18" charset="0"/>
              </a:rPr>
              <a:t>quit</a:t>
            </a:r>
            <a:endParaRPr lang="zh-CN" altLang="zh-CN" sz="20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a:xfrm>
            <a:off x="1415480" y="620688"/>
            <a:ext cx="9602788" cy="531813"/>
          </a:xfrm>
        </p:spPr>
        <p:txBody>
          <a:bodyPr/>
          <a:lstStyle/>
          <a:p>
            <a:pPr eaLnBrk="1" hangingPunct="1">
              <a:defRPr/>
            </a:pPr>
            <a:r>
              <a:rPr lang="en-US" altLang="zh-CN" dirty="0">
                <a:ea typeface="Times New Roman" panose="02020603050405020304" pitchFamily="18" charset="0"/>
              </a:rPr>
              <a:t>Python </a:t>
            </a:r>
            <a:r>
              <a:rPr lang="zh-CN" altLang="zh-CN" dirty="0">
                <a:ea typeface="Times New Roman" panose="02020603050405020304" pitchFamily="18" charset="0"/>
              </a:rPr>
              <a:t>Predefined Identifiers</a:t>
            </a:r>
            <a:endParaRPr lang="zh-CN" altLang="en-US" dirty="0">
              <a:ea typeface="Times New Roman" panose="02020603050405020304" pitchFamily="18" charset="0"/>
            </a:endParaRPr>
          </a:p>
        </p:txBody>
      </p:sp>
      <p:sp>
        <p:nvSpPr>
          <p:cNvPr id="29699" name="内容占位符 2"/>
          <p:cNvSpPr>
            <a:spLocks noGrp="1" noChangeArrowheads="1"/>
          </p:cNvSpPr>
          <p:nvPr>
            <p:ph idx="1"/>
          </p:nvPr>
        </p:nvSpPr>
        <p:spPr>
          <a:xfrm>
            <a:off x="623888" y="1341438"/>
            <a:ext cx="10872787" cy="4535487"/>
          </a:xfrm>
        </p:spPr>
        <p:txBody>
          <a:bodyPr/>
          <a:lstStyle/>
          <a:p>
            <a:pPr eaLnBrk="1" hangingPunct="1"/>
            <a:r>
              <a:rPr lang="zh-CN" altLang="zh-CN" sz="3200" dirty="0">
                <a:ea typeface="Times New Roman" panose="02020603050405020304" pitchFamily="18" charset="0"/>
              </a:rPr>
              <a:t>The </a:t>
            </a:r>
            <a:r>
              <a:rPr lang="en-US" altLang="zh-CN" sz="3200" dirty="0">
                <a:ea typeface="Times New Roman" panose="02020603050405020304" pitchFamily="18" charset="0"/>
              </a:rPr>
              <a:t>Python </a:t>
            </a:r>
            <a:r>
              <a:rPr lang="zh-CN" altLang="zh-CN" sz="3200" dirty="0">
                <a:ea typeface="Times New Roman" panose="02020603050405020304" pitchFamily="18" charset="0"/>
              </a:rPr>
              <a:t>language contains many predefined built-in classes, exceptions, functions, etc., e.g. </a:t>
            </a:r>
            <a:r>
              <a:rPr lang="en-US" altLang="zh-CN" sz="3200" dirty="0">
                <a:ea typeface="Times New Roman" panose="02020603050405020304" pitchFamily="18" charset="0"/>
              </a:rPr>
              <a:t>float</a:t>
            </a:r>
            <a:r>
              <a:rPr lang="zh-CN" altLang="zh-CN" sz="3200" dirty="0">
                <a:ea typeface="Times New Roman" panose="02020603050405020304" pitchFamily="18" charset="0"/>
              </a:rPr>
              <a:t>, </a:t>
            </a:r>
            <a:r>
              <a:rPr lang="en-US" altLang="zh-CN" sz="3200" dirty="0" err="1">
                <a:ea typeface="Times New Roman" panose="02020603050405020304" pitchFamily="18" charset="0"/>
              </a:rPr>
              <a:t>ArithmeticError</a:t>
            </a:r>
            <a:r>
              <a:rPr lang="zh-CN" altLang="zh-CN" sz="3200" dirty="0">
                <a:ea typeface="Times New Roman" panose="02020603050405020304" pitchFamily="18" charset="0"/>
              </a:rPr>
              <a:t>, </a:t>
            </a:r>
            <a:r>
              <a:rPr lang="en-US" altLang="zh-CN" sz="3200" dirty="0">
                <a:ea typeface="Times New Roman" panose="02020603050405020304" pitchFamily="18" charset="0"/>
              </a:rPr>
              <a:t>print</a:t>
            </a:r>
            <a:r>
              <a:rPr lang="zh-CN" altLang="zh-CN" sz="3200" dirty="0">
                <a:ea typeface="Times New Roman" panose="02020603050405020304" pitchFamily="18" charset="0"/>
              </a:rPr>
              <a:t>, etc.</a:t>
            </a:r>
            <a:endParaRPr lang="en-US" altLang="zh-CN" sz="3200" dirty="0">
              <a:ea typeface="Times New Roman" panose="02020603050405020304" pitchFamily="18" charset="0"/>
            </a:endParaRPr>
          </a:p>
          <a:p>
            <a:pPr eaLnBrk="1" hangingPunct="1"/>
            <a:r>
              <a:rPr lang="zh-CN" altLang="zh-CN" sz="3200" dirty="0">
                <a:ea typeface="Times New Roman" panose="02020603050405020304" pitchFamily="18" charset="0"/>
              </a:rPr>
              <a:t>Users should avoid using </a:t>
            </a:r>
            <a:r>
              <a:rPr lang="en-US" altLang="zh-CN" sz="3200" dirty="0">
                <a:ea typeface="Times New Roman" panose="02020603050405020304" pitchFamily="18" charset="0"/>
              </a:rPr>
              <a:t>Python </a:t>
            </a:r>
            <a:r>
              <a:rPr lang="zh-CN" altLang="zh-CN" sz="3200" dirty="0">
                <a:ea typeface="Times New Roman" panose="02020603050405020304" pitchFamily="18" charset="0"/>
              </a:rPr>
              <a:t>predefined identifier names as custom identifier names</a:t>
            </a:r>
          </a:p>
          <a:p>
            <a:pPr eaLnBrk="1" hangingPunct="1"/>
            <a:r>
              <a:rPr lang="zh-CN" altLang="zh-CN" sz="3200" dirty="0">
                <a:ea typeface="Times New Roman" panose="02020603050405020304" pitchFamily="18" charset="0"/>
              </a:rPr>
              <a:t>Use </a:t>
            </a:r>
            <a:r>
              <a:rPr lang="en-US" altLang="zh-CN" sz="3200" dirty="0">
                <a:ea typeface="Times New Roman" panose="02020603050405020304" pitchFamily="18" charset="0"/>
              </a:rPr>
              <a:t>Python</a:t>
            </a:r>
            <a:r>
              <a:rPr lang="zh-CN" altLang="zh-CN" sz="3200" dirty="0">
                <a:ea typeface="Times New Roman" panose="02020603050405020304" pitchFamily="18" charset="0"/>
              </a:rPr>
              <a:t>'s built-in function </a:t>
            </a:r>
            <a:r>
              <a:rPr lang="en-US" altLang="zh-CN" sz="3200" dirty="0" err="1">
                <a:ea typeface="Times New Roman" panose="02020603050405020304" pitchFamily="18" charset="0"/>
              </a:rPr>
              <a:t>dir</a:t>
            </a:r>
            <a:r>
              <a:rPr lang="en-US" altLang="zh-CN" sz="3200" dirty="0">
                <a:ea typeface="Times New Roman" panose="02020603050405020304" pitchFamily="18" charset="0"/>
              </a:rPr>
              <a:t>(</a:t>
            </a:r>
            <a:r>
              <a:rPr lang="en-US" altLang="zh-CN" sz="3200" dirty="0" err="1">
                <a:ea typeface="Times New Roman" panose="02020603050405020304" pitchFamily="18" charset="0"/>
              </a:rPr>
              <a:t>__builtins__</a:t>
            </a:r>
            <a:r>
              <a:rPr lang="en-US" altLang="zh-CN" sz="3200" dirty="0">
                <a:ea typeface="Times New Roman" panose="02020603050405020304" pitchFamily="18" charset="0"/>
              </a:rPr>
              <a:t>) </a:t>
            </a:r>
            <a:r>
              <a:rPr lang="zh-CN" altLang="zh-CN" sz="3200" dirty="0">
                <a:ea typeface="Times New Roman" panose="02020603050405020304" pitchFamily="18" charset="0"/>
              </a:rPr>
              <a:t>to see all built-in exception names, function names, etc.</a:t>
            </a:r>
            <a:endParaRPr lang="zh-CN" altLang="en-US" sz="3200" dirty="0">
              <a:ea typeface="Times New Roman" panose="02020603050405020304" pitchFamily="18" charset="0"/>
            </a:endParaRPr>
          </a:p>
        </p:txBody>
      </p:sp>
    </p:spTree>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273685" y="476885"/>
            <a:ext cx="11918315" cy="603250"/>
          </a:xfrm>
        </p:spPr>
        <p:txBody>
          <a:bodyPr/>
          <a:lstStyle/>
          <a:p>
            <a:pPr eaLnBrk="1" hangingPunct="1">
              <a:defRPr/>
            </a:pPr>
            <a:r>
              <a:rPr lang="zh-CN" altLang="zh-CN" dirty="0">
                <a:ea typeface="Times New Roman" panose="02020603050405020304" pitchFamily="18" charset="0"/>
              </a:rPr>
              <a:t>Naming rules followed by the Python language</a:t>
            </a:r>
            <a:endParaRPr lang="zh-CN" altLang="en-US" dirty="0">
              <a:ea typeface="Times New Roman" panose="02020603050405020304" pitchFamily="18" charset="0"/>
            </a:endParaRPr>
          </a:p>
        </p:txBody>
      </p:sp>
      <p:graphicFrame>
        <p:nvGraphicFramePr>
          <p:cNvPr id="2" name="表格 1"/>
          <p:cNvGraphicFramePr>
            <a:graphicFrameLocks noGrp="1"/>
          </p:cNvGraphicFramePr>
          <p:nvPr/>
        </p:nvGraphicFramePr>
        <p:xfrm>
          <a:off x="263525" y="1052513"/>
          <a:ext cx="11809413" cy="5344755"/>
        </p:xfrm>
        <a:graphic>
          <a:graphicData uri="http://purl.oclc.org/ooxml/drawingml/table">
            <a:tbl>
              <a:tblPr firstRow="1" firstCol="1" lastRow="1" lastCol="1" bandRow="1" bandCol="1">
                <a:tableStyleId>{5C22544A-7EE6-4342-B048-85BDC9FD1C3A}</a:tableStyleId>
              </a:tblPr>
              <a:tblGrid>
                <a:gridCol w="1659063">
                  <a:extLst>
                    <a:ext uri="{9D8B030D-6E8A-4147-A177-3AD203B41FA5}">
                      <a16:colId xmlns:a16="http://schemas.microsoft.com/office/drawing/2014/main" val="20000"/>
                    </a:ext>
                  </a:extLst>
                </a:gridCol>
                <a:gridCol w="7234117">
                  <a:extLst>
                    <a:ext uri="{9D8B030D-6E8A-4147-A177-3AD203B41FA5}">
                      <a16:colId xmlns:a16="http://schemas.microsoft.com/office/drawing/2014/main" val="20001"/>
                    </a:ext>
                  </a:extLst>
                </a:gridCol>
                <a:gridCol w="2916233">
                  <a:extLst>
                    <a:ext uri="{9D8B030D-6E8A-4147-A177-3AD203B41FA5}">
                      <a16:colId xmlns:a16="http://schemas.microsoft.com/office/drawing/2014/main" val="20002"/>
                    </a:ext>
                  </a:extLst>
                </a:gridCol>
              </a:tblGrid>
              <a:tr h="630039">
                <a:tc>
                  <a:txBody>
                    <a:bodyPr/>
                    <a:lstStyle/>
                    <a:p>
                      <a:pPr algn="ctr">
                        <a:spcAft>
                          <a:spcPts val="0"/>
                        </a:spcAft>
                      </a:pPr>
                      <a:r>
                        <a:rPr lang="zh-CN" sz="2400" kern="100" dirty="0">
                          <a:effectLst/>
                        </a:rPr>
                        <a:t>typology</a:t>
                      </a:r>
                      <a:endParaRPr lang="zh-CN" sz="2400" b="1" kern="100" dirty="0">
                        <a:effectLst/>
                        <a:latin typeface="Times New Roman" panose="02020603050405020304" pitchFamily="18" charset="0"/>
                        <a:ea typeface="Times New Roman" panose="02020603050405020304" pitchFamily="18" charset="0"/>
                      </a:endParaRPr>
                    </a:p>
                  </a:txBody>
                  <a:tcPr marL="68581" marR="68581" marT="0" marB="0" anchor="ctr"/>
                </a:tc>
                <a:tc>
                  <a:txBody>
                    <a:bodyPr/>
                    <a:lstStyle/>
                    <a:p>
                      <a:pPr algn="ctr">
                        <a:spcAft>
                          <a:spcPts val="0"/>
                        </a:spcAft>
                      </a:pPr>
                      <a:r>
                        <a:rPr lang="zh-CN" sz="2400" kern="100">
                          <a:effectLst/>
                        </a:rPr>
                        <a:t>naming convention</a:t>
                      </a:r>
                      <a:endParaRPr lang="zh-CN" sz="2400" b="1" kern="100">
                        <a:effectLst/>
                        <a:latin typeface="Times New Roman" panose="02020603050405020304" pitchFamily="18" charset="0"/>
                        <a:ea typeface="Times New Roman" panose="02020603050405020304" pitchFamily="18" charset="0"/>
                      </a:endParaRPr>
                    </a:p>
                  </a:txBody>
                  <a:tcPr marL="68581" marR="68581" marT="0" marB="0" anchor="ctr"/>
                </a:tc>
                <a:tc>
                  <a:txBody>
                    <a:bodyPr/>
                    <a:lstStyle/>
                    <a:p>
                      <a:pPr algn="ctr">
                        <a:spcAft>
                          <a:spcPts val="0"/>
                        </a:spcAft>
                      </a:pPr>
                      <a:r>
                        <a:rPr lang="zh-CN" sz="2400" kern="100">
                          <a:effectLst/>
                        </a:rPr>
                        <a:t>give an example</a:t>
                      </a:r>
                      <a:endParaRPr lang="zh-CN" sz="2400" b="1" kern="100">
                        <a:effectLst/>
                        <a:latin typeface="Times New Roman" panose="02020603050405020304" pitchFamily="18" charset="0"/>
                        <a:ea typeface="Times New Roman" panose="02020603050405020304" pitchFamily="18" charset="0"/>
                      </a:endParaRPr>
                    </a:p>
                  </a:txBody>
                  <a:tcPr marL="68581" marR="68581" marT="0" marB="0" anchor="ctr"/>
                </a:tc>
                <a:extLst>
                  <a:ext uri="{0D108BD9-81ED-4DB2-BD59-A6C34878D82A}">
                    <a16:rowId xmlns:a16="http://schemas.microsoft.com/office/drawing/2014/main" val="10000"/>
                  </a:ext>
                </a:extLst>
              </a:tr>
              <a:tr h="1260078">
                <a:tc>
                  <a:txBody>
                    <a:bodyPr/>
                    <a:lstStyle/>
                    <a:p>
                      <a:pPr indent="0" algn="just" fontAlgn="auto" latinLnBrk="1">
                        <a:spcAft>
                          <a:spcPts val="0"/>
                        </a:spcAft>
                      </a:pPr>
                      <a:r>
                        <a:rPr lang="zh-CN" sz="2400" kern="100">
                          <a:effectLst/>
                        </a:rPr>
                        <a:t>Module/Package Name</a:t>
                      </a:r>
                      <a:endParaRPr lang="zh-CN" sz="2400" kern="100">
                        <a:effectLst/>
                        <a:latin typeface="Times New Roman" panose="02020603050405020304" pitchFamily="18" charset="0"/>
                        <a:ea typeface="Times New Roman" panose="02020603050405020304" pitchFamily="18" charset="0"/>
                      </a:endParaRPr>
                    </a:p>
                  </a:txBody>
                  <a:tcPr marL="68581" marR="68581" marT="0" marB="0" anchor="ctr"/>
                </a:tc>
                <a:tc>
                  <a:txBody>
                    <a:bodyPr/>
                    <a:lstStyle/>
                    <a:p>
                      <a:pPr algn="just">
                        <a:spcAft>
                          <a:spcPts val="0"/>
                        </a:spcAft>
                      </a:pPr>
                      <a:r>
                        <a:rPr lang="zh-CN" sz="2400" kern="100" dirty="0">
                          <a:effectLst/>
                        </a:rPr>
                        <a:t>All lowercase letters, simple and meaningful, with underlining if desired</a:t>
                      </a:r>
                      <a:endParaRPr lang="zh-CN" sz="2400" kern="100" dirty="0">
                        <a:effectLst/>
                        <a:latin typeface="Times New Roman" panose="02020603050405020304" pitchFamily="18" charset="0"/>
                        <a:ea typeface="Times New Roman" panose="02020603050405020304" pitchFamily="18" charset="0"/>
                      </a:endParaRPr>
                    </a:p>
                  </a:txBody>
                  <a:tcPr marL="68581" marR="68581" marT="0" marB="0" anchor="ctr"/>
                </a:tc>
                <a:tc>
                  <a:txBody>
                    <a:bodyPr/>
                    <a:lstStyle/>
                    <a:p>
                      <a:pPr algn="just">
                        <a:spcAft>
                          <a:spcPts val="0"/>
                        </a:spcAft>
                      </a:pPr>
                      <a:r>
                        <a:rPr lang="en-US" sz="2400" kern="100">
                          <a:effectLst/>
                        </a:rPr>
                        <a:t>math</a:t>
                      </a:r>
                      <a:r>
                        <a:rPr lang="zh-CN" sz="2400" kern="100">
                          <a:effectLst/>
                        </a:rPr>
                        <a:t>, </a:t>
                      </a:r>
                      <a:r>
                        <a:rPr lang="en-US" sz="2400" kern="100">
                          <a:effectLst/>
                        </a:rPr>
                        <a:t>sys</a:t>
                      </a:r>
                      <a:endParaRPr lang="zh-CN" sz="2400" kern="100">
                        <a:effectLst/>
                        <a:latin typeface="Times New Roman" panose="02020603050405020304" pitchFamily="18" charset="0"/>
                        <a:ea typeface="Times New Roman" panose="02020603050405020304" pitchFamily="18" charset="0"/>
                      </a:endParaRPr>
                    </a:p>
                  </a:txBody>
                  <a:tcPr marL="68581" marR="68581" marT="0" marB="0" anchor="ctr"/>
                </a:tc>
                <a:extLst>
                  <a:ext uri="{0D108BD9-81ED-4DB2-BD59-A6C34878D82A}">
                    <a16:rowId xmlns:a16="http://schemas.microsoft.com/office/drawing/2014/main" val="10001"/>
                  </a:ext>
                </a:extLst>
              </a:tr>
              <a:tr h="630039">
                <a:tc>
                  <a:txBody>
                    <a:bodyPr/>
                    <a:lstStyle/>
                    <a:p>
                      <a:pPr algn="just" latinLnBrk="1">
                        <a:spcAft>
                          <a:spcPts val="0"/>
                        </a:spcAft>
                        <a:buClrTx/>
                        <a:buSzTx/>
                        <a:buFontTx/>
                      </a:pPr>
                      <a:r>
                        <a:rPr lang="zh-CN" sz="2400" kern="100">
                          <a:effectLst/>
                        </a:rPr>
                        <a:t>function name</a:t>
                      </a:r>
                    </a:p>
                  </a:txBody>
                  <a:tcPr marL="68581" marR="68581" marT="0" marB="0" anchor="ctr"/>
                </a:tc>
                <a:tc>
                  <a:txBody>
                    <a:bodyPr/>
                    <a:lstStyle/>
                    <a:p>
                      <a:pPr algn="just">
                        <a:spcAft>
                          <a:spcPts val="0"/>
                        </a:spcAft>
                      </a:pPr>
                      <a:r>
                        <a:rPr lang="zh-CN" sz="2400" kern="100" dirty="0">
                          <a:effectLst/>
                        </a:rPr>
                        <a:t>All lowercase letters, which can be underlined to increase readability</a:t>
                      </a:r>
                      <a:endParaRPr lang="zh-CN" sz="2400" kern="100" dirty="0">
                        <a:effectLst/>
                        <a:latin typeface="Times New Roman" panose="02020603050405020304" pitchFamily="18" charset="0"/>
                        <a:ea typeface="Times New Roman" panose="02020603050405020304" pitchFamily="18" charset="0"/>
                      </a:endParaRPr>
                    </a:p>
                  </a:txBody>
                  <a:tcPr marL="68581" marR="68581" marT="0" marB="0" anchor="ctr"/>
                </a:tc>
                <a:tc>
                  <a:txBody>
                    <a:bodyPr/>
                    <a:lstStyle/>
                    <a:p>
                      <a:pPr algn="just">
                        <a:spcAft>
                          <a:spcPts val="0"/>
                        </a:spcAft>
                      </a:pPr>
                      <a:r>
                        <a:rPr lang="en-US" sz="2400" kern="100">
                          <a:effectLst/>
                        </a:rPr>
                        <a:t>foo(), my_func()</a:t>
                      </a:r>
                      <a:endParaRPr lang="zh-CN" sz="2400" kern="100">
                        <a:effectLst/>
                        <a:latin typeface="Times New Roman" panose="02020603050405020304" pitchFamily="18" charset="0"/>
                        <a:ea typeface="Times New Roman" panose="02020603050405020304" pitchFamily="18" charset="0"/>
                      </a:endParaRPr>
                    </a:p>
                  </a:txBody>
                  <a:tcPr marL="68581" marR="68581" marT="0" marB="0" anchor="ctr"/>
                </a:tc>
                <a:extLst>
                  <a:ext uri="{0D108BD9-81ED-4DB2-BD59-A6C34878D82A}">
                    <a16:rowId xmlns:a16="http://schemas.microsoft.com/office/drawing/2014/main" val="10002"/>
                  </a:ext>
                </a:extLst>
              </a:tr>
              <a:tr h="630039">
                <a:tc>
                  <a:txBody>
                    <a:bodyPr/>
                    <a:lstStyle/>
                    <a:p>
                      <a:pPr algn="just" latinLnBrk="1">
                        <a:spcAft>
                          <a:spcPts val="0"/>
                        </a:spcAft>
                        <a:buClrTx/>
                        <a:buSzTx/>
                        <a:buFontTx/>
                      </a:pPr>
                      <a:r>
                        <a:rPr lang="zh-CN" sz="2400" kern="100">
                          <a:effectLst/>
                        </a:rPr>
                        <a:t>variable name</a:t>
                      </a:r>
                    </a:p>
                  </a:txBody>
                  <a:tcPr marL="68581" marR="68581" marT="0" marB="0" anchor="ctr"/>
                </a:tc>
                <a:tc>
                  <a:txBody>
                    <a:bodyPr/>
                    <a:lstStyle/>
                    <a:p>
                      <a:pPr algn="just">
                        <a:spcAft>
                          <a:spcPts val="0"/>
                        </a:spcAft>
                      </a:pPr>
                      <a:r>
                        <a:rPr lang="zh-CN" sz="2400" kern="100">
                          <a:effectLst/>
                        </a:rPr>
                        <a:t>All lowercase letters, which can be underlined to increase readability</a:t>
                      </a:r>
                      <a:endParaRPr lang="zh-CN" sz="2400" kern="100">
                        <a:effectLst/>
                        <a:latin typeface="Times New Roman" panose="02020603050405020304" pitchFamily="18" charset="0"/>
                        <a:ea typeface="Times New Roman" panose="02020603050405020304" pitchFamily="18" charset="0"/>
                      </a:endParaRPr>
                    </a:p>
                  </a:txBody>
                  <a:tcPr marL="68581" marR="68581" marT="0" marB="0" anchor="ctr"/>
                </a:tc>
                <a:tc>
                  <a:txBody>
                    <a:bodyPr/>
                    <a:lstStyle/>
                    <a:p>
                      <a:pPr algn="just">
                        <a:spcAft>
                          <a:spcPts val="0"/>
                        </a:spcAft>
                      </a:pPr>
                      <a:r>
                        <a:rPr lang="en-US" sz="2400" kern="100">
                          <a:effectLst/>
                        </a:rPr>
                        <a:t>age</a:t>
                      </a:r>
                      <a:r>
                        <a:rPr lang="zh-CN" sz="2400" kern="100">
                          <a:effectLst/>
                        </a:rPr>
                        <a:t>, </a:t>
                      </a:r>
                      <a:r>
                        <a:rPr lang="en-US" sz="2400" kern="100">
                          <a:effectLst/>
                        </a:rPr>
                        <a:t>my_var</a:t>
                      </a:r>
                      <a:endParaRPr lang="zh-CN" sz="2400" kern="100">
                        <a:effectLst/>
                        <a:latin typeface="Times New Roman" panose="02020603050405020304" pitchFamily="18" charset="0"/>
                        <a:ea typeface="Times New Roman" panose="02020603050405020304" pitchFamily="18" charset="0"/>
                      </a:endParaRPr>
                    </a:p>
                  </a:txBody>
                  <a:tcPr marL="68581" marR="68581" marT="0" marB="0" anchor="ctr"/>
                </a:tc>
                <a:extLst>
                  <a:ext uri="{0D108BD9-81ED-4DB2-BD59-A6C34878D82A}">
                    <a16:rowId xmlns:a16="http://schemas.microsoft.com/office/drawing/2014/main" val="10003"/>
                  </a:ext>
                </a:extLst>
              </a:tr>
              <a:tr h="1260078">
                <a:tc>
                  <a:txBody>
                    <a:bodyPr/>
                    <a:lstStyle/>
                    <a:p>
                      <a:pPr algn="just">
                        <a:spcAft>
                          <a:spcPts val="0"/>
                        </a:spcAft>
                      </a:pPr>
                      <a:r>
                        <a:rPr lang="zh-CN" sz="2400" kern="100">
                          <a:effectLst/>
                        </a:rPr>
                        <a:t>class name</a:t>
                      </a:r>
                      <a:endParaRPr lang="zh-CN" sz="2400" kern="100">
                        <a:effectLst/>
                        <a:latin typeface="Times New Roman" panose="02020603050405020304" pitchFamily="18" charset="0"/>
                        <a:ea typeface="Times New Roman" panose="02020603050405020304" pitchFamily="18" charset="0"/>
                      </a:endParaRPr>
                    </a:p>
                  </a:txBody>
                  <a:tcPr marL="68581" marR="68581" marT="0" marB="0" anchor="ctr"/>
                </a:tc>
                <a:tc>
                  <a:txBody>
                    <a:bodyPr/>
                    <a:lstStyle/>
                    <a:p>
                      <a:pPr algn="just">
                        <a:spcAft>
                          <a:spcPts val="0"/>
                        </a:spcAft>
                      </a:pPr>
                      <a:r>
                        <a:rPr lang="en-US" sz="2400" kern="100">
                          <a:effectLst/>
                        </a:rPr>
                        <a:t>PascalCase </a:t>
                      </a:r>
                      <a:r>
                        <a:rPr lang="zh-CN" sz="2400" kern="100">
                          <a:effectLst/>
                        </a:rPr>
                        <a:t>naming rules are used, i.e., multiple words make up the name, and each word is lowercase except for the first letter.</a:t>
                      </a:r>
                      <a:endParaRPr lang="zh-CN" sz="2400" kern="100">
                        <a:effectLst/>
                        <a:latin typeface="Times New Roman" panose="02020603050405020304" pitchFamily="18" charset="0"/>
                        <a:ea typeface="Times New Roman" panose="02020603050405020304" pitchFamily="18" charset="0"/>
                      </a:endParaRPr>
                    </a:p>
                  </a:txBody>
                  <a:tcPr marL="68581" marR="68581" marT="0" marB="0" anchor="ctr"/>
                </a:tc>
                <a:tc>
                  <a:txBody>
                    <a:bodyPr/>
                    <a:lstStyle/>
                    <a:p>
                      <a:pPr algn="just">
                        <a:spcAft>
                          <a:spcPts val="0"/>
                        </a:spcAft>
                      </a:pPr>
                      <a:r>
                        <a:rPr lang="en-US" sz="2400" kern="100">
                          <a:effectLst/>
                        </a:rPr>
                        <a:t>MyClass</a:t>
                      </a:r>
                      <a:endParaRPr lang="zh-CN" sz="2400" kern="100">
                        <a:effectLst/>
                        <a:latin typeface="Times New Roman" panose="02020603050405020304" pitchFamily="18" charset="0"/>
                        <a:ea typeface="Times New Roman" panose="02020603050405020304" pitchFamily="18" charset="0"/>
                      </a:endParaRPr>
                    </a:p>
                  </a:txBody>
                  <a:tcPr marL="68581" marR="68581" marT="0" marB="0" anchor="ctr"/>
                </a:tc>
                <a:extLst>
                  <a:ext uri="{0D108BD9-81ED-4DB2-BD59-A6C34878D82A}">
                    <a16:rowId xmlns:a16="http://schemas.microsoft.com/office/drawing/2014/main" val="10004"/>
                  </a:ext>
                </a:extLst>
              </a:tr>
              <a:tr h="630039">
                <a:tc>
                  <a:txBody>
                    <a:bodyPr/>
                    <a:lstStyle/>
                    <a:p>
                      <a:pPr algn="just" latinLnBrk="1">
                        <a:spcAft>
                          <a:spcPts val="0"/>
                        </a:spcAft>
                        <a:buClrTx/>
                        <a:buSzTx/>
                        <a:buFontTx/>
                      </a:pPr>
                      <a:r>
                        <a:rPr lang="zh-CN" sz="2400" kern="100">
                          <a:effectLst/>
                        </a:rPr>
                        <a:t>constant </a:t>
                      </a:r>
                    </a:p>
                    <a:p>
                      <a:pPr algn="just" latinLnBrk="1">
                        <a:spcAft>
                          <a:spcPts val="0"/>
                        </a:spcAft>
                        <a:buClrTx/>
                        <a:buSzTx/>
                        <a:buFontTx/>
                      </a:pPr>
                      <a:r>
                        <a:rPr lang="zh-CN" sz="2400" kern="100">
                          <a:effectLst/>
                        </a:rPr>
                        <a:t>name</a:t>
                      </a:r>
                    </a:p>
                  </a:txBody>
                  <a:tcPr marL="68581" marR="68581" marT="0" marB="0" anchor="ctr"/>
                </a:tc>
                <a:tc>
                  <a:txBody>
                    <a:bodyPr/>
                    <a:lstStyle/>
                    <a:p>
                      <a:pPr algn="just">
                        <a:spcAft>
                          <a:spcPts val="0"/>
                        </a:spcAft>
                      </a:pPr>
                      <a:r>
                        <a:rPr lang="zh-CN" sz="2400" kern="100">
                          <a:effectLst/>
                        </a:rPr>
                        <a:t>All capital letters, which can be underlined to increase readability</a:t>
                      </a:r>
                      <a:endParaRPr lang="zh-CN" sz="2400" kern="100">
                        <a:effectLst/>
                        <a:latin typeface="Times New Roman" panose="02020603050405020304" pitchFamily="18" charset="0"/>
                        <a:ea typeface="Times New Roman" panose="02020603050405020304" pitchFamily="18" charset="0"/>
                      </a:endParaRPr>
                    </a:p>
                  </a:txBody>
                  <a:tcPr marL="68581" marR="68581" marT="0" marB="0" anchor="ctr"/>
                </a:tc>
                <a:tc>
                  <a:txBody>
                    <a:bodyPr/>
                    <a:lstStyle/>
                    <a:p>
                      <a:pPr algn="just">
                        <a:spcAft>
                          <a:spcPts val="0"/>
                        </a:spcAft>
                      </a:pPr>
                      <a:r>
                        <a:rPr lang="en-US" sz="2400" kern="100" dirty="0">
                          <a:effectLst/>
                        </a:rPr>
                        <a:t>LEFT</a:t>
                      </a:r>
                      <a:r>
                        <a:rPr lang="zh-CN" sz="2400" kern="100" dirty="0">
                          <a:effectLst/>
                        </a:rPr>
                        <a:t>, </a:t>
                      </a:r>
                      <a:r>
                        <a:rPr lang="en-US" sz="2400" kern="100" dirty="0">
                          <a:effectLst/>
                        </a:rPr>
                        <a:t>TAX_RATE</a:t>
                      </a:r>
                      <a:endParaRPr lang="zh-CN" sz="2400" kern="100" dirty="0">
                        <a:effectLst/>
                        <a:latin typeface="Times New Roman" panose="02020603050405020304" pitchFamily="18" charset="0"/>
                        <a:ea typeface="Times New Roman" panose="02020603050405020304" pitchFamily="18" charset="0"/>
                      </a:endParaRPr>
                    </a:p>
                  </a:txBody>
                  <a:tcPr marL="68581" marR="68581"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911225" y="548640"/>
            <a:ext cx="10347960" cy="533400"/>
          </a:xfrm>
        </p:spPr>
        <p:txBody>
          <a:bodyPr/>
          <a:lstStyle/>
          <a:p>
            <a:pPr eaLnBrk="1" hangingPunct="1">
              <a:defRPr/>
            </a:pPr>
            <a:r>
              <a:rPr lang="en-US" altLang="zh-CN" dirty="0"/>
              <a:t>2.4 </a:t>
            </a:r>
            <a:r>
              <a:rPr lang="zh-CN" altLang="zh-CN" dirty="0"/>
              <a:t>Variables and Assignment Statements</a:t>
            </a:r>
            <a:endParaRPr lang="zh-CN" altLang="en-US" dirty="0">
              <a:ea typeface="Times New Roman" panose="02020603050405020304" pitchFamily="18" charset="0"/>
            </a:endParaRPr>
          </a:p>
        </p:txBody>
      </p:sp>
      <p:sp>
        <p:nvSpPr>
          <p:cNvPr id="21507" name="内容占位符 2"/>
          <p:cNvSpPr>
            <a:spLocks noGrp="1" noChangeArrowheads="1"/>
          </p:cNvSpPr>
          <p:nvPr>
            <p:ph idx="1"/>
          </p:nvPr>
        </p:nvSpPr>
        <p:spPr>
          <a:xfrm>
            <a:off x="695400" y="1124744"/>
            <a:ext cx="10441160" cy="4114800"/>
          </a:xfrm>
        </p:spPr>
        <p:txBody>
          <a:bodyPr/>
          <a:lstStyle/>
          <a:p>
            <a:pPr eaLnBrk="1" latinLnBrk="0" hangingPunct="1">
              <a:spcBef>
                <a:spcPts val="0"/>
              </a:spcBef>
              <a:spcAft>
                <a:spcPts val="200"/>
              </a:spcAft>
              <a:defRPr/>
            </a:pPr>
            <a:r>
              <a:rPr lang="en-US" altLang="zh-CN" sz="2400" dirty="0">
                <a:ea typeface="Times New Roman" panose="02020603050405020304" pitchFamily="18" charset="0"/>
              </a:rPr>
              <a:t>A Python </a:t>
            </a:r>
            <a:r>
              <a:rPr lang="zh-CN" altLang="zh-CN" sz="2400" dirty="0">
                <a:ea typeface="Times New Roman" panose="02020603050405020304" pitchFamily="18" charset="0"/>
              </a:rPr>
              <a:t>object is a block of memory data located in the computer's memory.</a:t>
            </a:r>
            <a:endParaRPr lang="en-US" altLang="zh-CN" sz="2400" dirty="0">
              <a:ea typeface="Times New Roman" panose="02020603050405020304" pitchFamily="18" charset="0"/>
            </a:endParaRPr>
          </a:p>
          <a:p>
            <a:pPr eaLnBrk="1" latinLnBrk="0" hangingPunct="1">
              <a:spcBef>
                <a:spcPts val="0"/>
              </a:spcBef>
              <a:spcAft>
                <a:spcPts val="200"/>
              </a:spcAft>
              <a:defRPr/>
            </a:pPr>
            <a:r>
              <a:rPr lang="zh-CN" altLang="zh-CN" sz="2400" dirty="0">
                <a:ea typeface="Times New Roman" panose="02020603050405020304" pitchFamily="18" charset="0"/>
              </a:rPr>
              <a:t>In order to reference an object, the object must be assigned to a variable (also called binding the object to a variable) through an assignment statement</a:t>
            </a:r>
            <a:endParaRPr lang="en-US" altLang="zh-CN" sz="2400" dirty="0">
              <a:ea typeface="Times New Roman" panose="02020603050405020304" pitchFamily="18" charset="0"/>
            </a:endParaRPr>
          </a:p>
          <a:p>
            <a:pPr eaLnBrk="1" latinLnBrk="0" hangingPunct="1">
              <a:spcBef>
                <a:spcPts val="0"/>
              </a:spcBef>
              <a:spcAft>
                <a:spcPts val="200"/>
              </a:spcAft>
              <a:defRPr/>
            </a:pPr>
            <a:r>
              <a:rPr lang="zh-CN" altLang="zh-CN" sz="2400" dirty="0">
                <a:ea typeface="Times New Roman" panose="02020603050405020304" pitchFamily="18" charset="0"/>
              </a:rPr>
              <a:t>References to objects, i.e. variables</a:t>
            </a:r>
            <a:endParaRPr lang="en-US" altLang="zh-CN" sz="2400" dirty="0">
              <a:ea typeface="Times New Roman" panose="02020603050405020304" pitchFamily="18" charset="0"/>
            </a:endParaRPr>
          </a:p>
          <a:p>
            <a:pPr eaLnBrk="1" latinLnBrk="0" hangingPunct="1">
              <a:spcBef>
                <a:spcPts val="0"/>
              </a:spcBef>
              <a:spcAft>
                <a:spcPts val="200"/>
              </a:spcAft>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2.6</a:t>
            </a:r>
            <a:r>
              <a:rPr lang="zh-CN" altLang="zh-CN" sz="2400" dirty="0">
                <a:highlight>
                  <a:srgbClr val="00FFFF"/>
                </a:highlight>
                <a:cs typeface="Times New Roman" panose="02020603050405020304" pitchFamily="18" charset="0"/>
              </a:rPr>
              <a:t>] Binding Objects to Variables Using Assignment Statements</a:t>
            </a:r>
            <a:endParaRPr lang="zh-CN" altLang="en-US" sz="2400" dirty="0">
              <a:highlight>
                <a:srgbClr val="00FFFF"/>
              </a:highlight>
              <a:cs typeface="Times New Roman" panose="02020603050405020304" pitchFamily="18" charset="0"/>
            </a:endParaRPr>
          </a:p>
        </p:txBody>
      </p:sp>
      <p:sp>
        <p:nvSpPr>
          <p:cNvPr id="2" name="矩形 1"/>
          <p:cNvSpPr/>
          <p:nvPr/>
        </p:nvSpPr>
        <p:spPr>
          <a:xfrm>
            <a:off x="767080" y="4220845"/>
            <a:ext cx="11280775" cy="2176145"/>
          </a:xfrm>
          <a:prstGeom prst="rect">
            <a:avLst/>
          </a:prstGeom>
          <a:solidFill>
            <a:schemeClr val="accent4">
              <a:lumMod val="20%"/>
              <a:lumOff val="80%"/>
            </a:schemeClr>
          </a:solidFill>
        </p:spPr>
        <p:txBody>
          <a:bodyPr>
            <a:no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a=1 </a:t>
            </a:r>
            <a:r>
              <a:rPr lang="x-none" altLang="zh-CN" sz="2400" b="1" kern="100" dirty="0">
                <a:latin typeface="Times New Roman" panose="02020603050405020304" pitchFamily="18" charset="0"/>
                <a:ea typeface="Times New Roman" panose="02020603050405020304" pitchFamily="18" charset="0"/>
              </a:rPr>
              <a:t># Literal </a:t>
            </a:r>
            <a:r>
              <a:rPr lang="zh-CN" altLang="zh-CN" sz="2400" b="1" kern="100" dirty="0">
                <a:latin typeface="Times New Roman" panose="02020603050405020304" pitchFamily="18" charset="0"/>
                <a:ea typeface="Times New Roman" panose="02020603050405020304" pitchFamily="18" charset="0"/>
              </a:rPr>
              <a:t>expression </a:t>
            </a:r>
            <a:r>
              <a:rPr lang="x-none" altLang="zh-CN" sz="2400" b="1" kern="100" dirty="0">
                <a:latin typeface="Times New Roman" panose="02020603050405020304" pitchFamily="18" charset="0"/>
                <a:ea typeface="Times New Roman" panose="02020603050405020304" pitchFamily="18" charset="0"/>
              </a:rPr>
              <a:t>1 </a:t>
            </a:r>
            <a:r>
              <a:rPr lang="zh-CN" altLang="zh-CN" sz="2400" b="1" kern="100" dirty="0">
                <a:latin typeface="Times New Roman" panose="02020603050405020304" pitchFamily="18" charset="0"/>
                <a:ea typeface="Times New Roman" panose="02020603050405020304" pitchFamily="18" charset="0"/>
              </a:rPr>
              <a:t>creates an instance object of type </a:t>
            </a:r>
            <a:r>
              <a:rPr lang="x-none" altLang="zh-CN" sz="2400" b="1" kern="100" dirty="0">
                <a:latin typeface="Times New Roman" panose="02020603050405020304" pitchFamily="18" charset="0"/>
                <a:ea typeface="Times New Roman" panose="02020603050405020304" pitchFamily="18" charset="0"/>
              </a:rPr>
              <a:t>int with </a:t>
            </a:r>
            <a:r>
              <a:rPr lang="zh-CN" altLang="zh-CN" sz="2400" b="1" kern="100" dirty="0">
                <a:latin typeface="Times New Roman" panose="02020603050405020304" pitchFamily="18" charset="0"/>
                <a:ea typeface="Times New Roman" panose="02020603050405020304" pitchFamily="18" charset="0"/>
              </a:rPr>
              <a:t>value </a:t>
            </a:r>
            <a:r>
              <a:rPr lang="x-none" altLang="zh-CN" sz="2400" b="1" kern="100" dirty="0">
                <a:latin typeface="Times New Roman" panose="02020603050405020304" pitchFamily="18" charset="0"/>
                <a:ea typeface="Times New Roman" panose="02020603050405020304" pitchFamily="18" charset="0"/>
              </a:rPr>
              <a:t>1 and binds </a:t>
            </a:r>
            <a:r>
              <a:rPr lang="zh-CN" altLang="zh-CN" sz="2400" b="1" kern="100" dirty="0">
                <a:latin typeface="Times New Roman" panose="02020603050405020304" pitchFamily="18" charset="0"/>
                <a:ea typeface="Times New Roman" panose="02020603050405020304" pitchFamily="18" charset="0"/>
              </a:rPr>
              <a:t>to variable </a:t>
            </a:r>
            <a:r>
              <a:rPr lang="x-none" altLang="zh-CN" sz="2400" b="1" kern="100" dirty="0">
                <a:latin typeface="Times New Roman" panose="02020603050405020304" pitchFamily="18" charset="0"/>
                <a:ea typeface="Times New Roman" panose="02020603050405020304" pitchFamily="18" charset="0"/>
              </a:rPr>
              <a:t>a</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b=2 </a:t>
            </a:r>
            <a:r>
              <a:rPr lang="x-none" altLang="zh-CN" sz="2400" b="1" kern="100" dirty="0">
                <a:latin typeface="Times New Roman" panose="02020603050405020304" pitchFamily="18" charset="0"/>
                <a:ea typeface="Times New Roman" panose="02020603050405020304" pitchFamily="18" charset="0"/>
              </a:rPr>
              <a:t># Literal </a:t>
            </a:r>
            <a:r>
              <a:rPr lang="zh-CN" altLang="zh-CN" sz="2400" b="1" kern="100" dirty="0">
                <a:latin typeface="Times New Roman" panose="02020603050405020304" pitchFamily="18" charset="0"/>
                <a:ea typeface="Times New Roman" panose="02020603050405020304" pitchFamily="18" charset="0"/>
              </a:rPr>
              <a:t>expression </a:t>
            </a:r>
            <a:r>
              <a:rPr lang="x-none" altLang="zh-CN" sz="2400" b="1" kern="100" dirty="0">
                <a:latin typeface="Times New Roman" panose="02020603050405020304" pitchFamily="18" charset="0"/>
                <a:ea typeface="Times New Roman" panose="02020603050405020304" pitchFamily="18" charset="0"/>
              </a:rPr>
              <a:t>2 </a:t>
            </a:r>
            <a:r>
              <a:rPr lang="zh-CN" altLang="zh-CN" sz="2400" b="1" kern="100" dirty="0">
                <a:latin typeface="Times New Roman" panose="02020603050405020304" pitchFamily="18" charset="0"/>
                <a:ea typeface="Times New Roman" panose="02020603050405020304" pitchFamily="18" charset="0"/>
              </a:rPr>
              <a:t>creates an instance object of type </a:t>
            </a:r>
            <a:r>
              <a:rPr lang="x-none" altLang="zh-CN" sz="2400" b="1" kern="100" dirty="0">
                <a:latin typeface="Times New Roman" panose="02020603050405020304" pitchFamily="18" charset="0"/>
                <a:ea typeface="Times New Roman" panose="02020603050405020304" pitchFamily="18" charset="0"/>
              </a:rPr>
              <a:t>int with </a:t>
            </a:r>
            <a:r>
              <a:rPr lang="zh-CN" altLang="zh-CN" sz="2400" b="1" kern="100" dirty="0">
                <a:latin typeface="Times New Roman" panose="02020603050405020304" pitchFamily="18" charset="0"/>
                <a:ea typeface="Times New Roman" panose="02020603050405020304" pitchFamily="18" charset="0"/>
              </a:rPr>
              <a:t>value </a:t>
            </a:r>
            <a:r>
              <a:rPr lang="x-none" altLang="zh-CN" sz="2400" b="1" kern="100" dirty="0">
                <a:latin typeface="Times New Roman" panose="02020603050405020304" pitchFamily="18" charset="0"/>
                <a:ea typeface="Times New Roman" panose="02020603050405020304" pitchFamily="18" charset="0"/>
              </a:rPr>
              <a:t>2 and binds </a:t>
            </a:r>
            <a:r>
              <a:rPr lang="zh-CN" altLang="zh-CN" sz="2400" b="1" kern="100" dirty="0">
                <a:latin typeface="Times New Roman" panose="02020603050405020304" pitchFamily="18" charset="0"/>
                <a:ea typeface="Times New Roman" panose="02020603050405020304" pitchFamily="18" charset="0"/>
              </a:rPr>
              <a:t>to variable </a:t>
            </a:r>
            <a:r>
              <a:rPr lang="x-none" altLang="zh-CN" sz="2400" b="1" kern="100" dirty="0">
                <a:latin typeface="Times New Roman" panose="02020603050405020304" pitchFamily="18" charset="0"/>
                <a:ea typeface="Times New Roman" panose="02020603050405020304" pitchFamily="18" charset="0"/>
              </a:rPr>
              <a:t>b</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c=a+b </a:t>
            </a:r>
            <a:r>
              <a:rPr lang="zh-CN" altLang="zh-CN" sz="2400" b="1" kern="100" dirty="0">
                <a:latin typeface="Times New Roman" panose="02020603050405020304" pitchFamily="18" charset="0"/>
                <a:ea typeface="Times New Roman" panose="02020603050405020304" pitchFamily="18" charset="0"/>
              </a:rPr>
              <a:t>#Expression </a:t>
            </a:r>
            <a:r>
              <a:rPr lang="x-none" altLang="zh-CN" sz="2400" b="1" kern="100" dirty="0">
                <a:latin typeface="Times New Roman" panose="02020603050405020304" pitchFamily="18" charset="0"/>
                <a:ea typeface="Times New Roman" panose="02020603050405020304" pitchFamily="18" charset="0"/>
              </a:rPr>
              <a:t>a+b </a:t>
            </a:r>
            <a:r>
              <a:rPr lang="zh-CN" altLang="zh-CN" sz="2400" b="1" kern="100" dirty="0">
                <a:latin typeface="Times New Roman" panose="02020603050405020304" pitchFamily="18" charset="0"/>
                <a:ea typeface="Times New Roman" panose="02020603050405020304" pitchFamily="18" charset="0"/>
              </a:rPr>
              <a:t>creates an instance object of type </a:t>
            </a:r>
            <a:r>
              <a:rPr lang="x-none" altLang="zh-CN" sz="2400" b="1" kern="100" dirty="0">
                <a:latin typeface="Times New Roman" panose="02020603050405020304" pitchFamily="18" charset="0"/>
                <a:ea typeface="Times New Roman" panose="02020603050405020304" pitchFamily="18" charset="0"/>
              </a:rPr>
              <a:t>int </a:t>
            </a:r>
            <a:r>
              <a:rPr lang="zh-CN" altLang="zh-CN" sz="2400" b="1" kern="100" dirty="0">
                <a:latin typeface="Times New Roman" panose="02020603050405020304" pitchFamily="18" charset="0"/>
                <a:ea typeface="Times New Roman" panose="02020603050405020304" pitchFamily="18" charset="0"/>
              </a:rPr>
              <a:t>with value </a:t>
            </a:r>
            <a:r>
              <a:rPr lang="x-none" altLang="zh-CN" sz="2400" b="1" kern="100" dirty="0">
                <a:latin typeface="Times New Roman" panose="02020603050405020304" pitchFamily="18" charset="0"/>
                <a:ea typeface="Times New Roman" panose="02020603050405020304" pitchFamily="18" charset="0"/>
              </a:rPr>
              <a:t>3 and binds </a:t>
            </a:r>
            <a:r>
              <a:rPr lang="zh-CN" altLang="zh-CN" sz="2400" b="1" kern="100" dirty="0">
                <a:latin typeface="Times New Roman" panose="02020603050405020304" pitchFamily="18" charset="0"/>
                <a:ea typeface="Times New Roman" panose="02020603050405020304" pitchFamily="18" charset="0"/>
              </a:rPr>
              <a:t>to variable </a:t>
            </a:r>
            <a:r>
              <a:rPr lang="x-none" altLang="zh-CN" sz="2400" b="1" kern="100" dirty="0">
                <a:latin typeface="Times New Roman" panose="02020603050405020304" pitchFamily="18" charset="0"/>
                <a:ea typeface="Times New Roman" panose="02020603050405020304" pitchFamily="18" charset="0"/>
              </a:rPr>
              <a:t>c</a:t>
            </a:r>
            <a:endParaRPr lang="zh-CN" altLang="zh-CN" sz="24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127448" y="499269"/>
            <a:ext cx="9577388" cy="512763"/>
          </a:xfrm>
        </p:spPr>
        <p:txBody>
          <a:bodyPr/>
          <a:lstStyle/>
          <a:p>
            <a:pPr eaLnBrk="1" hangingPunct="1">
              <a:defRPr/>
            </a:pPr>
            <a:r>
              <a:rPr lang="en-US" altLang="zh-CN" dirty="0">
                <a:ea typeface="Times New Roman" panose="02020603050405020304" pitchFamily="18" charset="0"/>
              </a:rPr>
              <a:t>2.1 Python </a:t>
            </a:r>
            <a:r>
              <a:rPr lang="zh-CN" altLang="zh-CN" dirty="0">
                <a:ea typeface="Times New Roman" panose="02020603050405020304" pitchFamily="18" charset="0"/>
              </a:rPr>
              <a:t>Program Overview</a:t>
            </a:r>
            <a:endParaRPr lang="zh-CN" altLang="en-US" dirty="0">
              <a:ea typeface="Times New Roman" panose="02020603050405020304" pitchFamily="18" charset="0"/>
            </a:endParaRPr>
          </a:p>
        </p:txBody>
      </p:sp>
      <p:sp>
        <p:nvSpPr>
          <p:cNvPr id="14339" name="内容占位符 2"/>
          <p:cNvSpPr>
            <a:spLocks noGrp="1" noChangeArrowheads="1"/>
          </p:cNvSpPr>
          <p:nvPr>
            <p:ph idx="1"/>
          </p:nvPr>
        </p:nvSpPr>
        <p:spPr>
          <a:xfrm>
            <a:off x="1127760" y="1124585"/>
            <a:ext cx="10203815" cy="5040630"/>
          </a:xfrm>
        </p:spPr>
        <p:txBody>
          <a:bodyPr/>
          <a:lstStyle/>
          <a:p>
            <a:pPr eaLnBrk="1" hangingPunct="1">
              <a:defRPr/>
            </a:pPr>
            <a:r>
              <a:rPr lang="en-US" altLang="zh-CN" sz="2800" dirty="0">
                <a:highlight>
                  <a:srgbClr val="00FFFF"/>
                </a:highlight>
                <a:cs typeface="Times New Roman" panose="02020603050405020304" pitchFamily="18" charset="0"/>
              </a:rPr>
              <a:t>[</a:t>
            </a:r>
            <a:r>
              <a:rPr lang="zh-CN" altLang="en-US"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2.1] </a:t>
            </a:r>
            <a:r>
              <a:rPr lang="zh-CN" altLang="en-US" sz="2800" dirty="0">
                <a:highlight>
                  <a:srgbClr val="00FFFF"/>
                </a:highlight>
                <a:cs typeface="Times New Roman" panose="02020603050405020304" pitchFamily="18" charset="0"/>
              </a:rPr>
              <a:t>Knowing the three sides of a triangle, find the area of the triangle (</a:t>
            </a:r>
            <a:r>
              <a:rPr lang="en-US" altLang="zh-CN" sz="2800" dirty="0">
                <a:highlight>
                  <a:srgbClr val="FFFF00"/>
                </a:highlight>
                <a:cs typeface="Times New Roman" panose="02020603050405020304" pitchFamily="18" charset="0"/>
              </a:rPr>
              <a:t>area.py</a:t>
            </a:r>
            <a:r>
              <a:rPr lang="zh-CN" altLang="en-US" sz="2800" dirty="0">
                <a:highlight>
                  <a:srgbClr val="00FFFF"/>
                </a:highlight>
                <a:cs typeface="Times New Roman" panose="02020603050405020304" pitchFamily="18" charset="0"/>
              </a:rPr>
              <a:t>). Hint: Assuming that the lengths of the three sides are </a:t>
            </a:r>
            <a:r>
              <a:rPr lang="en-US" altLang="zh-CN" sz="2800" dirty="0">
                <a:highlight>
                  <a:srgbClr val="00FFFF"/>
                </a:highlight>
                <a:cs typeface="Times New Roman" panose="02020603050405020304" pitchFamily="18" charset="0"/>
              </a:rPr>
              <a:t>a</a:t>
            </a:r>
            <a:r>
              <a:rPr lang="zh-CN" altLang="en-US"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b</a:t>
            </a:r>
            <a:r>
              <a:rPr lang="zh-CN" altLang="en-US" sz="2800" dirty="0">
                <a:highlight>
                  <a:srgbClr val="00FFFF"/>
                </a:highlight>
                <a:cs typeface="Times New Roman" panose="02020603050405020304" pitchFamily="18" charset="0"/>
              </a:rPr>
              <a:t>, and </a:t>
            </a:r>
            <a:r>
              <a:rPr lang="en-US" altLang="zh-CN" sz="2800" dirty="0">
                <a:highlight>
                  <a:srgbClr val="00FFFF"/>
                </a:highlight>
                <a:cs typeface="Times New Roman" panose="02020603050405020304" pitchFamily="18" charset="0"/>
              </a:rPr>
              <a:t>c</a:t>
            </a:r>
            <a:r>
              <a:rPr lang="zh-CN" altLang="en-US" sz="2800" dirty="0">
                <a:highlight>
                  <a:srgbClr val="00FFFF"/>
                </a:highlight>
                <a:cs typeface="Times New Roman" panose="02020603050405020304" pitchFamily="18" charset="0"/>
              </a:rPr>
              <a:t>, the area of the triangle </a:t>
            </a:r>
            <a:r>
              <a:rPr lang="en-US" altLang="zh-CN" sz="2800" dirty="0">
                <a:highlight>
                  <a:srgbClr val="00FFFF"/>
                </a:highlight>
                <a:cs typeface="Times New Roman" panose="02020603050405020304" pitchFamily="18" charset="0"/>
              </a:rPr>
              <a:t>s =</a:t>
            </a:r>
            <a:r>
              <a:rPr lang="zh-CN" altLang="en-US" sz="2800">
                <a:highlight>
                  <a:srgbClr val="00FFFF"/>
                </a:highlight>
                <a:cs typeface="Times New Roman" panose="02020603050405020304" pitchFamily="18" charset="0"/>
                <a:sym typeface="+mn-ea"/>
              </a:rPr>
              <a:t> </a:t>
            </a:r>
            <a:r>
              <a:rPr sz="2800">
                <a:highlight>
                  <a:srgbClr val="00FFFF"/>
                </a:highlight>
                <a:cs typeface="Times New Roman" panose="02020603050405020304" pitchFamily="18" charset="0"/>
                <a:sym typeface="+mn-ea"/>
              </a:rPr>
              <a:t>                       </a:t>
            </a:r>
            <a:r>
              <a:rPr lang="en-US" altLang="zh-CN" sz="2800" dirty="0">
                <a:highlight>
                  <a:srgbClr val="00FFFF"/>
                </a:highlight>
                <a:cs typeface="Times New Roman" panose="02020603050405020304" pitchFamily="18" charset="0"/>
              </a:rPr>
              <a:t>      </a:t>
            </a:r>
            <a:r>
              <a:rPr lang="zh-CN" altLang="en-US" sz="2800" dirty="0">
                <a:highlight>
                  <a:srgbClr val="00FFFF"/>
                </a:highlight>
                <a:cs typeface="Times New Roman" panose="02020603050405020304" pitchFamily="18" charset="0"/>
              </a:rPr>
              <a:t>.Where </a:t>
            </a:r>
            <a:r>
              <a:rPr lang="en-US" altLang="zh-CN" sz="2800" dirty="0">
                <a:highlight>
                  <a:srgbClr val="00FFFF"/>
                </a:highlight>
                <a:cs typeface="Times New Roman" panose="02020603050405020304" pitchFamily="18" charset="0"/>
              </a:rPr>
              <a:t>h </a:t>
            </a:r>
            <a:r>
              <a:rPr lang="zh-CN" altLang="en-US" sz="2800" dirty="0">
                <a:highlight>
                  <a:srgbClr val="00FFFF"/>
                </a:highlight>
                <a:cs typeface="Times New Roman" panose="02020603050405020304" pitchFamily="18" charset="0"/>
              </a:rPr>
              <a:t>is half the perimeter of the triangle</a:t>
            </a:r>
            <a:endParaRPr lang="en-US" altLang="zh-CN" sz="2800" dirty="0">
              <a:highlight>
                <a:srgbClr val="00FFFF"/>
              </a:highlight>
              <a:cs typeface="Times New Roman" panose="02020603050405020304" pitchFamily="18" charset="0"/>
            </a:endParaRPr>
          </a:p>
          <a:p>
            <a:pPr eaLnBrk="1" hangingPunct="1">
              <a:defRPr/>
            </a:pPr>
            <a:endParaRPr lang="en-US" altLang="zh-CN" sz="2800" dirty="0">
              <a:ea typeface="Times New Roman" panose="02020603050405020304" pitchFamily="18" charset="0"/>
            </a:endParaRPr>
          </a:p>
          <a:p>
            <a:pPr eaLnBrk="1" hangingPunct="1">
              <a:defRPr/>
            </a:pPr>
            <a:endParaRPr lang="en-US" altLang="zh-CN" sz="2800" dirty="0">
              <a:ea typeface="Times New Roman" panose="02020603050405020304" pitchFamily="18" charset="0"/>
            </a:endParaRPr>
          </a:p>
          <a:p>
            <a:pPr eaLnBrk="1" hangingPunct="1">
              <a:defRPr/>
            </a:pPr>
            <a:endParaRPr lang="en-US" altLang="zh-CN" sz="2800" dirty="0">
              <a:ea typeface="Times New Roman" panose="02020603050405020304" pitchFamily="18" charset="0"/>
            </a:endParaRPr>
          </a:p>
          <a:p>
            <a:pPr eaLnBrk="1" hangingPunct="1">
              <a:defRPr/>
            </a:pPr>
            <a:endParaRPr lang="en-US" altLang="zh-CN" sz="2800" dirty="0">
              <a:ea typeface="Times New Roman" panose="02020603050405020304" pitchFamily="18" charset="0"/>
            </a:endParaRPr>
          </a:p>
        </p:txBody>
      </p:sp>
      <p:sp>
        <p:nvSpPr>
          <p:cNvPr id="16388" name="Rectangle 5"/>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
              </a:lnSpc>
              <a:spcBef>
                <a:spcPts val="1000"/>
              </a:spcBef>
              <a:buClr>
                <a:schemeClr val="accent1"/>
              </a:buClr>
              <a:buSzPct val="1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
              </a:lnSpc>
              <a:spcBef>
                <a:spcPts val="500"/>
              </a:spcBef>
              <a:buClr>
                <a:schemeClr val="accent1"/>
              </a:buClr>
              <a:buSzPct val="1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
              </a:lnSpc>
              <a:spcBef>
                <a:spcPts val="500"/>
              </a:spcBef>
              <a:buClr>
                <a:schemeClr val="accent1"/>
              </a:buClr>
              <a:buSzPct val="1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
              </a:lnSpc>
              <a:spcBef>
                <a:spcPts val="500"/>
              </a:spcBef>
              <a:buClr>
                <a:schemeClr val="accent1"/>
              </a:buClr>
              <a:buSzPct val="1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
              </a:lnSpc>
              <a:spcBef>
                <a:spcPts val="500"/>
              </a:spcBef>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
              </a:lnSpc>
              <a:spcBef>
                <a:spcPct val="0%"/>
              </a:spcBef>
              <a:buClrTx/>
              <a:buSzTx/>
              <a:buFontTx/>
              <a:buNone/>
            </a:pPr>
            <a:endParaRPr lang="zh-CN" altLang="en-US" sz="2400">
              <a:latin typeface="Times New Roman" panose="02020603050405020304" pitchFamily="18" charset="0"/>
            </a:endParaRPr>
          </a:p>
        </p:txBody>
      </p:sp>
      <p:graphicFrame>
        <p:nvGraphicFramePr>
          <p:cNvPr id="16389" name="对象 7"/>
          <p:cNvGraphicFramePr>
            <a:graphicFrameLocks noChangeAspect="1"/>
          </p:cNvGraphicFramePr>
          <p:nvPr/>
        </p:nvGraphicFramePr>
        <p:xfrm>
          <a:off x="1717571" y="2420640"/>
          <a:ext cx="2663825" cy="503237"/>
        </p:xfrm>
        <a:graphic>
          <a:graphicData uri="http://purl.oclc.org/ooxml/officeDocument/oleObject">
            <mc:AlternateContent xmlns:mc="http://schemas.openxmlformats.org/markup-compatibility/2006">
              <mc:Choice xmlns:v="urn:schemas-microsoft-com:vml" Requires="v">
                <p:oleObj spid="_x0000_s16403" name="Equation" r:id="rId3" imgW="1803400" imgH="254000" progId="Equation.DSMT4">
                  <p:embed/>
                </p:oleObj>
              </mc:Choice>
              <mc:Fallback>
                <p:oleObj name="Equation" r:id="rId3" imgW="1803400" imgH="2540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571" y="2420640"/>
                        <a:ext cx="2663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oleObj>
              </mc:Fallback>
            </mc:AlternateContent>
          </a:graphicData>
        </a:graphic>
      </p:graphicFrame>
      <p:sp>
        <p:nvSpPr>
          <p:cNvPr id="14342" name="文本框 1"/>
          <p:cNvSpPr txBox="1">
            <a:spLocks noChangeArrowheads="1"/>
          </p:cNvSpPr>
          <p:nvPr/>
        </p:nvSpPr>
        <p:spPr bwMode="auto">
          <a:xfrm>
            <a:off x="1559560" y="3500438"/>
            <a:ext cx="9648825" cy="2676525"/>
          </a:xfrm>
          <a:prstGeom prst="rect">
            <a:avLst/>
          </a:prstGeom>
          <a:solidFill>
            <a:schemeClr val="accent4">
              <a:lumMod val="20%"/>
              <a:lumOff val="80%"/>
            </a:schemeClr>
          </a:solidFill>
          <a:ln w="9525">
            <a:solidFill>
              <a:srgbClr val="FF0000"/>
            </a:solidFill>
            <a:miter lim="800%"/>
          </a:ln>
        </p:spPr>
        <p:txBody>
          <a:bodyPr>
            <a:spAutoFit/>
          </a:bodyPr>
          <a:lstStyle>
            <a:lvl1pPr>
              <a:lnSpc>
                <a:spcPct val="120%"/>
              </a:lnSpc>
              <a:spcBef>
                <a:spcPts val="1000"/>
              </a:spcBef>
              <a:buClr>
                <a:schemeClr val="accent1"/>
              </a:buClr>
              <a:buSzPct val="1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
              </a:lnSpc>
              <a:spcBef>
                <a:spcPts val="500"/>
              </a:spcBef>
              <a:buClr>
                <a:schemeClr val="accent1"/>
              </a:buClr>
              <a:buSzPct val="1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
              </a:lnSpc>
              <a:spcBef>
                <a:spcPts val="500"/>
              </a:spcBef>
              <a:buClr>
                <a:schemeClr val="accent1"/>
              </a:buClr>
              <a:buSzPct val="1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
              </a:lnSpc>
              <a:spcBef>
                <a:spcPts val="500"/>
              </a:spcBef>
              <a:buClr>
                <a:schemeClr val="accent1"/>
              </a:buClr>
              <a:buSzPct val="1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
              </a:lnSpc>
              <a:spcBef>
                <a:spcPts val="500"/>
              </a:spcBef>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9pPr>
          </a:lstStyle>
          <a:p>
            <a:pPr>
              <a:lnSpc>
                <a:spcPct val="100%"/>
              </a:lnSpc>
              <a:spcBef>
                <a:spcPct val="0%"/>
              </a:spcBef>
              <a:buClrTx/>
              <a:buSzTx/>
              <a:buFontTx/>
              <a:buNone/>
              <a:defRPr/>
            </a:pPr>
            <a:r>
              <a:rPr lang="zh-CN" altLang="zh-CN" sz="2400" b="1" dirty="0">
                <a:solidFill>
                  <a:srgbClr val="FF0000"/>
                </a:solidFill>
                <a:latin typeface="Times New Roman" panose="02020603050405020304" pitchFamily="18" charset="0"/>
                <a:cs typeface="Times New Roman" panose="02020603050405020304" pitchFamily="18" charset="0"/>
              </a:rPr>
              <a:t>import math</a:t>
            </a:r>
          </a:p>
          <a:p>
            <a:pPr>
              <a:lnSpc>
                <a:spcPct val="100%"/>
              </a:lnSpc>
              <a:spcBef>
                <a:spcPct val="0%"/>
              </a:spcBef>
              <a:buClrTx/>
              <a:buSzTx/>
              <a:buFontTx/>
              <a:buNone/>
              <a:defRPr/>
            </a:pPr>
            <a:r>
              <a:rPr lang="zh-CN" altLang="zh-CN" sz="2400" b="1" dirty="0">
                <a:solidFill>
                  <a:srgbClr val="FF0000"/>
                </a:solidFill>
                <a:latin typeface="Times New Roman" panose="02020603050405020304" pitchFamily="18" charset="0"/>
                <a:cs typeface="Times New Roman" panose="02020603050405020304" pitchFamily="18" charset="0"/>
              </a:rPr>
              <a:t>a = 3.0</a:t>
            </a:r>
          </a:p>
          <a:p>
            <a:pPr>
              <a:lnSpc>
                <a:spcPct val="100%"/>
              </a:lnSpc>
              <a:spcBef>
                <a:spcPct val="0%"/>
              </a:spcBef>
              <a:buClrTx/>
              <a:buSzTx/>
              <a:buFontTx/>
              <a:buNone/>
              <a:defRPr/>
            </a:pPr>
            <a:r>
              <a:rPr lang="zh-CN" altLang="zh-CN" sz="2400" b="1" dirty="0">
                <a:solidFill>
                  <a:srgbClr val="FF0000"/>
                </a:solidFill>
                <a:latin typeface="Times New Roman" panose="02020603050405020304" pitchFamily="18" charset="0"/>
                <a:cs typeface="Times New Roman" panose="02020603050405020304" pitchFamily="18" charset="0"/>
              </a:rPr>
              <a:t>b = 4.0</a:t>
            </a:r>
          </a:p>
          <a:p>
            <a:pPr>
              <a:lnSpc>
                <a:spcPct val="100%"/>
              </a:lnSpc>
              <a:spcBef>
                <a:spcPct val="0%"/>
              </a:spcBef>
              <a:buClrTx/>
              <a:buSzTx/>
              <a:buFontTx/>
              <a:buNone/>
              <a:defRPr/>
            </a:pPr>
            <a:r>
              <a:rPr lang="zh-CN" altLang="zh-CN" sz="2400" b="1" dirty="0">
                <a:solidFill>
                  <a:srgbClr val="FF0000"/>
                </a:solidFill>
                <a:latin typeface="Times New Roman" panose="02020603050405020304" pitchFamily="18" charset="0"/>
                <a:cs typeface="Times New Roman" panose="02020603050405020304" pitchFamily="18" charset="0"/>
              </a:rPr>
              <a:t>c = 5.0</a:t>
            </a:r>
          </a:p>
          <a:p>
            <a:pPr>
              <a:lnSpc>
                <a:spcPct val="100%"/>
              </a:lnSpc>
              <a:spcBef>
                <a:spcPct val="0%"/>
              </a:spcBef>
              <a:buClrTx/>
              <a:buSzTx/>
              <a:buFontTx/>
              <a:buNone/>
              <a:defRPr/>
            </a:pPr>
            <a:r>
              <a:rPr lang="zh-CN" altLang="zh-CN" sz="2400" b="1" dirty="0">
                <a:solidFill>
                  <a:srgbClr val="FF0000"/>
                </a:solidFill>
                <a:latin typeface="Times New Roman" panose="02020603050405020304" pitchFamily="18" charset="0"/>
                <a:cs typeface="Times New Roman" panose="02020603050405020304" pitchFamily="18" charset="0"/>
              </a:rPr>
              <a:t>h = (a + b + c) / 2 # half the perimeter of the triangle</a:t>
            </a:r>
          </a:p>
          <a:p>
            <a:pPr>
              <a:lnSpc>
                <a:spcPct val="100%"/>
              </a:lnSpc>
              <a:spcBef>
                <a:spcPct val="0%"/>
              </a:spcBef>
              <a:buClrTx/>
              <a:buSzTx/>
              <a:buFontTx/>
              <a:buNone/>
              <a:defRPr/>
            </a:pPr>
            <a:r>
              <a:rPr lang="zh-CN" altLang="zh-CN" sz="2400" b="1" dirty="0">
                <a:solidFill>
                  <a:srgbClr val="FF0000"/>
                </a:solidFill>
                <a:latin typeface="Times New Roman" panose="02020603050405020304" pitchFamily="18" charset="0"/>
                <a:cs typeface="Times New Roman" panose="02020603050405020304" pitchFamily="18" charset="0"/>
              </a:rPr>
              <a:t>s = math.sqrt(h*(h-a)*(h-b)*(h-c)) #Triangle area</a:t>
            </a:r>
          </a:p>
          <a:p>
            <a:pPr>
              <a:lnSpc>
                <a:spcPct val="100%"/>
              </a:lnSpc>
              <a:spcBef>
                <a:spcPct val="0%"/>
              </a:spcBef>
              <a:buClrTx/>
              <a:buSzTx/>
              <a:buFontTx/>
              <a:buNone/>
              <a:defRPr/>
            </a:pPr>
            <a:r>
              <a:rPr lang="zh-CN" altLang="zh-CN" sz="2400" b="1" dirty="0">
                <a:solidFill>
                  <a:srgbClr val="FF0000"/>
                </a:solidFill>
                <a:latin typeface="Times New Roman" panose="02020603050405020304" pitchFamily="18" charset="0"/>
                <a:cs typeface="Times New Roman" panose="02020603050405020304" pitchFamily="18" charset="0"/>
              </a:rPr>
              <a:t>print(s)</a:t>
            </a:r>
          </a:p>
        </p:txBody>
      </p:sp>
    </p:spTree>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19380" y="482931"/>
            <a:ext cx="11974830" cy="533400"/>
          </a:xfrm>
        </p:spPr>
        <p:txBody>
          <a:bodyPr/>
          <a:lstStyle/>
          <a:p>
            <a:pPr eaLnBrk="1" hangingPunct="1">
              <a:defRPr/>
            </a:pPr>
            <a:r>
              <a:rPr lang="zh-CN" altLang="en-US" dirty="0">
                <a:ea typeface="Times New Roman" panose="02020603050405020304" pitchFamily="18" charset="0"/>
              </a:rPr>
              <a:t>Variables, Assignment Statements and Object References (</a:t>
            </a:r>
            <a:r>
              <a:rPr lang="en-US" altLang="zh-CN" dirty="0">
                <a:ea typeface="Times New Roman" panose="02020603050405020304" pitchFamily="18" charset="0"/>
              </a:rPr>
              <a:t>2</a:t>
            </a:r>
            <a:r>
              <a:rPr lang="zh-CN" altLang="en-US" dirty="0">
                <a:ea typeface="Times New Roman" panose="02020603050405020304" pitchFamily="18" charset="0"/>
              </a:rPr>
              <a:t>)</a:t>
            </a:r>
          </a:p>
        </p:txBody>
      </p:sp>
      <p:sp>
        <p:nvSpPr>
          <p:cNvPr id="21507" name="内容占位符 2"/>
          <p:cNvSpPr>
            <a:spLocks noGrp="1" noChangeArrowheads="1"/>
          </p:cNvSpPr>
          <p:nvPr>
            <p:ph idx="1"/>
          </p:nvPr>
        </p:nvSpPr>
        <p:spPr>
          <a:xfrm>
            <a:off x="336625" y="1483519"/>
            <a:ext cx="10441160" cy="4114800"/>
          </a:xfrm>
        </p:spPr>
        <p:txBody>
          <a:bodyPr/>
          <a:lstStyle/>
          <a:p>
            <a:pPr eaLnBrk="1" hangingPunct="1">
              <a:defRPr/>
            </a:pPr>
            <a:r>
              <a:rPr lang="en-US" altLang="zh-CN" sz="2400" dirty="0">
                <a:ea typeface="Times New Roman" panose="02020603050405020304" pitchFamily="18" charset="0"/>
              </a:rPr>
              <a:t>Python </a:t>
            </a:r>
            <a:r>
              <a:rPr lang="zh-CN" altLang="en-US" sz="2400" dirty="0">
                <a:ea typeface="Times New Roman" panose="02020603050405020304" pitchFamily="18" charset="0"/>
              </a:rPr>
              <a:t>also supports the following assignment statements</a:t>
            </a:r>
            <a:endParaRPr lang="en-US" altLang="zh-CN" sz="2400" dirty="0">
              <a:ea typeface="Times New Roman" panose="02020603050405020304" pitchFamily="18" charset="0"/>
            </a:endParaRPr>
          </a:p>
          <a:p>
            <a:pPr eaLnBrk="1" hangingPunct="1">
              <a:defRPr/>
            </a:pPr>
            <a:r>
              <a:rPr lang="zh-CN" altLang="en-US" sz="2400" dirty="0">
                <a:ea typeface="Times New Roman" panose="02020603050405020304" pitchFamily="18" charset="0"/>
              </a:rPr>
              <a:t>(</a:t>
            </a:r>
            <a:r>
              <a:rPr lang="en-US" altLang="zh-CN" sz="2400" dirty="0">
                <a:ea typeface="Times New Roman" panose="02020603050405020304" pitchFamily="18" charset="0"/>
              </a:rPr>
              <a:t>1</a:t>
            </a:r>
            <a:r>
              <a:rPr lang="zh-CN" altLang="en-US" sz="2400" dirty="0">
                <a:ea typeface="Times New Roman" panose="02020603050405020304" pitchFamily="18" charset="0"/>
              </a:rPr>
              <a:t>) </a:t>
            </a:r>
            <a:r>
              <a:rPr lang="en-US" altLang="zh-CN" sz="2400" dirty="0">
                <a:ea typeface="Times New Roman" panose="02020603050405020304" pitchFamily="18" charset="0"/>
              </a:rPr>
              <a:t>Chained</a:t>
            </a:r>
            <a:r>
              <a:rPr lang="zh-CN" altLang="en-US" sz="2400" dirty="0">
                <a:ea typeface="Times New Roman" panose="02020603050405020304" pitchFamily="18" charset="0"/>
              </a:rPr>
              <a:t> assignment</a:t>
            </a:r>
            <a:endParaRPr lang="en-US" altLang="zh-CN" sz="2400" dirty="0">
              <a:ea typeface="Times New Roman" panose="02020603050405020304" pitchFamily="18" charset="0"/>
            </a:endParaRPr>
          </a:p>
          <a:p>
            <a:pPr eaLnBrk="1" hangingPunct="1">
              <a:defRPr/>
            </a:pPr>
            <a:r>
              <a:rPr lang="zh-CN" altLang="en-US" sz="2400" dirty="0">
                <a:ea typeface="Times New Roman" panose="02020603050405020304" pitchFamily="18" charset="0"/>
                <a:cs typeface="Times New Roman" panose="02020603050405020304" pitchFamily="18" charset="0"/>
              </a:rPr>
              <a:t>(</a:t>
            </a:r>
            <a:r>
              <a:rPr lang="en-US" altLang="zh-CN" sz="2400" dirty="0">
                <a:ea typeface="Times New Roman" panose="02020603050405020304" pitchFamily="18" charset="0"/>
                <a:cs typeface="Times New Roman" panose="02020603050405020304" pitchFamily="18" charset="0"/>
              </a:rPr>
              <a:t>2</a:t>
            </a:r>
            <a:r>
              <a:rPr lang="zh-CN" altLang="en-US" sz="2400" dirty="0">
                <a:ea typeface="Times New Roman" panose="02020603050405020304" pitchFamily="18" charset="0"/>
                <a:cs typeface="Times New Roman" panose="02020603050405020304" pitchFamily="18" charset="0"/>
              </a:rPr>
              <a:t>) Compound Assignment Statements</a:t>
            </a:r>
            <a:endParaRPr lang="en-US" altLang="zh-CN" sz="2400" dirty="0">
              <a:ea typeface="Times New Roman" panose="02020603050405020304" pitchFamily="18" charset="0"/>
              <a:cs typeface="Times New Roman" panose="02020603050405020304" pitchFamily="18" charset="0"/>
            </a:endParaRPr>
          </a:p>
          <a:p>
            <a:pPr eaLnBrk="1" hangingPunct="1">
              <a:defRPr/>
            </a:pPr>
            <a:r>
              <a:rPr lang="zh-CN" altLang="en-US" sz="2400" dirty="0">
                <a:ea typeface="Times New Roman" panose="02020603050405020304" pitchFamily="18" charset="0"/>
                <a:cs typeface="Times New Roman" panose="02020603050405020304" pitchFamily="18" charset="0"/>
              </a:rPr>
              <a:t>(</a:t>
            </a:r>
            <a:r>
              <a:rPr lang="en-US" altLang="zh-CN" sz="2400" dirty="0">
                <a:ea typeface="Times New Roman" panose="02020603050405020304" pitchFamily="18" charset="0"/>
                <a:cs typeface="Times New Roman" panose="02020603050405020304" pitchFamily="18" charset="0"/>
              </a:rPr>
              <a:t>3</a:t>
            </a:r>
            <a:r>
              <a:rPr lang="zh-CN" altLang="en-US" sz="2400" dirty="0">
                <a:ea typeface="Times New Roman" panose="02020603050405020304" pitchFamily="18" charset="0"/>
                <a:cs typeface="Times New Roman" panose="02020603050405020304" pitchFamily="18" charset="0"/>
              </a:rPr>
              <a:t>) Series unpacking assignment</a:t>
            </a:r>
            <a:endParaRPr lang="en-US" altLang="zh-CN" sz="2400" dirty="0">
              <a:highlight>
                <a:srgbClr val="00FFFF"/>
              </a:highlight>
              <a:ea typeface="Times New Roman" panose="02020603050405020304" pitchFamily="18" charset="0"/>
              <a:cs typeface="Times New Roman" panose="02020603050405020304" pitchFamily="18" charset="0"/>
            </a:endParaRPr>
          </a:p>
          <a:p>
            <a:pPr eaLnBrk="1" hangingPunct="1">
              <a:defRPr/>
            </a:pPr>
            <a:endParaRPr lang="en-US" altLang="zh-CN" sz="2400" dirty="0">
              <a:highlight>
                <a:srgbClr val="00FFFF"/>
              </a:highlight>
              <a:cs typeface="Times New Roman" panose="02020603050405020304" pitchFamily="18" charset="0"/>
            </a:endParaRPr>
          </a:p>
          <a:p>
            <a:pPr eaLnBrk="1" hangingPunct="1">
              <a:defRPr/>
            </a:pPr>
            <a:r>
              <a:rPr lang="zh-CN" altLang="en-US"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2.15: Example of </a:t>
            </a:r>
            <a:r>
              <a:rPr lang="zh-CN" altLang="en-US" sz="2400" dirty="0">
                <a:highlight>
                  <a:srgbClr val="00FFFF"/>
                </a:highlight>
                <a:cs typeface="Times New Roman" panose="02020603050405020304" pitchFamily="18" charset="0"/>
              </a:rPr>
              <a:t>declaration and assignment of variables</a:t>
            </a:r>
          </a:p>
        </p:txBody>
      </p:sp>
      <p:sp>
        <p:nvSpPr>
          <p:cNvPr id="2" name="矩形 1"/>
          <p:cNvSpPr/>
          <p:nvPr/>
        </p:nvSpPr>
        <p:spPr>
          <a:xfrm>
            <a:off x="119380" y="4869180"/>
            <a:ext cx="11855450" cy="1936115"/>
          </a:xfrm>
          <a:prstGeom prst="rect">
            <a:avLst/>
          </a:prstGeom>
          <a:solidFill>
            <a:schemeClr val="accent4">
              <a:lumMod val="20%"/>
              <a:lumOff val="80%"/>
            </a:schemeClr>
          </a:solidFill>
        </p:spPr>
        <p:txBody>
          <a:bodyPr>
            <a:noAutofit/>
          </a:bodyPr>
          <a:lstStyle/>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rPr>
              <a:t>x=0; y=0; z=0 </a:t>
            </a:r>
            <a:r>
              <a:rPr lang="en-US" altLang="zh-CN" sz="2400" b="1" kern="100" dirty="0">
                <a:latin typeface="Times New Roman" panose="02020603050405020304" pitchFamily="18" charset="0"/>
                <a:ea typeface="Times New Roman" panose="02020603050405020304" pitchFamily="18" charset="0"/>
              </a:rPr>
              <a:t># </a:t>
            </a:r>
            <a:r>
              <a:rPr lang="zh-CN" altLang="en-US" sz="2400" b="1" kern="100" dirty="0">
                <a:latin typeface="Times New Roman" panose="02020603050405020304" pitchFamily="18" charset="0"/>
                <a:ea typeface="Times New Roman" panose="02020603050405020304" pitchFamily="18" charset="0"/>
              </a:rPr>
              <a:t>Variables </a:t>
            </a:r>
            <a:r>
              <a:rPr lang="en-US" altLang="zh-CN" sz="2400" b="1" kern="100" dirty="0">
                <a:latin typeface="Times New Roman" panose="02020603050405020304" pitchFamily="18" charset="0"/>
                <a:ea typeface="Times New Roman" panose="02020603050405020304" pitchFamily="18" charset="0"/>
              </a:rPr>
              <a:t>x</a:t>
            </a:r>
            <a:r>
              <a:rPr lang="zh-CN" altLang="en-US" sz="2400" b="1" kern="100" dirty="0">
                <a:latin typeface="Times New Roman" panose="02020603050405020304" pitchFamily="18" charset="0"/>
                <a:ea typeface="Times New Roman" panose="02020603050405020304" pitchFamily="18" charset="0"/>
              </a:rPr>
              <a:t>, </a:t>
            </a:r>
            <a:r>
              <a:rPr lang="en-US" altLang="zh-CN" sz="2400" b="1" kern="100" dirty="0">
                <a:latin typeface="Times New Roman" panose="02020603050405020304" pitchFamily="18" charset="0"/>
                <a:ea typeface="Times New Roman" panose="02020603050405020304" pitchFamily="18" charset="0"/>
              </a:rPr>
              <a:t>y </a:t>
            </a:r>
            <a:r>
              <a:rPr lang="zh-CN" altLang="en-US" sz="2400" b="1" kern="100" dirty="0">
                <a:latin typeface="Times New Roman" panose="02020603050405020304" pitchFamily="18" charset="0"/>
                <a:ea typeface="Times New Roman" panose="02020603050405020304" pitchFamily="18" charset="0"/>
              </a:rPr>
              <a:t>and </a:t>
            </a:r>
            <a:r>
              <a:rPr lang="en-US" altLang="zh-CN" sz="2400" b="1" kern="100" dirty="0">
                <a:latin typeface="Times New Roman" panose="02020603050405020304" pitchFamily="18" charset="0"/>
                <a:ea typeface="Times New Roman" panose="02020603050405020304" pitchFamily="18" charset="0"/>
              </a:rPr>
              <a:t>z </a:t>
            </a:r>
            <a:r>
              <a:rPr lang="zh-CN" altLang="en-US" sz="2400" b="1" kern="100" dirty="0">
                <a:latin typeface="Times New Roman" panose="02020603050405020304" pitchFamily="18" charset="0"/>
                <a:ea typeface="Times New Roman" panose="02020603050405020304" pitchFamily="18" charset="0"/>
              </a:rPr>
              <a:t>all point to </a:t>
            </a:r>
            <a:r>
              <a:rPr lang="en-US" altLang="zh-CN" sz="2400" b="1" kern="100" dirty="0">
                <a:latin typeface="Times New Roman" panose="02020603050405020304" pitchFamily="18" charset="0"/>
                <a:ea typeface="Times New Roman" panose="02020603050405020304" pitchFamily="18" charset="0"/>
              </a:rPr>
              <a:t>int </a:t>
            </a:r>
            <a:r>
              <a:rPr lang="zh-CN" altLang="en-US" sz="2400" b="1" kern="100" dirty="0">
                <a:latin typeface="Times New Roman" panose="02020603050405020304" pitchFamily="18" charset="0"/>
                <a:ea typeface="Times New Roman" panose="02020603050405020304" pitchFamily="18" charset="0"/>
              </a:rPr>
              <a:t>object </a:t>
            </a:r>
            <a:r>
              <a:rPr lang="en-US" altLang="zh-CN" sz="2400" b="1" kern="100" dirty="0">
                <a:latin typeface="Times New Roman" panose="02020603050405020304" pitchFamily="18" charset="0"/>
                <a:ea typeface="Times New Roman" panose="02020603050405020304" pitchFamily="18" charset="0"/>
              </a:rPr>
              <a:t>0</a:t>
            </a:r>
            <a:r>
              <a:rPr lang="zh-CN" altLang="en-US" sz="2400" b="1" kern="100" dirty="0">
                <a:latin typeface="Times New Roman" panose="02020603050405020304" pitchFamily="18" charset="0"/>
                <a:ea typeface="Times New Roman" panose="02020603050405020304" pitchFamily="18" charset="0"/>
              </a:rPr>
              <a:t>. </a:t>
            </a:r>
            <a:r>
              <a:rPr lang="en-US" altLang="zh-CN" sz="2400" b="1" kern="100" dirty="0">
                <a:latin typeface="Times New Roman" panose="02020603050405020304" pitchFamily="18" charset="0"/>
                <a:ea typeface="Times New Roman" panose="02020603050405020304" pitchFamily="18" charset="0"/>
              </a:rPr>
              <a:t>x=y=z=0</a:t>
            </a: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rPr>
              <a:t>str1 = "</a:t>
            </a:r>
            <a:r>
              <a:rPr lang="zh-CN" altLang="en-US" sz="2400" b="1" kern="100" dirty="0">
                <a:solidFill>
                  <a:srgbClr val="FF0000"/>
                </a:solidFill>
                <a:latin typeface="Times New Roman" panose="02020603050405020304" pitchFamily="18" charset="0"/>
                <a:ea typeface="Times New Roman" panose="02020603050405020304" pitchFamily="18" charset="0"/>
              </a:rPr>
              <a:t>everyday</a:t>
            </a:r>
            <a:r>
              <a:rPr lang="en-US" altLang="zh-CN" sz="2400" b="1" kern="100" dirty="0">
                <a:solidFill>
                  <a:srgbClr val="FF0000"/>
                </a:solidFill>
                <a:latin typeface="Times New Roman" panose="02020603050405020304" pitchFamily="18" charset="0"/>
                <a:ea typeface="Times New Roman" panose="02020603050405020304" pitchFamily="18" charset="0"/>
              </a:rPr>
              <a:t>" </a:t>
            </a:r>
            <a:r>
              <a:rPr lang="en-US" altLang="zh-CN" sz="2400" b="1" kern="100" dirty="0">
                <a:latin typeface="Times New Roman" panose="02020603050405020304" pitchFamily="18" charset="0"/>
                <a:ea typeface="Times New Roman" panose="02020603050405020304" pitchFamily="18" charset="0"/>
              </a:rPr>
              <a:t># </a:t>
            </a:r>
            <a:r>
              <a:rPr lang="zh-CN" altLang="en-US" sz="2400" b="1" kern="100" dirty="0">
                <a:latin typeface="Times New Roman" panose="02020603050405020304" pitchFamily="18" charset="0"/>
                <a:ea typeface="Times New Roman" panose="02020603050405020304" pitchFamily="18" charset="0"/>
              </a:rPr>
              <a:t>The variable </a:t>
            </a:r>
            <a:r>
              <a:rPr lang="en-US" altLang="zh-CN" sz="2400" b="1" kern="100" dirty="0">
                <a:latin typeface="Times New Roman" panose="02020603050405020304" pitchFamily="18" charset="0"/>
                <a:ea typeface="Times New Roman" panose="02020603050405020304" pitchFamily="18" charset="0"/>
              </a:rPr>
              <a:t>str1 </a:t>
            </a:r>
            <a:r>
              <a:rPr lang="zh-CN" altLang="en-US" sz="2400" b="1" kern="100" dirty="0">
                <a:latin typeface="Times New Roman" panose="02020603050405020304" pitchFamily="18" charset="0"/>
                <a:ea typeface="Times New Roman" panose="02020603050405020304" pitchFamily="18" charset="0"/>
              </a:rPr>
              <a:t>points to an instance of </a:t>
            </a:r>
            <a:r>
              <a:rPr lang="en-US" altLang="zh-CN" sz="2400" b="1" kern="100" dirty="0">
                <a:latin typeface="Times New Roman" panose="02020603050405020304" pitchFamily="18" charset="0"/>
                <a:ea typeface="Times New Roman" panose="02020603050405020304" pitchFamily="18" charset="0"/>
              </a:rPr>
              <a:t>str </a:t>
            </a:r>
            <a:r>
              <a:rPr lang="zh-CN" altLang="en-US" sz="2400" b="1" kern="100" dirty="0">
                <a:latin typeface="Times New Roman" panose="02020603050405020304" pitchFamily="18" charset="0"/>
                <a:ea typeface="Times New Roman" panose="02020603050405020304" pitchFamily="18" charset="0"/>
              </a:rPr>
              <a:t>with the value </a:t>
            </a:r>
            <a:r>
              <a:rPr lang="en-US" altLang="zh-CN" sz="2400" b="1" kern="100" dirty="0">
                <a:latin typeface="Times New Roman" panose="02020603050405020304" pitchFamily="18" charset="0"/>
                <a:ea typeface="Times New Roman" panose="02020603050405020304" pitchFamily="18" charset="0"/>
              </a:rPr>
              <a:t>"</a:t>
            </a:r>
            <a:r>
              <a:rPr lang="zh-CN" altLang="en-US" sz="2400" b="1" kern="100" dirty="0">
                <a:latin typeface="Times New Roman" panose="02020603050405020304" pitchFamily="18" charset="0"/>
                <a:ea typeface="Times New Roman" panose="02020603050405020304" pitchFamily="18" charset="0"/>
              </a:rPr>
              <a:t>everyday</a:t>
            </a:r>
            <a:r>
              <a:rPr lang="en-US" altLang="zh-CN" sz="2400" b="1" kern="100" dirty="0">
                <a:latin typeface="Times New Roman" panose="02020603050405020304" pitchFamily="18" charset="0"/>
                <a:ea typeface="Times New Roman" panose="02020603050405020304" pitchFamily="18" charset="0"/>
              </a:rPr>
              <a:t>".</a:t>
            </a: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err="1">
                <a:solidFill>
                  <a:srgbClr val="FF0000"/>
                </a:solidFill>
                <a:latin typeface="Times New Roman" panose="02020603050405020304" pitchFamily="18" charset="0"/>
                <a:ea typeface="Times New Roman" panose="02020603050405020304" pitchFamily="18" charset="0"/>
              </a:rPr>
              <a:t>aFloat </a:t>
            </a:r>
            <a:r>
              <a:rPr lang="zh-CN" altLang="en-US" sz="2400" b="1" kern="100" dirty="0">
                <a:latin typeface="Times New Roman" panose="02020603050405020304" pitchFamily="18" charset="0"/>
                <a:ea typeface="Times New Roman" panose="02020603050405020304" pitchFamily="18" charset="0"/>
              </a:rPr>
              <a:t>#Variable </a:t>
            </a:r>
            <a:r>
              <a:rPr lang="en-US" altLang="zh-CN" sz="2400" b="1" kern="100" dirty="0" err="1">
                <a:latin typeface="Times New Roman" panose="02020603050405020304" pitchFamily="18" charset="0"/>
                <a:ea typeface="Times New Roman" panose="02020603050405020304" pitchFamily="18" charset="0"/>
              </a:rPr>
              <a:t>aFloat </a:t>
            </a:r>
            <a:r>
              <a:rPr lang="zh-CN" altLang="en-US" sz="2400" b="1" kern="100" dirty="0">
                <a:latin typeface="Times New Roman" panose="02020603050405020304" pitchFamily="18" charset="0"/>
                <a:ea typeface="Times New Roman" panose="02020603050405020304" pitchFamily="18" charset="0"/>
              </a:rPr>
              <a:t>is not declared and defined (</a:t>
            </a:r>
            <a:r>
              <a:rPr lang="en-US" altLang="zh-CN" sz="2400" b="1" kern="100" dirty="0" err="1">
                <a:latin typeface="Times New Roman" panose="02020603050405020304" pitchFamily="18" charset="0"/>
                <a:ea typeface="Times New Roman" panose="02020603050405020304" pitchFamily="18" charset="0"/>
              </a:rPr>
              <a:t>NameError</a:t>
            </a:r>
            <a:r>
              <a:rPr lang="en-US" altLang="zh-CN" sz="2400" b="1" kern="100" dirty="0">
                <a:latin typeface="Times New Roman" panose="02020603050405020304" pitchFamily="18" charset="0"/>
                <a:ea typeface="Times New Roman" panose="02020603050405020304" pitchFamily="18" charset="0"/>
              </a:rPr>
              <a:t>: name '</a:t>
            </a:r>
            <a:r>
              <a:rPr lang="en-US" altLang="zh-CN" sz="2400" b="1" kern="100" dirty="0" err="1">
                <a:latin typeface="Times New Roman" panose="02020603050405020304" pitchFamily="18" charset="0"/>
                <a:ea typeface="Times New Roman" panose="02020603050405020304" pitchFamily="18" charset="0"/>
              </a:rPr>
              <a:t>aFloat</a:t>
            </a:r>
            <a:r>
              <a:rPr lang="en-US" altLang="zh-CN" sz="2400" b="1" kern="100" dirty="0">
                <a:latin typeface="Times New Roman" panose="02020603050405020304" pitchFamily="18" charset="0"/>
                <a:ea typeface="Times New Roman" panose="02020603050405020304" pitchFamily="18" charset="0"/>
              </a:rPr>
              <a:t>' is not defined</a:t>
            </a:r>
            <a:r>
              <a:rPr lang="zh-CN" altLang="en-US" sz="2400" b="1" kern="100" dirty="0">
                <a:latin typeface="Times New Roman" panose="02020603050405020304" pitchFamily="18" charset="0"/>
                <a:ea typeface="Times New Roman" panose="02020603050405020304" pitchFamily="18" charset="0"/>
              </a:rPr>
              <a:t>)</a:t>
            </a:r>
          </a:p>
        </p:txBody>
      </p:sp>
      <p:pic>
        <p:nvPicPr>
          <p:cNvPr id="32773"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952" y="1844517"/>
            <a:ext cx="45386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32774"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867" y="2973649"/>
            <a:ext cx="329088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grpSp>
        <p:nvGrpSpPr>
          <p:cNvPr id="3" name="组合 2"/>
          <p:cNvGrpSpPr/>
          <p:nvPr/>
        </p:nvGrpSpPr>
        <p:grpSpPr>
          <a:xfrm>
            <a:off x="5151120" y="2388235"/>
            <a:ext cx="7040880" cy="529590"/>
            <a:chOff x="8410" y="3596"/>
            <a:chExt cx="11088" cy="834"/>
          </a:xfrm>
        </p:grpSpPr>
        <p:pic>
          <p:nvPicPr>
            <p:cNvPr id="32775"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0" y="3596"/>
              <a:ext cx="11088"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4" name="箭头: 右 3"/>
            <p:cNvSpPr/>
            <p:nvPr/>
          </p:nvSpPr>
          <p:spPr>
            <a:xfrm flipV="1">
              <a:off x="12254" y="3973"/>
              <a:ext cx="1700" cy="335"/>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32777" name="图片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24" y="1135937"/>
            <a:ext cx="544988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32778" name="图片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7" y="3446065"/>
            <a:ext cx="10442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a:xfrm>
            <a:off x="1163637" y="474886"/>
            <a:ext cx="9602787" cy="577850"/>
          </a:xfrm>
        </p:spPr>
        <p:txBody>
          <a:bodyPr/>
          <a:lstStyle/>
          <a:p>
            <a:pPr eaLnBrk="1" hangingPunct="1">
              <a:defRPr/>
            </a:pPr>
            <a:r>
              <a:rPr lang="zh-CN" altLang="zh-CN" dirty="0">
                <a:ea typeface="Times New Roman" panose="02020603050405020304" pitchFamily="18" charset="0"/>
              </a:rPr>
              <a:t>constant</a:t>
            </a:r>
            <a:endParaRPr lang="zh-CN" altLang="en-US" dirty="0">
              <a:ea typeface="Times New Roman" panose="02020603050405020304" pitchFamily="18" charset="0"/>
            </a:endParaRPr>
          </a:p>
        </p:txBody>
      </p:sp>
      <p:sp>
        <p:nvSpPr>
          <p:cNvPr id="40963" name="内容占位符 2"/>
          <p:cNvSpPr>
            <a:spLocks noGrp="1" noChangeArrowheads="1"/>
          </p:cNvSpPr>
          <p:nvPr>
            <p:ph idx="1"/>
          </p:nvPr>
        </p:nvSpPr>
        <p:spPr>
          <a:xfrm>
            <a:off x="191344" y="1052736"/>
            <a:ext cx="12000656" cy="3294062"/>
          </a:xfrm>
        </p:spPr>
        <p:txBody>
          <a:bodyPr/>
          <a:lstStyle/>
          <a:p>
            <a:pPr eaLnBrk="1" hangingPunct="1">
              <a:defRPr/>
            </a:pPr>
            <a:r>
              <a:rPr lang="zh-CN" altLang="zh-CN" sz="2400" dirty="0">
                <a:ea typeface="Times New Roman" panose="02020603050405020304" pitchFamily="18" charset="0"/>
              </a:rPr>
              <a:t>The </a:t>
            </a:r>
            <a:r>
              <a:rPr lang="en-US" altLang="zh-CN" sz="2400" dirty="0">
                <a:ea typeface="Times New Roman" panose="02020603050405020304" pitchFamily="18" charset="0"/>
              </a:rPr>
              <a:t>Python </a:t>
            </a:r>
            <a:r>
              <a:rPr lang="zh-CN" altLang="zh-CN" sz="2400" dirty="0">
                <a:ea typeface="Times New Roman" panose="02020603050405020304" pitchFamily="18" charset="0"/>
              </a:rPr>
              <a:t>language does not support constants, i.e. there are no syntax rules restricting changing the value of a constant</a:t>
            </a:r>
            <a:endParaRPr lang="en-US" altLang="zh-CN" sz="2400" dirty="0">
              <a:ea typeface="Times New Roman" panose="02020603050405020304" pitchFamily="18" charset="0"/>
            </a:endParaRPr>
          </a:p>
          <a:p>
            <a:pPr eaLnBrk="1" hangingPunct="1">
              <a:defRPr/>
            </a:pPr>
            <a:r>
              <a:rPr lang="en-US" altLang="zh-CN" sz="2400" dirty="0">
                <a:ea typeface="Times New Roman" panose="02020603050405020304" pitchFamily="18" charset="0"/>
              </a:rPr>
              <a:t>The Python </a:t>
            </a:r>
            <a:r>
              <a:rPr lang="zh-CN" altLang="zh-CN" sz="2400" dirty="0">
                <a:ea typeface="Times New Roman" panose="02020603050405020304" pitchFamily="18" charset="0"/>
              </a:rPr>
              <a:t>language uses the convention of declaring variables that do not change during program execution to be constants, usually using </a:t>
            </a:r>
            <a:r>
              <a:rPr lang="zh-CN" altLang="zh-CN" sz="2400" dirty="0">
                <a:solidFill>
                  <a:srgbClr val="FF0000"/>
                </a:solidFill>
                <a:ea typeface="Times New Roman" panose="02020603050405020304" pitchFamily="18" charset="0"/>
              </a:rPr>
              <a:t>all capital letters </a:t>
            </a:r>
            <a:r>
              <a:rPr lang="zh-CN" altLang="zh-CN" sz="2400" dirty="0">
                <a:ea typeface="Times New Roman" panose="02020603050405020304" pitchFamily="18" charset="0"/>
              </a:rPr>
              <a:t>(which can be underlined to increase readability) to denote the name of the constant</a:t>
            </a:r>
            <a:endParaRPr lang="en-US" altLang="zh-CN" sz="2400"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2.6</a:t>
            </a:r>
            <a:r>
              <a:rPr lang="zh-CN" altLang="zh-CN" sz="2400" dirty="0">
                <a:highlight>
                  <a:srgbClr val="00FFFF"/>
                </a:highlight>
                <a:cs typeface="Times New Roman" panose="02020603050405020304" pitchFamily="18" charset="0"/>
              </a:rPr>
              <a:t>] Constant Example</a:t>
            </a:r>
            <a:endParaRPr lang="zh-CN" altLang="en-US" sz="2400" dirty="0">
              <a:highlight>
                <a:srgbClr val="00FFFF"/>
              </a:highlight>
              <a:cs typeface="Times New Roman" panose="02020603050405020304" pitchFamily="18" charset="0"/>
            </a:endParaRPr>
          </a:p>
        </p:txBody>
      </p:sp>
      <p:sp>
        <p:nvSpPr>
          <p:cNvPr id="2" name="矩形 1"/>
          <p:cNvSpPr/>
          <p:nvPr/>
        </p:nvSpPr>
        <p:spPr>
          <a:xfrm>
            <a:off x="551180" y="4346575"/>
            <a:ext cx="11047095" cy="1198880"/>
          </a:xfrm>
          <a:prstGeom prst="rect">
            <a:avLst/>
          </a:prstGeom>
          <a:solidFill>
            <a:schemeClr val="accent4">
              <a:lumMod val="20%"/>
              <a:lumOff val="80%"/>
            </a:schemeClr>
          </a:solidFill>
        </p:spPr>
        <p:txBody>
          <a:bodyPr wrap="square">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TAX_RATE = 0.17 </a:t>
            </a:r>
            <a:r>
              <a:rPr lang="x-none" altLang="zh-CN" sz="2400" b="1" kern="100" dirty="0">
                <a:latin typeface="Times New Roman" panose="02020603050405020304" pitchFamily="18" charset="0"/>
                <a:ea typeface="Times New Roman" panose="02020603050405020304" pitchFamily="18" charset="0"/>
              </a:rPr>
              <a:t># Floating point type constant TAX_RATE</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PI = 3.14 </a:t>
            </a:r>
            <a:r>
              <a:rPr lang="x-none" altLang="zh-CN" sz="2400" b="1" kern="100" dirty="0">
                <a:latin typeface="Times New Roman" panose="02020603050405020304" pitchFamily="18" charset="0"/>
                <a:ea typeface="Times New Roman" panose="02020603050405020304" pitchFamily="18" charset="0"/>
              </a:rPr>
              <a:t># Floating point type constant PI</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ECNU = '</a:t>
            </a:r>
            <a:r>
              <a:rPr lang="zh-CN" altLang="zh-CN" sz="2400" b="1" kern="100" dirty="0">
                <a:solidFill>
                  <a:srgbClr val="FF0000"/>
                </a:solidFill>
                <a:latin typeface="Times New Roman" panose="02020603050405020304" pitchFamily="18" charset="0"/>
                <a:ea typeface="Times New Roman" panose="02020603050405020304" pitchFamily="18" charset="0"/>
              </a:rPr>
              <a:t>East China Normal University</a:t>
            </a:r>
            <a:r>
              <a:rPr lang="x-none" altLang="zh-CN" sz="2400" b="1" kern="100" dirty="0">
                <a:solidFill>
                  <a:srgbClr val="FF0000"/>
                </a:solidFill>
                <a:latin typeface="Times New Roman" panose="02020603050405020304" pitchFamily="18" charset="0"/>
                <a:ea typeface="Times New Roman" panose="02020603050405020304" pitchFamily="18" charset="0"/>
              </a:rPr>
              <a:t>' </a:t>
            </a:r>
            <a:r>
              <a:rPr lang="x-none" altLang="zh-CN" sz="2400" b="1" kern="100" dirty="0">
                <a:latin typeface="Times New Roman" panose="02020603050405020304" pitchFamily="18" charset="0"/>
                <a:ea typeface="Times New Roman" panose="02020603050405020304" pitchFamily="18" charset="0"/>
              </a:rPr>
              <a:t># string constant ECNU</a:t>
            </a:r>
            <a:endParaRPr lang="zh-CN" altLang="zh-CN" sz="24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a:xfrm>
            <a:off x="1199456" y="374661"/>
            <a:ext cx="9602788" cy="603250"/>
          </a:xfrm>
        </p:spPr>
        <p:txBody>
          <a:bodyPr/>
          <a:lstStyle/>
          <a:p>
            <a:pPr eaLnBrk="1" hangingPunct="1">
              <a:defRPr/>
            </a:pPr>
            <a:r>
              <a:rPr lang="en-US" altLang="zh-CN" dirty="0">
                <a:ea typeface="Times New Roman" panose="02020603050405020304" pitchFamily="18" charset="0"/>
              </a:rPr>
              <a:t>2.5 </a:t>
            </a:r>
            <a:r>
              <a:rPr lang="zh-CN" altLang="zh-CN" dirty="0">
                <a:ea typeface="Times New Roman" panose="02020603050405020304" pitchFamily="18" charset="0"/>
              </a:rPr>
              <a:t>Expressions and Operators</a:t>
            </a:r>
            <a:endParaRPr lang="zh-CN" altLang="en-US" dirty="0">
              <a:ea typeface="Times New Roman" panose="02020603050405020304" pitchFamily="18" charset="0"/>
            </a:endParaRPr>
          </a:p>
        </p:txBody>
      </p:sp>
      <p:sp>
        <p:nvSpPr>
          <p:cNvPr id="41987" name="内容占位符 2"/>
          <p:cNvSpPr>
            <a:spLocks noGrp="1" noChangeArrowheads="1"/>
          </p:cNvSpPr>
          <p:nvPr>
            <p:ph idx="1"/>
          </p:nvPr>
        </p:nvSpPr>
        <p:spPr>
          <a:xfrm>
            <a:off x="526704" y="1124744"/>
            <a:ext cx="11665296" cy="3294062"/>
          </a:xfrm>
        </p:spPr>
        <p:txBody>
          <a:bodyPr/>
          <a:lstStyle/>
          <a:p>
            <a:pPr eaLnBrk="1" hangingPunct="1">
              <a:spcBef>
                <a:spcPts val="0"/>
              </a:spcBef>
              <a:defRPr/>
            </a:pPr>
            <a:r>
              <a:rPr lang="zh-CN" altLang="zh-CN" sz="2400" dirty="0">
                <a:ea typeface="Times New Roman" panose="02020603050405020304" pitchFamily="18" charset="0"/>
              </a:rPr>
              <a:t>Composition of expressions</a:t>
            </a:r>
            <a:endParaRPr lang="en-US" altLang="zh-CN" sz="2400" dirty="0">
              <a:ea typeface="Times New Roman" panose="02020603050405020304" pitchFamily="18" charset="0"/>
            </a:endParaRPr>
          </a:p>
          <a:p>
            <a:pPr lvl="1" eaLnBrk="1" hangingPunct="1">
              <a:spcBef>
                <a:spcPts val="0"/>
              </a:spcBef>
              <a:defRPr/>
            </a:pPr>
            <a:r>
              <a:rPr lang="zh-CN" altLang="zh-CN" sz="2400" dirty="0">
                <a:solidFill>
                  <a:srgbClr val="FF0000"/>
                </a:solidFill>
                <a:ea typeface="Times New Roman" panose="02020603050405020304" pitchFamily="18" charset="0"/>
              </a:rPr>
              <a:t>Operators</a:t>
            </a:r>
            <a:r>
              <a:rPr lang="zh-CN" altLang="zh-CN" sz="2400" dirty="0">
                <a:ea typeface="Times New Roman" panose="02020603050405020304" pitchFamily="18" charset="0"/>
              </a:rPr>
              <a:t>, </a:t>
            </a:r>
            <a:r>
              <a:rPr lang="zh-CN" altLang="zh-CN" sz="2400" dirty="0">
                <a:solidFill>
                  <a:srgbClr val="FF0000"/>
                </a:solidFill>
                <a:ea typeface="Times New Roman" panose="02020603050405020304" pitchFamily="18" charset="0"/>
              </a:rPr>
              <a:t>operators </a:t>
            </a:r>
            <a:r>
              <a:rPr lang="zh-CN" altLang="zh-CN" sz="2400" dirty="0">
                <a:ea typeface="Times New Roman" panose="02020603050405020304" pitchFamily="18" charset="0"/>
              </a:rPr>
              <a:t>and </a:t>
            </a:r>
            <a:r>
              <a:rPr lang="zh-CN" altLang="zh-CN" sz="2400" dirty="0">
                <a:solidFill>
                  <a:srgbClr val="FF0000"/>
                </a:solidFill>
                <a:ea typeface="Times New Roman" panose="02020603050405020304" pitchFamily="18" charset="0"/>
              </a:rPr>
              <a:t>parentheses </a:t>
            </a:r>
            <a:r>
              <a:rPr lang="zh-CN" altLang="zh-CN" sz="2400" dirty="0">
                <a:ea typeface="Times New Roman" panose="02020603050405020304" pitchFamily="18" charset="0"/>
              </a:rPr>
              <a:t>form expressions according to certain rules</a:t>
            </a:r>
            <a:endParaRPr lang="en-US" altLang="zh-CN" sz="2400" dirty="0">
              <a:ea typeface="Times New Roman" panose="02020603050405020304" pitchFamily="18" charset="0"/>
            </a:endParaRPr>
          </a:p>
          <a:p>
            <a:pPr eaLnBrk="1" hangingPunct="1">
              <a:spcBef>
                <a:spcPts val="0"/>
              </a:spcBef>
              <a:defRPr/>
            </a:pPr>
            <a:r>
              <a:rPr lang="zh-CN" altLang="zh-CN" sz="2400" dirty="0">
                <a:ea typeface="Times New Roman" panose="02020603050405020304" pitchFamily="18" charset="0"/>
              </a:rPr>
              <a:t>Operator priority controls the order in which each operator is calculated</a:t>
            </a:r>
            <a:endParaRPr lang="en-US" altLang="zh-CN" sz="2400" dirty="0">
              <a:ea typeface="Times New Roman" panose="02020603050405020304" pitchFamily="18" charset="0"/>
            </a:endParaRPr>
          </a:p>
          <a:p>
            <a:pPr eaLnBrk="1" hangingPunct="1">
              <a:spcBef>
                <a:spcPts val="0"/>
              </a:spcBef>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2.22</a:t>
            </a:r>
            <a:r>
              <a:rPr lang="zh-CN" altLang="zh-CN" sz="2400" dirty="0">
                <a:highlight>
                  <a:srgbClr val="00FFFF"/>
                </a:highlight>
                <a:cs typeface="Times New Roman" panose="02020603050405020304" pitchFamily="18" charset="0"/>
              </a:rPr>
              <a:t>] Example of an expression</a:t>
            </a:r>
            <a:endParaRPr lang="zh-CN" altLang="en-US" sz="2400" dirty="0">
              <a:highlight>
                <a:srgbClr val="00FFFF"/>
              </a:highlight>
              <a:cs typeface="Times New Roman" panose="02020603050405020304" pitchFamily="18" charset="0"/>
            </a:endParaRPr>
          </a:p>
        </p:txBody>
      </p:sp>
      <p:sp>
        <p:nvSpPr>
          <p:cNvPr id="2" name="矩形 1"/>
          <p:cNvSpPr/>
          <p:nvPr/>
        </p:nvSpPr>
        <p:spPr>
          <a:xfrm>
            <a:off x="767080" y="3284855"/>
            <a:ext cx="10965180" cy="3415030"/>
          </a:xfrm>
          <a:prstGeom prst="rect">
            <a:avLst/>
          </a:prstGeom>
          <a:solidFill>
            <a:schemeClr val="accent4">
              <a:lumMod val="20%"/>
              <a:lumOff val="80%"/>
            </a:schemeClr>
          </a:solidFill>
        </p:spPr>
        <p:txBody>
          <a:bodyPr wrap="square">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import math </a:t>
            </a:r>
            <a:r>
              <a:rPr lang="zh-CN" altLang="zh-CN" sz="2400" b="1" kern="100" dirty="0">
                <a:latin typeface="Times New Roman" panose="02020603050405020304" pitchFamily="18" charset="0"/>
                <a:ea typeface="Times New Roman" panose="02020603050405020304" pitchFamily="18" charset="0"/>
              </a:rPr>
              <a:t>#Import </a:t>
            </a:r>
            <a:r>
              <a:rPr lang="x-none" altLang="zh-CN" sz="2400" b="1" kern="100" dirty="0">
                <a:latin typeface="Times New Roman" panose="02020603050405020304" pitchFamily="18" charset="0"/>
                <a:ea typeface="Times New Roman" panose="02020603050405020304" pitchFamily="18" charset="0"/>
              </a:rPr>
              <a:t>math </a:t>
            </a:r>
            <a:r>
              <a:rPr lang="zh-CN" altLang="zh-CN" sz="2400" b="1" kern="100" dirty="0">
                <a:latin typeface="Times New Roman" panose="02020603050405020304" pitchFamily="18" charset="0"/>
                <a:ea typeface="Times New Roman" panose="02020603050405020304" pitchFamily="18" charset="0"/>
              </a:rPr>
              <a:t>module</a:t>
            </a: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a=2;b=10 </a:t>
            </a:r>
            <a:r>
              <a:rPr lang="x-none" altLang="zh-CN" sz="2400" b="1" kern="100" dirty="0">
                <a:latin typeface="Times New Roman" panose="02020603050405020304" pitchFamily="18" charset="0"/>
                <a:ea typeface="Times New Roman" panose="02020603050405020304" pitchFamily="18" charset="0"/>
              </a:rPr>
              <a:t># variable a points to int object 2</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latin typeface="Times New Roman" panose="02020603050405020304" pitchFamily="18" charset="0"/>
                <a:ea typeface="Times New Roman" panose="02020603050405020304" pitchFamily="18" charset="0"/>
              </a:rPr>
              <a:t>variable b points to int object 10</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a+b </a:t>
            </a:r>
            <a:r>
              <a:rPr lang="x-none" altLang="zh-CN" sz="2400" b="1" kern="100" dirty="0">
                <a:latin typeface="Times New Roman" panose="02020603050405020304" pitchFamily="18" charset="0"/>
                <a:ea typeface="Times New Roman" panose="02020603050405020304" pitchFamily="18" charset="0"/>
              </a:rPr>
              <a:t>#Output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12</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12</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math.pi </a:t>
            </a:r>
            <a:r>
              <a:rPr lang="x-none" altLang="zh-CN" sz="2400" b="1" kern="100" dirty="0">
                <a:latin typeface="Times New Roman" panose="02020603050405020304" pitchFamily="18" charset="0"/>
                <a:ea typeface="Times New Roman" panose="02020603050405020304" pitchFamily="18" charset="0"/>
              </a:rPr>
              <a:t># Output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3.141592653589793</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3.141592653589793</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math.sin(math.pi/2) </a:t>
            </a:r>
            <a:r>
              <a:rPr lang="x-none" altLang="zh-CN" sz="2400" b="1" kern="100" dirty="0">
                <a:latin typeface="Times New Roman" panose="02020603050405020304" pitchFamily="18" charset="0"/>
                <a:ea typeface="Times New Roman" panose="02020603050405020304" pitchFamily="18" charset="0"/>
              </a:rPr>
              <a:t>#Output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1.0</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1.0</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a:xfrm>
            <a:off x="1199456" y="548680"/>
            <a:ext cx="9602788" cy="504825"/>
          </a:xfrm>
        </p:spPr>
        <p:txBody>
          <a:bodyPr/>
          <a:lstStyle/>
          <a:p>
            <a:pPr eaLnBrk="1" hangingPunct="1">
              <a:defRPr/>
            </a:pPr>
            <a:r>
              <a:rPr lang="zh-CN" altLang="zh-CN" dirty="0">
                <a:ea typeface="Times New Roman" panose="02020603050405020304" pitchFamily="18" charset="0"/>
              </a:rPr>
              <a:t>Rules for writing expressions</a:t>
            </a:r>
            <a:endParaRPr lang="zh-CN" altLang="en-US" dirty="0">
              <a:ea typeface="Times New Roman" panose="02020603050405020304" pitchFamily="18" charset="0"/>
            </a:endParaRPr>
          </a:p>
        </p:txBody>
      </p:sp>
      <p:sp>
        <p:nvSpPr>
          <p:cNvPr id="35843" name="内容占位符 2"/>
          <p:cNvSpPr>
            <a:spLocks noGrp="1" noChangeArrowheads="1"/>
          </p:cNvSpPr>
          <p:nvPr>
            <p:ph idx="1"/>
          </p:nvPr>
        </p:nvSpPr>
        <p:spPr>
          <a:xfrm>
            <a:off x="839788" y="1412875"/>
            <a:ext cx="10728325" cy="4248150"/>
          </a:xfrm>
        </p:spPr>
        <p:txBody>
          <a:bodyPr/>
          <a:lstStyle/>
          <a:p>
            <a:pPr eaLnBrk="1" hangingPunct="1"/>
            <a:r>
              <a:rPr lang="en-US" altLang="zh-CN" sz="3200" dirty="0">
                <a:ea typeface="Times New Roman" panose="02020603050405020304" pitchFamily="18" charset="0"/>
                <a:sym typeface="Wingdings" panose="05000000000000000000" pitchFamily="2" charset="2"/>
              </a:rPr>
              <a:t></a:t>
            </a:r>
            <a:r>
              <a:rPr lang="zh-CN" altLang="zh-CN" sz="3200" dirty="0">
                <a:ea typeface="Times New Roman" panose="02020603050405020304" pitchFamily="18" charset="0"/>
              </a:rPr>
              <a:t>Expressions are written on the same datum from left to right.</a:t>
            </a:r>
            <a:r>
              <a:rPr sz="3200" dirty="0">
                <a:ea typeface="Times New Roman" panose="02020603050405020304" pitchFamily="18" charset="0"/>
              </a:rPr>
              <a:t> e.g. </a:t>
            </a:r>
            <a:r>
              <a:rPr lang="en-US" altLang="zh-CN" sz="3200" dirty="0">
                <a:ea typeface="Times New Roman" panose="02020603050405020304" pitchFamily="18" charset="0"/>
              </a:rPr>
              <a:t>a</a:t>
            </a:r>
            <a:r>
              <a:rPr lang="en-US" altLang="zh-CN" sz="3200" baseline="30%" dirty="0">
                <a:ea typeface="Times New Roman" panose="02020603050405020304" pitchFamily="18" charset="0"/>
              </a:rPr>
              <a:t>2</a:t>
            </a:r>
            <a:r>
              <a:rPr lang="en-US" altLang="zh-CN" sz="3200" dirty="0">
                <a:ea typeface="Times New Roman" panose="02020603050405020304" pitchFamily="18" charset="0"/>
              </a:rPr>
              <a:t>+b</a:t>
            </a:r>
            <a:r>
              <a:rPr lang="en-US" altLang="zh-CN" sz="3200" baseline="30%" dirty="0">
                <a:ea typeface="Times New Roman" panose="02020603050405020304" pitchFamily="18" charset="0"/>
              </a:rPr>
              <a:t>2 </a:t>
            </a:r>
            <a:r>
              <a:rPr lang="en-US" altLang="zh-CN" sz="3200" dirty="0">
                <a:ea typeface="Times New Roman" panose="02020603050405020304" pitchFamily="18" charset="0"/>
              </a:rPr>
              <a:t>should be coded as a**2+b**2 (a*</a:t>
            </a:r>
            <a:r>
              <a:rPr lang="en-US" altLang="zh-CN" sz="3200" dirty="0" err="1">
                <a:ea typeface="Times New Roman" panose="02020603050405020304" pitchFamily="18" charset="0"/>
              </a:rPr>
              <a:t>a+b</a:t>
            </a:r>
            <a:r>
              <a:rPr lang="en-US" altLang="zh-CN" sz="3200" dirty="0">
                <a:ea typeface="Times New Roman" panose="02020603050405020304" pitchFamily="18" charset="0"/>
              </a:rPr>
              <a:t>*b)</a:t>
            </a:r>
            <a:endParaRPr lang="zh-CN" altLang="zh-CN" sz="3200" dirty="0">
              <a:ea typeface="Times New Roman" panose="02020603050405020304" pitchFamily="18" charset="0"/>
            </a:endParaRPr>
          </a:p>
          <a:p>
            <a:pPr eaLnBrk="1" hangingPunct="1"/>
            <a:r>
              <a:rPr lang="zh-CN" altLang="zh-CN" sz="3200" dirty="0"/>
              <a:t>②</a:t>
            </a:r>
            <a:r>
              <a:rPr lang="zh-CN" altLang="zh-CN" sz="3200" dirty="0">
                <a:ea typeface="Times New Roman" panose="02020603050405020304" pitchFamily="18" charset="0"/>
              </a:rPr>
              <a:t>The multiplication sign should not be omitted; for example, the mathematical formula </a:t>
            </a:r>
            <a:r>
              <a:rPr lang="en-US" altLang="zh-CN" sz="3200" dirty="0">
                <a:ea typeface="Times New Roman" panose="02020603050405020304" pitchFamily="18" charset="0"/>
              </a:rPr>
              <a:t>ab </a:t>
            </a:r>
            <a:r>
              <a:rPr lang="zh-CN" altLang="zh-CN" sz="3200" dirty="0">
                <a:ea typeface="Times New Roman" panose="02020603050405020304" pitchFamily="18" charset="0"/>
              </a:rPr>
              <a:t>(which represents </a:t>
            </a:r>
            <a:r>
              <a:rPr lang="en-US" altLang="zh-CN" sz="3200" dirty="0">
                <a:ea typeface="Times New Roman" panose="02020603050405020304" pitchFamily="18" charset="0"/>
              </a:rPr>
              <a:t>a </a:t>
            </a:r>
            <a:r>
              <a:rPr lang="zh-CN" altLang="zh-CN" sz="3200" dirty="0">
                <a:ea typeface="Times New Roman" panose="02020603050405020304" pitchFamily="18" charset="0"/>
              </a:rPr>
              <a:t>multiplied by </a:t>
            </a:r>
            <a:r>
              <a:rPr lang="en-US" altLang="zh-CN" sz="3200" dirty="0">
                <a:ea typeface="Times New Roman" panose="02020603050405020304" pitchFamily="18" charset="0"/>
              </a:rPr>
              <a:t>b</a:t>
            </a:r>
            <a:r>
              <a:rPr lang="zh-CN" altLang="zh-CN" sz="3200" dirty="0">
                <a:ea typeface="Times New Roman" panose="02020603050405020304" pitchFamily="18" charset="0"/>
              </a:rPr>
              <a:t>) should be written as: </a:t>
            </a:r>
            <a:r>
              <a:rPr lang="en-US" altLang="zh-CN" sz="3200" dirty="0">
                <a:ea typeface="Times New Roman" panose="02020603050405020304" pitchFamily="18" charset="0"/>
              </a:rPr>
              <a:t>a*b</a:t>
            </a:r>
            <a:endParaRPr lang="zh-CN" altLang="zh-CN" sz="3200" dirty="0">
              <a:ea typeface="Times New Roman" panose="02020603050405020304" pitchFamily="18" charset="0"/>
            </a:endParaRPr>
          </a:p>
          <a:p>
            <a:pPr eaLnBrk="1" hangingPunct="1"/>
            <a:r>
              <a:rPr lang="zh-CN" altLang="zh-CN" sz="3200" dirty="0"/>
              <a:t>③</a:t>
            </a:r>
            <a:r>
              <a:rPr lang="zh-CN" altLang="zh-CN" sz="3200" dirty="0">
                <a:ea typeface="Times New Roman" panose="02020603050405020304" pitchFamily="18" charset="0"/>
              </a:rPr>
              <a:t>Parentheses must appear in pairs and only parentheses may be used; parentheses may be nested</a:t>
            </a:r>
            <a:endParaRPr lang="zh-CN" altLang="en-US" sz="3200" dirty="0">
              <a:ea typeface="Times New Roman" panose="02020603050405020304" pitchFamily="18" charset="0"/>
            </a:endParaRPr>
          </a:p>
        </p:txBody>
      </p:sp>
    </p:spTree>
  </p:cSld>
  <p:clrMapOvr>
    <a:masterClrMapping/>
  </p:clrMapOvr>
</p:sld>
</file>

<file path=ppt/slides/slide2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a:xfrm>
            <a:off x="1127448" y="459710"/>
            <a:ext cx="9604375" cy="504825"/>
          </a:xfrm>
        </p:spPr>
        <p:txBody>
          <a:bodyPr/>
          <a:lstStyle/>
          <a:p>
            <a:pPr eaLnBrk="1" hangingPunct="1">
              <a:defRPr/>
            </a:pPr>
            <a:r>
              <a:rPr lang="zh-CN" altLang="zh-CN" dirty="0">
                <a:ea typeface="Times New Roman" panose="02020603050405020304" pitchFamily="18" charset="0"/>
              </a:rPr>
              <a:t>operator (computing)</a:t>
            </a:r>
            <a:endParaRPr lang="zh-CN" altLang="en-US" dirty="0">
              <a:ea typeface="Times New Roman" panose="02020603050405020304" pitchFamily="18" charset="0"/>
            </a:endParaRPr>
          </a:p>
        </p:txBody>
      </p:sp>
      <p:sp>
        <p:nvSpPr>
          <p:cNvPr id="44035" name="内容占位符 2"/>
          <p:cNvSpPr>
            <a:spLocks noGrp="1" noChangeArrowheads="1"/>
          </p:cNvSpPr>
          <p:nvPr>
            <p:ph idx="1"/>
          </p:nvPr>
        </p:nvSpPr>
        <p:spPr>
          <a:xfrm>
            <a:off x="382689" y="988447"/>
            <a:ext cx="11809311" cy="3294062"/>
          </a:xfrm>
        </p:spPr>
        <p:txBody>
          <a:bodyPr/>
          <a:lstStyle/>
          <a:p>
            <a:pPr eaLnBrk="1" hangingPunct="1">
              <a:defRPr/>
            </a:pPr>
            <a:r>
              <a:rPr lang="zh-CN" altLang="zh-CN" sz="2400" dirty="0">
                <a:ea typeface="Times New Roman" panose="02020603050405020304" pitchFamily="18" charset="0"/>
              </a:rPr>
              <a:t>Operators are used to perform calculations on one or more operands in an expression and return the resultant value(s).</a:t>
            </a:r>
            <a:endParaRPr lang="en-US"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The order in which expressions are computed depends on the order and priority of operator combinations</a:t>
            </a:r>
            <a:endParaRPr lang="en-US"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You can use parentheses "</a:t>
            </a:r>
            <a:r>
              <a:rPr lang="en-US" altLang="zh-CN" sz="2400" dirty="0">
                <a:ea typeface="Times New Roman" panose="02020603050405020304" pitchFamily="18" charset="0"/>
              </a:rPr>
              <a:t>(</a:t>
            </a:r>
            <a:r>
              <a:rPr lang="zh-CN" altLang="zh-CN" sz="2400" dirty="0">
                <a:ea typeface="Times New Roman" panose="02020603050405020304" pitchFamily="18" charset="0"/>
              </a:rPr>
              <a:t>)" to force a change in the order of operations.</a:t>
            </a:r>
            <a:endParaRPr lang="en-US" altLang="zh-CN" sz="2400"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2.24</a:t>
            </a:r>
            <a:r>
              <a:rPr lang="zh-CN" altLang="zh-CN" sz="2400" dirty="0">
                <a:highlight>
                  <a:srgbClr val="00FFFF"/>
                </a:highlight>
                <a:cs typeface="Times New Roman" panose="02020603050405020304" pitchFamily="18" charset="0"/>
              </a:rPr>
              <a:t>] Example of Priority of Operators in Expressions</a:t>
            </a:r>
            <a:endParaRPr lang="zh-CN" altLang="en-US" sz="2400" dirty="0">
              <a:highlight>
                <a:srgbClr val="00FFFF"/>
              </a:highlight>
              <a:cs typeface="Times New Roman" panose="02020603050405020304" pitchFamily="18" charset="0"/>
            </a:endParaRPr>
          </a:p>
        </p:txBody>
      </p:sp>
      <p:sp>
        <p:nvSpPr>
          <p:cNvPr id="2" name="矩形 1"/>
          <p:cNvSpPr/>
          <p:nvPr/>
        </p:nvSpPr>
        <p:spPr>
          <a:xfrm>
            <a:off x="1919605" y="4004945"/>
            <a:ext cx="6404610" cy="2061210"/>
          </a:xfrm>
          <a:prstGeom prst="rect">
            <a:avLst/>
          </a:prstGeom>
          <a:solidFill>
            <a:schemeClr val="accent4">
              <a:lumMod val="20%"/>
              <a:lumOff val="80%"/>
            </a:schemeClr>
          </a:solidFill>
        </p:spPr>
        <p:txBody>
          <a:bodyPr wrap="square">
            <a:spAutoFit/>
          </a:bodyPr>
          <a:lstStyle/>
          <a:p>
            <a:pPr marL="400050" algn="just">
              <a:spcAft>
                <a:spcPts val="0"/>
              </a:spcAft>
              <a:defRPr/>
            </a:pPr>
            <a:r>
              <a:rPr lang="x-none" altLang="zh-CN" sz="3200" b="1" kern="100" dirty="0">
                <a:latin typeface="Times New Roman" panose="02020603050405020304" pitchFamily="18" charset="0"/>
                <a:ea typeface="Times New Roman" panose="02020603050405020304" pitchFamily="18" charset="0"/>
              </a:rPr>
              <a:t>&gt;&gt;&gt; </a:t>
            </a:r>
            <a:r>
              <a:rPr lang="x-none" altLang="zh-CN" sz="3200" b="1" kern="100" dirty="0">
                <a:solidFill>
                  <a:srgbClr val="FF0000"/>
                </a:solidFill>
                <a:latin typeface="Times New Roman" panose="02020603050405020304" pitchFamily="18" charset="0"/>
                <a:ea typeface="Times New Roman" panose="02020603050405020304" pitchFamily="18" charset="0"/>
              </a:rPr>
              <a:t>11 + 22 * 3 </a:t>
            </a:r>
            <a:r>
              <a:rPr lang="x-none" altLang="zh-CN" sz="3200" b="1" kern="100" dirty="0">
                <a:latin typeface="Times New Roman" panose="02020603050405020304" pitchFamily="18" charset="0"/>
                <a:ea typeface="Times New Roman" panose="02020603050405020304" pitchFamily="18" charset="0"/>
              </a:rPr>
              <a:t># Output</a:t>
            </a:r>
            <a:r>
              <a:rPr lang="zh-CN" altLang="zh-CN" sz="3200" b="1" kern="100" dirty="0">
                <a:latin typeface="Times New Roman" panose="02020603050405020304" pitchFamily="18" charset="0"/>
                <a:ea typeface="Times New Roman" panose="02020603050405020304" pitchFamily="18" charset="0"/>
              </a:rPr>
              <a:t>: </a:t>
            </a:r>
            <a:r>
              <a:rPr lang="x-none" altLang="zh-CN" sz="3200" b="1" kern="100" dirty="0">
                <a:highlight>
                  <a:srgbClr val="FFFF00"/>
                </a:highlight>
                <a:latin typeface="Times New Roman" panose="02020603050405020304" pitchFamily="18" charset="0"/>
                <a:cs typeface="Times New Roman" panose="02020603050405020304" pitchFamily="18" charset="0"/>
              </a:rPr>
              <a:t>77</a:t>
            </a:r>
            <a:endParaRPr lang="en-US" altLang="zh-CN" sz="32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3200" b="1" kern="100" dirty="0">
                <a:highlight>
                  <a:srgbClr val="FFFF00"/>
                </a:highlight>
                <a:latin typeface="Times New Roman" panose="02020603050405020304" pitchFamily="18" charset="0"/>
                <a:cs typeface="Times New Roman" panose="02020603050405020304" pitchFamily="18" charset="0"/>
              </a:rPr>
              <a:t>77</a:t>
            </a:r>
            <a:endParaRPr lang="zh-CN" altLang="zh-CN" sz="32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3200" b="1" kern="100" dirty="0">
                <a:latin typeface="Times New Roman" panose="02020603050405020304" pitchFamily="18" charset="0"/>
                <a:ea typeface="Times New Roman" panose="02020603050405020304" pitchFamily="18" charset="0"/>
              </a:rPr>
              <a:t>&gt;&gt;&gt; </a:t>
            </a:r>
            <a:r>
              <a:rPr lang="x-none" altLang="zh-CN" sz="3200" b="1" kern="100" dirty="0">
                <a:solidFill>
                  <a:srgbClr val="FF0000"/>
                </a:solidFill>
                <a:latin typeface="Times New Roman" panose="02020603050405020304" pitchFamily="18" charset="0"/>
                <a:ea typeface="Times New Roman" panose="02020603050405020304" pitchFamily="18" charset="0"/>
              </a:rPr>
              <a:t>(11 + 22) *3 </a:t>
            </a:r>
            <a:r>
              <a:rPr lang="x-none" altLang="zh-CN" sz="3200" b="1" kern="100" dirty="0">
                <a:latin typeface="Times New Roman" panose="02020603050405020304" pitchFamily="18" charset="0"/>
                <a:ea typeface="Times New Roman" panose="02020603050405020304" pitchFamily="18" charset="0"/>
              </a:rPr>
              <a:t># Output</a:t>
            </a:r>
            <a:r>
              <a:rPr lang="zh-CN" altLang="zh-CN" sz="3200" b="1" kern="100" dirty="0">
                <a:latin typeface="Times New Roman" panose="02020603050405020304" pitchFamily="18" charset="0"/>
                <a:ea typeface="Times New Roman" panose="02020603050405020304" pitchFamily="18" charset="0"/>
              </a:rPr>
              <a:t>: </a:t>
            </a:r>
            <a:r>
              <a:rPr lang="x-none" altLang="zh-CN" sz="3200" b="1" kern="100" dirty="0">
                <a:highlight>
                  <a:srgbClr val="FFFF00"/>
                </a:highlight>
                <a:latin typeface="Times New Roman" panose="02020603050405020304" pitchFamily="18" charset="0"/>
                <a:cs typeface="Times New Roman" panose="02020603050405020304" pitchFamily="18" charset="0"/>
              </a:rPr>
              <a:t>99</a:t>
            </a:r>
            <a:endParaRPr lang="en-US" altLang="zh-CN" sz="32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3200" b="1" kern="100" dirty="0">
                <a:highlight>
                  <a:srgbClr val="FFFF00"/>
                </a:highlight>
                <a:latin typeface="Times New Roman" panose="02020603050405020304" pitchFamily="18" charset="0"/>
                <a:cs typeface="Times New Roman" panose="02020603050405020304" pitchFamily="18" charset="0"/>
              </a:rPr>
              <a:t>99</a:t>
            </a:r>
            <a:endParaRPr lang="zh-CN" altLang="zh-CN" sz="32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a:xfrm>
            <a:off x="1199456" y="404465"/>
            <a:ext cx="9602787" cy="576263"/>
          </a:xfrm>
        </p:spPr>
        <p:txBody>
          <a:bodyPr/>
          <a:lstStyle/>
          <a:p>
            <a:pPr eaLnBrk="1" hangingPunct="1">
              <a:defRPr/>
            </a:pPr>
            <a:r>
              <a:rPr lang="en-US" altLang="zh-CN" dirty="0">
                <a:ea typeface="Times New Roman" panose="02020603050405020304" pitchFamily="18" charset="0"/>
              </a:rPr>
              <a:t>Python </a:t>
            </a:r>
            <a:r>
              <a:rPr lang="zh-CN" altLang="zh-CN" dirty="0">
                <a:ea typeface="Times New Roman" panose="02020603050405020304" pitchFamily="18" charset="0"/>
              </a:rPr>
              <a:t>operators and their precedence</a:t>
            </a:r>
            <a:endParaRPr lang="zh-CN" altLang="en-US" dirty="0">
              <a:ea typeface="Times New Roman" panose="02020603050405020304" pitchFamily="18" charset="0"/>
            </a:endParaRPr>
          </a:p>
        </p:txBody>
      </p:sp>
      <p:pic>
        <p:nvPicPr>
          <p:cNvPr id="3789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 y="908685"/>
            <a:ext cx="10657205"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2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a:xfrm>
            <a:off x="1343818" y="548680"/>
            <a:ext cx="9504363" cy="504825"/>
          </a:xfrm>
        </p:spPr>
        <p:txBody>
          <a:bodyPr/>
          <a:lstStyle/>
          <a:p>
            <a:pPr eaLnBrk="1" hangingPunct="1">
              <a:defRPr/>
            </a:pPr>
            <a:r>
              <a:rPr lang="en-US" altLang="zh-CN" dirty="0"/>
              <a:t>2.6 </a:t>
            </a:r>
            <a:r>
              <a:rPr lang="en-US" altLang="zh-CN" dirty="0">
                <a:ea typeface="Times New Roman" panose="02020603050405020304" pitchFamily="18" charset="0"/>
              </a:rPr>
              <a:t>Python </a:t>
            </a:r>
            <a:r>
              <a:rPr lang="zh-CN" altLang="zh-CN" dirty="0">
                <a:ea typeface="Times New Roman" panose="02020603050405020304" pitchFamily="18" charset="0"/>
              </a:rPr>
              <a:t>Statements</a:t>
            </a:r>
            <a:endParaRPr lang="zh-CN" altLang="en-US" dirty="0">
              <a:ea typeface="Times New Roman" panose="02020603050405020304" pitchFamily="18" charset="0"/>
            </a:endParaRPr>
          </a:p>
        </p:txBody>
      </p:sp>
      <p:sp>
        <p:nvSpPr>
          <p:cNvPr id="38915" name="内容占位符 2"/>
          <p:cNvSpPr>
            <a:spLocks noGrp="1" noChangeArrowheads="1"/>
          </p:cNvSpPr>
          <p:nvPr>
            <p:ph idx="1"/>
          </p:nvPr>
        </p:nvSpPr>
        <p:spPr>
          <a:xfrm>
            <a:off x="982663" y="1197293"/>
            <a:ext cx="10226675" cy="4895850"/>
          </a:xfrm>
        </p:spPr>
        <p:txBody>
          <a:bodyPr/>
          <a:lstStyle/>
          <a:p>
            <a:pPr eaLnBrk="1" hangingPunct="1"/>
            <a:r>
              <a:rPr lang="zh-CN" altLang="zh-CN" sz="2400" dirty="0">
                <a:ea typeface="Times New Roman" panose="02020603050405020304" pitchFamily="18" charset="0"/>
              </a:rPr>
              <a:t>Statements are the procedural building blocks of a </a:t>
            </a:r>
            <a:r>
              <a:rPr lang="en-US" altLang="zh-CN" sz="2400" dirty="0">
                <a:ea typeface="Times New Roman" panose="02020603050405020304" pitchFamily="18" charset="0"/>
              </a:rPr>
              <a:t>Python </a:t>
            </a:r>
            <a:r>
              <a:rPr lang="zh-CN" altLang="zh-CN" sz="2400" dirty="0">
                <a:ea typeface="Times New Roman" panose="02020603050405020304" pitchFamily="18" charset="0"/>
              </a:rPr>
              <a:t>program, used to define functions, define classes, create objects, assign values to variables, call functions, control branches, create loops, etc.</a:t>
            </a:r>
          </a:p>
          <a:p>
            <a:pPr eaLnBrk="1" hangingPunct="1"/>
            <a:r>
              <a:rPr sz="2400">
                <a:sym typeface="+mn-ea"/>
              </a:rPr>
              <a:t>Python </a:t>
            </a:r>
            <a:r>
              <a:rPr lang="zh-CN" sz="2400">
                <a:sym typeface="+mn-ea"/>
              </a:rPr>
              <a:t>statements are categorized into </a:t>
            </a:r>
            <a:r>
              <a:rPr lang="zh-CN" sz="2400">
                <a:solidFill>
                  <a:srgbClr val="FF0000"/>
                </a:solidFill>
                <a:sym typeface="+mn-ea"/>
              </a:rPr>
              <a:t>simple </a:t>
            </a:r>
            <a:r>
              <a:rPr lang="zh-CN" sz="2400">
                <a:sym typeface="+mn-ea"/>
              </a:rPr>
              <a:t>and </a:t>
            </a:r>
            <a:r>
              <a:rPr lang="zh-CN" sz="2400">
                <a:solidFill>
                  <a:srgbClr val="FF0000"/>
                </a:solidFill>
                <a:sym typeface="+mn-ea"/>
              </a:rPr>
              <a:t>compound statements</a:t>
            </a:r>
            <a:endParaRPr lang="en-US" altLang="zh-CN" sz="2400" dirty="0">
              <a:solidFill>
                <a:srgbClr val="FF0000"/>
              </a:solidFill>
              <a:ea typeface="Times New Roman" panose="02020603050405020304" pitchFamily="18" charset="0"/>
            </a:endParaRPr>
          </a:p>
          <a:p>
            <a:pPr lvl="1" eaLnBrk="1" hangingPunct="1"/>
            <a:r>
              <a:rPr lang="zh-CN" sz="2400">
                <a:sym typeface="+mn-ea"/>
              </a:rPr>
              <a:t>Simple statements include: expression statements, assignment statements, </a:t>
            </a:r>
            <a:r>
              <a:rPr sz="2400">
                <a:sym typeface="+mn-ea"/>
              </a:rPr>
              <a:t>assert statements</a:t>
            </a:r>
            <a:r>
              <a:rPr lang="zh-CN" sz="2400">
                <a:sym typeface="+mn-ea"/>
              </a:rPr>
              <a:t>, </a:t>
            </a:r>
            <a:r>
              <a:rPr sz="2400">
                <a:sym typeface="+mn-ea"/>
              </a:rPr>
              <a:t>pass </a:t>
            </a:r>
            <a:r>
              <a:rPr lang="zh-CN" sz="2400">
                <a:sym typeface="+mn-ea"/>
              </a:rPr>
              <a:t>null statements, </a:t>
            </a:r>
            <a:r>
              <a:rPr sz="2400">
                <a:sym typeface="+mn-ea"/>
              </a:rPr>
              <a:t>del </a:t>
            </a:r>
            <a:r>
              <a:rPr lang="zh-CN" sz="2400">
                <a:sym typeface="+mn-ea"/>
              </a:rPr>
              <a:t>statements, </a:t>
            </a:r>
            <a:r>
              <a:rPr sz="2400">
                <a:sym typeface="+mn-ea"/>
              </a:rPr>
              <a:t>return </a:t>
            </a:r>
            <a:r>
              <a:rPr lang="zh-CN" sz="2400">
                <a:sym typeface="+mn-ea"/>
              </a:rPr>
              <a:t>statements, </a:t>
            </a:r>
            <a:r>
              <a:rPr sz="2400">
                <a:sym typeface="+mn-ea"/>
              </a:rPr>
              <a:t>yield </a:t>
            </a:r>
            <a:r>
              <a:rPr lang="zh-CN" sz="2400">
                <a:sym typeface="+mn-ea"/>
              </a:rPr>
              <a:t>statements, </a:t>
            </a:r>
            <a:r>
              <a:rPr sz="2400">
                <a:sym typeface="+mn-ea"/>
              </a:rPr>
              <a:t>raise </a:t>
            </a:r>
            <a:r>
              <a:rPr lang="zh-CN" sz="2400">
                <a:sym typeface="+mn-ea"/>
              </a:rPr>
              <a:t>statements, </a:t>
            </a:r>
            <a:r>
              <a:rPr sz="2400">
                <a:sym typeface="+mn-ea"/>
              </a:rPr>
              <a:t>break </a:t>
            </a:r>
            <a:r>
              <a:rPr lang="zh-CN" sz="2400">
                <a:sym typeface="+mn-ea"/>
              </a:rPr>
              <a:t>statements, </a:t>
            </a:r>
            <a:r>
              <a:rPr sz="2400">
                <a:sym typeface="+mn-ea"/>
              </a:rPr>
              <a:t>continue </a:t>
            </a:r>
            <a:r>
              <a:rPr lang="zh-CN" sz="2400">
                <a:sym typeface="+mn-ea"/>
              </a:rPr>
              <a:t>statements, </a:t>
            </a:r>
            <a:r>
              <a:rPr sz="2400">
                <a:sym typeface="+mn-ea"/>
              </a:rPr>
              <a:t>import </a:t>
            </a:r>
            <a:r>
              <a:rPr lang="zh-CN" sz="2400">
                <a:sym typeface="+mn-ea"/>
              </a:rPr>
              <a:t>statements, </a:t>
            </a:r>
            <a:r>
              <a:rPr sz="2400">
                <a:sym typeface="+mn-ea"/>
              </a:rPr>
              <a:t>global statements</a:t>
            </a:r>
            <a:r>
              <a:rPr lang="zh-CN" sz="2400">
                <a:sym typeface="+mn-ea"/>
              </a:rPr>
              <a:t>, </a:t>
            </a:r>
            <a:r>
              <a:rPr sz="2400">
                <a:sym typeface="+mn-ea"/>
              </a:rPr>
              <a:t>nonlocal </a:t>
            </a:r>
            <a:r>
              <a:rPr lang="zh-CN" sz="2400">
                <a:sym typeface="+mn-ea"/>
              </a:rPr>
              <a:t>statements, and so on.</a:t>
            </a:r>
            <a:endParaRPr lang="en-US" altLang="zh-CN" sz="2400" dirty="0">
              <a:ea typeface="Times New Roman" panose="02020603050405020304" pitchFamily="18" charset="0"/>
            </a:endParaRPr>
          </a:p>
          <a:p>
            <a:pPr lvl="1" eaLnBrk="1" hangingPunct="1"/>
            <a:r>
              <a:rPr lang="zh-CN" sz="2400">
                <a:sym typeface="+mn-ea"/>
              </a:rPr>
              <a:t>Compound statements include: </a:t>
            </a:r>
            <a:r>
              <a:rPr sz="2400">
                <a:sym typeface="+mn-ea"/>
              </a:rPr>
              <a:t>if statements</a:t>
            </a:r>
            <a:r>
              <a:rPr lang="zh-CN" sz="2400">
                <a:sym typeface="+mn-ea"/>
              </a:rPr>
              <a:t>, </a:t>
            </a:r>
            <a:r>
              <a:rPr sz="2400">
                <a:sym typeface="+mn-ea"/>
              </a:rPr>
              <a:t>while statements</a:t>
            </a:r>
            <a:r>
              <a:rPr lang="zh-CN" sz="2400">
                <a:sym typeface="+mn-ea"/>
              </a:rPr>
              <a:t>, </a:t>
            </a:r>
            <a:r>
              <a:rPr sz="2400">
                <a:sym typeface="+mn-ea"/>
              </a:rPr>
              <a:t>for statements</a:t>
            </a:r>
            <a:r>
              <a:rPr lang="zh-CN" sz="2400">
                <a:sym typeface="+mn-ea"/>
              </a:rPr>
              <a:t>, </a:t>
            </a:r>
            <a:r>
              <a:rPr sz="2400">
                <a:sym typeface="+mn-ea"/>
              </a:rPr>
              <a:t>try </a:t>
            </a:r>
            <a:r>
              <a:rPr lang="zh-CN" sz="2400">
                <a:sym typeface="+mn-ea"/>
              </a:rPr>
              <a:t>statements, </a:t>
            </a:r>
            <a:r>
              <a:rPr sz="2400">
                <a:sym typeface="+mn-ea"/>
              </a:rPr>
              <a:t>with </a:t>
            </a:r>
            <a:r>
              <a:rPr lang="zh-CN" sz="2400">
                <a:sym typeface="+mn-ea"/>
              </a:rPr>
              <a:t>statements, function definitions, class definitions, and so on.</a:t>
            </a:r>
            <a:endParaRPr lang="en-US" altLang="zh-CN" sz="2400" dirty="0">
              <a:ea typeface="Times New Roman" panose="02020603050405020304" pitchFamily="18" charset="0"/>
            </a:endParaRPr>
          </a:p>
          <a:p>
            <a:pPr eaLnBrk="1" hangingPunct="1"/>
            <a:endParaRPr lang="zh-CN" altLang="en-US" sz="2400" dirty="0">
              <a:ea typeface="Times New Roman" panose="02020603050405020304" pitchFamily="18" charset="0"/>
            </a:endParaRPr>
          </a:p>
          <a:p>
            <a:pPr eaLnBrk="1" hangingPunct="1"/>
            <a:endParaRPr lang="zh-CN" altLang="en-US" sz="2400" dirty="0">
              <a:ea typeface="Times New Roman" panose="02020603050405020304" pitchFamily="18" charset="0"/>
            </a:endParaRPr>
          </a:p>
        </p:txBody>
      </p:sp>
    </p:spTree>
  </p:cSld>
  <p:clrMapOvr>
    <a:masterClrMapping/>
  </p:clrMapOvr>
</p:sld>
</file>

<file path=ppt/slides/slide2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7106" name="标题 1"/>
          <p:cNvSpPr>
            <a:spLocks noGrp="1" noChangeArrowheads="1"/>
          </p:cNvSpPr>
          <p:nvPr>
            <p:ph type="title"/>
          </p:nvPr>
        </p:nvSpPr>
        <p:spPr>
          <a:xfrm>
            <a:off x="1127448" y="466725"/>
            <a:ext cx="9648825" cy="647700"/>
          </a:xfrm>
        </p:spPr>
        <p:txBody>
          <a:bodyPr/>
          <a:lstStyle/>
          <a:p>
            <a:pPr eaLnBrk="1" hangingPunct="1">
              <a:defRPr/>
            </a:pPr>
            <a:r>
              <a:rPr lang="zh-CN" altLang="zh-CN" dirty="0">
                <a:ea typeface="Times New Roman" panose="02020603050405020304" pitchFamily="18" charset="0"/>
              </a:rPr>
              <a:t>Example </a:t>
            </a:r>
            <a:r>
              <a:rPr lang="en-US" altLang="zh-CN" dirty="0">
                <a:ea typeface="Times New Roman" panose="02020603050405020304" pitchFamily="18" charset="0"/>
              </a:rPr>
              <a:t>Python </a:t>
            </a:r>
            <a:r>
              <a:rPr lang="zh-CN" altLang="zh-CN" dirty="0">
                <a:ea typeface="Times New Roman" panose="02020603050405020304" pitchFamily="18" charset="0"/>
              </a:rPr>
              <a:t>Statements</a:t>
            </a:r>
            <a:endParaRPr lang="zh-CN" altLang="en-US" dirty="0">
              <a:ea typeface="Times New Roman" panose="02020603050405020304" pitchFamily="18" charset="0"/>
            </a:endParaRPr>
          </a:p>
        </p:txBody>
      </p:sp>
      <p:sp>
        <p:nvSpPr>
          <p:cNvPr id="47107" name="内容占位符 2"/>
          <p:cNvSpPr>
            <a:spLocks noGrp="1" noChangeArrowheads="1"/>
          </p:cNvSpPr>
          <p:nvPr>
            <p:ph idx="1"/>
          </p:nvPr>
        </p:nvSpPr>
        <p:spPr>
          <a:xfrm>
            <a:off x="551656" y="1114425"/>
            <a:ext cx="11088687" cy="5399088"/>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2.25</a:t>
            </a:r>
            <a:r>
              <a:rPr lang="zh-CN" altLang="zh-CN" sz="2400" dirty="0">
                <a:highlight>
                  <a:srgbClr val="00FFFF"/>
                </a:highlight>
                <a:cs typeface="Times New Roman" panose="02020603050405020304" pitchFamily="18" charset="0"/>
              </a:rPr>
              <a:t>] Example </a:t>
            </a:r>
            <a:r>
              <a:rPr lang="en-US" altLang="zh-CN" sz="2400" dirty="0">
                <a:highlight>
                  <a:srgbClr val="00FFFF"/>
                </a:highlight>
                <a:cs typeface="Times New Roman" panose="02020603050405020304" pitchFamily="18" charset="0"/>
              </a:rPr>
              <a:t>Python </a:t>
            </a:r>
            <a:r>
              <a:rPr lang="zh-CN" altLang="zh-CN" sz="2400" dirty="0">
                <a:highlight>
                  <a:srgbClr val="00FFFF"/>
                </a:highlight>
                <a:cs typeface="Times New Roman" panose="02020603050405020304" pitchFamily="18" charset="0"/>
              </a:rPr>
              <a:t>statement (</a:t>
            </a:r>
            <a:r>
              <a:rPr lang="en-US" altLang="zh-CN" sz="2400" kern="100" dirty="0">
                <a:highlight>
                  <a:srgbClr val="FFFF00"/>
                </a:highlight>
                <a:cs typeface="Times New Roman" panose="02020603050405020304" pitchFamily="18" charset="0"/>
              </a:rPr>
              <a:t>statement.py</a:t>
            </a:r>
            <a:r>
              <a:rPr lang="zh-CN" altLang="zh-CN" sz="2400" dirty="0">
                <a:highlight>
                  <a:srgbClr val="00FFFF"/>
                </a:highlight>
                <a:cs typeface="Times New Roman" panose="02020603050405020304" pitchFamily="18" charset="0"/>
              </a:rPr>
              <a:t>): Input the radius </a:t>
            </a:r>
            <a:r>
              <a:rPr lang="en-US" altLang="zh-CN" sz="2400" dirty="0">
                <a:highlight>
                  <a:srgbClr val="00FFFF"/>
                </a:highlight>
                <a:cs typeface="Times New Roman" panose="02020603050405020304" pitchFamily="18" charset="0"/>
              </a:rPr>
              <a:t>r </a:t>
            </a:r>
            <a:r>
              <a:rPr lang="zh-CN" altLang="zh-CN" sz="2400" dirty="0">
                <a:highlight>
                  <a:srgbClr val="00FFFF"/>
                </a:highlight>
                <a:cs typeface="Times New Roman" panose="02020603050405020304" pitchFamily="18" charset="0"/>
              </a:rPr>
              <a:t>of a circle, calculate and output the circumference and area of the circle</a:t>
            </a:r>
            <a:endParaRPr lang="en-US" altLang="zh-CN" sz="2400" dirty="0">
              <a:highlight>
                <a:srgbClr val="00FFFF"/>
              </a:highlight>
              <a:cs typeface="Times New Roman" panose="02020603050405020304" pitchFamily="18" charset="0"/>
            </a:endParaRPr>
          </a:p>
          <a:p>
            <a:pPr eaLnBrk="1" hangingPunct="1">
              <a:defRPr/>
            </a:pPr>
            <a:endParaRPr lang="zh-CN" altLang="en-US" sz="2400" dirty="0">
              <a:highlight>
                <a:srgbClr val="00FFFF"/>
              </a:highlight>
              <a:cs typeface="Times New Roman" panose="02020603050405020304" pitchFamily="18" charset="0"/>
            </a:endParaRPr>
          </a:p>
        </p:txBody>
      </p:sp>
      <p:sp>
        <p:nvSpPr>
          <p:cNvPr id="3" name="矩形 2"/>
          <p:cNvSpPr/>
          <p:nvPr/>
        </p:nvSpPr>
        <p:spPr>
          <a:xfrm>
            <a:off x="623570" y="2420620"/>
            <a:ext cx="11495405" cy="2229485"/>
          </a:xfrm>
          <a:prstGeom prst="rect">
            <a:avLst/>
          </a:prstGeom>
          <a:solidFill>
            <a:schemeClr val="accent4">
              <a:lumMod val="20%"/>
              <a:lumOff val="80%"/>
            </a:schemeClr>
          </a:solidFill>
          <a:ln>
            <a:solidFill>
              <a:srgbClr val="FF0000"/>
            </a:solidFill>
          </a:ln>
        </p:spPr>
        <p:txBody>
          <a:bodyPr>
            <a:noAutofit/>
          </a:bodyPr>
          <a:lstStyle/>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import math #import statement for importing the math module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r = float(input("Please enter the radius r of the circle:")) # Assignment statement. Enter the radius r of the circle and convert to float data type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 = 2* math.pi*r # Assignment statement. Calculate the circumference of a circle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s = math.pi* r**2 # Assignment statement. Calculate the area of a circle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print("The circumference of the circle is:", p) </a:t>
            </a:r>
            <a:r>
              <a:rPr lang="en-US" altLang="x-none" sz="2000" b="1" kern="100" dirty="0">
                <a:solidFill>
                  <a:srgbClr val="FF0000"/>
                </a:solidFill>
                <a:latin typeface="Times New Roman" panose="02020603050405020304" pitchFamily="18" charset="0"/>
                <a:ea typeface="Times New Roman" panose="02020603050405020304" pitchFamily="18" charset="0"/>
              </a:rPr>
              <a:t> </a:t>
            </a:r>
            <a:r>
              <a:rPr lang="x-none" altLang="zh-CN" sz="2000" b="1" kern="100" dirty="0">
                <a:solidFill>
                  <a:srgbClr val="FF0000"/>
                </a:solidFill>
                <a:latin typeface="Times New Roman" panose="02020603050405020304" pitchFamily="18" charset="0"/>
                <a:ea typeface="Times New Roman" panose="02020603050405020304" pitchFamily="18" charset="0"/>
              </a:rPr>
              <a:t># Output the circumference of the circle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print("The area of the circle is:", s)</a:t>
            </a:r>
            <a:r>
              <a:rPr lang="en-US" altLang="x-none" sz="2000" b="1" kern="100" dirty="0">
                <a:solidFill>
                  <a:srgbClr val="FF0000"/>
                </a:solidFill>
                <a:latin typeface="Times New Roman" panose="02020603050405020304" pitchFamily="18" charset="0"/>
                <a:ea typeface="Times New Roman" panose="02020603050405020304" pitchFamily="18" charset="0"/>
              </a:rPr>
              <a:t> </a:t>
            </a:r>
            <a:r>
              <a:rPr lang="x-none" altLang="zh-CN" sz="2000" b="1" kern="100" dirty="0">
                <a:solidFill>
                  <a:srgbClr val="FF0000"/>
                </a:solidFill>
                <a:latin typeface="Times New Roman" panose="02020603050405020304" pitchFamily="18" charset="0"/>
                <a:ea typeface="Times New Roman" panose="02020603050405020304" pitchFamily="18" charset="0"/>
              </a:rPr>
              <a:t> # Outputs the area of the circle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pic>
        <p:nvPicPr>
          <p:cNvPr id="39940"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4797152"/>
            <a:ext cx="338455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2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a:xfrm>
            <a:off x="1186569" y="493856"/>
            <a:ext cx="9602788" cy="517525"/>
          </a:xfrm>
        </p:spPr>
        <p:txBody>
          <a:bodyPr/>
          <a:lstStyle/>
          <a:p>
            <a:pPr eaLnBrk="1" hangingPunct="1">
              <a:defRPr/>
            </a:pPr>
            <a:r>
              <a:rPr lang="zh-CN" altLang="zh-CN" dirty="0">
                <a:ea typeface="Times New Roman" panose="02020603050405020304" pitchFamily="18" charset="0"/>
              </a:rPr>
              <a:t>Rules for writing </a:t>
            </a:r>
            <a:r>
              <a:rPr lang="en-US" altLang="zh-CN" dirty="0">
                <a:ea typeface="Times New Roman" panose="02020603050405020304" pitchFamily="18" charset="0"/>
              </a:rPr>
              <a:t>Python statements</a:t>
            </a:r>
            <a:endParaRPr lang="zh-CN" altLang="en-US" dirty="0">
              <a:ea typeface="Times New Roman" panose="02020603050405020304" pitchFamily="18" charset="0"/>
            </a:endParaRPr>
          </a:p>
        </p:txBody>
      </p:sp>
      <p:sp>
        <p:nvSpPr>
          <p:cNvPr id="40963" name="内容占位符 2"/>
          <p:cNvSpPr>
            <a:spLocks noGrp="1" noChangeArrowheads="1"/>
          </p:cNvSpPr>
          <p:nvPr>
            <p:ph idx="1"/>
          </p:nvPr>
        </p:nvSpPr>
        <p:spPr>
          <a:xfrm>
            <a:off x="263351" y="1149385"/>
            <a:ext cx="11449223" cy="3152105"/>
          </a:xfrm>
        </p:spPr>
        <p:txBody>
          <a:bodyPr/>
          <a:lstStyle/>
          <a:p>
            <a:pPr eaLnBrk="1" hangingPunct="1"/>
            <a:r>
              <a:rPr lang="zh-CN" altLang="zh-CN" sz="2800" dirty="0">
                <a:ea typeface="Times New Roman" panose="02020603050405020304" pitchFamily="18" charset="0"/>
              </a:rPr>
              <a:t>(</a:t>
            </a:r>
            <a:r>
              <a:rPr lang="en-US" altLang="zh-CN" sz="2800" dirty="0">
                <a:ea typeface="Times New Roman" panose="02020603050405020304" pitchFamily="18" charset="0"/>
              </a:rPr>
              <a:t>1</a:t>
            </a:r>
            <a:r>
              <a:rPr lang="zh-CN" altLang="zh-CN" sz="2800" dirty="0">
                <a:ea typeface="Times New Roman" panose="02020603050405020304" pitchFamily="18" charset="0"/>
              </a:rPr>
              <a:t>) Use line breaks to separate statements, generally one line at a time.</a:t>
            </a:r>
          </a:p>
          <a:p>
            <a:pPr eaLnBrk="1" hangingPunct="1"/>
            <a:r>
              <a:rPr lang="zh-CN" altLang="zh-CN" sz="2800" dirty="0">
                <a:ea typeface="Times New Roman" panose="02020603050405020304" pitchFamily="18" charset="0"/>
              </a:rPr>
              <a:t>(</a:t>
            </a:r>
            <a:r>
              <a:rPr lang="en-US" altLang="zh-CN" sz="2800" dirty="0">
                <a:ea typeface="Times New Roman" panose="02020603050405020304" pitchFamily="18" charset="0"/>
              </a:rPr>
              <a:t>2</a:t>
            </a:r>
            <a:r>
              <a:rPr lang="zh-CN" altLang="zh-CN" sz="2800" dirty="0">
                <a:ea typeface="Times New Roman" panose="02020603050405020304" pitchFamily="18" charset="0"/>
              </a:rPr>
              <a:t>) Beginning with the first column, there must not be any spaces before it, or a syntax error will result. Note that comment statements can start anywhere; compound statement constructors must be indented</a:t>
            </a:r>
            <a:endParaRPr lang="en-US" altLang="zh-CN" sz="2800" dirty="0">
              <a:ea typeface="Times New Roman" panose="02020603050405020304" pitchFamily="18" charset="0"/>
            </a:endParaRPr>
          </a:p>
          <a:p>
            <a:pPr lvl="1" eaLnBrk="1" hangingPunct="1"/>
            <a:endParaRPr lang="en-US" altLang="zh-CN" sz="2800" dirty="0">
              <a:ea typeface="Times New Roman" panose="02020603050405020304" pitchFamily="18" charset="0"/>
            </a:endParaRPr>
          </a:p>
          <a:p>
            <a:pPr lvl="1" eaLnBrk="1" hangingPunct="1"/>
            <a:endParaRPr lang="en-US" altLang="zh-CN" sz="2800" dirty="0">
              <a:ea typeface="Times New Roman" panose="02020603050405020304" pitchFamily="18" charset="0"/>
            </a:endParaRPr>
          </a:p>
          <a:p>
            <a:pPr eaLnBrk="1" hangingPunct="1"/>
            <a:endParaRPr lang="zh-CN" altLang="en-US" sz="2800" dirty="0">
              <a:ea typeface="Times New Roman" panose="02020603050405020304" pitchFamily="18" charset="0"/>
            </a:endParaRPr>
          </a:p>
        </p:txBody>
      </p:sp>
      <p:sp>
        <p:nvSpPr>
          <p:cNvPr id="2" name="矩形 1"/>
          <p:cNvSpPr/>
          <p:nvPr/>
        </p:nvSpPr>
        <p:spPr>
          <a:xfrm>
            <a:off x="1631059" y="3283982"/>
            <a:ext cx="8640762" cy="708025"/>
          </a:xfrm>
          <a:prstGeom prst="rect">
            <a:avLst/>
          </a:prstGeom>
          <a:solidFill>
            <a:schemeClr val="accent4">
              <a:lumMod val="20%"/>
              <a:lumOff val="80%"/>
            </a:schemeClr>
          </a:solidFill>
        </p:spPr>
        <p:txBody>
          <a:bodyPr>
            <a:spAutoFit/>
          </a:bodyPr>
          <a:lstStyle/>
          <a:p>
            <a:pPr marL="666750" algn="just">
              <a:spcAft>
                <a:spcPts val="0"/>
              </a:spcAft>
              <a:defRPr/>
            </a:pPr>
            <a:r>
              <a:rPr lang="en-US"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#correct</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666750" algn="just">
              <a:spcAft>
                <a:spcPts val="0"/>
              </a:spcAft>
              <a:defRPr/>
            </a:pPr>
            <a:r>
              <a:rPr lang="en-US"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print("abc") </a:t>
            </a:r>
            <a:r>
              <a:rPr lang="zh-CN" altLang="zh-CN" sz="2000" b="1" kern="100" dirty="0">
                <a:latin typeface="Times New Roman" panose="02020603050405020304" pitchFamily="18" charset="0"/>
                <a:ea typeface="Times New Roman" panose="02020603050405020304" pitchFamily="18" charset="0"/>
              </a:rPr>
              <a:t>#Error. </a:t>
            </a:r>
            <a:r>
              <a:rPr lang="x-none" altLang="zh-CN" sz="2000" b="1" kern="100" dirty="0">
                <a:latin typeface="Times New Roman" panose="02020603050405020304" pitchFamily="18" charset="0"/>
                <a:ea typeface="Times New Roman" panose="02020603050405020304" pitchFamily="18" charset="0"/>
              </a:rPr>
              <a:t>indicationError: unexpected indent</a:t>
            </a:r>
            <a:endParaRPr lang="zh-CN" altLang="zh-CN" sz="20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a:xfrm>
            <a:off x="1186569" y="493856"/>
            <a:ext cx="9602788" cy="517525"/>
          </a:xfrm>
        </p:spPr>
        <p:txBody>
          <a:bodyPr/>
          <a:lstStyle/>
          <a:p>
            <a:pPr eaLnBrk="1" hangingPunct="1">
              <a:defRPr/>
            </a:pPr>
            <a:r>
              <a:rPr lang="zh-CN" altLang="zh-CN" dirty="0">
                <a:ea typeface="Times New Roman" panose="02020603050405020304" pitchFamily="18" charset="0"/>
              </a:rPr>
              <a:t>Rules for writing </a:t>
            </a:r>
            <a:r>
              <a:rPr lang="en-US" altLang="zh-CN" dirty="0">
                <a:ea typeface="Times New Roman" panose="02020603050405020304" pitchFamily="18" charset="0"/>
              </a:rPr>
              <a:t>Python statements</a:t>
            </a:r>
            <a:endParaRPr lang="zh-CN" altLang="en-US" dirty="0">
              <a:ea typeface="Times New Roman" panose="02020603050405020304" pitchFamily="18" charset="0"/>
            </a:endParaRPr>
          </a:p>
        </p:txBody>
      </p:sp>
      <p:sp>
        <p:nvSpPr>
          <p:cNvPr id="40963" name="内容占位符 2"/>
          <p:cNvSpPr>
            <a:spLocks noGrp="1" noChangeArrowheads="1"/>
          </p:cNvSpPr>
          <p:nvPr>
            <p:ph idx="1"/>
          </p:nvPr>
        </p:nvSpPr>
        <p:spPr>
          <a:xfrm>
            <a:off x="263351" y="934120"/>
            <a:ext cx="11449223" cy="3152105"/>
          </a:xfrm>
        </p:spPr>
        <p:txBody>
          <a:bodyPr/>
          <a:lstStyle/>
          <a:p>
            <a:pPr eaLnBrk="1" hangingPunct="1"/>
            <a:r>
              <a:rPr lang="zh-CN" altLang="zh-CN" sz="2800" dirty="0">
                <a:ea typeface="Times New Roman" panose="02020603050405020304" pitchFamily="18" charset="0"/>
              </a:rPr>
              <a:t>(</a:t>
            </a:r>
            <a:r>
              <a:rPr lang="en-US" altLang="zh-CN" sz="2800" dirty="0">
                <a:ea typeface="Times New Roman" panose="02020603050405020304" pitchFamily="18" charset="0"/>
              </a:rPr>
              <a:t>3</a:t>
            </a:r>
            <a:r>
              <a:rPr lang="zh-CN" altLang="zh-CN" sz="2800" dirty="0">
                <a:ea typeface="Times New Roman" panose="02020603050405020304" pitchFamily="18" charset="0"/>
              </a:rPr>
              <a:t>) The backslash (</a:t>
            </a:r>
            <a:r>
              <a:rPr lang="en-US" altLang="zh-CN" sz="2800" dirty="0">
                <a:ea typeface="Times New Roman" panose="02020603050405020304" pitchFamily="18" charset="0"/>
              </a:rPr>
              <a:t>\</a:t>
            </a:r>
            <a:r>
              <a:rPr lang="zh-CN" altLang="zh-CN" sz="2800" dirty="0">
                <a:ea typeface="Times New Roman" panose="02020603050405020304" pitchFamily="18" charset="0"/>
              </a:rPr>
              <a:t>) is used when a code spans multiple lines. The line continuation character (</a:t>
            </a:r>
            <a:r>
              <a:rPr lang="en-US" altLang="zh-CN" sz="2800" dirty="0">
                <a:ea typeface="Times New Roman" panose="02020603050405020304" pitchFamily="18" charset="0"/>
              </a:rPr>
              <a:t>\</a:t>
            </a:r>
            <a:r>
              <a:rPr lang="zh-CN" altLang="zh-CN" sz="2800" dirty="0">
                <a:ea typeface="Times New Roman" panose="02020603050405020304" pitchFamily="18" charset="0"/>
              </a:rPr>
              <a:t>) can be used if the statement is too long</a:t>
            </a:r>
            <a:endParaRPr lang="en-US" altLang="zh-CN" sz="2800" dirty="0">
              <a:ea typeface="Times New Roman" panose="02020603050405020304" pitchFamily="18" charset="0"/>
            </a:endParaRPr>
          </a:p>
          <a:p>
            <a:pPr lvl="1" eaLnBrk="1" hangingPunct="1"/>
            <a:r>
              <a:rPr lang="zh-CN" altLang="en-US" dirty="0">
                <a:ea typeface="Times New Roman" panose="02020603050405020304" pitchFamily="18" charset="0"/>
              </a:rPr>
              <a:t>Strings defined in triple quotes (</a:t>
            </a:r>
            <a:r>
              <a:rPr lang="en-US" altLang="zh-CN" dirty="0">
                <a:ea typeface="Times New Roman" panose="02020603050405020304" pitchFamily="18" charset="0"/>
              </a:rPr>
              <a:t>""""...""" </a:t>
            </a:r>
            <a:r>
              <a:rPr lang="zh-CN" altLang="en-US" dirty="0">
                <a:ea typeface="Times New Roman" panose="02020603050405020304" pitchFamily="18" charset="0"/>
              </a:rPr>
              <a:t>or </a:t>
            </a:r>
            <a:r>
              <a:rPr lang="en-US" altLang="zh-CN" dirty="0">
                <a:ea typeface="Times New Roman" panose="02020603050405020304" pitchFamily="18" charset="0"/>
              </a:rPr>
              <a:t>''''...'''</a:t>
            </a:r>
            <a:r>
              <a:rPr lang="zh-CN" altLang="en-US" dirty="0">
                <a:ea typeface="Times New Roman" panose="02020603050405020304" pitchFamily="18" charset="0"/>
              </a:rPr>
              <a:t>), parentheses (expressions in parentheses, arguments to function calls (in parentheses), tuples (</a:t>
            </a:r>
            <a:r>
              <a:rPr lang="en-US" altLang="zh-CN" dirty="0">
                <a:ea typeface="Times New Roman" panose="02020603050405020304" pitchFamily="18" charset="0"/>
              </a:rPr>
              <a:t>(...))</a:t>
            </a:r>
            <a:r>
              <a:rPr lang="zh-CN" altLang="en-US" dirty="0">
                <a:ea typeface="Times New Roman" panose="02020603050405020304" pitchFamily="18" charset="0"/>
              </a:rPr>
              <a:t>, lists (</a:t>
            </a:r>
            <a:r>
              <a:rPr lang="en-US" altLang="zh-CN" dirty="0">
                <a:ea typeface="Times New Roman" panose="02020603050405020304" pitchFamily="18" charset="0"/>
              </a:rPr>
              <a:t>[...]</a:t>
            </a:r>
            <a:r>
              <a:rPr lang="zh-CN" altLang="en-US" dirty="0">
                <a:ea typeface="Times New Roman" panose="02020603050405020304" pitchFamily="18" charset="0"/>
              </a:rPr>
              <a:t>), dictionaries (</a:t>
            </a:r>
            <a:r>
              <a:rPr lang="en-US" altLang="zh-CN" dirty="0">
                <a:ea typeface="Times New Roman" panose="02020603050405020304" pitchFamily="18" charset="0"/>
              </a:rPr>
              <a:t>{ ...}</a:t>
            </a:r>
            <a:r>
              <a:rPr lang="zh-CN" altLang="en-US" dirty="0">
                <a:ea typeface="Times New Roman" panose="02020603050405020304" pitchFamily="18" charset="0"/>
              </a:rPr>
              <a:t>)), can be placed on multiple lines without having to use the line continuation character</a:t>
            </a:r>
            <a:endParaRPr lang="en-US" altLang="zh-CN" dirty="0">
              <a:ea typeface="Times New Roman" panose="02020603050405020304" pitchFamily="18" charset="0"/>
            </a:endParaRPr>
          </a:p>
          <a:p>
            <a:pPr eaLnBrk="1" hangingPunct="1"/>
            <a:endParaRPr lang="en-US" altLang="zh-CN" sz="2400" dirty="0">
              <a:ea typeface="Times New Roman" panose="02020603050405020304" pitchFamily="18" charset="0"/>
            </a:endParaRPr>
          </a:p>
          <a:p>
            <a:pPr eaLnBrk="1" hangingPunct="1"/>
            <a:endParaRPr lang="en-US" altLang="zh-CN" sz="2400" dirty="0">
              <a:ea typeface="Times New Roman" panose="02020603050405020304" pitchFamily="18" charset="0"/>
            </a:endParaRPr>
          </a:p>
          <a:p>
            <a:pPr eaLnBrk="1" hangingPunct="1"/>
            <a:endParaRPr lang="zh-CN" altLang="zh-CN" sz="2400" dirty="0">
              <a:ea typeface="Times New Roman" panose="02020603050405020304" pitchFamily="18" charset="0"/>
            </a:endParaRPr>
          </a:p>
          <a:p>
            <a:pPr eaLnBrk="1" hangingPunct="1"/>
            <a:r>
              <a:rPr lang="zh-CN" altLang="zh-CN" sz="2800" dirty="0">
                <a:ea typeface="Times New Roman" panose="02020603050405020304" pitchFamily="18" charset="0"/>
              </a:rPr>
              <a:t>(</a:t>
            </a:r>
            <a:r>
              <a:rPr lang="en-US" altLang="zh-CN" sz="2800" dirty="0">
                <a:ea typeface="Times New Roman" panose="02020603050405020304" pitchFamily="18" charset="0"/>
              </a:rPr>
              <a:t>4</a:t>
            </a:r>
            <a:r>
              <a:rPr lang="zh-CN" altLang="zh-CN" sz="2800" dirty="0">
                <a:ea typeface="Times New Roman" panose="02020603050405020304" pitchFamily="18" charset="0"/>
              </a:rPr>
              <a:t>) The semicolon (</a:t>
            </a:r>
            <a:r>
              <a:rPr lang="en-US" altLang="zh-CN" sz="2800" dirty="0">
                <a:ea typeface="Times New Roman" panose="02020603050405020304" pitchFamily="18" charset="0"/>
              </a:rPr>
              <a:t>;</a:t>
            </a:r>
            <a:r>
              <a:rPr lang="zh-CN" altLang="zh-CN" sz="2800" dirty="0">
                <a:ea typeface="Times New Roman" panose="02020603050405020304" pitchFamily="18" charset="0"/>
              </a:rPr>
              <a:t>) is used to write multiple statements on a single line.</a:t>
            </a:r>
            <a:endParaRPr lang="zh-CN" altLang="en-US" sz="2800" dirty="0">
              <a:ea typeface="Times New Roman" panose="02020603050405020304" pitchFamily="18" charset="0"/>
            </a:endParaRPr>
          </a:p>
        </p:txBody>
      </p:sp>
      <p:sp>
        <p:nvSpPr>
          <p:cNvPr id="3" name="矩形 2"/>
          <p:cNvSpPr/>
          <p:nvPr/>
        </p:nvSpPr>
        <p:spPr>
          <a:xfrm>
            <a:off x="1919774" y="3428092"/>
            <a:ext cx="7559675" cy="708025"/>
          </a:xfrm>
          <a:prstGeom prst="rect">
            <a:avLst/>
          </a:prstGeom>
          <a:solidFill>
            <a:schemeClr val="accent4">
              <a:lumMod val="20%"/>
              <a:lumOff val="80%"/>
            </a:schemeClr>
          </a:solidFill>
        </p:spPr>
        <p:txBody>
          <a:bodyPr>
            <a:spAutoFit/>
          </a:bodyPr>
          <a:lstStyle/>
          <a:p>
            <a:pPr marL="6667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print("If the statement is too long, you can use the line continuation character (\), \</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6667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Continued content.")</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sp>
        <p:nvSpPr>
          <p:cNvPr id="4" name="矩形 3"/>
          <p:cNvSpPr/>
          <p:nvPr/>
        </p:nvSpPr>
        <p:spPr>
          <a:xfrm>
            <a:off x="1343660" y="4148455"/>
            <a:ext cx="9382125" cy="967105"/>
          </a:xfrm>
          <a:prstGeom prst="rect">
            <a:avLst/>
          </a:prstGeom>
          <a:solidFill>
            <a:schemeClr val="accent4">
              <a:lumMod val="20%"/>
              <a:lumOff val="80%"/>
            </a:schemeClr>
          </a:solidFill>
        </p:spPr>
        <p:txBody>
          <a:bodyPr>
            <a:noAutofit/>
          </a:bodyPr>
          <a:lstStyle/>
          <a:p>
            <a:pPr marL="53340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a=0; b=0; c=0 </a:t>
            </a:r>
            <a:r>
              <a:rPr lang="x-none" altLang="zh-CN" sz="2000" b="1" kern="100" dirty="0">
                <a:latin typeface="Times New Roman" panose="02020603050405020304" pitchFamily="18" charset="0"/>
                <a:ea typeface="Times New Roman" panose="02020603050405020304" pitchFamily="18" charset="0"/>
              </a:rPr>
              <a:t># Variables a</a:t>
            </a:r>
            <a:r>
              <a:rPr lang="zh-CN" altLang="zh-CN" sz="2000" b="1" kern="100" dirty="0">
                <a:latin typeface="Times New Roman" panose="02020603050405020304" pitchFamily="18" charset="0"/>
                <a:ea typeface="Times New Roman" panose="02020603050405020304" pitchFamily="18" charset="0"/>
              </a:rPr>
              <a:t>, </a:t>
            </a:r>
            <a:r>
              <a:rPr lang="x-none" altLang="zh-CN" sz="2000" b="1" kern="100" dirty="0">
                <a:latin typeface="Times New Roman" panose="02020603050405020304" pitchFamily="18" charset="0"/>
                <a:ea typeface="Times New Roman" panose="02020603050405020304" pitchFamily="18" charset="0"/>
              </a:rPr>
              <a:t>b</a:t>
            </a:r>
            <a:r>
              <a:rPr lang="zh-CN" altLang="zh-CN" sz="2000" b="1" kern="100" dirty="0">
                <a:latin typeface="Times New Roman" panose="02020603050405020304" pitchFamily="18" charset="0"/>
                <a:ea typeface="Times New Roman" panose="02020603050405020304" pitchFamily="18" charset="0"/>
              </a:rPr>
              <a:t>, and </a:t>
            </a:r>
            <a:r>
              <a:rPr lang="x-none" altLang="zh-CN" sz="2000" b="1" kern="100" dirty="0">
                <a:latin typeface="Times New Roman" panose="02020603050405020304" pitchFamily="18" charset="0"/>
                <a:ea typeface="Times New Roman" panose="02020603050405020304" pitchFamily="18" charset="0"/>
              </a:rPr>
              <a:t>c </a:t>
            </a:r>
            <a:r>
              <a:rPr lang="zh-CN" altLang="zh-CN" sz="2000" b="1" kern="100" dirty="0">
                <a:latin typeface="Times New Roman" panose="02020603050405020304" pitchFamily="18" charset="0"/>
                <a:ea typeface="Times New Roman" panose="02020603050405020304" pitchFamily="18" charset="0"/>
              </a:rPr>
              <a:t>all </a:t>
            </a:r>
            <a:r>
              <a:rPr lang="x-none" altLang="zh-CN" sz="2000" b="1" kern="100" dirty="0">
                <a:latin typeface="Times New Roman" panose="02020603050405020304" pitchFamily="18" charset="0"/>
                <a:ea typeface="Times New Roman" panose="02020603050405020304" pitchFamily="18" charset="0"/>
              </a:rPr>
              <a:t>point to int object 0</a:t>
            </a:r>
            <a:r>
              <a:rPr lang="zh-CN" altLang="en-US" sz="2000" b="1" kern="100" dirty="0">
                <a:latin typeface="Times New Roman" panose="02020603050405020304" pitchFamily="18" charset="0"/>
                <a:ea typeface="Times New Roman" panose="02020603050405020304" pitchFamily="18" charset="0"/>
              </a:rPr>
              <a:t>. </a:t>
            </a:r>
            <a:r>
              <a:rPr lang="en-US" altLang="zh-CN" sz="2000" b="1" kern="100" dirty="0">
                <a:latin typeface="Times New Roman" panose="02020603050405020304" pitchFamily="18" charset="0"/>
                <a:ea typeface="Times New Roman" panose="02020603050405020304" pitchFamily="18" charset="0"/>
              </a:rPr>
              <a:t>a=b=c=0</a:t>
            </a:r>
            <a:endParaRPr lang="zh-CN" altLang="zh-CN" sz="2000" b="1" kern="100" dirty="0">
              <a:latin typeface="Times New Roman" panose="02020603050405020304" pitchFamily="18" charset="0"/>
              <a:ea typeface="Times New Roman" panose="02020603050405020304" pitchFamily="18" charset="0"/>
            </a:endParaRPr>
          </a:p>
          <a:p>
            <a:pPr marL="53340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s="abc";print(s) </a:t>
            </a:r>
            <a:r>
              <a:rPr lang="x-none" altLang="zh-CN" sz="2000" b="1" kern="100" dirty="0">
                <a:latin typeface="Times New Roman" panose="02020603050405020304" pitchFamily="18" charset="0"/>
                <a:ea typeface="Times New Roman" panose="02020603050405020304" pitchFamily="18" charset="0"/>
              </a:rPr>
              <a:t># Variable s </a:t>
            </a:r>
            <a:r>
              <a:rPr lang="zh-CN" altLang="zh-CN" sz="2000" b="1" kern="100" dirty="0">
                <a:latin typeface="Times New Roman" panose="02020603050405020304" pitchFamily="18" charset="0"/>
                <a:ea typeface="Times New Roman" panose="02020603050405020304" pitchFamily="18" charset="0"/>
              </a:rPr>
              <a:t>points to an instance object of </a:t>
            </a:r>
            <a:r>
              <a:rPr lang="x-none" altLang="zh-CN" sz="2000" b="1" kern="100" dirty="0">
                <a:latin typeface="Times New Roman" panose="02020603050405020304" pitchFamily="18" charset="0"/>
                <a:ea typeface="Times New Roman" panose="02020603050405020304" pitchFamily="18" charset="0"/>
              </a:rPr>
              <a:t>type str </a:t>
            </a:r>
            <a:r>
              <a:rPr lang="zh-CN" altLang="zh-CN" sz="2000" b="1" kern="100" dirty="0">
                <a:latin typeface="Times New Roman" panose="02020603050405020304" pitchFamily="18" charset="0"/>
                <a:ea typeface="Times New Roman" panose="02020603050405020304" pitchFamily="18" charset="0"/>
              </a:rPr>
              <a:t>with value </a:t>
            </a:r>
            <a:r>
              <a:rPr lang="x-none" altLang="zh-CN" sz="2000" b="1" kern="100" dirty="0">
                <a:latin typeface="Times New Roman" panose="02020603050405020304" pitchFamily="18" charset="0"/>
                <a:ea typeface="Times New Roman" panose="02020603050405020304" pitchFamily="18" charset="0"/>
              </a:rPr>
              <a:t>"abc" and outputs abc.</a:t>
            </a:r>
            <a:endParaRPr lang="zh-CN" altLang="zh-CN" sz="20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127448" y="548680"/>
            <a:ext cx="9577388" cy="512763"/>
          </a:xfrm>
        </p:spPr>
        <p:txBody>
          <a:bodyPr/>
          <a:lstStyle/>
          <a:p>
            <a:pPr eaLnBrk="1" hangingPunct="1">
              <a:defRPr/>
            </a:pPr>
            <a:r>
              <a:rPr lang="en-US" altLang="zh-CN" dirty="0">
                <a:ea typeface="Times New Roman" panose="02020603050405020304" pitchFamily="18" charset="0"/>
              </a:rPr>
              <a:t>Python </a:t>
            </a:r>
            <a:r>
              <a:rPr lang="zh-CN" altLang="zh-CN" dirty="0">
                <a:ea typeface="Times New Roman" panose="02020603050405020304" pitchFamily="18" charset="0"/>
              </a:rPr>
              <a:t>program composition</a:t>
            </a:r>
            <a:endParaRPr lang="zh-CN" altLang="en-US" dirty="0">
              <a:ea typeface="Times New Roman" panose="02020603050405020304" pitchFamily="18" charset="0"/>
            </a:endParaRPr>
          </a:p>
        </p:txBody>
      </p:sp>
      <p:sp>
        <p:nvSpPr>
          <p:cNvPr id="17411" name="内容占位符 2"/>
          <p:cNvSpPr>
            <a:spLocks noGrp="1" noChangeArrowheads="1"/>
          </p:cNvSpPr>
          <p:nvPr>
            <p:ph idx="1"/>
          </p:nvPr>
        </p:nvSpPr>
        <p:spPr>
          <a:xfrm>
            <a:off x="131762" y="1313767"/>
            <a:ext cx="11928475" cy="5543550"/>
          </a:xfrm>
        </p:spPr>
        <p:txBody>
          <a:bodyPr/>
          <a:lstStyle/>
          <a:p>
            <a:r>
              <a:rPr lang="en-US" altLang="zh-CN" sz="2000" dirty="0"/>
              <a:t>Python </a:t>
            </a:r>
            <a:r>
              <a:rPr lang="zh-CN" altLang="zh-CN" sz="2000" dirty="0"/>
              <a:t>programs can be decomposed into modules, statements, expressions, and objects. Conceptually, the correspondence is as follows:</a:t>
            </a:r>
          </a:p>
          <a:p>
            <a:r>
              <a:rPr lang="zh-CN" altLang="zh-CN" sz="2000" dirty="0"/>
              <a:t>(</a:t>
            </a:r>
            <a:r>
              <a:rPr lang="en-US" altLang="zh-CN" sz="2000" dirty="0"/>
              <a:t>1</a:t>
            </a:r>
            <a:r>
              <a:rPr lang="zh-CN" altLang="zh-CN" sz="2000" dirty="0"/>
              <a:t>) A </a:t>
            </a:r>
            <a:r>
              <a:rPr lang="en-US" altLang="zh-CN" sz="2000" dirty="0"/>
              <a:t>Python </a:t>
            </a:r>
            <a:r>
              <a:rPr lang="zh-CN" altLang="zh-CN" sz="2000" dirty="0"/>
              <a:t>program consists of modules, which correspond to source files with the </a:t>
            </a:r>
            <a:r>
              <a:rPr lang="zh-CN" altLang="zh-CN" sz="2000" dirty="0">
                <a:solidFill>
                  <a:srgbClr val="FF0000"/>
                </a:solidFill>
              </a:rPr>
              <a:t>extension </a:t>
            </a:r>
            <a:r>
              <a:rPr lang="en-US" altLang="zh-CN" sz="2000" dirty="0">
                <a:solidFill>
                  <a:srgbClr val="FF0000"/>
                </a:solidFill>
              </a:rPr>
              <a:t>.</a:t>
            </a:r>
            <a:r>
              <a:rPr lang="en-US" altLang="zh-CN" sz="2000" dirty="0" err="1">
                <a:solidFill>
                  <a:srgbClr val="FF0000"/>
                </a:solidFill>
              </a:rPr>
              <a:t>py</a:t>
            </a:r>
            <a:r>
              <a:rPr lang="zh-CN" altLang="zh-CN" sz="2000" dirty="0"/>
              <a:t>. A </a:t>
            </a:r>
            <a:r>
              <a:rPr lang="en-US" altLang="zh-CN" sz="2000" dirty="0"/>
              <a:t>Python </a:t>
            </a:r>
            <a:r>
              <a:rPr lang="zh-CN" altLang="zh-CN" sz="2000" dirty="0"/>
              <a:t>program consists of one or more modules. Example </a:t>
            </a:r>
            <a:r>
              <a:rPr lang="en-US" altLang="zh-CN" sz="2000" dirty="0"/>
              <a:t>2.1 </a:t>
            </a:r>
            <a:r>
              <a:rPr lang="zh-CN" altLang="zh-CN" sz="2000" dirty="0"/>
              <a:t>A program consists of the module </a:t>
            </a:r>
            <a:r>
              <a:rPr lang="en-US" altLang="zh-CN" sz="2000" dirty="0"/>
              <a:t>area.py </a:t>
            </a:r>
            <a:r>
              <a:rPr lang="zh-CN" altLang="zh-CN" sz="2000" dirty="0"/>
              <a:t>and the built-in module </a:t>
            </a:r>
            <a:r>
              <a:rPr lang="en-US" altLang="zh-CN" sz="2000" dirty="0"/>
              <a:t>math</a:t>
            </a:r>
          </a:p>
          <a:p>
            <a:r>
              <a:rPr lang="zh-CN" altLang="zh-CN" sz="2000" dirty="0"/>
              <a:t>(</a:t>
            </a:r>
            <a:r>
              <a:rPr lang="en-US" altLang="zh-CN" sz="2000" dirty="0"/>
              <a:t>2</a:t>
            </a:r>
            <a:r>
              <a:rPr lang="zh-CN" altLang="zh-CN" sz="2000" dirty="0"/>
              <a:t>) Modules consist of statements. A module is a </a:t>
            </a:r>
            <a:r>
              <a:rPr lang="en-US" altLang="zh-CN" sz="2000" dirty="0"/>
              <a:t>Python </a:t>
            </a:r>
            <a:r>
              <a:rPr lang="zh-CN" altLang="zh-CN" sz="2000" dirty="0"/>
              <a:t>source file. When running a </a:t>
            </a:r>
            <a:r>
              <a:rPr lang="en-US" altLang="zh-CN" sz="2000" dirty="0"/>
              <a:t>Python </a:t>
            </a:r>
            <a:r>
              <a:rPr lang="zh-CN" altLang="zh-CN" sz="2000" dirty="0"/>
              <a:t>program, the statements are executed sequentially according to the order of statements in the module. In Example </a:t>
            </a:r>
            <a:r>
              <a:rPr lang="en-US" altLang="zh-CN" sz="2000" dirty="0"/>
              <a:t>2.1</a:t>
            </a:r>
            <a:r>
              <a:rPr lang="zh-CN" altLang="zh-CN" sz="2000" dirty="0"/>
              <a:t>, </a:t>
            </a:r>
            <a:r>
              <a:rPr lang="en-US" altLang="zh-CN" sz="2000" dirty="0">
                <a:solidFill>
                  <a:srgbClr val="FF0000"/>
                </a:solidFill>
              </a:rPr>
              <a:t>import math </a:t>
            </a:r>
            <a:r>
              <a:rPr lang="zh-CN" altLang="zh-CN" sz="2000" dirty="0">
                <a:solidFill>
                  <a:srgbClr val="FF0000"/>
                </a:solidFill>
              </a:rPr>
              <a:t>is the import module statement</a:t>
            </a:r>
            <a:r>
              <a:rPr lang="zh-CN" altLang="zh-CN" sz="2000" dirty="0"/>
              <a:t>; </a:t>
            </a:r>
            <a:r>
              <a:rPr lang="en-US" altLang="zh-CN" sz="2000" dirty="0"/>
              <a:t>print(s) </a:t>
            </a:r>
            <a:r>
              <a:rPr lang="zh-CN" altLang="zh-CN" sz="2000" dirty="0"/>
              <a:t>is the call function expression statement; and the rest are assignment statements.</a:t>
            </a:r>
            <a:endParaRPr lang="zh-CN" altLang="en-US" sz="2000" dirty="0">
              <a:ea typeface="Times New Roman" panose="02020603050405020304" pitchFamily="18" charset="0"/>
            </a:endParaRPr>
          </a:p>
        </p:txBody>
      </p:sp>
      <p:sp>
        <p:nvSpPr>
          <p:cNvPr id="17412" name="Rectangle 5"/>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
              </a:lnSpc>
              <a:spcBef>
                <a:spcPts val="1000"/>
              </a:spcBef>
              <a:buClr>
                <a:schemeClr val="accent1"/>
              </a:buClr>
              <a:buSzPct val="1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
              </a:lnSpc>
              <a:spcBef>
                <a:spcPts val="500"/>
              </a:spcBef>
              <a:buClr>
                <a:schemeClr val="accent1"/>
              </a:buClr>
              <a:buSzPct val="1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
              </a:lnSpc>
              <a:spcBef>
                <a:spcPts val="500"/>
              </a:spcBef>
              <a:buClr>
                <a:schemeClr val="accent1"/>
              </a:buClr>
              <a:buSzPct val="1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
              </a:lnSpc>
              <a:spcBef>
                <a:spcPts val="500"/>
              </a:spcBef>
              <a:buClr>
                <a:schemeClr val="accent1"/>
              </a:buClr>
              <a:buSzPct val="1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
              </a:lnSpc>
              <a:spcBef>
                <a:spcPts val="500"/>
              </a:spcBef>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
              </a:lnSpc>
              <a:spcBef>
                <a:spcPct val="0%"/>
              </a:spcBef>
              <a:buClrTx/>
              <a:buSzTx/>
              <a:buFontTx/>
              <a:buNone/>
            </a:pPr>
            <a:endParaRPr lang="zh-CN" altLang="en-US" sz="2400">
              <a:latin typeface="Times New Roman" panose="02020603050405020304" pitchFamily="18" charset="0"/>
            </a:endParaRPr>
          </a:p>
        </p:txBody>
      </p:sp>
    </p:spTree>
  </p:cSld>
  <p:clrMapOvr>
    <a:masterClrMapping/>
  </p:clrMapOvr>
</p:sld>
</file>

<file path=ppt/slides/slide3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1199456" y="691684"/>
            <a:ext cx="9577388" cy="504825"/>
          </a:xfrm>
        </p:spPr>
        <p:txBody>
          <a:bodyPr/>
          <a:lstStyle/>
          <a:p>
            <a:pPr eaLnBrk="1" hangingPunct="1">
              <a:defRPr/>
            </a:pPr>
            <a:r>
              <a:rPr lang="zh-CN" altLang="zh-CN" dirty="0">
                <a:ea typeface="Times New Roman" panose="02020603050405020304" pitchFamily="18" charset="0"/>
              </a:rPr>
              <a:t>Rules for writing compound statements and their indentation</a:t>
            </a:r>
            <a:endParaRPr lang="zh-CN" altLang="en-US" dirty="0">
              <a:ea typeface="Times New Roman" panose="02020603050405020304" pitchFamily="18" charset="0"/>
            </a:endParaRPr>
          </a:p>
        </p:txBody>
      </p:sp>
      <p:sp>
        <p:nvSpPr>
          <p:cNvPr id="41987" name="内容占位符 2"/>
          <p:cNvSpPr>
            <a:spLocks noGrp="1" noChangeArrowheads="1"/>
          </p:cNvSpPr>
          <p:nvPr>
            <p:ph idx="1"/>
          </p:nvPr>
        </p:nvSpPr>
        <p:spPr>
          <a:xfrm>
            <a:off x="550863" y="1413193"/>
            <a:ext cx="11161761" cy="4824412"/>
          </a:xfrm>
        </p:spPr>
        <p:txBody>
          <a:bodyPr/>
          <a:lstStyle/>
          <a:p>
            <a:pPr eaLnBrk="1" latinLnBrk="0" hangingPunct="1">
              <a:spcBef>
                <a:spcPts val="0"/>
              </a:spcBef>
              <a:spcAft>
                <a:spcPts val="0"/>
              </a:spcAft>
            </a:pPr>
            <a:r>
              <a:rPr lang="zh-CN" altLang="zh-CN" sz="2200" dirty="0">
                <a:ea typeface="Times New Roman" panose="02020603050405020304" pitchFamily="18" charset="0"/>
              </a:rPr>
              <a:t>Compound statements (conditional statements, loops, function definitions, and class definitions such as </a:t>
            </a:r>
            <a:r>
              <a:rPr lang="en-US" altLang="zh-CN" sz="2200" dirty="0">
                <a:ea typeface="Times New Roman" panose="02020603050405020304" pitchFamily="18" charset="0"/>
              </a:rPr>
              <a:t>if</a:t>
            </a:r>
            <a:r>
              <a:rPr lang="zh-CN" altLang="zh-CN" sz="2200" dirty="0">
                <a:ea typeface="Times New Roman" panose="02020603050405020304" pitchFamily="18" charset="0"/>
              </a:rPr>
              <a:t>, </a:t>
            </a:r>
            <a:r>
              <a:rPr lang="en-US" altLang="zh-CN" sz="2200" dirty="0">
                <a:ea typeface="Times New Roman" panose="02020603050405020304" pitchFamily="18" charset="0"/>
              </a:rPr>
              <a:t>for</a:t>
            </a:r>
            <a:r>
              <a:rPr lang="zh-CN" altLang="zh-CN" sz="2200" dirty="0">
                <a:ea typeface="Times New Roman" panose="02020603050405020304" pitchFamily="18" charset="0"/>
              </a:rPr>
              <a:t>, </a:t>
            </a:r>
            <a:r>
              <a:rPr lang="en-US" altLang="zh-CN" sz="2200" dirty="0">
                <a:ea typeface="Times New Roman" panose="02020603050405020304" pitchFamily="18" charset="0"/>
              </a:rPr>
              <a:t>while</a:t>
            </a:r>
            <a:r>
              <a:rPr lang="zh-CN" altLang="zh-CN" sz="2200" dirty="0">
                <a:ea typeface="Times New Roman" panose="02020603050405020304" pitchFamily="18" charset="0"/>
              </a:rPr>
              <a:t>, </a:t>
            </a:r>
            <a:r>
              <a:rPr lang="en-US" altLang="zh-CN" sz="2200" dirty="0">
                <a:ea typeface="Times New Roman" panose="02020603050405020304" pitchFamily="18" charset="0"/>
              </a:rPr>
              <a:t>def</a:t>
            </a:r>
            <a:r>
              <a:rPr lang="zh-CN" altLang="zh-CN" sz="2200" dirty="0">
                <a:ea typeface="Times New Roman" panose="02020603050405020304" pitchFamily="18" charset="0"/>
              </a:rPr>
              <a:t>, </a:t>
            </a:r>
            <a:r>
              <a:rPr lang="en-US" altLang="zh-CN" sz="2200" dirty="0">
                <a:ea typeface="Times New Roman" panose="02020603050405020304" pitchFamily="18" charset="0"/>
              </a:rPr>
              <a:t>class</a:t>
            </a:r>
            <a:r>
              <a:rPr lang="zh-CN" altLang="zh-CN" sz="2200" dirty="0">
                <a:ea typeface="Times New Roman" panose="02020603050405020304" pitchFamily="18" charset="0"/>
              </a:rPr>
              <a:t>, etc.) consist of a header </a:t>
            </a:r>
            <a:r>
              <a:rPr lang="en-US" altLang="zh-CN" sz="2200" dirty="0">
                <a:ea typeface="Times New Roman" panose="02020603050405020304" pitchFamily="18" charset="0"/>
              </a:rPr>
              <a:t>line </a:t>
            </a:r>
            <a:r>
              <a:rPr lang="zh-CN" altLang="zh-CN" sz="2200" dirty="0">
                <a:ea typeface="Times New Roman" panose="02020603050405020304" pitchFamily="18" charset="0"/>
              </a:rPr>
              <a:t>and constructor blocks (</a:t>
            </a:r>
            <a:r>
              <a:rPr lang="en-US" altLang="zh-CN" sz="2200" dirty="0">
                <a:ea typeface="Times New Roman" panose="02020603050405020304" pitchFamily="18" charset="0"/>
              </a:rPr>
              <a:t>suites</a:t>
            </a:r>
            <a:r>
              <a:rPr lang="zh-CN" altLang="zh-CN" sz="2200" dirty="0">
                <a:ea typeface="Times New Roman" panose="02020603050405020304" pitchFamily="18" charset="0"/>
              </a:rPr>
              <a:t>).</a:t>
            </a:r>
            <a:endParaRPr lang="en-US" altLang="zh-CN" sz="2200" dirty="0">
              <a:ea typeface="Times New Roman" panose="02020603050405020304" pitchFamily="18" charset="0"/>
            </a:endParaRPr>
          </a:p>
          <a:p>
            <a:pPr eaLnBrk="1" latinLnBrk="0" hangingPunct="1">
              <a:spcBef>
                <a:spcPts val="0"/>
              </a:spcBef>
              <a:spcAft>
                <a:spcPts val="0"/>
              </a:spcAft>
            </a:pPr>
            <a:r>
              <a:rPr lang="zh-CN" altLang="zh-CN" sz="2200" dirty="0">
                <a:ea typeface="Times New Roman" panose="02020603050405020304" pitchFamily="18" charset="0"/>
              </a:rPr>
              <a:t>A constructor statement block consists of one or more statements</a:t>
            </a:r>
            <a:endParaRPr lang="en-US" altLang="zh-CN" sz="2200" dirty="0">
              <a:ea typeface="Times New Roman" panose="02020603050405020304" pitchFamily="18" charset="0"/>
            </a:endParaRPr>
          </a:p>
          <a:p>
            <a:pPr eaLnBrk="1" latinLnBrk="0" hangingPunct="1">
              <a:spcBef>
                <a:spcPts val="0"/>
              </a:spcBef>
              <a:spcAft>
                <a:spcPts val="0"/>
              </a:spcAft>
            </a:pPr>
            <a:r>
              <a:rPr lang="zh-CN" altLang="zh-CN" sz="2200" dirty="0">
                <a:ea typeface="Times New Roman" panose="02020603050405020304" pitchFamily="18" charset="0"/>
              </a:rPr>
              <a:t>(</a:t>
            </a:r>
            <a:r>
              <a:rPr lang="en-US" altLang="zh-CN" sz="2200" dirty="0">
                <a:ea typeface="Times New Roman" panose="02020603050405020304" pitchFamily="18" charset="0"/>
              </a:rPr>
              <a:t>1</a:t>
            </a:r>
            <a:r>
              <a:rPr lang="zh-CN" altLang="zh-CN" sz="2200" dirty="0">
                <a:ea typeface="Times New Roman" panose="02020603050405020304" pitchFamily="18" charset="0"/>
              </a:rPr>
              <a:t>) The header statement begins with the appropriate keyword (e.g., </a:t>
            </a:r>
            <a:r>
              <a:rPr lang="en-US" altLang="zh-CN" sz="2200" dirty="0">
                <a:ea typeface="Times New Roman" panose="02020603050405020304" pitchFamily="18" charset="0"/>
              </a:rPr>
              <a:t>if</a:t>
            </a:r>
            <a:r>
              <a:rPr lang="zh-CN" altLang="zh-CN" sz="2200" dirty="0">
                <a:ea typeface="Times New Roman" panose="02020603050405020304" pitchFamily="18" charset="0"/>
              </a:rPr>
              <a:t>), and the constructor statement block is one or more lines of indented code beginning on the next line</a:t>
            </a:r>
          </a:p>
          <a:p>
            <a:pPr eaLnBrk="1" latinLnBrk="0" hangingPunct="1">
              <a:spcBef>
                <a:spcPts val="0"/>
              </a:spcBef>
              <a:spcAft>
                <a:spcPts val="0"/>
              </a:spcAft>
            </a:pPr>
            <a:r>
              <a:rPr lang="zh-CN" sz="2200">
                <a:sym typeface="+mn-ea"/>
              </a:rPr>
              <a:t>(</a:t>
            </a:r>
            <a:r>
              <a:rPr sz="2200">
                <a:sym typeface="+mn-ea"/>
              </a:rPr>
              <a:t>2</a:t>
            </a:r>
            <a:r>
              <a:rPr lang="zh-CN" sz="2200">
                <a:sym typeface="+mn-ea"/>
              </a:rPr>
              <a:t>) The usual indentation is </a:t>
            </a:r>
            <a:r>
              <a:rPr lang="zh-CN" sz="2200">
                <a:solidFill>
                  <a:srgbClr val="FF0000"/>
                </a:solidFill>
                <a:sym typeface="+mn-ea"/>
              </a:rPr>
              <a:t>four spaces </a:t>
            </a:r>
            <a:r>
              <a:rPr lang="zh-CN" sz="2200">
                <a:sym typeface="+mn-ea"/>
              </a:rPr>
              <a:t>relative to the head statement, or any space, but the number of spaces indented for multiple statements in the same constructor code block must be consistently aligned. If the statement is not indented, or indented inconsistently, will result in a compilation error</a:t>
            </a:r>
            <a:endParaRPr lang="en-US" altLang="zh-CN" sz="2200" dirty="0">
              <a:ea typeface="Times New Roman" panose="02020603050405020304" pitchFamily="18" charset="0"/>
            </a:endParaRPr>
          </a:p>
          <a:p>
            <a:pPr eaLnBrk="1" latinLnBrk="0" hangingPunct="1">
              <a:spcBef>
                <a:spcPts val="0"/>
              </a:spcBef>
              <a:spcAft>
                <a:spcPts val="0"/>
              </a:spcAft>
            </a:pPr>
            <a:r>
              <a:rPr lang="zh-CN" sz="2200">
                <a:sym typeface="+mn-ea"/>
              </a:rPr>
              <a:t>(</a:t>
            </a:r>
            <a:r>
              <a:rPr sz="2200">
                <a:sym typeface="+mn-ea"/>
              </a:rPr>
              <a:t>3</a:t>
            </a:r>
            <a:r>
              <a:rPr lang="zh-CN" sz="2200">
                <a:sym typeface="+mn-ea"/>
              </a:rPr>
              <a:t>) If conditional statements, loops, function definitions and class definitions are short, they can be placed on the same line.</a:t>
            </a:r>
            <a:endParaRPr lang="zh-CN" altLang="en-US" sz="2200" dirty="0">
              <a:ea typeface="Times New Roman" panose="02020603050405020304" pitchFamily="18" charset="0"/>
            </a:endParaRPr>
          </a:p>
          <a:p>
            <a:pPr eaLnBrk="1" latinLnBrk="0" hangingPunct="1">
              <a:spcBef>
                <a:spcPts val="0"/>
              </a:spcBef>
              <a:spcAft>
                <a:spcPts val="0"/>
              </a:spcAft>
            </a:pPr>
            <a:endParaRPr lang="zh-CN" altLang="en-US" sz="2200" dirty="0">
              <a:ea typeface="Times New Roman" panose="02020603050405020304" pitchFamily="18" charset="0"/>
            </a:endParaRPr>
          </a:p>
        </p:txBody>
      </p:sp>
      <p:sp>
        <p:nvSpPr>
          <p:cNvPr id="2" name="矩形 1"/>
          <p:cNvSpPr/>
          <p:nvPr>
            <p:custDataLst>
              <p:tags r:id="rId1"/>
            </p:custDataLst>
          </p:nvPr>
        </p:nvSpPr>
        <p:spPr>
          <a:xfrm>
            <a:off x="2279675" y="5728820"/>
            <a:ext cx="7056784" cy="1015663"/>
          </a:xfrm>
          <a:prstGeom prst="rect">
            <a:avLst/>
          </a:prstGeom>
        </p:spPr>
        <p:txBody>
          <a:bodyPr>
            <a:spAutoFit/>
          </a:bodyPr>
          <a:lstStyle/>
          <a:p>
            <a:pPr marL="666750" algn="just">
              <a:spcAft>
                <a:spcPts val="0"/>
              </a:spcAft>
              <a:defRPr/>
            </a:pPr>
            <a:r>
              <a:rPr lang="en-US" altLang="zh-CN" sz="2000" b="1" kern="100" dirty="0">
                <a:latin typeface="Times New Roman" panose="02020603050405020304" pitchFamily="18" charset="0"/>
                <a:ea typeface="Times New Roman" panose="02020603050405020304" pitchFamily="18" charset="0"/>
              </a:rPr>
              <a:t>&gt;&gt;&gt; </a:t>
            </a:r>
            <a:r>
              <a:rPr lang="en-US" altLang="zh-CN" sz="2000" b="1" kern="100" dirty="0">
                <a:solidFill>
                  <a:srgbClr val="FF0000"/>
                </a:solidFill>
                <a:latin typeface="Times New Roman" panose="02020603050405020304" pitchFamily="18" charset="0"/>
                <a:ea typeface="Times New Roman" panose="02020603050405020304" pitchFamily="18" charset="0"/>
              </a:rPr>
              <a:t>for </a:t>
            </a:r>
            <a:r>
              <a:rPr lang="en-US" altLang="zh-CN" sz="2000" b="1" kern="100" dirty="0" err="1">
                <a:solidFill>
                  <a:srgbClr val="FF0000"/>
                </a:solidFill>
                <a:latin typeface="Times New Roman" panose="02020603050405020304" pitchFamily="18" charset="0"/>
                <a:ea typeface="Times New Roman" panose="02020603050405020304" pitchFamily="18" charset="0"/>
              </a:rPr>
              <a:t>i </a:t>
            </a:r>
            <a:r>
              <a:rPr lang="en-US" altLang="zh-CN" sz="2000" b="1" kern="100" dirty="0">
                <a:solidFill>
                  <a:srgbClr val="FF0000"/>
                </a:solidFill>
                <a:latin typeface="Times New Roman" panose="02020603050405020304" pitchFamily="18" charset="0"/>
                <a:ea typeface="Times New Roman" panose="02020603050405020304" pitchFamily="18" charset="0"/>
              </a:rPr>
              <a:t>in range(1,11): print(</a:t>
            </a:r>
            <a:r>
              <a:rPr lang="en-US" altLang="zh-CN" sz="2000" b="1" kern="100" dirty="0" err="1">
                <a:solidFill>
                  <a:srgbClr val="FF0000"/>
                </a:solidFill>
                <a:latin typeface="Times New Roman" panose="02020603050405020304" pitchFamily="18" charset="0"/>
                <a:ea typeface="Times New Roman" panose="02020603050405020304" pitchFamily="18" charset="0"/>
              </a:rPr>
              <a:t>i</a:t>
            </a:r>
            <a:r>
              <a:rPr lang="en-US" altLang="zh-CN" sz="2000" b="1" kern="100" dirty="0">
                <a:solidFill>
                  <a:srgbClr val="FF0000"/>
                </a:solidFill>
                <a:latin typeface="Times New Roman" panose="02020603050405020304" pitchFamily="18" charset="0"/>
                <a:ea typeface="Times New Roman" panose="02020603050405020304" pitchFamily="18" charset="0"/>
              </a:rPr>
              <a:t>, end=' ')</a:t>
            </a:r>
          </a:p>
          <a:p>
            <a:pPr marL="666750" algn="just">
              <a:spcAft>
                <a:spcPts val="0"/>
              </a:spcAft>
              <a:defRPr/>
            </a:pPr>
            <a:r>
              <a:rPr lang="en-US" altLang="zh-CN" sz="2000" b="1" kern="100" dirty="0">
                <a:latin typeface="Times New Roman" panose="02020603050405020304" pitchFamily="18" charset="0"/>
                <a:ea typeface="Times New Roman" panose="02020603050405020304" pitchFamily="18" charset="0"/>
              </a:rPr>
              <a:t>...</a:t>
            </a:r>
          </a:p>
          <a:p>
            <a:pPr marL="666750" algn="just">
              <a:spcAft>
                <a:spcPts val="0"/>
              </a:spcAft>
              <a:defRPr/>
            </a:pPr>
            <a:r>
              <a:rPr lang="en-US" altLang="zh-CN" sz="2000" b="1" kern="100" dirty="0">
                <a:highlight>
                  <a:srgbClr val="FFFF00"/>
                </a:highlight>
                <a:latin typeface="Times New Roman" panose="02020603050405020304" pitchFamily="18" charset="0"/>
                <a:cs typeface="Times New Roman" panose="02020603050405020304" pitchFamily="18" charset="0"/>
              </a:rPr>
              <a:t>1 2 3 4 5 6 7 8 9 10</a:t>
            </a:r>
            <a:endParaRPr lang="zh-CN" altLang="zh-CN" sz="20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0178" name="标题 1"/>
          <p:cNvSpPr>
            <a:spLocks noGrp="1" noChangeArrowheads="1"/>
          </p:cNvSpPr>
          <p:nvPr>
            <p:ph type="title"/>
          </p:nvPr>
        </p:nvSpPr>
        <p:spPr>
          <a:xfrm>
            <a:off x="1199456" y="507339"/>
            <a:ext cx="9602788" cy="522288"/>
          </a:xfrm>
        </p:spPr>
        <p:txBody>
          <a:bodyPr/>
          <a:lstStyle/>
          <a:p>
            <a:pPr eaLnBrk="1" hangingPunct="1">
              <a:defRPr/>
            </a:pPr>
            <a:r>
              <a:rPr lang="zh-CN" altLang="zh-CN" dirty="0">
                <a:ea typeface="Times New Roman" panose="02020603050405020304" pitchFamily="18" charset="0"/>
              </a:rPr>
              <a:t>comment statement</a:t>
            </a:r>
            <a:endParaRPr lang="zh-CN" altLang="en-US" dirty="0">
              <a:ea typeface="Times New Roman" panose="02020603050405020304" pitchFamily="18" charset="0"/>
            </a:endParaRPr>
          </a:p>
        </p:txBody>
      </p:sp>
      <p:sp>
        <p:nvSpPr>
          <p:cNvPr id="50179" name="内容占位符 2"/>
          <p:cNvSpPr>
            <a:spLocks noGrp="1" noChangeArrowheads="1"/>
          </p:cNvSpPr>
          <p:nvPr>
            <p:ph idx="1"/>
          </p:nvPr>
        </p:nvSpPr>
        <p:spPr>
          <a:xfrm>
            <a:off x="1078706" y="1052736"/>
            <a:ext cx="9602788" cy="3294063"/>
          </a:xfrm>
        </p:spPr>
        <p:txBody>
          <a:bodyPr/>
          <a:lstStyle/>
          <a:p>
            <a:pPr eaLnBrk="1" hangingPunct="1">
              <a:defRPr/>
            </a:pPr>
            <a:r>
              <a:rPr lang="zh-CN" altLang="zh-CN" sz="2800" dirty="0">
                <a:ea typeface="Times New Roman" panose="02020603050405020304" pitchFamily="18" charset="0"/>
              </a:rPr>
              <a:t>Starts with the symbol "</a:t>
            </a:r>
            <a:r>
              <a:rPr lang="en-US" altLang="zh-CN" sz="2800" dirty="0">
                <a:ea typeface="Times New Roman" panose="02020603050405020304" pitchFamily="18" charset="0"/>
              </a:rPr>
              <a:t>#</a:t>
            </a:r>
            <a:r>
              <a:rPr lang="zh-CN" altLang="zh-CN" sz="2800" dirty="0">
                <a:ea typeface="Times New Roman" panose="02020603050405020304" pitchFamily="18" charset="0"/>
              </a:rPr>
              <a:t>" and ends at the end of the line.</a:t>
            </a:r>
            <a:r>
              <a:rPr lang="en-US" altLang="zh-CN" sz="2800" dirty="0">
                <a:ea typeface="Times New Roman" panose="02020603050405020304" pitchFamily="18" charset="0"/>
              </a:rPr>
              <a:t>Python </a:t>
            </a:r>
            <a:r>
              <a:rPr lang="zh-CN" altLang="zh-CN" sz="2800" dirty="0">
                <a:ea typeface="Times New Roman" panose="02020603050405020304" pitchFamily="18" charset="0"/>
              </a:rPr>
              <a:t>comment statements can appear anywhere!</a:t>
            </a:r>
            <a:endParaRPr lang="en-US" altLang="zh-CN" sz="2800" dirty="0">
              <a:ea typeface="Times New Roman" panose="02020603050405020304" pitchFamily="18" charset="0"/>
            </a:endParaRPr>
          </a:p>
          <a:p>
            <a:pPr eaLnBrk="1" hangingPunct="1">
              <a:defRPr/>
            </a:pPr>
            <a:r>
              <a:rPr lang="zh-CN" altLang="zh-CN" sz="2800" dirty="0">
                <a:ea typeface="Times New Roman" panose="02020603050405020304" pitchFamily="18" charset="0"/>
              </a:rPr>
              <a:t>The </a:t>
            </a:r>
            <a:r>
              <a:rPr lang="en-US" altLang="zh-CN" sz="2800" dirty="0">
                <a:ea typeface="Times New Roman" panose="02020603050405020304" pitchFamily="18" charset="0"/>
              </a:rPr>
              <a:t>Python </a:t>
            </a:r>
            <a:r>
              <a:rPr lang="zh-CN" altLang="zh-CN" sz="2800" dirty="0">
                <a:ea typeface="Times New Roman" panose="02020603050405020304" pitchFamily="18" charset="0"/>
              </a:rPr>
              <a:t>interpreter ignores all comment statements, which do not affect the execution of the program.</a:t>
            </a:r>
            <a:endParaRPr lang="en-US" altLang="zh-CN" sz="2800" dirty="0">
              <a:ea typeface="Times New Roman" panose="02020603050405020304" pitchFamily="18" charset="0"/>
            </a:endParaRPr>
          </a:p>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2.26</a:t>
            </a:r>
            <a:r>
              <a:rPr lang="zh-CN" altLang="zh-CN" sz="2800" dirty="0">
                <a:highlight>
                  <a:srgbClr val="00FFFF"/>
                </a:highlight>
                <a:cs typeface="Times New Roman" panose="02020603050405020304" pitchFamily="18" charset="0"/>
              </a:rPr>
              <a:t>] Comment Statement Example</a:t>
            </a:r>
            <a:endParaRPr lang="zh-CN" altLang="en-US" sz="2800" dirty="0">
              <a:highlight>
                <a:srgbClr val="00FFFF"/>
              </a:highlight>
              <a:cs typeface="Times New Roman" panose="02020603050405020304" pitchFamily="18" charset="0"/>
            </a:endParaRPr>
          </a:p>
        </p:txBody>
      </p:sp>
      <p:sp>
        <p:nvSpPr>
          <p:cNvPr id="2" name="矩形 1"/>
          <p:cNvSpPr/>
          <p:nvPr/>
        </p:nvSpPr>
        <p:spPr>
          <a:xfrm>
            <a:off x="1711325" y="3717290"/>
            <a:ext cx="8769350" cy="1938020"/>
          </a:xfrm>
          <a:prstGeom prst="rect">
            <a:avLst/>
          </a:prstGeom>
          <a:solidFill>
            <a:schemeClr val="accent4">
              <a:lumMod val="20%"/>
              <a:lumOff val="80%"/>
            </a:schemeClr>
          </a:solidFill>
        </p:spPr>
        <p:txBody>
          <a:bodyPr wrap="square">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 "hello world!" program</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#Comments can be anywhere, starting with # and ending at the end of the line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print("hello world") </a:t>
            </a:r>
            <a:r>
              <a:rPr lang="x-none" altLang="zh-CN" sz="2400" b="1" kern="100" dirty="0">
                <a:latin typeface="Times New Roman" panose="02020603050405020304" pitchFamily="18" charset="0"/>
                <a:ea typeface="Times New Roman" panose="02020603050405020304" pitchFamily="18" charset="0"/>
              </a:rPr>
              <a:t># Output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hello world</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hello world</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a:xfrm>
            <a:off x="1199456" y="548680"/>
            <a:ext cx="9602788" cy="504825"/>
          </a:xfrm>
        </p:spPr>
        <p:txBody>
          <a:bodyPr/>
          <a:lstStyle/>
          <a:p>
            <a:pPr eaLnBrk="1" hangingPunct="1">
              <a:defRPr/>
            </a:pPr>
            <a:r>
              <a:rPr lang="zh-CN" altLang="zh-CN" dirty="0">
                <a:ea typeface="Times New Roman" panose="02020603050405020304" pitchFamily="18" charset="0"/>
              </a:rPr>
              <a:t>Empty statement </a:t>
            </a:r>
            <a:r>
              <a:rPr lang="en-US" altLang="zh-CN" dirty="0">
                <a:ea typeface="Times New Roman" panose="02020603050405020304" pitchFamily="18" charset="0"/>
              </a:rPr>
              <a:t>pass</a:t>
            </a:r>
            <a:endParaRPr lang="zh-CN" altLang="en-US" dirty="0">
              <a:ea typeface="Times New Roman" panose="02020603050405020304" pitchFamily="18" charset="0"/>
            </a:endParaRPr>
          </a:p>
        </p:txBody>
      </p:sp>
      <p:sp>
        <p:nvSpPr>
          <p:cNvPr id="51203" name="内容占位符 2"/>
          <p:cNvSpPr>
            <a:spLocks noGrp="1" noChangeArrowheads="1"/>
          </p:cNvSpPr>
          <p:nvPr>
            <p:ph idx="1"/>
          </p:nvPr>
        </p:nvSpPr>
        <p:spPr>
          <a:xfrm>
            <a:off x="1199456" y="1556792"/>
            <a:ext cx="9602788" cy="3294063"/>
          </a:xfrm>
        </p:spPr>
        <p:txBody>
          <a:bodyPr/>
          <a:lstStyle/>
          <a:p>
            <a:pPr eaLnBrk="1" hangingPunct="1">
              <a:defRPr/>
            </a:pPr>
            <a:r>
              <a:rPr lang="zh-CN" altLang="zh-CN" sz="3200" dirty="0">
                <a:ea typeface="Times New Roman" panose="02020603050405020304" pitchFamily="18" charset="0"/>
              </a:rPr>
              <a:t>Indicates an empty code block</a:t>
            </a:r>
            <a:endParaRPr lang="en-US" altLang="zh-CN" sz="3200" dirty="0">
              <a:ea typeface="Times New Roman" panose="02020603050405020304" pitchFamily="18" charset="0"/>
            </a:endParaRPr>
          </a:p>
          <a:p>
            <a:pPr eaLnBrk="1" hangingPunct="1">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2.27</a:t>
            </a:r>
            <a:r>
              <a:rPr lang="zh-CN" altLang="zh-CN" sz="3200" dirty="0">
                <a:highlight>
                  <a:srgbClr val="00FFFF"/>
                </a:highlight>
                <a:cs typeface="Times New Roman" panose="02020603050405020304" pitchFamily="18" charset="0"/>
              </a:rPr>
              <a:t>] Example of an empty statement</a:t>
            </a:r>
            <a:endParaRPr lang="zh-CN" altLang="en-US" sz="3200" dirty="0">
              <a:highlight>
                <a:srgbClr val="00FFFF"/>
              </a:highlight>
              <a:cs typeface="Times New Roman" panose="02020603050405020304" pitchFamily="18" charset="0"/>
            </a:endParaRPr>
          </a:p>
        </p:txBody>
      </p:sp>
      <p:sp>
        <p:nvSpPr>
          <p:cNvPr id="2" name="矩形 1"/>
          <p:cNvSpPr/>
          <p:nvPr/>
        </p:nvSpPr>
        <p:spPr>
          <a:xfrm>
            <a:off x="2495550" y="3459163"/>
            <a:ext cx="6096000" cy="954087"/>
          </a:xfrm>
          <a:prstGeom prst="rect">
            <a:avLst/>
          </a:prstGeom>
          <a:solidFill>
            <a:schemeClr val="accent4">
              <a:lumMod val="20%"/>
              <a:lumOff val="80%"/>
            </a:schemeClr>
          </a:solidFill>
        </p:spPr>
        <p:txBody>
          <a:bodyPr>
            <a:spAutoFit/>
          </a:bodyPr>
          <a:lstStyle/>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rPr>
              <a:t>def do_nothing():</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pass</a:t>
            </a:r>
            <a:endParaRPr lang="zh-CN" altLang="zh-CN" sz="28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3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a:xfrm>
            <a:off x="1127448" y="445764"/>
            <a:ext cx="9577388" cy="496888"/>
          </a:xfrm>
        </p:spPr>
        <p:txBody>
          <a:bodyPr/>
          <a:lstStyle/>
          <a:p>
            <a:pPr eaLnBrk="1" hangingPunct="1">
              <a:defRPr/>
            </a:pPr>
            <a:r>
              <a:rPr lang="en-US" altLang="zh-CN" dirty="0">
                <a:ea typeface="Times New Roman" panose="02020603050405020304" pitchFamily="18" charset="0"/>
              </a:rPr>
              <a:t>2.7 </a:t>
            </a:r>
            <a:r>
              <a:rPr lang="zh-CN" altLang="zh-CN" dirty="0">
                <a:ea typeface="Times New Roman" panose="02020603050405020304" pitchFamily="18" charset="0"/>
              </a:rPr>
              <a:t>Functions</a:t>
            </a:r>
            <a:endParaRPr lang="zh-CN" altLang="en-US" dirty="0">
              <a:ea typeface="Times New Roman" panose="02020603050405020304" pitchFamily="18" charset="0"/>
            </a:endParaRPr>
          </a:p>
        </p:txBody>
      </p:sp>
      <p:sp>
        <p:nvSpPr>
          <p:cNvPr id="52227" name="内容占位符 2"/>
          <p:cNvSpPr>
            <a:spLocks noGrp="1" noChangeArrowheads="1"/>
          </p:cNvSpPr>
          <p:nvPr>
            <p:ph idx="1"/>
          </p:nvPr>
        </p:nvSpPr>
        <p:spPr>
          <a:xfrm>
            <a:off x="119380" y="942340"/>
            <a:ext cx="11614785" cy="5343525"/>
          </a:xfrm>
        </p:spPr>
        <p:txBody>
          <a:bodyPr/>
          <a:lstStyle/>
          <a:p>
            <a:pPr eaLnBrk="1" hangingPunct="1">
              <a:defRPr/>
            </a:pPr>
            <a:r>
              <a:rPr lang="zh-CN" altLang="zh-CN" sz="2400" dirty="0">
                <a:ea typeface="Times New Roman" panose="02020603050405020304" pitchFamily="18" charset="0"/>
              </a:rPr>
              <a:t>Functions are blocks of code that can be called repeatedly</a:t>
            </a:r>
            <a:endParaRPr lang="en-US"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Creation and Calling of Functions</a:t>
            </a:r>
            <a:endParaRPr lang="en-US"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When creating a function, you can declare the parameters of the function, i.e., formal parameters, or formal references for short; when calling a function, </a:t>
            </a:r>
            <a:r>
              <a:rPr lang="zh-CN" altLang="en-US" sz="2400" dirty="0">
                <a:ea typeface="Times New Roman" panose="02020603050405020304" pitchFamily="18" charset="0"/>
              </a:rPr>
              <a:t>you must </a:t>
            </a:r>
            <a:r>
              <a:rPr lang="zh-CN" altLang="zh-CN" sz="2400" dirty="0">
                <a:ea typeface="Times New Roman" panose="02020603050405020304" pitchFamily="18" charset="0"/>
              </a:rPr>
              <a:t>provide the values of the parameters needed </a:t>
            </a:r>
            <a:r>
              <a:rPr lang="zh-CN" altLang="en-US" sz="2400" dirty="0">
                <a:ea typeface="Times New Roman" panose="02020603050405020304" pitchFamily="18" charset="0"/>
              </a:rPr>
              <a:t>by the </a:t>
            </a:r>
            <a:r>
              <a:rPr lang="zh-CN" altLang="zh-CN" sz="2400" dirty="0">
                <a:ea typeface="Times New Roman" panose="02020603050405020304" pitchFamily="18" charset="0"/>
              </a:rPr>
              <a:t>function, i.e., actual parameters, or real references for short.</a:t>
            </a:r>
            <a:endParaRPr lang="en-US"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Functions can return values using </a:t>
            </a:r>
            <a:r>
              <a:rPr lang="en-US" altLang="zh-CN" sz="2400" dirty="0">
                <a:ea typeface="Times New Roman" panose="02020603050405020304" pitchFamily="18" charset="0"/>
              </a:rPr>
              <a:t>return</a:t>
            </a: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2.28</a:t>
            </a:r>
            <a:r>
              <a:rPr lang="zh-CN" altLang="zh-CN" sz="2400" dirty="0">
                <a:highlight>
                  <a:srgbClr val="00FFFF"/>
                </a:highlight>
                <a:cs typeface="Times New Roman" panose="02020603050405020304" pitchFamily="18" charset="0"/>
              </a:rPr>
              <a:t>] Example of declaring and calling a function (</a:t>
            </a:r>
            <a:r>
              <a:rPr lang="en-US" altLang="zh-CN" sz="2400" kern="100" dirty="0">
                <a:highlight>
                  <a:srgbClr val="FFFF00"/>
                </a:highlight>
                <a:cs typeface="Times New Roman" panose="02020603050405020304" pitchFamily="18" charset="0"/>
              </a:rPr>
              <a:t>sayHello.py</a:t>
            </a:r>
            <a:r>
              <a:rPr lang="zh-CN" altLang="zh-CN" sz="2400" dirty="0">
                <a:highlight>
                  <a:srgbClr val="00FFFF"/>
                </a:highlight>
                <a:cs typeface="Times New Roman" panose="02020603050405020304" pitchFamily="18" charset="0"/>
              </a:rPr>
              <a:t>)</a:t>
            </a:r>
            <a:endParaRPr lang="en-US" altLang="zh-CN" sz="2400" dirty="0">
              <a:highlight>
                <a:srgbClr val="00FFFF"/>
              </a:highlight>
              <a:cs typeface="Times New Roman" panose="02020603050405020304" pitchFamily="18" charset="0"/>
            </a:endParaRPr>
          </a:p>
        </p:txBody>
      </p:sp>
      <p:pic>
        <p:nvPicPr>
          <p:cNvPr id="450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03745" y="1412875"/>
            <a:ext cx="32766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4506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4903" y="3573145"/>
            <a:ext cx="2533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2" name="矩形 1"/>
          <p:cNvSpPr/>
          <p:nvPr/>
        </p:nvSpPr>
        <p:spPr>
          <a:xfrm>
            <a:off x="550863" y="5013008"/>
            <a:ext cx="7848600" cy="1323975"/>
          </a:xfrm>
          <a:prstGeom prst="rect">
            <a:avLst/>
          </a:prstGeom>
          <a:solidFill>
            <a:schemeClr val="accent4">
              <a:lumMod val="20%"/>
              <a:lumOff val="80%"/>
            </a:schemeClr>
          </a:solidFill>
          <a:ln>
            <a:solidFill>
              <a:srgbClr val="FF0000"/>
            </a:solidFill>
          </a:ln>
        </p:spPr>
        <p:txBody>
          <a:bodyPr>
            <a:spAutoFit/>
          </a:bodyPr>
          <a:lstStyle/>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def sayHello(): </a:t>
            </a:r>
            <a:r>
              <a:rPr lang="zh-CN" altLang="zh-CN" sz="2000" b="1" kern="100" dirty="0">
                <a:solidFill>
                  <a:srgbClr val="FF0000"/>
                </a:solidFill>
                <a:latin typeface="Times New Roman" panose="02020603050405020304" pitchFamily="18" charset="0"/>
                <a:ea typeface="Times New Roman" panose="02020603050405020304" pitchFamily="18" charset="0"/>
              </a:rPr>
              <a:t>#Create the </a:t>
            </a:r>
            <a:r>
              <a:rPr lang="x-none" altLang="zh-CN" sz="2000" b="1" kern="100" dirty="0">
                <a:solidFill>
                  <a:srgbClr val="FF0000"/>
                </a:solidFill>
                <a:latin typeface="Times New Roman" panose="02020603050405020304" pitchFamily="18" charset="0"/>
                <a:ea typeface="Times New Roman" panose="02020603050405020304" pitchFamily="18" charset="0"/>
              </a:rPr>
              <a:t>function </a:t>
            </a:r>
            <a:r>
              <a:rPr lang="zh-CN" altLang="zh-CN" sz="2000" b="1" kern="100" dirty="0">
                <a:solidFill>
                  <a:srgbClr val="FF0000"/>
                </a:solidFill>
                <a:latin typeface="Times New Roman" panose="02020603050405020304" pitchFamily="18" charset="0"/>
                <a:ea typeface="Times New Roman" panose="02020603050405020304" pitchFamily="18" charset="0"/>
              </a:rPr>
              <a:t>object </a:t>
            </a:r>
            <a:r>
              <a:rPr lang="x-none" altLang="zh-CN" sz="2000" b="1" kern="100" dirty="0">
                <a:solidFill>
                  <a:srgbClr val="FF0000"/>
                </a:solidFill>
                <a:latin typeface="Times New Roman" panose="02020603050405020304" pitchFamily="18" charset="0"/>
                <a:ea typeface="Times New Roman" panose="02020603050405020304" pitchFamily="18" charset="0"/>
              </a:rPr>
              <a:t>sayHello</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print('Hello World!') # function body</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    print('</a:t>
            </a:r>
            <a:r>
              <a:rPr lang="zh-CN" altLang="en-US" sz="2000" b="1" kern="100" dirty="0">
                <a:solidFill>
                  <a:srgbClr val="FF0000"/>
                </a:solidFill>
                <a:latin typeface="Times New Roman" panose="02020603050405020304" pitchFamily="18" charset="0"/>
                <a:ea typeface="Times New Roman" panose="02020603050405020304" pitchFamily="18" charset="0"/>
              </a:rPr>
              <a:t>To get to the next level</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x-none" altLang="zh-CN" sz="2000" b="1" kern="100" dirty="0">
                <a:solidFill>
                  <a:srgbClr val="FF0000"/>
                </a:solidFill>
                <a:latin typeface="Times New Roman" panose="02020603050405020304" pitchFamily="18" charset="0"/>
                <a:ea typeface="Times New Roman" panose="02020603050405020304" pitchFamily="18" charset="0"/>
              </a:rPr>
              <a:t># Function body</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defRPr/>
            </a:pPr>
            <a:r>
              <a:rPr lang="en-US" altLang="zh-CN" sz="2000" b="1" kern="100" dirty="0" err="1">
                <a:solidFill>
                  <a:srgbClr val="FF0000"/>
                </a:solidFill>
                <a:latin typeface="Times New Roman" panose="02020603050405020304" pitchFamily="18" charset="0"/>
                <a:ea typeface="Times New Roman" panose="02020603050405020304" pitchFamily="18" charset="0"/>
              </a:rPr>
              <a:t>sayHello</a:t>
            </a:r>
            <a:r>
              <a:rPr lang="en-US" altLang="zh-CN" sz="2000" b="1" kern="100" dirty="0">
                <a:solidFill>
                  <a:srgbClr val="FF0000"/>
                </a:solidFill>
                <a:latin typeface="Times New Roman" panose="02020603050405020304" pitchFamily="18" charset="0"/>
                <a:ea typeface="Times New Roman" panose="02020603050405020304" pitchFamily="18" charset="0"/>
              </a:rPr>
              <a:t>() </a:t>
            </a:r>
            <a:endParaRPr lang="zh-CN" altLang="en-US" sz="2000" b="1" dirty="0">
              <a:solidFill>
                <a:srgbClr val="FF0000"/>
              </a:solidFill>
              <a:latin typeface="Times New Roman" panose="02020603050405020304" pitchFamily="18" charset="0"/>
            </a:endParaRPr>
          </a:p>
        </p:txBody>
      </p:sp>
      <p:pic>
        <p:nvPicPr>
          <p:cNvPr id="45063" name="图片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560" y="5229225"/>
            <a:ext cx="3441700" cy="599440"/>
          </a:xfrm>
          <a:prstGeom prst="rect">
            <a:avLst/>
          </a:prstGeom>
          <a:noFill/>
          <a:ln w="9525">
            <a:solidFill>
              <a:schemeClr val="accent1"/>
            </a:solidFill>
            <a:miter lim="8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a:xfrm>
            <a:off x="1199456" y="497458"/>
            <a:ext cx="9577388" cy="501650"/>
          </a:xfrm>
        </p:spPr>
        <p:txBody>
          <a:bodyPr/>
          <a:lstStyle/>
          <a:p>
            <a:pPr eaLnBrk="1" hangingPunct="1">
              <a:defRPr/>
            </a:pPr>
            <a:r>
              <a:rPr lang="en-US" altLang="zh-CN" dirty="0">
                <a:ea typeface="Times New Roman" panose="02020603050405020304" pitchFamily="18" charset="0"/>
              </a:rPr>
              <a:t>2.7 </a:t>
            </a:r>
            <a:r>
              <a:rPr lang="zh-CN" altLang="zh-CN" dirty="0">
                <a:ea typeface="Times New Roman" panose="02020603050405020304" pitchFamily="18" charset="0"/>
              </a:rPr>
              <a:t>Functions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p>
        </p:txBody>
      </p:sp>
      <p:sp>
        <p:nvSpPr>
          <p:cNvPr id="53251" name="内容占位符 2"/>
          <p:cNvSpPr>
            <a:spLocks noGrp="1" noChangeArrowheads="1"/>
          </p:cNvSpPr>
          <p:nvPr>
            <p:ph idx="1"/>
          </p:nvPr>
        </p:nvSpPr>
        <p:spPr>
          <a:xfrm>
            <a:off x="479425" y="1052830"/>
            <a:ext cx="11312525" cy="5343525"/>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2.29</a:t>
            </a:r>
            <a:r>
              <a:rPr lang="zh-CN" altLang="zh-CN" sz="2800" dirty="0">
                <a:highlight>
                  <a:srgbClr val="00FFFF"/>
                </a:highlight>
                <a:cs typeface="Times New Roman" panose="02020603050405020304" pitchFamily="18" charset="0"/>
              </a:rPr>
              <a:t>] Declare and call the function </a:t>
            </a:r>
            <a:r>
              <a:rPr lang="en-US" altLang="zh-CN" sz="2800" dirty="0" err="1">
                <a:highlight>
                  <a:srgbClr val="00FFFF"/>
                </a:highlight>
                <a:cs typeface="Times New Roman" panose="02020603050405020304" pitchFamily="18" charset="0"/>
              </a:rPr>
              <a:t>getValue</a:t>
            </a:r>
            <a:r>
              <a:rPr lang="en-US" altLang="zh-CN" sz="2800" dirty="0">
                <a:highlight>
                  <a:srgbClr val="00FFFF"/>
                </a:highlight>
                <a:cs typeface="Times New Roman" panose="02020603050405020304" pitchFamily="18" charset="0"/>
              </a:rPr>
              <a:t>(b, r, n) </a:t>
            </a:r>
            <a:r>
              <a:rPr lang="zh-CN" altLang="zh-CN" sz="2800" dirty="0">
                <a:highlight>
                  <a:srgbClr val="00FFFF"/>
                </a:highlight>
                <a:cs typeface="Times New Roman" panose="02020603050405020304" pitchFamily="18" charset="0"/>
              </a:rPr>
              <a:t>to compute the final return </a:t>
            </a:r>
            <a:r>
              <a:rPr lang="en-US" altLang="zh-CN" sz="2800" dirty="0">
                <a:highlight>
                  <a:srgbClr val="00FFFF"/>
                </a:highlight>
                <a:cs typeface="Times New Roman" panose="02020603050405020304" pitchFamily="18" charset="0"/>
              </a:rPr>
              <a:t>v </a:t>
            </a:r>
            <a:r>
              <a:rPr lang="zh-CN" altLang="zh-CN" sz="2800" dirty="0">
                <a:highlight>
                  <a:srgbClr val="00FFFF"/>
                </a:highlight>
                <a:cs typeface="Times New Roman" panose="02020603050405020304" pitchFamily="18" charset="0"/>
              </a:rPr>
              <a:t>based on the principal amount </a:t>
            </a:r>
            <a:r>
              <a:rPr lang="en-US" altLang="zh-CN" sz="2800" dirty="0">
                <a:highlight>
                  <a:srgbClr val="00FFFF"/>
                </a:highlight>
                <a:cs typeface="Times New Roman" panose="02020603050405020304" pitchFamily="18" charset="0"/>
              </a:rPr>
              <a:t>b</a:t>
            </a:r>
            <a:r>
              <a:rPr lang="zh-CN" altLang="zh-CN" sz="2800" dirty="0">
                <a:highlight>
                  <a:srgbClr val="00FFFF"/>
                </a:highlight>
                <a:cs typeface="Times New Roman" panose="02020603050405020304" pitchFamily="18" charset="0"/>
              </a:rPr>
              <a:t>, the annual interest rate </a:t>
            </a:r>
            <a:r>
              <a:rPr lang="en-US" altLang="zh-CN" sz="2800" dirty="0">
                <a:highlight>
                  <a:srgbClr val="00FFFF"/>
                </a:highlight>
                <a:cs typeface="Times New Roman" panose="02020603050405020304" pitchFamily="18" charset="0"/>
              </a:rPr>
              <a:t>r</a:t>
            </a:r>
            <a:r>
              <a:rPr lang="zh-CN" altLang="zh-CN" sz="2800" dirty="0">
                <a:highlight>
                  <a:srgbClr val="00FFFF"/>
                </a:highlight>
                <a:cs typeface="Times New Roman" panose="02020603050405020304" pitchFamily="18" charset="0"/>
              </a:rPr>
              <a:t>, and the number of years </a:t>
            </a:r>
            <a:r>
              <a:rPr lang="en-US" altLang="zh-CN" sz="2800" dirty="0">
                <a:highlight>
                  <a:srgbClr val="00FFFF"/>
                </a:highlight>
                <a:cs typeface="Times New Roman" panose="02020603050405020304" pitchFamily="18" charset="0"/>
              </a:rPr>
              <a:t>n</a:t>
            </a:r>
            <a:endParaRPr lang="zh-CN" altLang="en-US" sz="2800" dirty="0">
              <a:highlight>
                <a:srgbClr val="00FFFF"/>
              </a:highlight>
              <a:cs typeface="Times New Roman" panose="02020603050405020304" pitchFamily="18" charset="0"/>
            </a:endParaRPr>
          </a:p>
        </p:txBody>
      </p:sp>
      <p:sp>
        <p:nvSpPr>
          <p:cNvPr id="2" name="矩形 1"/>
          <p:cNvSpPr/>
          <p:nvPr/>
        </p:nvSpPr>
        <p:spPr>
          <a:xfrm>
            <a:off x="2351405" y="2853055"/>
            <a:ext cx="7406640" cy="2598420"/>
          </a:xfrm>
          <a:prstGeom prst="rect">
            <a:avLst/>
          </a:prstGeom>
          <a:solidFill>
            <a:schemeClr val="accent4">
              <a:lumMod val="20%"/>
              <a:lumOff val="80%"/>
            </a:schemeClr>
          </a:solidFill>
          <a:ln>
            <a:solidFill>
              <a:srgbClr val="FF0000"/>
            </a:solidFill>
          </a:ln>
        </p:spPr>
        <p:txBody>
          <a:bodyPr>
            <a:noAutofit/>
          </a:bodyPr>
          <a:lstStyle/>
          <a:p>
            <a:pPr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def getValue(b,r,n): </a:t>
            </a:r>
            <a:r>
              <a:rPr lang="zh-CN" altLang="zh-CN" sz="2400" b="1" kern="100" dirty="0">
                <a:solidFill>
                  <a:srgbClr val="FF0000"/>
                </a:solidFill>
                <a:latin typeface="Times New Roman" panose="02020603050405020304" pitchFamily="18" charset="0"/>
                <a:ea typeface="Times New Roman" panose="02020603050405020304" pitchFamily="18" charset="0"/>
              </a:rPr>
              <a:t>#Create </a:t>
            </a:r>
            <a:r>
              <a:rPr lang="x-none" altLang="zh-CN" sz="2400" b="1" kern="100" dirty="0">
                <a:solidFill>
                  <a:srgbClr val="FF0000"/>
                </a:solidFill>
                <a:latin typeface="Times New Roman" panose="02020603050405020304" pitchFamily="18" charset="0"/>
                <a:ea typeface="Times New Roman" panose="02020603050405020304" pitchFamily="18" charset="0"/>
              </a:rPr>
              <a:t>function </a:t>
            </a:r>
            <a:r>
              <a:rPr lang="zh-CN" altLang="zh-CN" sz="2400" b="1" kern="100" dirty="0">
                <a:solidFill>
                  <a:srgbClr val="FF0000"/>
                </a:solidFill>
                <a:latin typeface="Times New Roman" panose="02020603050405020304" pitchFamily="18" charset="0"/>
                <a:ea typeface="Times New Roman" panose="02020603050405020304" pitchFamily="18" charset="0"/>
              </a:rPr>
              <a:t>object </a:t>
            </a:r>
            <a:r>
              <a:rPr lang="x-none" altLang="zh-CN" sz="2400" b="1" kern="100" dirty="0">
                <a:solidFill>
                  <a:srgbClr val="FF0000"/>
                </a:solidFill>
                <a:latin typeface="Times New Roman" panose="02020603050405020304" pitchFamily="18" charset="0"/>
                <a:ea typeface="Times New Roman" panose="02020603050405020304" pitchFamily="18" charset="0"/>
              </a:rPr>
              <a:t>getValue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    v = b*((1+r)**n) </a:t>
            </a:r>
            <a:r>
              <a:rPr lang="zh-CN" altLang="zh-CN" sz="2400" b="1" kern="100" dirty="0">
                <a:solidFill>
                  <a:srgbClr val="FF0000"/>
                </a:solidFill>
                <a:latin typeface="Times New Roman" panose="02020603050405020304" pitchFamily="18" charset="0"/>
                <a:ea typeface="Times New Roman" panose="02020603050405020304" pitchFamily="18" charset="0"/>
              </a:rPr>
              <a:t>#Calculate the final return </a:t>
            </a:r>
            <a:r>
              <a:rPr lang="x-none" altLang="zh-CN" sz="2400" b="1" kern="100" dirty="0">
                <a:solidFill>
                  <a:srgbClr val="FF0000"/>
                </a:solidFill>
                <a:latin typeface="Times New Roman" panose="02020603050405020304" pitchFamily="18" charset="0"/>
                <a:ea typeface="Times New Roman" panose="02020603050405020304" pitchFamily="18" charset="0"/>
              </a:rPr>
              <a:t>v</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    return v # Use return to return values</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total = getValue(1000,0.05,5) #call function getValue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print(f "</a:t>
            </a:r>
            <a:r>
              <a:rPr lang="zh-CN" altLang="en-US" sz="2400" b="1" kern="100" dirty="0">
                <a:solidFill>
                  <a:srgbClr val="FF0000"/>
                </a:solidFill>
                <a:latin typeface="Times New Roman" panose="02020603050405020304" pitchFamily="18" charset="0"/>
                <a:ea typeface="Times New Roman" panose="02020603050405020304" pitchFamily="18" charset="0"/>
              </a:rPr>
              <a:t>Principal: </a:t>
            </a:r>
            <a:r>
              <a:rPr lang="en-US" altLang="zh-CN" sz="2400" b="1" kern="100" dirty="0">
                <a:solidFill>
                  <a:srgbClr val="FF0000"/>
                </a:solidFill>
                <a:latin typeface="Times New Roman" panose="02020603050405020304" pitchFamily="18" charset="0"/>
                <a:ea typeface="Times New Roman" panose="02020603050405020304" pitchFamily="18" charset="0"/>
              </a:rPr>
              <a:t>{b}, </a:t>
            </a:r>
            <a:r>
              <a:rPr lang="zh-CN" altLang="en-US" sz="2400" b="1" kern="100" dirty="0">
                <a:solidFill>
                  <a:srgbClr val="FF0000"/>
                </a:solidFill>
                <a:latin typeface="Times New Roman" panose="02020603050405020304" pitchFamily="18" charset="0"/>
                <a:ea typeface="Times New Roman" panose="02020603050405020304" pitchFamily="18" charset="0"/>
              </a:rPr>
              <a:t>Annual interest rate: </a:t>
            </a:r>
            <a:r>
              <a:rPr lang="en-US" altLang="zh-CN" sz="2400" b="1" kern="100" dirty="0">
                <a:solidFill>
                  <a:srgbClr val="FF0000"/>
                </a:solidFill>
                <a:latin typeface="Times New Roman" panose="02020603050405020304" pitchFamily="18" charset="0"/>
                <a:ea typeface="Times New Roman" panose="02020603050405020304" pitchFamily="18" charset="0"/>
              </a:rPr>
              <a:t>{r:0.2%}</a:t>
            </a:r>
            <a:r>
              <a:rPr lang="zh-CN" altLang="en-US" sz="2400" b="1" kern="100" dirty="0">
                <a:solidFill>
                  <a:srgbClr val="FF0000"/>
                </a:solidFill>
                <a:latin typeface="Times New Roman" panose="02020603050405020304" pitchFamily="18" charset="0"/>
                <a:ea typeface="Times New Roman" panose="02020603050405020304" pitchFamily="18" charset="0"/>
              </a:rPr>
              <a:t>, Duration: </a:t>
            </a:r>
            <a:r>
              <a:rPr lang="en-US" altLang="zh-CN" sz="2400" b="1" kern="100" dirty="0">
                <a:solidFill>
                  <a:srgbClr val="FF0000"/>
                </a:solidFill>
                <a:latin typeface="Times New Roman" panose="02020603050405020304" pitchFamily="18" charset="0"/>
                <a:ea typeface="Times New Roman" panose="02020603050405020304" pitchFamily="18" charset="0"/>
              </a:rPr>
              <a:t>{n} </a:t>
            </a:r>
            <a:r>
              <a:rPr lang="zh-CN" altLang="en-US" sz="2400" b="1" kern="100" dirty="0">
                <a:solidFill>
                  <a:srgbClr val="FF0000"/>
                </a:solidFill>
                <a:latin typeface="Times New Roman" panose="02020603050405020304" pitchFamily="18" charset="0"/>
                <a:ea typeface="Times New Roman" panose="02020603050405020304" pitchFamily="18" charset="0"/>
              </a:rPr>
              <a:t>years</a:t>
            </a:r>
            <a:r>
              <a:rPr lang="en-US" altLang="zh-CN" sz="2400" b="1" kern="100" dirty="0">
                <a:solidFill>
                  <a:srgbClr val="FF0000"/>
                </a:solidFill>
                <a:latin typeface="Times New Roman" panose="02020603050405020304" pitchFamily="18" charset="0"/>
                <a:ea typeface="Times New Roman" panose="02020603050405020304" pitchFamily="18" charset="0"/>
              </a:rPr>
              <a:t>, </a:t>
            </a:r>
            <a:r>
              <a:rPr lang="zh-CN" altLang="en-US" sz="2400" b="1" kern="100" dirty="0">
                <a:solidFill>
                  <a:srgbClr val="FF0000"/>
                </a:solidFill>
                <a:latin typeface="Times New Roman" panose="02020603050405020304" pitchFamily="18" charset="0"/>
                <a:ea typeface="Times New Roman" panose="02020603050405020304" pitchFamily="18" charset="0"/>
              </a:rPr>
              <a:t>Principal compounded by interest: </a:t>
            </a:r>
            <a:r>
              <a:rPr lang="en-US" altLang="zh-CN" sz="2400" b="1" kern="100" dirty="0">
                <a:solidFill>
                  <a:srgbClr val="FF0000"/>
                </a:solidFill>
                <a:latin typeface="Times New Roman" panose="02020603050405020304" pitchFamily="18" charset="0"/>
                <a:ea typeface="Times New Roman" panose="02020603050405020304" pitchFamily="18" charset="0"/>
              </a:rPr>
              <a:t>{total:8.2f}")</a:t>
            </a:r>
            <a:endParaRPr lang="zh-CN" altLang="zh-CN" sz="2400" b="1" kern="100" dirty="0">
              <a:solidFill>
                <a:srgbClr val="FF0000"/>
              </a:solidFill>
              <a:latin typeface="Times New Roman" panose="02020603050405020304" pitchFamily="18" charset="0"/>
              <a:ea typeface="Times New Roman" panose="02020603050405020304" pitchFamily="18" charset="0"/>
            </a:endParaRPr>
          </a:p>
        </p:txBody>
      </p:sp>
      <p:pic>
        <p:nvPicPr>
          <p:cNvPr id="46085"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5661025"/>
            <a:ext cx="7579995" cy="354965"/>
          </a:xfrm>
          <a:prstGeom prst="rect">
            <a:avLst/>
          </a:prstGeom>
          <a:noFill/>
          <a:ln w="9525">
            <a:solidFill>
              <a:schemeClr val="accent1"/>
            </a:solidFill>
            <a:miter lim="8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4274" name="标题 1"/>
          <p:cNvSpPr>
            <a:spLocks noGrp="1" noChangeArrowheads="1"/>
          </p:cNvSpPr>
          <p:nvPr>
            <p:ph type="title"/>
          </p:nvPr>
        </p:nvSpPr>
        <p:spPr>
          <a:xfrm>
            <a:off x="1146175" y="411585"/>
            <a:ext cx="9602788" cy="576263"/>
          </a:xfrm>
        </p:spPr>
        <p:txBody>
          <a:bodyPr/>
          <a:lstStyle/>
          <a:p>
            <a:pPr eaLnBrk="1" hangingPunct="1">
              <a:defRPr/>
            </a:pPr>
            <a:r>
              <a:rPr lang="zh-CN" altLang="zh-CN" dirty="0">
                <a:ea typeface="Times New Roman" panose="02020603050405020304" pitchFamily="18" charset="0"/>
              </a:rPr>
              <a:t>Built-in functions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p>
        </p:txBody>
      </p:sp>
      <p:sp>
        <p:nvSpPr>
          <p:cNvPr id="47107" name="内容占位符 2"/>
          <p:cNvSpPr>
            <a:spLocks noGrp="1" noChangeArrowheads="1"/>
          </p:cNvSpPr>
          <p:nvPr>
            <p:ph idx="1"/>
          </p:nvPr>
        </p:nvSpPr>
        <p:spPr>
          <a:xfrm>
            <a:off x="1146175" y="1124744"/>
            <a:ext cx="9602788" cy="3294063"/>
          </a:xfrm>
        </p:spPr>
        <p:txBody>
          <a:bodyPr/>
          <a:lstStyle/>
          <a:p>
            <a:pPr eaLnBrk="1" hangingPunct="1"/>
            <a:r>
              <a:rPr lang="en-US" altLang="zh-CN" sz="2400" dirty="0" err="1">
                <a:ea typeface="Times New Roman" panose="02020603050405020304" pitchFamily="18" charset="0"/>
              </a:rPr>
              <a:t>dir</a:t>
            </a:r>
            <a:r>
              <a:rPr lang="en-US" altLang="zh-CN" sz="2400" dirty="0">
                <a:ea typeface="Times New Roman" panose="02020603050405020304" pitchFamily="18" charset="0"/>
              </a:rPr>
              <a:t>()</a:t>
            </a:r>
            <a:r>
              <a:rPr lang="zh-CN" altLang="en-US" sz="2400" dirty="0">
                <a:ea typeface="Times New Roman" panose="02020603050405020304" pitchFamily="18" charset="0"/>
              </a:rPr>
              <a:t>, </a:t>
            </a:r>
            <a:r>
              <a:rPr lang="en-US" altLang="zh-CN" sz="2400" dirty="0">
                <a:ea typeface="Times New Roman" panose="02020603050405020304" pitchFamily="18" charset="0"/>
              </a:rPr>
              <a:t>type()</a:t>
            </a:r>
            <a:r>
              <a:rPr lang="zh-CN" altLang="en-US" sz="2400" dirty="0">
                <a:ea typeface="Times New Roman" panose="02020603050405020304" pitchFamily="18" charset="0"/>
              </a:rPr>
              <a:t>, </a:t>
            </a:r>
            <a:r>
              <a:rPr lang="en-US" altLang="zh-CN" sz="2400" dirty="0">
                <a:ea typeface="Times New Roman" panose="02020603050405020304" pitchFamily="18" charset="0"/>
              </a:rPr>
              <a:t>id()</a:t>
            </a:r>
            <a:r>
              <a:rPr lang="zh-CN" altLang="en-US" sz="2400" dirty="0">
                <a:ea typeface="Times New Roman" panose="02020603050405020304" pitchFamily="18" charset="0"/>
              </a:rPr>
              <a:t>, </a:t>
            </a:r>
            <a:r>
              <a:rPr lang="en-US" altLang="zh-CN" sz="2400" dirty="0">
                <a:ea typeface="Times New Roman" panose="02020603050405020304" pitchFamily="18" charset="0"/>
              </a:rPr>
              <a:t>help()</a:t>
            </a:r>
            <a:r>
              <a:rPr lang="zh-CN" altLang="en-US" sz="2400" dirty="0">
                <a:ea typeface="Times New Roman" panose="02020603050405020304" pitchFamily="18" charset="0"/>
              </a:rPr>
              <a:t>, </a:t>
            </a:r>
            <a:r>
              <a:rPr lang="en-US" altLang="zh-CN" sz="2400" dirty="0" err="1">
                <a:ea typeface="Times New Roman" panose="02020603050405020304" pitchFamily="18" charset="0"/>
              </a:rPr>
              <a:t>len</a:t>
            </a:r>
            <a:r>
              <a:rPr lang="en-US" altLang="zh-CN" sz="2400" dirty="0">
                <a:ea typeface="Times New Roman" panose="02020603050405020304" pitchFamily="18" charset="0"/>
              </a:rPr>
              <a:t>()</a:t>
            </a:r>
            <a:r>
              <a:rPr lang="zh-CN" altLang="en-US" sz="2400" dirty="0">
                <a:ea typeface="Times New Roman" panose="02020603050405020304" pitchFamily="18" charset="0"/>
              </a:rPr>
              <a:t>, </a:t>
            </a:r>
            <a:r>
              <a:rPr lang="en-US" altLang="zh-CN" sz="2400" dirty="0">
                <a:ea typeface="Times New Roman" panose="02020603050405020304" pitchFamily="18" charset="0"/>
              </a:rPr>
              <a:t>sum()</a:t>
            </a:r>
            <a:r>
              <a:rPr lang="zh-CN" altLang="en-US" sz="2400" dirty="0">
                <a:ea typeface="Times New Roman" panose="02020603050405020304" pitchFamily="18" charset="0"/>
              </a:rPr>
              <a:t>, </a:t>
            </a:r>
            <a:r>
              <a:rPr lang="en-US" altLang="zh-CN" sz="2400" dirty="0">
                <a:ea typeface="Times New Roman" panose="02020603050405020304" pitchFamily="18" charset="0"/>
              </a:rPr>
              <a:t>max()</a:t>
            </a:r>
            <a:r>
              <a:rPr lang="zh-CN" altLang="en-US" sz="2400" dirty="0">
                <a:ea typeface="Times New Roman" panose="02020603050405020304" pitchFamily="18" charset="0"/>
              </a:rPr>
              <a:t>, </a:t>
            </a:r>
            <a:r>
              <a:rPr lang="en-US" altLang="zh-CN" sz="2400" dirty="0">
                <a:ea typeface="Times New Roman" panose="02020603050405020304" pitchFamily="18" charset="0"/>
              </a:rPr>
              <a:t>min()</a:t>
            </a:r>
            <a:r>
              <a:rPr lang="zh-CN" altLang="en-US" sz="2400" dirty="0">
                <a:ea typeface="Times New Roman" panose="02020603050405020304" pitchFamily="18" charset="0"/>
              </a:rPr>
              <a:t>, and so on.</a:t>
            </a:r>
            <a:endParaRPr lang="en-US" altLang="zh-CN" sz="2400" dirty="0">
              <a:ea typeface="Times New Roman" panose="02020603050405020304" pitchFamily="18" charset="0"/>
            </a:endParaRPr>
          </a:p>
          <a:p>
            <a:pPr eaLnBrk="1" hangingPunct="1"/>
            <a:r>
              <a:rPr lang="zh-CN" altLang="en-US" sz="2400" dirty="0">
                <a:ea typeface="Times New Roman" panose="02020603050405020304" pitchFamily="18" charset="0"/>
              </a:rPr>
              <a:t>The input function input</a:t>
            </a:r>
            <a:r>
              <a:rPr lang="en-US" altLang="zh-CN" sz="2400" dirty="0">
                <a:ea typeface="Times New Roman" panose="02020603050405020304" pitchFamily="18" charset="0"/>
              </a:rPr>
              <a:t>() </a:t>
            </a:r>
            <a:r>
              <a:rPr lang="zh-CN" altLang="en-US" sz="2400" dirty="0">
                <a:ea typeface="Times New Roman" panose="02020603050405020304" pitchFamily="18" charset="0"/>
              </a:rPr>
              <a:t>and the output function </a:t>
            </a:r>
            <a:r>
              <a:rPr lang="en-US" altLang="zh-CN" sz="2400" dirty="0">
                <a:ea typeface="Times New Roman" panose="02020603050405020304" pitchFamily="18" charset="0"/>
              </a:rPr>
              <a:t>print() </a:t>
            </a:r>
            <a:r>
              <a:rPr lang="zh-CN" altLang="en-US" sz="2400" dirty="0">
                <a:ea typeface="Times New Roman" panose="02020603050405020304" pitchFamily="18" charset="0"/>
              </a:rPr>
              <a:t>realize user interaction.</a:t>
            </a:r>
            <a:endParaRPr lang="en-US" altLang="zh-CN" sz="2400" dirty="0">
              <a:ea typeface="Times New Roman" panose="02020603050405020304" pitchFamily="18" charset="0"/>
            </a:endParaRPr>
          </a:p>
        </p:txBody>
      </p:sp>
      <p:sp>
        <p:nvSpPr>
          <p:cNvPr id="2" name="矩形 1"/>
          <p:cNvSpPr/>
          <p:nvPr/>
        </p:nvSpPr>
        <p:spPr>
          <a:xfrm>
            <a:off x="1055370" y="2780636"/>
            <a:ext cx="10676557" cy="3784600"/>
          </a:xfrm>
          <a:prstGeom prst="rect">
            <a:avLst/>
          </a:prstGeom>
          <a:solidFill>
            <a:schemeClr val="accent4">
              <a:lumMod val="20%"/>
              <a:lumOff val="80%"/>
            </a:schemeClr>
          </a:solidFill>
        </p:spPr>
        <p:txBody>
          <a:bodyPr>
            <a:spAutoFit/>
          </a:bodyPr>
          <a:lstStyle/>
          <a:p>
            <a:pPr marL="400050" algn="just">
              <a:spcAft>
                <a:spcPts val="0"/>
              </a:spcAft>
              <a:defRPr/>
            </a:pPr>
            <a:r>
              <a:rPr lang="zh-CN" altLang="en-US" sz="2400" b="1" kern="100" dirty="0">
                <a:highlight>
                  <a:srgbClr val="00FFFF"/>
                </a:highlight>
                <a:latin typeface="Times New Roman" panose="02020603050405020304" pitchFamily="18" charset="0"/>
                <a:ea typeface="Times New Roman" panose="02020603050405020304" pitchFamily="18" charset="0"/>
              </a:rPr>
              <a:t>Example </a:t>
            </a:r>
            <a:r>
              <a:rPr lang="en-US" altLang="zh-CN" sz="2400" b="1" kern="100" dirty="0">
                <a:highlight>
                  <a:srgbClr val="00FFFF"/>
                </a:highlight>
                <a:latin typeface="Times New Roman" panose="02020603050405020304" pitchFamily="18" charset="0"/>
                <a:ea typeface="Times New Roman" panose="02020603050405020304" pitchFamily="18" charset="0"/>
              </a:rPr>
              <a:t>2.30] </a:t>
            </a:r>
            <a:r>
              <a:rPr lang="zh-CN" altLang="en-US" sz="2400" b="1" kern="100" dirty="0">
                <a:highlight>
                  <a:srgbClr val="00FFFF"/>
                </a:highlight>
                <a:latin typeface="Times New Roman" panose="02020603050405020304" pitchFamily="18" charset="0"/>
                <a:ea typeface="Times New Roman" panose="02020603050405020304" pitchFamily="18" charset="0"/>
              </a:rPr>
              <a:t>Built-in Function Usage Example </a:t>
            </a:r>
            <a:r>
              <a:rPr lang="en-US" altLang="zh-CN" sz="2400" b="1" kern="100" dirty="0">
                <a:highlight>
                  <a:srgbClr val="00FFFF"/>
                </a:highlight>
                <a:latin typeface="Times New Roman" panose="02020603050405020304" pitchFamily="18" charset="0"/>
                <a:ea typeface="Times New Roman" panose="02020603050405020304" pitchFamily="18" charset="0"/>
              </a:rPr>
              <a:t>1</a:t>
            </a: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rPr>
              <a:t>s="</a:t>
            </a:r>
            <a:r>
              <a:rPr lang="zh-CN" altLang="en-US" sz="2400" b="1" kern="100" dirty="0">
                <a:solidFill>
                  <a:srgbClr val="FF0000"/>
                </a:solidFill>
                <a:latin typeface="Times New Roman" panose="02020603050405020304" pitchFamily="18" charset="0"/>
                <a:ea typeface="Times New Roman" panose="02020603050405020304" pitchFamily="18" charset="0"/>
              </a:rPr>
              <a:t>The mountain of books is a path of diligence, and the sea of learning is a boat of pain.</a:t>
            </a:r>
            <a:r>
              <a:rPr lang="en-US" altLang="zh-CN" sz="2400" b="1" kern="100" dirty="0">
                <a:solidFill>
                  <a:srgbClr val="FF0000"/>
                </a:solidFill>
                <a:latin typeface="Times New Roman" panose="02020603050405020304" pitchFamily="18" charset="0"/>
                <a:ea typeface="Times New Roman" panose="02020603050405020304" pitchFamily="18" charset="0"/>
              </a:rPr>
              <a:t>"</a:t>
            </a: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rPr>
              <a:t>type(s) </a:t>
            </a:r>
            <a:r>
              <a:rPr lang="en-US" altLang="zh-CN" sz="2400" b="1" kern="100" dirty="0">
                <a:latin typeface="Times New Roman" panose="02020603050405020304" pitchFamily="18" charset="0"/>
                <a:ea typeface="Times New Roman" panose="02020603050405020304" pitchFamily="18" charset="0"/>
              </a:rPr>
              <a:t># </a:t>
            </a:r>
            <a:r>
              <a:rPr lang="zh-CN" altLang="en-US" sz="2400" b="1" kern="100" dirty="0">
                <a:latin typeface="Times New Roman" panose="02020603050405020304" pitchFamily="18" charset="0"/>
                <a:ea typeface="Times New Roman" panose="02020603050405020304" pitchFamily="18" charset="0"/>
              </a:rPr>
              <a:t>Return the data type to which object </a:t>
            </a:r>
            <a:r>
              <a:rPr lang="en-US" altLang="zh-CN" sz="2400" b="1" kern="100" dirty="0">
                <a:latin typeface="Times New Roman" panose="02020603050405020304" pitchFamily="18" charset="0"/>
                <a:ea typeface="Times New Roman" panose="02020603050405020304" pitchFamily="18" charset="0"/>
              </a:rPr>
              <a:t>s </a:t>
            </a:r>
            <a:r>
              <a:rPr lang="zh-CN" altLang="en-US" sz="2400" b="1" kern="100" dirty="0">
                <a:latin typeface="Times New Roman" panose="02020603050405020304" pitchFamily="18" charset="0"/>
                <a:ea typeface="Times New Roman" panose="02020603050405020304" pitchFamily="18" charset="0"/>
              </a:rPr>
              <a:t>belongs. Output: </a:t>
            </a:r>
            <a:r>
              <a:rPr lang="en-US" altLang="zh-CN" sz="2400" b="1" kern="100" dirty="0">
                <a:highlight>
                  <a:srgbClr val="FFFF00"/>
                </a:highlight>
                <a:latin typeface="Times New Roman" panose="02020603050405020304" pitchFamily="18" charset="0"/>
                <a:ea typeface="Times New Roman" panose="02020603050405020304" pitchFamily="18" charset="0"/>
              </a:rPr>
              <a:t>&lt;class 'str'&gt;</a:t>
            </a: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err="1">
                <a:solidFill>
                  <a:srgbClr val="FF0000"/>
                </a:solidFill>
                <a:latin typeface="Times New Roman" panose="02020603050405020304" pitchFamily="18" charset="0"/>
                <a:ea typeface="Times New Roman" panose="02020603050405020304" pitchFamily="18" charset="0"/>
              </a:rPr>
              <a:t>len</a:t>
            </a:r>
            <a:r>
              <a:rPr lang="en-US" altLang="zh-CN" sz="2400" b="1" kern="100" dirty="0">
                <a:solidFill>
                  <a:srgbClr val="FF0000"/>
                </a:solidFill>
                <a:latin typeface="Times New Roman" panose="02020603050405020304" pitchFamily="18" charset="0"/>
                <a:ea typeface="Times New Roman" panose="02020603050405020304" pitchFamily="18" charset="0"/>
              </a:rPr>
              <a:t>(s) </a:t>
            </a:r>
            <a:r>
              <a:rPr lang="en-US" altLang="zh-CN" sz="2400" b="1" kern="100" dirty="0">
                <a:latin typeface="Times New Roman" panose="02020603050405020304" pitchFamily="18" charset="0"/>
                <a:ea typeface="Times New Roman" panose="02020603050405020304" pitchFamily="18" charset="0"/>
              </a:rPr>
              <a:t># </a:t>
            </a:r>
            <a:r>
              <a:rPr lang="zh-CN" altLang="en-US" sz="2400" b="1" kern="100" dirty="0">
                <a:latin typeface="Times New Roman" panose="02020603050405020304" pitchFamily="18" charset="0"/>
                <a:ea typeface="Times New Roman" panose="02020603050405020304" pitchFamily="18" charset="0"/>
              </a:rPr>
              <a:t>Return the length of the string </a:t>
            </a:r>
            <a:r>
              <a:rPr lang="en-US" altLang="zh-CN" sz="2400" b="1" kern="100" dirty="0">
                <a:latin typeface="Times New Roman" panose="02020603050405020304" pitchFamily="18" charset="0"/>
                <a:ea typeface="Times New Roman" panose="02020603050405020304" pitchFamily="18" charset="0"/>
              </a:rPr>
              <a:t>s</a:t>
            </a:r>
            <a:r>
              <a:rPr lang="zh-CN" altLang="en-US" sz="2400" b="1" kern="100" dirty="0">
                <a:latin typeface="Times New Roman" panose="02020603050405020304" pitchFamily="18" charset="0"/>
                <a:ea typeface="Times New Roman" panose="02020603050405020304" pitchFamily="18" charset="0"/>
              </a:rPr>
              <a:t>. Output: </a:t>
            </a:r>
            <a:r>
              <a:rPr lang="en-US" altLang="zh-CN" sz="2400" b="1" kern="100" dirty="0">
                <a:highlight>
                  <a:srgbClr val="FFFF00"/>
                </a:highlight>
                <a:latin typeface="Times New Roman" panose="02020603050405020304" pitchFamily="18" charset="0"/>
                <a:ea typeface="Times New Roman" panose="02020603050405020304" pitchFamily="18" charset="0"/>
              </a:rPr>
              <a:t>15</a:t>
            </a: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rPr>
              <a:t>s1 = [1,2,3,4,5]</a:t>
            </a: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rPr>
              <a:t>max(s1) </a:t>
            </a:r>
            <a:r>
              <a:rPr lang="en-US" altLang="zh-CN" sz="2400" b="1" kern="100" dirty="0">
                <a:latin typeface="Times New Roman" panose="02020603050405020304" pitchFamily="18" charset="0"/>
                <a:ea typeface="Times New Roman" panose="02020603050405020304" pitchFamily="18" charset="0"/>
              </a:rPr>
              <a:t># </a:t>
            </a:r>
            <a:r>
              <a:rPr lang="zh-CN" altLang="en-US" sz="2400" b="1" kern="100" dirty="0">
                <a:latin typeface="Times New Roman" panose="02020603050405020304" pitchFamily="18" charset="0"/>
                <a:ea typeface="Times New Roman" panose="02020603050405020304" pitchFamily="18" charset="0"/>
              </a:rPr>
              <a:t>Return the maximum value of list </a:t>
            </a:r>
            <a:r>
              <a:rPr lang="en-US" altLang="zh-CN" sz="2400" b="1" kern="100" dirty="0">
                <a:latin typeface="Times New Roman" panose="02020603050405020304" pitchFamily="18" charset="0"/>
                <a:ea typeface="Times New Roman" panose="02020603050405020304" pitchFamily="18" charset="0"/>
              </a:rPr>
              <a:t>s1</a:t>
            </a:r>
            <a:r>
              <a:rPr lang="zh-CN" altLang="en-US" sz="2400" b="1" kern="100" dirty="0">
                <a:latin typeface="Times New Roman" panose="02020603050405020304" pitchFamily="18" charset="0"/>
                <a:ea typeface="Times New Roman" panose="02020603050405020304" pitchFamily="18" charset="0"/>
              </a:rPr>
              <a:t>. Output: </a:t>
            </a:r>
            <a:r>
              <a:rPr lang="en-US" altLang="zh-CN" sz="2400" b="1" kern="100" dirty="0">
                <a:highlight>
                  <a:srgbClr val="FFFF00"/>
                </a:highlight>
                <a:latin typeface="Times New Roman" panose="02020603050405020304" pitchFamily="18" charset="0"/>
                <a:ea typeface="Times New Roman" panose="02020603050405020304" pitchFamily="18" charset="0"/>
              </a:rPr>
              <a:t>5</a:t>
            </a: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rPr>
              <a:t>min(s1) </a:t>
            </a:r>
            <a:r>
              <a:rPr lang="en-US" altLang="zh-CN" sz="2400" b="1" kern="100" dirty="0">
                <a:latin typeface="Times New Roman" panose="02020603050405020304" pitchFamily="18" charset="0"/>
                <a:ea typeface="Times New Roman" panose="02020603050405020304" pitchFamily="18" charset="0"/>
              </a:rPr>
              <a:t># </a:t>
            </a:r>
            <a:r>
              <a:rPr lang="zh-CN" altLang="en-US" sz="2400" b="1" kern="100" dirty="0">
                <a:latin typeface="Times New Roman" panose="02020603050405020304" pitchFamily="18" charset="0"/>
                <a:ea typeface="Times New Roman" panose="02020603050405020304" pitchFamily="18" charset="0"/>
              </a:rPr>
              <a:t>Return the minimum value of list </a:t>
            </a:r>
            <a:r>
              <a:rPr lang="en-US" altLang="zh-CN" sz="2400" b="1" kern="100" dirty="0">
                <a:latin typeface="Times New Roman" panose="02020603050405020304" pitchFamily="18" charset="0"/>
                <a:ea typeface="Times New Roman" panose="02020603050405020304" pitchFamily="18" charset="0"/>
              </a:rPr>
              <a:t>s1</a:t>
            </a:r>
            <a:r>
              <a:rPr lang="zh-CN" altLang="en-US" sz="2400" b="1" kern="100" dirty="0">
                <a:latin typeface="Times New Roman" panose="02020603050405020304" pitchFamily="18" charset="0"/>
                <a:ea typeface="Times New Roman" panose="02020603050405020304" pitchFamily="18" charset="0"/>
              </a:rPr>
              <a:t>. Output: </a:t>
            </a:r>
            <a:r>
              <a:rPr lang="en-US" altLang="zh-CN" sz="2400" b="1" kern="100" dirty="0">
                <a:highlight>
                  <a:srgbClr val="FFFF00"/>
                </a:highlight>
                <a:latin typeface="Times New Roman" panose="02020603050405020304" pitchFamily="18" charset="0"/>
                <a:ea typeface="Times New Roman" panose="02020603050405020304" pitchFamily="18" charset="0"/>
              </a:rPr>
              <a:t>1</a:t>
            </a: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rPr>
              <a:t>sum(s1)</a:t>
            </a:r>
            <a:r>
              <a:rPr lang="en-US" altLang="zh-CN" sz="2400" b="1" kern="100" dirty="0" err="1">
                <a:solidFill>
                  <a:srgbClr val="FF0000"/>
                </a:solidFill>
                <a:latin typeface="Times New Roman" panose="02020603050405020304" pitchFamily="18" charset="0"/>
                <a:ea typeface="Times New Roman" panose="02020603050405020304" pitchFamily="18" charset="0"/>
              </a:rPr>
              <a:t>/len</a:t>
            </a:r>
            <a:r>
              <a:rPr lang="en-US" altLang="zh-CN" sz="2400" b="1" kern="100" dirty="0">
                <a:solidFill>
                  <a:srgbClr val="FF0000"/>
                </a:solidFill>
                <a:latin typeface="Times New Roman" panose="02020603050405020304" pitchFamily="18" charset="0"/>
                <a:ea typeface="Times New Roman" panose="02020603050405020304" pitchFamily="18" charset="0"/>
              </a:rPr>
              <a:t>(s1) </a:t>
            </a:r>
            <a:r>
              <a:rPr lang="en-US" altLang="zh-CN" sz="2400" b="1" kern="100" dirty="0">
                <a:latin typeface="Times New Roman" panose="02020603050405020304" pitchFamily="18" charset="0"/>
                <a:ea typeface="Times New Roman" panose="02020603050405020304" pitchFamily="18" charset="0"/>
              </a:rPr>
              <a:t># </a:t>
            </a:r>
            <a:r>
              <a:rPr lang="zh-CN" altLang="en-US" sz="2400" b="1" kern="100" dirty="0">
                <a:latin typeface="Times New Roman" panose="02020603050405020304" pitchFamily="18" charset="0"/>
                <a:ea typeface="Times New Roman" panose="02020603050405020304" pitchFamily="18" charset="0"/>
              </a:rPr>
              <a:t>Return the average of list </a:t>
            </a:r>
            <a:r>
              <a:rPr lang="en-US" altLang="zh-CN" sz="2400" b="1" kern="100" dirty="0">
                <a:latin typeface="Times New Roman" panose="02020603050405020304" pitchFamily="18" charset="0"/>
                <a:ea typeface="Times New Roman" panose="02020603050405020304" pitchFamily="18" charset="0"/>
              </a:rPr>
              <a:t>s1</a:t>
            </a:r>
            <a:r>
              <a:rPr lang="zh-CN" altLang="en-US" sz="2400" b="1" kern="100" dirty="0">
                <a:latin typeface="Times New Roman" panose="02020603050405020304" pitchFamily="18" charset="0"/>
                <a:ea typeface="Times New Roman" panose="02020603050405020304" pitchFamily="18" charset="0"/>
              </a:rPr>
              <a:t>. Output: </a:t>
            </a:r>
            <a:r>
              <a:rPr lang="en-US" altLang="zh-CN" sz="2400" b="1" kern="100" dirty="0">
                <a:highlight>
                  <a:srgbClr val="FFFF00"/>
                </a:highlight>
                <a:latin typeface="Times New Roman" panose="02020603050405020304" pitchFamily="18" charset="0"/>
                <a:ea typeface="Times New Roman" panose="02020603050405020304" pitchFamily="18" charset="0"/>
              </a:rPr>
              <a:t>3.0</a:t>
            </a:r>
          </a:p>
        </p:txBody>
      </p:sp>
    </p:spTree>
  </p:cSld>
  <p:clrMapOvr>
    <a:masterClrMapping/>
  </p:clrMapOvr>
</p:sld>
</file>

<file path=ppt/slides/slide3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4274" name="标题 1"/>
          <p:cNvSpPr>
            <a:spLocks noGrp="1" noChangeArrowheads="1"/>
          </p:cNvSpPr>
          <p:nvPr>
            <p:ph type="title"/>
          </p:nvPr>
        </p:nvSpPr>
        <p:spPr>
          <a:xfrm>
            <a:off x="1214437" y="421481"/>
            <a:ext cx="9602788" cy="576263"/>
          </a:xfrm>
        </p:spPr>
        <p:txBody>
          <a:bodyPr/>
          <a:lstStyle/>
          <a:p>
            <a:pPr eaLnBrk="1" hangingPunct="1">
              <a:defRPr/>
            </a:pPr>
            <a:r>
              <a:rPr lang="zh-CN" altLang="zh-CN" dirty="0">
                <a:ea typeface="Times New Roman" panose="02020603050405020304" pitchFamily="18" charset="0"/>
              </a:rPr>
              <a:t>Built-in functions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p>
        </p:txBody>
      </p:sp>
      <p:sp>
        <p:nvSpPr>
          <p:cNvPr id="54275" name="内容占位符 2"/>
          <p:cNvSpPr>
            <a:spLocks noGrp="1" noChangeArrowheads="1"/>
          </p:cNvSpPr>
          <p:nvPr>
            <p:ph idx="1"/>
          </p:nvPr>
        </p:nvSpPr>
        <p:spPr>
          <a:xfrm>
            <a:off x="1214437" y="1124744"/>
            <a:ext cx="9602788" cy="3294063"/>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2.31</a:t>
            </a:r>
            <a:r>
              <a:rPr lang="zh-CN" altLang="zh-CN" sz="2800" dirty="0">
                <a:highlight>
                  <a:srgbClr val="00FFFF"/>
                </a:highlight>
                <a:cs typeface="Times New Roman" panose="02020603050405020304" pitchFamily="18" charset="0"/>
              </a:rPr>
              <a:t>] Built-in Function Usage Example </a:t>
            </a:r>
            <a:r>
              <a:rPr lang="en-US" altLang="zh-CN" sz="2800" dirty="0">
                <a:highlight>
                  <a:srgbClr val="00FFFF"/>
                </a:highlight>
                <a:cs typeface="Times New Roman" panose="02020603050405020304" pitchFamily="18" charset="0"/>
              </a:rPr>
              <a:t>2 </a:t>
            </a:r>
            <a:r>
              <a:rPr lang="zh-CN" altLang="en-US" sz="2800" dirty="0">
                <a:cs typeface="Times New Roman" panose="02020603050405020304" pitchFamily="18" charset="0"/>
              </a:rPr>
              <a:t>(</a:t>
            </a:r>
            <a:r>
              <a:rPr lang="en-US" altLang="zh-CN" sz="2800" dirty="0">
                <a:highlight>
                  <a:srgbClr val="FFFF00"/>
                </a:highlight>
                <a:cs typeface="Times New Roman" panose="02020603050405020304" pitchFamily="18" charset="0"/>
              </a:rPr>
              <a:t>hello2.py</a:t>
            </a:r>
            <a:r>
              <a:rPr lang="zh-CN" altLang="en-US" sz="2800" dirty="0">
                <a:cs typeface="Times New Roman" panose="02020603050405020304" pitchFamily="18" charset="0"/>
              </a:rPr>
              <a:t>)</a:t>
            </a:r>
            <a:endParaRPr lang="en-US" altLang="zh-CN" sz="2800" dirty="0">
              <a:cs typeface="Times New Roman" panose="02020603050405020304" pitchFamily="18" charset="0"/>
            </a:endParaRPr>
          </a:p>
          <a:p>
            <a:pPr eaLnBrk="1" hangingPunct="1">
              <a:defRPr/>
            </a:pPr>
            <a:endParaRPr lang="en-US" altLang="zh-CN" sz="2800" dirty="0">
              <a:cs typeface="Times New Roman" panose="02020603050405020304" pitchFamily="18" charset="0"/>
            </a:endParaRPr>
          </a:p>
          <a:p>
            <a:pPr eaLnBrk="1" hangingPunct="1">
              <a:defRPr/>
            </a:pPr>
            <a:endParaRPr lang="en-US" altLang="zh-CN" sz="2800" dirty="0">
              <a:cs typeface="Times New Roman" panose="02020603050405020304" pitchFamily="18" charset="0"/>
            </a:endParaRPr>
          </a:p>
          <a:p>
            <a:pPr eaLnBrk="1" hangingPunct="1">
              <a:defRPr/>
            </a:pPr>
            <a:endParaRPr lang="en-US" altLang="zh-CN" sz="2800" dirty="0">
              <a:cs typeface="Times New Roman" panose="02020603050405020304" pitchFamily="18" charset="0"/>
            </a:endParaRPr>
          </a:p>
          <a:p>
            <a:pPr eaLnBrk="1" hangingPunct="1">
              <a:defRPr/>
            </a:pPr>
            <a:r>
              <a:rPr lang="zh-CN" altLang="zh-CN" sz="3600" dirty="0"/>
              <a:t>The program runs with the following results.</a:t>
            </a:r>
            <a:endParaRPr lang="en-US" altLang="zh-CN" sz="3600" dirty="0">
              <a:highlight>
                <a:srgbClr val="00FFFF"/>
              </a:highlight>
              <a:cs typeface="Times New Roman" panose="02020603050405020304" pitchFamily="18" charset="0"/>
            </a:endParaRPr>
          </a:p>
          <a:p>
            <a:pPr eaLnBrk="1" hangingPunct="1">
              <a:defRPr/>
            </a:pPr>
            <a:endParaRPr lang="zh-CN" altLang="en-US" sz="2800" dirty="0">
              <a:highlight>
                <a:srgbClr val="00FFFF"/>
              </a:highlight>
              <a:cs typeface="Times New Roman" panose="02020603050405020304" pitchFamily="18" charset="0"/>
            </a:endParaRPr>
          </a:p>
        </p:txBody>
      </p:sp>
      <p:sp>
        <p:nvSpPr>
          <p:cNvPr id="3" name="文本框 2"/>
          <p:cNvSpPr txBox="1"/>
          <p:nvPr/>
        </p:nvSpPr>
        <p:spPr>
          <a:xfrm>
            <a:off x="2115185" y="2204403"/>
            <a:ext cx="7904163" cy="1200150"/>
          </a:xfrm>
          <a:prstGeom prst="rect">
            <a:avLst/>
          </a:prstGeom>
          <a:solidFill>
            <a:schemeClr val="accent5">
              <a:lumMod val="20%"/>
              <a:lumOff val="80%"/>
            </a:schemeClr>
          </a:solidFill>
          <a:ln>
            <a:solidFill>
              <a:schemeClr val="accent1"/>
            </a:solidFill>
          </a:ln>
        </p:spPr>
        <p:txBody>
          <a:bodyPr wrap="none">
            <a:spAutoFit/>
          </a:bodyPr>
          <a:lstStyle/>
          <a:p>
            <a:pPr>
              <a:defRPr/>
            </a:pPr>
            <a:r>
              <a:rPr lang="x-none" altLang="zh-CN" sz="3600" b="1" dirty="0">
                <a:latin typeface="Times New Roman" panose="02020603050405020304" pitchFamily="18" charset="0"/>
              </a:rPr>
              <a:t>name = input("what's your name:")</a:t>
            </a:r>
            <a:endParaRPr lang="zh-CN" altLang="zh-CN" sz="3600" b="1" dirty="0">
              <a:latin typeface="Times New Roman" panose="02020603050405020304" pitchFamily="18" charset="0"/>
            </a:endParaRPr>
          </a:p>
          <a:p>
            <a:pPr>
              <a:defRPr/>
            </a:pPr>
            <a:r>
              <a:rPr lang="en-US" altLang="zh-CN" sz="3600" b="1" dirty="0">
                <a:latin typeface="Times New Roman" panose="02020603050405020304" pitchFamily="18" charset="0"/>
              </a:rPr>
              <a:t>print("</a:t>
            </a:r>
            <a:r>
              <a:rPr lang="en-US" altLang="zh-CN" sz="3600" b="1" dirty="0" err="1">
                <a:latin typeface="Times New Roman" panose="02020603050405020304" pitchFamily="18" charset="0"/>
              </a:rPr>
              <a:t>Hello,",name</a:t>
            </a:r>
            <a:r>
              <a:rPr lang="en-US" altLang="zh-CN" sz="3600" b="1" dirty="0">
                <a:latin typeface="Times New Roman" panose="02020603050405020304" pitchFamily="18" charset="0"/>
              </a:rPr>
              <a:t>)</a:t>
            </a:r>
            <a:endParaRPr lang="zh-CN" altLang="en-US" sz="3600" b="1" dirty="0">
              <a:latin typeface="Times New Roman" panose="02020603050405020304" pitchFamily="18" charset="0"/>
            </a:endParaRPr>
          </a:p>
        </p:txBody>
      </p:sp>
      <p:pic>
        <p:nvPicPr>
          <p:cNvPr id="4813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233" y="4611901"/>
            <a:ext cx="43926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3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a:xfrm>
            <a:off x="1120775" y="529564"/>
            <a:ext cx="9602788" cy="504825"/>
          </a:xfrm>
        </p:spPr>
        <p:txBody>
          <a:bodyPr/>
          <a:lstStyle/>
          <a:p>
            <a:pPr eaLnBrk="1" hangingPunct="1">
              <a:defRPr/>
            </a:pPr>
            <a:r>
              <a:rPr lang="zh-CN" altLang="zh-CN" dirty="0">
                <a:ea typeface="Times New Roman" panose="02020603050405020304" pitchFamily="18" charset="0"/>
              </a:rPr>
              <a:t>modular function</a:t>
            </a:r>
            <a:endParaRPr lang="zh-CN" altLang="en-US" dirty="0">
              <a:ea typeface="Times New Roman" panose="02020603050405020304" pitchFamily="18" charset="0"/>
            </a:endParaRPr>
          </a:p>
        </p:txBody>
      </p:sp>
      <p:sp>
        <p:nvSpPr>
          <p:cNvPr id="55299" name="内容占位符 2"/>
          <p:cNvSpPr>
            <a:spLocks noGrp="1" noChangeArrowheads="1"/>
          </p:cNvSpPr>
          <p:nvPr>
            <p:ph idx="1"/>
          </p:nvPr>
        </p:nvSpPr>
        <p:spPr>
          <a:xfrm>
            <a:off x="1120775" y="1125538"/>
            <a:ext cx="9602788" cy="3294062"/>
          </a:xfrm>
        </p:spPr>
        <p:txBody>
          <a:bodyPr/>
          <a:lstStyle/>
          <a:p>
            <a:pPr eaLnBrk="1" hangingPunct="1">
              <a:defRPr/>
            </a:pPr>
            <a:r>
              <a:rPr lang="zh-CN" altLang="zh-CN" sz="2800" dirty="0">
                <a:ea typeface="Times New Roman" panose="02020603050405020304" pitchFamily="18" charset="0"/>
              </a:rPr>
              <a:t>With the </a:t>
            </a:r>
            <a:r>
              <a:rPr lang="en-US" altLang="zh-CN" sz="2800" dirty="0">
                <a:ea typeface="Times New Roman" panose="02020603050405020304" pitchFamily="18" charset="0"/>
              </a:rPr>
              <a:t>import </a:t>
            </a:r>
            <a:r>
              <a:rPr lang="zh-CN" altLang="zh-CN" sz="2800" dirty="0">
                <a:ea typeface="Times New Roman" panose="02020603050405020304" pitchFamily="18" charset="0"/>
              </a:rPr>
              <a:t>statement, you can import </a:t>
            </a:r>
            <a:r>
              <a:rPr lang="en-US" altLang="zh-CN" sz="2800" dirty="0">
                <a:ea typeface="Times New Roman" panose="02020603050405020304" pitchFamily="18" charset="0"/>
              </a:rPr>
              <a:t>the</a:t>
            </a:r>
            <a:r>
              <a:rPr lang="zh-CN" altLang="zh-CN" sz="2800" dirty="0">
                <a:ea typeface="Times New Roman" panose="02020603050405020304" pitchFamily="18" charset="0"/>
              </a:rPr>
              <a:t> module module, and then use the </a:t>
            </a:r>
            <a:r>
              <a:rPr lang="en-US" altLang="zh-CN" sz="2800" dirty="0" err="1">
                <a:ea typeface="Times New Roman" panose="02020603050405020304" pitchFamily="18" charset="0"/>
              </a:rPr>
              <a:t>module.function</a:t>
            </a:r>
            <a:r>
              <a:rPr lang="en-US" altLang="zh-CN" sz="2800" dirty="0">
                <a:ea typeface="Times New Roman" panose="02020603050405020304" pitchFamily="18" charset="0"/>
              </a:rPr>
              <a:t>(arguments) </a:t>
            </a:r>
            <a:r>
              <a:rPr lang="zh-CN" altLang="zh-CN" sz="2800" dirty="0">
                <a:ea typeface="Times New Roman" panose="02020603050405020304" pitchFamily="18" charset="0"/>
              </a:rPr>
              <a:t>form to call the functions in the module.</a:t>
            </a:r>
            <a:endParaRPr lang="en-US" altLang="zh-CN" sz="2800" dirty="0">
              <a:ea typeface="Times New Roman" panose="02020603050405020304" pitchFamily="18" charset="0"/>
            </a:endParaRPr>
          </a:p>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2.32</a:t>
            </a:r>
            <a:r>
              <a:rPr lang="zh-CN" altLang="zh-CN" sz="2800" dirty="0">
                <a:highlight>
                  <a:srgbClr val="00FFFF"/>
                </a:highlight>
                <a:cs typeface="Times New Roman" panose="02020603050405020304" pitchFamily="18" charset="0"/>
              </a:rPr>
              <a:t>] Module Import Example </a:t>
            </a:r>
            <a:r>
              <a:rPr lang="en-US" altLang="zh-CN" sz="2800" dirty="0">
                <a:highlight>
                  <a:srgbClr val="00FFFF"/>
                </a:highlight>
                <a:cs typeface="Times New Roman" panose="02020603050405020304" pitchFamily="18" charset="0"/>
              </a:rPr>
              <a:t>1</a:t>
            </a:r>
          </a:p>
          <a:p>
            <a:pPr eaLnBrk="1" hangingPunct="1">
              <a:defRPr/>
            </a:pPr>
            <a:endParaRPr lang="en-US" altLang="zh-CN" sz="2800" dirty="0">
              <a:ea typeface="Times New Roman" panose="02020603050405020304" pitchFamily="18" charset="0"/>
            </a:endParaRPr>
          </a:p>
          <a:p>
            <a:pPr eaLnBrk="1" hangingPunct="1">
              <a:defRPr/>
            </a:pPr>
            <a:endParaRPr lang="en-US" altLang="zh-CN" sz="2800" dirty="0">
              <a:ea typeface="Times New Roman" panose="02020603050405020304" pitchFamily="18" charset="0"/>
            </a:endParaRPr>
          </a:p>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2.33</a:t>
            </a:r>
            <a:r>
              <a:rPr lang="zh-CN" altLang="zh-CN" sz="2800" dirty="0">
                <a:highlight>
                  <a:srgbClr val="00FFFF"/>
                </a:highlight>
                <a:cs typeface="Times New Roman" panose="02020603050405020304" pitchFamily="18" charset="0"/>
              </a:rPr>
              <a:t>] Module Import Example </a:t>
            </a:r>
            <a:r>
              <a:rPr lang="en-US" altLang="zh-CN" sz="2800" dirty="0">
                <a:highlight>
                  <a:srgbClr val="00FFFF"/>
                </a:highlight>
                <a:cs typeface="Times New Roman" panose="02020603050405020304" pitchFamily="18" charset="0"/>
              </a:rPr>
              <a:t>2</a:t>
            </a:r>
            <a:endParaRPr lang="zh-CN" altLang="en-US" sz="2800" dirty="0">
              <a:highlight>
                <a:srgbClr val="00FFFF"/>
              </a:highlight>
              <a:cs typeface="Times New Roman" panose="02020603050405020304" pitchFamily="18" charset="0"/>
            </a:endParaRPr>
          </a:p>
        </p:txBody>
      </p:sp>
      <p:sp>
        <p:nvSpPr>
          <p:cNvPr id="2" name="矩形 1"/>
          <p:cNvSpPr/>
          <p:nvPr/>
        </p:nvSpPr>
        <p:spPr>
          <a:xfrm>
            <a:off x="1549068" y="3070230"/>
            <a:ext cx="8713018" cy="1200329"/>
          </a:xfrm>
          <a:prstGeom prst="rect">
            <a:avLst/>
          </a:prstGeom>
          <a:solidFill>
            <a:schemeClr val="accent4">
              <a:lumMod val="20%"/>
              <a:lumOff val="8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import math</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math.sin(2) </a:t>
            </a:r>
            <a:r>
              <a:rPr lang="x-none" altLang="zh-CN" sz="2400" b="1" kern="100" dirty="0">
                <a:latin typeface="Times New Roman" panose="02020603050405020304" pitchFamily="18" charset="0"/>
                <a:ea typeface="Times New Roman" panose="02020603050405020304" pitchFamily="18" charset="0"/>
              </a:rPr>
              <a:t>#output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0.9092974268256817</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0.9092974268256817</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
        <p:nvSpPr>
          <p:cNvPr id="3" name="矩形 2"/>
          <p:cNvSpPr/>
          <p:nvPr/>
        </p:nvSpPr>
        <p:spPr>
          <a:xfrm>
            <a:off x="1549321" y="4942438"/>
            <a:ext cx="8713018" cy="1200329"/>
          </a:xfrm>
          <a:prstGeom prst="rect">
            <a:avLst/>
          </a:prstGeom>
          <a:solidFill>
            <a:schemeClr val="accent4">
              <a:lumMod val="20%"/>
              <a:lumOff val="8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from math import sin</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sin(2)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0.9092974268256817</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0.9092974268256817</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a:xfrm>
            <a:off x="1266117" y="476672"/>
            <a:ext cx="9505950" cy="504825"/>
          </a:xfrm>
        </p:spPr>
        <p:txBody>
          <a:bodyPr/>
          <a:lstStyle/>
          <a:p>
            <a:pPr eaLnBrk="1" hangingPunct="1">
              <a:defRPr/>
            </a:pPr>
            <a:r>
              <a:rPr lang="zh-CN" altLang="zh-CN" dirty="0">
                <a:ea typeface="Times New Roman" panose="02020603050405020304" pitchFamily="18" charset="0"/>
              </a:rPr>
              <a:t>function </a:t>
            </a:r>
            <a:r>
              <a:rPr lang="en-US" altLang="zh-CN" dirty="0">
                <a:ea typeface="Times New Roman" panose="02020603050405020304" pitchFamily="18" charset="0"/>
              </a:rPr>
              <a:t>API</a:t>
            </a:r>
            <a:endParaRPr lang="zh-CN" altLang="en-US" dirty="0">
              <a:ea typeface="Times New Roman" panose="02020603050405020304" pitchFamily="18" charset="0"/>
            </a:endParaRPr>
          </a:p>
        </p:txBody>
      </p:sp>
      <p:sp>
        <p:nvSpPr>
          <p:cNvPr id="50179" name="内容占位符 2"/>
          <p:cNvSpPr>
            <a:spLocks noGrp="1" noChangeArrowheads="1"/>
          </p:cNvSpPr>
          <p:nvPr>
            <p:ph idx="1"/>
          </p:nvPr>
        </p:nvSpPr>
        <p:spPr>
          <a:xfrm>
            <a:off x="768350" y="908050"/>
            <a:ext cx="10007600" cy="4260850"/>
          </a:xfrm>
        </p:spPr>
        <p:txBody>
          <a:bodyPr/>
          <a:lstStyle/>
          <a:p>
            <a:pPr eaLnBrk="1" hangingPunct="1"/>
            <a:r>
              <a:rPr lang="zh-CN" altLang="zh-CN" sz="2400">
                <a:ea typeface="Times New Roman" panose="02020603050405020304" pitchFamily="18" charset="0"/>
              </a:rPr>
              <a:t>The </a:t>
            </a:r>
            <a:r>
              <a:rPr lang="en-US" altLang="zh-CN" sz="2400">
                <a:ea typeface="Times New Roman" panose="02020603050405020304" pitchFamily="18" charset="0"/>
              </a:rPr>
              <a:t>Python </a:t>
            </a:r>
            <a:r>
              <a:rPr lang="zh-CN" altLang="zh-CN" sz="2400">
                <a:ea typeface="Times New Roman" panose="02020603050405020304" pitchFamily="18" charset="0"/>
              </a:rPr>
              <a:t>language provides a large number of built-in functions, standard library functions, and third-party module functions.</a:t>
            </a:r>
            <a:endParaRPr lang="en-US" altLang="zh-CN" sz="2400">
              <a:ea typeface="Times New Roman" panose="02020603050405020304" pitchFamily="18" charset="0"/>
            </a:endParaRPr>
          </a:p>
          <a:p>
            <a:pPr eaLnBrk="1" hangingPunct="1"/>
            <a:r>
              <a:rPr lang="zh-CN" altLang="zh-CN" sz="2400">
                <a:ea typeface="Times New Roman" panose="02020603050405020304" pitchFamily="18" charset="0"/>
              </a:rPr>
              <a:t>The method of calling the function is determined by the application programming interface (</a:t>
            </a:r>
            <a:r>
              <a:rPr lang="en-US" altLang="zh-CN" sz="2400">
                <a:ea typeface="Times New Roman" panose="02020603050405020304" pitchFamily="18" charset="0"/>
              </a:rPr>
              <a:t>API</a:t>
            </a:r>
            <a:r>
              <a:rPr lang="zh-CN" altLang="zh-CN" sz="2400">
                <a:ea typeface="Times New Roman" panose="02020603050405020304" pitchFamily="18" charset="0"/>
              </a:rPr>
              <a:t>)</a:t>
            </a:r>
            <a:endParaRPr lang="zh-CN" altLang="en-US" sz="2400">
              <a:ea typeface="Times New Roman" panose="02020603050405020304" pitchFamily="18" charset="0"/>
            </a:endParaRPr>
          </a:p>
        </p:txBody>
      </p:sp>
      <p:pic>
        <p:nvPicPr>
          <p:cNvPr id="5018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570" y="1748155"/>
            <a:ext cx="10368915" cy="484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3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a:xfrm>
            <a:off x="1199456" y="548680"/>
            <a:ext cx="9602787" cy="576263"/>
          </a:xfrm>
        </p:spPr>
        <p:txBody>
          <a:bodyPr/>
          <a:lstStyle/>
          <a:p>
            <a:pPr eaLnBrk="1" hangingPunct="1">
              <a:defRPr/>
            </a:pPr>
            <a:r>
              <a:rPr lang="zh-CN" altLang="zh-CN" dirty="0">
                <a:ea typeface="Times New Roman" panose="02020603050405020304" pitchFamily="18" charset="0"/>
              </a:rPr>
              <a:t>Typical function calls in </a:t>
            </a:r>
            <a:r>
              <a:rPr lang="en-US" altLang="zh-CN" dirty="0">
                <a:ea typeface="Times New Roman" panose="02020603050405020304" pitchFamily="18" charset="0"/>
              </a:rPr>
              <a:t>Python</a:t>
            </a:r>
            <a:endParaRPr lang="zh-CN" altLang="en-US" dirty="0">
              <a:ea typeface="Times New Roman" panose="02020603050405020304" pitchFamily="18" charset="0"/>
            </a:endParaRPr>
          </a:p>
        </p:txBody>
      </p:sp>
      <p:graphicFrame>
        <p:nvGraphicFramePr>
          <p:cNvPr id="2" name="表格 1"/>
          <p:cNvGraphicFramePr>
            <a:graphicFrameLocks noGrp="1"/>
          </p:cNvGraphicFramePr>
          <p:nvPr/>
        </p:nvGraphicFramePr>
        <p:xfrm>
          <a:off x="1031669" y="1340768"/>
          <a:ext cx="10369550" cy="5069435"/>
        </p:xfrm>
        <a:graphic>
          <a:graphicData uri="http://purl.oclc.org/ooxml/drawingml/table">
            <a:tbl>
              <a:tblPr firstRow="1" firstCol="1" bandRow="1">
                <a:tableStyleId>{5C22544A-7EE6-4342-B048-85BDC9FD1C3A}</a:tableStyleId>
              </a:tblPr>
              <a:tblGrid>
                <a:gridCol w="3050881">
                  <a:extLst>
                    <a:ext uri="{9D8B030D-6E8A-4147-A177-3AD203B41FA5}">
                      <a16:colId xmlns:a16="http://schemas.microsoft.com/office/drawing/2014/main" val="20000"/>
                    </a:ext>
                  </a:extLst>
                </a:gridCol>
                <a:gridCol w="3250350">
                  <a:extLst>
                    <a:ext uri="{9D8B030D-6E8A-4147-A177-3AD203B41FA5}">
                      <a16:colId xmlns:a16="http://schemas.microsoft.com/office/drawing/2014/main" val="20001"/>
                    </a:ext>
                  </a:extLst>
                </a:gridCol>
                <a:gridCol w="4068319">
                  <a:extLst>
                    <a:ext uri="{9D8B030D-6E8A-4147-A177-3AD203B41FA5}">
                      <a16:colId xmlns:a16="http://schemas.microsoft.com/office/drawing/2014/main" val="20002"/>
                    </a:ext>
                  </a:extLst>
                </a:gridCol>
              </a:tblGrid>
              <a:tr h="714375">
                <a:tc>
                  <a:txBody>
                    <a:bodyPr/>
                    <a:lstStyle/>
                    <a:p>
                      <a:pPr algn="ctr">
                        <a:spcAft>
                          <a:spcPts val="0"/>
                        </a:spcAft>
                      </a:pPr>
                      <a:r>
                        <a:rPr lang="zh-CN" sz="2400" kern="100" dirty="0">
                          <a:effectLst/>
                        </a:rPr>
                        <a:t>function call</a:t>
                      </a:r>
                      <a:endParaRPr lang="zh-CN" sz="2400" kern="100" dirty="0">
                        <a:effectLst/>
                        <a:latin typeface="Times New Roman" panose="02020603050405020304" pitchFamily="18" charset="0"/>
                        <a:ea typeface="Times New Roman" panose="02020603050405020304" pitchFamily="18" charset="0"/>
                      </a:endParaRPr>
                    </a:p>
                  </a:txBody>
                  <a:tcPr marL="68583" marR="68583" marT="0" marB="0"/>
                </a:tc>
                <a:tc>
                  <a:txBody>
                    <a:bodyPr/>
                    <a:lstStyle/>
                    <a:p>
                      <a:pPr algn="ctr">
                        <a:spcAft>
                          <a:spcPts val="0"/>
                        </a:spcAft>
                      </a:pPr>
                      <a:r>
                        <a:rPr lang="zh-CN" sz="2400" kern="100" dirty="0">
                          <a:effectLst/>
                        </a:rPr>
                        <a:t>return value</a:t>
                      </a:r>
                      <a:endParaRPr lang="zh-CN" sz="2400" kern="100" dirty="0">
                        <a:effectLst/>
                        <a:latin typeface="Times New Roman" panose="02020603050405020304" pitchFamily="18" charset="0"/>
                        <a:ea typeface="Times New Roman" panose="02020603050405020304" pitchFamily="18" charset="0"/>
                      </a:endParaRPr>
                    </a:p>
                  </a:txBody>
                  <a:tcPr marL="68583" marR="68583" marT="0" marB="0"/>
                </a:tc>
                <a:tc>
                  <a:txBody>
                    <a:bodyPr/>
                    <a:lstStyle/>
                    <a:p>
                      <a:pPr algn="ctr">
                        <a:spcAft>
                          <a:spcPts val="0"/>
                        </a:spcAft>
                      </a:pPr>
                      <a:r>
                        <a:rPr lang="zh-CN" sz="2400" kern="100">
                          <a:effectLst/>
                        </a:rPr>
                        <a:t>clarification</a:t>
                      </a:r>
                      <a:endParaRPr lang="zh-CN" sz="2400" kern="100">
                        <a:effectLst/>
                        <a:latin typeface="Times New Roman" panose="02020603050405020304" pitchFamily="18" charset="0"/>
                        <a:ea typeface="Times New Roman" panose="02020603050405020304" pitchFamily="18" charset="0"/>
                      </a:endParaRPr>
                    </a:p>
                  </a:txBody>
                  <a:tcPr marL="68583" marR="68583" marT="0" marB="0"/>
                </a:tc>
                <a:extLst>
                  <a:ext uri="{0D108BD9-81ED-4DB2-BD59-A6C34878D82A}">
                    <a16:rowId xmlns:a16="http://schemas.microsoft.com/office/drawing/2014/main" val="10000"/>
                  </a:ext>
                </a:extLst>
              </a:tr>
              <a:tr h="731706">
                <a:tc>
                  <a:txBody>
                    <a:bodyPr/>
                    <a:lstStyle/>
                    <a:p>
                      <a:pPr algn="just">
                        <a:spcAft>
                          <a:spcPts val="0"/>
                        </a:spcAft>
                      </a:pPr>
                      <a:r>
                        <a:rPr lang="en-US" sz="2400" kern="100">
                          <a:effectLst/>
                        </a:rPr>
                        <a:t>print('Hello')</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just">
                        <a:spcAft>
                          <a:spcPts val="0"/>
                        </a:spcAft>
                      </a:pPr>
                      <a:r>
                        <a:rPr lang="zh-CN" sz="2400" kern="100">
                          <a:effectLst/>
                        </a:rPr>
                        <a:t>Output the string </a:t>
                      </a:r>
                      <a:r>
                        <a:rPr lang="en-US" sz="2400" kern="100">
                          <a:effectLst/>
                        </a:rPr>
                        <a:t>Hello </a:t>
                      </a:r>
                      <a:r>
                        <a:rPr lang="zh-CN" sz="2400" kern="100">
                          <a:effectLst/>
                        </a:rPr>
                        <a:t>on the console</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l">
                        <a:spcAft>
                          <a:spcPts val="0"/>
                        </a:spcAft>
                      </a:pPr>
                      <a:r>
                        <a:rPr lang="zh-CN" sz="2400" kern="100">
                          <a:effectLst/>
                        </a:rPr>
                        <a:t>built-in function</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extLst>
                  <a:ext uri="{0D108BD9-81ED-4DB2-BD59-A6C34878D82A}">
                    <a16:rowId xmlns:a16="http://schemas.microsoft.com/office/drawing/2014/main" val="10001"/>
                  </a:ext>
                </a:extLst>
              </a:tr>
              <a:tr h="714397">
                <a:tc>
                  <a:txBody>
                    <a:bodyPr/>
                    <a:lstStyle/>
                    <a:p>
                      <a:pPr algn="just">
                        <a:spcAft>
                          <a:spcPts val="0"/>
                        </a:spcAft>
                      </a:pPr>
                      <a:r>
                        <a:rPr lang="en-US" sz="2400" kern="100">
                          <a:effectLst/>
                        </a:rPr>
                        <a:t>len('Hello')</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just">
                        <a:spcAft>
                          <a:spcPts val="0"/>
                        </a:spcAft>
                      </a:pPr>
                      <a:r>
                        <a:rPr lang="en-US" sz="2400" kern="100">
                          <a:effectLst/>
                        </a:rPr>
                        <a:t>5</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l">
                        <a:spcAft>
                          <a:spcPts val="0"/>
                        </a:spcAft>
                      </a:pPr>
                      <a:r>
                        <a:rPr lang="zh-CN" sz="2400" kern="100">
                          <a:effectLst/>
                        </a:rPr>
                        <a:t>built-in function</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extLst>
                  <a:ext uri="{0D108BD9-81ED-4DB2-BD59-A6C34878D82A}">
                    <a16:rowId xmlns:a16="http://schemas.microsoft.com/office/drawing/2014/main" val="10002"/>
                  </a:ext>
                </a:extLst>
              </a:tr>
              <a:tr h="714397">
                <a:tc>
                  <a:txBody>
                    <a:bodyPr/>
                    <a:lstStyle/>
                    <a:p>
                      <a:pPr algn="just">
                        <a:spcAft>
                          <a:spcPts val="0"/>
                        </a:spcAft>
                      </a:pPr>
                      <a:r>
                        <a:rPr lang="en-US" sz="2400" kern="100">
                          <a:effectLst/>
                        </a:rPr>
                        <a:t>math.sin(1)</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just">
                        <a:spcAft>
                          <a:spcPts val="0"/>
                        </a:spcAft>
                      </a:pPr>
                      <a:r>
                        <a:rPr lang="en-US" sz="2400" kern="100">
                          <a:effectLst/>
                        </a:rPr>
                        <a:t>0.8414709848078965</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l">
                        <a:spcAft>
                          <a:spcPts val="0"/>
                        </a:spcAft>
                      </a:pPr>
                      <a:r>
                        <a:rPr lang="zh-CN" sz="2400" kern="100">
                          <a:effectLst/>
                        </a:rPr>
                        <a:t>Functions in the math module</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extLst>
                  <a:ext uri="{0D108BD9-81ED-4DB2-BD59-A6C34878D82A}">
                    <a16:rowId xmlns:a16="http://schemas.microsoft.com/office/drawing/2014/main" val="10003"/>
                  </a:ext>
                </a:extLst>
              </a:tr>
              <a:tr h="714397">
                <a:tc>
                  <a:txBody>
                    <a:bodyPr/>
                    <a:lstStyle/>
                    <a:p>
                      <a:pPr algn="just">
                        <a:spcAft>
                          <a:spcPts val="0"/>
                        </a:spcAft>
                      </a:pPr>
                      <a:r>
                        <a:rPr lang="en-US" sz="2400" kern="100">
                          <a:effectLst/>
                        </a:rPr>
                        <a:t>math.sqrt(-1.0)</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just">
                        <a:spcAft>
                          <a:spcPts val="0"/>
                        </a:spcAft>
                      </a:pPr>
                      <a:r>
                        <a:rPr lang="zh-CN" sz="2400" kern="100">
                          <a:effectLst/>
                        </a:rPr>
                        <a:t>run-time error (in computing)</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l">
                        <a:spcAft>
                          <a:spcPts val="0"/>
                        </a:spcAft>
                      </a:pPr>
                      <a:r>
                        <a:rPr lang="zh-CN" sz="2400" kern="100">
                          <a:effectLst/>
                        </a:rPr>
                        <a:t>Square root of a negative number</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extLst>
                  <a:ext uri="{0D108BD9-81ED-4DB2-BD59-A6C34878D82A}">
                    <a16:rowId xmlns:a16="http://schemas.microsoft.com/office/drawing/2014/main" val="10004"/>
                  </a:ext>
                </a:extLst>
              </a:tr>
              <a:tr h="1428793">
                <a:tc>
                  <a:txBody>
                    <a:bodyPr/>
                    <a:lstStyle/>
                    <a:p>
                      <a:pPr algn="just">
                        <a:spcAft>
                          <a:spcPts val="0"/>
                        </a:spcAft>
                      </a:pPr>
                      <a:r>
                        <a:rPr lang="en-US" sz="2400" kern="100">
                          <a:effectLst/>
                        </a:rPr>
                        <a:t>random.random()</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just">
                        <a:spcAft>
                          <a:spcPts val="0"/>
                        </a:spcAft>
                      </a:pPr>
                      <a:r>
                        <a:rPr lang="en-US" sz="2400" kern="100">
                          <a:effectLst/>
                        </a:rPr>
                        <a:t>0.3151503393010261</a:t>
                      </a:r>
                      <a:endParaRPr lang="zh-CN" sz="2400" kern="100">
                        <a:effectLst/>
                        <a:latin typeface="Times New Roman" panose="02020603050405020304" pitchFamily="18" charset="0"/>
                        <a:ea typeface="Times New Roman" panose="02020603050405020304" pitchFamily="18" charset="0"/>
                      </a:endParaRPr>
                    </a:p>
                  </a:txBody>
                  <a:tcPr marL="68583" marR="68583" marT="0" marB="0" anchor="ctr"/>
                </a:tc>
                <a:tc>
                  <a:txBody>
                    <a:bodyPr/>
                    <a:lstStyle/>
                    <a:p>
                      <a:pPr algn="l">
                        <a:spcAft>
                          <a:spcPts val="0"/>
                        </a:spcAft>
                      </a:pPr>
                      <a:r>
                        <a:rPr lang="zh-CN" sz="2400" kern="100" dirty="0">
                          <a:effectLst/>
                        </a:rPr>
                        <a:t>Functions in the </a:t>
                      </a:r>
                      <a:r>
                        <a:rPr lang="en-US" sz="2400" kern="100" dirty="0">
                          <a:effectLst/>
                        </a:rPr>
                        <a:t>random </a:t>
                      </a:r>
                      <a:r>
                        <a:rPr lang="zh-CN" sz="2400" kern="100" dirty="0">
                          <a:effectLst/>
                        </a:rPr>
                        <a:t>module.</a:t>
                      </a:r>
                    </a:p>
                    <a:p>
                      <a:pPr algn="l">
                        <a:spcAft>
                          <a:spcPts val="0"/>
                        </a:spcAft>
                      </a:pPr>
                      <a:r>
                        <a:rPr lang="zh-CN" sz="2400" kern="100" dirty="0">
                          <a:effectLst/>
                        </a:rPr>
                        <a:t>Note that a different random number is generated each time</a:t>
                      </a:r>
                      <a:endParaRPr lang="zh-CN" sz="2400" kern="100" dirty="0">
                        <a:effectLst/>
                        <a:latin typeface="Times New Roman" panose="02020603050405020304" pitchFamily="18" charset="0"/>
                        <a:ea typeface="Times New Roman" panose="02020603050405020304" pitchFamily="18" charset="0"/>
                      </a:endParaRPr>
                    </a:p>
                  </a:txBody>
                  <a:tcPr marL="68583" marR="68583"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127448" y="548680"/>
            <a:ext cx="9577388" cy="512763"/>
          </a:xfrm>
        </p:spPr>
        <p:txBody>
          <a:bodyPr/>
          <a:lstStyle/>
          <a:p>
            <a:pPr eaLnBrk="1" hangingPunct="1">
              <a:defRPr/>
            </a:pPr>
            <a:r>
              <a:rPr lang="en-US" altLang="zh-CN" dirty="0">
                <a:ea typeface="Times New Roman" panose="02020603050405020304" pitchFamily="18" charset="0"/>
              </a:rPr>
              <a:t>Python </a:t>
            </a:r>
            <a:r>
              <a:rPr lang="zh-CN" altLang="zh-CN" dirty="0">
                <a:ea typeface="Times New Roman" panose="02020603050405020304" pitchFamily="18" charset="0"/>
              </a:rPr>
              <a:t>program composition</a:t>
            </a:r>
            <a:endParaRPr lang="zh-CN" altLang="en-US" dirty="0">
              <a:ea typeface="Times New Roman" panose="02020603050405020304" pitchFamily="18" charset="0"/>
            </a:endParaRPr>
          </a:p>
        </p:txBody>
      </p:sp>
      <p:sp>
        <p:nvSpPr>
          <p:cNvPr id="17411" name="内容占位符 2"/>
          <p:cNvSpPr>
            <a:spLocks noGrp="1" noChangeArrowheads="1"/>
          </p:cNvSpPr>
          <p:nvPr>
            <p:ph idx="1"/>
          </p:nvPr>
        </p:nvSpPr>
        <p:spPr>
          <a:xfrm>
            <a:off x="131762" y="1313767"/>
            <a:ext cx="11928475" cy="5543550"/>
          </a:xfrm>
        </p:spPr>
        <p:txBody>
          <a:bodyPr/>
          <a:lstStyle/>
          <a:p>
            <a:r>
              <a:rPr lang="zh-CN" altLang="zh-CN" sz="2000" dirty="0"/>
              <a:t>(3) Statements are the procedural building blocks of a </a:t>
            </a:r>
            <a:r>
              <a:rPr lang="en-US" altLang="zh-CN" sz="2000" dirty="0"/>
              <a:t>Python </a:t>
            </a:r>
            <a:r>
              <a:rPr lang="zh-CN" altLang="zh-CN" sz="2000" dirty="0"/>
              <a:t>program and are used to create objects, assign values to variables, call functions, control branching, create loops, add comments, and so on. Statements contain expressions. In Example 2.1, the </a:t>
            </a:r>
            <a:r>
              <a:rPr lang="zh-CN" altLang="zh-CN" sz="2000" dirty="0">
                <a:solidFill>
                  <a:srgbClr val="FF0000"/>
                </a:solidFill>
              </a:rPr>
              <a:t>statement import math imports the math module </a:t>
            </a:r>
            <a:r>
              <a:rPr lang="zh-CN" altLang="zh-CN" sz="2000" dirty="0"/>
              <a:t>and executes the statements in turn; in the statement "a = 3.0", the literal expression 3.0 creates a float object with a value of 3.0 and binds it to the variable a; in the statement "</a:t>
            </a:r>
            <a:r>
              <a:rPr lang="en-US" altLang="zh-CN" sz="2000" dirty="0"/>
              <a:t>h = (a + b + c)/2</a:t>
            </a:r>
            <a:r>
              <a:rPr lang="zh-CN" altLang="zh-CN" sz="2000" dirty="0"/>
              <a:t>", the result of the arithmetic expression </a:t>
            </a:r>
            <a:r>
              <a:rPr lang="en-US" altLang="zh-CN" sz="2000" dirty="0"/>
              <a:t>(a + b + c)/2 </a:t>
            </a:r>
            <a:r>
              <a:rPr lang="zh-CN" altLang="zh-CN" sz="2000" dirty="0"/>
              <a:t>is a new float object bound to the variable h; "#" leads to a comment statement; in the statement print(s), the built-in function print() is called, which outputs the value of object The value of s</a:t>
            </a:r>
          </a:p>
          <a:p>
            <a:r>
              <a:rPr lang="zh-CN" altLang="zh-CN" sz="2000" dirty="0"/>
              <a:t>(</a:t>
            </a:r>
            <a:r>
              <a:rPr lang="en-US" altLang="zh-CN" sz="2000" dirty="0"/>
              <a:t>4</a:t>
            </a:r>
            <a:r>
              <a:rPr lang="zh-CN" altLang="zh-CN" sz="2000" dirty="0"/>
              <a:t>) Expressions are used to create and manipulate objects. In the statement "</a:t>
            </a:r>
            <a:r>
              <a:rPr lang="en-US" altLang="zh-CN" sz="2000" dirty="0"/>
              <a:t>s = </a:t>
            </a:r>
            <a:r>
              <a:rPr lang="en-US" altLang="zh-CN" sz="2000" dirty="0" err="1"/>
              <a:t>math.sqrt</a:t>
            </a:r>
            <a:r>
              <a:rPr lang="en-US" altLang="zh-CN" sz="2000" dirty="0"/>
              <a:t>(h*(h-a)*(h-b)*(h-c)</a:t>
            </a:r>
            <a:r>
              <a:rPr lang="zh-CN" altLang="zh-CN" sz="2000" dirty="0"/>
              <a:t>)" of the program in Example </a:t>
            </a:r>
            <a:r>
              <a:rPr lang="en-US" altLang="zh-CN" sz="2000" dirty="0"/>
              <a:t>2.1</a:t>
            </a:r>
            <a:r>
              <a:rPr lang="zh-CN" altLang="zh-CN" sz="2000" dirty="0"/>
              <a:t>, the result of the operation of the expression </a:t>
            </a:r>
            <a:r>
              <a:rPr lang="en-US" altLang="zh-CN" sz="2000" dirty="0"/>
              <a:t>h*(h-a)*(h-b)*(h-c) </a:t>
            </a:r>
            <a:r>
              <a:rPr lang="zh-CN" altLang="zh-CN" sz="2000" dirty="0"/>
              <a:t>is a new </a:t>
            </a:r>
            <a:r>
              <a:rPr lang="en-US" altLang="zh-CN" sz="2000" dirty="0"/>
              <a:t>float </a:t>
            </a:r>
            <a:r>
              <a:rPr lang="zh-CN" altLang="zh-CN" sz="2000" dirty="0"/>
              <a:t>object, and </a:t>
            </a:r>
            <a:r>
              <a:rPr lang="en-US" altLang="zh-CN" sz="2000" dirty="0" err="1">
                <a:solidFill>
                  <a:srgbClr val="FF0000"/>
                </a:solidFill>
              </a:rPr>
              <a:t>math.sqrt </a:t>
            </a:r>
            <a:r>
              <a:rPr lang="zh-CN" altLang="zh-CN" sz="2000" dirty="0">
                <a:solidFill>
                  <a:srgbClr val="FF0000"/>
                </a:solidFill>
              </a:rPr>
              <a:t>calls the module </a:t>
            </a:r>
            <a:r>
              <a:rPr lang="en-US" altLang="zh-CN" sz="2000" dirty="0">
                <a:solidFill>
                  <a:srgbClr val="FF0000"/>
                </a:solidFill>
              </a:rPr>
              <a:t>math </a:t>
            </a:r>
            <a:r>
              <a:rPr lang="zh-CN" altLang="zh-CN" sz="2000" dirty="0">
                <a:solidFill>
                  <a:srgbClr val="FF0000"/>
                </a:solidFill>
              </a:rPr>
              <a:t>in the </a:t>
            </a:r>
            <a:r>
              <a:rPr lang="en-US" altLang="zh-CN" sz="2000" dirty="0">
                <a:solidFill>
                  <a:srgbClr val="FF0000"/>
                </a:solidFill>
              </a:rPr>
              <a:t>sqrt() </a:t>
            </a:r>
            <a:r>
              <a:rPr lang="zh-CN" altLang="zh-CN" sz="2000" dirty="0">
                <a:solidFill>
                  <a:srgbClr val="FF0000"/>
                </a:solidFill>
              </a:rPr>
              <a:t>function </a:t>
            </a:r>
            <a:r>
              <a:rPr lang="zh-CN" altLang="zh-CN" sz="2000" dirty="0"/>
              <a:t>to compute the square root of the argument object</a:t>
            </a:r>
          </a:p>
          <a:p>
            <a:pPr eaLnBrk="1" hangingPunct="1"/>
            <a:endParaRPr lang="zh-CN" altLang="en-US" sz="2000" dirty="0">
              <a:ea typeface="Times New Roman" panose="02020603050405020304" pitchFamily="18" charset="0"/>
            </a:endParaRPr>
          </a:p>
        </p:txBody>
      </p:sp>
      <p:sp>
        <p:nvSpPr>
          <p:cNvPr id="17412" name="Rectangle 5"/>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
              </a:lnSpc>
              <a:spcBef>
                <a:spcPts val="1000"/>
              </a:spcBef>
              <a:buClr>
                <a:schemeClr val="accent1"/>
              </a:buClr>
              <a:buSzPct val="1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
              </a:lnSpc>
              <a:spcBef>
                <a:spcPts val="500"/>
              </a:spcBef>
              <a:buClr>
                <a:schemeClr val="accent1"/>
              </a:buClr>
              <a:buSzPct val="1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
              </a:lnSpc>
              <a:spcBef>
                <a:spcPts val="500"/>
              </a:spcBef>
              <a:buClr>
                <a:schemeClr val="accent1"/>
              </a:buClr>
              <a:buSzPct val="1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
              </a:lnSpc>
              <a:spcBef>
                <a:spcPts val="500"/>
              </a:spcBef>
              <a:buClr>
                <a:schemeClr val="accent1"/>
              </a:buClr>
              <a:buSzPct val="1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
              </a:lnSpc>
              <a:spcBef>
                <a:spcPts val="500"/>
              </a:spcBef>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
              </a:lnSpc>
              <a:spcBef>
                <a:spcPct val="0%"/>
              </a:spcBef>
              <a:buClrTx/>
              <a:buSzTx/>
              <a:buFontTx/>
              <a:buNone/>
            </a:pPr>
            <a:endParaRPr lang="zh-CN" altLang="en-US" sz="2400">
              <a:latin typeface="Times New Roman" panose="02020603050405020304" pitchFamily="18" charset="0"/>
            </a:endParaRPr>
          </a:p>
        </p:txBody>
      </p:sp>
    </p:spTree>
  </p:cSld>
  <p:clrMapOvr>
    <a:masterClrMapping/>
  </p:clrMapOvr>
</p:sld>
</file>

<file path=ppt/slides/slide4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8370" name="标题 1"/>
          <p:cNvSpPr>
            <a:spLocks noGrp="1" noChangeArrowheads="1"/>
          </p:cNvSpPr>
          <p:nvPr>
            <p:ph type="title"/>
          </p:nvPr>
        </p:nvSpPr>
        <p:spPr>
          <a:xfrm>
            <a:off x="1775520" y="421716"/>
            <a:ext cx="9648825" cy="565150"/>
          </a:xfrm>
        </p:spPr>
        <p:txBody>
          <a:bodyPr/>
          <a:lstStyle/>
          <a:p>
            <a:pPr eaLnBrk="1" hangingPunct="1">
              <a:defRPr/>
            </a:pPr>
            <a:r>
              <a:rPr lang="en-US" altLang="zh-CN" dirty="0">
                <a:ea typeface="Times New Roman" panose="02020603050405020304" pitchFamily="18" charset="0"/>
              </a:rPr>
              <a:t>2.8 </a:t>
            </a:r>
            <a:r>
              <a:rPr lang="zh-CN" altLang="zh-CN" dirty="0">
                <a:ea typeface="Times New Roman" panose="02020603050405020304" pitchFamily="18" charset="0"/>
              </a:rPr>
              <a:t>Classes and Objects</a:t>
            </a:r>
            <a:endParaRPr lang="zh-CN" altLang="en-US" dirty="0">
              <a:ea typeface="Times New Roman" panose="02020603050405020304" pitchFamily="18" charset="0"/>
            </a:endParaRPr>
          </a:p>
        </p:txBody>
      </p:sp>
      <p:sp>
        <p:nvSpPr>
          <p:cNvPr id="58371" name="内容占位符 2"/>
          <p:cNvSpPr>
            <a:spLocks noGrp="1" noChangeArrowheads="1"/>
          </p:cNvSpPr>
          <p:nvPr>
            <p:ph idx="1"/>
          </p:nvPr>
        </p:nvSpPr>
        <p:spPr>
          <a:xfrm>
            <a:off x="1149351" y="1262325"/>
            <a:ext cx="7772400" cy="4114800"/>
          </a:xfrm>
        </p:spPr>
        <p:txBody>
          <a:bodyPr/>
          <a:lstStyle/>
          <a:p>
            <a:pPr eaLnBrk="1" hangingPunct="1">
              <a:defRPr/>
            </a:pPr>
            <a:r>
              <a:rPr lang="zh-CN" altLang="zh-CN" sz="2400" dirty="0">
                <a:ea typeface="Times New Roman" panose="02020603050405020304" pitchFamily="18" charset="0"/>
              </a:rPr>
              <a:t>Creating Class Objects</a:t>
            </a:r>
            <a:endParaRPr lang="en-US"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Instance object creation and invocation</a:t>
            </a:r>
            <a:endParaRPr lang="en-US" altLang="zh-CN" sz="2400" dirty="0">
              <a:ea typeface="Times New Roman" panose="02020603050405020304" pitchFamily="18" charset="0"/>
            </a:endParaRPr>
          </a:p>
          <a:p>
            <a:pPr eaLnBrk="1" hangingPunct="1">
              <a:defRPr/>
            </a:pPr>
            <a:endParaRPr lang="en-US" altLang="zh-CN" sz="2400"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2.34</a:t>
            </a:r>
            <a:r>
              <a:rPr lang="zh-CN" altLang="zh-CN" sz="2400" dirty="0">
                <a:highlight>
                  <a:srgbClr val="00FFFF"/>
                </a:highlight>
                <a:cs typeface="Times New Roman" panose="02020603050405020304" pitchFamily="18" charset="0"/>
              </a:rPr>
              <a:t>] Class and Object Example (</a:t>
            </a:r>
            <a:r>
              <a:rPr lang="en-US" altLang="zh-CN" sz="2400" kern="100" dirty="0">
                <a:highlight>
                  <a:srgbClr val="FFFF00"/>
                </a:highlight>
                <a:cs typeface="Times New Roman" panose="02020603050405020304" pitchFamily="18" charset="0"/>
              </a:rPr>
              <a:t>Person.py</a:t>
            </a:r>
            <a:r>
              <a:rPr lang="zh-CN" altLang="zh-CN" sz="2400" dirty="0">
                <a:highlight>
                  <a:srgbClr val="00FFFF"/>
                </a:highlight>
                <a:cs typeface="Times New Roman" panose="02020603050405020304" pitchFamily="18" charset="0"/>
              </a:rPr>
              <a:t>): Define the class </a:t>
            </a:r>
            <a:r>
              <a:rPr lang="en-US" altLang="zh-CN" sz="2400" dirty="0">
                <a:highlight>
                  <a:srgbClr val="00FFFF"/>
                </a:highlight>
                <a:cs typeface="Times New Roman" panose="02020603050405020304" pitchFamily="18" charset="0"/>
              </a:rPr>
              <a:t>Person</a:t>
            </a:r>
            <a:r>
              <a:rPr lang="zh-CN" altLang="zh-CN" sz="2400" dirty="0">
                <a:highlight>
                  <a:srgbClr val="00FFFF"/>
                </a:highlight>
                <a:cs typeface="Times New Roman" panose="02020603050405020304" pitchFamily="18" charset="0"/>
              </a:rPr>
              <a:t>, create its objects, and call the object methods</a:t>
            </a:r>
            <a:endParaRPr lang="zh-CN" altLang="en-US" sz="2400" dirty="0">
              <a:highlight>
                <a:srgbClr val="00FFFF"/>
              </a:highlight>
              <a:cs typeface="Times New Roman" panose="02020603050405020304" pitchFamily="18" charset="0"/>
            </a:endParaRPr>
          </a:p>
        </p:txBody>
      </p:sp>
      <p:pic>
        <p:nvPicPr>
          <p:cNvPr id="522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3309" y="908968"/>
            <a:ext cx="158432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2229" name="图片 2"/>
          <p:cNvPicPr>
            <a:picLocks noChangeAspect="1"/>
          </p:cNvPicPr>
          <p:nvPr/>
        </p:nvPicPr>
        <p:blipFill>
          <a:blip r:embed="rId3">
            <a:extLst>
              <a:ext uri="{28A0092B-C50C-407E-A947-70E740481C1C}">
                <a14:useLocalDpi xmlns:a14="http://schemas.microsoft.com/office/drawing/2010/main" val="0"/>
              </a:ext>
            </a:extLst>
          </a:blip>
          <a:srcRect t="19.389%"/>
          <a:stretch>
            <a:fillRect/>
          </a:stretch>
        </p:blipFill>
        <p:spPr bwMode="auto">
          <a:xfrm>
            <a:off x="5879986" y="2132985"/>
            <a:ext cx="4286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2" name="矩形 1"/>
          <p:cNvSpPr/>
          <p:nvPr/>
        </p:nvSpPr>
        <p:spPr>
          <a:xfrm>
            <a:off x="1559560" y="4076700"/>
            <a:ext cx="8191500" cy="2308225"/>
          </a:xfrm>
          <a:prstGeom prst="rect">
            <a:avLst/>
          </a:prstGeom>
          <a:solidFill>
            <a:schemeClr val="accent4">
              <a:lumMod val="20%"/>
              <a:lumOff val="80%"/>
            </a:schemeClr>
          </a:solidFill>
          <a:ln>
            <a:solidFill>
              <a:srgbClr val="FF0000"/>
            </a:solidFill>
          </a:ln>
        </p:spPr>
        <p:txBody>
          <a:bodyPr>
            <a:noAutofit/>
          </a:bodyPr>
          <a:lstStyle/>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class Person: # Define the class Person</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    def sayHello(self): #define the function sayHello of class Person</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        print('Hello, how are you?')</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p = Person() #create the object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p.sayHello() # call the object's method</a:t>
            </a:r>
            <a:endParaRPr lang="zh-CN" altLang="zh-CN" sz="2400" b="1" kern="100" dirty="0">
              <a:solidFill>
                <a:srgbClr val="FF0000"/>
              </a:solidFill>
              <a:latin typeface="Times New Roman" panose="02020603050405020304" pitchFamily="18" charset="0"/>
              <a:ea typeface="Times New Roman" panose="02020603050405020304" pitchFamily="18" charset="0"/>
            </a:endParaRPr>
          </a:p>
        </p:txBody>
      </p:sp>
      <p:pic>
        <p:nvPicPr>
          <p:cNvPr id="52231"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21738" y="3428683"/>
            <a:ext cx="2447925"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4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a:xfrm>
            <a:off x="1085216" y="458787"/>
            <a:ext cx="9648825" cy="512763"/>
          </a:xfrm>
        </p:spPr>
        <p:txBody>
          <a:bodyPr/>
          <a:lstStyle/>
          <a:p>
            <a:pPr eaLnBrk="1" hangingPunct="1">
              <a:defRPr/>
            </a:pPr>
            <a:r>
              <a:rPr lang="en-US" altLang="zh-CN" dirty="0">
                <a:ea typeface="Times New Roman" panose="02020603050405020304" pitchFamily="18" charset="0"/>
              </a:rPr>
              <a:t>2.9 </a:t>
            </a:r>
            <a:r>
              <a:rPr lang="zh-CN" altLang="zh-CN" dirty="0">
                <a:ea typeface="Times New Roman" panose="02020603050405020304" pitchFamily="18" charset="0"/>
              </a:rPr>
              <a:t>Modules and Packages</a:t>
            </a:r>
            <a:endParaRPr lang="zh-CN" altLang="en-US" dirty="0">
              <a:ea typeface="Times New Roman" panose="02020603050405020304" pitchFamily="18" charset="0"/>
            </a:endParaRPr>
          </a:p>
        </p:txBody>
      </p:sp>
      <p:sp>
        <p:nvSpPr>
          <p:cNvPr id="54275" name="内容占位符 2"/>
          <p:cNvSpPr>
            <a:spLocks noGrp="1" noChangeArrowheads="1"/>
          </p:cNvSpPr>
          <p:nvPr>
            <p:ph idx="1"/>
          </p:nvPr>
        </p:nvSpPr>
        <p:spPr>
          <a:xfrm>
            <a:off x="839470" y="971550"/>
            <a:ext cx="10141585" cy="4114800"/>
          </a:xfrm>
        </p:spPr>
        <p:txBody>
          <a:bodyPr/>
          <a:lstStyle/>
          <a:p>
            <a:pPr eaLnBrk="1" latinLnBrk="0" hangingPunct="1">
              <a:spcBef>
                <a:spcPts val="0"/>
              </a:spcBef>
              <a:spcAft>
                <a:spcPts val="100"/>
              </a:spcAft>
            </a:pPr>
            <a:r>
              <a:rPr lang="zh-CN" altLang="zh-CN" sz="2200" dirty="0">
                <a:ea typeface="Times New Roman" panose="02020603050405020304" pitchFamily="18" charset="0"/>
              </a:rPr>
              <a:t>Source files that contain </a:t>
            </a:r>
            <a:r>
              <a:rPr lang="en-US" altLang="zh-CN" sz="2200" dirty="0">
                <a:ea typeface="Times New Roman" panose="02020603050405020304" pitchFamily="18" charset="0"/>
              </a:rPr>
              <a:t>Python </a:t>
            </a:r>
            <a:r>
              <a:rPr lang="zh-CN" altLang="zh-CN" sz="2200" dirty="0">
                <a:ea typeface="Times New Roman" panose="02020603050405020304" pitchFamily="18" charset="0"/>
              </a:rPr>
              <a:t>code (often with user-defined variables, functions, and classes) are called modules and have the extension </a:t>
            </a:r>
            <a:r>
              <a:rPr lang="en-US" altLang="zh-CN" sz="2200" dirty="0">
                <a:solidFill>
                  <a:srgbClr val="FF0000"/>
                </a:solidFill>
                <a:ea typeface="Times New Roman" panose="02020603050405020304" pitchFamily="18" charset="0"/>
              </a:rPr>
              <a:t>.</a:t>
            </a:r>
            <a:r>
              <a:rPr lang="en-US" altLang="zh-CN" sz="2200" dirty="0" err="1">
                <a:solidFill>
                  <a:srgbClr val="FF0000"/>
                </a:solidFill>
                <a:ea typeface="Times New Roman" panose="02020603050405020304" pitchFamily="18" charset="0"/>
              </a:rPr>
              <a:t>py</a:t>
            </a:r>
            <a:endParaRPr lang="en-US" altLang="zh-CN" sz="2200" dirty="0">
              <a:solidFill>
                <a:srgbClr val="FF0000"/>
              </a:solidFill>
              <a:ea typeface="Times New Roman" panose="02020603050405020304" pitchFamily="18" charset="0"/>
            </a:endParaRPr>
          </a:p>
          <a:p>
            <a:pPr eaLnBrk="1" latinLnBrk="0" hangingPunct="1">
              <a:spcBef>
                <a:spcPts val="0"/>
              </a:spcBef>
              <a:spcAft>
                <a:spcPts val="100"/>
              </a:spcAft>
            </a:pPr>
            <a:r>
              <a:rPr lang="zh-CN" altLang="zh-CN" sz="2200" dirty="0">
                <a:ea typeface="Times New Roman" panose="02020603050405020304" pitchFamily="18" charset="0"/>
              </a:rPr>
              <a:t>Modules with similar functionality can be organized into packages, which are a hierarchical organization of modules</a:t>
            </a:r>
            <a:endParaRPr lang="en-US" altLang="zh-CN" sz="2200" dirty="0">
              <a:ea typeface="Times New Roman" panose="02020603050405020304" pitchFamily="18" charset="0"/>
            </a:endParaRPr>
          </a:p>
          <a:p>
            <a:pPr eaLnBrk="1" latinLnBrk="0" hangingPunct="1">
              <a:spcBef>
                <a:spcPts val="0"/>
              </a:spcBef>
              <a:spcAft>
                <a:spcPts val="100"/>
              </a:spcAft>
            </a:pPr>
            <a:r>
              <a:rPr lang="zh-CN" sz="2200">
                <a:sym typeface="+mn-ea"/>
              </a:rPr>
              <a:t>The </a:t>
            </a:r>
            <a:r>
              <a:rPr sz="2200">
                <a:solidFill>
                  <a:srgbClr val="FF0000"/>
                </a:solidFill>
                <a:sym typeface="+mn-ea"/>
              </a:rPr>
              <a:t>import </a:t>
            </a:r>
            <a:r>
              <a:rPr lang="zh-CN" sz="2200">
                <a:solidFill>
                  <a:srgbClr val="FF0000"/>
                </a:solidFill>
                <a:sym typeface="+mn-ea"/>
              </a:rPr>
              <a:t>statement </a:t>
            </a:r>
            <a:r>
              <a:rPr lang="zh-CN" sz="2200">
                <a:sym typeface="+mn-ea"/>
              </a:rPr>
              <a:t>allows you to </a:t>
            </a:r>
            <a:r>
              <a:rPr lang="zh-CN" sz="2200">
                <a:solidFill>
                  <a:srgbClr val="FF0000"/>
                </a:solidFill>
                <a:sym typeface="+mn-ea"/>
              </a:rPr>
              <a:t>import a module </a:t>
            </a:r>
            <a:r>
              <a:rPr lang="zh-CN" sz="2200">
                <a:sym typeface="+mn-ea"/>
              </a:rPr>
              <a:t>and use the functionality it defines.</a:t>
            </a:r>
            <a:endParaRPr lang="en-US" altLang="zh-CN" sz="2200" dirty="0">
              <a:ea typeface="Times New Roman" panose="02020603050405020304" pitchFamily="18" charset="0"/>
            </a:endParaRPr>
          </a:p>
          <a:p>
            <a:pPr eaLnBrk="1" latinLnBrk="0" hangingPunct="1">
              <a:spcBef>
                <a:spcPts val="0"/>
              </a:spcBef>
              <a:spcAft>
                <a:spcPts val="100"/>
              </a:spcAft>
            </a:pPr>
            <a:endParaRPr lang="en-US" altLang="zh-CN" sz="2200" dirty="0">
              <a:ea typeface="Times New Roman" panose="02020603050405020304" pitchFamily="18" charset="0"/>
            </a:endParaRPr>
          </a:p>
          <a:p>
            <a:pPr eaLnBrk="1" latinLnBrk="0" hangingPunct="1">
              <a:spcBef>
                <a:spcPts val="0"/>
              </a:spcBef>
              <a:spcAft>
                <a:spcPts val="100"/>
              </a:spcAft>
            </a:pPr>
            <a:endParaRPr lang="en-US" altLang="zh-CN" sz="2200" dirty="0">
              <a:ea typeface="Times New Roman" panose="02020603050405020304" pitchFamily="18" charset="0"/>
            </a:endParaRPr>
          </a:p>
          <a:p>
            <a:pPr eaLnBrk="1" latinLnBrk="0" hangingPunct="1">
              <a:spcBef>
                <a:spcPts val="0"/>
              </a:spcBef>
              <a:spcAft>
                <a:spcPts val="100"/>
              </a:spcAft>
            </a:pPr>
            <a:endParaRPr lang="zh-CN" altLang="en-US" sz="2200" dirty="0">
              <a:ea typeface="Times New Roman" panose="02020603050405020304" pitchFamily="18" charset="0"/>
            </a:endParaRPr>
          </a:p>
          <a:p>
            <a:pPr eaLnBrk="1" latinLnBrk="0" hangingPunct="1">
              <a:spcBef>
                <a:spcPts val="0"/>
              </a:spcBef>
              <a:spcAft>
                <a:spcPts val="100"/>
              </a:spcAft>
            </a:pPr>
            <a:endParaRPr lang="zh-CN" altLang="en-US" sz="2200">
              <a:sym typeface="+mn-ea"/>
            </a:endParaRPr>
          </a:p>
          <a:p>
            <a:pPr eaLnBrk="1" latinLnBrk="0" hangingPunct="1">
              <a:spcBef>
                <a:spcPts val="0"/>
              </a:spcBef>
              <a:spcAft>
                <a:spcPts val="100"/>
              </a:spcAft>
            </a:pPr>
            <a:r>
              <a:rPr lang="zh-CN" altLang="en-US" sz="2200">
                <a:sym typeface="+mn-ea"/>
              </a:rPr>
              <a:t>You can also use the </a:t>
            </a:r>
            <a:r>
              <a:rPr sz="2200">
                <a:sym typeface="+mn-ea"/>
              </a:rPr>
              <a:t>from ... import </a:t>
            </a:r>
            <a:r>
              <a:rPr lang="zh-CN" altLang="en-US" sz="2200">
                <a:sym typeface="+mn-ea"/>
              </a:rPr>
              <a:t>statement to import members directly into a module.</a:t>
            </a:r>
            <a:endParaRPr lang="en-US" altLang="zh-CN" sz="2200" dirty="0">
              <a:ea typeface="Times New Roman" panose="02020603050405020304" pitchFamily="18" charset="0"/>
            </a:endParaRPr>
          </a:p>
          <a:p>
            <a:pPr eaLnBrk="1" latinLnBrk="0" hangingPunct="1">
              <a:spcBef>
                <a:spcPts val="0"/>
              </a:spcBef>
              <a:spcAft>
                <a:spcPts val="100"/>
              </a:spcAft>
            </a:pPr>
            <a:endParaRPr lang="en-US" altLang="zh-CN" sz="2200" dirty="0">
              <a:ea typeface="Times New Roman" panose="02020603050405020304" pitchFamily="18" charset="0"/>
            </a:endParaRPr>
          </a:p>
        </p:txBody>
      </p:sp>
      <p:pic>
        <p:nvPicPr>
          <p:cNvPr id="54276" name="图片 1"/>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920245" y="3031118"/>
            <a:ext cx="7719317" cy="11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4277" name="图片 1"/>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2149401" y="5120371"/>
            <a:ext cx="7958924" cy="1347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4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60418" name="标题 1"/>
          <p:cNvSpPr>
            <a:spLocks noGrp="1" noChangeArrowheads="1"/>
          </p:cNvSpPr>
          <p:nvPr>
            <p:ph type="title"/>
          </p:nvPr>
        </p:nvSpPr>
        <p:spPr>
          <a:xfrm>
            <a:off x="1199456" y="476672"/>
            <a:ext cx="9577388" cy="544513"/>
          </a:xfrm>
        </p:spPr>
        <p:txBody>
          <a:bodyPr/>
          <a:lstStyle/>
          <a:p>
            <a:pPr eaLnBrk="1" hangingPunct="1">
              <a:defRPr/>
            </a:pPr>
            <a:r>
              <a:rPr lang="zh-CN" altLang="zh-CN" dirty="0">
                <a:ea typeface="Times New Roman" panose="02020603050405020304" pitchFamily="18" charset="0"/>
              </a:rPr>
              <a:t>Examples of modules and packages</a:t>
            </a:r>
            <a:endParaRPr lang="zh-CN" altLang="en-US" dirty="0">
              <a:ea typeface="Times New Roman" panose="02020603050405020304" pitchFamily="18" charset="0"/>
            </a:endParaRPr>
          </a:p>
        </p:txBody>
      </p:sp>
      <p:sp>
        <p:nvSpPr>
          <p:cNvPr id="60419" name="内容占位符 2"/>
          <p:cNvSpPr>
            <a:spLocks noGrp="1" noChangeArrowheads="1"/>
          </p:cNvSpPr>
          <p:nvPr>
            <p:ph idx="1"/>
          </p:nvPr>
        </p:nvSpPr>
        <p:spPr>
          <a:xfrm>
            <a:off x="481330" y="1196975"/>
            <a:ext cx="10779760" cy="4114800"/>
          </a:xfrm>
        </p:spPr>
        <p:txBody>
          <a:bodyPr/>
          <a:lstStyle/>
          <a:p>
            <a:pPr eaLnBrk="1" hangingPunct="1">
              <a:defRPr/>
            </a:pPr>
            <a:r>
              <a:rPr sz="2800">
                <a:highlight>
                  <a:srgbClr val="00FFFF"/>
                </a:highlight>
                <a:cs typeface="Times New Roman" panose="02020603050405020304" pitchFamily="18" charset="0"/>
                <a:sym typeface="+mn-ea"/>
              </a:rPr>
              <a:t>[</a:t>
            </a:r>
            <a:r>
              <a:rPr lang="zh-CN" sz="2800">
                <a:highlight>
                  <a:srgbClr val="00FFFF"/>
                </a:highlight>
                <a:cs typeface="Times New Roman" panose="02020603050405020304" pitchFamily="18" charset="0"/>
                <a:sym typeface="+mn-ea"/>
              </a:rPr>
              <a:t>Example</a:t>
            </a:r>
            <a:r>
              <a:rPr sz="2800">
                <a:highlight>
                  <a:srgbClr val="00FFFF"/>
                </a:highlight>
                <a:cs typeface="Times New Roman" panose="02020603050405020304" pitchFamily="18" charset="0"/>
                <a:sym typeface="+mn-ea"/>
              </a:rPr>
              <a:t> </a:t>
            </a:r>
            <a:r>
              <a:rPr lang="en-US" altLang="zh-CN" sz="2800" dirty="0">
                <a:highlight>
                  <a:srgbClr val="00FFFF"/>
                </a:highlight>
                <a:cs typeface="Times New Roman" panose="02020603050405020304" pitchFamily="18" charset="0"/>
              </a:rPr>
              <a:t>2.35] </a:t>
            </a:r>
            <a:r>
              <a:rPr lang="zh-CN" altLang="zh-CN" sz="2800" dirty="0">
                <a:highlight>
                  <a:srgbClr val="00FFFF"/>
                </a:highlight>
                <a:cs typeface="Times New Roman" panose="02020603050405020304" pitchFamily="18" charset="0"/>
              </a:rPr>
              <a:t>Examples of modules and packages（</a:t>
            </a:r>
            <a:r>
              <a:rPr lang="en-US" altLang="zh-CN" sz="2800" kern="100" dirty="0">
                <a:highlight>
                  <a:srgbClr val="FFFF00"/>
                </a:highlight>
                <a:cs typeface="Times New Roman" panose="02020603050405020304" pitchFamily="18" charset="0"/>
              </a:rPr>
              <a:t>module1.py</a:t>
            </a:r>
            <a:r>
              <a:rPr lang="zh-CN" altLang="zh-CN" sz="2800" dirty="0">
                <a:highlight>
                  <a:srgbClr val="00FFFF"/>
                </a:highlight>
                <a:cs typeface="Times New Roman" panose="02020603050405020304" pitchFamily="18" charset="0"/>
              </a:rPr>
              <a:t>）：Solving quadratic equations</a:t>
            </a:r>
            <a:r>
              <a:rPr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x</a:t>
            </a:r>
            <a:r>
              <a:rPr lang="en-US" altLang="zh-CN" sz="2800" baseline="30%" dirty="0">
                <a:highlight>
                  <a:srgbClr val="00FFFF"/>
                </a:highlight>
                <a:cs typeface="Times New Roman" panose="02020603050405020304" pitchFamily="18" charset="0"/>
              </a:rPr>
              <a:t>2</a:t>
            </a:r>
            <a:r>
              <a:rPr lang="en-US" altLang="zh-CN" sz="2800" dirty="0">
                <a:highlight>
                  <a:srgbClr val="00FFFF"/>
                </a:highlight>
                <a:cs typeface="Times New Roman" panose="02020603050405020304" pitchFamily="18" charset="0"/>
              </a:rPr>
              <a:t>+5x+6=0</a:t>
            </a:r>
            <a:endParaRPr lang="zh-CN" altLang="en-US" sz="2800" dirty="0">
              <a:highlight>
                <a:srgbClr val="00FFFF"/>
              </a:highlight>
              <a:cs typeface="Times New Roman" panose="02020603050405020304" pitchFamily="18" charset="0"/>
            </a:endParaRPr>
          </a:p>
        </p:txBody>
      </p:sp>
      <p:sp>
        <p:nvSpPr>
          <p:cNvPr id="2" name="矩形 1"/>
          <p:cNvSpPr/>
          <p:nvPr/>
        </p:nvSpPr>
        <p:spPr>
          <a:xfrm>
            <a:off x="624205" y="2287270"/>
            <a:ext cx="11304270" cy="3094990"/>
          </a:xfrm>
          <a:prstGeom prst="rect">
            <a:avLst/>
          </a:prstGeom>
          <a:solidFill>
            <a:schemeClr val="accent4">
              <a:lumMod val="20%"/>
              <a:lumOff val="80%"/>
            </a:schemeClr>
          </a:solidFill>
          <a:ln>
            <a:solidFill>
              <a:srgbClr val="FF0000"/>
            </a:solidFill>
          </a:ln>
        </p:spPr>
        <p:txBody>
          <a:bodyPr>
            <a:noAutofit/>
          </a:bodyPr>
          <a:lstStyle/>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import math #Import the </a:t>
            </a:r>
            <a:r>
              <a:rPr lang="zh-CN" altLang="zh-CN" sz="2400" b="1" kern="100" dirty="0">
                <a:solidFill>
                  <a:srgbClr val="FF0000"/>
                </a:solidFill>
                <a:latin typeface="Times New Roman" panose="02020603050405020304" pitchFamily="18" charset="0"/>
                <a:ea typeface="Times New Roman" panose="02020603050405020304" pitchFamily="18" charset="0"/>
              </a:rPr>
              <a:t>standard module </a:t>
            </a:r>
            <a:r>
              <a:rPr lang="x-none" altLang="zh-CN" sz="2400" b="1" kern="100" dirty="0">
                <a:solidFill>
                  <a:srgbClr val="FF0000"/>
                </a:solidFill>
                <a:latin typeface="Times New Roman" panose="02020603050405020304" pitchFamily="18" charset="0"/>
                <a:ea typeface="Times New Roman" panose="02020603050405020304" pitchFamily="18" charset="0"/>
              </a:rPr>
              <a:t>math</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a = 1; b = 5; c = 6 # Variables a</a:t>
            </a:r>
            <a:r>
              <a:rPr lang="zh-CN" altLang="zh-CN" sz="2400" b="1" kern="100" dirty="0">
                <a:solidFill>
                  <a:srgbClr val="FF0000"/>
                </a:solidFill>
                <a:latin typeface="Times New Roman" panose="02020603050405020304" pitchFamily="18" charset="0"/>
                <a:ea typeface="Times New Roman" panose="02020603050405020304" pitchFamily="18" charset="0"/>
              </a:rPr>
              <a:t>, </a:t>
            </a:r>
            <a:r>
              <a:rPr lang="x-none" altLang="zh-CN" sz="2400" b="1" kern="100" dirty="0">
                <a:solidFill>
                  <a:srgbClr val="FF0000"/>
                </a:solidFill>
                <a:latin typeface="Times New Roman" panose="02020603050405020304" pitchFamily="18" charset="0"/>
                <a:ea typeface="Times New Roman" panose="02020603050405020304" pitchFamily="18" charset="0"/>
              </a:rPr>
              <a:t>b </a:t>
            </a:r>
            <a:r>
              <a:rPr lang="zh-CN" altLang="zh-CN" sz="2400" b="1" kern="100" dirty="0">
                <a:solidFill>
                  <a:srgbClr val="FF0000"/>
                </a:solidFill>
                <a:latin typeface="Times New Roman" panose="02020603050405020304" pitchFamily="18" charset="0"/>
                <a:ea typeface="Times New Roman" panose="02020603050405020304" pitchFamily="18" charset="0"/>
              </a:rPr>
              <a:t>and </a:t>
            </a:r>
            <a:r>
              <a:rPr lang="x-none" altLang="zh-CN" sz="2400" b="1" kern="100" dirty="0">
                <a:solidFill>
                  <a:srgbClr val="FF0000"/>
                </a:solidFill>
                <a:latin typeface="Times New Roman" panose="02020603050405020304" pitchFamily="18" charset="0"/>
                <a:ea typeface="Times New Roman" panose="02020603050405020304" pitchFamily="18" charset="0"/>
              </a:rPr>
              <a:t>c point to int objects 1</a:t>
            </a:r>
            <a:r>
              <a:rPr lang="zh-CN" altLang="zh-CN" sz="2400" b="1" kern="100" dirty="0">
                <a:solidFill>
                  <a:srgbClr val="FF0000"/>
                </a:solidFill>
                <a:latin typeface="Times New Roman" panose="02020603050405020304" pitchFamily="18" charset="0"/>
                <a:ea typeface="Times New Roman" panose="02020603050405020304" pitchFamily="18" charset="0"/>
              </a:rPr>
              <a:t>, </a:t>
            </a:r>
            <a:r>
              <a:rPr lang="x-none" altLang="zh-CN" sz="2400" b="1" kern="100" dirty="0">
                <a:solidFill>
                  <a:srgbClr val="FF0000"/>
                </a:solidFill>
                <a:latin typeface="Times New Roman" panose="02020603050405020304" pitchFamily="18" charset="0"/>
                <a:ea typeface="Times New Roman" panose="02020603050405020304" pitchFamily="18" charset="0"/>
              </a:rPr>
              <a:t>5 </a:t>
            </a:r>
            <a:r>
              <a:rPr lang="zh-CN" altLang="zh-CN" sz="2400" b="1" kern="100" dirty="0">
                <a:solidFill>
                  <a:srgbClr val="FF0000"/>
                </a:solidFill>
                <a:latin typeface="Times New Roman" panose="02020603050405020304" pitchFamily="18" charset="0"/>
                <a:ea typeface="Times New Roman" panose="02020603050405020304" pitchFamily="18" charset="0"/>
              </a:rPr>
              <a:t>and </a:t>
            </a:r>
            <a:r>
              <a:rPr lang="x-none" altLang="zh-CN" sz="2400" b="1" kern="100" dirty="0">
                <a:solidFill>
                  <a:srgbClr val="FF0000"/>
                </a:solidFill>
                <a:latin typeface="Times New Roman" panose="02020603050405020304" pitchFamily="18" charset="0"/>
                <a:ea typeface="Times New Roman" panose="02020603050405020304" pitchFamily="18" charset="0"/>
              </a:rPr>
              <a:t>6 </a:t>
            </a:r>
            <a:r>
              <a:rPr lang="zh-CN" altLang="zh-CN" sz="2400" b="1" kern="100" dirty="0">
                <a:solidFill>
                  <a:srgbClr val="FF0000"/>
                </a:solidFill>
                <a:latin typeface="Times New Roman" panose="02020603050405020304" pitchFamily="18" charset="0"/>
                <a:ea typeface="Times New Roman" panose="02020603050405020304" pitchFamily="18" charset="0"/>
              </a:rPr>
              <a:t>respectively</a:t>
            </a: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x1 = (-b + math.sqrt(b*b - 4*a*c))/(2*a) </a:t>
            </a:r>
            <a:r>
              <a:rPr lang="zh-CN" altLang="zh-CN" sz="2400" b="1" kern="100" dirty="0">
                <a:solidFill>
                  <a:srgbClr val="FF0000"/>
                </a:solidFill>
                <a:latin typeface="Times New Roman" panose="02020603050405020304" pitchFamily="18" charset="0"/>
                <a:ea typeface="Times New Roman" panose="02020603050405020304" pitchFamily="18" charset="0"/>
              </a:rPr>
              <a:t>#Use the function </a:t>
            </a:r>
            <a:r>
              <a:rPr lang="x-none" altLang="zh-CN" sz="2400" b="1" kern="100" dirty="0">
                <a:solidFill>
                  <a:srgbClr val="FF0000"/>
                </a:solidFill>
                <a:latin typeface="Times New Roman" panose="02020603050405020304" pitchFamily="18" charset="0"/>
                <a:ea typeface="Times New Roman" panose="02020603050405020304" pitchFamily="18" charset="0"/>
              </a:rPr>
              <a:t>sqrt</a:t>
            </a:r>
            <a:r>
              <a:rPr lang="zh-CN" altLang="zh-CN" sz="2400" b="1" kern="100" dirty="0">
                <a:solidFill>
                  <a:srgbClr val="FF0000"/>
                </a:solidFill>
                <a:latin typeface="Times New Roman" panose="02020603050405020304" pitchFamily="18" charset="0"/>
                <a:ea typeface="Times New Roman" panose="02020603050405020304" pitchFamily="18" charset="0"/>
              </a:rPr>
              <a:t> from the module </a:t>
            </a:r>
            <a:r>
              <a:rPr lang="x-none" altLang="zh-CN" sz="2400" b="1" kern="100" dirty="0">
                <a:solidFill>
                  <a:srgbClr val="FF0000"/>
                </a:solidFill>
                <a:latin typeface="Times New Roman" panose="02020603050405020304" pitchFamily="18" charset="0"/>
                <a:ea typeface="Times New Roman" panose="02020603050405020304" pitchFamily="18" charset="0"/>
              </a:rPr>
              <a:t>math </a:t>
            </a:r>
            <a:r>
              <a:rPr lang="zh-CN" altLang="zh-CN" sz="2400" b="1" kern="100" dirty="0">
                <a:solidFill>
                  <a:srgbClr val="FF0000"/>
                </a:solidFill>
                <a:latin typeface="Times New Roman" panose="02020603050405020304" pitchFamily="18" charset="0"/>
                <a:ea typeface="Times New Roman" panose="02020603050405020304" pitchFamily="18" charset="0"/>
              </a:rPr>
              <a:t>to solve for square roots</a:t>
            </a: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x2 = (-b - math.sqrt(b*b - 4*a*c))/(2*a)</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print('The solution to the equation x*x + 5*x + 6 = 0 is</a:t>
            </a:r>
            <a:r>
              <a:rPr lang="zh-CN" altLang="zh-CN" sz="2400" b="1" kern="100" dirty="0">
                <a:solidFill>
                  <a:srgbClr val="FF0000"/>
                </a:solidFill>
                <a:latin typeface="Times New Roman" panose="02020603050405020304" pitchFamily="18" charset="0"/>
                <a:ea typeface="Times New Roman" panose="02020603050405020304" pitchFamily="18" charset="0"/>
              </a:rPr>
              <a:t>:</a:t>
            </a:r>
            <a:r>
              <a:rPr lang="x-none" altLang="zh-CN" sz="2400" b="1" kern="100" dirty="0">
                <a:solidFill>
                  <a:srgbClr val="FF0000"/>
                </a:solidFill>
                <a:latin typeface="Times New Roman" panose="02020603050405020304" pitchFamily="18" charset="0"/>
                <a:ea typeface="Times New Roman" panose="02020603050405020304" pitchFamily="18" charset="0"/>
              </a:rPr>
              <a:t>', x1, x2) </a:t>
            </a:r>
            <a:r>
              <a:rPr lang="zh-CN" altLang="zh-CN" sz="2400" b="1" kern="100" dirty="0">
                <a:solidFill>
                  <a:srgbClr val="FF0000"/>
                </a:solidFill>
                <a:latin typeface="Times New Roman" panose="02020603050405020304" pitchFamily="18" charset="0"/>
                <a:ea typeface="Times New Roman" panose="02020603050405020304" pitchFamily="18" charset="0"/>
              </a:rPr>
              <a:t>#Output the two solutions of the </a:t>
            </a:r>
            <a:r>
              <a:rPr lang="x-none" altLang="zh-CN" sz="2400" b="1" kern="100" dirty="0">
                <a:solidFill>
                  <a:srgbClr val="FF0000"/>
                </a:solidFill>
                <a:latin typeface="Times New Roman" panose="02020603050405020304" pitchFamily="18" charset="0"/>
                <a:ea typeface="Times New Roman" panose="02020603050405020304" pitchFamily="18" charset="0"/>
              </a:rPr>
              <a:t>quadratic </a:t>
            </a:r>
            <a:r>
              <a:rPr lang="zh-CN" altLang="zh-CN" sz="2400" b="1" kern="100" dirty="0">
                <a:solidFill>
                  <a:srgbClr val="FF0000"/>
                </a:solidFill>
                <a:latin typeface="Times New Roman" panose="02020603050405020304" pitchFamily="18" charset="0"/>
                <a:ea typeface="Times New Roman" panose="02020603050405020304" pitchFamily="18" charset="0"/>
              </a:rPr>
              <a:t>equation</a:t>
            </a:r>
          </a:p>
        </p:txBody>
      </p:sp>
      <p:pic>
        <p:nvPicPr>
          <p:cNvPr id="5530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9830" y="5487670"/>
            <a:ext cx="47688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4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5440" y="476672"/>
            <a:ext cx="9602788" cy="487362"/>
          </a:xfrm>
        </p:spPr>
        <p:txBody>
          <a:bodyPr/>
          <a:lstStyle/>
          <a:p>
            <a:pPr>
              <a:defRPr/>
            </a:pPr>
            <a:r>
              <a:rPr lang="zh-CN" altLang="en-US" dirty="0"/>
              <a:t>Summary of the chapter</a:t>
            </a:r>
          </a:p>
        </p:txBody>
      </p:sp>
      <p:pic>
        <p:nvPicPr>
          <p:cNvPr id="60419"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027" y="1268760"/>
            <a:ext cx="9731946" cy="489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4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294606" y="692696"/>
            <a:ext cx="9602788" cy="504825"/>
          </a:xfrm>
        </p:spPr>
        <p:txBody>
          <a:bodyPr/>
          <a:lstStyle/>
          <a:p>
            <a:pPr eaLnBrk="1" hangingPunct="1">
              <a:defRPr/>
            </a:pPr>
            <a:r>
              <a:rPr lang="en-US" altLang="zh-CN" dirty="0">
                <a:ea typeface="Times New Roman" panose="02020603050405020304" pitchFamily="18" charset="0"/>
              </a:rPr>
              <a:t>2.10 </a:t>
            </a:r>
            <a:r>
              <a:rPr lang="zh-CN" altLang="en-US" dirty="0">
                <a:ea typeface="Times New Roman" panose="02020603050405020304" pitchFamily="18" charset="0"/>
              </a:rPr>
              <a:t>Integrated applications: </a:t>
            </a:r>
            <a:r>
              <a:rPr lang="en-US" altLang="zh-CN" dirty="0">
                <a:ea typeface="Times New Roman" panose="02020603050405020304" pitchFamily="18" charset="0"/>
              </a:rPr>
              <a:t>turtle </a:t>
            </a:r>
            <a:r>
              <a:rPr lang="zh-CN" altLang="en-US" dirty="0">
                <a:ea typeface="Times New Roman" panose="02020603050405020304" pitchFamily="18" charset="0"/>
              </a:rPr>
              <a:t>module and turtle mapping</a:t>
            </a:r>
          </a:p>
        </p:txBody>
      </p:sp>
      <p:sp>
        <p:nvSpPr>
          <p:cNvPr id="56323" name="内容占位符 2"/>
          <p:cNvSpPr>
            <a:spLocks noGrp="1" noChangeArrowheads="1"/>
          </p:cNvSpPr>
          <p:nvPr>
            <p:ph idx="1"/>
          </p:nvPr>
        </p:nvSpPr>
        <p:spPr>
          <a:xfrm>
            <a:off x="119336" y="1556792"/>
            <a:ext cx="10610900" cy="3294062"/>
          </a:xfrm>
        </p:spPr>
        <p:txBody>
          <a:bodyPr/>
          <a:lstStyle/>
          <a:p>
            <a:pPr eaLnBrk="1" hangingPunct="1"/>
            <a:r>
              <a:rPr lang="zh-CN" altLang="zh-CN" sz="2800" dirty="0">
                <a:ea typeface="Times New Roman" panose="02020603050405020304" pitchFamily="18" charset="0"/>
              </a:rPr>
              <a:t>So-called turtle drawing assumes that a turtle (which carries a pen) moves back and forth across a screen, drawing straight lines as it moves. The turtle can move a specified distance along the line, or it can rotate at a specified angle.</a:t>
            </a:r>
            <a:endParaRPr lang="en-US" altLang="zh-CN" sz="2800" dirty="0">
              <a:ea typeface="Times New Roman" panose="02020603050405020304" pitchFamily="18" charset="0"/>
            </a:endParaRPr>
          </a:p>
          <a:p>
            <a:pPr eaLnBrk="1" hangingPunct="1"/>
            <a:r>
              <a:rPr lang="zh-CN" altLang="zh-CN" sz="2800" dirty="0">
                <a:ea typeface="Times New Roman" panose="02020603050405020304" pitchFamily="18" charset="0"/>
              </a:rPr>
              <a:t>By writing code, you can control the movement of turtles and plotting to create graphs</a:t>
            </a:r>
            <a:endParaRPr lang="zh-CN" altLang="en-US" sz="2800" dirty="0">
              <a:ea typeface="Times New Roman" panose="02020603050405020304" pitchFamily="18" charset="0"/>
            </a:endParaRPr>
          </a:p>
        </p:txBody>
      </p:sp>
    </p:spTree>
  </p:cSld>
  <p:clrMapOvr>
    <a:masterClrMapping/>
  </p:clrMapOvr>
</p:sld>
</file>

<file path=ppt/slides/slide4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911424" y="532995"/>
            <a:ext cx="10009188" cy="504825"/>
          </a:xfrm>
        </p:spPr>
        <p:txBody>
          <a:bodyPr/>
          <a:lstStyle/>
          <a:p>
            <a:pPr eaLnBrk="1" hangingPunct="1">
              <a:defRPr/>
            </a:pPr>
            <a:r>
              <a:rPr lang="zh-CN" altLang="zh-CN" dirty="0">
                <a:ea typeface="Times New Roman" panose="02020603050405020304" pitchFamily="18" charset="0"/>
              </a:rPr>
              <a:t>Overview of the </a:t>
            </a:r>
            <a:r>
              <a:rPr lang="en-US" altLang="zh-CN" dirty="0">
                <a:ea typeface="Times New Roman" panose="02020603050405020304" pitchFamily="18" charset="0"/>
              </a:rPr>
              <a:t>turtle </a:t>
            </a:r>
            <a:r>
              <a:rPr lang="zh-CN" altLang="zh-CN" dirty="0">
                <a:ea typeface="Times New Roman" panose="02020603050405020304" pitchFamily="18" charset="0"/>
              </a:rPr>
              <a:t>module</a:t>
            </a:r>
            <a:endParaRPr lang="zh-CN" altLang="en-US" dirty="0">
              <a:ea typeface="Times New Roman" panose="02020603050405020304" pitchFamily="18" charset="0"/>
            </a:endParaRPr>
          </a:p>
        </p:txBody>
      </p:sp>
      <p:sp>
        <p:nvSpPr>
          <p:cNvPr id="57347" name="内容占位符 2"/>
          <p:cNvSpPr>
            <a:spLocks noGrp="1" noChangeArrowheads="1"/>
          </p:cNvSpPr>
          <p:nvPr>
            <p:ph idx="1"/>
          </p:nvPr>
        </p:nvSpPr>
        <p:spPr>
          <a:xfrm>
            <a:off x="384175" y="1268760"/>
            <a:ext cx="11807825" cy="5080000"/>
          </a:xfrm>
        </p:spPr>
        <p:txBody>
          <a:bodyPr/>
          <a:lstStyle/>
          <a:p>
            <a:pPr eaLnBrk="1" hangingPunct="1"/>
            <a:r>
              <a:rPr lang="zh-CN" altLang="zh-CN" sz="2400" dirty="0">
                <a:ea typeface="Times New Roman" panose="02020603050405020304" pitchFamily="18" charset="0"/>
              </a:rPr>
              <a:t>(</a:t>
            </a:r>
            <a:r>
              <a:rPr lang="en-US" altLang="zh-CN" sz="2400" dirty="0">
                <a:ea typeface="Times New Roman" panose="02020603050405020304" pitchFamily="18" charset="0"/>
              </a:rPr>
              <a:t>1</a:t>
            </a:r>
            <a:r>
              <a:rPr lang="zh-CN" altLang="zh-CN" sz="2400" dirty="0">
                <a:ea typeface="Times New Roman" panose="02020603050405020304" pitchFamily="18" charset="0"/>
              </a:rPr>
              <a:t>) Import </a:t>
            </a:r>
            <a:r>
              <a:rPr lang="en-US" altLang="zh-CN" sz="2400" dirty="0">
                <a:ea typeface="Times New Roman" panose="02020603050405020304" pitchFamily="18" charset="0"/>
              </a:rPr>
              <a:t>turtle </a:t>
            </a:r>
            <a:r>
              <a:rPr lang="zh-CN" altLang="zh-CN" sz="2400" dirty="0">
                <a:ea typeface="Times New Roman" panose="02020603050405020304" pitchFamily="18" charset="0"/>
              </a:rPr>
              <a:t>module</a:t>
            </a:r>
            <a:endParaRPr lang="en-US" altLang="zh-CN" sz="2400" dirty="0">
              <a:ea typeface="Times New Roman" panose="02020603050405020304" pitchFamily="18" charset="0"/>
            </a:endParaRPr>
          </a:p>
          <a:p>
            <a:pPr eaLnBrk="1" hangingPunct="1"/>
            <a:r>
              <a:rPr lang="zh-CN" altLang="zh-CN" sz="2400" dirty="0">
                <a:ea typeface="Times New Roman" panose="02020603050405020304" pitchFamily="18" charset="0"/>
              </a:rPr>
              <a:t>(</a:t>
            </a:r>
            <a:r>
              <a:rPr lang="en-US" altLang="zh-CN" sz="2400" dirty="0">
                <a:ea typeface="Times New Roman" panose="02020603050405020304" pitchFamily="18" charset="0"/>
              </a:rPr>
              <a:t>2</a:t>
            </a:r>
            <a:r>
              <a:rPr lang="zh-CN" altLang="zh-CN" sz="2400" dirty="0">
                <a:ea typeface="Times New Roman" panose="02020603050405020304" pitchFamily="18" charset="0"/>
              </a:rPr>
              <a:t>) create a turtle object (</a:t>
            </a:r>
            <a:r>
              <a:rPr lang="en-US" altLang="zh-CN" sz="2400" dirty="0">
                <a:ea typeface="Times New Roman" panose="02020603050405020304" pitchFamily="18" charset="0"/>
              </a:rPr>
              <a:t>turtle </a:t>
            </a:r>
            <a:r>
              <a:rPr lang="zh-CN" altLang="zh-CN" sz="2400" dirty="0">
                <a:ea typeface="Times New Roman" panose="02020603050405020304" pitchFamily="18" charset="0"/>
              </a:rPr>
              <a:t>module also implements the function mode, so you can also not create a turtle object, directly call the function drawing)</a:t>
            </a:r>
          </a:p>
          <a:p>
            <a:pPr marL="0" indent="0" eaLnBrk="1" hangingPunct="1">
              <a:buNone/>
            </a:pPr>
            <a:endParaRPr lang="en-US" altLang="zh-CN" sz="2400" dirty="0">
              <a:ea typeface="Times New Roman" panose="02020603050405020304" pitchFamily="18" charset="0"/>
            </a:endParaRPr>
          </a:p>
          <a:p>
            <a:pPr eaLnBrk="1" hangingPunct="1"/>
            <a:r>
              <a:rPr lang="zh-CN" altLang="zh-CN" sz="2400" dirty="0">
                <a:ea typeface="Times New Roman" panose="02020603050405020304" pitchFamily="18" charset="0"/>
              </a:rPr>
              <a:t>(</a:t>
            </a:r>
            <a:r>
              <a:rPr lang="en-US" altLang="zh-CN" sz="2400" dirty="0">
                <a:ea typeface="Times New Roman" panose="02020603050405020304" pitchFamily="18" charset="0"/>
              </a:rPr>
              <a:t>3</a:t>
            </a:r>
            <a:r>
              <a:rPr lang="zh-CN" altLang="zh-CN" sz="2400" dirty="0">
                <a:ea typeface="Times New Roman" panose="02020603050405020304" pitchFamily="18" charset="0"/>
              </a:rPr>
              <a:t>) Setting the drawing properties of the turtle (properties of the brush, color, width of the drawing line)</a:t>
            </a:r>
            <a:endParaRPr lang="en-US" altLang="zh-CN" sz="2400" dirty="0">
              <a:ea typeface="Times New Roman" panose="02020603050405020304" pitchFamily="18" charset="0"/>
            </a:endParaRPr>
          </a:p>
          <a:p>
            <a:pPr eaLnBrk="1" hangingPunct="1"/>
            <a:r>
              <a:rPr lang="zh-CN" altLang="zh-CN" sz="2400" dirty="0">
                <a:ea typeface="Times New Roman" panose="02020603050405020304" pitchFamily="18" charset="0"/>
              </a:rPr>
              <a:t>(</a:t>
            </a:r>
            <a:r>
              <a:rPr lang="en-US" altLang="zh-CN" sz="2400" dirty="0">
                <a:ea typeface="Times New Roman" panose="02020603050405020304" pitchFamily="18" charset="0"/>
              </a:rPr>
              <a:t>4</a:t>
            </a:r>
            <a:r>
              <a:rPr lang="zh-CN" altLang="zh-CN" sz="2400" dirty="0">
                <a:ea typeface="Times New Roman" panose="02020603050405020304" pitchFamily="18" charset="0"/>
              </a:rPr>
              <a:t>) Control and operation of sea turtle mapping</a:t>
            </a:r>
            <a:endParaRPr lang="en-US" altLang="zh-CN" sz="2400" dirty="0">
              <a:ea typeface="Times New Roman" panose="02020603050405020304" pitchFamily="18" charset="0"/>
            </a:endParaRPr>
          </a:p>
          <a:p>
            <a:pPr lvl="1"/>
            <a:r>
              <a:rPr lang="zh-CN" altLang="zh-CN" sz="1800" dirty="0"/>
              <a:t>pendown()/pd()/down() #plot the graph when moving, default is draw</a:t>
            </a:r>
          </a:p>
          <a:p>
            <a:pPr lvl="1"/>
            <a:r>
              <a:rPr lang="zh-CN" altLang="zh-CN" sz="1800" dirty="0"/>
              <a:t>penup()/pu()/up() #Does not draw graphics when moving</a:t>
            </a:r>
          </a:p>
          <a:p>
            <a:pPr lvl="1"/>
            <a:r>
              <a:rPr lang="zh-CN" altLang="zh-CN" sz="1800" dirty="0"/>
              <a:t>forward(distance)/fd(distance) # move forward the distance specified by distance</a:t>
            </a:r>
          </a:p>
          <a:p>
            <a:pPr lvl="1"/>
            <a:r>
              <a:rPr lang="zh-CN" altLang="zh-CN" sz="1800" dirty="0"/>
              <a:t>backward(distance)/bk(distance)/back(distance) #move backward the distance specified by distance</a:t>
            </a:r>
            <a:endParaRPr lang="zh-CN" altLang="en-US" sz="1800" dirty="0">
              <a:ea typeface="Times New Roman" panose="02020603050405020304" pitchFamily="18" charset="0"/>
            </a:endParaRPr>
          </a:p>
        </p:txBody>
      </p:sp>
      <p:pic>
        <p:nvPicPr>
          <p:cNvPr id="5734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5681" y="1196151"/>
            <a:ext cx="77993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5734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7368" y="2636785"/>
            <a:ext cx="590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4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a:xfrm>
            <a:off x="1055440" y="477377"/>
            <a:ext cx="9793287" cy="558800"/>
          </a:xfrm>
        </p:spPr>
        <p:txBody>
          <a:bodyPr/>
          <a:lstStyle/>
          <a:p>
            <a:pPr eaLnBrk="1" hangingPunct="1">
              <a:defRPr/>
            </a:pPr>
            <a:r>
              <a:rPr lang="zh-CN" altLang="zh-CN" dirty="0">
                <a:ea typeface="Times New Roman" panose="02020603050405020304" pitchFamily="18" charset="0"/>
              </a:rPr>
              <a:t>Control and manipulation of turtle drawings</a:t>
            </a:r>
            <a:endParaRPr lang="zh-CN" altLang="en-US" dirty="0">
              <a:ea typeface="Times New Roman" panose="02020603050405020304" pitchFamily="18" charset="0"/>
            </a:endParaRPr>
          </a:p>
        </p:txBody>
      </p:sp>
      <p:sp>
        <p:nvSpPr>
          <p:cNvPr id="2" name="矩形 1"/>
          <p:cNvSpPr/>
          <p:nvPr/>
        </p:nvSpPr>
        <p:spPr>
          <a:xfrm>
            <a:off x="335360" y="1196752"/>
            <a:ext cx="11593513" cy="4524375"/>
          </a:xfrm>
          <a:prstGeom prst="rect">
            <a:avLst/>
          </a:prstGeom>
          <a:solidFill>
            <a:schemeClr val="accent3">
              <a:lumMod val="20%"/>
              <a:lumOff val="80%"/>
            </a:schemeClr>
          </a:solidFill>
        </p:spPr>
        <p:txBody>
          <a:bodyPr>
            <a:spAutoFit/>
          </a:bodyPr>
          <a:lstStyle/>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right(angle)/rt(angle) </a:t>
            </a:r>
            <a:r>
              <a:rPr lang="zh-CN" altLang="zh-CN" sz="2400" b="1" kern="100" dirty="0">
                <a:latin typeface="Times New Roman" panose="02020603050405020304" pitchFamily="18" charset="0"/>
                <a:ea typeface="Times New Roman" panose="02020603050405020304" pitchFamily="18" charset="0"/>
              </a:rPr>
              <a:t>#rotate the </a:t>
            </a:r>
            <a:r>
              <a:rPr lang="x-none" altLang="zh-CN" sz="2400" b="1" kern="100" dirty="0">
                <a:latin typeface="Times New Roman" panose="02020603050405020304" pitchFamily="18" charset="0"/>
                <a:ea typeface="Times New Roman" panose="02020603050405020304" pitchFamily="18" charset="0"/>
              </a:rPr>
              <a:t>angle </a:t>
            </a:r>
            <a:r>
              <a:rPr lang="zh-CN" altLang="zh-CN" sz="2400" b="1" kern="100" dirty="0">
                <a:latin typeface="Times New Roman" panose="02020603050405020304" pitchFamily="18" charset="0"/>
                <a:ea typeface="Times New Roman" panose="02020603050405020304" pitchFamily="18" charset="0"/>
              </a:rPr>
              <a:t>specified by </a:t>
            </a:r>
            <a:r>
              <a:rPr lang="x-none" altLang="zh-CN" sz="2400" b="1" kern="100" dirty="0">
                <a:latin typeface="Times New Roman" panose="02020603050405020304" pitchFamily="18" charset="0"/>
                <a:ea typeface="Times New Roman" panose="02020603050405020304" pitchFamily="18" charset="0"/>
              </a:rPr>
              <a:t>angle to the right</a:t>
            </a:r>
            <a:endParaRPr lang="zh-CN" altLang="zh-CN" sz="2400" b="1" kern="100" dirty="0">
              <a:latin typeface="Times New Roman" panose="02020603050405020304" pitchFamily="18" charset="0"/>
              <a:ea typeface="Times New Roman" panose="02020603050405020304" pitchFamily="18" charset="0"/>
            </a:endParaRP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left(angle)/lt(angle) </a:t>
            </a:r>
            <a:r>
              <a:rPr lang="zh-CN" altLang="zh-CN" sz="2400" b="1" kern="100" dirty="0">
                <a:latin typeface="Times New Roman" panose="02020603050405020304" pitchFamily="18" charset="0"/>
                <a:ea typeface="Times New Roman" panose="02020603050405020304" pitchFamily="18" charset="0"/>
              </a:rPr>
              <a:t>#rotate </a:t>
            </a:r>
            <a:r>
              <a:rPr lang="x-none" altLang="zh-CN" sz="2400" b="1" kern="100" dirty="0">
                <a:latin typeface="Times New Roman" panose="02020603050405020304" pitchFamily="18" charset="0"/>
                <a:ea typeface="Times New Roman" panose="02020603050405020304" pitchFamily="18" charset="0"/>
              </a:rPr>
              <a:t>angle to the left </a:t>
            </a:r>
            <a:r>
              <a:rPr lang="zh-CN" altLang="zh-CN" sz="2400" b="1" kern="100" dirty="0">
                <a:latin typeface="Times New Roman" panose="02020603050405020304" pitchFamily="18" charset="0"/>
                <a:ea typeface="Times New Roman" panose="02020603050405020304" pitchFamily="18" charset="0"/>
              </a:rPr>
              <a:t>by the specified </a:t>
            </a:r>
            <a:r>
              <a:rPr lang="x-none" altLang="zh-CN" sz="2400" b="1" kern="100" dirty="0">
                <a:latin typeface="Times New Roman" panose="02020603050405020304" pitchFamily="18" charset="0"/>
                <a:ea typeface="Times New Roman" panose="02020603050405020304" pitchFamily="18" charset="0"/>
              </a:rPr>
              <a:t>angle</a:t>
            </a:r>
            <a:endParaRPr lang="zh-CN" altLang="zh-CN" sz="2400" b="1" kern="100" dirty="0">
              <a:latin typeface="Times New Roman" panose="02020603050405020304" pitchFamily="18" charset="0"/>
              <a:ea typeface="Times New Roman" panose="02020603050405020304" pitchFamily="18" charset="0"/>
            </a:endParaRP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goto(x,y)/setpos(x,y)/setposition(x,y) #Move the brush to the position with coordinates (x,y)</a:t>
            </a:r>
            <a:endParaRPr lang="zh-CN" altLang="zh-CN" sz="2400" b="1" kern="100" dirty="0">
              <a:latin typeface="Times New Roman" panose="02020603050405020304" pitchFamily="18" charset="0"/>
              <a:ea typeface="Times New Roman" panose="02020603050405020304" pitchFamily="18" charset="0"/>
            </a:endParaRP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dot(size=None, *color) </a:t>
            </a:r>
            <a:r>
              <a:rPr lang="zh-CN" altLang="zh-CN" sz="2400" b="1" kern="100" dirty="0">
                <a:latin typeface="Times New Roman" panose="02020603050405020304" pitchFamily="18" charset="0"/>
                <a:ea typeface="Times New Roman" panose="02020603050405020304" pitchFamily="18" charset="0"/>
              </a:rPr>
              <a:t>#draws a dot of the specified size</a:t>
            </a: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circle(radius, extent=None, steps=None) #Draw </a:t>
            </a:r>
            <a:r>
              <a:rPr lang="zh-CN" altLang="zh-CN" sz="2400" b="1" kern="100" dirty="0">
                <a:latin typeface="Times New Roman" panose="02020603050405020304" pitchFamily="18" charset="0"/>
                <a:ea typeface="Times New Roman" panose="02020603050405020304" pitchFamily="18" charset="0"/>
              </a:rPr>
              <a:t>a circle of the specified size.</a:t>
            </a: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write(arg, move=False, align='left', font=('Arial', 8, 'normal')) #draw </a:t>
            </a:r>
            <a:r>
              <a:rPr lang="zh-CN" altLang="zh-CN" sz="2400" b="1" kern="100" dirty="0">
                <a:latin typeface="Times New Roman" panose="02020603050405020304" pitchFamily="18" charset="0"/>
                <a:ea typeface="Times New Roman" panose="02020603050405020304" pitchFamily="18" charset="0"/>
              </a:rPr>
              <a:t>text</a:t>
            </a: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stamp() #copy the current graph</a:t>
            </a:r>
            <a:endParaRPr lang="zh-CN" altLang="zh-CN" sz="2400" b="1" kern="100" dirty="0">
              <a:latin typeface="Times New Roman" panose="02020603050405020304" pitchFamily="18" charset="0"/>
              <a:ea typeface="Times New Roman" panose="02020603050405020304" pitchFamily="18" charset="0"/>
            </a:endParaRP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speed(speed) # the speed at which the brush is drawing </a:t>
            </a:r>
            <a:r>
              <a:rPr lang="zh-CN" altLang="zh-CN" sz="2400" b="1" kern="100" dirty="0">
                <a:latin typeface="Times New Roman" panose="02020603050405020304" pitchFamily="18" charset="0"/>
                <a:ea typeface="Times New Roman" panose="02020603050405020304" pitchFamily="18" charset="0"/>
              </a:rPr>
              <a:t>(an </a:t>
            </a:r>
            <a:r>
              <a:rPr lang="x-none" altLang="zh-CN" sz="2400" b="1" kern="100" dirty="0">
                <a:latin typeface="Times New Roman" panose="02020603050405020304" pitchFamily="18" charset="0"/>
                <a:ea typeface="Times New Roman" panose="02020603050405020304" pitchFamily="18" charset="0"/>
              </a:rPr>
              <a:t>integer </a:t>
            </a:r>
            <a:r>
              <a:rPr lang="zh-CN" altLang="zh-CN" sz="2400" b="1" kern="100" dirty="0">
                <a:latin typeface="Times New Roman" panose="02020603050405020304" pitchFamily="18" charset="0"/>
                <a:ea typeface="Times New Roman" panose="02020603050405020304" pitchFamily="18" charset="0"/>
              </a:rPr>
              <a:t>between</a:t>
            </a:r>
            <a:r>
              <a:rPr lang="x-none" altLang="zh-CN" sz="2400" b="1" kern="100" dirty="0">
                <a:latin typeface="Times New Roman" panose="02020603050405020304" pitchFamily="18" charset="0"/>
                <a:ea typeface="Times New Roman" panose="02020603050405020304" pitchFamily="18" charset="0"/>
              </a:rPr>
              <a:t> [0,10]</a:t>
            </a:r>
            <a:r>
              <a:rPr lang="zh-CN" altLang="zh-CN" sz="2400" b="1" kern="100" dirty="0">
                <a:latin typeface="Times New Roman" panose="02020603050405020304" pitchFamily="18" charset="0"/>
                <a:ea typeface="Times New Roman" panose="02020603050405020304" pitchFamily="18" charset="0"/>
              </a:rPr>
              <a:t>)</a:t>
            </a: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showturtle()/st() </a:t>
            </a:r>
            <a:r>
              <a:rPr lang="zh-CN" altLang="zh-CN" sz="2400" b="1" kern="100" dirty="0">
                <a:latin typeface="Times New Roman" panose="02020603050405020304" pitchFamily="18" charset="0"/>
                <a:ea typeface="Times New Roman" panose="02020603050405020304" pitchFamily="18" charset="0"/>
              </a:rPr>
              <a:t>#showturtle</a:t>
            </a: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hideturtle()/ht() </a:t>
            </a:r>
            <a:r>
              <a:rPr lang="zh-CN" altLang="zh-CN" sz="2400" b="1" kern="100" dirty="0">
                <a:latin typeface="Times New Roman" panose="02020603050405020304" pitchFamily="18" charset="0"/>
                <a:ea typeface="Times New Roman" panose="02020603050405020304" pitchFamily="18" charset="0"/>
              </a:rPr>
              <a:t>#hideturtle</a:t>
            </a: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clear() </a:t>
            </a:r>
            <a:r>
              <a:rPr lang="zh-CN" altLang="zh-CN" sz="2400" b="1" kern="100" dirty="0">
                <a:latin typeface="Times New Roman" panose="02020603050405020304" pitchFamily="18" charset="0"/>
                <a:ea typeface="Times New Roman" panose="02020603050405020304" pitchFamily="18" charset="0"/>
              </a:rPr>
              <a:t>#clears the graph drawn by the turtle</a:t>
            </a:r>
          </a:p>
          <a:p>
            <a:pPr marL="742950" indent="-342900" algn="just">
              <a:spcAft>
                <a:spcPts val="0"/>
              </a:spcAft>
              <a:buFont typeface="Arial" panose="020B0604020202020204" pitchFamily="34" charset="0"/>
              <a:buChar char="•"/>
              <a:defRPr/>
            </a:pPr>
            <a:r>
              <a:rPr lang="x-none" altLang="zh-CN" sz="2400" b="1" kern="100" dirty="0">
                <a:latin typeface="Times New Roman" panose="02020603050405020304" pitchFamily="18" charset="0"/>
                <a:ea typeface="Times New Roman" panose="02020603050405020304" pitchFamily="18" charset="0"/>
              </a:rPr>
              <a:t>reset() </a:t>
            </a:r>
            <a:r>
              <a:rPr lang="zh-CN" altLang="zh-CN" sz="2400" b="1" kern="100" dirty="0">
                <a:latin typeface="Times New Roman" panose="02020603050405020304" pitchFamily="18" charset="0"/>
                <a:ea typeface="Times New Roman" panose="02020603050405020304" pitchFamily="18" charset="0"/>
              </a:rPr>
              <a:t>#clears the graph drawn by the turtle and resets the turtle's properties</a:t>
            </a:r>
          </a:p>
        </p:txBody>
      </p:sp>
    </p:spTree>
  </p:cSld>
  <p:clrMapOvr>
    <a:masterClrMapping/>
  </p:clrMapOvr>
</p:sld>
</file>

<file path=ppt/slides/slide4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1111248" y="453259"/>
            <a:ext cx="9604375" cy="576263"/>
          </a:xfrm>
        </p:spPr>
        <p:txBody>
          <a:bodyPr/>
          <a:lstStyle/>
          <a:p>
            <a:pPr eaLnBrk="1" hangingPunct="1">
              <a:defRPr/>
            </a:pPr>
            <a:r>
              <a:rPr lang="zh-CN" altLang="zh-CN" dirty="0">
                <a:ea typeface="Times New Roman" panose="02020603050405020304" pitchFamily="18" charset="0"/>
              </a:rPr>
              <a:t>Drawing Squares</a:t>
            </a:r>
            <a:endParaRPr lang="zh-CN" altLang="en-US" dirty="0">
              <a:ea typeface="Times New Roman" panose="02020603050405020304" pitchFamily="18" charset="0"/>
            </a:endParaRPr>
          </a:p>
        </p:txBody>
      </p:sp>
      <p:sp>
        <p:nvSpPr>
          <p:cNvPr id="27651" name="内容占位符 2"/>
          <p:cNvSpPr>
            <a:spLocks noGrp="1" noChangeArrowheads="1"/>
          </p:cNvSpPr>
          <p:nvPr>
            <p:ph idx="1"/>
          </p:nvPr>
        </p:nvSpPr>
        <p:spPr>
          <a:xfrm>
            <a:off x="501650" y="1052830"/>
            <a:ext cx="11088370" cy="3295650"/>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2.36</a:t>
            </a:r>
            <a:r>
              <a:rPr lang="zh-CN" altLang="zh-CN" sz="2400" dirty="0">
                <a:highlight>
                  <a:srgbClr val="00FFFF"/>
                </a:highlight>
                <a:cs typeface="Times New Roman" panose="02020603050405020304" pitchFamily="18" charset="0"/>
              </a:rPr>
              <a:t>] Drawing a Square Using Turtle Drawing (square</a:t>
            </a:r>
            <a:r>
              <a:rPr lang="en-US" altLang="zh-CN" sz="2400" kern="100" dirty="0">
                <a:highlight>
                  <a:srgbClr val="FFFF00"/>
                </a:highlight>
                <a:cs typeface="Times New Roman" panose="02020603050405020304" pitchFamily="18" charset="0"/>
              </a:rPr>
              <a:t>.py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sp>
        <p:nvSpPr>
          <p:cNvPr id="2" name="矩形 1"/>
          <p:cNvSpPr/>
          <p:nvPr/>
        </p:nvSpPr>
        <p:spPr>
          <a:xfrm>
            <a:off x="501650" y="1548130"/>
            <a:ext cx="11380470" cy="3969385"/>
          </a:xfrm>
          <a:prstGeom prst="rect">
            <a:avLst/>
          </a:prstGeom>
          <a:solidFill>
            <a:schemeClr val="accent4">
              <a:lumMod val="20%"/>
              <a:lumOff val="80%"/>
            </a:schemeClr>
          </a:solidFill>
          <a:ln>
            <a:solidFill>
              <a:srgbClr val="FF0000"/>
            </a:solidFill>
          </a:ln>
        </p:spPr>
        <p:txBody>
          <a:bodyPr wrap="square">
            <a:spAutoFit/>
          </a:bodyPr>
          <a:lstStyle/>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import turtle </a:t>
            </a:r>
            <a:r>
              <a:rPr lang="zh-CN" altLang="en-US" b="1" kern="100" dirty="0">
                <a:solidFill>
                  <a:srgbClr val="FF0000"/>
                </a:solidFill>
                <a:latin typeface="Times New Roman" panose="02020603050405020304" pitchFamily="18" charset="0"/>
                <a:ea typeface="Times New Roman" panose="02020603050405020304" pitchFamily="18" charset="0"/>
              </a:rPr>
              <a:t>#Import the </a:t>
            </a:r>
            <a:r>
              <a:rPr lang="en-US" altLang="zh-CN" b="1" kern="100" dirty="0">
                <a:solidFill>
                  <a:srgbClr val="FF0000"/>
                </a:solidFill>
                <a:latin typeface="Times New Roman" panose="02020603050405020304" pitchFamily="18" charset="0"/>
                <a:ea typeface="Times New Roman" panose="02020603050405020304" pitchFamily="18" charset="0"/>
              </a:rPr>
              <a:t>turtle </a:t>
            </a:r>
            <a:r>
              <a:rPr lang="zh-CN" altLang="en-US" b="1" kern="100" dirty="0">
                <a:solidFill>
                  <a:srgbClr val="FF0000"/>
                </a:solidFill>
                <a:latin typeface="Times New Roman" panose="02020603050405020304" pitchFamily="18" charset="0"/>
                <a:ea typeface="Times New Roman" panose="02020603050405020304" pitchFamily="18" charset="0"/>
              </a:rPr>
              <a:t>module</a:t>
            </a: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p = </a:t>
            </a:r>
            <a:r>
              <a:rPr lang="en-US" altLang="zh-CN" b="1" kern="100" dirty="0" err="1">
                <a:solidFill>
                  <a:srgbClr val="FF0000"/>
                </a:solidFill>
                <a:latin typeface="Times New Roman" panose="02020603050405020304" pitchFamily="18" charset="0"/>
                <a:ea typeface="Times New Roman" panose="02020603050405020304" pitchFamily="18" charset="0"/>
              </a:rPr>
              <a:t>turtle.Turtle</a:t>
            </a:r>
            <a:r>
              <a:rPr lang="en-US" altLang="zh-CN" b="1" kern="100" dirty="0">
                <a:solidFill>
                  <a:srgbClr val="FF0000"/>
                </a:solidFill>
                <a:latin typeface="Times New Roman" panose="02020603050405020304" pitchFamily="18" charset="0"/>
                <a:ea typeface="Times New Roman" panose="02020603050405020304" pitchFamily="18" charset="0"/>
              </a:rPr>
              <a:t>() </a:t>
            </a:r>
            <a:r>
              <a:rPr lang="zh-CN" altLang="en-US" b="1" kern="100" dirty="0">
                <a:solidFill>
                  <a:srgbClr val="FF0000"/>
                </a:solidFill>
                <a:latin typeface="Times New Roman" panose="02020603050405020304" pitchFamily="18" charset="0"/>
                <a:ea typeface="Times New Roman" panose="02020603050405020304" pitchFamily="18" charset="0"/>
              </a:rPr>
              <a:t>#create turtle object</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p.color</a:t>
            </a:r>
            <a:r>
              <a:rPr lang="en-US" altLang="zh-CN" b="1" kern="100" dirty="0">
                <a:solidFill>
                  <a:srgbClr val="FF0000"/>
                </a:solidFill>
                <a:latin typeface="Times New Roman" panose="02020603050405020304" pitchFamily="18" charset="0"/>
                <a:ea typeface="Times New Roman" panose="02020603050405020304" pitchFamily="18" charset="0"/>
              </a:rPr>
              <a:t>("red") </a:t>
            </a:r>
            <a:r>
              <a:rPr lang="zh-CN" altLang="en-US" b="1" kern="100" dirty="0">
                <a:solidFill>
                  <a:srgbClr val="FF0000"/>
                </a:solidFill>
                <a:latin typeface="Times New Roman" panose="02020603050405020304" pitchFamily="18" charset="0"/>
                <a:ea typeface="Times New Roman" panose="02020603050405020304" pitchFamily="18" charset="0"/>
              </a:rPr>
              <a:t>#Set the color of the brush when drawing</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p.pensize</a:t>
            </a:r>
            <a:r>
              <a:rPr lang="en-US" altLang="zh-CN" b="1" kern="100" dirty="0">
                <a:solidFill>
                  <a:srgbClr val="FF0000"/>
                </a:solidFill>
                <a:latin typeface="Times New Roman" panose="02020603050405020304" pitchFamily="18" charset="0"/>
                <a:ea typeface="Times New Roman" panose="02020603050405020304" pitchFamily="18" charset="0"/>
              </a:rPr>
              <a:t>(3) </a:t>
            </a:r>
            <a:r>
              <a:rPr lang="zh-CN" altLang="en-US" b="1" kern="100" dirty="0">
                <a:solidFill>
                  <a:srgbClr val="FF0000"/>
                </a:solidFill>
                <a:latin typeface="Times New Roman" panose="02020603050405020304" pitchFamily="18" charset="0"/>
                <a:ea typeface="Times New Roman" panose="02020603050405020304" pitchFamily="18" charset="0"/>
              </a:rPr>
              <a:t>#define the line width of the brush when drawing</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turtle.speed</a:t>
            </a:r>
            <a:r>
              <a:rPr lang="en-US" altLang="zh-CN" b="1" kern="100" dirty="0">
                <a:solidFill>
                  <a:srgbClr val="FF0000"/>
                </a:solidFill>
                <a:latin typeface="Times New Roman" panose="02020603050405020304" pitchFamily="18" charset="0"/>
                <a:ea typeface="Times New Roman" panose="02020603050405020304" pitchFamily="18" charset="0"/>
              </a:rPr>
              <a:t>(1) </a:t>
            </a:r>
            <a:r>
              <a:rPr lang="zh-CN" altLang="en-US" b="1" kern="100" dirty="0">
                <a:solidFill>
                  <a:srgbClr val="FF0000"/>
                </a:solidFill>
                <a:latin typeface="Times New Roman" panose="02020603050405020304" pitchFamily="18" charset="0"/>
                <a:ea typeface="Times New Roman" panose="02020603050405020304" pitchFamily="18" charset="0"/>
              </a:rPr>
              <a:t>#define the speed of the drawing ("</a:t>
            </a:r>
            <a:r>
              <a:rPr lang="en-US" altLang="zh-CN" b="1" kern="100" dirty="0">
                <a:solidFill>
                  <a:srgbClr val="FF0000"/>
                </a:solidFill>
                <a:latin typeface="Times New Roman" panose="02020603050405020304" pitchFamily="18" charset="0"/>
                <a:ea typeface="Times New Roman" panose="02020603050405020304" pitchFamily="18" charset="0"/>
              </a:rPr>
              <a:t>slowest" </a:t>
            </a:r>
            <a:r>
              <a:rPr lang="zh-CN" altLang="en-US" b="1" kern="100" dirty="0">
                <a:solidFill>
                  <a:srgbClr val="FF0000"/>
                </a:solidFill>
                <a:latin typeface="Times New Roman" panose="02020603050405020304" pitchFamily="18" charset="0"/>
                <a:ea typeface="Times New Roman" panose="02020603050405020304" pitchFamily="18" charset="0"/>
              </a:rPr>
              <a:t>or </a:t>
            </a:r>
            <a:r>
              <a:rPr lang="en-US" altLang="zh-CN" b="1" kern="100" dirty="0">
                <a:solidFill>
                  <a:srgbClr val="FF0000"/>
                </a:solidFill>
                <a:latin typeface="Times New Roman" panose="02020603050405020304" pitchFamily="18" charset="0"/>
                <a:ea typeface="Times New Roman" panose="02020603050405020304" pitchFamily="18" charset="0"/>
              </a:rPr>
              <a:t>1</a:t>
            </a:r>
            <a:r>
              <a:rPr lang="zh-CN" altLang="en-US" b="1" kern="100" dirty="0">
                <a:solidFill>
                  <a:srgbClr val="FF0000"/>
                </a:solidFill>
                <a:latin typeface="Times New Roman" panose="02020603050405020304" pitchFamily="18" charset="0"/>
                <a:ea typeface="Times New Roman" panose="02020603050405020304" pitchFamily="18" charset="0"/>
              </a:rPr>
              <a:t>)</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p.goto</a:t>
            </a:r>
            <a:r>
              <a:rPr lang="en-US" altLang="zh-CN" b="1" kern="100" dirty="0">
                <a:solidFill>
                  <a:srgbClr val="FF0000"/>
                </a:solidFill>
                <a:latin typeface="Times New Roman" panose="02020603050405020304" pitchFamily="18" charset="0"/>
                <a:ea typeface="Times New Roman" panose="02020603050405020304" pitchFamily="18" charset="0"/>
              </a:rPr>
              <a:t>(0,0) </a:t>
            </a:r>
            <a:r>
              <a:rPr lang="zh-CN" altLang="en-US" b="1" kern="100" dirty="0">
                <a:solidFill>
                  <a:srgbClr val="FF0000"/>
                </a:solidFill>
                <a:latin typeface="Times New Roman" panose="02020603050405020304" pitchFamily="18" charset="0"/>
                <a:ea typeface="Times New Roman" panose="02020603050405020304" pitchFamily="18" charset="0"/>
              </a:rPr>
              <a:t>#move the turtle to the coordinate origin </a:t>
            </a:r>
            <a:r>
              <a:rPr lang="en-US" altLang="zh-CN" b="1" kern="100" dirty="0">
                <a:solidFill>
                  <a:srgbClr val="FF0000"/>
                </a:solidFill>
                <a:latin typeface="Times New Roman" panose="02020603050405020304" pitchFamily="18" charset="0"/>
                <a:ea typeface="Times New Roman" panose="02020603050405020304" pitchFamily="18" charset="0"/>
              </a:rPr>
              <a:t>(0,0)</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p.forward</a:t>
            </a:r>
            <a:r>
              <a:rPr lang="en-US" altLang="zh-CN" b="1" kern="100" dirty="0">
                <a:solidFill>
                  <a:srgbClr val="FF0000"/>
                </a:solidFill>
                <a:latin typeface="Times New Roman" panose="02020603050405020304" pitchFamily="18" charset="0"/>
                <a:ea typeface="Times New Roman" panose="02020603050405020304" pitchFamily="18" charset="0"/>
              </a:rPr>
              <a:t>(100) # </a:t>
            </a:r>
            <a:r>
              <a:rPr lang="zh-CN" altLang="en-US" b="1" kern="100" dirty="0">
                <a:solidFill>
                  <a:srgbClr val="FF0000"/>
                </a:solidFill>
                <a:latin typeface="Times New Roman" panose="02020603050405020304" pitchFamily="18" charset="0"/>
                <a:ea typeface="Times New Roman" panose="02020603050405020304" pitchFamily="18" charset="0"/>
              </a:rPr>
              <a:t>move forward </a:t>
            </a:r>
            <a:r>
              <a:rPr lang="en-US" altLang="zh-CN" b="1" kern="100" dirty="0">
                <a:solidFill>
                  <a:srgbClr val="FF0000"/>
                </a:solidFill>
                <a:latin typeface="Times New Roman" panose="02020603050405020304" pitchFamily="18" charset="0"/>
                <a:ea typeface="Times New Roman" panose="02020603050405020304" pitchFamily="18" charset="0"/>
              </a:rPr>
              <a:t>100</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p.right</a:t>
            </a:r>
            <a:r>
              <a:rPr lang="en-US" altLang="zh-CN" b="1" kern="100" dirty="0">
                <a:solidFill>
                  <a:srgbClr val="FF0000"/>
                </a:solidFill>
                <a:latin typeface="Times New Roman" panose="02020603050405020304" pitchFamily="18" charset="0"/>
                <a:ea typeface="Times New Roman" panose="02020603050405020304" pitchFamily="18" charset="0"/>
              </a:rPr>
              <a:t>(90) # </a:t>
            </a:r>
            <a:r>
              <a:rPr lang="zh-CN" altLang="en-US" b="1" kern="100" dirty="0">
                <a:solidFill>
                  <a:srgbClr val="FF0000"/>
                </a:solidFill>
                <a:latin typeface="Times New Roman" panose="02020603050405020304" pitchFamily="18" charset="0"/>
                <a:ea typeface="Times New Roman" panose="02020603050405020304" pitchFamily="18" charset="0"/>
              </a:rPr>
              <a:t>rotate </a:t>
            </a:r>
            <a:r>
              <a:rPr lang="en-US" altLang="zh-CN" b="1" kern="100" dirty="0">
                <a:solidFill>
                  <a:srgbClr val="FF0000"/>
                </a:solidFill>
                <a:latin typeface="Times New Roman" panose="02020603050405020304" pitchFamily="18" charset="0"/>
                <a:ea typeface="Times New Roman" panose="02020603050405020304" pitchFamily="18" charset="0"/>
              </a:rPr>
              <a:t>90 </a:t>
            </a:r>
            <a:r>
              <a:rPr lang="zh-CN" altLang="en-US" b="1" kern="100" dirty="0">
                <a:solidFill>
                  <a:srgbClr val="FF0000"/>
                </a:solidFill>
                <a:latin typeface="Times New Roman" panose="02020603050405020304" pitchFamily="18" charset="0"/>
                <a:ea typeface="Times New Roman" panose="02020603050405020304" pitchFamily="18" charset="0"/>
              </a:rPr>
              <a:t>degrees to the right</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p.forward</a:t>
            </a:r>
            <a:r>
              <a:rPr lang="en-US" altLang="zh-CN" b="1" kern="100" dirty="0">
                <a:solidFill>
                  <a:srgbClr val="FF0000"/>
                </a:solidFill>
                <a:latin typeface="Times New Roman" panose="02020603050405020304" pitchFamily="18" charset="0"/>
                <a:ea typeface="Times New Roman" panose="02020603050405020304" pitchFamily="18" charset="0"/>
              </a:rPr>
              <a:t>(100) # </a:t>
            </a:r>
            <a:r>
              <a:rPr lang="zh-CN" altLang="en-US" b="1" kern="100" dirty="0">
                <a:solidFill>
                  <a:srgbClr val="FF0000"/>
                </a:solidFill>
                <a:latin typeface="Times New Roman" panose="02020603050405020304" pitchFamily="18" charset="0"/>
                <a:ea typeface="Times New Roman" panose="02020603050405020304" pitchFamily="18" charset="0"/>
              </a:rPr>
              <a:t>move forward </a:t>
            </a:r>
            <a:r>
              <a:rPr lang="en-US" altLang="zh-CN" b="1" kern="100" dirty="0">
                <a:solidFill>
                  <a:srgbClr val="FF0000"/>
                </a:solidFill>
                <a:latin typeface="Times New Roman" panose="02020603050405020304" pitchFamily="18" charset="0"/>
                <a:ea typeface="Times New Roman" panose="02020603050405020304" pitchFamily="18" charset="0"/>
              </a:rPr>
              <a:t>100</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p.right</a:t>
            </a:r>
            <a:r>
              <a:rPr lang="en-US" altLang="zh-CN" b="1" kern="100" dirty="0">
                <a:solidFill>
                  <a:srgbClr val="FF0000"/>
                </a:solidFill>
                <a:latin typeface="Times New Roman" panose="02020603050405020304" pitchFamily="18" charset="0"/>
                <a:ea typeface="Times New Roman" panose="02020603050405020304" pitchFamily="18" charset="0"/>
              </a:rPr>
              <a:t>(90) # </a:t>
            </a:r>
            <a:r>
              <a:rPr lang="zh-CN" altLang="en-US" b="1" kern="100" dirty="0">
                <a:solidFill>
                  <a:srgbClr val="FF0000"/>
                </a:solidFill>
                <a:latin typeface="Times New Roman" panose="02020603050405020304" pitchFamily="18" charset="0"/>
                <a:ea typeface="Times New Roman" panose="02020603050405020304" pitchFamily="18" charset="0"/>
              </a:rPr>
              <a:t>rotate </a:t>
            </a:r>
            <a:r>
              <a:rPr lang="en-US" altLang="zh-CN" b="1" kern="100" dirty="0">
                <a:solidFill>
                  <a:srgbClr val="FF0000"/>
                </a:solidFill>
                <a:latin typeface="Times New Roman" panose="02020603050405020304" pitchFamily="18" charset="0"/>
                <a:ea typeface="Times New Roman" panose="02020603050405020304" pitchFamily="18" charset="0"/>
              </a:rPr>
              <a:t>90 </a:t>
            </a:r>
            <a:r>
              <a:rPr lang="zh-CN" altLang="en-US" b="1" kern="100" dirty="0">
                <a:solidFill>
                  <a:srgbClr val="FF0000"/>
                </a:solidFill>
                <a:latin typeface="Times New Roman" panose="02020603050405020304" pitchFamily="18" charset="0"/>
                <a:ea typeface="Times New Roman" panose="02020603050405020304" pitchFamily="18" charset="0"/>
              </a:rPr>
              <a:t>degrees to the right</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p.forward</a:t>
            </a:r>
            <a:r>
              <a:rPr lang="en-US" altLang="zh-CN" b="1" kern="100" dirty="0">
                <a:solidFill>
                  <a:srgbClr val="FF0000"/>
                </a:solidFill>
                <a:latin typeface="Times New Roman" panose="02020603050405020304" pitchFamily="18" charset="0"/>
                <a:ea typeface="Times New Roman" panose="02020603050405020304" pitchFamily="18" charset="0"/>
              </a:rPr>
              <a:t>(100) # </a:t>
            </a:r>
            <a:r>
              <a:rPr lang="zh-CN" altLang="en-US" b="1" kern="100" dirty="0">
                <a:solidFill>
                  <a:srgbClr val="FF0000"/>
                </a:solidFill>
                <a:latin typeface="Times New Roman" panose="02020603050405020304" pitchFamily="18" charset="0"/>
                <a:ea typeface="Times New Roman" panose="02020603050405020304" pitchFamily="18" charset="0"/>
              </a:rPr>
              <a:t>move forward </a:t>
            </a:r>
            <a:r>
              <a:rPr lang="en-US" altLang="zh-CN" b="1" kern="100" dirty="0">
                <a:solidFill>
                  <a:srgbClr val="FF0000"/>
                </a:solidFill>
                <a:latin typeface="Times New Roman" panose="02020603050405020304" pitchFamily="18" charset="0"/>
                <a:ea typeface="Times New Roman" panose="02020603050405020304" pitchFamily="18" charset="0"/>
              </a:rPr>
              <a:t>100</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p.right</a:t>
            </a:r>
            <a:r>
              <a:rPr lang="en-US" altLang="zh-CN" b="1" kern="100" dirty="0">
                <a:solidFill>
                  <a:srgbClr val="FF0000"/>
                </a:solidFill>
                <a:latin typeface="Times New Roman" panose="02020603050405020304" pitchFamily="18" charset="0"/>
                <a:ea typeface="Times New Roman" panose="02020603050405020304" pitchFamily="18" charset="0"/>
              </a:rPr>
              <a:t>(90) # </a:t>
            </a:r>
            <a:r>
              <a:rPr lang="zh-CN" altLang="en-US" b="1" kern="100" dirty="0">
                <a:solidFill>
                  <a:srgbClr val="FF0000"/>
                </a:solidFill>
                <a:latin typeface="Times New Roman" panose="02020603050405020304" pitchFamily="18" charset="0"/>
                <a:ea typeface="Times New Roman" panose="02020603050405020304" pitchFamily="18" charset="0"/>
              </a:rPr>
              <a:t>rotate </a:t>
            </a:r>
            <a:r>
              <a:rPr lang="en-US" altLang="zh-CN" b="1" kern="100" dirty="0">
                <a:solidFill>
                  <a:srgbClr val="FF0000"/>
                </a:solidFill>
                <a:latin typeface="Times New Roman" panose="02020603050405020304" pitchFamily="18" charset="0"/>
                <a:ea typeface="Times New Roman" panose="02020603050405020304" pitchFamily="18" charset="0"/>
              </a:rPr>
              <a:t>90 </a:t>
            </a:r>
            <a:r>
              <a:rPr lang="zh-CN" altLang="en-US" b="1" kern="100" dirty="0">
                <a:solidFill>
                  <a:srgbClr val="FF0000"/>
                </a:solidFill>
                <a:latin typeface="Times New Roman" panose="02020603050405020304" pitchFamily="18" charset="0"/>
                <a:ea typeface="Times New Roman" panose="02020603050405020304" pitchFamily="18" charset="0"/>
              </a:rPr>
              <a:t>degrees to the right</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p.forward</a:t>
            </a:r>
            <a:r>
              <a:rPr lang="en-US" altLang="zh-CN" b="1" kern="100" dirty="0">
                <a:solidFill>
                  <a:srgbClr val="FF0000"/>
                </a:solidFill>
                <a:latin typeface="Times New Roman" panose="02020603050405020304" pitchFamily="18" charset="0"/>
                <a:ea typeface="Times New Roman" panose="02020603050405020304" pitchFamily="18" charset="0"/>
              </a:rPr>
              <a:t>(100) # </a:t>
            </a:r>
            <a:r>
              <a:rPr lang="zh-CN" altLang="en-US" b="1" kern="100" dirty="0">
                <a:solidFill>
                  <a:srgbClr val="FF0000"/>
                </a:solidFill>
                <a:latin typeface="Times New Roman" panose="02020603050405020304" pitchFamily="18" charset="0"/>
                <a:ea typeface="Times New Roman" panose="02020603050405020304" pitchFamily="18" charset="0"/>
              </a:rPr>
              <a:t>move forward </a:t>
            </a:r>
            <a:r>
              <a:rPr lang="en-US" altLang="zh-CN" b="1" kern="100" dirty="0">
                <a:solidFill>
                  <a:srgbClr val="FF0000"/>
                </a:solidFill>
                <a:latin typeface="Times New Roman" panose="02020603050405020304" pitchFamily="18" charset="0"/>
                <a:ea typeface="Times New Roman" panose="02020603050405020304" pitchFamily="18" charset="0"/>
              </a:rPr>
              <a:t>100</a:t>
            </a: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p.right</a:t>
            </a:r>
            <a:r>
              <a:rPr lang="en-US" altLang="zh-CN" b="1" kern="100" dirty="0">
                <a:solidFill>
                  <a:srgbClr val="FF0000"/>
                </a:solidFill>
                <a:latin typeface="Times New Roman" panose="02020603050405020304" pitchFamily="18" charset="0"/>
                <a:ea typeface="Times New Roman" panose="02020603050405020304" pitchFamily="18" charset="0"/>
              </a:rPr>
              <a:t>(90) # </a:t>
            </a:r>
            <a:r>
              <a:rPr lang="zh-CN" altLang="en-US" b="1" kern="100" dirty="0">
                <a:solidFill>
                  <a:srgbClr val="FF0000"/>
                </a:solidFill>
                <a:latin typeface="Times New Roman" panose="02020603050405020304" pitchFamily="18" charset="0"/>
                <a:ea typeface="Times New Roman" panose="02020603050405020304" pitchFamily="18" charset="0"/>
              </a:rPr>
              <a:t>rotate </a:t>
            </a:r>
            <a:r>
              <a:rPr lang="en-US" altLang="zh-CN" b="1" kern="100" dirty="0">
                <a:solidFill>
                  <a:srgbClr val="FF0000"/>
                </a:solidFill>
                <a:latin typeface="Times New Roman" panose="02020603050405020304" pitchFamily="18" charset="0"/>
                <a:ea typeface="Times New Roman" panose="02020603050405020304" pitchFamily="18" charset="0"/>
              </a:rPr>
              <a:t>90 </a:t>
            </a:r>
            <a:r>
              <a:rPr lang="zh-CN" altLang="en-US" b="1" kern="100" dirty="0">
                <a:solidFill>
                  <a:srgbClr val="FF0000"/>
                </a:solidFill>
                <a:latin typeface="Times New Roman" panose="02020603050405020304" pitchFamily="18" charset="0"/>
                <a:ea typeface="Times New Roman" panose="02020603050405020304" pitchFamily="18" charset="0"/>
              </a:rPr>
              <a:t>degrees to the right</a:t>
            </a:r>
          </a:p>
        </p:txBody>
      </p:sp>
      <p:pic>
        <p:nvPicPr>
          <p:cNvPr id="59397" name="图片 3"/>
          <p:cNvPicPr>
            <a:picLocks noChangeAspect="1"/>
          </p:cNvPicPr>
          <p:nvPr/>
        </p:nvPicPr>
        <p:blipFill>
          <a:blip r:embed="rId2">
            <a:extLst>
              <a:ext uri="{28A0092B-C50C-407E-A947-70E740481C1C}">
                <a14:useLocalDpi xmlns:a14="http://schemas.microsoft.com/office/drawing/2010/main" val="0"/>
              </a:ext>
            </a:extLst>
          </a:blip>
          <a:srcRect b="13.339%"/>
          <a:stretch>
            <a:fillRect/>
          </a:stretch>
        </p:blipFill>
        <p:spPr bwMode="auto">
          <a:xfrm>
            <a:off x="7172643" y="2061210"/>
            <a:ext cx="4795837"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59398" name="文本框 2"/>
          <p:cNvSpPr txBox="1">
            <a:spLocks noChangeArrowheads="1"/>
          </p:cNvSpPr>
          <p:nvPr/>
        </p:nvSpPr>
        <p:spPr bwMode="auto">
          <a:xfrm>
            <a:off x="614361" y="5446713"/>
            <a:ext cx="891476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none">
            <a:spAutoFit/>
          </a:bodyPr>
          <a:lstStyle>
            <a:lvl1pPr>
              <a:lnSpc>
                <a:spcPct val="120%"/>
              </a:lnSpc>
              <a:spcBef>
                <a:spcPts val="1000"/>
              </a:spcBef>
              <a:buClr>
                <a:schemeClr val="accent1"/>
              </a:buClr>
              <a:buSzPct val="1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
              </a:lnSpc>
              <a:spcBef>
                <a:spcPts val="500"/>
              </a:spcBef>
              <a:buClr>
                <a:schemeClr val="accent1"/>
              </a:buClr>
              <a:buSzPct val="1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
              </a:lnSpc>
              <a:spcBef>
                <a:spcPts val="500"/>
              </a:spcBef>
              <a:buClr>
                <a:schemeClr val="accent1"/>
              </a:buClr>
              <a:buSzPct val="1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
              </a:lnSpc>
              <a:spcBef>
                <a:spcPts val="500"/>
              </a:spcBef>
              <a:buClr>
                <a:schemeClr val="accent1"/>
              </a:buClr>
              <a:buSzPct val="1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
              </a:lnSpc>
              <a:spcBef>
                <a:spcPts val="500"/>
              </a:spcBef>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9pPr>
          </a:lstStyle>
          <a:p>
            <a:pPr>
              <a:lnSpc>
                <a:spcPct val="100%"/>
              </a:lnSpc>
              <a:spcBef>
                <a:spcPct val="0%"/>
              </a:spcBef>
              <a:buClrTx/>
              <a:buSzTx/>
              <a:buFontTx/>
              <a:buNone/>
            </a:pPr>
            <a:r>
              <a:rPr lang="zh-CN" altLang="zh-CN"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1</a:t>
            </a:r>
            <a:r>
              <a:rPr lang="zh-CN" altLang="zh-CN" sz="1800" dirty="0">
                <a:latin typeface="Times New Roman" panose="02020603050405020304" pitchFamily="18" charset="0"/>
                <a:cs typeface="Times New Roman" panose="02020603050405020304" pitchFamily="18" charset="0"/>
              </a:rPr>
              <a:t>) The turtle is drawn with its origin </a:t>
            </a:r>
            <a:r>
              <a:rPr lang="en-US" altLang="zh-CN" sz="1800" dirty="0">
                <a:latin typeface="Times New Roman" panose="02020603050405020304" pitchFamily="18" charset="0"/>
                <a:cs typeface="Times New Roman" panose="02020603050405020304" pitchFamily="18" charset="0"/>
              </a:rPr>
              <a:t>(0,0) </a:t>
            </a:r>
            <a:r>
              <a:rPr lang="zh-CN" altLang="zh-CN" sz="1800" dirty="0">
                <a:latin typeface="Times New Roman" panose="02020603050405020304" pitchFamily="18" charset="0"/>
                <a:cs typeface="Times New Roman" panose="02020603050405020304" pitchFamily="18" charset="0"/>
              </a:rPr>
              <a:t>in the center of the canvas area.</a:t>
            </a:r>
          </a:p>
          <a:p>
            <a:pPr>
              <a:lnSpc>
                <a:spcPct val="100%"/>
              </a:lnSpc>
              <a:spcBef>
                <a:spcPct val="0%"/>
              </a:spcBef>
              <a:buClrTx/>
              <a:buSzTx/>
              <a:buFontTx/>
              <a:buNone/>
            </a:pPr>
            <a:r>
              <a:rPr lang="zh-CN" altLang="zh-CN"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2</a:t>
            </a:r>
            <a:r>
              <a:rPr lang="zh-CN" altLang="zh-CN" sz="1800" dirty="0">
                <a:latin typeface="Times New Roman" panose="02020603050405020304" pitchFamily="18" charset="0"/>
                <a:cs typeface="Times New Roman" panose="02020603050405020304" pitchFamily="18" charset="0"/>
              </a:rPr>
              <a:t>) The </a:t>
            </a:r>
            <a:r>
              <a:rPr lang="en-US" altLang="zh-CN" sz="1800" dirty="0">
                <a:latin typeface="Times New Roman" panose="02020603050405020304" pitchFamily="18" charset="0"/>
                <a:cs typeface="Times New Roman" panose="02020603050405020304" pitchFamily="18" charset="0"/>
              </a:rPr>
              <a:t>8 </a:t>
            </a:r>
            <a:r>
              <a:rPr lang="zh-CN" altLang="zh-CN" sz="1800" dirty="0">
                <a:latin typeface="Times New Roman" panose="02020603050405020304" pitchFamily="18" charset="0"/>
                <a:cs typeface="Times New Roman" panose="02020603050405020304" pitchFamily="18" charset="0"/>
              </a:rPr>
              <a:t>lines of code for drawi</a:t>
            </a:r>
            <a:r>
              <a:rPr lang="en-US" altLang="zh-CN" sz="1800" dirty="0">
                <a:latin typeface="Times New Roman" panose="02020603050405020304" pitchFamily="18" charset="0"/>
                <a:cs typeface="Times New Roman" panose="02020603050405020304" pitchFamily="18" charset="0"/>
              </a:rPr>
              <a:t>n</a:t>
            </a:r>
            <a:r>
              <a:rPr lang="zh-CN" altLang="zh-CN" sz="1800" dirty="0">
                <a:latin typeface="Times New Roman" panose="02020603050405020304" pitchFamily="18" charset="0"/>
                <a:cs typeface="Times New Roman" panose="02020603050405020304" pitchFamily="18" charset="0"/>
              </a:rPr>
              <a:t>g the four sides of the square are repeated </a:t>
            </a:r>
            <a:r>
              <a:rPr lang="en-US" altLang="zh-CN" sz="1800" dirty="0">
                <a:latin typeface="Times New Roman" panose="02020603050405020304" pitchFamily="18" charset="0"/>
                <a:cs typeface="Times New Roman" panose="02020603050405020304" pitchFamily="18" charset="0"/>
              </a:rPr>
              <a:t>4 </a:t>
            </a:r>
            <a:r>
              <a:rPr lang="zh-CN" altLang="zh-CN" sz="1800" dirty="0">
                <a:latin typeface="Times New Roman" panose="02020603050405020304" pitchFamily="18" charset="0"/>
                <a:cs typeface="Times New Roman" panose="02020603050405020304" pitchFamily="18" charset="0"/>
              </a:rPr>
              <a:t>times. </a:t>
            </a:r>
          </a:p>
          <a:p>
            <a:pPr>
              <a:lnSpc>
                <a:spcPct val="100%"/>
              </a:lnSpc>
              <a:spcBef>
                <a:spcPct val="0%"/>
              </a:spcBef>
              <a:buClrTx/>
              <a:buSzTx/>
              <a:buFontTx/>
              <a:buNone/>
            </a:pPr>
            <a:r>
              <a:rPr lang="zh-CN" altLang="zh-CN" sz="1800" dirty="0">
                <a:latin typeface="Times New Roman" panose="02020603050405020304" pitchFamily="18" charset="0"/>
                <a:cs typeface="Times New Roman" panose="02020603050405020304" pitchFamily="18" charset="0"/>
              </a:rPr>
              <a:t>We will optimize the program in Chapter 3 by using the function of the loop structure to repeat </a:t>
            </a:r>
          </a:p>
          <a:p>
            <a:pPr>
              <a:lnSpc>
                <a:spcPct val="100%"/>
              </a:lnSpc>
              <a:spcBef>
                <a:spcPct val="0%"/>
              </a:spcBef>
              <a:buClrTx/>
              <a:buSzTx/>
              <a:buFontTx/>
              <a:buNone/>
            </a:pPr>
            <a:r>
              <a:rPr lang="zh-CN" altLang="zh-CN" sz="1800" dirty="0">
                <a:latin typeface="Times New Roman" panose="02020603050405020304" pitchFamily="18" charset="0"/>
                <a:cs typeface="Times New Roman" panose="02020603050405020304" pitchFamily="18" charset="0"/>
              </a:rPr>
              <a:t>the code execution</a:t>
            </a:r>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a:xfrm>
            <a:off x="1199456" y="692190"/>
            <a:ext cx="9602788" cy="576263"/>
          </a:xfrm>
        </p:spPr>
        <p:txBody>
          <a:bodyPr/>
          <a:lstStyle/>
          <a:p>
            <a:pPr eaLnBrk="1" hangingPunct="1">
              <a:defRPr/>
            </a:pPr>
            <a:r>
              <a:rPr lang="zh-CN" altLang="zh-CN" dirty="0">
                <a:ea typeface="Times New Roman" panose="02020603050405020304" pitchFamily="18" charset="0"/>
              </a:rPr>
              <a:t>Case Study: Processing Image Files with the </a:t>
            </a:r>
            <a:r>
              <a:rPr lang="en-US" altLang="zh-CN" dirty="0">
                <a:ea typeface="Times New Roman" panose="02020603050405020304" pitchFamily="18" charset="0"/>
              </a:rPr>
              <a:t>Pillow </a:t>
            </a:r>
            <a:r>
              <a:rPr lang="zh-CN" altLang="zh-CN" dirty="0">
                <a:ea typeface="Times New Roman" panose="02020603050405020304" pitchFamily="18" charset="0"/>
              </a:rPr>
              <a:t>Library</a:t>
            </a:r>
            <a:endParaRPr lang="zh-CN" altLang="en-US" dirty="0">
              <a:ea typeface="Times New Roman" panose="02020603050405020304" pitchFamily="18" charset="0"/>
            </a:endParaRPr>
          </a:p>
        </p:txBody>
      </p:sp>
      <p:sp>
        <p:nvSpPr>
          <p:cNvPr id="62467" name="内容占位符 2"/>
          <p:cNvSpPr>
            <a:spLocks noGrp="1" noChangeArrowheads="1"/>
          </p:cNvSpPr>
          <p:nvPr>
            <p:ph idx="1"/>
          </p:nvPr>
        </p:nvSpPr>
        <p:spPr>
          <a:xfrm>
            <a:off x="551180" y="1412875"/>
            <a:ext cx="10748645" cy="5040630"/>
          </a:xfrm>
        </p:spPr>
        <p:txBody>
          <a:bodyPr/>
          <a:lstStyle/>
          <a:p>
            <a:pPr eaLnBrk="1" hangingPunct="1"/>
            <a:r>
              <a:rPr lang="zh-CN" altLang="zh-CN" sz="2400">
                <a:ea typeface="Times New Roman" panose="02020603050405020304" pitchFamily="18" charset="0"/>
              </a:rPr>
              <a:t>This chapter's case study uses modules and objects from the </a:t>
            </a:r>
            <a:r>
              <a:rPr lang="en-US" altLang="zh-CN" sz="2400">
                <a:ea typeface="Times New Roman" panose="02020603050405020304" pitchFamily="18" charset="0"/>
              </a:rPr>
              <a:t>Python </a:t>
            </a:r>
            <a:r>
              <a:rPr lang="zh-CN" altLang="zh-CN" sz="2400">
                <a:ea typeface="Times New Roman" panose="02020603050405020304" pitchFamily="18" charset="0"/>
              </a:rPr>
              <a:t>image processing library </a:t>
            </a:r>
            <a:r>
              <a:rPr lang="en-US" altLang="zh-CN" sz="2400">
                <a:ea typeface="Times New Roman" panose="02020603050405020304" pitchFamily="18" charset="0"/>
              </a:rPr>
              <a:t>Pillow </a:t>
            </a:r>
            <a:r>
              <a:rPr lang="zh-CN" altLang="zh-CN" sz="2400">
                <a:ea typeface="Times New Roman" panose="02020603050405020304" pitchFamily="18" charset="0"/>
              </a:rPr>
              <a:t>to process images, implementing basic image processing tasks such as reading images, obtaining image information, resizing images, rotating images, smoothing images, and cropping images.</a:t>
            </a:r>
            <a:endParaRPr lang="en-US" altLang="zh-CN" sz="2400">
              <a:ea typeface="Times New Roman" panose="02020603050405020304" pitchFamily="18" charset="0"/>
            </a:endParaRPr>
          </a:p>
          <a:p>
            <a:pPr eaLnBrk="1" hangingPunct="1"/>
            <a:r>
              <a:rPr lang="zh-CN" altLang="zh-CN" sz="2400">
                <a:ea typeface="Times New Roman" panose="02020603050405020304" pitchFamily="18" charset="0"/>
              </a:rPr>
              <a:t>The main purpose of the case studies in this chapter is to help students understand the basic ideas and approaches when using open-source </a:t>
            </a:r>
            <a:r>
              <a:rPr lang="en-US" altLang="zh-CN" sz="2400">
                <a:ea typeface="Times New Roman" panose="02020603050405020304" pitchFamily="18" charset="0"/>
              </a:rPr>
              <a:t>Python </a:t>
            </a:r>
            <a:r>
              <a:rPr lang="zh-CN" altLang="zh-CN" sz="2400">
                <a:ea typeface="Times New Roman" panose="02020603050405020304" pitchFamily="18" charset="0"/>
              </a:rPr>
              <a:t>software libraries developed by third parties to solve real-world problems, before launching into the details of the Python language.</a:t>
            </a:r>
            <a:endParaRPr lang="en-US" altLang="zh-CN" sz="2400">
              <a:ea typeface="Times New Roman" panose="02020603050405020304" pitchFamily="18" charset="0"/>
            </a:endParaRPr>
          </a:p>
          <a:p>
            <a:pPr eaLnBrk="1" hangingPunct="1"/>
            <a:r>
              <a:rPr lang="zh-CN" altLang="en-US" sz="2400">
                <a:ea typeface="Times New Roman" panose="02020603050405020304" pitchFamily="18" charset="0"/>
              </a:rPr>
              <a:t>The solution and source code etc. of the case studies are provided in electronic format, please scan the QR code in the tutorial for details</a:t>
            </a:r>
          </a:p>
        </p:txBody>
      </p:sp>
    </p:spTree>
  </p:cSld>
  <p:clrMapOvr>
    <a:masterClrMapping/>
  </p:clrMapOvr>
</p:sld>
</file>

<file path=ppt/slides/slide4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63491" name="内容占位符 2"/>
          <p:cNvSpPr>
            <a:spLocks noGrp="1" noChangeArrowheads="1"/>
          </p:cNvSpPr>
          <p:nvPr>
            <p:ph idx="1"/>
          </p:nvPr>
        </p:nvSpPr>
        <p:spPr>
          <a:xfrm>
            <a:off x="550863" y="1548130"/>
            <a:ext cx="11306175" cy="4687888"/>
          </a:xfrm>
        </p:spPr>
        <p:txBody>
          <a:bodyPr/>
          <a:lstStyle/>
          <a:p>
            <a:pPr latinLnBrk="0">
              <a:spcBef>
                <a:spcPts val="0"/>
              </a:spcBef>
              <a:spcAft>
                <a:spcPts val="300"/>
              </a:spcAft>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CS2.1</a:t>
            </a:r>
            <a:r>
              <a:rPr lang="zh-CN" altLang="zh-CN" sz="2400" dirty="0">
                <a:highlight>
                  <a:srgbClr val="00FFFF"/>
                </a:highlight>
                <a:cs typeface="Times New Roman" panose="02020603050405020304" pitchFamily="18" charset="0"/>
              </a:rPr>
              <a:t>] Install the </a:t>
            </a:r>
            <a:r>
              <a:rPr lang="en-US" altLang="zh-CN" sz="2400" dirty="0">
                <a:highlight>
                  <a:srgbClr val="00FFFF"/>
                </a:highlight>
                <a:cs typeface="Times New Roman" panose="02020603050405020304" pitchFamily="18" charset="0"/>
              </a:rPr>
              <a:t>Pillow </a:t>
            </a:r>
            <a:r>
              <a:rPr lang="zh-CN" altLang="zh-CN" sz="2400" dirty="0">
                <a:highlight>
                  <a:srgbClr val="00FFFF"/>
                </a:highlight>
                <a:cs typeface="Times New Roman" panose="02020603050405020304" pitchFamily="18" charset="0"/>
              </a:rPr>
              <a:t>library using </a:t>
            </a:r>
            <a:r>
              <a:rPr lang="en-US" altLang="zh-CN" sz="2400" dirty="0">
                <a:highlight>
                  <a:srgbClr val="00FFFF"/>
                </a:highlight>
                <a:cs typeface="Times New Roman" panose="02020603050405020304" pitchFamily="18" charset="0"/>
              </a:rPr>
              <a:t>pip</a:t>
            </a:r>
            <a:r>
              <a:rPr lang="zh-CN" altLang="zh-CN" sz="2400" dirty="0">
                <a:highlight>
                  <a:srgbClr val="00FFFF"/>
                </a:highlight>
                <a:cs typeface="Times New Roman" panose="02020603050405020304" pitchFamily="18" charset="0"/>
              </a:rPr>
              <a:t>.</a:t>
            </a:r>
          </a:p>
          <a:p>
            <a:pPr lvl="1">
              <a:defRPr/>
            </a:pPr>
            <a:r>
              <a:rPr lang="zh-CN" altLang="zh-CN" sz="2000" dirty="0"/>
              <a:t>Run a command line prompt as </a:t>
            </a:r>
            <a:r>
              <a:rPr lang="zh-CN" altLang="zh-CN" sz="2000" dirty="0">
                <a:solidFill>
                  <a:srgbClr val="FF0000"/>
                </a:solidFill>
              </a:rPr>
              <a:t>administrator </a:t>
            </a:r>
            <a:r>
              <a:rPr lang="zh-CN" altLang="zh-CN" sz="2000" dirty="0"/>
              <a:t>and enter the command: </a:t>
            </a:r>
            <a:r>
              <a:rPr lang="en-US" altLang="zh-CN" sz="2000" dirty="0">
                <a:solidFill>
                  <a:srgbClr val="FF0000"/>
                </a:solidFill>
              </a:rPr>
              <a:t>pip3 install Pillow </a:t>
            </a:r>
            <a:r>
              <a:rPr lang="zh-CN" altLang="zh-CN" sz="2000" dirty="0"/>
              <a:t>to install the </a:t>
            </a:r>
            <a:r>
              <a:rPr lang="en-US" altLang="zh-CN" sz="2000" dirty="0"/>
              <a:t>Pillow </a:t>
            </a:r>
            <a:r>
              <a:rPr lang="zh-CN" altLang="zh-CN" sz="2000" dirty="0"/>
              <a:t>library</a:t>
            </a:r>
            <a:endParaRPr lang="en-US" altLang="zh-CN" sz="2000" dirty="0"/>
          </a:p>
          <a:p>
            <a:pPr latinLnBrk="0">
              <a:spcBef>
                <a:spcPts val="0"/>
              </a:spcBef>
              <a:spcAft>
                <a:spcPts val="300"/>
              </a:spcAft>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CS2.2</a:t>
            </a:r>
            <a:r>
              <a:rPr lang="zh-CN" altLang="zh-CN" sz="2400" dirty="0">
                <a:highlight>
                  <a:srgbClr val="00FFFF"/>
                </a:highlight>
                <a:cs typeface="Times New Roman" panose="02020603050405020304" pitchFamily="18" charset="0"/>
              </a:rPr>
              <a:t>] Open and display images.</a:t>
            </a:r>
          </a:p>
          <a:p>
            <a:pPr lvl="1" latinLnBrk="0">
              <a:spcBef>
                <a:spcPts val="0"/>
              </a:spcBef>
              <a:spcAft>
                <a:spcPts val="0"/>
              </a:spcAft>
              <a:defRPr/>
            </a:pPr>
            <a:r>
              <a:rPr lang="en-US" altLang="zh-CN" sz="2000" dirty="0"/>
              <a:t>&gt;&gt;&gt; </a:t>
            </a:r>
            <a:r>
              <a:rPr lang="en-US" altLang="zh-CN" sz="2000" dirty="0">
                <a:solidFill>
                  <a:srgbClr val="FF0000"/>
                </a:solidFill>
              </a:rPr>
              <a:t>import PIL; from PIL import Image</a:t>
            </a:r>
            <a:endParaRPr lang="zh-CN" altLang="zh-CN" sz="2000" dirty="0">
              <a:solidFill>
                <a:srgbClr val="FF0000"/>
              </a:solidFill>
            </a:endParaRPr>
          </a:p>
          <a:p>
            <a:pPr lvl="1" latinLnBrk="0">
              <a:spcBef>
                <a:spcPts val="0"/>
              </a:spcBef>
              <a:spcAft>
                <a:spcPts val="0"/>
              </a:spcAft>
              <a:defRPr/>
            </a:pPr>
            <a:r>
              <a:rPr lang="en-US" altLang="zh-CN" sz="2000" dirty="0"/>
              <a:t>&gt;&gt;&gt; </a:t>
            </a:r>
            <a:r>
              <a:rPr lang="en-US" altLang="zh-CN" sz="2000" dirty="0" err="1">
                <a:solidFill>
                  <a:srgbClr val="FF0000"/>
                </a:solidFill>
              </a:rPr>
              <a:t>im </a:t>
            </a:r>
            <a:r>
              <a:rPr lang="en-US" altLang="zh-CN" sz="2000" dirty="0">
                <a:solidFill>
                  <a:srgbClr val="FF0000"/>
                </a:solidFill>
              </a:rPr>
              <a:t>= </a:t>
            </a:r>
            <a:r>
              <a:rPr lang="en-US" altLang="zh-CN" sz="2000" dirty="0" err="1">
                <a:solidFill>
                  <a:srgbClr val="FF0000"/>
                </a:solidFill>
              </a:rPr>
              <a:t>PIL.Image.open</a:t>
            </a:r>
            <a:r>
              <a:rPr lang="en-US" altLang="zh-CN" sz="2000" dirty="0">
                <a:solidFill>
                  <a:srgbClr val="FF0000"/>
                </a:solidFill>
              </a:rPr>
              <a:t>("c:/pythonpa/cs/img/mandrill.jpg")</a:t>
            </a:r>
            <a:endParaRPr lang="zh-CN" altLang="zh-CN" sz="2000" dirty="0">
              <a:solidFill>
                <a:srgbClr val="FF0000"/>
              </a:solidFill>
            </a:endParaRPr>
          </a:p>
          <a:p>
            <a:pPr lvl="1" latinLnBrk="0">
              <a:spcBef>
                <a:spcPts val="0"/>
              </a:spcBef>
              <a:spcAft>
                <a:spcPts val="0"/>
              </a:spcAft>
              <a:defRPr/>
            </a:pPr>
            <a:r>
              <a:rPr lang="en-US" altLang="zh-CN" sz="2000" dirty="0"/>
              <a:t>&gt;&gt;&gt; </a:t>
            </a:r>
            <a:r>
              <a:rPr lang="en-US" altLang="zh-CN" sz="2000" dirty="0" err="1">
                <a:solidFill>
                  <a:srgbClr val="FF0000"/>
                </a:solidFill>
              </a:rPr>
              <a:t>im.show</a:t>
            </a:r>
            <a:r>
              <a:rPr lang="en-US" altLang="zh-CN" sz="2000" dirty="0">
                <a:solidFill>
                  <a:srgbClr val="FF0000"/>
                </a:solidFill>
              </a:rPr>
              <a:t>()</a:t>
            </a:r>
            <a:endParaRPr lang="zh-CN" altLang="zh-CN" sz="2000" dirty="0">
              <a:solidFill>
                <a:srgbClr val="FF0000"/>
              </a:solidFill>
            </a:endParaRPr>
          </a:p>
          <a:p>
            <a:pPr lvl="1" latinLnBrk="0">
              <a:spcBef>
                <a:spcPts val="0"/>
              </a:spcBef>
              <a:spcAft>
                <a:spcPts val="0"/>
              </a:spcAft>
              <a:defRPr/>
            </a:pPr>
            <a:r>
              <a:rPr lang="en-US" altLang="zh-CN" sz="2000" dirty="0"/>
              <a:t>&gt;&gt;&gt; </a:t>
            </a:r>
            <a:r>
              <a:rPr lang="en-US" altLang="zh-CN" sz="2000" dirty="0">
                <a:solidFill>
                  <a:srgbClr val="FF0000"/>
                </a:solidFill>
              </a:rPr>
              <a:t>print(</a:t>
            </a:r>
            <a:r>
              <a:rPr lang="en-US" altLang="zh-CN" sz="2000" dirty="0" err="1">
                <a:solidFill>
                  <a:srgbClr val="FF0000"/>
                </a:solidFill>
              </a:rPr>
              <a:t>im.format</a:t>
            </a:r>
            <a:r>
              <a:rPr lang="en-US" altLang="zh-CN" sz="2000" dirty="0">
                <a:solidFill>
                  <a:srgbClr val="FF0000"/>
                </a:solidFill>
              </a:rPr>
              <a:t>, </a:t>
            </a:r>
            <a:r>
              <a:rPr lang="en-US" altLang="zh-CN" sz="2000" dirty="0" err="1">
                <a:solidFill>
                  <a:srgbClr val="FF0000"/>
                </a:solidFill>
              </a:rPr>
              <a:t>im.size</a:t>
            </a:r>
            <a:r>
              <a:rPr lang="en-US" altLang="zh-CN" sz="2000" dirty="0">
                <a:solidFill>
                  <a:srgbClr val="FF0000"/>
                </a:solidFill>
              </a:rPr>
              <a:t>, </a:t>
            </a:r>
            <a:r>
              <a:rPr lang="en-US" altLang="zh-CN" sz="2000" dirty="0" err="1">
                <a:solidFill>
                  <a:srgbClr val="FF0000"/>
                </a:solidFill>
              </a:rPr>
              <a:t>im.mode</a:t>
            </a:r>
            <a:r>
              <a:rPr lang="en-US" altLang="zh-CN" sz="2000" dirty="0">
                <a:solidFill>
                  <a:srgbClr val="FF0000"/>
                </a:solidFill>
              </a:rPr>
              <a:t>) </a:t>
            </a:r>
            <a:r>
              <a:rPr lang="zh-CN" altLang="zh-CN" sz="2000" dirty="0"/>
              <a:t>#Display the format, size and mode information of the image</a:t>
            </a:r>
          </a:p>
          <a:p>
            <a:pPr latinLnBrk="0">
              <a:spcBef>
                <a:spcPts val="0"/>
              </a:spcBef>
              <a:spcAft>
                <a:spcPts val="300"/>
              </a:spcAft>
              <a:defRPr/>
            </a:pPr>
            <a:r>
              <a:rPr lang="zh-CN" sz="2400">
                <a:highlight>
                  <a:srgbClr val="00FFFF"/>
                </a:highlight>
                <a:cs typeface="Times New Roman" panose="02020603050405020304" pitchFamily="18" charset="0"/>
                <a:sym typeface="+mn-ea"/>
              </a:rPr>
              <a:t>[Example </a:t>
            </a:r>
            <a:r>
              <a:rPr sz="2400">
                <a:highlight>
                  <a:srgbClr val="00FFFF"/>
                </a:highlight>
                <a:cs typeface="Times New Roman" panose="02020603050405020304" pitchFamily="18" charset="0"/>
                <a:sym typeface="+mn-ea"/>
              </a:rPr>
              <a:t>CS2.3</a:t>
            </a:r>
            <a:r>
              <a:rPr lang="zh-CN" sz="2400">
                <a:highlight>
                  <a:srgbClr val="00FFFF"/>
                </a:highlight>
                <a:cs typeface="Times New Roman" panose="02020603050405020304" pitchFamily="18" charset="0"/>
                <a:sym typeface="+mn-ea"/>
              </a:rPr>
              <a:t>] Example of basic image manipulation </a:t>
            </a:r>
            <a:r>
              <a:rPr lang="zh-CN" altLang="en-US" sz="2400">
                <a:highlight>
                  <a:srgbClr val="00FFFF"/>
                </a:highlight>
                <a:cs typeface="Times New Roman" panose="02020603050405020304" pitchFamily="18" charset="0"/>
                <a:sym typeface="+mn-ea"/>
              </a:rPr>
              <a:t>(</a:t>
            </a:r>
            <a:r>
              <a:rPr sz="2400" kern="100">
                <a:highlight>
                  <a:srgbClr val="FFFF00"/>
                </a:highlight>
                <a:cs typeface="Times New Roman" panose="02020603050405020304" pitchFamily="18" charset="0"/>
                <a:sym typeface="+mn-ea"/>
              </a:rPr>
              <a:t>image_test.py</a:t>
            </a:r>
            <a:r>
              <a:rPr lang="zh-CN" altLang="en-US" sz="2400">
                <a:highlight>
                  <a:srgbClr val="00FFFF"/>
                </a:highlight>
                <a:cs typeface="Times New Roman" panose="02020603050405020304" pitchFamily="18" charset="0"/>
                <a:sym typeface="+mn-ea"/>
              </a:rPr>
              <a:t>)</a:t>
            </a:r>
            <a:endParaRPr lang="zh-CN" altLang="zh-CN" sz="2400" dirty="0">
              <a:highlight>
                <a:srgbClr val="00FFFF"/>
              </a:highlight>
              <a:cs typeface="Times New Roman" panose="02020603050405020304" pitchFamily="18" charset="0"/>
            </a:endParaRPr>
          </a:p>
          <a:p>
            <a:pPr lvl="1">
              <a:defRPr/>
            </a:pPr>
            <a:r>
              <a:rPr lang="zh-CN" sz="2000">
                <a:sym typeface="+mn-ea"/>
              </a:rPr>
              <a:t>Arrange the </a:t>
            </a:r>
            <a:r>
              <a:rPr sz="2000">
                <a:sym typeface="+mn-ea"/>
              </a:rPr>
              <a:t>4 </a:t>
            </a:r>
            <a:r>
              <a:rPr lang="zh-CN" sz="2000">
                <a:sym typeface="+mn-ea"/>
              </a:rPr>
              <a:t>copies of an image into a </a:t>
            </a:r>
            <a:r>
              <a:rPr sz="2000">
                <a:sym typeface="+mn-ea"/>
              </a:rPr>
              <a:t>2×2 </a:t>
            </a:r>
            <a:r>
              <a:rPr lang="zh-CN" sz="2000">
                <a:sym typeface="+mn-ea"/>
              </a:rPr>
              <a:t>grid and display it: the copy in the upper left is the original image, while the upper right, lower left, and lower right of the screen are filtered using the built-in filters </a:t>
            </a:r>
            <a:r>
              <a:rPr sz="2000">
                <a:sym typeface="+mn-ea"/>
              </a:rPr>
              <a:t>CONTOUR</a:t>
            </a:r>
            <a:r>
              <a:rPr lang="zh-CN" sz="2000">
                <a:sym typeface="+mn-ea"/>
              </a:rPr>
              <a:t>, </a:t>
            </a:r>
            <a:r>
              <a:rPr sz="2000">
                <a:sym typeface="+mn-ea"/>
              </a:rPr>
              <a:t>EMBOSS</a:t>
            </a:r>
            <a:r>
              <a:rPr lang="zh-CN" sz="2000">
                <a:sym typeface="+mn-ea"/>
              </a:rPr>
              <a:t>, and </a:t>
            </a:r>
            <a:r>
              <a:rPr sz="2000">
                <a:sym typeface="+mn-ea"/>
              </a:rPr>
              <a:t>FIND_EDGES, </a:t>
            </a:r>
            <a:r>
              <a:rPr lang="zh-CN" sz="2000">
                <a:sym typeface="+mn-ea"/>
              </a:rPr>
              <a:t>respectively, as defined in the module </a:t>
            </a:r>
            <a:r>
              <a:rPr sz="2000" dirty="0" err="1">
                <a:sym typeface="+mn-ea"/>
              </a:rPr>
              <a:t>PIL.ImageFilter.</a:t>
            </a:r>
            <a:endParaRPr lang="en-US" altLang="zh-CN" sz="2000" dirty="0" err="1"/>
          </a:p>
          <a:p>
            <a:pPr marL="457200" lvl="1" indent="0">
              <a:buNone/>
              <a:defRPr/>
            </a:pPr>
            <a:endParaRPr lang="en-US" altLang="zh-CN" sz="2000" dirty="0" err="1"/>
          </a:p>
        </p:txBody>
      </p:sp>
      <p:sp>
        <p:nvSpPr>
          <p:cNvPr id="3" name="标题 1"/>
          <p:cNvSpPr>
            <a:spLocks noGrp="1" noChangeArrowheads="1"/>
          </p:cNvSpPr>
          <p:nvPr>
            <p:ph type="title"/>
            <p:custDataLst>
              <p:tags r:id="rId1"/>
            </p:custDataLst>
          </p:nvPr>
        </p:nvSpPr>
        <p:spPr>
          <a:xfrm>
            <a:off x="1199456" y="692190"/>
            <a:ext cx="9602788" cy="576263"/>
          </a:xfrm>
        </p:spPr>
        <p:txBody>
          <a:bodyPr/>
          <a:lstStyle/>
          <a:p>
            <a:pPr eaLnBrk="1" hangingPunct="1">
              <a:defRPr/>
            </a:pPr>
            <a:r>
              <a:rPr lang="zh-CN" altLang="zh-CN" dirty="0">
                <a:ea typeface="Times New Roman" panose="02020603050405020304" pitchFamily="18" charset="0"/>
              </a:rPr>
              <a:t>Case Study: Processing Image Files with the </a:t>
            </a:r>
            <a:r>
              <a:rPr lang="en-US" altLang="zh-CN" dirty="0">
                <a:ea typeface="Times New Roman" panose="02020603050405020304" pitchFamily="18" charset="0"/>
              </a:rPr>
              <a:t>Pillow </a:t>
            </a:r>
            <a:r>
              <a:rPr lang="zh-CN" altLang="zh-CN" dirty="0">
                <a:ea typeface="Times New Roman" panose="02020603050405020304" pitchFamily="18" charset="0"/>
              </a:rPr>
              <a:t>Library</a:t>
            </a:r>
            <a:endParaRPr lang="zh-CN" altLang="en-US" dirty="0">
              <a:ea typeface="Times New Roman" panose="02020603050405020304" pitchFamily="18" charset="0"/>
            </a:endParaRP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1127448" y="548680"/>
            <a:ext cx="9602788" cy="603250"/>
          </a:xfrm>
        </p:spPr>
        <p:txBody>
          <a:bodyPr/>
          <a:lstStyle/>
          <a:p>
            <a:pPr eaLnBrk="1" hangingPunct="1">
              <a:defRPr/>
            </a:pPr>
            <a:r>
              <a:rPr lang="en-US" altLang="zh-CN" dirty="0"/>
              <a:t>2.2 Python </a:t>
            </a:r>
            <a:r>
              <a:rPr lang="zh-CN" altLang="zh-CN" dirty="0"/>
              <a:t>objects and references</a:t>
            </a:r>
            <a:endParaRPr lang="zh-CN" altLang="en-US" dirty="0">
              <a:ea typeface="Times New Roman" panose="02020603050405020304" pitchFamily="18" charset="0"/>
            </a:endParaRPr>
          </a:p>
        </p:txBody>
      </p:sp>
      <p:sp>
        <p:nvSpPr>
          <p:cNvPr id="18435" name="内容占位符 2"/>
          <p:cNvSpPr>
            <a:spLocks noGrp="1" noChangeArrowheads="1"/>
          </p:cNvSpPr>
          <p:nvPr>
            <p:ph idx="1"/>
          </p:nvPr>
        </p:nvSpPr>
        <p:spPr>
          <a:xfrm>
            <a:off x="1055688" y="1268413"/>
            <a:ext cx="10585450" cy="4392612"/>
          </a:xfrm>
        </p:spPr>
        <p:txBody>
          <a:bodyPr/>
          <a:lstStyle/>
          <a:p>
            <a:pPr eaLnBrk="1" hangingPunct="1"/>
            <a:r>
              <a:rPr lang="zh-CN" altLang="zh-CN" sz="2400" dirty="0">
                <a:ea typeface="Times New Roman" panose="02020603050405020304" pitchFamily="18" charset="0"/>
              </a:rPr>
              <a:t>Data Representation as Objects</a:t>
            </a:r>
            <a:endParaRPr lang="en-US" altLang="zh-CN" sz="2400" dirty="0">
              <a:ea typeface="Times New Roman" panose="02020603050405020304" pitchFamily="18" charset="0"/>
            </a:endParaRPr>
          </a:p>
          <a:p>
            <a:pPr lvl="1" eaLnBrk="1" hangingPunct="1"/>
            <a:r>
              <a:rPr lang="zh-CN" altLang="zh-CN" sz="2400" dirty="0">
                <a:ea typeface="Times New Roman" panose="02020603050405020304" pitchFamily="18" charset="0"/>
              </a:rPr>
              <a:t>An object is essentially a block of memory with a specific value that supports a specific type of arithmetic operation</a:t>
            </a:r>
            <a:endParaRPr lang="en-US" altLang="zh-CN" sz="2400" dirty="0">
              <a:ea typeface="Times New Roman" panose="02020603050405020304" pitchFamily="18" charset="0"/>
            </a:endParaRPr>
          </a:p>
          <a:p>
            <a:pPr eaLnBrk="1" hangingPunct="1"/>
            <a:r>
              <a:rPr lang="zh-CN" altLang="zh-CN" sz="2400" dirty="0">
                <a:solidFill>
                  <a:srgbClr val="FF0000"/>
                </a:solidFill>
                <a:ea typeface="Times New Roman" panose="02020603050405020304" pitchFamily="18" charset="0"/>
              </a:rPr>
              <a:t>Everything is an Object </a:t>
            </a:r>
            <a:r>
              <a:rPr lang="zh-CN" altLang="zh-CN" sz="2400" dirty="0">
                <a:ea typeface="Times New Roman" panose="02020603050405020304" pitchFamily="18" charset="0"/>
              </a:rPr>
              <a:t>in </a:t>
            </a:r>
            <a:r>
              <a:rPr lang="en-US" altLang="zh-CN" sz="2400" dirty="0">
                <a:ea typeface="Times New Roman" panose="02020603050405020304" pitchFamily="18" charset="0"/>
              </a:rPr>
              <a:t>Python 3</a:t>
            </a:r>
            <a:endParaRPr lang="en-US" altLang="zh-CN" sz="2400" dirty="0">
              <a:solidFill>
                <a:srgbClr val="FF0000"/>
              </a:solidFill>
              <a:ea typeface="Times New Roman" panose="02020603050405020304" pitchFamily="18" charset="0"/>
            </a:endParaRPr>
          </a:p>
          <a:p>
            <a:pPr lvl="1" eaLnBrk="1" hangingPunct="1"/>
            <a:r>
              <a:rPr lang="zh-CN" altLang="zh-CN" sz="2400" dirty="0">
                <a:ea typeface="Times New Roman" panose="02020603050405020304" pitchFamily="18" charset="0"/>
              </a:rPr>
              <a:t>Each object is identified by </a:t>
            </a:r>
            <a:r>
              <a:rPr lang="en-US" altLang="zh-CN" sz="2400" dirty="0">
                <a:ea typeface="Times New Roman" panose="02020603050405020304" pitchFamily="18" charset="0"/>
              </a:rPr>
              <a:t>identity</a:t>
            </a:r>
            <a:r>
              <a:rPr lang="zh-CN" altLang="zh-CN" sz="2400" dirty="0">
                <a:ea typeface="Times New Roman" panose="02020603050405020304" pitchFamily="18" charset="0"/>
              </a:rPr>
              <a:t>, </a:t>
            </a:r>
            <a:r>
              <a:rPr lang="en-US" altLang="zh-CN" sz="2400" dirty="0">
                <a:ea typeface="Times New Roman" panose="02020603050405020304" pitchFamily="18" charset="0"/>
              </a:rPr>
              <a:t>type </a:t>
            </a:r>
            <a:r>
              <a:rPr lang="zh-CN" altLang="zh-CN" sz="2400" dirty="0">
                <a:ea typeface="Times New Roman" panose="02020603050405020304" pitchFamily="18" charset="0"/>
              </a:rPr>
              <a:t>and </a:t>
            </a:r>
            <a:r>
              <a:rPr lang="en-US" altLang="zh-CN" sz="2400" dirty="0">
                <a:ea typeface="Times New Roman" panose="02020603050405020304" pitchFamily="18" charset="0"/>
              </a:rPr>
              <a:t>value.</a:t>
            </a:r>
            <a:endParaRPr lang="zh-CN" altLang="en-US" sz="2400" dirty="0">
              <a:ea typeface="Times New Roman" panose="02020603050405020304" pitchFamily="18" charset="0"/>
            </a:endParaRPr>
          </a:p>
        </p:txBody>
      </p:sp>
    </p:spTree>
  </p:cSld>
  <p:clrMapOvr>
    <a:masterClrMapping/>
  </p:clrMapOvr>
</p:sld>
</file>

<file path=ppt/slides/slide5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a:xfrm>
            <a:off x="983432" y="727392"/>
            <a:ext cx="9602788" cy="504825"/>
          </a:xfrm>
        </p:spPr>
        <p:txBody>
          <a:bodyPr/>
          <a:lstStyle/>
          <a:p>
            <a:pPr eaLnBrk="1" hangingPunct="1">
              <a:defRPr/>
            </a:pPr>
            <a:r>
              <a:rPr lang="zh-CN" altLang="zh-CN" dirty="0">
                <a:ea typeface="Times New Roman" panose="02020603050405020304" pitchFamily="18" charset="0"/>
              </a:rPr>
              <a:t>Case Study: Processing Image Files with the </a:t>
            </a:r>
            <a:r>
              <a:rPr lang="en-US" altLang="zh-CN" dirty="0">
                <a:ea typeface="Times New Roman" panose="02020603050405020304" pitchFamily="18" charset="0"/>
              </a:rPr>
              <a:t>Pillow </a:t>
            </a:r>
            <a:r>
              <a:rPr lang="zh-CN" altLang="zh-CN" dirty="0">
                <a:ea typeface="Times New Roman" panose="02020603050405020304" pitchFamily="18" charset="0"/>
              </a:rPr>
              <a:t>Library</a:t>
            </a:r>
            <a:endParaRPr lang="zh-CN" altLang="en-US" dirty="0">
              <a:ea typeface="Times New Roman" panose="02020603050405020304" pitchFamily="18" charset="0"/>
            </a:endParaRPr>
          </a:p>
        </p:txBody>
      </p:sp>
      <p:sp>
        <p:nvSpPr>
          <p:cNvPr id="64515" name="内容占位符 2"/>
          <p:cNvSpPr>
            <a:spLocks noGrp="1" noChangeArrowheads="1"/>
          </p:cNvSpPr>
          <p:nvPr>
            <p:ph idx="1"/>
          </p:nvPr>
        </p:nvSpPr>
        <p:spPr>
          <a:xfrm>
            <a:off x="811530" y="1556385"/>
            <a:ext cx="9946005" cy="4896485"/>
          </a:xfrm>
        </p:spPr>
        <p:txBody>
          <a:bodyPr/>
          <a:lstStyle/>
          <a:p>
            <a:pPr>
              <a:defRPr/>
            </a:pPr>
            <a:r>
              <a:rPr lang="zh-CN" altLang="zh-CN" sz="2000" dirty="0">
                <a:highlight>
                  <a:srgbClr val="00FFFF"/>
                </a:highlight>
                <a:cs typeface="Times New Roman" panose="02020603050405020304" pitchFamily="18" charset="0"/>
              </a:rPr>
              <a:t>[Example </a:t>
            </a:r>
            <a:r>
              <a:rPr lang="en-US" altLang="zh-CN" sz="2000" dirty="0">
                <a:highlight>
                  <a:srgbClr val="00FFFF"/>
                </a:highlight>
                <a:cs typeface="Times New Roman" panose="02020603050405020304" pitchFamily="18" charset="0"/>
              </a:rPr>
              <a:t>CS2.4</a:t>
            </a:r>
            <a:r>
              <a:rPr lang="zh-CN" altLang="zh-CN" sz="2000" dirty="0">
                <a:highlight>
                  <a:srgbClr val="00FFFF"/>
                </a:highlight>
                <a:cs typeface="Times New Roman" panose="02020603050405020304" pitchFamily="18" charset="0"/>
              </a:rPr>
              <a:t>] Batch image format conversion </a:t>
            </a:r>
            <a:r>
              <a:rPr lang="zh-CN" altLang="en-US" sz="2000" dirty="0">
                <a:highlight>
                  <a:srgbClr val="00FFFF"/>
                </a:highlight>
                <a:cs typeface="Times New Roman" panose="02020603050405020304" pitchFamily="18" charset="0"/>
              </a:rPr>
              <a:t>(</a:t>
            </a:r>
            <a:r>
              <a:rPr lang="en-US" altLang="zh-CN" sz="2000" kern="100" dirty="0">
                <a:highlight>
                  <a:srgbClr val="FFFF00"/>
                </a:highlight>
                <a:cs typeface="Times New Roman" panose="02020603050405020304" pitchFamily="18" charset="0"/>
              </a:rPr>
              <a:t>image_convert.py</a:t>
            </a:r>
            <a:r>
              <a:rPr lang="zh-CN" altLang="en-US" sz="2000" dirty="0">
                <a:highlight>
                  <a:srgbClr val="00FFFF"/>
                </a:highlight>
                <a:cs typeface="Times New Roman" panose="02020603050405020304" pitchFamily="18" charset="0"/>
              </a:rPr>
              <a:t>)</a:t>
            </a:r>
            <a:endParaRPr lang="en-US" altLang="zh-CN" sz="2000" dirty="0">
              <a:highlight>
                <a:srgbClr val="00FFFF"/>
              </a:highlight>
              <a:cs typeface="Times New Roman" panose="02020603050405020304" pitchFamily="18" charset="0"/>
            </a:endParaRPr>
          </a:p>
          <a:p>
            <a:pPr lvl="1">
              <a:defRPr/>
            </a:pPr>
            <a:r>
              <a:rPr lang="zh-CN" altLang="zh-CN" sz="1800" dirty="0"/>
              <a:t>Convert all </a:t>
            </a:r>
            <a:r>
              <a:rPr lang="en-US" altLang="zh-CN" sz="1800" dirty="0"/>
              <a:t>jpg </a:t>
            </a:r>
            <a:r>
              <a:rPr lang="zh-CN" altLang="zh-CN" sz="1800" dirty="0"/>
              <a:t>files to </a:t>
            </a:r>
            <a:r>
              <a:rPr lang="en-US" altLang="zh-CN" sz="1800" dirty="0" err="1"/>
              <a:t>png </a:t>
            </a:r>
            <a:r>
              <a:rPr lang="zh-CN" altLang="zh-CN" sz="1800" dirty="0"/>
              <a:t>files</a:t>
            </a:r>
            <a:endParaRPr lang="en-US" altLang="zh-CN" sz="1800" dirty="0"/>
          </a:p>
          <a:p>
            <a:pPr>
              <a:defRPr/>
            </a:pPr>
            <a:r>
              <a:rPr lang="zh-CN" altLang="zh-CN" sz="2000" dirty="0">
                <a:highlight>
                  <a:srgbClr val="00FFFF"/>
                </a:highlight>
                <a:cs typeface="Times New Roman" panose="02020603050405020304" pitchFamily="18" charset="0"/>
              </a:rPr>
              <a:t>[Example </a:t>
            </a:r>
            <a:r>
              <a:rPr lang="en-US" altLang="zh-CN" sz="2000" dirty="0">
                <a:highlight>
                  <a:srgbClr val="00FFFF"/>
                </a:highlight>
                <a:cs typeface="Times New Roman" panose="02020603050405020304" pitchFamily="18" charset="0"/>
              </a:rPr>
              <a:t>CS2.5</a:t>
            </a:r>
            <a:r>
              <a:rPr lang="zh-CN" altLang="zh-CN" sz="2000" dirty="0">
                <a:highlight>
                  <a:srgbClr val="00FFFF"/>
                </a:highlight>
                <a:cs typeface="Times New Roman" panose="02020603050405020304" pitchFamily="18" charset="0"/>
              </a:rPr>
              <a:t>] Batch creation of thumbnails </a:t>
            </a:r>
            <a:r>
              <a:rPr lang="zh-CN" altLang="en-US" sz="2000" dirty="0">
                <a:highlight>
                  <a:srgbClr val="00FFFF"/>
                </a:highlight>
                <a:cs typeface="Times New Roman" panose="02020603050405020304" pitchFamily="18" charset="0"/>
              </a:rPr>
              <a:t>(</a:t>
            </a:r>
            <a:r>
              <a:rPr lang="en-US" altLang="zh-CN" sz="2000" kern="100" dirty="0">
                <a:highlight>
                  <a:srgbClr val="FFFF00"/>
                </a:highlight>
                <a:cs typeface="Times New Roman" panose="02020603050405020304" pitchFamily="18" charset="0"/>
              </a:rPr>
              <a:t>image_thumbnail.py</a:t>
            </a:r>
            <a:r>
              <a:rPr lang="zh-CN" altLang="en-US" sz="2000" dirty="0">
                <a:highlight>
                  <a:srgbClr val="00FFFF"/>
                </a:highlight>
                <a:cs typeface="Times New Roman" panose="02020603050405020304" pitchFamily="18" charset="0"/>
              </a:rPr>
              <a:t>)</a:t>
            </a:r>
            <a:endParaRPr lang="en-US" altLang="zh-CN" sz="2000" dirty="0">
              <a:highlight>
                <a:srgbClr val="00FFFF"/>
              </a:highlight>
              <a:cs typeface="Times New Roman" panose="02020603050405020304" pitchFamily="18" charset="0"/>
            </a:endParaRPr>
          </a:p>
          <a:p>
            <a:pPr lvl="1">
              <a:defRPr/>
            </a:pPr>
            <a:r>
              <a:rPr lang="zh-CN" altLang="zh-CN" sz="1800" dirty="0"/>
              <a:t>All </a:t>
            </a:r>
            <a:r>
              <a:rPr lang="en-US" altLang="zh-CN" sz="1800" dirty="0"/>
              <a:t>*.jpg </a:t>
            </a:r>
            <a:r>
              <a:rPr lang="zh-CN" altLang="zh-CN" sz="1800" dirty="0"/>
              <a:t>files converted to </a:t>
            </a:r>
            <a:r>
              <a:rPr lang="en-US" altLang="zh-CN" sz="1800" dirty="0"/>
              <a:t>*_s.jpg </a:t>
            </a:r>
            <a:r>
              <a:rPr lang="zh-CN" altLang="zh-CN" sz="1800" dirty="0"/>
              <a:t>thumbnails</a:t>
            </a:r>
            <a:endParaRPr lang="zh-CN" altLang="en-US" sz="1800" dirty="0">
              <a:ea typeface="Times New Roman" panose="02020603050405020304" pitchFamily="18" charset="0"/>
            </a:endParaRPr>
          </a:p>
          <a:p>
            <a:pPr eaLnBrk="1" hangingPunct="1">
              <a:defRPr/>
            </a:pPr>
            <a:r>
              <a:rPr lang="zh-CN" altLang="zh-CN" sz="2000" dirty="0">
                <a:highlight>
                  <a:srgbClr val="00FFFF"/>
                </a:highlight>
                <a:cs typeface="Times New Roman" panose="02020603050405020304" pitchFamily="18" charset="0"/>
              </a:rPr>
              <a:t>[Example </a:t>
            </a:r>
            <a:r>
              <a:rPr lang="en-US" altLang="zh-CN" sz="2000" dirty="0">
                <a:highlight>
                  <a:srgbClr val="00FFFF"/>
                </a:highlight>
                <a:cs typeface="Times New Roman" panose="02020603050405020304" pitchFamily="18" charset="0"/>
              </a:rPr>
              <a:t>CS2.6</a:t>
            </a:r>
            <a:r>
              <a:rPr lang="zh-CN" altLang="zh-CN" sz="2000" dirty="0">
                <a:highlight>
                  <a:srgbClr val="00FFFF"/>
                </a:highlight>
                <a:cs typeface="Times New Roman" panose="02020603050405020304" pitchFamily="18" charset="0"/>
              </a:rPr>
              <a:t>] Batch image plus text watermark </a:t>
            </a:r>
            <a:r>
              <a:rPr lang="zh-CN" altLang="en-US" sz="2000" dirty="0">
                <a:highlight>
                  <a:srgbClr val="00FFFF"/>
                </a:highlight>
                <a:cs typeface="Times New Roman" panose="02020603050405020304" pitchFamily="18" charset="0"/>
              </a:rPr>
              <a:t>(</a:t>
            </a:r>
            <a:r>
              <a:rPr lang="en-US" altLang="zh-CN" sz="2000" kern="100" dirty="0">
                <a:highlight>
                  <a:srgbClr val="FFFF00"/>
                </a:highlight>
                <a:cs typeface="Times New Roman" panose="02020603050405020304" pitchFamily="18" charset="0"/>
              </a:rPr>
              <a:t>image_watermark1.py</a:t>
            </a:r>
            <a:r>
              <a:rPr lang="zh-CN" altLang="en-US" sz="2000" dirty="0">
                <a:highlight>
                  <a:srgbClr val="00FFFF"/>
                </a:highlight>
                <a:cs typeface="Times New Roman" panose="02020603050405020304" pitchFamily="18" charset="0"/>
              </a:rPr>
              <a:t>)</a:t>
            </a:r>
            <a:endParaRPr lang="en-US" altLang="zh-CN" sz="2000" dirty="0">
              <a:highlight>
                <a:srgbClr val="00FFFF"/>
              </a:highlight>
              <a:cs typeface="Times New Roman" panose="02020603050405020304" pitchFamily="18" charset="0"/>
            </a:endParaRPr>
          </a:p>
          <a:p>
            <a:pPr lvl="1" eaLnBrk="1" hangingPunct="1">
              <a:defRPr/>
            </a:pPr>
            <a:r>
              <a:rPr lang="zh-CN" altLang="zh-CN" sz="1800" dirty="0"/>
              <a:t>Watermark all </a:t>
            </a:r>
            <a:r>
              <a:rPr lang="en-US" altLang="zh-CN" sz="1800" dirty="0"/>
              <a:t>*.jpg </a:t>
            </a:r>
            <a:r>
              <a:rPr lang="zh-CN" altLang="zh-CN" sz="1800" dirty="0"/>
              <a:t>files with </a:t>
            </a:r>
            <a:r>
              <a:rPr lang="en-US" altLang="zh-CN" sz="1800" dirty="0"/>
              <a:t>"Python" </a:t>
            </a:r>
            <a:r>
              <a:rPr lang="zh-CN" altLang="zh-CN" sz="1800" dirty="0"/>
              <a:t>and save as </a:t>
            </a:r>
            <a:r>
              <a:rPr lang="en-US" altLang="zh-CN" sz="1800" dirty="0"/>
              <a:t>*_w.jpg.</a:t>
            </a:r>
          </a:p>
          <a:p>
            <a:pPr eaLnBrk="1" hangingPunct="1">
              <a:defRPr/>
            </a:pPr>
            <a:r>
              <a:rPr lang="zh-CN" altLang="zh-CN" sz="2000" dirty="0">
                <a:highlight>
                  <a:srgbClr val="00FFFF"/>
                </a:highlight>
                <a:cs typeface="Times New Roman" panose="02020603050405020304" pitchFamily="18" charset="0"/>
              </a:rPr>
              <a:t>[Example </a:t>
            </a:r>
            <a:r>
              <a:rPr lang="en-US" altLang="zh-CN" sz="2000" dirty="0">
                <a:highlight>
                  <a:srgbClr val="00FFFF"/>
                </a:highlight>
                <a:cs typeface="Times New Roman" panose="02020603050405020304" pitchFamily="18" charset="0"/>
              </a:rPr>
              <a:t>CS2.7</a:t>
            </a:r>
            <a:r>
              <a:rPr lang="zh-CN" altLang="zh-CN" sz="2000" dirty="0">
                <a:highlight>
                  <a:srgbClr val="00FFFF"/>
                </a:highlight>
                <a:cs typeface="Times New Roman" panose="02020603050405020304" pitchFamily="18" charset="0"/>
              </a:rPr>
              <a:t>] Batch image plus image watermark </a:t>
            </a:r>
            <a:r>
              <a:rPr lang="zh-CN" altLang="en-US" sz="2000" dirty="0">
                <a:highlight>
                  <a:srgbClr val="00FFFF"/>
                </a:highlight>
                <a:cs typeface="Times New Roman" panose="02020603050405020304" pitchFamily="18" charset="0"/>
              </a:rPr>
              <a:t>(</a:t>
            </a:r>
            <a:r>
              <a:rPr lang="en-US" altLang="zh-CN" sz="2000" kern="100" dirty="0">
                <a:highlight>
                  <a:srgbClr val="FFFF00"/>
                </a:highlight>
                <a:cs typeface="Times New Roman" panose="02020603050405020304" pitchFamily="18" charset="0"/>
              </a:rPr>
              <a:t>image_watermark2.py</a:t>
            </a:r>
            <a:r>
              <a:rPr lang="zh-CN" altLang="en-US" sz="2000" dirty="0">
                <a:highlight>
                  <a:srgbClr val="00FFFF"/>
                </a:highlight>
                <a:cs typeface="Times New Roman" panose="02020603050405020304" pitchFamily="18" charset="0"/>
              </a:rPr>
              <a:t>)</a:t>
            </a:r>
            <a:endParaRPr lang="en-US" altLang="zh-CN" sz="2000" dirty="0">
              <a:highlight>
                <a:srgbClr val="00FFFF"/>
              </a:highlight>
              <a:cs typeface="Times New Roman" panose="02020603050405020304" pitchFamily="18" charset="0"/>
            </a:endParaRPr>
          </a:p>
          <a:p>
            <a:pPr lvl="1" eaLnBrk="1" hangingPunct="1">
              <a:defRPr/>
            </a:pPr>
            <a:r>
              <a:rPr lang="zh-CN" altLang="zh-CN" sz="1800" dirty="0"/>
              <a:t>Watermark all </a:t>
            </a:r>
            <a:r>
              <a:rPr lang="en-US" altLang="zh-CN" sz="1800" dirty="0"/>
              <a:t>*.jpg </a:t>
            </a:r>
            <a:r>
              <a:rPr lang="zh-CN" altLang="zh-CN" sz="1800" dirty="0"/>
              <a:t>files </a:t>
            </a:r>
            <a:r>
              <a:rPr lang="en-US" altLang="zh-CN" sz="1800" dirty="0"/>
              <a:t>python-logo.png </a:t>
            </a:r>
            <a:r>
              <a:rPr lang="zh-CN" altLang="zh-CN" sz="1800" dirty="0"/>
              <a:t>and save as </a:t>
            </a:r>
            <a:r>
              <a:rPr lang="en-US" altLang="zh-CN" sz="1800" dirty="0"/>
              <a:t>*_w.jpg</a:t>
            </a:r>
          </a:p>
          <a:p>
            <a:pPr eaLnBrk="1" hangingPunct="1">
              <a:defRPr/>
            </a:pPr>
            <a:r>
              <a:rPr lang="zh-CN" altLang="zh-CN" sz="2000" dirty="0">
                <a:highlight>
                  <a:srgbClr val="00FFFF"/>
                </a:highlight>
                <a:cs typeface="Times New Roman" panose="02020603050405020304" pitchFamily="18" charset="0"/>
              </a:rPr>
              <a:t>[Example </a:t>
            </a:r>
            <a:r>
              <a:rPr lang="en-US" altLang="zh-CN" sz="2000" dirty="0">
                <a:highlight>
                  <a:srgbClr val="00FFFF"/>
                </a:highlight>
                <a:cs typeface="Times New Roman" panose="02020603050405020304" pitchFamily="18" charset="0"/>
              </a:rPr>
              <a:t>CS2.8</a:t>
            </a:r>
            <a:r>
              <a:rPr lang="zh-CN" altLang="zh-CN" sz="2000" dirty="0">
                <a:highlight>
                  <a:srgbClr val="00FFFF"/>
                </a:highlight>
                <a:cs typeface="Times New Roman" panose="02020603050405020304" pitchFamily="18" charset="0"/>
              </a:rPr>
              <a:t>] Batch Resize Images </a:t>
            </a:r>
            <a:r>
              <a:rPr lang="zh-CN" altLang="en-US" sz="2000" dirty="0">
                <a:highlight>
                  <a:srgbClr val="00FFFF"/>
                </a:highlight>
                <a:cs typeface="Times New Roman" panose="02020603050405020304" pitchFamily="18" charset="0"/>
              </a:rPr>
              <a:t>(</a:t>
            </a:r>
            <a:r>
              <a:rPr lang="en-US" altLang="zh-CN" sz="2000" kern="100" dirty="0">
                <a:highlight>
                  <a:srgbClr val="FFFF00"/>
                </a:highlight>
                <a:cs typeface="Times New Roman" panose="02020603050405020304" pitchFamily="18" charset="0"/>
              </a:rPr>
              <a:t>image_resize.py</a:t>
            </a:r>
            <a:r>
              <a:rPr lang="zh-CN" altLang="en-US" sz="2000" dirty="0">
                <a:highlight>
                  <a:srgbClr val="00FFFF"/>
                </a:highlight>
                <a:cs typeface="Times New Roman" panose="02020603050405020304" pitchFamily="18" charset="0"/>
              </a:rPr>
              <a:t>)</a:t>
            </a:r>
            <a:endParaRPr lang="en-US" altLang="zh-CN" sz="2000" dirty="0">
              <a:highlight>
                <a:srgbClr val="00FFFF"/>
              </a:highlight>
              <a:cs typeface="Times New Roman" panose="02020603050405020304" pitchFamily="18" charset="0"/>
            </a:endParaRPr>
          </a:p>
          <a:p>
            <a:pPr lvl="1" eaLnBrk="1" hangingPunct="1">
              <a:defRPr/>
            </a:pPr>
            <a:r>
              <a:rPr lang="zh-CN" altLang="zh-CN" sz="1800" dirty="0"/>
              <a:t>Resize all </a:t>
            </a:r>
            <a:r>
              <a:rPr lang="en-US" altLang="zh-CN" sz="1800" dirty="0"/>
              <a:t>*.jpg </a:t>
            </a:r>
            <a:r>
              <a:rPr lang="zh-CN" altLang="zh-CN" sz="1800" dirty="0"/>
              <a:t>files to </a:t>
            </a:r>
            <a:r>
              <a:rPr lang="en-US" altLang="zh-CN" sz="1800" dirty="0"/>
              <a:t>640*480 </a:t>
            </a:r>
            <a:r>
              <a:rPr lang="zh-CN" altLang="zh-CN" sz="1800" dirty="0"/>
              <a:t>and save as </a:t>
            </a:r>
            <a:r>
              <a:rPr lang="en-US" altLang="zh-CN" sz="1800" dirty="0"/>
              <a:t>*_640.jpg</a:t>
            </a:r>
          </a:p>
          <a:p>
            <a:pPr eaLnBrk="1" hangingPunct="1">
              <a:defRPr/>
            </a:pPr>
            <a:endParaRPr lang="zh-CN" altLang="en-US" sz="2000" dirty="0">
              <a:ea typeface="Times New Roman" panose="02020603050405020304" pitchFamily="18" charset="0"/>
            </a:endParaRPr>
          </a:p>
        </p:txBody>
      </p:sp>
      <p:sp>
        <p:nvSpPr>
          <p:cNvPr id="2" name="动作按钮: 结束 1">
            <a:hlinkClick r:id="" action="ppaction://hlinkshowjump?jump=endshow" highlightClick="1"/>
          </p:cNvPr>
          <p:cNvSpPr/>
          <p:nvPr/>
        </p:nvSpPr>
        <p:spPr>
          <a:xfrm>
            <a:off x="10344150" y="5300663"/>
            <a:ext cx="720725" cy="649287"/>
          </a:xfrm>
          <a:prstGeom prst="actionButtonEnd">
            <a:avLst/>
          </a:prstGeom>
        </p:spPr>
        <p:style>
          <a:lnRef idx="2">
            <a:schemeClr val="accent1">
              <a:shade val="5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5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Rectangle 3"/>
          <p:cNvSpPr txBox="1">
            <a:spLocks noRot="1" noChangeArrowheads="1"/>
          </p:cNvSpPr>
          <p:nvPr/>
        </p:nvSpPr>
        <p:spPr bwMode="auto">
          <a:xfrm>
            <a:off x="304800" y="1905000"/>
            <a:ext cx="11582400" cy="1265238"/>
          </a:xfrm>
          <a:prstGeom prst="rect">
            <a:avLst/>
          </a:prstGeom>
          <a:noFill/>
          <a:ln w="9525">
            <a:noFill/>
            <a:miter lim="800%"/>
          </a:ln>
        </p:spPr>
        <p:txBody>
          <a:bodyPr/>
          <a:lstStyle/>
          <a:p>
            <a:pPr algn="ctr">
              <a:lnSpc>
                <a:spcPct val="125%"/>
              </a:lnSpc>
              <a:spcBef>
                <a:spcPts val="1800"/>
              </a:spcBef>
              <a:buClr>
                <a:schemeClr val="hlink"/>
              </a:buClr>
              <a:buSzPct val="70%"/>
              <a:defRPr/>
            </a:pPr>
            <a:r>
              <a:rPr lang="en-US" altLang="zh-CN" sz="7200" b="1" kern="0" dirty="0">
                <a:solidFill>
                  <a:srgbClr val="FF0000"/>
                </a:solidFill>
                <a:latin typeface="Times New Roman" panose="02020603050405020304" pitchFamily="18" charset="0"/>
                <a:ea typeface="Times New Roman" panose="02020603050405020304" pitchFamily="18" charset="0"/>
              </a:rPr>
              <a:t>Thank!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0.1%">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0.1%">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055440" y="476672"/>
            <a:ext cx="9648825" cy="504825"/>
          </a:xfrm>
        </p:spPr>
        <p:txBody>
          <a:bodyPr/>
          <a:lstStyle/>
          <a:p>
            <a:pPr eaLnBrk="1" hangingPunct="1">
              <a:defRPr/>
            </a:pPr>
            <a:r>
              <a:rPr lang="zh-CN" altLang="zh-CN" dirty="0">
                <a:ea typeface="Times New Roman" panose="02020603050405020304" pitchFamily="18" charset="0"/>
              </a:rPr>
              <a:t>Objects </a:t>
            </a:r>
            <a:r>
              <a:rPr lang="zh-CN" altLang="en-US" dirty="0">
                <a:ea typeface="Times New Roman" panose="02020603050405020304" pitchFamily="18" charset="0"/>
              </a:rPr>
              <a:t>in </a:t>
            </a:r>
            <a:r>
              <a:rPr lang="en-US" altLang="zh-CN" dirty="0">
                <a:ea typeface="Times New Roman" panose="02020603050405020304" pitchFamily="18" charset="0"/>
              </a:rPr>
              <a:t>Python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p>
        </p:txBody>
      </p:sp>
      <p:sp>
        <p:nvSpPr>
          <p:cNvPr id="7171" name="内容占位符 2"/>
          <p:cNvSpPr>
            <a:spLocks noGrp="1"/>
          </p:cNvSpPr>
          <p:nvPr>
            <p:ph idx="1"/>
          </p:nvPr>
        </p:nvSpPr>
        <p:spPr>
          <a:xfrm>
            <a:off x="479376" y="1124744"/>
            <a:ext cx="11377264" cy="4680743"/>
          </a:xfrm>
        </p:spPr>
        <p:txBody>
          <a:bodyPr rtlCol="0">
            <a:normAutofit/>
          </a:bodyPr>
          <a:lstStyle/>
          <a:p>
            <a:pPr eaLnBrk="1" fontAlgn="auto" hangingPunct="1">
              <a:spcAft>
                <a:spcPts val="0"/>
              </a:spcAft>
              <a:defRPr/>
            </a:pPr>
            <a:r>
              <a:rPr lang="zh-CN" altLang="zh-CN" sz="2400" dirty="0">
                <a:solidFill>
                  <a:srgbClr val="FF0000"/>
                </a:solidFill>
                <a:ea typeface="Times New Roman" panose="02020603050405020304" pitchFamily="18" charset="0"/>
              </a:rPr>
              <a:t>An </a:t>
            </a:r>
            <a:r>
              <a:rPr lang="en-US" altLang="zh-CN" sz="2400" dirty="0">
                <a:solidFill>
                  <a:srgbClr val="FF0000"/>
                </a:solidFill>
                <a:ea typeface="Times New Roman" panose="02020603050405020304" pitchFamily="18" charset="0"/>
              </a:rPr>
              <a:t>identity </a:t>
            </a:r>
            <a:r>
              <a:rPr lang="zh-CN" altLang="zh-CN" sz="2400" dirty="0">
                <a:ea typeface="Times New Roman" panose="02020603050405020304" pitchFamily="18" charset="0"/>
              </a:rPr>
              <a:t>is used to uniquely identify an object, usually corresponding to its location in computer memory. Use the built-in function </a:t>
            </a:r>
            <a:r>
              <a:rPr lang="en-US" altLang="zh-CN" sz="2400" kern="100" dirty="0">
                <a:highlight>
                  <a:srgbClr val="FFFF00"/>
                </a:highlight>
                <a:cs typeface="Times New Roman" panose="02020603050405020304" pitchFamily="18" charset="0"/>
              </a:rPr>
              <a:t>id(obj1) </a:t>
            </a:r>
            <a:r>
              <a:rPr lang="zh-CN" altLang="zh-CN" sz="2400" dirty="0">
                <a:ea typeface="Times New Roman" panose="02020603050405020304" pitchFamily="18" charset="0"/>
              </a:rPr>
              <a:t>to return the identity of the object </a:t>
            </a:r>
            <a:r>
              <a:rPr lang="en-US" altLang="zh-CN" sz="2400" dirty="0">
                <a:ea typeface="Times New Roman" panose="02020603050405020304" pitchFamily="18" charset="0"/>
              </a:rPr>
              <a:t>obj1</a:t>
            </a:r>
          </a:p>
          <a:p>
            <a:pPr marL="800100" lvl="2" indent="-342900" eaLnBrk="1" fontAlgn="auto" hangingPunct="1">
              <a:spcAft>
                <a:spcPts val="0"/>
              </a:spcAft>
              <a:defRPr/>
            </a:pPr>
            <a:r>
              <a:rPr lang="zh-CN" altLang="zh-CN" sz="2000" dirty="0">
                <a:ea typeface="Times New Roman" panose="02020603050405020304" pitchFamily="18" charset="0"/>
              </a:rPr>
              <a:t>With the built-in </a:t>
            </a:r>
            <a:r>
              <a:rPr lang="en-US" altLang="zh-CN" sz="2000" dirty="0">
                <a:ea typeface="Times New Roman" panose="02020603050405020304" pitchFamily="18" charset="0"/>
              </a:rPr>
              <a:t>id() </a:t>
            </a:r>
            <a:r>
              <a:rPr lang="zh-CN" altLang="zh-CN" sz="2000" dirty="0">
                <a:ea typeface="Times New Roman" panose="02020603050405020304" pitchFamily="18" charset="0"/>
              </a:rPr>
              <a:t>function, you can get a unique </a:t>
            </a:r>
            <a:r>
              <a:rPr lang="en-US" altLang="zh-CN" sz="2000" dirty="0">
                <a:ea typeface="Times New Roman" panose="02020603050405020304" pitchFamily="18" charset="0"/>
              </a:rPr>
              <a:t>id </a:t>
            </a:r>
            <a:r>
              <a:rPr lang="zh-CN" altLang="zh-CN" sz="2000" dirty="0">
                <a:ea typeface="Times New Roman" panose="02020603050405020304" pitchFamily="18" charset="0"/>
              </a:rPr>
              <a:t>identifier for an object (</a:t>
            </a:r>
            <a:r>
              <a:rPr lang="en-US" altLang="zh-CN" sz="2000" dirty="0" err="1">
                <a:ea typeface="Times New Roman" panose="02020603050405020304" pitchFamily="18" charset="0"/>
              </a:rPr>
              <a:t>CPython</a:t>
            </a:r>
            <a:r>
              <a:rPr lang="zh-CN" altLang="zh-CN" sz="2000" dirty="0">
                <a:ea typeface="Times New Roman" panose="02020603050405020304" pitchFamily="18" charset="0"/>
              </a:rPr>
              <a:t>'s implementation is a memory storage location)</a:t>
            </a:r>
            <a:endParaRPr lang="zh-CN" altLang="en-US" sz="2000" dirty="0">
              <a:ea typeface="Times New Roman" panose="02020603050405020304" pitchFamily="18" charset="0"/>
            </a:endParaRPr>
          </a:p>
          <a:p>
            <a:pPr eaLnBrk="1" fontAlgn="auto" hangingPunct="1">
              <a:spcAft>
                <a:spcPts val="0"/>
              </a:spcAft>
              <a:defRPr/>
            </a:pPr>
            <a:r>
              <a:rPr lang="zh-CN" altLang="zh-CN" sz="2400" dirty="0">
                <a:solidFill>
                  <a:srgbClr val="FF0000"/>
                </a:solidFill>
                <a:ea typeface="Times New Roman" panose="02020603050405020304" pitchFamily="18" charset="0"/>
              </a:rPr>
              <a:t>Type (</a:t>
            </a:r>
            <a:r>
              <a:rPr lang="en-US" altLang="zh-CN" sz="2400" dirty="0">
                <a:solidFill>
                  <a:srgbClr val="FF0000"/>
                </a:solidFill>
                <a:ea typeface="Times New Roman" panose="02020603050405020304" pitchFamily="18" charset="0"/>
              </a:rPr>
              <a:t>type</a:t>
            </a:r>
            <a:r>
              <a:rPr lang="zh-CN" altLang="zh-CN" sz="2400" dirty="0">
                <a:solidFill>
                  <a:srgbClr val="FF0000"/>
                </a:solidFill>
                <a:ea typeface="Times New Roman" panose="02020603050405020304" pitchFamily="18" charset="0"/>
              </a:rPr>
              <a:t>) </a:t>
            </a:r>
            <a:r>
              <a:rPr lang="zh-CN" altLang="zh-CN" sz="2400" dirty="0">
                <a:ea typeface="Times New Roman" panose="02020603050405020304" pitchFamily="18" charset="0"/>
              </a:rPr>
              <a:t>is used to represent the data type (class) to which the object belongs, the data type (class) is used to limit the range of values of the object, as well as the processing operations that are allowed to be performed. Use the built-in function </a:t>
            </a:r>
            <a:r>
              <a:rPr lang="en-US" altLang="zh-CN" sz="2400" kern="100" dirty="0">
                <a:highlight>
                  <a:srgbClr val="FFFF00"/>
                </a:highlight>
                <a:cs typeface="Times New Roman" panose="02020603050405020304" pitchFamily="18" charset="0"/>
              </a:rPr>
              <a:t>type (obj1) </a:t>
            </a:r>
            <a:r>
              <a:rPr lang="zh-CN" altLang="zh-CN" sz="2400" dirty="0">
                <a:ea typeface="Times New Roman" panose="02020603050405020304" pitchFamily="18" charset="0"/>
              </a:rPr>
              <a:t>can return the object </a:t>
            </a:r>
            <a:r>
              <a:rPr lang="en-US" altLang="zh-CN" sz="2400" dirty="0">
                <a:ea typeface="Times New Roman" panose="02020603050405020304" pitchFamily="18" charset="0"/>
              </a:rPr>
              <a:t>obj1 </a:t>
            </a:r>
            <a:r>
              <a:rPr lang="zh-CN" altLang="zh-CN" sz="2400" dirty="0">
                <a:ea typeface="Times New Roman" panose="02020603050405020304" pitchFamily="18" charset="0"/>
              </a:rPr>
              <a:t>belongs to the data type</a:t>
            </a:r>
            <a:endParaRPr lang="en-US" altLang="zh-CN" sz="2400" dirty="0">
              <a:ea typeface="Times New Roman" panose="02020603050405020304" pitchFamily="18" charset="0"/>
            </a:endParaRPr>
          </a:p>
          <a:p>
            <a:pPr marL="800100" lvl="2" indent="-342900" eaLnBrk="1" fontAlgn="auto" hangingPunct="1">
              <a:spcAft>
                <a:spcPts val="0"/>
              </a:spcAft>
              <a:defRPr/>
            </a:pPr>
            <a:r>
              <a:rPr lang="zh-CN" altLang="zh-CN" sz="2000" dirty="0">
                <a:ea typeface="Times New Roman" panose="02020603050405020304" pitchFamily="18" charset="0"/>
              </a:rPr>
              <a:t>With the built-in </a:t>
            </a:r>
            <a:r>
              <a:rPr lang="en-US" altLang="zh-CN" sz="2000" dirty="0">
                <a:ea typeface="Times New Roman" panose="02020603050405020304" pitchFamily="18" charset="0"/>
              </a:rPr>
              <a:t>type() </a:t>
            </a:r>
            <a:r>
              <a:rPr lang="zh-CN" altLang="zh-CN" sz="2000" dirty="0">
                <a:ea typeface="Times New Roman" panose="02020603050405020304" pitchFamily="18" charset="0"/>
              </a:rPr>
              <a:t>function, you can determine the type of an object</a:t>
            </a:r>
            <a:endParaRPr lang="en-US" altLang="zh-CN" sz="2000" dirty="0">
              <a:ea typeface="Times New Roman" panose="02020603050405020304" pitchFamily="18" charset="0"/>
            </a:endParaRPr>
          </a:p>
          <a:p>
            <a:pPr eaLnBrk="1" fontAlgn="auto" hangingPunct="1">
              <a:spcAft>
                <a:spcPts val="0"/>
              </a:spcAft>
              <a:defRPr/>
            </a:pPr>
            <a:r>
              <a:rPr lang="zh-CN" altLang="zh-CN" sz="2400" dirty="0">
                <a:solidFill>
                  <a:srgbClr val="FF0000"/>
                </a:solidFill>
                <a:ea typeface="Times New Roman" panose="02020603050405020304" pitchFamily="18" charset="0"/>
              </a:rPr>
              <a:t>Value (</a:t>
            </a:r>
            <a:r>
              <a:rPr lang="en-US" altLang="zh-CN" sz="2400" dirty="0">
                <a:solidFill>
                  <a:srgbClr val="FF0000"/>
                </a:solidFill>
                <a:ea typeface="Times New Roman" panose="02020603050405020304" pitchFamily="18" charset="0"/>
              </a:rPr>
              <a:t>value</a:t>
            </a:r>
            <a:r>
              <a:rPr lang="zh-CN" altLang="zh-CN" sz="2400" dirty="0">
                <a:solidFill>
                  <a:srgbClr val="FF0000"/>
                </a:solidFill>
                <a:ea typeface="Times New Roman" panose="02020603050405020304" pitchFamily="18" charset="0"/>
              </a:rPr>
              <a:t>) </a:t>
            </a:r>
            <a:r>
              <a:rPr lang="zh-CN" altLang="zh-CN" sz="2400" dirty="0">
                <a:ea typeface="Times New Roman" panose="02020603050405020304" pitchFamily="18" charset="0"/>
              </a:rPr>
              <a:t>is used to represent the value of the object's data type. The built-in function </a:t>
            </a:r>
            <a:r>
              <a:rPr lang="en-US" altLang="zh-CN" sz="2400" kern="100" dirty="0">
                <a:highlight>
                  <a:srgbClr val="FFFF00"/>
                </a:highlight>
                <a:cs typeface="Times New Roman" panose="02020603050405020304" pitchFamily="18" charset="0"/>
              </a:rPr>
              <a:t>print(obj1</a:t>
            </a:r>
            <a:r>
              <a:rPr lang="en-US" altLang="zh-CN" kern="100" dirty="0">
                <a:highlight>
                  <a:srgbClr val="FFFF00"/>
                </a:highlight>
                <a:cs typeface="Times New Roman" panose="02020603050405020304" pitchFamily="18" charset="0"/>
              </a:rPr>
              <a:t>) </a:t>
            </a:r>
            <a:r>
              <a:rPr lang="zh-CN" altLang="zh-CN" sz="2400" dirty="0">
                <a:ea typeface="Times New Roman" panose="02020603050405020304" pitchFamily="18" charset="0"/>
              </a:rPr>
              <a:t>returns the value of the object </a:t>
            </a:r>
            <a:r>
              <a:rPr lang="en-US" altLang="zh-CN" sz="2400" dirty="0">
                <a:ea typeface="Times New Roman" panose="02020603050405020304" pitchFamily="18" charset="0"/>
              </a:rPr>
              <a:t>obj1.</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1199456" y="391021"/>
            <a:ext cx="9577388" cy="569913"/>
          </a:xfrm>
        </p:spPr>
        <p:txBody>
          <a:bodyPr/>
          <a:lstStyle/>
          <a:p>
            <a:pPr eaLnBrk="1" hangingPunct="1">
              <a:defRPr/>
            </a:pPr>
            <a:r>
              <a:rPr lang="zh-CN" altLang="zh-CN" dirty="0">
                <a:ea typeface="Times New Roman" panose="02020603050405020304" pitchFamily="18" charset="0"/>
              </a:rPr>
              <a:t>Objects </a:t>
            </a:r>
            <a:r>
              <a:rPr lang="zh-CN" altLang="en-US" dirty="0">
                <a:ea typeface="Times New Roman" panose="02020603050405020304" pitchFamily="18" charset="0"/>
              </a:rPr>
              <a:t>in </a:t>
            </a:r>
            <a:r>
              <a:rPr lang="en-US" altLang="zh-CN" dirty="0">
                <a:ea typeface="Times New Roman" panose="02020603050405020304" pitchFamily="18" charset="0"/>
              </a:rPr>
              <a:t>Python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p>
        </p:txBody>
      </p:sp>
      <p:sp>
        <p:nvSpPr>
          <p:cNvPr id="18435" name="内容占位符 2"/>
          <p:cNvSpPr>
            <a:spLocks noGrp="1" noChangeArrowheads="1"/>
          </p:cNvSpPr>
          <p:nvPr>
            <p:ph idx="1"/>
          </p:nvPr>
        </p:nvSpPr>
        <p:spPr>
          <a:xfrm>
            <a:off x="191344" y="1017588"/>
            <a:ext cx="11377264" cy="5337175"/>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2.2</a:t>
            </a:r>
            <a:r>
              <a:rPr lang="zh-CN" altLang="zh-CN" sz="2400" dirty="0">
                <a:highlight>
                  <a:srgbClr val="00FFFF"/>
                </a:highlight>
                <a:cs typeface="Times New Roman" panose="02020603050405020304" pitchFamily="18" charset="0"/>
              </a:rPr>
              <a:t>] Viewing Objects Using Built-in Functions </a:t>
            </a:r>
            <a:r>
              <a:rPr lang="en-US" altLang="zh-CN" sz="2400" dirty="0">
                <a:highlight>
                  <a:srgbClr val="00FFFF"/>
                </a:highlight>
                <a:cs typeface="Times New Roman" panose="02020603050405020304" pitchFamily="18" charset="0"/>
              </a:rPr>
              <a:t>type()</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id()</a:t>
            </a:r>
            <a:r>
              <a:rPr lang="zh-CN" altLang="zh-CN" sz="2400" dirty="0">
                <a:highlight>
                  <a:srgbClr val="00FFFF"/>
                </a:highlight>
                <a:cs typeface="Times New Roman" panose="02020603050405020304" pitchFamily="18" charset="0"/>
              </a:rPr>
              <a:t>, and </a:t>
            </a:r>
            <a:r>
              <a:rPr lang="en-US" altLang="zh-CN" sz="2400" dirty="0">
                <a:highlight>
                  <a:srgbClr val="00FFFF"/>
                </a:highlight>
                <a:cs typeface="Times New Roman" panose="02020603050405020304" pitchFamily="18" charset="0"/>
              </a:rPr>
              <a:t>print()</a:t>
            </a:r>
          </a:p>
          <a:p>
            <a:pPr eaLnBrk="1" hangingPunct="1">
              <a:defRPr/>
            </a:pPr>
            <a:endParaRPr lang="en-US" altLang="zh-CN" sz="2400" dirty="0">
              <a:ea typeface="Times New Roman" panose="02020603050405020304" pitchFamily="18" charset="0"/>
            </a:endParaRPr>
          </a:p>
          <a:p>
            <a:pPr eaLnBrk="1" hangingPunct="1">
              <a:defRPr/>
            </a:pPr>
            <a:endParaRPr lang="en-US" altLang="zh-CN" sz="2400" dirty="0">
              <a:ea typeface="Times New Roman" panose="02020603050405020304" pitchFamily="18" charset="0"/>
            </a:endParaRPr>
          </a:p>
          <a:p>
            <a:pPr eaLnBrk="1" hangingPunct="1">
              <a:defRPr/>
            </a:pPr>
            <a:endParaRPr lang="en-US" altLang="zh-CN" sz="2400" dirty="0">
              <a:ea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2.3</a:t>
            </a:r>
            <a:r>
              <a:rPr lang="zh-CN" altLang="zh-CN" sz="2400" dirty="0">
                <a:highlight>
                  <a:srgbClr val="00FFFF"/>
                </a:highlight>
                <a:cs typeface="Times New Roman" panose="02020603050405020304" pitchFamily="18" charset="0"/>
              </a:rPr>
              <a:t>] Viewing </a:t>
            </a:r>
            <a:r>
              <a:rPr lang="en-US" altLang="zh-CN" sz="2400" dirty="0">
                <a:highlight>
                  <a:srgbClr val="00FFFF"/>
                </a:highlight>
                <a:cs typeface="Times New Roman" panose="02020603050405020304" pitchFamily="18" charset="0"/>
              </a:rPr>
              <a:t>Python </a:t>
            </a:r>
            <a:r>
              <a:rPr lang="zh-CN" altLang="zh-CN" sz="2400" dirty="0">
                <a:highlight>
                  <a:srgbClr val="00FFFF"/>
                </a:highlight>
                <a:cs typeface="Times New Roman" panose="02020603050405020304" pitchFamily="18" charset="0"/>
              </a:rPr>
              <a:t>Built-in Function Objects</a:t>
            </a:r>
            <a:endParaRPr lang="en-US" altLang="zh-CN" sz="2400" dirty="0">
              <a:highlight>
                <a:srgbClr val="00FFFF"/>
              </a:highlight>
              <a:cs typeface="Times New Roman" panose="02020603050405020304" pitchFamily="18" charset="0"/>
            </a:endParaRPr>
          </a:p>
        </p:txBody>
      </p:sp>
      <p:sp>
        <p:nvSpPr>
          <p:cNvPr id="18436" name="文本框 1"/>
          <p:cNvSpPr txBox="1">
            <a:spLocks noChangeArrowheads="1"/>
          </p:cNvSpPr>
          <p:nvPr/>
        </p:nvSpPr>
        <p:spPr bwMode="auto">
          <a:xfrm>
            <a:off x="2711624" y="1700809"/>
            <a:ext cx="6768926" cy="1323439"/>
          </a:xfrm>
          <a:prstGeom prst="rect">
            <a:avLst/>
          </a:prstGeom>
          <a:solidFill>
            <a:schemeClr val="accent4">
              <a:lumMod val="20%"/>
              <a:lumOff val="80%"/>
            </a:schemeClr>
          </a:solidFill>
          <a:ln>
            <a:noFill/>
          </a:ln>
        </p:spPr>
        <p:txBody>
          <a:bodyPr>
            <a:spAutoFit/>
          </a:bodyPr>
          <a:lstStyle>
            <a:lvl1pPr>
              <a:lnSpc>
                <a:spcPct val="120%"/>
              </a:lnSpc>
              <a:spcBef>
                <a:spcPts val="1000"/>
              </a:spcBef>
              <a:buClr>
                <a:schemeClr val="accent1"/>
              </a:buClr>
              <a:buSzPct val="1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
              </a:lnSpc>
              <a:spcBef>
                <a:spcPts val="500"/>
              </a:spcBef>
              <a:buClr>
                <a:schemeClr val="accent1"/>
              </a:buClr>
              <a:buSzPct val="1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
              </a:lnSpc>
              <a:spcBef>
                <a:spcPts val="500"/>
              </a:spcBef>
              <a:buClr>
                <a:schemeClr val="accent1"/>
              </a:buClr>
              <a:buSzPct val="1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
              </a:lnSpc>
              <a:spcBef>
                <a:spcPts val="500"/>
              </a:spcBef>
              <a:buClr>
                <a:schemeClr val="accent1"/>
              </a:buClr>
              <a:buSzPct val="1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
              </a:lnSpc>
              <a:spcBef>
                <a:spcPts val="500"/>
              </a:spcBef>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9pPr>
          </a:lstStyle>
          <a:p>
            <a:pPr>
              <a:lnSpc>
                <a:spcPct val="100%"/>
              </a:lnSpc>
              <a:spcBef>
                <a:spcPct val="0%"/>
              </a:spcBef>
              <a:buClrTx/>
              <a:buSzTx/>
              <a:buFontTx/>
              <a:buNone/>
              <a:defRPr/>
            </a:pPr>
            <a:r>
              <a:rPr lang="zh-CN" altLang="zh-CN" b="1" dirty="0">
                <a:latin typeface="Times New Roman" panose="02020603050405020304" pitchFamily="18" charset="0"/>
              </a:rPr>
              <a:t>&gt;&gt;&gt; </a:t>
            </a:r>
            <a:r>
              <a:rPr lang="zh-CN" altLang="zh-CN" b="1" dirty="0">
                <a:solidFill>
                  <a:srgbClr val="FF0000"/>
                </a:solidFill>
                <a:latin typeface="Times New Roman" panose="02020603050405020304" pitchFamily="18" charset="0"/>
              </a:rPr>
              <a:t>123 </a:t>
            </a:r>
            <a:r>
              <a:rPr lang="zh-CN" altLang="zh-CN" b="1" dirty="0">
                <a:latin typeface="Times New Roman" panose="02020603050405020304" pitchFamily="18" charset="0"/>
              </a:rPr>
              <a:t># Output: </a:t>
            </a:r>
            <a:r>
              <a:rPr lang="zh-CN" altLang="zh-CN" b="1" kern="100" dirty="0">
                <a:highlight>
                  <a:srgbClr val="FFFF00"/>
                </a:highlight>
                <a:latin typeface="Times New Roman" panose="02020603050405020304" pitchFamily="18" charset="0"/>
                <a:cs typeface="Times New Roman" panose="02020603050405020304" pitchFamily="18" charset="0"/>
              </a:rPr>
              <a:t>123</a:t>
            </a:r>
          </a:p>
          <a:p>
            <a:pPr>
              <a:lnSpc>
                <a:spcPct val="100%"/>
              </a:lnSpc>
              <a:spcBef>
                <a:spcPct val="0%"/>
              </a:spcBef>
              <a:buClrTx/>
              <a:buSzTx/>
              <a:buFontTx/>
              <a:buNone/>
              <a:defRPr/>
            </a:pPr>
            <a:r>
              <a:rPr lang="zh-CN" altLang="zh-CN" b="1" dirty="0">
                <a:latin typeface="Times New Roman" panose="02020603050405020304" pitchFamily="18" charset="0"/>
              </a:rPr>
              <a:t>&gt;&gt;&gt; </a:t>
            </a:r>
            <a:r>
              <a:rPr lang="zh-CN" altLang="zh-CN" b="1" dirty="0">
                <a:solidFill>
                  <a:srgbClr val="FF0000"/>
                </a:solidFill>
                <a:latin typeface="Times New Roman" panose="02020603050405020304" pitchFamily="18" charset="0"/>
              </a:rPr>
              <a:t>id(123) </a:t>
            </a:r>
            <a:r>
              <a:rPr lang="zh-CN" altLang="zh-CN" b="1" dirty="0">
                <a:latin typeface="Times New Roman" panose="02020603050405020304" pitchFamily="18" charset="0"/>
              </a:rPr>
              <a:t># Output: </a:t>
            </a:r>
            <a:r>
              <a:rPr lang="en-US" altLang="zh-CN" b="1" kern="100" dirty="0">
                <a:highlight>
                  <a:srgbClr val="FFFF00"/>
                </a:highlight>
                <a:latin typeface="Times New Roman" panose="02020603050405020304" pitchFamily="18" charset="0"/>
                <a:cs typeface="Times New Roman" panose="02020603050405020304" pitchFamily="18" charset="0"/>
              </a:rPr>
              <a:t>140706558370656</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a:lnSpc>
                <a:spcPct val="100%"/>
              </a:lnSpc>
              <a:spcBef>
                <a:spcPct val="0%"/>
              </a:spcBef>
              <a:buClrTx/>
              <a:buSzTx/>
              <a:buFontTx/>
              <a:buNone/>
              <a:defRPr/>
            </a:pPr>
            <a:r>
              <a:rPr lang="zh-CN" altLang="zh-CN" b="1" dirty="0">
                <a:latin typeface="Times New Roman" panose="02020603050405020304" pitchFamily="18" charset="0"/>
              </a:rPr>
              <a:t>&gt;&gt;&gt; </a:t>
            </a:r>
            <a:r>
              <a:rPr lang="zh-CN" altLang="zh-CN" b="1" dirty="0">
                <a:solidFill>
                  <a:srgbClr val="FF0000"/>
                </a:solidFill>
                <a:latin typeface="Times New Roman" panose="02020603050405020304" pitchFamily="18" charset="0"/>
              </a:rPr>
              <a:t>type(123) </a:t>
            </a:r>
            <a:r>
              <a:rPr lang="zh-CN" altLang="zh-CN" b="1" dirty="0">
                <a:latin typeface="Times New Roman" panose="02020603050405020304" pitchFamily="18" charset="0"/>
              </a:rPr>
              <a:t>#Output: </a:t>
            </a:r>
            <a:r>
              <a:rPr lang="zh-CN" altLang="zh-CN" b="1" kern="100" dirty="0">
                <a:highlight>
                  <a:srgbClr val="FFFF00"/>
                </a:highlight>
                <a:latin typeface="Times New Roman" panose="02020603050405020304" pitchFamily="18" charset="0"/>
                <a:cs typeface="Times New Roman" panose="02020603050405020304" pitchFamily="18" charset="0"/>
              </a:rPr>
              <a:t>&lt;class 'int'&gt;</a:t>
            </a:r>
          </a:p>
          <a:p>
            <a:pPr>
              <a:lnSpc>
                <a:spcPct val="100%"/>
              </a:lnSpc>
              <a:spcBef>
                <a:spcPct val="0%"/>
              </a:spcBef>
              <a:buClrTx/>
              <a:buSzTx/>
              <a:buFontTx/>
              <a:buNone/>
              <a:defRPr/>
            </a:pPr>
            <a:r>
              <a:rPr lang="zh-CN" altLang="zh-CN" b="1" dirty="0">
                <a:latin typeface="Times New Roman" panose="02020603050405020304" pitchFamily="18" charset="0"/>
              </a:rPr>
              <a:t>&gt;&gt;&gt; </a:t>
            </a:r>
            <a:r>
              <a:rPr lang="zh-CN" altLang="zh-CN" b="1" dirty="0">
                <a:solidFill>
                  <a:srgbClr val="FF0000"/>
                </a:solidFill>
                <a:latin typeface="Times New Roman" panose="02020603050405020304" pitchFamily="18" charset="0"/>
              </a:rPr>
              <a:t>print(123) </a:t>
            </a:r>
            <a:r>
              <a:rPr lang="zh-CN" altLang="zh-CN" b="1" dirty="0">
                <a:latin typeface="Times New Roman" panose="02020603050405020304" pitchFamily="18" charset="0"/>
              </a:rPr>
              <a:t>#Output: </a:t>
            </a:r>
            <a:r>
              <a:rPr lang="zh-CN" altLang="zh-CN" b="1" kern="100" dirty="0">
                <a:highlight>
                  <a:srgbClr val="FFFF00"/>
                </a:highlight>
                <a:latin typeface="Times New Roman" panose="02020603050405020304" pitchFamily="18" charset="0"/>
                <a:cs typeface="Times New Roman" panose="02020603050405020304" pitchFamily="18" charset="0"/>
              </a:rPr>
              <a:t>123</a:t>
            </a:r>
          </a:p>
        </p:txBody>
      </p:sp>
      <p:sp>
        <p:nvSpPr>
          <p:cNvPr id="18437" name="文本框 2"/>
          <p:cNvSpPr txBox="1">
            <a:spLocks noChangeArrowheads="1"/>
          </p:cNvSpPr>
          <p:nvPr/>
        </p:nvSpPr>
        <p:spPr bwMode="auto">
          <a:xfrm>
            <a:off x="2567608" y="3922734"/>
            <a:ext cx="7777163" cy="1323439"/>
          </a:xfrm>
          <a:prstGeom prst="rect">
            <a:avLst/>
          </a:prstGeom>
          <a:solidFill>
            <a:schemeClr val="accent4">
              <a:lumMod val="20%"/>
              <a:lumOff val="80%"/>
            </a:schemeClr>
          </a:solidFill>
          <a:ln>
            <a:noFill/>
          </a:ln>
        </p:spPr>
        <p:txBody>
          <a:bodyPr>
            <a:spAutoFit/>
          </a:bodyPr>
          <a:lstStyle>
            <a:lvl1pPr>
              <a:lnSpc>
                <a:spcPct val="120%"/>
              </a:lnSpc>
              <a:spcBef>
                <a:spcPts val="1000"/>
              </a:spcBef>
              <a:buClr>
                <a:schemeClr val="accent1"/>
              </a:buClr>
              <a:buSzPct val="1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
              </a:lnSpc>
              <a:spcBef>
                <a:spcPts val="500"/>
              </a:spcBef>
              <a:buClr>
                <a:schemeClr val="accent1"/>
              </a:buClr>
              <a:buSzPct val="1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
              </a:lnSpc>
              <a:spcBef>
                <a:spcPts val="500"/>
              </a:spcBef>
              <a:buClr>
                <a:schemeClr val="accent1"/>
              </a:buClr>
              <a:buSzPct val="1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
              </a:lnSpc>
              <a:spcBef>
                <a:spcPts val="500"/>
              </a:spcBef>
              <a:buClr>
                <a:schemeClr val="accent1"/>
              </a:buClr>
              <a:buSzPct val="1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
              </a:lnSpc>
              <a:spcBef>
                <a:spcPts val="500"/>
              </a:spcBef>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
              </a:lnSpc>
              <a:spcBef>
                <a:spcPts val="500"/>
              </a:spcBef>
              <a:spcAft>
                <a:spcPct val="0%"/>
              </a:spcAft>
              <a:buClr>
                <a:schemeClr val="accent1"/>
              </a:buClr>
              <a:buSzPct val="100%"/>
              <a:buFont typeface="Arial" panose="020B0604020202020204" pitchFamily="34" charset="0"/>
              <a:buChar char="•"/>
              <a:defRPr sz="1200">
                <a:solidFill>
                  <a:schemeClr val="tx1"/>
                </a:solidFill>
                <a:latin typeface="Century Gothic" panose="020B0502020202020204" pitchFamily="34" charset="0"/>
              </a:defRPr>
            </a:lvl9pPr>
          </a:lstStyle>
          <a:p>
            <a:pPr>
              <a:lnSpc>
                <a:spcPct val="100%"/>
              </a:lnSpc>
              <a:spcBef>
                <a:spcPct val="0%"/>
              </a:spcBef>
              <a:buClrTx/>
              <a:buSzTx/>
              <a:buFontTx/>
              <a:buNone/>
              <a:defRPr/>
            </a:pPr>
            <a:r>
              <a:rPr lang="zh-CN" altLang="zh-CN" b="1" dirty="0">
                <a:latin typeface="Times New Roman" panose="02020603050405020304" pitchFamily="18" charset="0"/>
              </a:rPr>
              <a:t>&gt;&gt;&gt; </a:t>
            </a:r>
            <a:r>
              <a:rPr lang="zh-CN" altLang="zh-CN" b="1" dirty="0">
                <a:solidFill>
                  <a:srgbClr val="FF0000"/>
                </a:solidFill>
                <a:latin typeface="Times New Roman" panose="02020603050405020304" pitchFamily="18" charset="0"/>
              </a:rPr>
              <a:t>type(abs) </a:t>
            </a:r>
            <a:r>
              <a:rPr lang="zh-CN" altLang="zh-CN" b="1" dirty="0">
                <a:latin typeface="Times New Roman" panose="02020603050405020304" pitchFamily="18" charset="0"/>
              </a:rPr>
              <a:t>#output: </a:t>
            </a:r>
            <a:r>
              <a:rPr lang="zh-CN" altLang="zh-CN" b="1" kern="100" dirty="0">
                <a:highlight>
                  <a:srgbClr val="FFFF00"/>
                </a:highlight>
                <a:latin typeface="Times New Roman" panose="02020603050405020304" pitchFamily="18" charset="0"/>
                <a:cs typeface="Times New Roman" panose="02020603050405020304" pitchFamily="18" charset="0"/>
              </a:rPr>
              <a:t>&lt;class 'builtin_function_or_method'&gt;</a:t>
            </a:r>
          </a:p>
          <a:p>
            <a:pPr>
              <a:lnSpc>
                <a:spcPct val="100%"/>
              </a:lnSpc>
              <a:spcBef>
                <a:spcPct val="0%"/>
              </a:spcBef>
              <a:buClrTx/>
              <a:buSzTx/>
              <a:buFontTx/>
              <a:buNone/>
              <a:defRPr/>
            </a:pPr>
            <a:r>
              <a:rPr lang="zh-CN" altLang="zh-CN" b="1" dirty="0">
                <a:latin typeface="Times New Roman" panose="02020603050405020304" pitchFamily="18" charset="0"/>
              </a:rPr>
              <a:t>&gt;&gt;&gt; </a:t>
            </a:r>
            <a:r>
              <a:rPr lang="zh-CN" altLang="zh-CN" b="1" dirty="0">
                <a:solidFill>
                  <a:srgbClr val="FF0000"/>
                </a:solidFill>
                <a:latin typeface="Times New Roman" panose="02020603050405020304" pitchFamily="18" charset="0"/>
              </a:rPr>
              <a:t>id(abs) </a:t>
            </a:r>
            <a:r>
              <a:rPr lang="zh-CN" altLang="zh-CN" b="1" dirty="0">
                <a:latin typeface="Times New Roman" panose="02020603050405020304" pitchFamily="18" charset="0"/>
              </a:rPr>
              <a:t># Output: </a:t>
            </a:r>
            <a:r>
              <a:rPr lang="en-US" altLang="zh-CN" b="1" kern="100" dirty="0">
                <a:highlight>
                  <a:srgbClr val="FFFF00"/>
                </a:highlight>
                <a:latin typeface="Times New Roman" panose="02020603050405020304" pitchFamily="18" charset="0"/>
                <a:cs typeface="Times New Roman" panose="02020603050405020304" pitchFamily="18" charset="0"/>
              </a:rPr>
              <a:t>2529313427104</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a:lnSpc>
                <a:spcPct val="100%"/>
              </a:lnSpc>
              <a:spcBef>
                <a:spcPct val="0%"/>
              </a:spcBef>
              <a:buClrTx/>
              <a:buSzTx/>
              <a:buFontTx/>
              <a:buNone/>
              <a:defRPr/>
            </a:pPr>
            <a:r>
              <a:rPr lang="zh-CN" altLang="zh-CN" b="1" dirty="0">
                <a:latin typeface="Times New Roman" panose="02020603050405020304" pitchFamily="18" charset="0"/>
              </a:rPr>
              <a:t>&gt;&gt;&gt; </a:t>
            </a:r>
            <a:r>
              <a:rPr lang="zh-CN" altLang="zh-CN" b="1" dirty="0">
                <a:solidFill>
                  <a:srgbClr val="FF0000"/>
                </a:solidFill>
                <a:latin typeface="Times New Roman" panose="02020603050405020304" pitchFamily="18" charset="0"/>
              </a:rPr>
              <a:t>type(range) </a:t>
            </a:r>
            <a:r>
              <a:rPr lang="zh-CN" altLang="zh-CN" b="1" dirty="0">
                <a:latin typeface="Times New Roman" panose="02020603050405020304" pitchFamily="18" charset="0"/>
              </a:rPr>
              <a:t>#Output: </a:t>
            </a:r>
            <a:r>
              <a:rPr lang="zh-CN" altLang="zh-CN" b="1" kern="100" dirty="0">
                <a:highlight>
                  <a:srgbClr val="FFFF00"/>
                </a:highlight>
                <a:latin typeface="Times New Roman" panose="02020603050405020304" pitchFamily="18" charset="0"/>
                <a:cs typeface="Times New Roman" panose="02020603050405020304" pitchFamily="18" charset="0"/>
              </a:rPr>
              <a:t>&lt;class 'type'&gt;</a:t>
            </a:r>
          </a:p>
          <a:p>
            <a:pPr>
              <a:lnSpc>
                <a:spcPct val="100%"/>
              </a:lnSpc>
              <a:spcBef>
                <a:spcPct val="0%"/>
              </a:spcBef>
              <a:buClrTx/>
              <a:buSzTx/>
              <a:buFontTx/>
              <a:buNone/>
              <a:defRPr/>
            </a:pPr>
            <a:r>
              <a:rPr lang="zh-CN" altLang="zh-CN" b="1" dirty="0">
                <a:latin typeface="Times New Roman" panose="02020603050405020304" pitchFamily="18" charset="0"/>
              </a:rPr>
              <a:t>&gt;&gt;&gt; </a:t>
            </a:r>
            <a:r>
              <a:rPr lang="zh-CN" altLang="zh-CN" b="1" dirty="0">
                <a:solidFill>
                  <a:srgbClr val="FF0000"/>
                </a:solidFill>
                <a:latin typeface="Times New Roman" panose="02020603050405020304" pitchFamily="18" charset="0"/>
              </a:rPr>
              <a:t>id(range) </a:t>
            </a:r>
            <a:r>
              <a:rPr lang="zh-CN" altLang="zh-CN" b="1" dirty="0">
                <a:latin typeface="Times New Roman" panose="02020603050405020304" pitchFamily="18" charset="0"/>
              </a:rPr>
              <a:t># Output: </a:t>
            </a:r>
            <a:r>
              <a:rPr lang="en-US" altLang="zh-CN" b="1" kern="100" dirty="0">
                <a:highlight>
                  <a:srgbClr val="FFFF00"/>
                </a:highlight>
                <a:latin typeface="Times New Roman" panose="02020603050405020304" pitchFamily="18" charset="0"/>
                <a:cs typeface="Times New Roman" panose="02020603050405020304" pitchFamily="18" charset="0"/>
              </a:rPr>
              <a:t>140706557885440</a:t>
            </a:r>
            <a:endParaRPr lang="zh-CN" altLang="zh-CN"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199356" y="548680"/>
            <a:ext cx="9793287" cy="576263"/>
          </a:xfrm>
        </p:spPr>
        <p:txBody>
          <a:bodyPr/>
          <a:lstStyle/>
          <a:p>
            <a:pPr eaLnBrk="1" hangingPunct="1">
              <a:defRPr/>
            </a:pPr>
            <a:r>
              <a:rPr lang="en-US" altLang="zh-CN" dirty="0"/>
              <a:t>Python </a:t>
            </a:r>
            <a:r>
              <a:rPr lang="zh-CN" altLang="zh-CN" dirty="0"/>
              <a:t>Objects and References</a:t>
            </a:r>
            <a:endParaRPr lang="zh-CN" altLang="en-US" dirty="0">
              <a:ea typeface="Times New Roman" panose="02020603050405020304" pitchFamily="18" charset="0"/>
            </a:endParaRPr>
          </a:p>
        </p:txBody>
      </p:sp>
      <p:sp>
        <p:nvSpPr>
          <p:cNvPr id="21507" name="内容占位符 2"/>
          <p:cNvSpPr>
            <a:spLocks noGrp="1" noChangeArrowheads="1"/>
          </p:cNvSpPr>
          <p:nvPr>
            <p:ph idx="1"/>
          </p:nvPr>
        </p:nvSpPr>
        <p:spPr>
          <a:xfrm>
            <a:off x="911224" y="1268413"/>
            <a:ext cx="10369351" cy="4616450"/>
          </a:xfrm>
        </p:spPr>
        <p:txBody>
          <a:bodyPr/>
          <a:lstStyle/>
          <a:p>
            <a:pPr eaLnBrk="1" hangingPunct="1"/>
            <a:r>
              <a:rPr lang="zh-CN" altLang="zh-CN" sz="2400" dirty="0">
                <a:ea typeface="Times New Roman" panose="02020603050405020304" pitchFamily="18" charset="0"/>
              </a:rPr>
              <a:t>When a Python program is run, various objects are created in memory (located in heap memory), objects are bound to variables (located in stack memory) through assignment statements, and objects are referenced through variables to perform various operations</a:t>
            </a:r>
            <a:endParaRPr lang="en-US" altLang="zh-CN" sz="2400" dirty="0">
              <a:ea typeface="Times New Roman" panose="02020603050405020304" pitchFamily="18" charset="0"/>
            </a:endParaRPr>
          </a:p>
          <a:p>
            <a:pPr eaLnBrk="1" hangingPunct="1"/>
            <a:r>
              <a:rPr lang="zh-CN" altLang="zh-CN" sz="2400" dirty="0">
                <a:ea typeface="Times New Roman" panose="02020603050405020304" pitchFamily="18" charset="0"/>
              </a:rPr>
              <a:t>Multiple variables can refer to the same object</a:t>
            </a:r>
            <a:endParaRPr lang="en-US" altLang="zh-CN" sz="2400" dirty="0">
              <a:ea typeface="Times New Roman" panose="02020603050405020304" pitchFamily="18" charset="0"/>
            </a:endParaRPr>
          </a:p>
          <a:p>
            <a:pPr eaLnBrk="1" hangingPunct="1"/>
            <a:r>
              <a:rPr lang="zh-CN" altLang="zh-CN" sz="2400" dirty="0">
                <a:ea typeface="Times New Roman" panose="02020603050405020304" pitchFamily="18" charset="0"/>
              </a:rPr>
              <a:t>If an object is no longer referenced by a variable in any valid scope, the memory occupied by the object is reclaimed through the automatic garbage collection mechanism</a:t>
            </a:r>
            <a:endParaRPr lang="zh-CN" altLang="en-US" sz="2400" dirty="0">
              <a:ea typeface="Times New Roman" panose="02020603050405020304" pitchFamily="18" charset="0"/>
            </a:endParaRPr>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1293812" y="402437"/>
            <a:ext cx="9604375" cy="576263"/>
          </a:xfrm>
        </p:spPr>
        <p:txBody>
          <a:bodyPr/>
          <a:lstStyle/>
          <a:p>
            <a:pPr eaLnBrk="1" hangingPunct="1">
              <a:defRPr/>
            </a:pPr>
            <a:r>
              <a:rPr lang="zh-CN" altLang="zh-CN" dirty="0">
                <a:ea typeface="Times New Roman" panose="02020603050405020304" pitchFamily="18" charset="0"/>
              </a:rPr>
              <a:t>Object memory schematic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p>
        </p:txBody>
      </p:sp>
      <p:sp>
        <p:nvSpPr>
          <p:cNvPr id="15363" name="内容占位符 2"/>
          <p:cNvSpPr>
            <a:spLocks noGrp="1"/>
          </p:cNvSpPr>
          <p:nvPr>
            <p:ph idx="1"/>
          </p:nvPr>
        </p:nvSpPr>
        <p:spPr>
          <a:xfrm>
            <a:off x="1148941" y="1052736"/>
            <a:ext cx="10081443" cy="5256584"/>
          </a:xfrm>
        </p:spPr>
        <p:txBody>
          <a:bodyPr rtlCol="0">
            <a:noAutofit/>
          </a:bodyPr>
          <a:lstStyle/>
          <a:p>
            <a:pPr eaLnBrk="1" fontAlgn="auto" hangingPunct="1">
              <a:spcAft>
                <a:spcPts val="0"/>
              </a:spcAft>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2.9</a:t>
            </a:r>
            <a:r>
              <a:rPr lang="zh-CN" altLang="zh-CN" sz="2800" dirty="0">
                <a:highlight>
                  <a:srgbClr val="00FFFF"/>
                </a:highlight>
                <a:cs typeface="Times New Roman" panose="02020603050405020304" pitchFamily="18" charset="0"/>
              </a:rPr>
              <a:t>: Example of variable incremental operation and the corresponding object memory schema</a:t>
            </a:r>
            <a:endParaRPr lang="en-US" altLang="zh-CN" sz="2800" dirty="0">
              <a:highlight>
                <a:srgbClr val="00FFFF"/>
              </a:highlight>
              <a:cs typeface="Times New Roman" panose="02020603050405020304" pitchFamily="18" charset="0"/>
            </a:endParaRPr>
          </a:p>
          <a:p>
            <a:pPr eaLnBrk="1" fontAlgn="auto" hangingPunct="1">
              <a:spcAft>
                <a:spcPts val="0"/>
              </a:spcAft>
              <a:defRPr/>
            </a:pPr>
            <a:endParaRPr lang="en-US" altLang="zh-CN" sz="2800" dirty="0">
              <a:ea typeface="Times New Roman" panose="02020603050405020304" pitchFamily="18" charset="0"/>
            </a:endParaRPr>
          </a:p>
          <a:p>
            <a:pPr eaLnBrk="1" fontAlgn="auto" hangingPunct="1">
              <a:spcAft>
                <a:spcPts val="0"/>
              </a:spcAft>
              <a:defRPr/>
            </a:pPr>
            <a:endParaRPr lang="en-US" altLang="zh-CN" sz="2800" dirty="0">
              <a:ea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altLang="zh-CN" sz="2800" dirty="0">
              <a:ea typeface="Times New Roman" panose="02020603050405020304" pitchFamily="18" charset="0"/>
            </a:endParaRPr>
          </a:p>
          <a:p>
            <a:pPr eaLnBrk="1" fontAlgn="auto" hangingPunct="1">
              <a:spcAft>
                <a:spcPts val="0"/>
              </a:spcAft>
              <a:defRPr/>
            </a:pPr>
            <a:r>
              <a:rPr lang="zh-CN" altLang="zh-CN" sz="2800" dirty="0">
                <a:ea typeface="Times New Roman" panose="02020603050405020304" pitchFamily="18" charset="0"/>
              </a:rPr>
              <a:t>The first statement, creates an </a:t>
            </a:r>
            <a:r>
              <a:rPr lang="en-US" altLang="zh-CN" sz="2800" dirty="0">
                <a:ea typeface="Times New Roman" panose="02020603050405020304" pitchFamily="18" charset="0"/>
              </a:rPr>
              <a:t>int </a:t>
            </a:r>
            <a:r>
              <a:rPr lang="zh-CN" altLang="zh-CN" sz="2800" dirty="0">
                <a:ea typeface="Times New Roman" panose="02020603050405020304" pitchFamily="18" charset="0"/>
              </a:rPr>
              <a:t>object with the value </a:t>
            </a:r>
            <a:r>
              <a:rPr lang="en-US" altLang="zh-CN" sz="2800" dirty="0">
                <a:ea typeface="Times New Roman" panose="02020603050405020304" pitchFamily="18" charset="0"/>
              </a:rPr>
              <a:t>100 </a:t>
            </a:r>
            <a:r>
              <a:rPr lang="zh-CN" altLang="zh-CN" sz="2800" dirty="0">
                <a:ea typeface="Times New Roman" panose="02020603050405020304" pitchFamily="18" charset="0"/>
              </a:rPr>
              <a:t>and binds it to the variable </a:t>
            </a:r>
            <a:r>
              <a:rPr lang="en-US" altLang="zh-CN" sz="2800" dirty="0" err="1">
                <a:ea typeface="Times New Roman" panose="02020603050405020304" pitchFamily="18" charset="0"/>
              </a:rPr>
              <a:t>i</a:t>
            </a:r>
            <a:r>
              <a:rPr lang="zh-CN" altLang="zh-CN" sz="2800" dirty="0">
                <a:ea typeface="Times New Roman" panose="02020603050405020304" pitchFamily="18" charset="0"/>
              </a:rPr>
              <a:t>;</a:t>
            </a:r>
            <a:endParaRPr lang="en-US" altLang="zh-CN" sz="2800" dirty="0">
              <a:ea typeface="Times New Roman" panose="02020603050405020304" pitchFamily="18" charset="0"/>
            </a:endParaRPr>
          </a:p>
          <a:p>
            <a:pPr eaLnBrk="1" fontAlgn="auto" hangingPunct="1">
              <a:spcAft>
                <a:spcPts val="0"/>
              </a:spcAft>
              <a:defRPr/>
            </a:pPr>
            <a:r>
              <a:rPr lang="zh-CN" altLang="zh-CN" sz="2800" dirty="0">
                <a:ea typeface="Times New Roman" panose="02020603050405020304" pitchFamily="18" charset="0"/>
              </a:rPr>
              <a:t>In the second statement, the value of expression </a:t>
            </a:r>
            <a:r>
              <a:rPr lang="en-US" altLang="zh-CN" sz="2800" dirty="0">
                <a:ea typeface="Times New Roman" panose="02020603050405020304" pitchFamily="18" charset="0"/>
              </a:rPr>
              <a:t>i+1 is </a:t>
            </a:r>
            <a:r>
              <a:rPr lang="zh-CN" altLang="zh-CN" sz="2800" dirty="0">
                <a:ea typeface="Times New Roman" panose="02020603050405020304" pitchFamily="18" charset="0"/>
              </a:rPr>
              <a:t>computed, then an </a:t>
            </a:r>
            <a:r>
              <a:rPr lang="en-US" altLang="zh-CN" sz="2800" dirty="0">
                <a:ea typeface="Times New Roman" panose="02020603050405020304" pitchFamily="18" charset="0"/>
              </a:rPr>
              <a:t>int </a:t>
            </a:r>
            <a:r>
              <a:rPr lang="zh-CN" altLang="zh-CN" sz="2800" dirty="0">
                <a:ea typeface="Times New Roman" panose="02020603050405020304" pitchFamily="18" charset="0"/>
              </a:rPr>
              <a:t>object with value </a:t>
            </a:r>
            <a:r>
              <a:rPr lang="en-US" altLang="zh-CN" sz="2800" dirty="0">
                <a:ea typeface="Times New Roman" panose="02020603050405020304" pitchFamily="18" charset="0"/>
              </a:rPr>
              <a:t>101 is </a:t>
            </a:r>
            <a:r>
              <a:rPr lang="zh-CN" altLang="zh-CN" sz="2800" dirty="0">
                <a:ea typeface="Times New Roman" panose="02020603050405020304" pitchFamily="18" charset="0"/>
              </a:rPr>
              <a:t>created and bound to variable </a:t>
            </a:r>
            <a:r>
              <a:rPr lang="en-US" altLang="zh-CN" sz="2800" dirty="0" err="1">
                <a:ea typeface="Times New Roman" panose="02020603050405020304" pitchFamily="18" charset="0"/>
              </a:rPr>
              <a:t>i</a:t>
            </a:r>
            <a:endParaRPr lang="zh-CN" altLang="en-US" sz="2800" dirty="0">
              <a:ea typeface="Times New Roman" panose="02020603050405020304" pitchFamily="18" charset="0"/>
            </a:endParaRPr>
          </a:p>
        </p:txBody>
      </p:sp>
      <p:pic>
        <p:nvPicPr>
          <p:cNvPr id="2253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9663" y="2264093"/>
            <a:ext cx="31226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2" name="矩形 1"/>
          <p:cNvSpPr/>
          <p:nvPr/>
        </p:nvSpPr>
        <p:spPr>
          <a:xfrm>
            <a:off x="1774825" y="2562543"/>
            <a:ext cx="3192463" cy="831850"/>
          </a:xfrm>
          <a:prstGeom prst="rect">
            <a:avLst/>
          </a:prstGeom>
          <a:solidFill>
            <a:schemeClr val="accent4">
              <a:lumMod val="20%"/>
              <a:lumOff val="80%"/>
            </a:schemeClr>
          </a:solidFill>
        </p:spPr>
        <p:txBody>
          <a:bodyPr>
            <a:spAutoFit/>
          </a:bodyPr>
          <a:lstStyle/>
          <a:p>
            <a:pPr marL="400050">
              <a:defRPr/>
            </a:pPr>
            <a:r>
              <a:rPr lang="x-none" altLang="zh-CN" sz="2400" kern="100" dirty="0">
                <a:latin typeface="Times New Roman" panose="02020603050405020304" pitchFamily="18" charset="0"/>
                <a:ea typeface="Times New Roman" panose="02020603050405020304" pitchFamily="18" charset="0"/>
              </a:rPr>
              <a:t> &gt;&gt;&gt; </a:t>
            </a:r>
            <a:r>
              <a:rPr lang="x-none" altLang="zh-CN" sz="2400" b="1" kern="100" dirty="0">
                <a:solidFill>
                  <a:srgbClr val="FF0000"/>
                </a:solidFill>
                <a:latin typeface="Times New Roman" panose="02020603050405020304" pitchFamily="18" charset="0"/>
                <a:ea typeface="Times New Roman" panose="02020603050405020304" pitchFamily="18" charset="0"/>
              </a:rPr>
              <a:t>i=100</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defRPr/>
            </a:pPr>
            <a:r>
              <a:rPr lang="en-US" altLang="zh-CN" sz="2400" kern="100" dirty="0">
                <a:latin typeface="Times New Roman" panose="02020603050405020304" pitchFamily="18" charset="0"/>
                <a:ea typeface="Times New Roman" panose="02020603050405020304" pitchFamily="18" charset="0"/>
              </a:rPr>
              <a:t> &gt;&gt;&gt; </a:t>
            </a:r>
            <a:r>
              <a:rPr lang="en-US" altLang="zh-CN" sz="2400" b="1" kern="100" dirty="0">
                <a:solidFill>
                  <a:srgbClr val="FF0000"/>
                </a:solidFill>
                <a:latin typeface="Times New Roman" panose="02020603050405020304" pitchFamily="18" charset="0"/>
                <a:ea typeface="Times New Roman" panose="02020603050405020304" pitchFamily="18" charset="0"/>
              </a:rPr>
              <a:t>i=i+1</a:t>
            </a:r>
            <a:endParaRPr lang="zh-CN" altLang="en-US" sz="24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tags/tag1.xml><?xml version="1.0" encoding="utf-8"?>
<p:tagLst xmlns:a="http://purl.oclc.org/ooxml/drawingml/main" xmlns:r="http://purl.oclc.org/ooxml/officeDocument/relationships" xmlns:p="http://purl.oclc.org/ooxml/presentationml/main">
  <p:tag name="COMMONDATA" val="eyJoZGlkIjoiNTY4OGEwMDYwOGQzYTc2NzJlNzQzOGI2OTI4M2QyYzIifQ=="/>
</p:tagLst>
</file>

<file path=ppt/tags/tag2.xml><?xml version="1.0" encoding="utf-8"?>
<p:tagLst xmlns:a="http://purl.oclc.org/ooxml/drawingml/main" xmlns:r="http://purl.oclc.org/ooxml/officeDocument/relationships" xmlns:p="http://purl.oclc.org/ooxml/presentationml/main">
  <p:tag name="KSO_WM_BEAUTIFY_FLAG" val=""/>
</p:tagLst>
</file>

<file path=ppt/tags/tag3.xml><?xml version="1.0" encoding="utf-8"?>
<p:tagLst xmlns:a="http://purl.oclc.org/ooxml/drawingml/main" xmlns:r="http://purl.oclc.org/ooxml/officeDocument/relationships" xmlns:p="http://purl.oclc.org/ooxml/presentationml/main">
  <p:tag name="KSO_WM_BEAUTIFY_FLAG" val=""/>
</p:tagLst>
</file>

<file path=ppt/tags/tag4.xml><?xml version="1.0" encoding="utf-8"?>
<p:tagLst xmlns:a="http://purl.oclc.org/ooxml/drawingml/main" xmlns:r="http://purl.oclc.org/ooxml/officeDocument/relationships" xmlns:p="http://purl.oclc.org/ooxml/presentationml/main">
  <p:tag name="KSO_WM_BEAUTIFY_FLAG" val=""/>
</p:tagLst>
</file>

<file path=ppt/tags/tag5.xml><?xml version="1.0" encoding="utf-8"?>
<p:tagLst xmlns:a="http://purl.oclc.org/ooxml/drawingml/main" xmlns:r="http://purl.oclc.org/ooxml/officeDocument/relationships" xmlns:p="http://purl.oclc.org/ooxml/presentationml/main">
  <p:tag name="KSO_WM_BEAUTIFY_FLAG" val=""/>
</p:tagLst>
</file>

<file path=ppt/theme/theme1.xml><?xml version="1.0" encoding="utf-8"?>
<a:theme xmlns:a="http://purl.oclc.org/ooxml/drawingml/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spDef>
      <a:spPr bwMode="auto">
        <a:gradFill>
          <a:gsLst>
            <a:gs pos="0%">
              <a:srgbClr val="92D050"/>
            </a:gs>
            <a:gs pos="74%">
              <a:schemeClr val="accent1">
                <a:lumMod val="45%"/>
                <a:lumOff val="55%"/>
              </a:schemeClr>
            </a:gs>
            <a:gs pos="83%">
              <a:schemeClr val="accent1">
                <a:lumMod val="45%"/>
                <a:lumOff val="55%"/>
              </a:schemeClr>
            </a:gs>
            <a:gs pos="100%">
              <a:schemeClr val="accent1">
                <a:lumMod val="30%"/>
                <a:lumOff val="70%"/>
              </a:schemeClr>
            </a:gs>
          </a:gsLst>
          <a:lin ang="5400000" scaled="1"/>
        </a:gradFill>
        <a:ln w="22225" cap="flat" cmpd="sng" algn="ctr">
          <a:solidFill>
            <a:srgbClr val="006600"/>
          </a:solidFill>
          <a:prstDash val="solid"/>
          <a:round/>
          <a:headEnd type="none" w="sm" len="sm"/>
          <a:tailEnd type="none"/>
        </a:ln>
      </a:spPr>
      <a:bodyPr rot="0" spcFirstLastPara="0" vertOverflow="overflow" horzOverflow="overflow" vert="horz" wrap="square" lIns="91440" tIns="45720" rIns="91440" bIns="45720" numCol="1" spcCol="0" rtlCol="0" fromWordArt="0" anchor="ctr" anchorCtr="0" forceAA="0" compatLnSpc="1">
        <a:noAutofit/>
      </a:bodyPr>
      <a:lstStyle>
        <a:defPPr algn="ctr">
          <a:defRPr dirty="0" smtClean="0"/>
        </a:defPPr>
      </a:lstStyle>
    </a:spDef>
    <a:lnDef>
      <a:spPr bwMode="auto">
        <a:solidFill>
          <a:schemeClr val="accent1"/>
        </a:solidFill>
        <a:ln w="22225" cap="flat" cmpd="sng" algn="ctr">
          <a:solidFill>
            <a:schemeClr val="accent2">
              <a:lumMod val="75%"/>
            </a:schemeClr>
          </a:solidFill>
          <a:prstDash val="solid"/>
          <a:round/>
          <a:headEnd type="none" w="sm" len="sm"/>
          <a:tailEnd type="none"/>
        </a:ln>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Times New Rom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Times New Rom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1</TotalTime>
  <Words>5938</Words>
  <Application>Microsoft Office PowerPoint</Application>
  <PresentationFormat>宽屏</PresentationFormat>
  <Paragraphs>423</Paragraphs>
  <Slides>51</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8" baseType="lpstr">
      <vt:lpstr>Arial</vt:lpstr>
      <vt:lpstr>Calibri</vt:lpstr>
      <vt:lpstr>Century Gothic</vt:lpstr>
      <vt:lpstr>Times New Roman</vt:lpstr>
      <vt:lpstr>Wingdings</vt:lpstr>
      <vt:lpstr>tm2</vt:lpstr>
      <vt:lpstr>Equation</vt:lpstr>
      <vt:lpstr>Ch02 Python Language Fundamentals</vt:lpstr>
      <vt:lpstr>2.1 Python Program Overview</vt:lpstr>
      <vt:lpstr>Python program composition</vt:lpstr>
      <vt:lpstr>Python program composition</vt:lpstr>
      <vt:lpstr>2.2 Python objects and references</vt:lpstr>
      <vt:lpstr>Objects in Python (1)</vt:lpstr>
      <vt:lpstr>Objects in Python (2)</vt:lpstr>
      <vt:lpstr>Python Objects and References</vt:lpstr>
      <vt:lpstr>Object memory schematic (1)</vt:lpstr>
      <vt:lpstr>Object memory schematic (2)</vt:lpstr>
      <vt:lpstr>Immutable objects (immutable)</vt:lpstr>
      <vt:lpstr>Mutable objects (mutable)</vt:lpstr>
      <vt:lpstr>Mutable objects (mutable)</vt:lpstr>
      <vt:lpstr>2.3 Identifiers and their naming rules</vt:lpstr>
      <vt:lpstr>Notes on identifiers</vt:lpstr>
      <vt:lpstr>Retain keywords</vt:lpstr>
      <vt:lpstr>Python Predefined Identifiers</vt:lpstr>
      <vt:lpstr>Naming rules followed by the Python language</vt:lpstr>
      <vt:lpstr>2.4 Variables and Assignment Statements</vt:lpstr>
      <vt:lpstr>Variables, Assignment Statements and Object References (2)</vt:lpstr>
      <vt:lpstr>constant</vt:lpstr>
      <vt:lpstr>2.5 Expressions and Operators</vt:lpstr>
      <vt:lpstr>Rules for writing expressions</vt:lpstr>
      <vt:lpstr>operator (computing)</vt:lpstr>
      <vt:lpstr>Python operators and their precedence</vt:lpstr>
      <vt:lpstr>2.6 Python Statements</vt:lpstr>
      <vt:lpstr>Example Python Statements</vt:lpstr>
      <vt:lpstr>Rules for writing Python statements</vt:lpstr>
      <vt:lpstr>Rules for writing Python statements</vt:lpstr>
      <vt:lpstr>Rules for writing compound statements and their indentation</vt:lpstr>
      <vt:lpstr>comment statement</vt:lpstr>
      <vt:lpstr>Empty statement pass</vt:lpstr>
      <vt:lpstr>2.7 Functions</vt:lpstr>
      <vt:lpstr>2.7 Functions (2)</vt:lpstr>
      <vt:lpstr>Built-in functions (1)</vt:lpstr>
      <vt:lpstr>Built-in functions (2)</vt:lpstr>
      <vt:lpstr>modular function</vt:lpstr>
      <vt:lpstr>function API</vt:lpstr>
      <vt:lpstr>Typical function calls in Python</vt:lpstr>
      <vt:lpstr>2.8 Classes and Objects</vt:lpstr>
      <vt:lpstr>2.9 Modules and Packages</vt:lpstr>
      <vt:lpstr>Examples of modules and packages</vt:lpstr>
      <vt:lpstr>Summary of the chapter</vt:lpstr>
      <vt:lpstr>2.10 Integrated applications: turtle module and turtle mapping</vt:lpstr>
      <vt:lpstr>Overview of the turtle module</vt:lpstr>
      <vt:lpstr>Control and manipulation of turtle drawings</vt:lpstr>
      <vt:lpstr>Drawing Squares</vt:lpstr>
      <vt:lpstr>Case Study: Processing Image Files with the Pillow Library</vt:lpstr>
      <vt:lpstr>Case Study: Processing Image Files with the Pillow Library</vt:lpstr>
      <vt:lpstr>Case Study: Processing Image Files with the Pillow Library</vt:lpstr>
      <vt:lpstr>PowerPoint 演示文稿</vt:lpstr>
    </vt:vector>
  </TitlesOfParts>
  <Company>华东师范大学计算中心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江红、余青松;江红 余青松</dc:creator>
  <cp:keywords>, docId:933D7FB8738D4C785213AE91F28AC434</cp:keywords>
  <cp:lastModifiedBy>云波</cp:lastModifiedBy>
  <cp:revision>315</cp:revision>
  <dcterms:created xsi:type="dcterms:W3CDTF">2113-01-01T00:00:00Z</dcterms:created>
  <dcterms:modified xsi:type="dcterms:W3CDTF">2024-02-01T03:37:03Z</dcterms:modified>
</cp:coreProperties>
</file>

<file path=docProps/custom.xml><?xml version="1.0" encoding="utf-8"?>
<Properties xmlns="http://purl.oclc.org/ooxml/officeDocument/customProperties" xmlns:vt="http://purl.oclc.org/ooxml/officeDocument/docPropsVTypes">
  <property fmtid="{D5CDD505-2E9C-101B-9397-08002B2CF9AE}" pid="2" name="ICV">
    <vt:lpwstr>564710FAD95F4A978850500DE118A13F_13</vt:lpwstr>
  </property>
  <property fmtid="{D5CDD505-2E9C-101B-9397-08002B2CF9AE}" pid="3" name="KSOProductBuildVer">
    <vt:lpwstr>2052-12.1.0.16250</vt:lpwstr>
  </property>
</Properties>
</file>