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nformance="strict">
  <p:sldMasterIdLst>
    <p:sldMasterId id="2147483648" r:id="rId1"/>
  </p:sldMasterIdLst>
  <p:notesMasterIdLst>
    <p:notesMasterId r:id="rId22"/>
  </p:notesMasterIdLst>
  <p:handoutMasterIdLst>
    <p:handoutMasterId r:id="rId50"/>
  </p:handoutMasterIdLst>
  <p:sldIdLst>
    <p:sldId id="256" r:id="rId3"/>
    <p:sldId id="322" r:id="rId4"/>
    <p:sldId id="386" r:id="rId5"/>
    <p:sldId id="323" r:id="rId6"/>
    <p:sldId id="387" r:id="rId7"/>
    <p:sldId id="324" r:id="rId8"/>
    <p:sldId id="325" r:id="rId9"/>
    <p:sldId id="284" r:id="rId10"/>
    <p:sldId id="285" r:id="rId11"/>
    <p:sldId id="286" r:id="rId12"/>
    <p:sldId id="388" r:id="rId13"/>
    <p:sldId id="287" r:id="rId14"/>
    <p:sldId id="306" r:id="rId15"/>
    <p:sldId id="288" r:id="rId16"/>
    <p:sldId id="307" r:id="rId17"/>
    <p:sldId id="308" r:id="rId18"/>
    <p:sldId id="289" r:id="rId19"/>
    <p:sldId id="304" r:id="rId20"/>
    <p:sldId id="290" r:id="rId21"/>
    <p:sldId id="309" r:id="rId23"/>
    <p:sldId id="291" r:id="rId24"/>
    <p:sldId id="292" r:id="rId25"/>
    <p:sldId id="293" r:id="rId26"/>
    <p:sldId id="310" r:id="rId27"/>
    <p:sldId id="294" r:id="rId28"/>
    <p:sldId id="295" r:id="rId29"/>
    <p:sldId id="311" r:id="rId30"/>
    <p:sldId id="296" r:id="rId31"/>
    <p:sldId id="313" r:id="rId32"/>
    <p:sldId id="312" r:id="rId33"/>
    <p:sldId id="305" r:id="rId34"/>
    <p:sldId id="389" r:id="rId35"/>
    <p:sldId id="297" r:id="rId36"/>
    <p:sldId id="314" r:id="rId37"/>
    <p:sldId id="315" r:id="rId38"/>
    <p:sldId id="316" r:id="rId39"/>
    <p:sldId id="317" r:id="rId40"/>
    <p:sldId id="318" r:id="rId41"/>
    <p:sldId id="319" r:id="rId42"/>
    <p:sldId id="381" r:id="rId43"/>
    <p:sldId id="328" r:id="rId44"/>
    <p:sldId id="391" r:id="rId45"/>
    <p:sldId id="320" r:id="rId46"/>
    <p:sldId id="321" r:id="rId47"/>
    <p:sldId id="392" r:id="rId48"/>
    <p:sldId id="383" r:id="rId49"/>
  </p:sldIdLst>
  <p:sldSz cx="12192000" cy="6858000"/>
  <p:notesSz cx="6858000" cy="9144000"/>
  <p:custDataLst>
    <p:tags r:id="rId54"/>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205"/>
        <p:guide pos="3795"/>
      </p:guideLst>
    </p:cSldViewPr>
  </p:slideViewPr>
  <p:notesTextViewPr>
    <p:cViewPr>
      <p:scale>
        <a:sx n="100" d="100"/>
        <a:sy n="100" d="100"/>
      </p:scale>
      <p:origin x="0" y="0"/>
    </p:cViewPr>
  </p:notesTextViewPr>
  <p:sorterViewPr>
    <p:cViewPr>
      <p:scale>
        <a:sx n="66" d="100"/>
        <a:sy n="66" d="100"/>
      </p:scale>
      <p:origin x="0" y="-1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5.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F1D8624B-9AA7-4D50-BC62-F1EE0571CD4F}" type="datetimeFigureOut">
              <a:rPr lang="zh-CN" altLang="en-US"/>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cs typeface="Times New Roman" panose="02020603050405020304" pitchFamily="18" charset="0"/>
              </a:defRPr>
            </a:lvl1pPr>
          </a:lstStyle>
          <a:p>
            <a:fld id="{941FDD77-6C02-4FC6-9542-986A14E64C3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C57DB75-3724-44D0-AA32-A5F280839534}"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D4694D30-D9A2-439B-AD20-B59F55EF99D2}"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idx="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sz="half" idx="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endParaRPr lang="en-US" dirty="0"/>
          </a:p>
          <a:p>
            <a:pPr lvl="1">
              <a:lnSpc>
                <a:spcPct val="150000"/>
              </a:lnSpc>
              <a:spcBef>
                <a:spcPts val="600"/>
              </a:spcBef>
            </a:pPr>
            <a:r>
              <a:rPr lang="en-US" dirty="0"/>
              <a:t>Second level</a:t>
            </a:r>
            <a:endParaRPr lang="en-US" dirty="0"/>
          </a:p>
          <a:p>
            <a:pPr lvl="2">
              <a:lnSpc>
                <a:spcPct val="150000"/>
              </a:lnSpc>
              <a:spcBef>
                <a:spcPts val="600"/>
              </a:spcBef>
            </a:pPr>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ldLvl="2"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4pPr>
              <a:defRPr>
                <a:ea typeface="Times New Roman" panose="02020603050405020304" pitchFamily="18" charset="0"/>
              </a:defRPr>
            </a:lvl4pPr>
            <a:lvl5pPr>
              <a:defRPr>
                <a:ea typeface="Times New Roman" panose="02020603050405020304" pitchFamily="18"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E898CFF6-CDEC-467F-B533-945FBB90508A}"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lnSpc>
                <a:spcPct val="150000"/>
              </a:lnSpc>
              <a:spcBef>
                <a:spcPts val="600"/>
              </a:spcBef>
            </a:pPr>
            <a:r>
              <a:rPr lang="en-US" altLang="zh-CN" dirty="0"/>
              <a:t> Click to edit Master text styles</a:t>
            </a:r>
            <a:endParaRPr lang="en-US" altLang="zh-CN" dirty="0"/>
          </a:p>
          <a:p>
            <a:pPr lvl="1">
              <a:lnSpc>
                <a:spcPct val="150000"/>
              </a:lnSpc>
              <a:spcBef>
                <a:spcPts val="600"/>
              </a:spcBef>
            </a:pPr>
            <a:r>
              <a:rPr lang="en-US" altLang="zh-CN" dirty="0"/>
              <a:t>Second level</a:t>
            </a:r>
            <a:endParaRPr lang="en-US" altLang="zh-CN" dirty="0"/>
          </a:p>
          <a:p>
            <a:pPr lvl="2">
              <a:lnSpc>
                <a:spcPct val="150000"/>
              </a:lnSpc>
              <a:spcBef>
                <a:spcPts val="600"/>
              </a:spcBef>
            </a:pPr>
            <a:r>
              <a:rPr lang="en-US" altLang="zh-CN" dirty="0"/>
              <a:t>Third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ldLvl="2" build="p">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5.png"/><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7.png"/><Relationship Id="rId2" Type="http://schemas.openxmlformats.org/officeDocument/2006/relationships/tags" Target="../tags/tag3.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1.png"/><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1055440" y="1484784"/>
            <a:ext cx="9577388" cy="576263"/>
          </a:xfrm>
        </p:spPr>
        <p:txBody>
          <a:bodyPr/>
          <a:lstStyle/>
          <a:p>
            <a:pPr eaLnBrk="1" hangingPunct="1">
              <a:defRPr/>
            </a:pPr>
            <a:r>
              <a:rPr lang="en-US" altLang="zh-CN" dirty="0">
                <a:ea typeface="Times New Roman" panose="02020603050405020304" pitchFamily="18" charset="0"/>
              </a:rPr>
              <a:t>Ch03 </a:t>
            </a:r>
            <a:r>
              <a:rPr lang="zh-CN" altLang="en-US" dirty="0">
                <a:ea typeface="Times New Roman" panose="02020603050405020304" pitchFamily="18" charset="0"/>
              </a:rPr>
              <a:t>Progr</a:t>
            </a:r>
            <a:r>
              <a:rPr lang="en-US" altLang="zh-CN" dirty="0">
                <a:ea typeface="Times New Roman" panose="02020603050405020304" pitchFamily="18" charset="0"/>
              </a:rPr>
              <a:t>a</a:t>
            </a:r>
            <a:r>
              <a:rPr lang="zh-CN" altLang="en-US" dirty="0">
                <a:ea typeface="Times New Roman" panose="02020603050405020304" pitchFamily="18" charset="0"/>
              </a:rPr>
              <a:t>m Flow Control</a:t>
            </a:r>
            <a:endParaRPr lang="zh-CN" altLang="en-US" dirty="0">
              <a:ea typeface="Times New Roman" panose="02020603050405020304" pitchFamily="18" charset="0"/>
            </a:endParaRPr>
          </a:p>
        </p:txBody>
      </p:sp>
      <p:sp>
        <p:nvSpPr>
          <p:cNvPr id="6147" name="Subtitle 2"/>
          <p:cNvSpPr>
            <a:spLocks noGrp="1"/>
          </p:cNvSpPr>
          <p:nvPr>
            <p:ph type="subTitle" idx="1"/>
          </p:nvPr>
        </p:nvSpPr>
        <p:spPr>
          <a:xfrm>
            <a:off x="1487488" y="2204864"/>
            <a:ext cx="9577387" cy="2651125"/>
          </a:xfrm>
        </p:spPr>
        <p:txBody>
          <a:bodyPr rtlCol="0">
            <a:noAutofit/>
          </a:bodyPr>
          <a:lstStyle/>
          <a:p>
            <a:pPr algn="l" eaLnBrk="1" fontAlgn="auto" hangingPunct="1">
              <a:spcAft>
                <a:spcPts val="0"/>
              </a:spcAft>
              <a:buFontTx/>
              <a:buChar char="•"/>
              <a:defRPr/>
            </a:pPr>
            <a:r>
              <a:rPr lang="zh-CN" altLang="en-US" sz="4400" b="1" dirty="0">
                <a:ea typeface="Times New Roman" panose="02020603050405020304" pitchFamily="18" charset="0"/>
              </a:rPr>
              <a:t>Highlights of the chapter:</a:t>
            </a:r>
            <a:endParaRPr lang="zh-CN" altLang="en-US" sz="4400" b="1"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3200" b="1" dirty="0">
                <a:ea typeface="Times New Roman" panose="02020603050405020304" pitchFamily="18" charset="0"/>
              </a:rPr>
              <a:t>3.1 </a:t>
            </a:r>
            <a:r>
              <a:rPr lang="zh-CN" altLang="en-US" sz="3200" b="1" dirty="0">
                <a:ea typeface="Times New Roman" panose="02020603050405020304" pitchFamily="18" charset="0"/>
              </a:rPr>
              <a:t>Flow of the program</a:t>
            </a:r>
            <a:endParaRPr lang="zh-CN" altLang="en-US" sz="3200" b="1"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3200" b="1" dirty="0">
                <a:ea typeface="Times New Roman" panose="02020603050405020304" pitchFamily="18" charset="0"/>
              </a:rPr>
              <a:t>3.2 Sequential </a:t>
            </a:r>
            <a:r>
              <a:rPr lang="zh-CN" altLang="en-US" sz="3200" b="1" dirty="0">
                <a:ea typeface="Times New Roman" panose="02020603050405020304" pitchFamily="18" charset="0"/>
              </a:rPr>
              <a:t>structure</a:t>
            </a:r>
            <a:endParaRPr lang="zh-CN" altLang="en-US" sz="3200" b="1"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3200" b="1" dirty="0">
                <a:ea typeface="Times New Roman" panose="02020603050405020304" pitchFamily="18" charset="0"/>
              </a:rPr>
              <a:t>3.3 </a:t>
            </a:r>
            <a:r>
              <a:rPr lang="zh-CN" altLang="en-US" sz="3200" b="1" dirty="0">
                <a:ea typeface="Times New Roman" panose="02020603050405020304" pitchFamily="18" charset="0"/>
              </a:rPr>
              <a:t>Selection of structure</a:t>
            </a:r>
            <a:endParaRPr lang="zh-CN" altLang="en-US" sz="3200" b="1"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3200" b="1" dirty="0">
                <a:ea typeface="Times New Roman" panose="02020603050405020304" pitchFamily="18" charset="0"/>
              </a:rPr>
              <a:t>3.4 </a:t>
            </a:r>
            <a:r>
              <a:rPr lang="zh-CN" altLang="en-US" sz="3200" b="1" dirty="0">
                <a:ea typeface="Times New Roman" panose="02020603050405020304" pitchFamily="18" charset="0"/>
              </a:rPr>
              <a:t>Circular structure</a:t>
            </a:r>
            <a:endParaRPr lang="zh-CN" altLang="en-US" sz="3200" b="1" dirty="0">
              <a:ea typeface="Times New Roman" panose="02020603050405020304" pitchFamily="18" charset="0"/>
            </a:endParaRPr>
          </a:p>
          <a:p>
            <a:pPr marL="800100" lvl="1" indent="-342900" algn="l" eaLnBrk="1" fontAlgn="auto" hangingPunct="1">
              <a:spcAft>
                <a:spcPts val="0"/>
              </a:spcAft>
              <a:buFont typeface="Wingdings" panose="05000000000000000000" pitchFamily="2" charset="2"/>
              <a:buChar char="ü"/>
              <a:defRPr/>
            </a:pPr>
            <a:r>
              <a:rPr lang="en-US" altLang="zh-CN" sz="3200" b="1" dirty="0">
                <a:ea typeface="Times New Roman" panose="02020603050405020304" pitchFamily="18" charset="0"/>
              </a:rPr>
              <a:t>3.5 </a:t>
            </a:r>
            <a:r>
              <a:rPr lang="zh-CN" altLang="en-US" sz="3200" b="1" dirty="0">
                <a:ea typeface="Times New Roman" panose="02020603050405020304" pitchFamily="18" charset="0"/>
              </a:rPr>
              <a:t>Comprehensive application: complex graphic drawing with turtle module</a:t>
            </a:r>
            <a:endParaRPr lang="zh-CN" altLang="en-US" sz="3200" b="1" dirty="0">
              <a:ea typeface="Times New Roman" panose="02020603050405020304" pitchFamily="18" charset="0"/>
            </a:endParaRPr>
          </a:p>
          <a:p>
            <a:pPr lvl="1" algn="l" eaLnBrk="1" fontAlgn="auto" hangingPunct="1">
              <a:spcAft>
                <a:spcPts val="0"/>
              </a:spcAft>
              <a:defRPr/>
            </a:pPr>
            <a:endParaRPr lang="zh-CN" altLang="en-US" sz="4400" b="1" dirty="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767408" y="411484"/>
            <a:ext cx="9648825" cy="504825"/>
          </a:xfrm>
        </p:spPr>
        <p:txBody>
          <a:bodyPr/>
          <a:lstStyle/>
          <a:p>
            <a:pPr eaLnBrk="1" hangingPunct="1">
              <a:defRPr/>
            </a:pPr>
            <a:r>
              <a:rPr lang="zh-CN" altLang="zh-CN" dirty="0">
                <a:ea typeface="Times New Roman" panose="02020603050405020304" pitchFamily="18" charset="0"/>
              </a:rPr>
              <a:t>single branch structure</a:t>
            </a:r>
            <a:endParaRPr lang="zh-CN" altLang="en-US" dirty="0">
              <a:ea typeface="Times New Roman" panose="02020603050405020304" pitchFamily="18" charset="0"/>
            </a:endParaRPr>
          </a:p>
        </p:txBody>
      </p:sp>
      <p:sp>
        <p:nvSpPr>
          <p:cNvPr id="16387" name="内容占位符 2"/>
          <p:cNvSpPr>
            <a:spLocks noGrp="1" noChangeArrowheads="1"/>
          </p:cNvSpPr>
          <p:nvPr>
            <p:ph idx="1"/>
          </p:nvPr>
        </p:nvSpPr>
        <p:spPr>
          <a:xfrm>
            <a:off x="191344" y="1124744"/>
            <a:ext cx="11521280" cy="3816350"/>
          </a:xfrm>
        </p:spPr>
        <p:txBody>
          <a:bodyPr/>
          <a:lstStyle/>
          <a:p>
            <a:pPr eaLnBrk="1" hangingPunct="1">
              <a:defRPr/>
            </a:pPr>
            <a:r>
              <a:rPr lang="zh-CN" altLang="zh-CN" sz="2400" dirty="0">
                <a:ea typeface="Times New Roman" panose="02020603050405020304" pitchFamily="18" charset="0"/>
              </a:rPr>
              <a:t>Grammatical form of the single branch structure of an </a:t>
            </a:r>
            <a:r>
              <a:rPr lang="en-US" altLang="zh-CN" sz="2400" dirty="0">
                <a:ea typeface="Times New Roman" panose="02020603050405020304" pitchFamily="18" charset="0"/>
              </a:rPr>
              <a:t>if </a:t>
            </a:r>
            <a:r>
              <a:rPr lang="zh-CN" altLang="zh-CN" sz="2400" dirty="0">
                <a:ea typeface="Times New Roman" panose="02020603050405020304" pitchFamily="18" charset="0"/>
              </a:rPr>
              <a:t>statement:</a:t>
            </a:r>
            <a:endParaRPr lang="en-US" altLang="zh-CN" sz="2400" dirty="0">
              <a:ea typeface="Times New Roman" panose="02020603050405020304" pitchFamily="18" charset="0"/>
            </a:endParaRPr>
          </a:p>
          <a:p>
            <a:pPr eaLnBrk="1" hangingPunct="1">
              <a:defRPr/>
            </a:pPr>
            <a:endParaRPr lang="zh-CN" altLang="zh-CN" sz="2400" dirty="0">
              <a:ea typeface="Times New Roman" panose="02020603050405020304" pitchFamily="18" charset="0"/>
            </a:endParaRPr>
          </a:p>
          <a:p>
            <a:pPr eaLnBrk="1" hangingPunct="1">
              <a:defRPr/>
            </a:pPr>
            <a:endParaRPr lang="zh-CN"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When the value of the conditional expression is true (</a:t>
            </a:r>
            <a:r>
              <a:rPr lang="en-US" altLang="zh-CN" sz="2400" dirty="0">
                <a:ea typeface="Times New Roman" panose="02020603050405020304" pitchFamily="18" charset="0"/>
              </a:rPr>
              <a:t>True</a:t>
            </a:r>
            <a:r>
              <a:rPr lang="zh-CN" altLang="zh-CN" sz="2400" dirty="0">
                <a:ea typeface="Times New Roman" panose="02020603050405020304" pitchFamily="18" charset="0"/>
              </a:rPr>
              <a:t>), the statement (block) following the </a:t>
            </a:r>
            <a:r>
              <a:rPr lang="en-US" altLang="zh-CN" sz="2400" dirty="0">
                <a:ea typeface="Times New Roman" panose="02020603050405020304" pitchFamily="18" charset="0"/>
              </a:rPr>
              <a:t>if is </a:t>
            </a:r>
            <a:r>
              <a:rPr lang="zh-CN" altLang="zh-CN" sz="2400" dirty="0">
                <a:ea typeface="Times New Roman" panose="02020603050405020304" pitchFamily="18" charset="0"/>
              </a:rPr>
              <a:t>executed, otherwise no action is taken and control goes to the end of the </a:t>
            </a:r>
            <a:r>
              <a:rPr lang="en-US" altLang="zh-CN" sz="2400" dirty="0">
                <a:ea typeface="Times New Roman" panose="02020603050405020304" pitchFamily="18" charset="0"/>
              </a:rPr>
              <a:t>if statement</a:t>
            </a:r>
            <a:endParaRPr lang="en-US" altLang="zh-CN" sz="2400" dirty="0">
              <a:ea typeface="Times New Roman" panose="02020603050405020304" pitchFamily="18" charset="0"/>
            </a:endParaRPr>
          </a:p>
          <a:p>
            <a:pPr>
              <a:defRPr/>
            </a:pPr>
            <a:endParaRPr lang="zh-CN" altLang="en-US" sz="2400" dirty="0">
              <a:highlight>
                <a:srgbClr val="00FFFF"/>
              </a:highlight>
              <a:cs typeface="Times New Roman" panose="02020603050405020304" pitchFamily="18" charset="0"/>
            </a:endParaRPr>
          </a:p>
        </p:txBody>
      </p:sp>
      <p:pic>
        <p:nvPicPr>
          <p:cNvPr id="22534"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8403" y="1773208"/>
            <a:ext cx="30083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767408" y="411484"/>
            <a:ext cx="9648825" cy="504825"/>
          </a:xfrm>
        </p:spPr>
        <p:txBody>
          <a:bodyPr/>
          <a:lstStyle/>
          <a:p>
            <a:pPr eaLnBrk="1" hangingPunct="1">
              <a:defRPr/>
            </a:pPr>
            <a:r>
              <a:rPr lang="zh-CN" altLang="zh-CN" dirty="0">
                <a:ea typeface="Times New Roman" panose="02020603050405020304" pitchFamily="18" charset="0"/>
              </a:rPr>
              <a:t>single branch structure</a:t>
            </a:r>
            <a:endParaRPr lang="zh-CN" altLang="en-US" dirty="0">
              <a:ea typeface="Times New Roman" panose="02020603050405020304" pitchFamily="18" charset="0"/>
            </a:endParaRPr>
          </a:p>
        </p:txBody>
      </p:sp>
      <p:sp>
        <p:nvSpPr>
          <p:cNvPr id="16387" name="内容占位符 2"/>
          <p:cNvSpPr>
            <a:spLocks noGrp="1" noChangeArrowheads="1"/>
          </p:cNvSpPr>
          <p:nvPr>
            <p:ph idx="1"/>
          </p:nvPr>
        </p:nvSpPr>
        <p:spPr>
          <a:xfrm>
            <a:off x="191344" y="1124744"/>
            <a:ext cx="11521280" cy="3816350"/>
          </a:xfrm>
        </p:spPr>
        <p:txBody>
          <a:bodyPr/>
          <a:lstStyle/>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3.7</a:t>
            </a:r>
            <a:r>
              <a:rPr lang="zh-CN" altLang="zh-CN" sz="2400" dirty="0">
                <a:highlight>
                  <a:srgbClr val="00FFFF"/>
                </a:highlight>
                <a:cs typeface="Times New Roman" panose="02020603050405020304" pitchFamily="18" charset="0"/>
              </a:rPr>
              <a:t>] Single branch structure example (</a:t>
            </a:r>
            <a:r>
              <a:rPr lang="en-US" altLang="zh-CN" sz="2400" kern="100" dirty="0">
                <a:highlight>
                  <a:srgbClr val="FFFF00"/>
                </a:highlight>
                <a:cs typeface="Times New Roman" panose="02020603050405020304" pitchFamily="18" charset="0"/>
              </a:rPr>
              <a:t>if_2desc.py</a:t>
            </a:r>
            <a:r>
              <a:rPr lang="zh-CN" altLang="zh-CN" sz="2400" dirty="0">
                <a:highlight>
                  <a:srgbClr val="00FFFF"/>
                </a:highlight>
                <a:cs typeface="Times New Roman" panose="02020603050405020304" pitchFamily="18" charset="0"/>
              </a:rPr>
              <a:t>): input two numbers </a:t>
            </a:r>
            <a:r>
              <a:rPr lang="en-US" altLang="zh-CN" sz="2400" dirty="0">
                <a:highlight>
                  <a:srgbClr val="00FFFF"/>
                </a:highlight>
                <a:cs typeface="Times New Roman" panose="02020603050405020304" pitchFamily="18" charset="0"/>
              </a:rPr>
              <a:t>a </a:t>
            </a:r>
            <a:r>
              <a:rPr lang="zh-CN" altLang="zh-CN" sz="2400" dirty="0">
                <a:highlight>
                  <a:srgbClr val="00FFFF"/>
                </a:highlight>
                <a:cs typeface="Times New Roman" panose="02020603050405020304" pitchFamily="18" charset="0"/>
              </a:rPr>
              <a:t>and </a:t>
            </a:r>
            <a:r>
              <a:rPr lang="en-US" altLang="zh-CN" sz="2400" dirty="0">
                <a:highlight>
                  <a:srgbClr val="00FFFF"/>
                </a:highlight>
                <a:cs typeface="Times New Roman" panose="02020603050405020304" pitchFamily="18" charset="0"/>
              </a:rPr>
              <a:t>b</a:t>
            </a:r>
            <a:r>
              <a:rPr lang="zh-CN" altLang="zh-CN" sz="2400" dirty="0">
                <a:highlight>
                  <a:srgbClr val="00FFFF"/>
                </a:highlight>
                <a:cs typeface="Times New Roman" panose="02020603050405020304" pitchFamily="18" charset="0"/>
              </a:rPr>
              <a:t>, compare the size of the two, so that </a:t>
            </a:r>
            <a:r>
              <a:rPr lang="en-US" altLang="zh-CN" sz="2400" dirty="0">
                <a:highlight>
                  <a:srgbClr val="00FFFF"/>
                </a:highlight>
                <a:cs typeface="Times New Roman" panose="02020603050405020304" pitchFamily="18" charset="0"/>
              </a:rPr>
              <a:t>a </a:t>
            </a:r>
            <a:r>
              <a:rPr lang="zh-CN" altLang="zh-CN" sz="2400" dirty="0">
                <a:highlight>
                  <a:srgbClr val="00FFFF"/>
                </a:highlight>
                <a:cs typeface="Times New Roman" panose="02020603050405020304" pitchFamily="18" charset="0"/>
              </a:rPr>
              <a:t>greater than </a:t>
            </a:r>
            <a:r>
              <a:rPr lang="en-US" altLang="zh-CN" sz="2400" dirty="0">
                <a:highlight>
                  <a:srgbClr val="00FFFF"/>
                </a:highlight>
                <a:cs typeface="Times New Roman" panose="02020603050405020304" pitchFamily="18" charset="0"/>
              </a:rPr>
              <a:t>b</a:t>
            </a:r>
            <a:endParaRPr lang="zh-CN" altLang="en-US" sz="2400" dirty="0">
              <a:highlight>
                <a:srgbClr val="00FFFF"/>
              </a:highlight>
              <a:cs typeface="Times New Roman" panose="02020603050405020304" pitchFamily="18" charset="0"/>
            </a:endParaRPr>
          </a:p>
        </p:txBody>
      </p:sp>
      <p:pic>
        <p:nvPicPr>
          <p:cNvPr id="22532"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337040" y="2348548"/>
            <a:ext cx="2633663"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8125" y="2132965"/>
            <a:ext cx="8959850" cy="2757805"/>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int(input("</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1st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integer:</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#Input integer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 int(input("</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the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2nd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integer:</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#Input integer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en-US" altLang="zh-CN" sz="22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str.format</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Input values: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 {1}", a, b)) #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Display the two input integers</a:t>
            </a:r>
            <a:endPar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 &lt; b): #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less than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a:t>
            </a:r>
            <a:endPar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 b = b, a #a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swap</a:t>
            </a:r>
            <a:endPar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en-US" altLang="zh-CN" sz="22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str.format</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Descending values: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 {1}", a, b)) </a:t>
            </a:r>
            <a:r>
              <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descending sort result</a:t>
            </a:r>
            <a:endParaRPr lang="zh-CN" altLang="en-US"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194594" y="498475"/>
            <a:ext cx="9577388" cy="542925"/>
          </a:xfrm>
        </p:spPr>
        <p:txBody>
          <a:bodyPr/>
          <a:lstStyle/>
          <a:p>
            <a:pPr eaLnBrk="1" hangingPunct="1">
              <a:defRPr/>
            </a:pPr>
            <a:r>
              <a:rPr lang="zh-CN" altLang="zh-CN" dirty="0">
                <a:ea typeface="Times New Roman" panose="02020603050405020304" pitchFamily="18" charset="0"/>
              </a:rPr>
              <a:t>two-branch architecture</a:t>
            </a:r>
            <a:endParaRPr lang="zh-CN" altLang="en-US" dirty="0">
              <a:ea typeface="Times New Roman" panose="02020603050405020304" pitchFamily="18" charset="0"/>
            </a:endParaRPr>
          </a:p>
        </p:txBody>
      </p:sp>
      <p:sp>
        <p:nvSpPr>
          <p:cNvPr id="23555" name="内容占位符 2"/>
          <p:cNvSpPr>
            <a:spLocks noGrp="1" noChangeArrowheads="1"/>
          </p:cNvSpPr>
          <p:nvPr>
            <p:ph idx="1"/>
          </p:nvPr>
        </p:nvSpPr>
        <p:spPr>
          <a:xfrm>
            <a:off x="550863" y="1052513"/>
            <a:ext cx="7772400" cy="2847975"/>
          </a:xfrm>
        </p:spPr>
        <p:txBody>
          <a:bodyPr/>
          <a:lstStyle/>
          <a:p>
            <a:pPr eaLnBrk="1" hangingPunct="1"/>
            <a:r>
              <a:rPr lang="zh-CN" altLang="zh-CN" sz="2400" dirty="0">
                <a:ea typeface="Times New Roman" panose="02020603050405020304" pitchFamily="18" charset="0"/>
              </a:rPr>
              <a:t>Grammatical forms of </a:t>
            </a:r>
            <a:r>
              <a:rPr lang="en-US" altLang="zh-CN" sz="2400" dirty="0">
                <a:ea typeface="Times New Roman" panose="02020603050405020304" pitchFamily="18" charset="0"/>
              </a:rPr>
              <a:t>if </a:t>
            </a:r>
            <a:r>
              <a:rPr lang="zh-CN" altLang="zh-CN" sz="2400" dirty="0">
                <a:ea typeface="Times New Roman" panose="02020603050405020304" pitchFamily="18" charset="0"/>
              </a:rPr>
              <a:t>statements with double branching structure</a:t>
            </a:r>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When the value of the conditional expression is </a:t>
            </a:r>
            <a:r>
              <a:rPr lang="en-US" altLang="zh-CN" sz="2400" dirty="0">
                <a:ea typeface="Times New Roman" panose="02020603050405020304" pitchFamily="18" charset="0"/>
              </a:rPr>
              <a:t>true</a:t>
            </a:r>
            <a:r>
              <a:rPr lang="zh-CN" altLang="zh-CN" sz="2400" dirty="0">
                <a:ea typeface="Times New Roman" panose="02020603050405020304" pitchFamily="18" charset="0"/>
              </a:rPr>
              <a:t>, the statement after </a:t>
            </a:r>
            <a:r>
              <a:rPr lang="en-US" altLang="zh-CN" sz="2400" dirty="0">
                <a:ea typeface="Times New Roman" panose="02020603050405020304" pitchFamily="18" charset="0"/>
              </a:rPr>
              <a:t>if </a:t>
            </a:r>
            <a:r>
              <a:rPr lang="zh-CN" altLang="zh-CN" sz="2400" dirty="0">
                <a:ea typeface="Times New Roman" panose="02020603050405020304" pitchFamily="18" charset="0"/>
              </a:rPr>
              <a:t>(block) </a:t>
            </a:r>
            <a:r>
              <a:rPr lang="en-US" altLang="zh-CN" sz="2400" dirty="0">
                <a:ea typeface="Times New Roman" panose="02020603050405020304" pitchFamily="18" charset="0"/>
              </a:rPr>
              <a:t>1 is </a:t>
            </a:r>
            <a:r>
              <a:rPr lang="zh-CN" altLang="zh-CN" sz="2400" dirty="0">
                <a:ea typeface="Times New Roman" panose="02020603050405020304" pitchFamily="18" charset="0"/>
              </a:rPr>
              <a:t>executed, otherwise the statement after </a:t>
            </a:r>
            <a:r>
              <a:rPr lang="en-US" altLang="zh-CN" sz="2400" dirty="0">
                <a:ea typeface="Times New Roman" panose="02020603050405020304" pitchFamily="18" charset="0"/>
              </a:rPr>
              <a:t>else </a:t>
            </a:r>
            <a:r>
              <a:rPr lang="zh-CN" altLang="zh-CN" sz="2400" dirty="0">
                <a:ea typeface="Times New Roman" panose="02020603050405020304" pitchFamily="18" charset="0"/>
              </a:rPr>
              <a:t>(block) </a:t>
            </a:r>
            <a:r>
              <a:rPr lang="en-US" altLang="zh-CN" sz="2400" dirty="0">
                <a:ea typeface="Times New Roman" panose="02020603050405020304" pitchFamily="18" charset="0"/>
              </a:rPr>
              <a:t>2 </a:t>
            </a:r>
            <a:r>
              <a:rPr lang="zh-CN" altLang="zh-CN" sz="2400" dirty="0">
                <a:ea typeface="Times New Roman" panose="02020603050405020304" pitchFamily="18" charset="0"/>
              </a:rPr>
              <a:t>is executed.</a:t>
            </a:r>
            <a:endParaRPr lang="zh-CN" altLang="zh-CN" sz="2400" dirty="0">
              <a:ea typeface="Times New Roman" panose="02020603050405020304" pitchFamily="18" charset="0"/>
            </a:endParaRPr>
          </a:p>
          <a:p>
            <a:pPr eaLnBrk="1" hangingPunct="1"/>
            <a:endParaRPr lang="en-US" altLang="zh-CN" sz="2400" dirty="0">
              <a:ea typeface="Times New Roman" panose="02020603050405020304" pitchFamily="18" charset="0"/>
            </a:endParaRPr>
          </a:p>
          <a:p>
            <a:pPr eaLnBrk="1" hangingPunct="1"/>
            <a:endParaRPr lang="en-US" altLang="zh-CN" sz="2400" dirty="0">
              <a:ea typeface="Times New Roman" panose="02020603050405020304" pitchFamily="18" charset="0"/>
            </a:endParaRPr>
          </a:p>
          <a:p>
            <a:pPr eaLnBrk="1" hangingPunct="1"/>
            <a:r>
              <a:rPr lang="zh-CN" altLang="zh-CN" sz="2400" dirty="0">
                <a:ea typeface="Times New Roman" panose="02020603050405020304" pitchFamily="18" charset="0"/>
              </a:rPr>
              <a:t>conditional expression</a:t>
            </a:r>
            <a:endParaRPr lang="en-US" altLang="zh-CN" sz="2400" dirty="0">
              <a:ea typeface="Times New Roman" panose="02020603050405020304" pitchFamily="18" charset="0"/>
            </a:endParaRPr>
          </a:p>
        </p:txBody>
      </p:sp>
      <p:sp>
        <p:nvSpPr>
          <p:cNvPr id="23556"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355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5370" y="4942270"/>
            <a:ext cx="85598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857" y="2133156"/>
            <a:ext cx="28797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0" y="495935"/>
            <a:ext cx="9939655" cy="566420"/>
          </a:xfrm>
        </p:spPr>
        <p:txBody>
          <a:bodyPr/>
          <a:lstStyle/>
          <a:p>
            <a:pPr marL="228600" indent="-228600" algn="l">
              <a:lnSpc>
                <a:spcPct val="120000"/>
              </a:lnSpc>
              <a:spcBef>
                <a:spcPts val="1000"/>
              </a:spcBef>
              <a:buClr>
                <a:schemeClr val="accent1"/>
              </a:buClr>
              <a:buSzPct val="100000"/>
              <a:buFont typeface="Times New Roman" panose="02020603050405020304" pitchFamily="18" charset="0"/>
              <a:buChar char="•"/>
              <a:defRPr/>
            </a:pPr>
            <a:r>
              <a:rPr lang="zh-CN" altLang="zh-CN" sz="2800" dirty="0">
                <a:highlight>
                  <a:srgbClr val="00FFFF"/>
                </a:highlight>
                <a:latin typeface="+mn-lt"/>
                <a:cs typeface="Times New Roman" panose="02020603050405020304" pitchFamily="18" charset="0"/>
              </a:rPr>
              <a:t>[Example </a:t>
            </a:r>
            <a:r>
              <a:rPr lang="en-US" altLang="zh-CN" sz="2800" dirty="0">
                <a:highlight>
                  <a:srgbClr val="00FFFF"/>
                </a:highlight>
                <a:latin typeface="+mn-lt"/>
                <a:cs typeface="Times New Roman" panose="02020603050405020304" pitchFamily="18" charset="0"/>
              </a:rPr>
              <a:t>3.8</a:t>
            </a:r>
            <a:r>
              <a:rPr lang="zh-CN" altLang="zh-CN" sz="2800" dirty="0">
                <a:highlight>
                  <a:srgbClr val="00FFFF"/>
                </a:highlight>
                <a:latin typeface="+mn-lt"/>
                <a:cs typeface="Times New Roman" panose="02020603050405020304" pitchFamily="18" charset="0"/>
              </a:rPr>
              <a:t>] Calculating Segmented Functions</a:t>
            </a:r>
            <a:endParaRPr lang="en-US" altLang="zh-CN" sz="2800" dirty="0">
              <a:highlight>
                <a:srgbClr val="00FFFF"/>
              </a:highlight>
              <a:latin typeface="+mn-lt"/>
              <a:cs typeface="Times New Roman" panose="02020603050405020304" pitchFamily="18" charset="0"/>
            </a:endParaRPr>
          </a:p>
        </p:txBody>
      </p:sp>
      <p:sp>
        <p:nvSpPr>
          <p:cNvPr id="24579" name="内容占位符 2"/>
          <p:cNvSpPr>
            <a:spLocks noGrp="1" noChangeArrowheads="1"/>
          </p:cNvSpPr>
          <p:nvPr>
            <p:ph idx="1"/>
          </p:nvPr>
        </p:nvSpPr>
        <p:spPr>
          <a:xfrm>
            <a:off x="364596" y="1736724"/>
            <a:ext cx="11664950" cy="4360863"/>
          </a:xfrm>
        </p:spPr>
        <p:txBody>
          <a:bodyPr/>
          <a:lstStyle/>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1</a:t>
            </a:r>
            <a:r>
              <a:rPr lang="zh-CN" altLang="zh-CN" sz="2800" dirty="0">
                <a:ea typeface="Times New Roman" panose="02020603050405020304" pitchFamily="18" charset="0"/>
              </a:rPr>
              <a:t>) Utilizing a single branch structure to achieve</a:t>
            </a:r>
            <a:endParaRPr lang="en-US" altLang="zh-CN" sz="2800" dirty="0">
              <a:ea typeface="Times New Roman" panose="02020603050405020304" pitchFamily="18" charset="0"/>
            </a:endParaRPr>
          </a:p>
          <a:p>
            <a:pPr eaLnBrk="1" hangingPunct="1"/>
            <a:endParaRPr lang="en-US" altLang="zh-CN" sz="2800" dirty="0">
              <a:ea typeface="Times New Roman" panose="02020603050405020304" pitchFamily="18" charset="0"/>
            </a:endParaRPr>
          </a:p>
          <a:p>
            <a:pPr eaLnBrk="1" hangingPunct="1"/>
            <a:endParaRPr lang="en-US" altLang="zh-CN" sz="2800" dirty="0">
              <a:ea typeface="Times New Roman" panose="02020603050405020304" pitchFamily="18" charset="0"/>
            </a:endParaRPr>
          </a:p>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2</a:t>
            </a:r>
            <a:r>
              <a:rPr lang="zh-CN" altLang="zh-CN" sz="2800" dirty="0">
                <a:ea typeface="Times New Roman" panose="02020603050405020304" pitchFamily="18" charset="0"/>
              </a:rPr>
              <a:t>) Utilizing the double branch structure to achieve</a:t>
            </a:r>
            <a:endParaRPr lang="en-US" altLang="zh-CN" sz="2800" dirty="0">
              <a:ea typeface="Times New Roman" panose="02020603050405020304" pitchFamily="18" charset="0"/>
            </a:endParaRPr>
          </a:p>
          <a:p>
            <a:pPr eaLnBrk="1" hangingPunct="1"/>
            <a:endParaRPr lang="en-US" altLang="zh-CN" sz="2800" dirty="0">
              <a:ea typeface="Times New Roman" panose="02020603050405020304" pitchFamily="18" charset="0"/>
            </a:endParaRPr>
          </a:p>
          <a:p>
            <a:pPr eaLnBrk="1" hangingPunct="1"/>
            <a:endParaRPr lang="en-US" altLang="zh-CN" sz="2800" dirty="0">
              <a:ea typeface="Times New Roman" panose="02020603050405020304" pitchFamily="18" charset="0"/>
            </a:endParaRPr>
          </a:p>
          <a:p>
            <a:pPr eaLnBrk="1" hangingPunct="1"/>
            <a:r>
              <a:rPr lang="zh-CN" altLang="zh-CN" sz="2800" dirty="0">
                <a:ea typeface="Times New Roman" panose="02020603050405020304" pitchFamily="18" charset="0"/>
              </a:rPr>
              <a:t>(</a:t>
            </a:r>
            <a:r>
              <a:rPr lang="en-US" altLang="zh-CN" sz="2800" dirty="0">
                <a:ea typeface="Times New Roman" panose="02020603050405020304" pitchFamily="18" charset="0"/>
              </a:rPr>
              <a:t>3</a:t>
            </a:r>
            <a:r>
              <a:rPr lang="zh-CN" altLang="zh-CN" sz="2800" dirty="0">
                <a:ea typeface="Times New Roman" panose="02020603050405020304" pitchFamily="18" charset="0"/>
              </a:rPr>
              <a:t>) Utilizing Conditional Operator Statements to Achieve</a:t>
            </a:r>
            <a:endParaRPr lang="en-US" altLang="zh-CN" sz="2800" dirty="0">
              <a:ea typeface="Times New Roman" panose="02020603050405020304" pitchFamily="18" charset="0"/>
            </a:endParaRPr>
          </a:p>
          <a:p>
            <a:pPr eaLnBrk="1" hangingPunct="1"/>
            <a:endParaRPr lang="zh-CN" altLang="en-US" sz="2800" dirty="0">
              <a:ea typeface="Times New Roman" panose="02020603050405020304" pitchFamily="18" charset="0"/>
            </a:endParaRPr>
          </a:p>
        </p:txBody>
      </p:sp>
      <p:sp>
        <p:nvSpPr>
          <p:cNvPr id="24580"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矩形 1"/>
          <p:cNvSpPr/>
          <p:nvPr/>
        </p:nvSpPr>
        <p:spPr>
          <a:xfrm>
            <a:off x="407988" y="2195513"/>
            <a:ext cx="10800580" cy="1323439"/>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(x&gt;=0).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y = math.sin(x) + 2 * math.sqrt(x + math.exp(4)) - math.pow(x + 1, 3)</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(x&lt;0).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y = math.log(-5 * x) - math.fabs(x * x - 8 * x) / (7 * x) + math.e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473075" y="3977741"/>
            <a:ext cx="10800580" cy="1323439"/>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(x&gt;=0).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y = math.sin(x) + 2 * math.sqrt(x + math.exp(4)) - math.pow(x + 1, 3)</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else</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y = math.log(-5 * x) - math.fabs(x * x - 8 * x) / (7 * x) + math.e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436177" y="5848351"/>
            <a:ext cx="10874375" cy="708025"/>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 = (math.sin(x) + 2 * math.sqrt(x + math.exp(4)) - math.pow(x + 1, 3)) if ((x&gt;=0)) else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(math.log(-5 * x) - math.fabs(x * x - 8 * x) / (7 * x) + math.e)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图片 9"/>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247573" y="476885"/>
            <a:ext cx="489426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911424" y="441325"/>
            <a:ext cx="9604375" cy="504825"/>
          </a:xfrm>
        </p:spPr>
        <p:txBody>
          <a:bodyPr/>
          <a:lstStyle/>
          <a:p>
            <a:pPr eaLnBrk="1" hangingPunct="1">
              <a:defRPr/>
            </a:pPr>
            <a:r>
              <a:rPr lang="zh-CN" altLang="zh-CN" dirty="0">
                <a:ea typeface="Times New Roman" panose="02020603050405020304" pitchFamily="18" charset="0"/>
              </a:rPr>
              <a:t>multibranch structure</a:t>
            </a:r>
            <a:endParaRPr lang="zh-CN" altLang="en-US" dirty="0">
              <a:ea typeface="Times New Roman" panose="02020603050405020304" pitchFamily="18" charset="0"/>
            </a:endParaRPr>
          </a:p>
        </p:txBody>
      </p:sp>
      <p:sp>
        <p:nvSpPr>
          <p:cNvPr id="25603" name="内容占位符 2"/>
          <p:cNvSpPr>
            <a:spLocks noGrp="1" noChangeArrowheads="1"/>
          </p:cNvSpPr>
          <p:nvPr>
            <p:ph idx="1"/>
          </p:nvPr>
        </p:nvSpPr>
        <p:spPr>
          <a:xfrm>
            <a:off x="623888" y="1243013"/>
            <a:ext cx="6624637" cy="3959225"/>
          </a:xfrm>
        </p:spPr>
        <p:txBody>
          <a:bodyPr/>
          <a:lstStyle/>
          <a:p>
            <a:pPr eaLnBrk="1" hangingPunct="1"/>
            <a:r>
              <a:rPr lang="zh-CN" altLang="zh-CN" sz="3600">
                <a:ea typeface="Times New Roman" panose="02020603050405020304" pitchFamily="18" charset="0"/>
              </a:rPr>
              <a:t>Grammatical forms of </a:t>
            </a:r>
            <a:r>
              <a:rPr lang="en-US" altLang="zh-CN" sz="3600">
                <a:ea typeface="Times New Roman" panose="02020603050405020304" pitchFamily="18" charset="0"/>
              </a:rPr>
              <a:t>if </a:t>
            </a:r>
            <a:r>
              <a:rPr lang="zh-CN" altLang="zh-CN" sz="3600">
                <a:ea typeface="Times New Roman" panose="02020603050405020304" pitchFamily="18" charset="0"/>
              </a:rPr>
              <a:t>statements with multiple branching structures</a:t>
            </a:r>
            <a:endParaRPr lang="en-US" altLang="zh-CN" sz="3600">
              <a:ea typeface="Times New Roman" panose="02020603050405020304" pitchFamily="18" charset="0"/>
            </a:endParaRPr>
          </a:p>
        </p:txBody>
      </p:sp>
      <p:sp>
        <p:nvSpPr>
          <p:cNvPr id="25604"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560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4063" y="946150"/>
            <a:ext cx="3698875"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191135" y="404495"/>
            <a:ext cx="13935710" cy="716280"/>
          </a:xfrm>
        </p:spPr>
        <p:txBody>
          <a:bodyPr/>
          <a:lstStyle/>
          <a:p>
            <a:pPr marL="228600" indent="-228600" algn="l">
              <a:lnSpc>
                <a:spcPct val="120000"/>
              </a:lnSpc>
              <a:spcBef>
                <a:spcPts val="1000"/>
              </a:spcBef>
              <a:buClr>
                <a:schemeClr val="accent1"/>
              </a:buClr>
              <a:buSzPct val="100000"/>
              <a:buFont typeface="Times New Roman" panose="02020603050405020304" pitchFamily="18" charset="0"/>
              <a:buChar char="•"/>
              <a:defRPr/>
            </a:pPr>
            <a:r>
              <a:rPr lang="zh-CN" altLang="zh-CN" sz="2800" dirty="0">
                <a:highlight>
                  <a:srgbClr val="00FFFF"/>
                </a:highlight>
                <a:latin typeface="+mn-lt"/>
                <a:cs typeface="Times New Roman" panose="02020603050405020304" pitchFamily="18" charset="0"/>
              </a:rPr>
              <a:t>[Example </a:t>
            </a:r>
            <a:r>
              <a:rPr lang="en-US" altLang="zh-CN" sz="2800" dirty="0">
                <a:highlight>
                  <a:srgbClr val="00FFFF"/>
                </a:highlight>
                <a:latin typeface="+mn-lt"/>
                <a:cs typeface="Times New Roman" panose="02020603050405020304" pitchFamily="18" charset="0"/>
              </a:rPr>
              <a:t>3.9</a:t>
            </a:r>
            <a:r>
              <a:rPr lang="zh-CN" altLang="zh-CN" sz="2800" dirty="0">
                <a:highlight>
                  <a:srgbClr val="00FFFF"/>
                </a:highlight>
                <a:latin typeface="+mn-lt"/>
                <a:cs typeface="Times New Roman" panose="02020603050405020304" pitchFamily="18" charset="0"/>
              </a:rPr>
              <a:t>] Converting a Percentage System to a 5-Point System</a:t>
            </a:r>
            <a:endParaRPr lang="zh-CN" altLang="en-US" sz="2800" dirty="0">
              <a:highlight>
                <a:srgbClr val="00FFFF"/>
              </a:highlight>
              <a:latin typeface="+mn-lt"/>
              <a:cs typeface="Times New Roman" panose="02020603050405020304" pitchFamily="18" charset="0"/>
            </a:endParaRPr>
          </a:p>
        </p:txBody>
      </p:sp>
      <p:sp>
        <p:nvSpPr>
          <p:cNvPr id="26627" name="内容占位符 2"/>
          <p:cNvSpPr>
            <a:spLocks noGrp="1" noChangeArrowheads="1"/>
          </p:cNvSpPr>
          <p:nvPr>
            <p:ph idx="1"/>
          </p:nvPr>
        </p:nvSpPr>
        <p:spPr>
          <a:xfrm>
            <a:off x="81280" y="996315"/>
            <a:ext cx="10514330" cy="3961130"/>
          </a:xfrm>
        </p:spPr>
        <p:txBody>
          <a:bodyPr/>
          <a:lstStyle/>
          <a:p>
            <a:pPr eaLnBrk="1" hangingPunct="1"/>
            <a:r>
              <a:rPr lang="zh-CN" altLang="zh-CN" sz="2800" dirty="0">
                <a:ea typeface="Times New Roman" panose="02020603050405020304" pitchFamily="18" charset="0"/>
              </a:rPr>
              <a:t>Conversion of the percentage score </a:t>
            </a:r>
            <a:r>
              <a:rPr lang="en-US" altLang="zh-CN" sz="2800" dirty="0">
                <a:ea typeface="Times New Roman" panose="02020603050405020304" pitchFamily="18" charset="0"/>
              </a:rPr>
              <a:t>mark </a:t>
            </a:r>
            <a:r>
              <a:rPr lang="zh-CN" altLang="zh-CN" sz="2800" dirty="0">
                <a:ea typeface="Times New Roman" panose="02020603050405020304" pitchFamily="18" charset="0"/>
              </a:rPr>
              <a:t>to a five-point rating scale (excellent, good, fair, pass, fail) </a:t>
            </a:r>
            <a:r>
              <a:rPr lang="en-US" altLang="zh-CN" sz="2800" dirty="0">
                <a:ea typeface="Times New Roman" panose="02020603050405020304" pitchFamily="18" charset="0"/>
              </a:rPr>
              <a:t>grade</a:t>
            </a:r>
            <a:endParaRPr lang="en-US" altLang="zh-CN" sz="2800" dirty="0">
              <a:ea typeface="Times New Roman" panose="02020603050405020304" pitchFamily="18" charset="0"/>
            </a:endParaRPr>
          </a:p>
        </p:txBody>
      </p:sp>
      <p:sp>
        <p:nvSpPr>
          <p:cNvPr id="26628"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6629"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52581" y="2348652"/>
            <a:ext cx="381635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910" y="2380390"/>
            <a:ext cx="5778034" cy="2124075"/>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I</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mark = int(input("Please enter a score:"))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(mark &gt;= 90): grade = "Excellent"</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80): grade = "good"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70): grade = "medium"</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60): grade = "Pass"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grade = "Fail"</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81299" y="4580652"/>
            <a:ext cx="6096000" cy="1846262"/>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II:</a:t>
            </a:r>
            <a:endPar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(mark &gt;= 90): grade = "excellent"</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80 and mark &lt; 90): grade = "good"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70 and mark &lt; 80): grade = "medium"</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60 and mark &lt; 70): grade = "Pass"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grade = "Fail"</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6527974" y="4580909"/>
            <a:ext cx="4464546" cy="184626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Three:</a:t>
            </a:r>
            <a:endPar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(mark &gt;= 60): grade = "Pass"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70): grade = "medium"</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80): grade = "good"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(mark &gt;= 90): grade = "Excellent"</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grade = "Fail"</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600710" y="466725"/>
            <a:ext cx="12827000" cy="648335"/>
          </a:xfrm>
        </p:spPr>
        <p:txBody>
          <a:bodyPr/>
          <a:lstStyle/>
          <a:p>
            <a:pPr marL="228600" indent="-228600">
              <a:lnSpc>
                <a:spcPct val="120000"/>
              </a:lnSpc>
              <a:spcBef>
                <a:spcPts val="1000"/>
              </a:spcBef>
              <a:buClr>
                <a:schemeClr val="accent1"/>
              </a:buClr>
              <a:buSzPct val="100000"/>
              <a:buFont typeface="Times New Roman" panose="02020603050405020304" pitchFamily="18" charset="0"/>
              <a:buChar char="•"/>
              <a:defRPr/>
            </a:pPr>
            <a:r>
              <a:rPr lang="zh-CN" altLang="zh-CN" sz="2800" dirty="0">
                <a:highlight>
                  <a:srgbClr val="00FFFF"/>
                </a:highlight>
                <a:latin typeface="+mn-lt"/>
                <a:cs typeface="Times New Roman" panose="02020603050405020304" pitchFamily="18" charset="0"/>
              </a:rPr>
              <a:t>[Example </a:t>
            </a:r>
            <a:r>
              <a:rPr lang="en-US" altLang="zh-CN" sz="2800" dirty="0">
                <a:highlight>
                  <a:srgbClr val="00FFFF"/>
                </a:highlight>
                <a:latin typeface="+mn-lt"/>
                <a:cs typeface="Times New Roman" panose="02020603050405020304" pitchFamily="18" charset="0"/>
              </a:rPr>
              <a:t>3.10</a:t>
            </a:r>
            <a:r>
              <a:rPr lang="zh-CN" altLang="zh-CN" sz="2800" dirty="0">
                <a:highlight>
                  <a:srgbClr val="00FFFF"/>
                </a:highlight>
                <a:latin typeface="+mn-lt"/>
                <a:cs typeface="Times New Roman" panose="02020603050405020304" pitchFamily="18" charset="0"/>
              </a:rPr>
              <a:t>] Determining the quadrant of a coordinate point</a:t>
            </a:r>
            <a:endParaRPr lang="zh-CN" altLang="en-US" sz="2800" dirty="0">
              <a:highlight>
                <a:srgbClr val="00FFFF"/>
              </a:highlight>
              <a:latin typeface="+mn-lt"/>
              <a:cs typeface="Times New Roman" panose="02020603050405020304" pitchFamily="18" charset="0"/>
            </a:endParaRPr>
          </a:p>
        </p:txBody>
      </p:sp>
      <p:sp>
        <p:nvSpPr>
          <p:cNvPr id="21507" name="内容占位符 2"/>
          <p:cNvSpPr>
            <a:spLocks noGrp="1" noChangeArrowheads="1"/>
          </p:cNvSpPr>
          <p:nvPr>
            <p:ph idx="1"/>
          </p:nvPr>
        </p:nvSpPr>
        <p:spPr>
          <a:xfrm>
            <a:off x="1199515" y="1196117"/>
            <a:ext cx="10043715" cy="3960813"/>
          </a:xfrm>
        </p:spPr>
        <p:txBody>
          <a:bodyPr/>
          <a:lstStyle/>
          <a:p>
            <a:pPr eaLnBrk="1" hangingPunct="1">
              <a:defRPr/>
            </a:pPr>
            <a:r>
              <a:rPr lang="zh-CN" altLang="zh-CN" sz="2800" dirty="0">
                <a:ea typeface="Times New Roman" panose="02020603050405020304" pitchFamily="18" charset="0"/>
              </a:rPr>
              <a:t>Know the coordinate point </a:t>
            </a:r>
            <a:r>
              <a:rPr lang="en-US" altLang="zh-CN" sz="2800" dirty="0">
                <a:ea typeface="Times New Roman" panose="02020603050405020304" pitchFamily="18" charset="0"/>
              </a:rPr>
              <a:t>(</a:t>
            </a:r>
            <a:r>
              <a:rPr lang="en-US" altLang="zh-CN" sz="2800" dirty="0" err="1">
                <a:ea typeface="Times New Roman" panose="02020603050405020304" pitchFamily="18" charset="0"/>
              </a:rPr>
              <a:t>x,y</a:t>
            </a:r>
            <a:r>
              <a:rPr lang="en-US" altLang="zh-CN" sz="2800" dirty="0">
                <a:ea typeface="Times New Roman" panose="02020603050405020304" pitchFamily="18" charset="0"/>
              </a:rPr>
              <a:t>) </a:t>
            </a:r>
            <a:r>
              <a:rPr lang="zh-CN" altLang="zh-CN" sz="2800" dirty="0">
                <a:ea typeface="Times New Roman" panose="02020603050405020304" pitchFamily="18" charset="0"/>
              </a:rPr>
              <a:t>and determine the quadrant in which it is located (</a:t>
            </a:r>
            <a:r>
              <a:rPr lang="en-US" altLang="zh-CN" sz="2800" kern="100" dirty="0">
                <a:highlight>
                  <a:srgbClr val="FFFF00"/>
                </a:highlight>
                <a:cs typeface="Times New Roman" panose="02020603050405020304" pitchFamily="18" charset="0"/>
              </a:rPr>
              <a:t>if_coordinate.py</a:t>
            </a:r>
            <a:r>
              <a:rPr lang="zh-CN" altLang="zh-CN" sz="2800" dirty="0">
                <a:ea typeface="Times New Roman" panose="02020603050405020304" pitchFamily="18" charset="0"/>
              </a:rPr>
              <a:t>)</a:t>
            </a:r>
            <a:endParaRPr lang="zh-CN" altLang="en-US" sz="2800" dirty="0">
              <a:ea typeface="Times New Roman" panose="02020603050405020304" pitchFamily="18" charset="0"/>
            </a:endParaRPr>
          </a:p>
        </p:txBody>
      </p:sp>
      <p:sp>
        <p:nvSpPr>
          <p:cNvPr id="27652"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7653"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64425" y="2924175"/>
            <a:ext cx="2760663"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08305" y="2141855"/>
            <a:ext cx="6798310" cy="372110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 = int(input("请输入x坐标："))</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y = int(input("请输入y坐标："))</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if (x == 0 and y == 0): print("</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位于原点</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elif (x == 0): print("</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位于</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y</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轴</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elif (y == 0): print("</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位于</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轴</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elif (x &gt; 0 and y &gt; 0): print("位于第一象限")</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elif (x &lt; 0 and y &gt; 0): print("位于第二象限")</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elif (x &lt; 0 and y &lt; 0): print("位于第三象限")</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else: print("位于第四象限")</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noChangeArrowheads="1"/>
          </p:cNvSpPr>
          <p:nvPr>
            <p:ph idx="1"/>
          </p:nvPr>
        </p:nvSpPr>
        <p:spPr>
          <a:xfrm>
            <a:off x="-307975" y="914400"/>
            <a:ext cx="7772400" cy="4114800"/>
          </a:xfrm>
        </p:spPr>
        <p:txBody>
          <a:bodyPr/>
          <a:lstStyle/>
          <a:p>
            <a:pPr eaLnBrk="1" hangingPunct="1">
              <a:defRPr/>
            </a:pPr>
            <a:r>
              <a:rPr lang="zh-CN" altLang="zh-CN" sz="2400" dirty="0">
                <a:highlight>
                  <a:srgbClr val="00FFFF"/>
                </a:highlight>
                <a:cs typeface="Times New Roman" panose="02020603050405020304" pitchFamily="18" charset="0"/>
              </a:rPr>
              <a:t>[E </a:t>
            </a:r>
            <a:r>
              <a:rPr lang="en-US" altLang="zh-CN" sz="2400" dirty="0">
                <a:highlight>
                  <a:srgbClr val="00FFFF"/>
                </a:highlight>
                <a:cs typeface="Times New Roman" panose="02020603050405020304" pitchFamily="18" charset="0"/>
              </a:rPr>
              <a:t>3.11</a:t>
            </a:r>
            <a:r>
              <a:rPr lang="zh-CN" altLang="zh-CN" sz="2400" dirty="0">
                <a:highlight>
                  <a:srgbClr val="00FFFF"/>
                </a:highlight>
                <a:cs typeface="Times New Roman" panose="02020603050405020304" pitchFamily="18" charset="0"/>
              </a:rPr>
              <a:t>] Compute the segmented function</a:t>
            </a:r>
            <a:r>
              <a:rPr lang="zh-CN" altLang="zh-CN" sz="2400" dirty="0">
                <a:ea typeface="Times New Roman" panose="02020603050405020304" pitchFamily="18" charset="0"/>
              </a:rPr>
              <a:t>:</a:t>
            </a:r>
            <a:endParaRPr lang="zh-CN" altLang="en-US" sz="2400" dirty="0">
              <a:ea typeface="Times New Roman" panose="02020603050405020304" pitchFamily="18" charset="0"/>
            </a:endParaRPr>
          </a:p>
        </p:txBody>
      </p:sp>
      <p:sp>
        <p:nvSpPr>
          <p:cNvPr id="22530" name="标题 1"/>
          <p:cNvSpPr>
            <a:spLocks noGrp="1" noChangeArrowheads="1"/>
          </p:cNvSpPr>
          <p:nvPr>
            <p:ph type="title"/>
          </p:nvPr>
        </p:nvSpPr>
        <p:spPr>
          <a:xfrm>
            <a:off x="1529781" y="396522"/>
            <a:ext cx="8786813" cy="504825"/>
          </a:xfrm>
        </p:spPr>
        <p:txBody>
          <a:bodyPr/>
          <a:lstStyle/>
          <a:p>
            <a:pPr algn="l" eaLnBrk="1" hangingPunct="1">
              <a:defRPr/>
            </a:pPr>
            <a:r>
              <a:rPr lang="zh-CN" altLang="zh-CN" dirty="0">
                <a:ea typeface="Times New Roman" panose="02020603050405020304" pitchFamily="18" charset="0"/>
              </a:rPr>
              <a:t>                Nesting of </a:t>
            </a:r>
            <a:r>
              <a:rPr lang="en-US" altLang="zh-CN" dirty="0">
                <a:ea typeface="Times New Roman" panose="02020603050405020304" pitchFamily="18" charset="0"/>
              </a:rPr>
              <a:t>if statements</a:t>
            </a:r>
            <a:endParaRPr lang="zh-CN" altLang="en-US" dirty="0">
              <a:ea typeface="Times New Roman" panose="02020603050405020304" pitchFamily="18" charset="0"/>
            </a:endParaRPr>
          </a:p>
        </p:txBody>
      </p:sp>
      <p:pic>
        <p:nvPicPr>
          <p:cNvPr id="2867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360077" y="518354"/>
            <a:ext cx="3712860"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矩形 1"/>
          <p:cNvSpPr/>
          <p:nvPr/>
        </p:nvSpPr>
        <p:spPr>
          <a:xfrm>
            <a:off x="12700" y="1606550"/>
            <a:ext cx="6096000" cy="1292225"/>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1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(multi-branch structure):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(x &gt; 0): y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(x == 0): y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y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12700" y="3400425"/>
            <a:ext cx="6096000" cy="1570038"/>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2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statement nested structure):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(x &gt;=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(x &gt; 0): y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y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y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6167436" y="3886200"/>
            <a:ext cx="5905501" cy="1570038"/>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Three</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(x !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2286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(x &lt; 0): y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y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868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9513" y="1616075"/>
            <a:ext cx="374491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4275" y="4176713"/>
            <a:ext cx="3335338"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95360" y="3978187"/>
            <a:ext cx="36734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8" name="对象 5"/>
          <p:cNvGraphicFramePr>
            <a:graphicFrameLocks noChangeAspect="1"/>
          </p:cNvGraphicFramePr>
          <p:nvPr/>
        </p:nvGraphicFramePr>
        <p:xfrm>
          <a:off x="5951538" y="860743"/>
          <a:ext cx="2447925" cy="731837"/>
        </p:xfrm>
        <a:graphic>
          <a:graphicData uri="http://schemas.openxmlformats.org/presentationml/2006/ole">
            <mc:AlternateContent xmlns:mc="http://schemas.openxmlformats.org/markup-compatibility/2006">
              <mc:Choice xmlns:v="urn:schemas-microsoft-com:vml" Requires="v">
                <p:oleObj spid="_x0000_s28688" name="公式" r:id="rId5" imgW="989965" imgH="711200" progId="Equation.3">
                  <p:embed/>
                </p:oleObj>
              </mc:Choice>
              <mc:Fallback>
                <p:oleObj name="公式" r:id="rId5" imgW="989965" imgH="7112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1538" y="860743"/>
                        <a:ext cx="24479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271464" y="407292"/>
            <a:ext cx="9604375" cy="596900"/>
          </a:xfrm>
        </p:spPr>
        <p:txBody>
          <a:bodyPr/>
          <a:lstStyle/>
          <a:p>
            <a:pPr eaLnBrk="1" hangingPunct="1">
              <a:defRPr/>
            </a:pPr>
            <a:r>
              <a:rPr lang="zh-CN" altLang="zh-CN" dirty="0">
                <a:ea typeface="Times New Roman" panose="02020603050405020304" pitchFamily="18" charset="0"/>
              </a:rPr>
              <a:t>Typical Sample Code for </a:t>
            </a:r>
            <a:r>
              <a:rPr lang="en-US" altLang="zh-CN" dirty="0">
                <a:ea typeface="Times New Roman" panose="02020603050405020304" pitchFamily="18" charset="0"/>
              </a:rPr>
              <a:t>if Statements</a:t>
            </a:r>
            <a:endParaRPr lang="zh-CN" altLang="en-US" dirty="0">
              <a:ea typeface="Times New Roman" panose="02020603050405020304" pitchFamily="18" charset="0"/>
            </a:endParaRPr>
          </a:p>
        </p:txBody>
      </p:sp>
      <p:pic>
        <p:nvPicPr>
          <p:cNvPr id="29699"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038059"/>
            <a:ext cx="9244012" cy="5167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199515" y="474345"/>
            <a:ext cx="9942195" cy="504825"/>
          </a:xfrm>
        </p:spPr>
        <p:txBody>
          <a:bodyPr/>
          <a:lstStyle/>
          <a:p>
            <a:pPr eaLnBrk="1" hangingPunct="1">
              <a:defRPr/>
            </a:pPr>
            <a:r>
              <a:rPr lang="zh-CN" altLang="zh-CN" dirty="0">
                <a:ea typeface="Times New Roman" panose="02020603050405020304" pitchFamily="18" charset="0"/>
              </a:rPr>
              <a:t>Examples of choice structure synthesis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24579" name="内容占位符 2"/>
          <p:cNvSpPr>
            <a:spLocks noGrp="1" noChangeArrowheads="1"/>
          </p:cNvSpPr>
          <p:nvPr>
            <p:ph idx="1"/>
          </p:nvPr>
        </p:nvSpPr>
        <p:spPr>
          <a:xfrm>
            <a:off x="479425" y="1152525"/>
            <a:ext cx="11334115" cy="4114800"/>
          </a:xfrm>
        </p:spPr>
        <p:txBody>
          <a:bodyPr/>
          <a:lstStyle/>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3.12</a:t>
            </a:r>
            <a:r>
              <a:rPr lang="zh-CN" altLang="zh-CN" sz="2400" dirty="0">
                <a:highlight>
                  <a:srgbClr val="00FFFF"/>
                </a:highlight>
                <a:cs typeface="Times New Roman" panose="02020603050405020304" pitchFamily="18" charset="0"/>
              </a:rPr>
              <a:t>] Input three numbers, sorted in descending order (</a:t>
            </a:r>
            <a:r>
              <a:rPr lang="en-US" altLang="zh-CN" sz="2400" kern="100" dirty="0">
                <a:highlight>
                  <a:srgbClr val="FFFF00"/>
                </a:highlight>
                <a:cs typeface="Times New Roman" panose="02020603050405020304" pitchFamily="18" charset="0"/>
              </a:rPr>
              <a:t>if_3desc.py</a:t>
            </a:r>
            <a:r>
              <a:rPr lang="zh-CN" altLang="zh-CN" sz="2400" dirty="0">
                <a:highlight>
                  <a:srgbClr val="00FFFF"/>
                </a:highlight>
                <a:cs typeface="Times New Roman" panose="02020603050405020304" pitchFamily="18" charset="0"/>
              </a:rPr>
              <a:t>)</a:t>
            </a:r>
            <a:endParaRPr lang="en-US" altLang="zh-CN" sz="2400" dirty="0">
              <a:highlight>
                <a:srgbClr val="00FFFF"/>
              </a:highlight>
              <a:cs typeface="Times New Roman" panose="02020603050405020304" pitchFamily="18" charset="0"/>
            </a:endParaRPr>
          </a:p>
          <a:p>
            <a:pPr marL="228600" lvl="1">
              <a:spcBef>
                <a:spcPts val="1000"/>
              </a:spcBef>
              <a:defRPr/>
            </a:pPr>
            <a:r>
              <a:rPr lang="zh-CN" altLang="zh-CN" sz="2400" dirty="0">
                <a:highlight>
                  <a:srgbClr val="00FFFF"/>
                </a:highlight>
                <a:cs typeface="Times New Roman" panose="02020603050405020304" pitchFamily="18" charset="0"/>
              </a:rPr>
              <a:t>First </a:t>
            </a:r>
            <a:r>
              <a:rPr lang="en-US" altLang="zh-CN" sz="2400" dirty="0">
                <a:highlight>
                  <a:srgbClr val="00FFFF"/>
                </a:highlight>
                <a:cs typeface="Times New Roman" panose="02020603050405020304" pitchFamily="18" charset="0"/>
              </a:rPr>
              <a:t>a is </a:t>
            </a:r>
            <a:r>
              <a:rPr lang="zh-CN" altLang="zh-CN" sz="2400" dirty="0">
                <a:highlight>
                  <a:srgbClr val="00FFFF"/>
                </a:highlight>
                <a:cs typeface="Times New Roman" panose="02020603050405020304" pitchFamily="18" charset="0"/>
              </a:rPr>
              <a:t>compared </a:t>
            </a:r>
            <a:r>
              <a:rPr lang="zh-CN" altLang="zh-CN" sz="2400" dirty="0">
                <a:highlight>
                  <a:srgbClr val="00FFFF"/>
                </a:highlight>
                <a:cs typeface="Times New Roman" panose="02020603050405020304" pitchFamily="18" charset="0"/>
              </a:rPr>
              <a:t>with </a:t>
            </a:r>
            <a:r>
              <a:rPr lang="en-US" altLang="zh-CN" sz="2400" dirty="0">
                <a:highlight>
                  <a:srgbClr val="00FFFF"/>
                </a:highlight>
                <a:cs typeface="Times New Roman" panose="02020603050405020304" pitchFamily="18" charset="0"/>
              </a:rPr>
              <a:t>b </a:t>
            </a:r>
            <a:r>
              <a:rPr lang="zh-CN" altLang="zh-CN" sz="2400" dirty="0">
                <a:highlight>
                  <a:srgbClr val="00FFFF"/>
                </a:highlight>
                <a:cs typeface="Times New Roman" panose="02020603050405020304" pitchFamily="18" charset="0"/>
              </a:rPr>
              <a:t>such that </a:t>
            </a:r>
            <a:r>
              <a:rPr lang="en-US" altLang="zh-CN" sz="2400" dirty="0">
                <a:highlight>
                  <a:srgbClr val="00FFFF"/>
                </a:highlight>
                <a:cs typeface="Times New Roman" panose="02020603050405020304" pitchFamily="18" charset="0"/>
              </a:rPr>
              <a:t>a &gt; b</a:t>
            </a:r>
            <a:r>
              <a:rPr lang="zh-CN" altLang="zh-CN" sz="2400" dirty="0">
                <a:highlight>
                  <a:srgbClr val="00FFFF"/>
                </a:highlight>
                <a:cs typeface="Times New Roman" panose="02020603050405020304" pitchFamily="18" charset="0"/>
              </a:rPr>
              <a:t>; then </a:t>
            </a:r>
            <a:r>
              <a:rPr lang="en-US" altLang="zh-CN" sz="2400" dirty="0">
                <a:highlight>
                  <a:srgbClr val="00FFFF"/>
                </a:highlight>
                <a:cs typeface="Times New Roman" panose="02020603050405020304" pitchFamily="18" charset="0"/>
              </a:rPr>
              <a:t>a is </a:t>
            </a:r>
            <a:r>
              <a:rPr lang="zh-CN" altLang="zh-CN" sz="2400" dirty="0">
                <a:highlight>
                  <a:srgbClr val="00FFFF"/>
                </a:highlight>
                <a:cs typeface="Times New Roman" panose="02020603050405020304" pitchFamily="18" charset="0"/>
              </a:rPr>
              <a:t>compared </a:t>
            </a:r>
            <a:r>
              <a:rPr lang="zh-CN" altLang="zh-CN" sz="2400" dirty="0">
                <a:highlight>
                  <a:srgbClr val="00FFFF"/>
                </a:highlight>
                <a:cs typeface="Times New Roman" panose="02020603050405020304" pitchFamily="18" charset="0"/>
              </a:rPr>
              <a:t>with </a:t>
            </a:r>
            <a:r>
              <a:rPr lang="en-US" altLang="zh-CN" sz="2400" dirty="0">
                <a:highlight>
                  <a:srgbClr val="00FFFF"/>
                </a:highlight>
                <a:cs typeface="Times New Roman" panose="02020603050405020304" pitchFamily="18" charset="0"/>
              </a:rPr>
              <a:t>c such </a:t>
            </a:r>
            <a:r>
              <a:rPr lang="zh-CN" altLang="zh-CN" sz="2400" dirty="0">
                <a:highlight>
                  <a:srgbClr val="00FFFF"/>
                </a:highlight>
                <a:cs typeface="Times New Roman" panose="02020603050405020304" pitchFamily="18" charset="0"/>
              </a:rPr>
              <a:t>that </a:t>
            </a:r>
            <a:r>
              <a:rPr lang="en-US" altLang="zh-CN" sz="2400" dirty="0">
                <a:highlight>
                  <a:srgbClr val="00FFFF"/>
                </a:highlight>
                <a:cs typeface="Times New Roman" panose="02020603050405020304" pitchFamily="18" charset="0"/>
              </a:rPr>
              <a:t>a &gt; c</a:t>
            </a:r>
            <a:r>
              <a:rPr lang="zh-CN" altLang="zh-CN" sz="2400" dirty="0">
                <a:highlight>
                  <a:srgbClr val="00FFFF"/>
                </a:highlight>
                <a:cs typeface="Times New Roman" panose="02020603050405020304" pitchFamily="18" charset="0"/>
              </a:rPr>
              <a:t>, when </a:t>
            </a:r>
            <a:r>
              <a:rPr lang="en-US" altLang="zh-CN" sz="2400" dirty="0">
                <a:highlight>
                  <a:srgbClr val="00FFFF"/>
                </a:highlight>
                <a:cs typeface="Times New Roman" panose="02020603050405020304" pitchFamily="18" charset="0"/>
              </a:rPr>
              <a:t>a is </a:t>
            </a:r>
            <a:r>
              <a:rPr lang="zh-CN" altLang="zh-CN" sz="2400" dirty="0">
                <a:highlight>
                  <a:srgbClr val="00FFFF"/>
                </a:highlight>
                <a:cs typeface="Times New Roman" panose="02020603050405020304" pitchFamily="18" charset="0"/>
              </a:rPr>
              <a:t>largest; and finally </a:t>
            </a:r>
            <a:r>
              <a:rPr lang="en-US" altLang="zh-CN" sz="2400" dirty="0">
                <a:highlight>
                  <a:srgbClr val="00FFFF"/>
                </a:highlight>
                <a:cs typeface="Times New Roman" panose="02020603050405020304" pitchFamily="18" charset="0"/>
              </a:rPr>
              <a:t>b </a:t>
            </a:r>
            <a:r>
              <a:rPr lang="zh-CN" altLang="zh-CN" sz="2400" dirty="0">
                <a:highlight>
                  <a:srgbClr val="00FFFF"/>
                </a:highlight>
                <a:cs typeface="Times New Roman" panose="02020603050405020304" pitchFamily="18" charset="0"/>
              </a:rPr>
              <a:t>is compared </a:t>
            </a:r>
            <a:r>
              <a:rPr lang="zh-CN" altLang="zh-CN" sz="2400" dirty="0">
                <a:highlight>
                  <a:srgbClr val="00FFFF"/>
                </a:highlight>
                <a:cs typeface="Times New Roman" panose="02020603050405020304" pitchFamily="18" charset="0"/>
              </a:rPr>
              <a:t>with </a:t>
            </a:r>
            <a:r>
              <a:rPr lang="en-US" altLang="zh-CN" sz="2400" dirty="0">
                <a:highlight>
                  <a:srgbClr val="00FFFF"/>
                </a:highlight>
                <a:cs typeface="Times New Roman" panose="02020603050405020304" pitchFamily="18" charset="0"/>
              </a:rPr>
              <a:t>c </a:t>
            </a:r>
            <a:r>
              <a:rPr lang="zh-CN" altLang="zh-CN" sz="2400" dirty="0">
                <a:highlight>
                  <a:srgbClr val="00FFFF"/>
                </a:highlight>
                <a:cs typeface="Times New Roman" panose="02020603050405020304" pitchFamily="18" charset="0"/>
              </a:rPr>
              <a:t>such that </a:t>
            </a:r>
            <a:r>
              <a:rPr lang="en-US" altLang="zh-CN" sz="2400" dirty="0">
                <a:highlight>
                  <a:srgbClr val="00FFFF"/>
                </a:highlight>
                <a:cs typeface="Times New Roman" panose="02020603050405020304" pitchFamily="18" charset="0"/>
              </a:rPr>
              <a:t>b &gt; c.</a:t>
            </a:r>
            <a:endParaRPr lang="en-US" altLang="zh-CN" sz="2400" dirty="0">
              <a:highlight>
                <a:srgbClr val="00FFFF"/>
              </a:highlight>
              <a:cs typeface="Times New Roman" panose="02020603050405020304" pitchFamily="18" charset="0"/>
            </a:endParaRPr>
          </a:p>
        </p:txBody>
      </p:sp>
      <p:sp>
        <p:nvSpPr>
          <p:cNvPr id="30724"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25"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64425" y="3644900"/>
            <a:ext cx="29305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51131" y="2924887"/>
            <a:ext cx="6440488" cy="3784600"/>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 int(input("</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请输入整数</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 = int(input("</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请输入整数</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 = int(input("</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请输入整数</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if (a &lt; b):</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 b=b, a    #a</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和</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交换，使得</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a&gt;b</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if (a &lt; c):</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 c=c, a    #a</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和</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交换，使得</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a&gt;c</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if (b &lt; c):</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b, c=c, b    #b</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和</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交换，使得</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b&gt;c</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print("</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排序结果（降序）：</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 b, c)</a:t>
            </a:r>
            <a:endPar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27448" y="461169"/>
            <a:ext cx="9575800" cy="561975"/>
          </a:xfrm>
        </p:spPr>
        <p:txBody>
          <a:bodyPr/>
          <a:lstStyle/>
          <a:p>
            <a:pPr eaLnBrk="1" hangingPunct="1">
              <a:defRPr/>
            </a:pPr>
            <a:r>
              <a:rPr lang="en-US" altLang="zh-CN" dirty="0">
                <a:ea typeface="Times New Roman" panose="02020603050405020304" pitchFamily="18" charset="0"/>
              </a:rPr>
              <a:t>3.1 </a:t>
            </a:r>
            <a:r>
              <a:rPr lang="zh-CN" altLang="en-US" dirty="0">
                <a:ea typeface="Times New Roman" panose="02020603050405020304" pitchFamily="18" charset="0"/>
              </a:rPr>
              <a:t>Flow of the program</a:t>
            </a:r>
            <a:endParaRPr lang="zh-CN" altLang="en-US" dirty="0">
              <a:ea typeface="Times New Roman" panose="02020603050405020304" pitchFamily="18" charset="0"/>
            </a:endParaRPr>
          </a:p>
        </p:txBody>
      </p:sp>
      <p:sp>
        <p:nvSpPr>
          <p:cNvPr id="14339" name="内容占位符 2"/>
          <p:cNvSpPr>
            <a:spLocks noGrp="1" noChangeArrowheads="1"/>
          </p:cNvSpPr>
          <p:nvPr>
            <p:ph idx="1"/>
          </p:nvPr>
        </p:nvSpPr>
        <p:spPr>
          <a:xfrm>
            <a:off x="766763" y="908050"/>
            <a:ext cx="10801350" cy="5184775"/>
          </a:xfrm>
        </p:spPr>
        <p:txBody>
          <a:bodyPr/>
          <a:lstStyle/>
          <a:p>
            <a:pPr>
              <a:defRPr/>
            </a:pPr>
            <a:r>
              <a:rPr lang="zh-CN" altLang="zh-CN" sz="2400" dirty="0"/>
              <a:t>Input, Processing and Output (</a:t>
            </a:r>
            <a:r>
              <a:rPr lang="en-US" altLang="zh-CN" sz="2400" dirty="0"/>
              <a:t>IPO</a:t>
            </a:r>
            <a:r>
              <a:rPr lang="zh-CN" altLang="zh-CN" sz="2400" dirty="0"/>
              <a:t>)</a:t>
            </a:r>
            <a:endParaRPr lang="en-US" altLang="zh-CN" sz="2400" dirty="0"/>
          </a:p>
          <a:p>
            <a:pPr lvl="1">
              <a:defRPr/>
            </a:pPr>
            <a:r>
              <a:rPr lang="zh-CN" altLang="zh-CN" sz="2000" dirty="0"/>
              <a:t>The program receives the data to be processed through the input (</a:t>
            </a:r>
            <a:r>
              <a:rPr lang="en-US" altLang="zh-CN" sz="2000" dirty="0"/>
              <a:t>Input</a:t>
            </a:r>
            <a:r>
              <a:rPr lang="zh-CN" altLang="zh-CN" sz="2000" dirty="0"/>
              <a:t>)); then performs the corresponding processing (</a:t>
            </a:r>
            <a:r>
              <a:rPr lang="en-US" altLang="zh-CN" sz="2000" dirty="0"/>
              <a:t>Process</a:t>
            </a:r>
            <a:r>
              <a:rPr lang="zh-CN" altLang="zh-CN" sz="2000" dirty="0"/>
              <a:t>); and finally </a:t>
            </a:r>
            <a:r>
              <a:rPr lang="zh-CN" altLang="zh-CN" sz="2000" dirty="0"/>
              <a:t>returns the result of the processing </a:t>
            </a:r>
            <a:r>
              <a:rPr lang="zh-CN" altLang="zh-CN" sz="2000" dirty="0"/>
              <a:t>through the output (</a:t>
            </a:r>
            <a:r>
              <a:rPr lang="en-US" altLang="zh-CN" sz="2000" dirty="0"/>
              <a:t>Output</a:t>
            </a:r>
            <a:r>
              <a:rPr lang="zh-CN" altLang="zh-CN" sz="2000" dirty="0"/>
              <a:t>).</a:t>
            </a:r>
            <a:endParaRPr lang="en-US" altLang="zh-CN" sz="2000" dirty="0"/>
          </a:p>
          <a:p>
            <a:pPr>
              <a:defRPr/>
            </a:pPr>
            <a:endParaRPr lang="zh-CN" altLang="en-US" sz="2400" dirty="0">
              <a:cs typeface="Times New Roman" panose="02020603050405020304" pitchFamily="18" charset="0"/>
            </a:endParaRPr>
          </a:p>
          <a:p>
            <a:pPr>
              <a:defRPr/>
            </a:pPr>
            <a:endParaRPr lang="zh-CN" altLang="en-US" sz="2400" dirty="0">
              <a:cs typeface="Times New Roman" panose="02020603050405020304" pitchFamily="18" charset="0"/>
            </a:endParaRPr>
          </a:p>
          <a:p>
            <a:pPr>
              <a:defRPr/>
            </a:pPr>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 Input data</a:t>
            </a:r>
            <a:endParaRPr lang="zh-CN" altLang="en-US" sz="2400" dirty="0">
              <a:cs typeface="Times New Roman" panose="02020603050405020304" pitchFamily="18" charset="0"/>
            </a:endParaRPr>
          </a:p>
          <a:p>
            <a:pPr lvl="1">
              <a:defRPr/>
            </a:pPr>
            <a:r>
              <a:rPr lang="zh-CN" altLang="en-US" sz="2000" dirty="0">
                <a:cs typeface="Times New Roman" panose="02020603050405020304" pitchFamily="18" charset="0"/>
              </a:rPr>
              <a:t>Input is the beginning of a program. There are various sources of data to be processed by the program, forming a variety of input methods, including interactive input, parameter input, random data input, file input, network input, etc.</a:t>
            </a:r>
            <a:endParaRPr lang="zh-CN" altLang="en-US" sz="2000" dirty="0">
              <a:cs typeface="Times New Roman" panose="02020603050405020304" pitchFamily="18" charset="0"/>
            </a:endParaRPr>
          </a:p>
          <a:p>
            <a:pPr>
              <a:defRPr/>
            </a:pPr>
            <a:endParaRPr lang="en-US" altLang="zh-CN" sz="2400" dirty="0">
              <a:highlight>
                <a:srgbClr val="00FF00"/>
              </a:highlight>
            </a:endParaRPr>
          </a:p>
        </p:txBody>
      </p:sp>
      <p:pic>
        <p:nvPicPr>
          <p:cNvPr id="16388"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5617" y="2492271"/>
            <a:ext cx="47640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335280" y="404495"/>
            <a:ext cx="11837035" cy="499745"/>
          </a:xfrm>
        </p:spPr>
        <p:txBody>
          <a:bodyPr/>
          <a:lstStyle/>
          <a:p>
            <a:pPr eaLnBrk="1" hangingPunct="1">
              <a:defRPr/>
            </a:pPr>
            <a:r>
              <a:rPr lang="zh-CN" altLang="zh-CN" dirty="0">
                <a:ea typeface="Times New Roman" panose="02020603050405020304" pitchFamily="18" charset="0"/>
              </a:rPr>
              <a:t>Comprehensive examples of choice structures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26627" name="内容占位符 2"/>
          <p:cNvSpPr>
            <a:spLocks noGrp="1" noChangeArrowheads="1"/>
          </p:cNvSpPr>
          <p:nvPr>
            <p:ph idx="1"/>
          </p:nvPr>
        </p:nvSpPr>
        <p:spPr>
          <a:xfrm>
            <a:off x="443230" y="899795"/>
            <a:ext cx="11546205" cy="4114800"/>
          </a:xfrm>
        </p:spPr>
        <p:txBody>
          <a:bodyPr/>
          <a:lstStyle/>
          <a:p>
            <a:pPr>
              <a:defRPr/>
            </a:pPr>
            <a:r>
              <a:rPr lang="zh-CN" altLang="zh-CN" sz="2400" dirty="0">
                <a:highlight>
                  <a:srgbClr val="00FFFF"/>
                </a:highlight>
                <a:cs typeface="Times New Roman" panose="02020603050405020304" pitchFamily="18" charset="0"/>
              </a:rPr>
              <a:t>[</a:t>
            </a:r>
            <a:r>
              <a:rPr lang="en-US" altLang="zh-CN" sz="2400" dirty="0">
                <a:highlight>
                  <a:srgbClr val="00FFFF"/>
                </a:highlight>
                <a:cs typeface="Times New Roman" panose="02020603050405020304" pitchFamily="18" charset="0"/>
              </a:rPr>
              <a:t>3.13</a:t>
            </a:r>
            <a:r>
              <a:rPr lang="zh-CN" altLang="zh-CN" sz="2400" dirty="0">
                <a:highlight>
                  <a:srgbClr val="00FFFF"/>
                </a:highlight>
                <a:cs typeface="Times New Roman" panose="02020603050405020304" pitchFamily="18" charset="0"/>
              </a:rPr>
              <a:t>] Program (</a:t>
            </a:r>
            <a:r>
              <a:rPr lang="en-US" altLang="zh-CN" sz="2400" kern="100" dirty="0">
                <a:highlight>
                  <a:srgbClr val="FFFF00"/>
                </a:highlight>
                <a:cs typeface="Times New Roman" panose="02020603050405020304" pitchFamily="18" charset="0"/>
              </a:rPr>
              <a:t>leapyear.py</a:t>
            </a:r>
            <a:r>
              <a:rPr lang="zh-CN" altLang="zh-CN" sz="2400" dirty="0">
                <a:highlight>
                  <a:srgbClr val="00FFFF"/>
                </a:highlight>
                <a:cs typeface="Times New Roman" panose="02020603050405020304" pitchFamily="18" charset="0"/>
              </a:rPr>
              <a:t>) to determine whether a year is a leap year. The conditions for determining a leap year are: the year is </a:t>
            </a:r>
            <a:r>
              <a:rPr lang="zh-CN" altLang="zh-CN" sz="2400" dirty="0">
                <a:highlight>
                  <a:srgbClr val="00FFFF"/>
                </a:highlight>
                <a:cs typeface="Times New Roman" panose="02020603050405020304" pitchFamily="18" charset="0"/>
              </a:rPr>
              <a:t>divisible </a:t>
            </a:r>
            <a:r>
              <a:rPr lang="zh-CN" altLang="zh-CN" sz="2400" dirty="0">
                <a:highlight>
                  <a:srgbClr val="00FFFF"/>
                </a:highlight>
                <a:cs typeface="Times New Roman" panose="02020603050405020304" pitchFamily="18" charset="0"/>
              </a:rPr>
              <a:t>by </a:t>
            </a:r>
            <a:r>
              <a:rPr lang="en-US" altLang="zh-CN" sz="2400" dirty="0">
                <a:highlight>
                  <a:srgbClr val="00FFFF"/>
                </a:highlight>
                <a:cs typeface="Times New Roman" panose="02020603050405020304" pitchFamily="18" charset="0"/>
              </a:rPr>
              <a:t>4 </a:t>
            </a:r>
            <a:r>
              <a:rPr lang="zh-CN" altLang="zh-CN" sz="2400" dirty="0">
                <a:highlight>
                  <a:srgbClr val="00FFFF"/>
                </a:highlight>
                <a:cs typeface="Times New Roman" panose="02020603050405020304" pitchFamily="18" charset="0"/>
              </a:rPr>
              <a:t>but not by </a:t>
            </a:r>
            <a:r>
              <a:rPr lang="en-US" altLang="zh-CN" sz="2400" dirty="0">
                <a:highlight>
                  <a:srgbClr val="00FFFF"/>
                </a:highlight>
                <a:cs typeface="Times New Roman" panose="02020603050405020304" pitchFamily="18" charset="0"/>
              </a:rPr>
              <a:t>100</a:t>
            </a:r>
            <a:r>
              <a:rPr lang="zh-CN" altLang="zh-CN" sz="2400" dirty="0">
                <a:highlight>
                  <a:srgbClr val="00FFFF"/>
                </a:highlight>
                <a:cs typeface="Times New Roman" panose="02020603050405020304" pitchFamily="18" charset="0"/>
              </a:rPr>
              <a:t>, or is </a:t>
            </a:r>
            <a:r>
              <a:rPr lang="zh-CN" altLang="zh-CN" sz="2400" dirty="0">
                <a:highlight>
                  <a:srgbClr val="00FFFF"/>
                </a:highlight>
                <a:cs typeface="Times New Roman" panose="02020603050405020304" pitchFamily="18" charset="0"/>
              </a:rPr>
              <a:t>divisible </a:t>
            </a:r>
            <a:r>
              <a:rPr lang="zh-CN" altLang="zh-CN" sz="2400" dirty="0">
                <a:highlight>
                  <a:srgbClr val="00FFFF"/>
                </a:highlight>
                <a:cs typeface="Times New Roman" panose="02020603050405020304" pitchFamily="18" charset="0"/>
              </a:rPr>
              <a:t>by </a:t>
            </a:r>
            <a:r>
              <a:rPr lang="en-US" altLang="zh-CN" sz="2400" dirty="0">
                <a:highlight>
                  <a:srgbClr val="00FFFF"/>
                </a:highlight>
                <a:cs typeface="Times New Roman" panose="02020603050405020304" pitchFamily="18" charset="0"/>
              </a:rPr>
              <a:t>400</a:t>
            </a:r>
            <a:endParaRPr lang="zh-CN" altLang="en-US" sz="2400" dirty="0">
              <a:highlight>
                <a:srgbClr val="00FFFF"/>
              </a:highlight>
              <a:cs typeface="Times New Roman" panose="02020603050405020304" pitchFamily="18" charset="0"/>
            </a:endParaRPr>
          </a:p>
        </p:txBody>
      </p:sp>
      <p:sp>
        <p:nvSpPr>
          <p:cNvPr id="32772" name="Rectangle 2"/>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2773"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31722" y="1773231"/>
            <a:ext cx="4310063"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76618" y="2153285"/>
            <a:ext cx="6216650" cy="1662113"/>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one</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Use a logical expression containing all the leap year conditions: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((y % 4 == 0 and y % 100 ! = 0) or y % 400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print("It's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print("Not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71438" y="4032405"/>
            <a:ext cx="6216650" cy="2122487"/>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two</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Use nested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statements: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(y % 400 == 0): print("It's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(y % 4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(y % 100 == 0): print("Not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print("it's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print("Not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6345976" y="3629655"/>
            <a:ext cx="5783832" cy="1570038"/>
          </a:xfrm>
          <a:prstGeom prst="rect">
            <a:avLst/>
          </a:prstGeom>
          <a:solidFill>
            <a:schemeClr val="accent4">
              <a:lumMod val="20000"/>
              <a:lumOff val="80000"/>
            </a:schemeClr>
          </a:solidFill>
          <a:ln>
            <a:solidFill>
              <a:srgbClr val="FF0000"/>
            </a:solidFill>
          </a:ln>
        </p:spPr>
        <p:txBody>
          <a:bodyPr>
            <a:sp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Three</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Use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if-elif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statements</a:t>
            </a:r>
            <a:r>
              <a:rPr lang="zh-CN" altLang="en-US"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(y % 400 == 0): print("It's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(y % 4 ! = 0): print("Not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elif (y % 100 == 0): print("Not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print("it's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6335395" y="5327650"/>
            <a:ext cx="5784850" cy="130111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four</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Use the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calendar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module's </a:t>
            </a: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isleap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function to determine leap years.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(calendar.isleap(y)): print("It's a leap year")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print("</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Not a leap year</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199456" y="379413"/>
            <a:ext cx="9602788" cy="571500"/>
          </a:xfrm>
        </p:spPr>
        <p:txBody>
          <a:bodyPr/>
          <a:lstStyle/>
          <a:p>
            <a:pPr eaLnBrk="1" hangingPunct="1">
              <a:defRPr/>
            </a:pPr>
            <a:r>
              <a:rPr lang="en-US" altLang="zh-CN" dirty="0">
                <a:ea typeface="Times New Roman" panose="02020603050405020304" pitchFamily="18" charset="0"/>
              </a:rPr>
              <a:t>3.4 </a:t>
            </a:r>
            <a:r>
              <a:rPr lang="zh-CN" altLang="zh-CN" dirty="0">
                <a:ea typeface="Times New Roman" panose="02020603050405020304" pitchFamily="18" charset="0"/>
              </a:rPr>
              <a:t>Circular structure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4819" name="内容占位符 2"/>
          <p:cNvSpPr>
            <a:spLocks noGrp="1" noChangeArrowheads="1"/>
          </p:cNvSpPr>
          <p:nvPr>
            <p:ph idx="1"/>
          </p:nvPr>
        </p:nvSpPr>
        <p:spPr>
          <a:xfrm>
            <a:off x="192088" y="846138"/>
            <a:ext cx="9602787" cy="3294062"/>
          </a:xfrm>
        </p:spPr>
        <p:txBody>
          <a:bodyPr/>
          <a:lstStyle/>
          <a:p>
            <a:pPr eaLnBrk="1" hangingPunct="1"/>
            <a:r>
              <a:rPr lang="en-US" altLang="zh-CN" sz="2800">
                <a:solidFill>
                  <a:srgbClr val="FF0000"/>
                </a:solidFill>
                <a:ea typeface="Times New Roman" panose="02020603050405020304" pitchFamily="18" charset="0"/>
              </a:rPr>
              <a:t>For </a:t>
            </a:r>
            <a:r>
              <a:rPr lang="zh-CN" altLang="zh-CN" sz="2800">
                <a:ea typeface="Times New Roman" panose="02020603050405020304" pitchFamily="18" charset="0"/>
              </a:rPr>
              <a:t>and </a:t>
            </a:r>
            <a:r>
              <a:rPr lang="en-US" altLang="zh-CN" sz="2800">
                <a:solidFill>
                  <a:srgbClr val="FF0000"/>
                </a:solidFill>
                <a:ea typeface="Times New Roman" panose="02020603050405020304" pitchFamily="18" charset="0"/>
              </a:rPr>
              <a:t>while </a:t>
            </a:r>
            <a:r>
              <a:rPr lang="zh-CN" altLang="zh-CN" sz="2800">
                <a:solidFill>
                  <a:srgbClr val="FF0000"/>
                </a:solidFill>
                <a:ea typeface="Times New Roman" panose="02020603050405020304" pitchFamily="18" charset="0"/>
              </a:rPr>
              <a:t>statements </a:t>
            </a:r>
            <a:r>
              <a:rPr lang="zh-CN" altLang="zh-CN" sz="2800">
                <a:ea typeface="Times New Roman" panose="02020603050405020304" pitchFamily="18" charset="0"/>
              </a:rPr>
              <a:t>to implement a loop structure.</a:t>
            </a:r>
            <a:endParaRPr lang="en-US" altLang="zh-CN" sz="2800">
              <a:ea typeface="Times New Roman" panose="02020603050405020304" pitchFamily="18" charset="0"/>
            </a:endParaRPr>
          </a:p>
          <a:p>
            <a:pPr eaLnBrk="1" hangingPunct="1"/>
            <a:r>
              <a:rPr lang="zh-CN" altLang="zh-CN" sz="2800">
                <a:ea typeface="Times New Roman" panose="02020603050405020304" pitchFamily="18" charset="0"/>
              </a:rPr>
              <a:t>Iterable objects (</a:t>
            </a:r>
            <a:r>
              <a:rPr lang="en-US" altLang="zh-CN" sz="2800">
                <a:ea typeface="Times New Roman" panose="02020603050405020304" pitchFamily="18" charset="0"/>
              </a:rPr>
              <a:t>iterable</a:t>
            </a:r>
            <a:r>
              <a:rPr lang="zh-CN" altLang="zh-CN" sz="2800">
                <a:ea typeface="Times New Roman" panose="02020603050405020304" pitchFamily="18" charset="0"/>
              </a:rPr>
              <a:t>)</a:t>
            </a:r>
            <a:endParaRPr lang="en-US" altLang="zh-CN" sz="2800">
              <a:ea typeface="Times New Roman" panose="02020603050405020304" pitchFamily="18" charset="0"/>
            </a:endParaRPr>
          </a:p>
          <a:p>
            <a:pPr eaLnBrk="1" hangingPunct="1"/>
            <a:endParaRPr lang="en-US" altLang="zh-CN" sz="2800">
              <a:ea typeface="Times New Roman" panose="02020603050405020304" pitchFamily="18" charset="0"/>
            </a:endParaRPr>
          </a:p>
          <a:p>
            <a:pPr eaLnBrk="1" hangingPunct="1"/>
            <a:endParaRPr lang="en-US" altLang="zh-CN" sz="2800">
              <a:ea typeface="Times New Roman" panose="02020603050405020304" pitchFamily="18" charset="0"/>
            </a:endParaRPr>
          </a:p>
          <a:p>
            <a:pPr eaLnBrk="1" hangingPunct="1"/>
            <a:endParaRPr lang="en-US" altLang="zh-CN" sz="2800">
              <a:ea typeface="Times New Roman" panose="02020603050405020304" pitchFamily="18" charset="0"/>
            </a:endParaRPr>
          </a:p>
          <a:p>
            <a:pPr eaLnBrk="1" hangingPunct="1"/>
            <a:r>
              <a:rPr lang="en-US" altLang="zh-CN" sz="2800">
                <a:ea typeface="Times New Roman" panose="02020603050405020304" pitchFamily="18" charset="0"/>
              </a:rPr>
              <a:t>for </a:t>
            </a:r>
            <a:r>
              <a:rPr lang="zh-CN" altLang="zh-CN" sz="2800">
                <a:ea typeface="Times New Roman" panose="02020603050405020304" pitchFamily="18" charset="0"/>
              </a:rPr>
              <a:t>loop</a:t>
            </a:r>
            <a:endParaRPr lang="zh-CN" altLang="en-US" sz="2800">
              <a:ea typeface="Times New Roman" panose="02020603050405020304" pitchFamily="18" charset="0"/>
            </a:endParaRPr>
          </a:p>
        </p:txBody>
      </p:sp>
      <p:pic>
        <p:nvPicPr>
          <p:cNvPr id="3482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1180" y="1990408"/>
            <a:ext cx="68167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67338" y="4502150"/>
            <a:ext cx="6096000" cy="954088"/>
          </a:xfrm>
          <a:prstGeom prst="rect">
            <a:avLst/>
          </a:prstGeom>
          <a:solidFill>
            <a:schemeClr val="accent4">
              <a:lumMod val="20000"/>
              <a:lumOff val="80000"/>
            </a:schemeClr>
          </a:solidFill>
        </p:spPr>
        <p:txBody>
          <a:bodyPr>
            <a:spAutoFit/>
          </a:bodyPr>
          <a:lstStyle/>
          <a:p>
            <a:pPr marL="266700" algn="just">
              <a:spcAft>
                <a:spcPts val="0"/>
              </a:spcAft>
              <a:defRPr/>
            </a:pPr>
            <a:r>
              <a:rPr lang="en-US" altLang="zh-CN" sz="2800"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en-US" altLang="zh-CN" sz="28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(1,2,3):</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en-US" altLang="zh-CN" sz="28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i**2, i**3)</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482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4574381"/>
            <a:ext cx="841375"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4740275"/>
            <a:ext cx="37369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27448" y="403895"/>
            <a:ext cx="9648825" cy="504825"/>
          </a:xfrm>
        </p:spPr>
        <p:txBody>
          <a:bodyPr/>
          <a:lstStyle/>
          <a:p>
            <a:pPr eaLnBrk="1" hangingPunct="1">
              <a:defRPr/>
            </a:pPr>
            <a:r>
              <a:rPr lang="en-US" altLang="zh-CN" dirty="0">
                <a:ea typeface="Times New Roman" panose="02020603050405020304" pitchFamily="18" charset="0"/>
              </a:rPr>
              <a:t>3.4 </a:t>
            </a:r>
            <a:r>
              <a:rPr lang="zh-CN" altLang="zh-CN" dirty="0">
                <a:ea typeface="Times New Roman" panose="02020603050405020304" pitchFamily="18" charset="0"/>
              </a:rPr>
              <a:t>Circular structures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29699" name="内容占位符 2"/>
          <p:cNvSpPr>
            <a:spLocks noGrp="1" noChangeArrowheads="1"/>
          </p:cNvSpPr>
          <p:nvPr>
            <p:ph idx="1"/>
          </p:nvPr>
        </p:nvSpPr>
        <p:spPr>
          <a:xfrm>
            <a:off x="46990" y="908685"/>
            <a:ext cx="11761470" cy="4114800"/>
          </a:xfrm>
        </p:spPr>
        <p:txBody>
          <a:bodyPr/>
          <a:lstStyle/>
          <a:p>
            <a:pPr eaLnBrk="1" hangingPunct="1">
              <a:defRPr/>
            </a:pPr>
            <a:r>
              <a:rPr lang="en-US" altLang="zh-CN" sz="2400" dirty="0">
                <a:solidFill>
                  <a:srgbClr val="FF0000"/>
                </a:solidFill>
                <a:ea typeface="Times New Roman" panose="02020603050405020304" pitchFamily="18" charset="0"/>
              </a:rPr>
              <a:t>range </a:t>
            </a:r>
            <a:r>
              <a:rPr lang="zh-CN" altLang="zh-CN" sz="2400" dirty="0">
                <a:solidFill>
                  <a:srgbClr val="FF0000"/>
                </a:solidFill>
                <a:ea typeface="Times New Roman" panose="02020603050405020304" pitchFamily="18" charset="0"/>
              </a:rPr>
              <a:t>object</a:t>
            </a:r>
            <a:endParaRPr lang="en-US" altLang="zh-CN" sz="2400" dirty="0">
              <a:solidFill>
                <a:srgbClr val="FF0000"/>
              </a:solidFill>
              <a:ea typeface="Times New Roman" panose="02020603050405020304" pitchFamily="18" charset="0"/>
            </a:endParaRPr>
          </a:p>
          <a:p>
            <a:pPr lvl="1" eaLnBrk="1" hangingPunct="1">
              <a:defRPr/>
            </a:pPr>
            <a:r>
              <a:rPr lang="zh-CN" altLang="zh-CN" sz="2400" dirty="0">
                <a:ea typeface="Times New Roman" panose="02020603050405020304" pitchFamily="18" charset="0"/>
              </a:rPr>
              <a:t>Starts at </a:t>
            </a:r>
            <a:r>
              <a:rPr lang="en-US" altLang="zh-CN" sz="2400" dirty="0">
                <a:ea typeface="Times New Roman" panose="02020603050405020304" pitchFamily="18" charset="0"/>
              </a:rPr>
              <a:t>start </a:t>
            </a:r>
            <a:r>
              <a:rPr lang="zh-CN" altLang="zh-CN" sz="2400" dirty="0">
                <a:ea typeface="Times New Roman" panose="02020603050405020304" pitchFamily="18" charset="0"/>
              </a:rPr>
              <a:t>and ends at </a:t>
            </a:r>
            <a:r>
              <a:rPr lang="en-US" altLang="zh-CN" sz="2400" dirty="0">
                <a:ea typeface="Times New Roman" panose="02020603050405020304" pitchFamily="18" charset="0"/>
              </a:rPr>
              <a:t>stop </a:t>
            </a:r>
            <a:r>
              <a:rPr lang="zh-CN" altLang="zh-CN" sz="2400" dirty="0">
                <a:ea typeface="Times New Roman" panose="02020603050405020304" pitchFamily="18" charset="0"/>
              </a:rPr>
              <a:t>(without </a:t>
            </a:r>
            <a:r>
              <a:rPr lang="en-US" altLang="zh-CN" sz="2400" dirty="0">
                <a:ea typeface="Times New Roman" panose="02020603050405020304" pitchFamily="18" charset="0"/>
              </a:rPr>
              <a:t>stop</a:t>
            </a:r>
            <a:r>
              <a:rPr lang="zh-CN" altLang="zh-CN" sz="2400" dirty="0">
                <a:ea typeface="Times New Roman" panose="02020603050405020304" pitchFamily="18" charset="0"/>
              </a:rPr>
              <a:t>). If an optional </a:t>
            </a:r>
            <a:r>
              <a:rPr lang="en-US" altLang="zh-CN" sz="2400" dirty="0">
                <a:ea typeface="Times New Roman" panose="02020603050405020304" pitchFamily="18" charset="0"/>
              </a:rPr>
              <a:t>step</a:t>
            </a:r>
            <a:r>
              <a:rPr lang="zh-CN" altLang="zh-CN" sz="2400" dirty="0">
                <a:ea typeface="Times New Roman" panose="02020603050405020304" pitchFamily="18" charset="0"/>
              </a:rPr>
              <a:t> is specified, the sequence grows by step</a:t>
            </a:r>
            <a:endParaRPr lang="en-US" altLang="zh-CN" sz="2400" dirty="0">
              <a:ea typeface="Times New Roman" panose="02020603050405020304" pitchFamily="18" charset="0"/>
            </a:endParaRPr>
          </a:p>
          <a:p>
            <a:pPr lvl="1" eaLnBrk="1" hangingPunct="1">
              <a:defRPr/>
            </a:pPr>
            <a:endParaRPr lang="en-US" altLang="zh-CN" sz="2400" dirty="0">
              <a:ea typeface="Times New Roman" panose="02020603050405020304" pitchFamily="18" charset="0"/>
            </a:endParaRPr>
          </a:p>
          <a:p>
            <a:pPr>
              <a:defRPr/>
            </a:pPr>
            <a:endParaRPr lang="en-US" altLang="zh-CN" sz="2400" dirty="0">
              <a:highlight>
                <a:srgbClr val="00FFFF"/>
              </a:highlight>
              <a:cs typeface="Times New Roman" panose="02020603050405020304" pitchFamily="18" charset="0"/>
            </a:endParaRPr>
          </a:p>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3.14</a:t>
            </a:r>
            <a:r>
              <a:rPr lang="zh-CN" altLang="zh-CN" sz="2400" dirty="0">
                <a:highlight>
                  <a:srgbClr val="00FFFF"/>
                </a:highlight>
                <a:cs typeface="Times New Roman" panose="02020603050405020304" pitchFamily="18" charset="0"/>
              </a:rPr>
              <a:t>] Using </a:t>
            </a:r>
            <a:r>
              <a:rPr lang="zh-CN" altLang="zh-CN" sz="2400" dirty="0">
                <a:highlight>
                  <a:srgbClr val="00FFFF"/>
                </a:highlight>
                <a:cs typeface="Times New Roman" panose="02020603050405020304" pitchFamily="18" charset="0"/>
              </a:rPr>
              <a:t>a for loop to find the sum of all the odd numbers from </a:t>
            </a:r>
            <a:r>
              <a:rPr lang="en-US" altLang="zh-CN" sz="2400" dirty="0">
                <a:highlight>
                  <a:srgbClr val="00FFFF"/>
                </a:highlight>
                <a:cs typeface="Times New Roman" panose="02020603050405020304" pitchFamily="18" charset="0"/>
              </a:rPr>
              <a:t>1 to 100 </a:t>
            </a:r>
            <a:r>
              <a:rPr lang="zh-CN" altLang="zh-CN" sz="2400" dirty="0">
                <a:highlight>
                  <a:srgbClr val="00FFFF"/>
                </a:highlight>
                <a:cs typeface="Times New Roman" panose="02020603050405020304" pitchFamily="18" charset="0"/>
              </a:rPr>
              <a:t>and the sum of the even numbers (</a:t>
            </a:r>
            <a:r>
              <a:rPr lang="en-US" altLang="zh-CN" sz="2400" kern="100" dirty="0">
                <a:highlight>
                  <a:srgbClr val="FFFF00"/>
                </a:highlight>
                <a:cs typeface="Times New Roman" panose="02020603050405020304" pitchFamily="18" charset="0"/>
              </a:rPr>
              <a:t>for_sum1_100.py</a:t>
            </a:r>
            <a:r>
              <a:rPr lang="zh-CN" altLang="zh-CN" sz="2400" dirty="0">
                <a:highlight>
                  <a:srgbClr val="00FFFF"/>
                </a:highlight>
                <a:cs typeface="Times New Roman" panose="02020603050405020304" pitchFamily="18" charset="0"/>
              </a:rPr>
              <a:t>)</a:t>
            </a:r>
            <a:endParaRPr lang="en-US" altLang="zh-CN" sz="2400" dirty="0">
              <a:highlight>
                <a:srgbClr val="00FFFF"/>
              </a:highlight>
              <a:cs typeface="Times New Roman" panose="02020603050405020304" pitchFamily="18" charset="0"/>
            </a:endParaRPr>
          </a:p>
        </p:txBody>
      </p:sp>
      <p:pic>
        <p:nvPicPr>
          <p:cNvPr id="3584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71813" y="884238"/>
            <a:ext cx="470376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13463" y="2176690"/>
            <a:ext cx="8476729" cy="1200329"/>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range(1,11): print(i, end=' ') </a:t>
            </a:r>
            <a:r>
              <a:rPr lang="x-none" altLang="zh-CN" kern="100" dirty="0">
                <a:latin typeface="Times New Roman" panose="02020603050405020304" pitchFamily="18" charset="0"/>
                <a:ea typeface="Times New Roman" panose="02020603050405020304" pitchFamily="18" charset="0"/>
                <a:cs typeface="Times New Roman" panose="02020603050405020304" pitchFamily="18" charset="0"/>
              </a:rPr>
              <a:t>#Output</a:t>
            </a:r>
            <a:r>
              <a:rPr lang="zh-CN" altLang="zh-CN" kern="100" dirty="0">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1 2 3 4 5 6 7 8 9 10 </a:t>
            </a:r>
            <a:endParaRPr lang="en-US"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1 2 3 4 5 6 7 8 9 10</a:t>
            </a:r>
            <a:endParaRPr lang="zh-CN"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range(1,11,3): print(i, end=' ') </a:t>
            </a:r>
            <a:r>
              <a:rPr lang="x-none" altLang="zh-CN" kern="100" dirty="0">
                <a:latin typeface="Times New Roman" panose="02020603050405020304" pitchFamily="18" charset="0"/>
                <a:ea typeface="Times New Roman" panose="02020603050405020304" pitchFamily="18" charset="0"/>
                <a:cs typeface="Times New Roman" panose="02020603050405020304" pitchFamily="18" charset="0"/>
              </a:rPr>
              <a:t>#Output</a:t>
            </a:r>
            <a:r>
              <a:rPr lang="zh-CN" altLang="zh-CN" kern="100" dirty="0">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1 4 7 10</a:t>
            </a:r>
            <a:endParaRPr lang="en-US"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1 4 7 10</a:t>
            </a:r>
            <a:endParaRPr lang="zh-CN" altLang="zh-CN"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矩形 1"/>
          <p:cNvSpPr/>
          <p:nvPr/>
        </p:nvSpPr>
        <p:spPr>
          <a:xfrm>
            <a:off x="1127760" y="4149090"/>
            <a:ext cx="7195185" cy="2553335"/>
          </a:xfrm>
          <a:prstGeom prst="rect">
            <a:avLst/>
          </a:prstGeom>
          <a:solidFill>
            <a:schemeClr val="accent4">
              <a:lumMod val="20000"/>
              <a:lumOff val="80000"/>
            </a:schemeClr>
          </a:solidFill>
          <a:ln>
            <a:solidFill>
              <a:srgbClr val="FF0000"/>
            </a:solidFill>
          </a:ln>
        </p:spPr>
        <p:txBody>
          <a:bodyPr wrap="square">
            <a:spAutoFit/>
          </a:bodyPr>
          <a:lstStyle/>
          <a:p>
            <a:pPr marL="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sum_odd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sum_even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0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 to assign initial value</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range(1, 101): #i=1~100</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2 ! = 0: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#Odd</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sum_odd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odd sums</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#Even</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sum_even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#Even sums</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 of all odd numbers from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to 100</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sum_odd</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 of all even numbers from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to 100</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sum_even</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584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48320" y="4811622"/>
            <a:ext cx="2676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953119" y="400580"/>
            <a:ext cx="9577388" cy="512762"/>
          </a:xfrm>
        </p:spPr>
        <p:txBody>
          <a:bodyPr/>
          <a:lstStyle/>
          <a:p>
            <a:pPr eaLnBrk="1" hangingPunct="1">
              <a:defRPr/>
            </a:pPr>
            <a:r>
              <a:rPr lang="en-US" altLang="zh-CN" dirty="0">
                <a:ea typeface="Times New Roman" panose="02020603050405020304" pitchFamily="18" charset="0"/>
              </a:rPr>
              <a:t>while </a:t>
            </a:r>
            <a:r>
              <a:rPr lang="zh-CN" altLang="zh-CN" dirty="0">
                <a:ea typeface="Times New Roman" panose="02020603050405020304" pitchFamily="18" charset="0"/>
              </a:rPr>
              <a:t>loop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0723" name="内容占位符 2"/>
          <p:cNvSpPr>
            <a:spLocks noGrp="1" noChangeArrowheads="1"/>
          </p:cNvSpPr>
          <p:nvPr>
            <p:ph idx="1"/>
          </p:nvPr>
        </p:nvSpPr>
        <p:spPr>
          <a:xfrm>
            <a:off x="191344" y="912813"/>
            <a:ext cx="7200503" cy="4114800"/>
          </a:xfrm>
        </p:spPr>
        <p:txBody>
          <a:bodyPr/>
          <a:lstStyle/>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3.15</a:t>
            </a:r>
            <a:r>
              <a:rPr lang="zh-CN" altLang="zh-CN" sz="2400" dirty="0">
                <a:highlight>
                  <a:srgbClr val="00FFFF"/>
                </a:highlight>
                <a:cs typeface="Times New Roman" panose="02020603050405020304" pitchFamily="18" charset="0"/>
              </a:rPr>
              <a:t>] Use a </a:t>
            </a:r>
            <a:r>
              <a:rPr lang="en-US" altLang="zh-CN" sz="2400" dirty="0">
                <a:highlight>
                  <a:srgbClr val="00FFFF"/>
                </a:highlight>
                <a:cs typeface="Times New Roman" panose="02020603050405020304" pitchFamily="18" charset="0"/>
              </a:rPr>
              <a:t>while </a:t>
            </a:r>
            <a:r>
              <a:rPr lang="zh-CN" altLang="zh-CN" sz="2400" dirty="0">
                <a:highlight>
                  <a:srgbClr val="00FFFF"/>
                </a:highlight>
                <a:cs typeface="Times New Roman" panose="02020603050405020304" pitchFamily="18" charset="0"/>
              </a:rPr>
              <a:t>loop to find</a:t>
            </a:r>
            <a:r>
              <a:rPr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 </a:t>
            </a:r>
            <a:r>
              <a:rPr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 and the sum of all odd and even numbers in </a:t>
            </a:r>
            <a:r>
              <a:rPr lang="en-US" altLang="zh-CN" sz="2400" dirty="0">
                <a:highlight>
                  <a:srgbClr val="00FFFF"/>
                </a:highlight>
                <a:cs typeface="Times New Roman" panose="02020603050405020304" pitchFamily="18" charset="0"/>
              </a:rPr>
              <a:t>1 to 100 </a:t>
            </a:r>
            <a:r>
              <a:rPr lang="zh-CN" altLang="zh-CN" sz="2400" dirty="0">
                <a:highlight>
                  <a:srgbClr val="00FFFF"/>
                </a:highlight>
                <a:cs typeface="Times New Roman" panose="02020603050405020304" pitchFamily="18" charset="0"/>
              </a:rPr>
              <a:t>(</a:t>
            </a:r>
            <a:r>
              <a:rPr lang="en-US" altLang="zh-CN" sz="2400" kern="100" dirty="0">
                <a:highlight>
                  <a:srgbClr val="FFFF00"/>
                </a:highlight>
                <a:cs typeface="Times New Roman" panose="02020603050405020304" pitchFamily="18" charset="0"/>
              </a:rPr>
              <a:t>while_sum.py</a:t>
            </a:r>
            <a:r>
              <a:rPr lang="zh-CN" altLang="zh-CN" sz="2400" dirty="0">
                <a:highlight>
                  <a:srgbClr val="00FFFF"/>
                </a:highlight>
                <a:cs typeface="Times New Roman" panose="02020603050405020304" pitchFamily="18" charset="0"/>
              </a:rPr>
              <a:t>)</a:t>
            </a:r>
            <a:endParaRPr lang="en-US" altLang="zh-CN" sz="2400" dirty="0">
              <a:highlight>
                <a:srgbClr val="00FFFF"/>
              </a:highlight>
              <a:cs typeface="Times New Roman" panose="02020603050405020304" pitchFamily="18" charset="0"/>
            </a:endParaRPr>
          </a:p>
        </p:txBody>
      </p:sp>
      <p:pic>
        <p:nvPicPr>
          <p:cNvPr id="3686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010525" y="508000"/>
            <a:ext cx="38703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9925" y="1858963"/>
            <a:ext cx="331152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5"/>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6871"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9280" y="837200"/>
            <a:ext cx="360040" cy="50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23200" y="5238750"/>
            <a:ext cx="37814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50863" y="2154873"/>
            <a:ext cx="6913562" cy="3786187"/>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 1; sum_all = 0; sum_odd = 0; sum_even = 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(i &lt;= 100).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sum_all += i #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 of all numbers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 % 2 == 0): #Even numbers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sum_even += i #Even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#Odd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sum_odd += i # odd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 += 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print("sum = %d, odd sum = %d, even sum = %d" % (sum_all, sum_odd, sum_even))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127448" y="439278"/>
            <a:ext cx="9648825" cy="496888"/>
          </a:xfrm>
        </p:spPr>
        <p:txBody>
          <a:bodyPr/>
          <a:lstStyle/>
          <a:p>
            <a:pPr eaLnBrk="1" hangingPunct="1">
              <a:defRPr/>
            </a:pPr>
            <a:r>
              <a:rPr lang="en-US" altLang="zh-CN" dirty="0">
                <a:ea typeface="Times New Roman" panose="02020603050405020304" pitchFamily="18" charset="0"/>
              </a:rPr>
              <a:t>while </a:t>
            </a:r>
            <a:r>
              <a:rPr lang="zh-CN" altLang="zh-CN" dirty="0">
                <a:ea typeface="Times New Roman" panose="02020603050405020304" pitchFamily="18" charset="0"/>
              </a:rPr>
              <a:t>loop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1747" name="内容占位符 2"/>
          <p:cNvSpPr>
            <a:spLocks noGrp="1" noChangeArrowheads="1"/>
          </p:cNvSpPr>
          <p:nvPr>
            <p:ph idx="1"/>
          </p:nvPr>
        </p:nvSpPr>
        <p:spPr>
          <a:xfrm>
            <a:off x="263352" y="1091741"/>
            <a:ext cx="10296698" cy="4061743"/>
          </a:xfrm>
        </p:spPr>
        <p:txBody>
          <a:bodyPr/>
          <a:lstStyle/>
          <a:p>
            <a:pPr>
              <a:defRPr/>
            </a:pPr>
            <a:r>
              <a:rPr sz="2800" dirty="0">
                <a:highlight>
                  <a:srgbClr val="00FFFF"/>
                </a:highlight>
                <a:cs typeface="Times New Roman" panose="02020603050405020304" pitchFamily="18" charset="0"/>
              </a:rPr>
              <a:t>[</a:t>
            </a:r>
            <a:r>
              <a:rPr lang="zh-CN" sz="2800">
                <a:highlight>
                  <a:srgbClr val="00FFFF"/>
                </a:highlight>
                <a:sym typeface="+mn-ea"/>
              </a:rPr>
              <a:t>Example</a:t>
            </a:r>
            <a:r>
              <a:rPr sz="2800">
                <a:highlight>
                  <a:srgbClr val="00FFFF"/>
                </a:highlight>
                <a:sym typeface="+mn-ea"/>
              </a:rPr>
              <a:t> 3.16</a:t>
            </a:r>
            <a:r>
              <a:rPr sz="2800" dirty="0">
                <a:highlight>
                  <a:srgbClr val="00FFFF"/>
                </a:highlight>
                <a:cs typeface="Times New Roman" panose="02020603050405020304" pitchFamily="18" charset="0"/>
              </a:rPr>
              <a:t>] </a:t>
            </a:r>
            <a:r>
              <a:rPr altLang="zh-CN" sz="2800" dirty="0">
                <a:highlight>
                  <a:srgbClr val="00FFFF"/>
                </a:highlight>
                <a:cs typeface="Times New Roman" panose="02020603050405020304" pitchFamily="18" charset="0"/>
              </a:rPr>
              <a:t>Use the following approximate formula to find the value of the base e of the natural logarithm until the absolute value of the last term is less than </a:t>
            </a:r>
            <a:r>
              <a:rPr lang="en-US" altLang="zh-CN" sz="2800" dirty="0">
                <a:highlight>
                  <a:srgbClr val="00FFFF"/>
                </a:highlight>
                <a:cs typeface="Times New Roman" panose="02020603050405020304" pitchFamily="18" charset="0"/>
              </a:rPr>
              <a:t>10</a:t>
            </a:r>
            <a:r>
              <a:rPr lang="en-US" altLang="zh-CN" sz="2800" baseline="30000" dirty="0">
                <a:highlight>
                  <a:srgbClr val="00FFFF"/>
                </a:highlight>
                <a:cs typeface="Times New Roman" panose="02020603050405020304" pitchFamily="18" charset="0"/>
              </a:rPr>
              <a:t>-6</a:t>
            </a:r>
            <a:r>
              <a:rPr lang="zh-CN" altLang="zh-CN" sz="2800" dirty="0">
                <a:highlight>
                  <a:srgbClr val="00FFFF"/>
                </a:highlight>
                <a:cs typeface="Times New Roman" panose="02020603050405020304" pitchFamily="18" charset="0"/>
              </a:rPr>
              <a:t>（</a:t>
            </a:r>
            <a:r>
              <a:rPr lang="en-US" altLang="zh-CN" sz="2800" kern="100" dirty="0">
                <a:highlight>
                  <a:srgbClr val="FFFF00"/>
                </a:highlight>
                <a:cs typeface="Times New Roman" panose="02020603050405020304" pitchFamily="18" charset="0"/>
              </a:rPr>
              <a:t>while_e.py</a:t>
            </a:r>
            <a:r>
              <a:rPr lang="zh-CN" altLang="zh-CN" sz="2800" dirty="0">
                <a:highlight>
                  <a:srgbClr val="00FFFF"/>
                </a:highlight>
                <a:cs typeface="Times New Roman" panose="02020603050405020304" pitchFamily="18" charset="0"/>
              </a:rPr>
              <a:t>）</a:t>
            </a:r>
            <a:endParaRPr lang="zh-CN" altLang="en-US" sz="2800" dirty="0">
              <a:highlight>
                <a:srgbClr val="00FFFF"/>
              </a:highlight>
              <a:cs typeface="Times New Roman" panose="02020603050405020304" pitchFamily="18" charset="0"/>
            </a:endParaRPr>
          </a:p>
        </p:txBody>
      </p:sp>
      <p:sp>
        <p:nvSpPr>
          <p:cNvPr id="37892" name="Rectangle 5"/>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eaLnBrk="1" hangingPunct="1">
              <a:lnSpc>
                <a:spcPct val="100000"/>
              </a:lnSpc>
              <a:spcBef>
                <a:spcPct val="0"/>
              </a:spcBef>
              <a:buClrTx/>
              <a:buSzTx/>
              <a:buFontTx/>
              <a:buNone/>
            </a:pPr>
            <a:endParaRPr lang="zh-CN" altLang="en-US" sz="2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7893" name="图片 1"/>
          <p:cNvPicPr>
            <a:picLocks noChangeAspect="1"/>
          </p:cNvPicPr>
          <p:nvPr/>
        </p:nvPicPr>
        <p:blipFill>
          <a:blip r:embed="rId1">
            <a:extLst>
              <a:ext uri="{28A0092B-C50C-407E-A947-70E740481C1C}">
                <a14:useLocalDpi xmlns:a14="http://schemas.microsoft.com/office/drawing/2010/main" val="0"/>
              </a:ext>
            </a:extLst>
          </a:blip>
          <a:srcRect t="9410"/>
          <a:stretch>
            <a:fillRect/>
          </a:stretch>
        </p:blipFill>
        <p:spPr bwMode="auto">
          <a:xfrm>
            <a:off x="5803265" y="2875598"/>
            <a:ext cx="482441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1225" y="2783840"/>
            <a:ext cx="4679950" cy="2678113"/>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 1; e = 1; t = 1</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(1/t &gt;= pow(10,-6)).</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 *= i</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 += 1 / t</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 += 1</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print("e =", e)</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789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08663" y="4639628"/>
            <a:ext cx="3619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1127448" y="433387"/>
            <a:ext cx="9602788" cy="520700"/>
          </a:xfrm>
        </p:spPr>
        <p:txBody>
          <a:bodyPr/>
          <a:lstStyle/>
          <a:p>
            <a:pPr eaLnBrk="1" hangingPunct="1">
              <a:defRPr/>
            </a:pPr>
            <a:r>
              <a:rPr lang="zh-CN" altLang="zh-CN" dirty="0">
                <a:ea typeface="Times New Roman" panose="02020603050405020304" pitchFamily="18" charset="0"/>
              </a:rPr>
              <a:t>Nesting of loops</a:t>
            </a:r>
            <a:endParaRPr lang="zh-CN" altLang="en-US" dirty="0">
              <a:ea typeface="Times New Roman" panose="02020603050405020304" pitchFamily="18" charset="0"/>
            </a:endParaRPr>
          </a:p>
        </p:txBody>
      </p:sp>
      <p:sp>
        <p:nvSpPr>
          <p:cNvPr id="32771" name="内容占位符 2"/>
          <p:cNvSpPr>
            <a:spLocks noGrp="1" noChangeArrowheads="1"/>
          </p:cNvSpPr>
          <p:nvPr>
            <p:ph idx="1"/>
          </p:nvPr>
        </p:nvSpPr>
        <p:spPr>
          <a:xfrm>
            <a:off x="479425" y="980440"/>
            <a:ext cx="11367135" cy="3294380"/>
          </a:xfrm>
        </p:spPr>
        <p:txBody>
          <a:bodyPr/>
          <a:lstStyle/>
          <a:p>
            <a:pPr eaLnBrk="1" hangingPunct="1">
              <a:defRPr/>
            </a:pPr>
            <a:r>
              <a:rPr lang="zh-CN" altLang="en-US" sz="2400" dirty="0">
                <a:ea typeface="Times New Roman" panose="02020603050405020304" pitchFamily="18" charset="0"/>
              </a:rPr>
              <a:t>A loop that contains another complete loop structure within a loop is called a nested loop.</a:t>
            </a:r>
            <a:endParaRPr lang="en-US" altLang="zh-CN" sz="2400" dirty="0">
              <a:ea typeface="Times New Roman" panose="02020603050405020304" pitchFamily="18" charset="0"/>
            </a:endParaRPr>
          </a:p>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3.17</a:t>
            </a:r>
            <a:r>
              <a:rPr lang="zh-CN" altLang="zh-CN" sz="2400" dirty="0">
                <a:highlight>
                  <a:srgbClr val="00FFFF"/>
                </a:highlight>
                <a:cs typeface="Times New Roman" panose="02020603050405020304" pitchFamily="18" charset="0"/>
              </a:rPr>
              <a:t>] Using nested loops to print a nine-nine multiplication table that runs as shown in </a:t>
            </a:r>
            <a:r>
              <a:rPr sz="2400" dirty="0">
                <a:highlight>
                  <a:srgbClr val="00FFFF"/>
                </a:highlight>
                <a:cs typeface="Times New Roman" panose="02020603050405020304" pitchFamily="18" charset="0"/>
              </a:rPr>
              <a:t>f</a:t>
            </a:r>
            <a:r>
              <a:rPr lang="zh-CN" altLang="zh-CN" sz="2400" dirty="0">
                <a:highlight>
                  <a:srgbClr val="00FFFF"/>
                </a:highlight>
                <a:cs typeface="Times New Roman" panose="02020603050405020304" pitchFamily="18" charset="0"/>
              </a:rPr>
              <a:t>igure</a:t>
            </a:r>
            <a:r>
              <a:rPr lang="en-US" altLang="zh-CN"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a:t>
            </a:r>
            <a:r>
              <a:rPr lang="en-US" altLang="zh-CN" sz="2400" kern="100" dirty="0">
                <a:highlight>
                  <a:srgbClr val="FFFF00"/>
                </a:highlight>
                <a:cs typeface="Times New Roman" panose="02020603050405020304" pitchFamily="18" charset="0"/>
              </a:rPr>
              <a:t>nest_for.py</a:t>
            </a:r>
            <a:r>
              <a:rPr lang="zh-CN" altLang="zh-CN" sz="2400" dirty="0">
                <a:highlight>
                  <a:srgbClr val="00FFFF"/>
                </a:highlight>
                <a:cs typeface="Times New Roman" panose="02020603050405020304" pitchFamily="18" charset="0"/>
              </a:rPr>
              <a:t>)</a:t>
            </a:r>
            <a:endParaRPr lang="en-US" altLang="zh-CN" sz="2400" dirty="0">
              <a:highlight>
                <a:srgbClr val="00FFFF"/>
              </a:highlight>
              <a:cs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endParaRPr lang="en-US" altLang="zh-CN" sz="2400" dirty="0">
              <a:ea typeface="Times New Roman" panose="02020603050405020304" pitchFamily="18" charset="0"/>
            </a:endParaRPr>
          </a:p>
          <a:p>
            <a:pPr eaLnBrk="1" hangingPunct="1">
              <a:defRPr/>
            </a:pPr>
            <a:endParaRPr lang="zh-CN" altLang="zh-CN" sz="2400" dirty="0"/>
          </a:p>
          <a:p>
            <a:pPr eaLnBrk="1" hangingPunct="1">
              <a:defRPr/>
            </a:pPr>
            <a:r>
              <a:rPr lang="zh-CN" altLang="zh-CN" sz="2400" dirty="0"/>
              <a:t>Think: Please modify the program to print </a:t>
            </a:r>
            <a:r>
              <a:rPr lang="en-US" altLang="zh-CN" sz="2400" dirty="0"/>
              <a:t>2 </a:t>
            </a:r>
            <a:r>
              <a:rPr lang="zh-CN" altLang="en-US" sz="2400" dirty="0"/>
              <a:t>separate </a:t>
            </a:r>
            <a:r>
              <a:rPr lang="zh-CN" altLang="zh-CN" sz="2400" dirty="0"/>
              <a:t>multiplication tables for the 999 as shown in the figure</a:t>
            </a:r>
            <a:r>
              <a:rPr lang="zh-CN" altLang="en-US" sz="2400" dirty="0"/>
              <a:t>:</a:t>
            </a:r>
            <a:endParaRPr lang="zh-CN" altLang="en-US" sz="2400" dirty="0">
              <a:ea typeface="Times New Roman" panose="02020603050405020304" pitchFamily="18" charset="0"/>
            </a:endParaRPr>
          </a:p>
        </p:txBody>
      </p:sp>
      <p:pic>
        <p:nvPicPr>
          <p:cNvPr id="38916"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1523" y="2780665"/>
            <a:ext cx="5041900" cy="14509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38917" name="图片 8"/>
          <p:cNvPicPr>
            <a:picLocks noChangeAspect="1" noChangeArrowheads="1"/>
          </p:cNvPicPr>
          <p:nvPr/>
        </p:nvPicPr>
        <p:blipFill>
          <a:blip r:embed="rId2">
            <a:extLst>
              <a:ext uri="{28A0092B-C50C-407E-A947-70E740481C1C}">
                <a14:useLocalDpi xmlns:a14="http://schemas.microsoft.com/office/drawing/2010/main" val="0"/>
              </a:ext>
            </a:extLst>
          </a:blip>
          <a:srcRect t="5292"/>
          <a:stretch>
            <a:fillRect/>
          </a:stretch>
        </p:blipFill>
        <p:spPr bwMode="auto">
          <a:xfrm>
            <a:off x="701860" y="5084678"/>
            <a:ext cx="5499100" cy="142398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38918"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787" y="5062893"/>
            <a:ext cx="5391150" cy="143668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22935" y="2852420"/>
            <a:ext cx="6337300" cy="1323975"/>
          </a:xfrm>
          <a:prstGeom prst="rect">
            <a:avLst/>
          </a:prstGeom>
          <a:solidFill>
            <a:schemeClr val="accent4">
              <a:lumMod val="20000"/>
              <a:lumOff val="80000"/>
            </a:schemeClr>
          </a:solidFill>
          <a:ln>
            <a:solidFill>
              <a:srgbClr val="FF0000"/>
            </a:solidFill>
          </a:ln>
        </p:spPr>
        <p:txBody>
          <a:bodyPr>
            <a:sp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 10):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outer loop</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 =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j in range(1, 10): #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inner loop</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 += str.format("{0:1}*{1:1}={2:&lt;2} ", i, j, i * j)</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xfrm>
            <a:off x="1199456" y="476672"/>
            <a:ext cx="9648825" cy="504825"/>
          </a:xfrm>
        </p:spPr>
        <p:txBody>
          <a:bodyPr/>
          <a:lstStyle/>
          <a:p>
            <a:pPr eaLnBrk="1" hangingPunct="1">
              <a:defRPr/>
            </a:pPr>
            <a:r>
              <a:rPr lang="en-US" altLang="zh-CN" dirty="0">
                <a:ea typeface="Times New Roman" panose="02020603050405020304" pitchFamily="18" charset="0"/>
              </a:rPr>
              <a:t>break </a:t>
            </a:r>
            <a:r>
              <a:rPr lang="zh-CN" altLang="zh-CN" dirty="0">
                <a:ea typeface="Times New Roman" panose="02020603050405020304" pitchFamily="18" charset="0"/>
              </a:rPr>
              <a:t>statement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3795" name="内容占位符 2"/>
          <p:cNvSpPr>
            <a:spLocks noGrp="1" noChangeArrowheads="1"/>
          </p:cNvSpPr>
          <p:nvPr>
            <p:ph idx="1"/>
          </p:nvPr>
        </p:nvSpPr>
        <p:spPr>
          <a:xfrm>
            <a:off x="263352" y="1052513"/>
            <a:ext cx="11305256" cy="5545137"/>
          </a:xfrm>
        </p:spPr>
        <p:txBody>
          <a:bodyPr/>
          <a:lstStyle/>
          <a:p>
            <a:pPr eaLnBrk="1" hangingPunct="1">
              <a:defRPr/>
            </a:pPr>
            <a:r>
              <a:rPr lang="zh-CN" altLang="zh-CN" sz="2400" dirty="0">
                <a:ea typeface="Times New Roman" panose="02020603050405020304" pitchFamily="18" charset="0"/>
              </a:rPr>
              <a:t>Used to exit the </a:t>
            </a:r>
            <a:r>
              <a:rPr lang="en-US" altLang="zh-CN" sz="2400" dirty="0">
                <a:ea typeface="Times New Roman" panose="02020603050405020304" pitchFamily="18" charset="0"/>
              </a:rPr>
              <a:t>for </a:t>
            </a:r>
            <a:r>
              <a:rPr lang="zh-CN" altLang="zh-CN" sz="2400" dirty="0">
                <a:ea typeface="Times New Roman" panose="02020603050405020304" pitchFamily="18" charset="0"/>
              </a:rPr>
              <a:t>and </a:t>
            </a:r>
            <a:r>
              <a:rPr lang="en-US" altLang="zh-CN" sz="2400" dirty="0">
                <a:ea typeface="Times New Roman" panose="02020603050405020304" pitchFamily="18" charset="0"/>
              </a:rPr>
              <a:t>while </a:t>
            </a:r>
            <a:r>
              <a:rPr lang="zh-CN" altLang="zh-CN" sz="2400" dirty="0">
                <a:ea typeface="Times New Roman" panose="02020603050405020304" pitchFamily="18" charset="0"/>
              </a:rPr>
              <a:t>loops, i.e., to </a:t>
            </a:r>
            <a:r>
              <a:rPr lang="zh-CN" altLang="zh-CN" sz="2400" dirty="0">
                <a:solidFill>
                  <a:srgbClr val="FF0000"/>
                </a:solidFill>
                <a:ea typeface="Times New Roman" panose="02020603050405020304" pitchFamily="18" charset="0"/>
              </a:rPr>
              <a:t>end the loop early </a:t>
            </a:r>
            <a:r>
              <a:rPr lang="zh-CN" altLang="zh-CN" sz="2400" dirty="0">
                <a:ea typeface="Times New Roman" panose="02020603050405020304" pitchFamily="18" charset="0"/>
              </a:rPr>
              <a:t>and then execute the successor statement of the loop statement.</a:t>
            </a:r>
            <a:endParaRPr lang="en-US" altLang="zh-CN" sz="2400" dirty="0">
              <a:ea typeface="Times New Roman" panose="02020603050405020304" pitchFamily="18" charset="0"/>
            </a:endParaRPr>
          </a:p>
          <a:p>
            <a:pPr lvl="1" eaLnBrk="1" hangingPunct="1">
              <a:defRPr/>
            </a:pPr>
            <a:r>
              <a:rPr lang="zh-CN" altLang="zh-CN" sz="2400" dirty="0">
                <a:ea typeface="Times New Roman" panose="02020603050405020304" pitchFamily="18" charset="0"/>
              </a:rPr>
              <a:t>When multiple </a:t>
            </a:r>
            <a:r>
              <a:rPr lang="en-US" altLang="zh-CN" sz="2400" dirty="0">
                <a:ea typeface="Times New Roman" panose="02020603050405020304" pitchFamily="18" charset="0"/>
              </a:rPr>
              <a:t>for </a:t>
            </a:r>
            <a:r>
              <a:rPr lang="zh-CN" altLang="zh-CN" sz="2400" dirty="0">
                <a:ea typeface="Times New Roman" panose="02020603050405020304" pitchFamily="18" charset="0"/>
              </a:rPr>
              <a:t>and </a:t>
            </a:r>
            <a:r>
              <a:rPr lang="en-US" altLang="zh-CN" sz="2400" dirty="0">
                <a:ea typeface="Times New Roman" panose="02020603050405020304" pitchFamily="18" charset="0"/>
              </a:rPr>
              <a:t>while statements are nested </a:t>
            </a:r>
            <a:r>
              <a:rPr lang="zh-CN" altLang="zh-CN" sz="2400" dirty="0">
                <a:ea typeface="Times New Roman" panose="02020603050405020304" pitchFamily="18" charset="0"/>
              </a:rPr>
              <a:t>within each other, the </a:t>
            </a:r>
            <a:r>
              <a:rPr lang="en-US" altLang="zh-CN" sz="2400" dirty="0">
                <a:ea typeface="Times New Roman" panose="02020603050405020304" pitchFamily="18" charset="0"/>
              </a:rPr>
              <a:t>break statement is </a:t>
            </a:r>
            <a:r>
              <a:rPr lang="zh-CN" altLang="zh-CN" sz="2400" dirty="0">
                <a:ea typeface="Times New Roman" panose="02020603050405020304" pitchFamily="18" charset="0"/>
              </a:rPr>
              <a:t>applied only to the innermost statement, i.e., the </a:t>
            </a:r>
            <a:r>
              <a:rPr lang="en-US" altLang="zh-CN" sz="2400" dirty="0">
                <a:ea typeface="Times New Roman" panose="02020603050405020304" pitchFamily="18" charset="0"/>
              </a:rPr>
              <a:t>break statement </a:t>
            </a:r>
            <a:r>
              <a:rPr lang="zh-CN" altLang="zh-CN" sz="2400" dirty="0">
                <a:ea typeface="Times New Roman" panose="02020603050405020304" pitchFamily="18" charset="0"/>
              </a:rPr>
              <a:t>can only jump out of the nearest layer of the loop.</a:t>
            </a:r>
            <a:endParaRPr lang="en-US" altLang="zh-CN" sz="2400" dirty="0">
              <a:ea typeface="Times New Roman" panose="02020603050405020304" pitchFamily="18" charset="0"/>
            </a:endParaRPr>
          </a:p>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3.18</a:t>
            </a:r>
            <a:r>
              <a:rPr lang="zh-CN" altLang="zh-CN" sz="2400" dirty="0">
                <a:highlight>
                  <a:srgbClr val="00FFFF"/>
                </a:highlight>
                <a:cs typeface="Times New Roman" panose="02020603050405020304" pitchFamily="18" charset="0"/>
              </a:rPr>
              <a:t>] </a:t>
            </a:r>
            <a:r>
              <a:rPr lang="zh-CN" altLang="zh-CN" sz="2400" dirty="0">
                <a:highlight>
                  <a:srgbClr val="00FFFF"/>
                </a:highlight>
                <a:cs typeface="Times New Roman" panose="02020603050405020304" pitchFamily="18" charset="0"/>
              </a:rPr>
              <a:t>Terminating a Loop Using the </a:t>
            </a:r>
            <a:r>
              <a:rPr lang="en-US" altLang="zh-CN" sz="2400" dirty="0">
                <a:highlight>
                  <a:srgbClr val="00FFFF"/>
                </a:highlight>
                <a:cs typeface="Times New Roman" panose="02020603050405020304" pitchFamily="18" charset="0"/>
              </a:rPr>
              <a:t>break </a:t>
            </a:r>
            <a:r>
              <a:rPr lang="zh-CN" altLang="zh-CN" sz="2400" dirty="0">
                <a:highlight>
                  <a:srgbClr val="00FFFF"/>
                </a:highlight>
                <a:cs typeface="Times New Roman" panose="02020603050405020304" pitchFamily="18" charset="0"/>
              </a:rPr>
              <a:t>Statement (</a:t>
            </a:r>
            <a:r>
              <a:rPr lang="en-US" altLang="zh-CN" sz="2400" kern="100" dirty="0">
                <a:highlight>
                  <a:srgbClr val="FFFF00"/>
                </a:highlight>
                <a:cs typeface="Times New Roman" panose="02020603050405020304" pitchFamily="18" charset="0"/>
              </a:rPr>
              <a:t>break.py</a:t>
            </a:r>
            <a:r>
              <a:rPr lang="zh-CN" altLang="zh-CN" sz="2400" dirty="0">
                <a:highlight>
                  <a:srgbClr val="00FFFF"/>
                </a:highlight>
                <a:cs typeface="Times New Roman" panose="02020603050405020304" pitchFamily="18" charset="0"/>
              </a:rPr>
              <a:t>)</a:t>
            </a:r>
            <a:endParaRPr lang="en-US" altLang="zh-CN" sz="2400" dirty="0">
              <a:highlight>
                <a:srgbClr val="00FFFF"/>
              </a:highlight>
              <a:cs typeface="Times New Roman" panose="02020603050405020304" pitchFamily="18" charset="0"/>
            </a:endParaRPr>
          </a:p>
        </p:txBody>
      </p:sp>
      <p:pic>
        <p:nvPicPr>
          <p:cNvPr id="39940"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248525" y="4264660"/>
            <a:ext cx="4200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3525" y="4434840"/>
            <a:ext cx="6624955" cy="209423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True: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 = input('Please enter a string (press Q or q to end):')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s.upper() == 'Q'.</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print('The length of the string is:', len(s))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1199456" y="386583"/>
            <a:ext cx="9577388" cy="504825"/>
          </a:xfrm>
        </p:spPr>
        <p:txBody>
          <a:bodyPr/>
          <a:lstStyle/>
          <a:p>
            <a:pPr eaLnBrk="1" hangingPunct="1">
              <a:defRPr/>
            </a:pPr>
            <a:r>
              <a:rPr lang="en-US" altLang="zh-CN" dirty="0">
                <a:ea typeface="Times New Roman" panose="02020603050405020304" pitchFamily="18" charset="0"/>
              </a:rPr>
              <a:t>break </a:t>
            </a:r>
            <a:r>
              <a:rPr lang="zh-CN" altLang="zh-CN" dirty="0">
                <a:ea typeface="Times New Roman" panose="02020603050405020304" pitchFamily="18" charset="0"/>
              </a:rPr>
              <a:t>statement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4819" name="内容占位符 2"/>
          <p:cNvSpPr>
            <a:spLocks noGrp="1" noChangeArrowheads="1"/>
          </p:cNvSpPr>
          <p:nvPr>
            <p:ph idx="1"/>
          </p:nvPr>
        </p:nvSpPr>
        <p:spPr>
          <a:xfrm>
            <a:off x="263352" y="980729"/>
            <a:ext cx="11665296" cy="5616922"/>
          </a:xfrm>
        </p:spPr>
        <p:txBody>
          <a:bodyPr/>
          <a:lstStyle/>
          <a:p>
            <a:pPr>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3.19</a:t>
            </a:r>
            <a:r>
              <a:rPr lang="zh-CN" altLang="zh-CN" sz="2800" dirty="0">
                <a:highlight>
                  <a:srgbClr val="00FFFF"/>
                </a:highlight>
                <a:cs typeface="Times New Roman" panose="02020603050405020304" pitchFamily="18" charset="0"/>
              </a:rPr>
              <a:t>] Programming (</a:t>
            </a:r>
            <a:r>
              <a:rPr lang="en-US" altLang="zh-CN" sz="2800" kern="100" dirty="0">
                <a:highlight>
                  <a:srgbClr val="FFFF00"/>
                </a:highlight>
                <a:cs typeface="Times New Roman" panose="02020603050405020304" pitchFamily="18" charset="0"/>
              </a:rPr>
              <a:t>prime1.py </a:t>
            </a:r>
            <a:r>
              <a:rPr lang="zh-CN" altLang="zh-CN" sz="2800" kern="100" dirty="0">
                <a:highlight>
                  <a:srgbClr val="FFFF00"/>
                </a:highlight>
                <a:cs typeface="Times New Roman" panose="02020603050405020304" pitchFamily="18" charset="0"/>
              </a:rPr>
              <a:t>and </a:t>
            </a:r>
            <a:r>
              <a:rPr lang="en-US" altLang="zh-CN" sz="2800" kern="100" dirty="0">
                <a:highlight>
                  <a:srgbClr val="FFFF00"/>
                </a:highlight>
                <a:cs typeface="Times New Roman" panose="02020603050405020304" pitchFamily="18" charset="0"/>
              </a:rPr>
              <a:t>prime2.py</a:t>
            </a:r>
            <a:r>
              <a:rPr lang="zh-CN" altLang="zh-CN" sz="2800" dirty="0">
                <a:highlight>
                  <a:srgbClr val="00FFFF"/>
                </a:highlight>
                <a:cs typeface="Times New Roman" panose="02020603050405020304" pitchFamily="18" charset="0"/>
              </a:rPr>
              <a:t>) to determine whether any of the input positive integers is prime or not</a:t>
            </a:r>
            <a:endParaRPr lang="en-US" altLang="zh-CN" sz="2800" dirty="0">
              <a:highlight>
                <a:srgbClr val="00FFFF"/>
              </a:highlight>
              <a:cs typeface="Times New Roman" panose="02020603050405020304" pitchFamily="18" charset="0"/>
            </a:endParaRPr>
          </a:p>
        </p:txBody>
      </p:sp>
      <p:sp>
        <p:nvSpPr>
          <p:cNvPr id="2" name="矩形 1"/>
          <p:cNvSpPr/>
          <p:nvPr/>
        </p:nvSpPr>
        <p:spPr>
          <a:xfrm>
            <a:off x="81280" y="2391410"/>
            <a:ext cx="4934585" cy="357632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1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(utilizing a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 and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break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statement):</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math</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 = int(input("Please enter an integer (&gt;1):"))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 = int(math.sqrt(m))</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range(2, k + 2):</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m % i == 0.</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 #Divisible, definitely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prime, end loop</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i == k+1 : print(m, "It's prime!")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print(m, "It's a composite number!")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5231765" y="2391410"/>
            <a:ext cx="6851650" cy="3575685"/>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Method 2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(using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 and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bool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variables):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math</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 = int(input("Please enter an integer (&gt;1):"))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 = int(math.sqrt(m))</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flag = True # Assume that the input integer is prime.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 2</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(i &lt;= k and flag == True)::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(m % i == 0): flag = False #Divisible, definitely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not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prime, end loop</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i += 1</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(flag == True): print(m, "It's prime!")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 print(m, "It's a composite number!")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1127448" y="476672"/>
            <a:ext cx="9721850" cy="576263"/>
          </a:xfrm>
        </p:spPr>
        <p:txBody>
          <a:bodyPr/>
          <a:lstStyle/>
          <a:p>
            <a:pPr eaLnBrk="1" hangingPunct="1">
              <a:defRPr/>
            </a:pPr>
            <a:r>
              <a:rPr lang="en-US" altLang="zh-CN" dirty="0">
                <a:ea typeface="Times New Roman" panose="02020603050405020304" pitchFamily="18" charset="0"/>
              </a:rPr>
              <a:t>continue </a:t>
            </a:r>
            <a:r>
              <a:rPr lang="zh-CN" altLang="zh-CN" dirty="0">
                <a:ea typeface="Times New Roman" panose="02020603050405020304" pitchFamily="18" charset="0"/>
              </a:rPr>
              <a:t>statement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41987" name="内容占位符 2"/>
          <p:cNvSpPr>
            <a:spLocks noGrp="1" noChangeArrowheads="1"/>
          </p:cNvSpPr>
          <p:nvPr>
            <p:ph idx="1"/>
          </p:nvPr>
        </p:nvSpPr>
        <p:spPr>
          <a:xfrm>
            <a:off x="766763" y="1125538"/>
            <a:ext cx="10907712" cy="4535487"/>
          </a:xfrm>
        </p:spPr>
        <p:txBody>
          <a:bodyPr/>
          <a:lstStyle/>
          <a:p>
            <a:pPr eaLnBrk="1" hangingPunct="1"/>
            <a:r>
              <a:rPr lang="zh-CN" altLang="zh-CN" sz="2400">
                <a:ea typeface="Times New Roman" panose="02020603050405020304" pitchFamily="18" charset="0"/>
              </a:rPr>
              <a:t>End the loop, i.e., skip the statements in the loop that have not been executed since </a:t>
            </a:r>
            <a:r>
              <a:rPr lang="en-US" altLang="zh-CN" sz="2400">
                <a:ea typeface="Times New Roman" panose="02020603050405020304" pitchFamily="18" charset="0"/>
              </a:rPr>
              <a:t>continue</a:t>
            </a:r>
            <a:r>
              <a:rPr lang="zh-CN" altLang="zh-CN" sz="2400">
                <a:ea typeface="Times New Roman" panose="02020603050405020304" pitchFamily="18" charset="0"/>
              </a:rPr>
              <a:t>, return to the beginning of the loop, and determine whether to execute the next loop according to the loop conditions.</a:t>
            </a:r>
            <a:endParaRPr lang="en-US" altLang="zh-CN" sz="2400">
              <a:ea typeface="Times New Roman" panose="02020603050405020304" pitchFamily="18" charset="0"/>
            </a:endParaRPr>
          </a:p>
          <a:p>
            <a:pPr eaLnBrk="1" hangingPunct="1"/>
            <a:r>
              <a:rPr lang="zh-CN" altLang="zh-CN" sz="2400">
                <a:solidFill>
                  <a:srgbClr val="FF0000"/>
                </a:solidFill>
                <a:ea typeface="Times New Roman" panose="02020603050405020304" pitchFamily="18" charset="0"/>
              </a:rPr>
              <a:t>Difference between </a:t>
            </a:r>
            <a:r>
              <a:rPr lang="en-US" altLang="zh-CN" sz="2400">
                <a:solidFill>
                  <a:srgbClr val="FF0000"/>
                </a:solidFill>
                <a:ea typeface="Times New Roman" panose="02020603050405020304" pitchFamily="18" charset="0"/>
              </a:rPr>
              <a:t>continue </a:t>
            </a:r>
            <a:r>
              <a:rPr lang="zh-CN" altLang="zh-CN" sz="2400">
                <a:solidFill>
                  <a:srgbClr val="FF0000"/>
                </a:solidFill>
                <a:ea typeface="Times New Roman" panose="02020603050405020304" pitchFamily="18" charset="0"/>
              </a:rPr>
              <a:t>statement and </a:t>
            </a:r>
            <a:r>
              <a:rPr lang="en-US" altLang="zh-CN" sz="2400">
                <a:solidFill>
                  <a:srgbClr val="FF0000"/>
                </a:solidFill>
                <a:ea typeface="Times New Roman" panose="02020603050405020304" pitchFamily="18" charset="0"/>
              </a:rPr>
              <a:t>break statement</a:t>
            </a:r>
            <a:endParaRPr lang="en-US" altLang="zh-CN" sz="2400">
              <a:solidFill>
                <a:srgbClr val="FF0000"/>
              </a:solidFill>
              <a:ea typeface="Times New Roman" panose="02020603050405020304" pitchFamily="18" charset="0"/>
            </a:endParaRPr>
          </a:p>
          <a:p>
            <a:pPr lvl="1" eaLnBrk="1" hangingPunct="1"/>
            <a:r>
              <a:rPr lang="en-US" altLang="zh-CN" sz="2400">
                <a:ea typeface="Times New Roman" panose="02020603050405020304" pitchFamily="18" charset="0"/>
              </a:rPr>
              <a:t>The continue </a:t>
            </a:r>
            <a:r>
              <a:rPr lang="zh-CN" altLang="zh-CN" sz="2400">
                <a:ea typeface="Times New Roman" panose="02020603050405020304" pitchFamily="18" charset="0"/>
              </a:rPr>
              <a:t>statement only ends the loop and returns to the beginning of the loop, where the next loop will begin if the loop conditions are met; the </a:t>
            </a:r>
            <a:r>
              <a:rPr lang="en-US" altLang="zh-CN" sz="2400">
                <a:ea typeface="Times New Roman" panose="02020603050405020304" pitchFamily="18" charset="0"/>
              </a:rPr>
              <a:t>break </a:t>
            </a:r>
            <a:r>
              <a:rPr lang="zh-CN" altLang="zh-CN" sz="2400">
                <a:ea typeface="Times New Roman" panose="02020603050405020304" pitchFamily="18" charset="0"/>
              </a:rPr>
              <a:t>statement ends the loop and jumps to the next statement in the loop.</a:t>
            </a:r>
            <a:endParaRPr lang="en-US" altLang="zh-CN" sz="240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004490" y="332656"/>
            <a:ext cx="9793287" cy="576263"/>
          </a:xfrm>
        </p:spPr>
        <p:txBody>
          <a:bodyPr/>
          <a:lstStyle/>
          <a:p>
            <a:pPr eaLnBrk="1" hangingPunct="1">
              <a:defRPr/>
            </a:pPr>
            <a:r>
              <a:rPr lang="en-US" altLang="zh-CN" dirty="0">
                <a:ea typeface="Times New Roman" panose="02020603050405020304" pitchFamily="18" charset="0"/>
              </a:rPr>
              <a:t>continue </a:t>
            </a:r>
            <a:r>
              <a:rPr lang="zh-CN" altLang="zh-CN" dirty="0">
                <a:ea typeface="Times New Roman" panose="02020603050405020304" pitchFamily="18" charset="0"/>
              </a:rPr>
              <a:t>statements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6867" name="内容占位符 2"/>
          <p:cNvSpPr>
            <a:spLocks noGrp="1" noChangeArrowheads="1"/>
          </p:cNvSpPr>
          <p:nvPr>
            <p:ph idx="1"/>
          </p:nvPr>
        </p:nvSpPr>
        <p:spPr>
          <a:xfrm>
            <a:off x="263352" y="980728"/>
            <a:ext cx="11449272" cy="5761037"/>
          </a:xfrm>
        </p:spPr>
        <p:txBody>
          <a:bodyPr/>
          <a:lstStyle/>
          <a:p>
            <a:pPr>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3.20</a:t>
            </a:r>
            <a:r>
              <a:rPr lang="zh-CN" altLang="zh-CN" sz="2800" dirty="0">
                <a:highlight>
                  <a:srgbClr val="00FFFF"/>
                </a:highlight>
                <a:cs typeface="Times New Roman" panose="02020603050405020304" pitchFamily="18" charset="0"/>
              </a:rPr>
              <a:t>] Use the </a:t>
            </a:r>
            <a:r>
              <a:rPr lang="en-US" altLang="zh-CN" sz="2800" dirty="0">
                <a:highlight>
                  <a:srgbClr val="00FFFF"/>
                </a:highlight>
                <a:cs typeface="Times New Roman" panose="02020603050405020304" pitchFamily="18" charset="0"/>
              </a:rPr>
              <a:t>continue </a:t>
            </a:r>
            <a:r>
              <a:rPr lang="zh-CN" altLang="zh-CN" sz="2800" dirty="0">
                <a:highlight>
                  <a:srgbClr val="00FFFF"/>
                </a:highlight>
                <a:cs typeface="Times New Roman" panose="02020603050405020304" pitchFamily="18" charset="0"/>
              </a:rPr>
              <a:t>statement to skip the loop. Ask for a number of student grades (press </a:t>
            </a:r>
            <a:r>
              <a:rPr lang="en-US" altLang="zh-CN" sz="2800" dirty="0">
                <a:highlight>
                  <a:srgbClr val="00FFFF"/>
                </a:highlight>
                <a:cs typeface="Times New Roman" panose="02020603050405020304" pitchFamily="18" charset="0"/>
              </a:rPr>
              <a:t>Q </a:t>
            </a:r>
            <a:r>
              <a:rPr lang="zh-CN" altLang="zh-CN" sz="2800" dirty="0">
                <a:highlight>
                  <a:srgbClr val="00FFFF"/>
                </a:highlight>
                <a:cs typeface="Times New Roman" panose="02020603050405020304" pitchFamily="18" charset="0"/>
              </a:rPr>
              <a:t>or </a:t>
            </a:r>
            <a:r>
              <a:rPr lang="en-US" altLang="zh-CN" sz="2800" dirty="0">
                <a:highlight>
                  <a:srgbClr val="00FFFF"/>
                </a:highlight>
                <a:cs typeface="Times New Roman" panose="02020603050405020304" pitchFamily="18" charset="0"/>
              </a:rPr>
              <a:t>q </a:t>
            </a:r>
            <a:r>
              <a:rPr lang="zh-CN" altLang="zh-CN" sz="2800" dirty="0">
                <a:highlight>
                  <a:srgbClr val="00FFFF"/>
                </a:highlight>
                <a:cs typeface="Times New Roman" panose="02020603050405020304" pitchFamily="18" charset="0"/>
              </a:rPr>
              <a:t>to end) and </a:t>
            </a:r>
            <a:r>
              <a:rPr lang="zh-CN" altLang="zh-CN" sz="2800" dirty="0">
                <a:highlight>
                  <a:srgbClr val="00FFFF"/>
                </a:highlight>
                <a:cs typeface="Times New Roman" panose="02020603050405020304" pitchFamily="18" charset="0"/>
              </a:rPr>
              <a:t>reenter if the grade </a:t>
            </a:r>
            <a:r>
              <a:rPr lang="en-US" altLang="zh-CN" sz="2800" dirty="0">
                <a:highlight>
                  <a:srgbClr val="00FFFF"/>
                </a:highlight>
                <a:cs typeface="Times New Roman" panose="02020603050405020304" pitchFamily="18" charset="0"/>
              </a:rPr>
              <a:t>is &lt;0.</a:t>
            </a:r>
            <a:r>
              <a:rPr lang="zh-CN" altLang="zh-CN" sz="2800" dirty="0">
                <a:highlight>
                  <a:srgbClr val="00FFFF"/>
                </a:highlight>
                <a:cs typeface="Times New Roman" panose="02020603050405020304" pitchFamily="18" charset="0"/>
              </a:rPr>
              <a:t> Counting the number of students and their grade point averages</a:t>
            </a:r>
            <a:endParaRPr lang="en-US" altLang="zh-CN" sz="2800" dirty="0">
              <a:highlight>
                <a:srgbClr val="00FFFF"/>
              </a:highlight>
              <a:cs typeface="Times New Roman" panose="02020603050405020304" pitchFamily="18" charset="0"/>
            </a:endParaRPr>
          </a:p>
        </p:txBody>
      </p:sp>
      <p:pic>
        <p:nvPicPr>
          <p:cNvPr id="43012"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319963" y="3573463"/>
            <a:ext cx="3455987"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94690" y="2924810"/>
            <a:ext cx="6096000" cy="352806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 = 0; scores = 0; #Initialize the number of students and scores and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True: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 = input('Please enter student grades (press Q or q to end):')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s.upper() == 'Q'.</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float(s) &lt; 0: # grades must be &gt;= 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continue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1 #count students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scores += float(s)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#calculate the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sum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scores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27448" y="461169"/>
            <a:ext cx="9575800" cy="561975"/>
          </a:xfrm>
        </p:spPr>
        <p:txBody>
          <a:bodyPr/>
          <a:lstStyle/>
          <a:p>
            <a:pPr eaLnBrk="1" hangingPunct="1">
              <a:defRPr/>
            </a:pPr>
            <a:r>
              <a:rPr lang="en-US" altLang="zh-CN" dirty="0">
                <a:ea typeface="Times New Roman" panose="02020603050405020304" pitchFamily="18" charset="0"/>
              </a:rPr>
              <a:t>3.1 </a:t>
            </a:r>
            <a:r>
              <a:rPr lang="zh-CN" altLang="en-US" dirty="0">
                <a:ea typeface="Times New Roman" panose="02020603050405020304" pitchFamily="18" charset="0"/>
              </a:rPr>
              <a:t>Flow of the program</a:t>
            </a:r>
            <a:endParaRPr lang="zh-CN" altLang="en-US" dirty="0">
              <a:ea typeface="Times New Roman" panose="02020603050405020304" pitchFamily="18" charset="0"/>
            </a:endParaRPr>
          </a:p>
        </p:txBody>
      </p:sp>
      <p:sp>
        <p:nvSpPr>
          <p:cNvPr id="14339" name="内容占位符 2"/>
          <p:cNvSpPr>
            <a:spLocks noGrp="1" noChangeArrowheads="1"/>
          </p:cNvSpPr>
          <p:nvPr>
            <p:ph idx="1"/>
          </p:nvPr>
        </p:nvSpPr>
        <p:spPr>
          <a:xfrm>
            <a:off x="766763" y="908050"/>
            <a:ext cx="10801350" cy="5184775"/>
          </a:xfrm>
        </p:spPr>
        <p:txBody>
          <a:bodyPr/>
          <a:lstStyle/>
          <a:p>
            <a:pPr>
              <a:defRPr/>
            </a:pPr>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 Processing of data</a:t>
            </a:r>
            <a:endParaRPr lang="zh-CN" altLang="en-US" sz="2400" dirty="0">
              <a:cs typeface="Times New Roman" panose="02020603050405020304" pitchFamily="18" charset="0"/>
            </a:endParaRPr>
          </a:p>
          <a:p>
            <a:pPr lvl="1">
              <a:defRPr/>
            </a:pPr>
            <a:r>
              <a:rPr lang="zh-CN" altLang="en-US" sz="2000" dirty="0">
                <a:cs typeface="Times New Roman" panose="02020603050405020304" pitchFamily="18" charset="0"/>
              </a:rPr>
              <a:t>Processing is the process by which a program computes input data to produce an output. Approaches to computational problems are collectively referred to as "algorithms".</a:t>
            </a:r>
            <a:endParaRPr lang="zh-CN" altLang="en-US" sz="2000" dirty="0">
              <a:cs typeface="Times New Roman" panose="02020603050405020304" pitchFamily="18" charset="0"/>
            </a:endParaRPr>
          </a:p>
          <a:p>
            <a:pPr>
              <a:defRPr/>
            </a:pPr>
            <a:r>
              <a:rPr lang="zh-CN" altLang="en-US" sz="2400" dirty="0">
                <a:cs typeface="Times New Roman" panose="02020603050405020304" pitchFamily="18" charset="0"/>
              </a:rPr>
              <a:t>(</a:t>
            </a:r>
            <a:r>
              <a:rPr lang="en-US" altLang="zh-CN" sz="2400" dirty="0">
                <a:cs typeface="Times New Roman" panose="02020603050405020304" pitchFamily="18" charset="0"/>
              </a:rPr>
              <a:t>3</a:t>
            </a:r>
            <a:r>
              <a:rPr lang="zh-CN" altLang="en-US" sz="2400" dirty="0">
                <a:cs typeface="Times New Roman" panose="02020603050405020304" pitchFamily="18" charset="0"/>
              </a:rPr>
              <a:t>) Output results</a:t>
            </a:r>
            <a:endParaRPr lang="zh-CN" altLang="en-US" sz="2400" dirty="0">
              <a:cs typeface="Times New Roman" panose="02020603050405020304" pitchFamily="18" charset="0"/>
            </a:endParaRPr>
          </a:p>
          <a:p>
            <a:pPr lvl="1">
              <a:defRPr/>
            </a:pPr>
            <a:r>
              <a:rPr lang="zh-CN" altLang="en-US" sz="2000" dirty="0">
                <a:cs typeface="Times New Roman" panose="02020603050405020304" pitchFamily="18" charset="0"/>
              </a:rPr>
              <a:t>Output is the way a program outputs its results. Program output methods include console output, graphical output, file output, network output, etc.</a:t>
            </a:r>
            <a:endParaRPr lang="zh-CN" altLang="en-US" sz="2000" dirty="0">
              <a:cs typeface="Times New Roman" panose="02020603050405020304" pitchFamily="18" charset="0"/>
            </a:endParaRPr>
          </a:p>
          <a:p>
            <a:pPr>
              <a:defRPr/>
            </a:pPr>
            <a:r>
              <a:rPr lang="zh-CN" altLang="zh-CN" dirty="0">
                <a:highlight>
                  <a:srgbClr val="00FF00"/>
                </a:highlight>
              </a:rPr>
              <a:t>[Example </a:t>
            </a:r>
            <a:r>
              <a:rPr lang="en-US" altLang="zh-CN" dirty="0">
                <a:highlight>
                  <a:srgbClr val="00FF00"/>
                </a:highlight>
              </a:rPr>
              <a:t>3.1</a:t>
            </a:r>
            <a:r>
              <a:rPr lang="zh-CN" altLang="zh-CN" dirty="0">
                <a:highlight>
                  <a:srgbClr val="00FF00"/>
                </a:highlight>
              </a:rPr>
              <a:t>] </a:t>
            </a:r>
            <a:r>
              <a:rPr lang="en-US" altLang="zh-CN" dirty="0">
                <a:highlight>
                  <a:srgbClr val="00FF00"/>
                </a:highlight>
              </a:rPr>
              <a:t>IPO </a:t>
            </a:r>
            <a:r>
              <a:rPr lang="zh-CN" altLang="zh-CN" dirty="0">
                <a:highlight>
                  <a:srgbClr val="00FF00"/>
                </a:highlight>
              </a:rPr>
              <a:t>description </a:t>
            </a:r>
            <a:r>
              <a:rPr lang="zh-CN" altLang="zh-CN" dirty="0">
                <a:highlight>
                  <a:srgbClr val="00FF00"/>
                </a:highlight>
              </a:rPr>
              <a:t>of a program to calculate the surface area and volume of a sphere</a:t>
            </a:r>
            <a:endParaRPr lang="zh-CN" altLang="zh-CN" dirty="0">
              <a:highlight>
                <a:srgbClr val="00FF00"/>
              </a:highlight>
            </a:endParaRPr>
          </a:p>
          <a:p>
            <a:pPr lvl="1" algn="l">
              <a:defRPr/>
            </a:pPr>
            <a:r>
              <a:rPr sz="2000">
                <a:cs typeface="Times New Roman" panose="02020603050405020304" pitchFamily="18" charset="0"/>
                <a:sym typeface="+mn-ea"/>
              </a:rPr>
              <a:t>input(I): Input r which is the radius of the sphere</a:t>
            </a:r>
            <a:endParaRPr sz="2000">
              <a:cs typeface="Times New Roman" panose="02020603050405020304" pitchFamily="18" charset="0"/>
              <a:sym typeface="+mn-ea"/>
            </a:endParaRPr>
          </a:p>
          <a:p>
            <a:pPr lvl="1" algn="l">
              <a:defRPr/>
            </a:pPr>
            <a:r>
              <a:rPr sz="2000" dirty="0">
                <a:ea typeface="宋体" panose="02010600030101010101" pitchFamily="2" charset="-122"/>
                <a:cs typeface="Times New Roman" panose="02020603050405020304" pitchFamily="18" charset="0"/>
                <a:sym typeface="+mn-ea"/>
              </a:rPr>
              <a:t>process(P): Calculate the surface area of a sphere s = 4 * math.pi * r * r</a:t>
            </a:r>
            <a:endParaRPr sz="2000" dirty="0">
              <a:ea typeface="宋体" panose="02010600030101010101" pitchFamily="2" charset="-122"/>
              <a:cs typeface="Times New Roman" panose="02020603050405020304" pitchFamily="18" charset="0"/>
              <a:sym typeface="+mn-ea"/>
            </a:endParaRPr>
          </a:p>
          <a:p>
            <a:pPr lvl="1" algn="l">
              <a:defRPr/>
            </a:pPr>
            <a:r>
              <a:rPr sz="2000" dirty="0">
                <a:ea typeface="宋体" panose="02010600030101010101" pitchFamily="2" charset="-122"/>
                <a:cs typeface="Times New Roman" panose="02020603050405020304" pitchFamily="18" charset="0"/>
                <a:sym typeface="+mn-ea"/>
              </a:rPr>
              <a:t>                    Calculate the volume of a sphere v = 4 * math.pi * r * r * r / 3</a:t>
            </a:r>
            <a:endParaRPr sz="2000" dirty="0">
              <a:ea typeface="宋体" panose="02010600030101010101" pitchFamily="2" charset="-122"/>
              <a:cs typeface="Times New Roman" panose="02020603050405020304" pitchFamily="18" charset="0"/>
              <a:sym typeface="+mn-ea"/>
            </a:endParaRPr>
          </a:p>
          <a:p>
            <a:pPr lvl="1" algn="l">
              <a:defRPr/>
            </a:pPr>
            <a:r>
              <a:rPr sz="2000">
                <a:cs typeface="Times New Roman" panose="02020603050405020304" pitchFamily="18" charset="0"/>
                <a:sym typeface="+mn-ea"/>
              </a:rPr>
              <a:t>output(O): Output the s and v</a:t>
            </a:r>
            <a:endParaRPr sz="2000">
              <a:cs typeface="Times New Roman" panose="02020603050405020304" pitchFamily="18"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127448" y="393315"/>
            <a:ext cx="9577388" cy="577850"/>
          </a:xfrm>
        </p:spPr>
        <p:txBody>
          <a:bodyPr/>
          <a:lstStyle/>
          <a:p>
            <a:pPr eaLnBrk="1" hangingPunct="1">
              <a:defRPr/>
            </a:pPr>
            <a:r>
              <a:rPr lang="en-US" altLang="zh-CN" dirty="0">
                <a:ea typeface="Times New Roman" panose="02020603050405020304" pitchFamily="18" charset="0"/>
              </a:rPr>
              <a:t>continue </a:t>
            </a:r>
            <a:r>
              <a:rPr lang="zh-CN" altLang="zh-CN" dirty="0">
                <a:ea typeface="Times New Roman" panose="02020603050405020304" pitchFamily="18" charset="0"/>
              </a:rPr>
              <a:t>statements </a:t>
            </a:r>
            <a:r>
              <a:rPr lang="zh-CN" altLang="en-US" dirty="0">
                <a:ea typeface="Times New Roman" panose="02020603050405020304" pitchFamily="18" charset="0"/>
              </a:rPr>
              <a:t>(</a:t>
            </a:r>
            <a:r>
              <a:rPr lang="en-US" altLang="zh-CN" dirty="0">
                <a:ea typeface="Times New Roman" panose="02020603050405020304" pitchFamily="18" charset="0"/>
              </a:rPr>
              <a:t>3</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37891" name="内容占位符 2"/>
          <p:cNvSpPr>
            <a:spLocks noGrp="1" noChangeArrowheads="1"/>
          </p:cNvSpPr>
          <p:nvPr>
            <p:ph idx="1"/>
          </p:nvPr>
        </p:nvSpPr>
        <p:spPr>
          <a:xfrm>
            <a:off x="1000034" y="980728"/>
            <a:ext cx="10801200" cy="5761037"/>
          </a:xfrm>
        </p:spPr>
        <p:txBody>
          <a:bodyPr/>
          <a:lstStyle/>
          <a:p>
            <a:pPr>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3.21</a:t>
            </a:r>
            <a:r>
              <a:rPr lang="zh-CN" altLang="zh-CN" sz="2800" dirty="0">
                <a:highlight>
                  <a:srgbClr val="00FFFF"/>
                </a:highlight>
                <a:cs typeface="Times New Roman" panose="02020603050405020304" pitchFamily="18" charset="0"/>
              </a:rPr>
              <a:t>] Displaying </a:t>
            </a:r>
            <a:r>
              <a:rPr lang="zh-CN" altLang="zh-CN" sz="2800" dirty="0">
                <a:highlight>
                  <a:srgbClr val="00FFFF"/>
                </a:highlight>
                <a:cs typeface="Times New Roman" panose="02020603050405020304" pitchFamily="18" charset="0"/>
              </a:rPr>
              <a:t>numbers between </a:t>
            </a:r>
            <a:r>
              <a:rPr lang="en-US" altLang="zh-CN" sz="2800" dirty="0">
                <a:highlight>
                  <a:srgbClr val="00FFFF"/>
                </a:highlight>
                <a:cs typeface="Times New Roman" panose="02020603050405020304" pitchFamily="18" charset="0"/>
              </a:rPr>
              <a:t>100 and 200 </a:t>
            </a:r>
            <a:r>
              <a:rPr lang="zh-CN" altLang="zh-CN" sz="2800" dirty="0">
                <a:highlight>
                  <a:srgbClr val="00FFFF"/>
                </a:highlight>
                <a:cs typeface="Times New Roman" panose="02020603050405020304" pitchFamily="18" charset="0"/>
              </a:rPr>
              <a:t>that are not </a:t>
            </a:r>
            <a:r>
              <a:rPr lang="zh-CN" altLang="zh-CN" sz="2800" dirty="0">
                <a:highlight>
                  <a:srgbClr val="00FFFF"/>
                </a:highlight>
                <a:cs typeface="Times New Roman" panose="02020603050405020304" pitchFamily="18" charset="0"/>
              </a:rPr>
              <a:t>divisible by </a:t>
            </a:r>
            <a:r>
              <a:rPr lang="en-US" altLang="zh-CN" sz="2800" dirty="0">
                <a:highlight>
                  <a:srgbClr val="00FFFF"/>
                </a:highlight>
                <a:cs typeface="Times New Roman" panose="02020603050405020304" pitchFamily="18" charset="0"/>
              </a:rPr>
              <a:t>3 </a:t>
            </a:r>
            <a:r>
              <a:rPr lang="zh-CN" altLang="zh-CN" sz="2800" dirty="0">
                <a:highlight>
                  <a:srgbClr val="00FFFF"/>
                </a:highlight>
                <a:cs typeface="Times New Roman" panose="02020603050405020304" pitchFamily="18" charset="0"/>
              </a:rPr>
              <a:t>(</a:t>
            </a:r>
            <a:r>
              <a:rPr lang="en-US" altLang="zh-CN" sz="2800" kern="100" dirty="0">
                <a:highlight>
                  <a:srgbClr val="FFFF00"/>
                </a:highlight>
                <a:cs typeface="Times New Roman" panose="02020603050405020304" pitchFamily="18" charset="0"/>
              </a:rPr>
              <a:t>continue_div3.py</a:t>
            </a:r>
            <a:r>
              <a:rPr lang="zh-CN" altLang="zh-CN" sz="2800" dirty="0">
                <a:highlight>
                  <a:srgbClr val="00FFFF"/>
                </a:highlight>
                <a:cs typeface="Times New Roman" panose="02020603050405020304" pitchFamily="18" charset="0"/>
              </a:rPr>
              <a:t>). </a:t>
            </a:r>
            <a:r>
              <a:rPr lang="zh-CN" altLang="zh-CN" sz="2800" dirty="0">
                <a:highlight>
                  <a:srgbClr val="00FFFF"/>
                </a:highlight>
                <a:cs typeface="Times New Roman" panose="02020603050405020304" pitchFamily="18" charset="0"/>
              </a:rPr>
              <a:t>Requires a line to display </a:t>
            </a:r>
            <a:r>
              <a:rPr lang="en-US" altLang="zh-CN" sz="2800" dirty="0">
                <a:highlight>
                  <a:srgbClr val="00FFFF"/>
                </a:highlight>
                <a:cs typeface="Times New Roman" panose="02020603050405020304" pitchFamily="18" charset="0"/>
              </a:rPr>
              <a:t>10 </a:t>
            </a:r>
            <a:r>
              <a:rPr lang="zh-CN" altLang="zh-CN" sz="2800" dirty="0">
                <a:highlight>
                  <a:srgbClr val="00FFFF"/>
                </a:highlight>
                <a:cs typeface="Times New Roman" panose="02020603050405020304" pitchFamily="18" charset="0"/>
              </a:rPr>
              <a:t>numbers</a:t>
            </a:r>
            <a:endParaRPr lang="zh-CN" altLang="en-US" sz="2800" dirty="0">
              <a:highlight>
                <a:srgbClr val="00FFFF"/>
              </a:highlight>
              <a:cs typeface="Times New Roman" panose="02020603050405020304" pitchFamily="18" charset="0"/>
            </a:endParaRPr>
          </a:p>
        </p:txBody>
      </p:sp>
      <p:pic>
        <p:nvPicPr>
          <p:cNvPr id="44036"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2419668"/>
            <a:ext cx="7970838" cy="151288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95325" y="4003675"/>
            <a:ext cx="11089005" cy="2613025"/>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j = 0 # Controls the number of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values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displayed on a line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print('The number between 100 and 200 that is not divisible by 3 is:')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range(100, 200 + 1):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 % 3 == 0): continue # skip numbers divisible by 3</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indent="1905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print(str.format("{0:&lt;5}",i), end="")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#Each number takes up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5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positions, with spaces after the shortfall, and no line breaks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j += 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(j % 10 == 0): print() # line breaks after showing 10 numbers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1199456" y="412750"/>
            <a:ext cx="9721850" cy="539750"/>
          </a:xfrm>
        </p:spPr>
        <p:txBody>
          <a:bodyPr/>
          <a:lstStyle/>
          <a:p>
            <a:pPr eaLnBrk="1" hangingPunct="1">
              <a:defRPr/>
            </a:pPr>
            <a:r>
              <a:rPr lang="zh-CN" altLang="zh-CN" dirty="0">
                <a:ea typeface="Times New Roman" panose="02020603050405020304" pitchFamily="18" charset="0"/>
              </a:rPr>
              <a:t>Dead loop (infinite loop)</a:t>
            </a:r>
            <a:endParaRPr lang="zh-CN" altLang="en-US" dirty="0">
              <a:ea typeface="Times New Roman" panose="02020603050405020304" pitchFamily="18" charset="0"/>
            </a:endParaRPr>
          </a:p>
        </p:txBody>
      </p:sp>
      <p:sp>
        <p:nvSpPr>
          <p:cNvPr id="38915" name="内容占位符 2"/>
          <p:cNvSpPr>
            <a:spLocks noGrp="1"/>
          </p:cNvSpPr>
          <p:nvPr>
            <p:ph idx="1"/>
          </p:nvPr>
        </p:nvSpPr>
        <p:spPr>
          <a:xfrm>
            <a:off x="335360" y="993775"/>
            <a:ext cx="11664553" cy="4114800"/>
          </a:xfrm>
        </p:spPr>
        <p:txBody>
          <a:bodyPr/>
          <a:lstStyle/>
          <a:p>
            <a:pPr eaLnBrk="1" hangingPunct="1">
              <a:defRPr/>
            </a:pPr>
            <a:r>
              <a:rPr lang="zh-CN" altLang="zh-CN" sz="2400" dirty="0">
                <a:ea typeface="Times New Roman" panose="02020603050405020304" pitchFamily="18" charset="0"/>
              </a:rPr>
              <a:t>If the </a:t>
            </a:r>
            <a:r>
              <a:rPr lang="zh-CN" altLang="zh-CN" sz="2400" dirty="0">
                <a:solidFill>
                  <a:srgbClr val="FF0000"/>
                </a:solidFill>
                <a:ea typeface="Times New Roman" panose="02020603050405020304" pitchFamily="18" charset="0"/>
              </a:rPr>
              <a:t>loop control condition </a:t>
            </a:r>
            <a:r>
              <a:rPr lang="zh-CN" altLang="zh-CN" sz="2400" dirty="0">
                <a:ea typeface="Times New Roman" panose="02020603050405020304" pitchFamily="18" charset="0"/>
              </a:rPr>
              <a:t>in the while loop structure </a:t>
            </a:r>
            <a:r>
              <a:rPr lang="zh-CN" altLang="zh-CN" sz="2400" dirty="0">
                <a:solidFill>
                  <a:srgbClr val="FF0000"/>
                </a:solidFill>
                <a:ea typeface="Times New Roman" panose="02020603050405020304" pitchFamily="18" charset="0"/>
              </a:rPr>
              <a:t>is always true</a:t>
            </a:r>
            <a:r>
              <a:rPr lang="zh-CN" altLang="zh-CN" sz="2400" dirty="0">
                <a:ea typeface="Times New Roman" panose="02020603050405020304" pitchFamily="18" charset="0"/>
              </a:rPr>
              <a:t>, the loop will continue indefinitely and the program will run forever, thus forming a dead loop.</a:t>
            </a:r>
            <a:endParaRPr lang="zh-CN"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When a program deadlocks, it causes the program to be unresponsive; or it causes constant output (e.g., console output, file writes, printouts, etc.)</a:t>
            </a:r>
            <a:endParaRPr lang="zh-CN" altLang="zh-CN" sz="2400" dirty="0">
              <a:ea typeface="Times New Roman" panose="02020603050405020304" pitchFamily="18" charset="0"/>
            </a:endParaRPr>
          </a:p>
          <a:p>
            <a:pPr eaLnBrk="1" hangingPunct="1">
              <a:defRPr/>
            </a:pPr>
            <a:r>
              <a:rPr lang="zh-CN" altLang="zh-CN" sz="2400" dirty="0">
                <a:ea typeface="Times New Roman" panose="02020603050405020304" pitchFamily="18" charset="0"/>
              </a:rPr>
              <a:t>Inserting the debug output statement print into the program's loop body allows you to determine if the program is a dead loop. Note that some programs with very complex algorithms may take a long time to run but are not dead loops</a:t>
            </a:r>
            <a:endParaRPr lang="en-US" altLang="zh-CN" sz="2400" dirty="0">
              <a:ea typeface="Times New Roman" panose="02020603050405020304" pitchFamily="18" charset="0"/>
            </a:endParaRPr>
          </a:p>
          <a:p>
            <a:pPr eaLnBrk="1" hangingPunct="1">
              <a:defRPr/>
            </a:pPr>
            <a:endParaRPr lang="zh-CN" altLang="en-US" sz="2400" dirty="0">
              <a:highlight>
                <a:srgbClr val="00FFFF"/>
              </a:highlight>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1199456" y="412750"/>
            <a:ext cx="9721850" cy="539750"/>
          </a:xfrm>
        </p:spPr>
        <p:txBody>
          <a:bodyPr/>
          <a:lstStyle/>
          <a:p>
            <a:pPr eaLnBrk="1" hangingPunct="1">
              <a:defRPr/>
            </a:pPr>
            <a:r>
              <a:rPr lang="zh-CN" altLang="zh-CN" dirty="0">
                <a:ea typeface="Times New Roman" panose="02020603050405020304" pitchFamily="18" charset="0"/>
              </a:rPr>
              <a:t>Dead loop (infinite loop)</a:t>
            </a:r>
            <a:endParaRPr lang="zh-CN" altLang="en-US" dirty="0">
              <a:ea typeface="Times New Roman" panose="02020603050405020304" pitchFamily="18" charset="0"/>
            </a:endParaRPr>
          </a:p>
        </p:txBody>
      </p:sp>
      <p:sp>
        <p:nvSpPr>
          <p:cNvPr id="38915" name="内容占位符 2"/>
          <p:cNvSpPr>
            <a:spLocks noGrp="1"/>
          </p:cNvSpPr>
          <p:nvPr>
            <p:ph idx="1"/>
          </p:nvPr>
        </p:nvSpPr>
        <p:spPr>
          <a:xfrm>
            <a:off x="335360" y="993775"/>
            <a:ext cx="11664553" cy="4114800"/>
          </a:xfrm>
        </p:spPr>
        <p:txBody>
          <a:bodyPr/>
          <a:lstStyle/>
          <a:p>
            <a:pPr eaLnBrk="1" hangingPunct="1">
              <a:defRPr/>
            </a:pPr>
            <a:r>
              <a:rPr lang="zh-CN" altLang="zh-CN" sz="2400" dirty="0">
                <a:ea typeface="Times New Roman" panose="02020603050405020304" pitchFamily="18" charset="0"/>
              </a:rPr>
              <a:t>You can use the shortcut &lt;Ctrl&gt;+&lt;c&gt; to terminate the current program.</a:t>
            </a:r>
            <a:endParaRPr lang="en-US" altLang="zh-CN" sz="2400" dirty="0">
              <a:ea typeface="Times New Roman" panose="02020603050405020304" pitchFamily="18" charset="0"/>
            </a:endParaRPr>
          </a:p>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3.17</a:t>
            </a:r>
            <a:r>
              <a:rPr lang="zh-CN" altLang="zh-CN" sz="2400" dirty="0">
                <a:highlight>
                  <a:srgbClr val="00FFFF"/>
                </a:highlight>
                <a:cs typeface="Times New Roman" panose="02020603050405020304" pitchFamily="18" charset="0"/>
              </a:rPr>
              <a:t>: Dead Loop Example (</a:t>
            </a:r>
            <a:r>
              <a:rPr lang="en-US" altLang="zh-CN" sz="2400" kern="100" dirty="0">
                <a:highlight>
                  <a:srgbClr val="FFFF00"/>
                </a:highlight>
                <a:cs typeface="Times New Roman" panose="02020603050405020304" pitchFamily="18" charset="0"/>
              </a:rPr>
              <a:t>infinite.py</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2</a:t>
            </a:r>
            <a:endParaRPr lang="zh-CN" altLang="en-US" sz="2400" dirty="0">
              <a:highlight>
                <a:srgbClr val="00FFFF"/>
              </a:highlight>
              <a:cs typeface="Times New Roman" panose="02020603050405020304" pitchFamily="18" charset="0"/>
            </a:endParaRPr>
          </a:p>
        </p:txBody>
      </p:sp>
      <p:sp>
        <p:nvSpPr>
          <p:cNvPr id="2" name="矩形 1"/>
          <p:cNvSpPr/>
          <p:nvPr/>
        </p:nvSpPr>
        <p:spPr>
          <a:xfrm>
            <a:off x="2962910" y="2060575"/>
            <a:ext cx="6409055" cy="2219325"/>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math</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True: #The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 condition is always true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float(input("Please enter a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positive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print(str(num), "The square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root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 math.sqrt(num))</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print("Good bye!")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199456" y="384703"/>
            <a:ext cx="7129463" cy="555625"/>
          </a:xfrm>
        </p:spPr>
        <p:txBody>
          <a:bodyPr/>
          <a:lstStyle/>
          <a:p>
            <a:pPr eaLnBrk="1" hangingPunct="1">
              <a:defRPr/>
            </a:pPr>
            <a:r>
              <a:rPr lang="en-US" altLang="zh-CN" dirty="0">
                <a:ea typeface="Times New Roman" panose="02020603050405020304" pitchFamily="18" charset="0"/>
              </a:rPr>
              <a:t>else </a:t>
            </a:r>
            <a:r>
              <a:rPr lang="zh-CN" altLang="zh-CN" dirty="0">
                <a:ea typeface="Times New Roman" panose="02020603050405020304" pitchFamily="18" charset="0"/>
              </a:rPr>
              <a:t>clause</a:t>
            </a:r>
            <a:endParaRPr lang="zh-CN" altLang="en-US" dirty="0">
              <a:ea typeface="Times New Roman" panose="02020603050405020304" pitchFamily="18" charset="0"/>
            </a:endParaRPr>
          </a:p>
        </p:txBody>
      </p:sp>
      <p:sp>
        <p:nvSpPr>
          <p:cNvPr id="39939" name="内容占位符 2"/>
          <p:cNvSpPr>
            <a:spLocks noGrp="1" noChangeArrowheads="1"/>
          </p:cNvSpPr>
          <p:nvPr>
            <p:ph idx="1"/>
          </p:nvPr>
        </p:nvSpPr>
        <p:spPr>
          <a:xfrm>
            <a:off x="508635" y="993140"/>
            <a:ext cx="7171055" cy="4114800"/>
          </a:xfrm>
        </p:spPr>
        <p:txBody>
          <a:bodyPr/>
          <a:lstStyle/>
          <a:p>
            <a:pPr>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3.23</a:t>
            </a:r>
            <a:r>
              <a:rPr lang="zh-CN" altLang="zh-CN" sz="2800" dirty="0">
                <a:highlight>
                  <a:srgbClr val="00FFFF"/>
                </a:highlight>
                <a:cs typeface="Times New Roman" panose="02020603050405020304" pitchFamily="18" charset="0"/>
              </a:rPr>
              <a:t>] Using the </a:t>
            </a:r>
            <a:r>
              <a:rPr lang="en-US" altLang="zh-CN" sz="2800" dirty="0">
                <a:highlight>
                  <a:srgbClr val="00FFFF"/>
                </a:highlight>
                <a:cs typeface="Times New Roman" panose="02020603050405020304" pitchFamily="18" charset="0"/>
              </a:rPr>
              <a:t>else clause of a for </a:t>
            </a:r>
            <a:r>
              <a:rPr lang="zh-CN" altLang="zh-CN" sz="2800" dirty="0">
                <a:highlight>
                  <a:srgbClr val="00FFFF"/>
                </a:highlight>
                <a:cs typeface="Times New Roman" panose="02020603050405020304" pitchFamily="18" charset="0"/>
              </a:rPr>
              <a:t>statement (</a:t>
            </a:r>
            <a:r>
              <a:rPr lang="en-US" altLang="zh-CN" sz="2800" kern="100" dirty="0">
                <a:highlight>
                  <a:srgbClr val="FFFF00"/>
                </a:highlight>
                <a:cs typeface="Times New Roman" panose="02020603050405020304" pitchFamily="18" charset="0"/>
              </a:rPr>
              <a:t>for_else.py</a:t>
            </a:r>
            <a:r>
              <a:rPr lang="zh-CN" altLang="zh-CN" sz="2800" dirty="0">
                <a:highlight>
                  <a:srgbClr val="00FFFF"/>
                </a:highlight>
                <a:cs typeface="Times New Roman" panose="02020603050405020304" pitchFamily="18" charset="0"/>
              </a:rPr>
              <a:t>)</a:t>
            </a:r>
            <a:endParaRPr lang="zh-CN" altLang="en-US" sz="2800" dirty="0">
              <a:highlight>
                <a:srgbClr val="00FFFF"/>
              </a:highlight>
              <a:cs typeface="Times New Roman" panose="02020603050405020304" pitchFamily="18" charset="0"/>
            </a:endParaRPr>
          </a:p>
        </p:txBody>
      </p:sp>
      <p:pic>
        <p:nvPicPr>
          <p:cNvPr id="46084"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826375" y="3717032"/>
            <a:ext cx="43656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3525" y="2115820"/>
            <a:ext cx="7416800" cy="321818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hobbies =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 3 + 1):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 = input('Please enter one of the hobbies (up to three, press Q or q to end):')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s.upper() == 'Q'.</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hobbies += s + ' '</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print('You have entered three hobbies.')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print('Your hobbies are:', hobbies)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608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98696" y="552712"/>
            <a:ext cx="3209925" cy="3059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a:xfrm>
            <a:off x="1127448" y="371474"/>
            <a:ext cx="9648825" cy="576263"/>
          </a:xfrm>
        </p:spPr>
        <p:txBody>
          <a:bodyPr/>
          <a:lstStyle/>
          <a:p>
            <a:pPr eaLnBrk="1" hangingPunct="1">
              <a:defRPr/>
            </a:pPr>
            <a:r>
              <a:rPr lang="en-US" altLang="zh-CN" dirty="0">
                <a:ea typeface="Times New Roman" panose="02020603050405020304" pitchFamily="18" charset="0"/>
              </a:rPr>
              <a:t> The enumerate </a:t>
            </a:r>
            <a:r>
              <a:rPr lang="zh-CN" altLang="zh-CN" dirty="0">
                <a:ea typeface="Times New Roman" panose="02020603050405020304" pitchFamily="18" charset="0"/>
              </a:rPr>
              <a:t>function and loops</a:t>
            </a:r>
            <a:endParaRPr lang="zh-CN" altLang="en-US" dirty="0">
              <a:ea typeface="Times New Roman" panose="02020603050405020304" pitchFamily="18" charset="0"/>
            </a:endParaRPr>
          </a:p>
        </p:txBody>
      </p:sp>
      <p:sp>
        <p:nvSpPr>
          <p:cNvPr id="30723" name="内容占位符 2"/>
          <p:cNvSpPr>
            <a:spLocks noGrp="1"/>
          </p:cNvSpPr>
          <p:nvPr>
            <p:ph idx="1"/>
          </p:nvPr>
        </p:nvSpPr>
        <p:spPr>
          <a:xfrm>
            <a:off x="335360" y="908050"/>
            <a:ext cx="11521280" cy="4114800"/>
          </a:xfrm>
        </p:spPr>
        <p:txBody>
          <a:bodyPr rtlCol="0">
            <a:noAutofit/>
          </a:bodyPr>
          <a:lstStyle/>
          <a:p>
            <a:pPr eaLnBrk="1" fontAlgn="auto" hangingPunct="1">
              <a:spcAft>
                <a:spcPts val="0"/>
              </a:spcAft>
              <a:defRPr/>
            </a:pPr>
            <a:r>
              <a:rPr lang="en-US" altLang="zh-CN" sz="2400" dirty="0">
                <a:ea typeface="Times New Roman" panose="02020603050405020304" pitchFamily="18" charset="0"/>
              </a:rPr>
              <a:t>Python</a:t>
            </a:r>
            <a:r>
              <a:rPr lang="zh-CN" altLang="zh-CN" sz="2400" dirty="0">
                <a:ea typeface="Times New Roman" panose="02020603050405020304" pitchFamily="18" charset="0"/>
              </a:rPr>
              <a:t>'s </a:t>
            </a:r>
            <a:r>
              <a:rPr lang="en-US" altLang="zh-CN" sz="2400" dirty="0">
                <a:ea typeface="Times New Roman" panose="02020603050405020304" pitchFamily="18" charset="0"/>
              </a:rPr>
              <a:t>for </a:t>
            </a:r>
            <a:r>
              <a:rPr lang="zh-CN" altLang="zh-CN" sz="2400" dirty="0">
                <a:ea typeface="Times New Roman" panose="02020603050405020304" pitchFamily="18" charset="0"/>
              </a:rPr>
              <a:t>loop </a:t>
            </a:r>
            <a:r>
              <a:rPr lang="zh-CN" altLang="zh-CN" sz="2400" dirty="0">
                <a:solidFill>
                  <a:srgbClr val="FF0000"/>
                </a:solidFill>
                <a:ea typeface="Times New Roman" panose="02020603050405020304" pitchFamily="18" charset="0"/>
              </a:rPr>
              <a:t>iterates </a:t>
            </a:r>
            <a:r>
              <a:rPr lang="zh-CN" altLang="zh-CN" sz="2400" dirty="0">
                <a:ea typeface="Times New Roman" panose="02020603050405020304" pitchFamily="18" charset="0"/>
              </a:rPr>
              <a:t>directly over the </a:t>
            </a:r>
            <a:r>
              <a:rPr lang="zh-CN" altLang="zh-CN" sz="2400" dirty="0">
                <a:solidFill>
                  <a:srgbClr val="FF0000"/>
                </a:solidFill>
                <a:ea typeface="Times New Roman" panose="02020603050405020304" pitchFamily="18" charset="0"/>
              </a:rPr>
              <a:t>elements of a collection of objects</a:t>
            </a:r>
            <a:r>
              <a:rPr lang="zh-CN" altLang="zh-CN" sz="2400" dirty="0">
                <a:ea typeface="Times New Roman" panose="02020603050405020304" pitchFamily="18" charset="0"/>
              </a:rPr>
              <a:t>. If you need to access the elements of a collection using indexed subscripts in the loop, you can use the built-in </a:t>
            </a:r>
            <a:r>
              <a:rPr lang="en-US" altLang="zh-CN" sz="2400" dirty="0">
                <a:ea typeface="Times New Roman" panose="02020603050405020304" pitchFamily="18" charset="0"/>
              </a:rPr>
              <a:t>enumerate() </a:t>
            </a:r>
            <a:r>
              <a:rPr lang="zh-CN" altLang="zh-CN" sz="2400" dirty="0">
                <a:ea typeface="Times New Roman" panose="02020603050405020304" pitchFamily="18" charset="0"/>
              </a:rPr>
              <a:t>function.</a:t>
            </a:r>
            <a:endParaRPr lang="en-US" altLang="zh-CN" sz="2400" dirty="0">
              <a:ea typeface="Times New Roman" panose="02020603050405020304" pitchFamily="18" charset="0"/>
            </a:endParaRPr>
          </a:p>
          <a:p>
            <a:pPr eaLnBrk="1" fontAlgn="auto" hangingPunct="1">
              <a:spcAft>
                <a:spcPts val="0"/>
              </a:spcAft>
              <a:defRPr/>
            </a:pPr>
            <a:r>
              <a:rPr lang="zh-CN" altLang="zh-CN" sz="2400" dirty="0">
                <a:ea typeface="Times New Roman" panose="02020603050405020304" pitchFamily="18" charset="0"/>
              </a:rPr>
              <a:t>The</a:t>
            </a:r>
            <a:r>
              <a:rPr lang="en-US" altLang="zh-CN" sz="2400" dirty="0">
                <a:ea typeface="Times New Roman" panose="02020603050405020304" pitchFamily="18" charset="0"/>
              </a:rPr>
              <a:t> enumerate() </a:t>
            </a:r>
            <a:r>
              <a:rPr lang="zh-CN" altLang="zh-CN" sz="2400" dirty="0">
                <a:ea typeface="Times New Roman" panose="02020603050405020304" pitchFamily="18" charset="0"/>
              </a:rPr>
              <a:t>function is used to combine a traversable data object (such as a list, tuple or string) into an indexed sequence and return an iterable object, so you can directly iterate over the subscripts and elements in the </a:t>
            </a:r>
            <a:r>
              <a:rPr lang="en-US" altLang="zh-CN" sz="2400" dirty="0">
                <a:ea typeface="Times New Roman" panose="02020603050405020304" pitchFamily="18" charset="0"/>
              </a:rPr>
              <a:t>for </a:t>
            </a:r>
            <a:r>
              <a:rPr lang="zh-CN" altLang="zh-CN" sz="2400" dirty="0">
                <a:ea typeface="Times New Roman" panose="02020603050405020304" pitchFamily="18" charset="0"/>
              </a:rPr>
              <a:t>loop.</a:t>
            </a:r>
            <a:endParaRPr lang="en-US" altLang="zh-CN" sz="2400" dirty="0">
              <a:ea typeface="Times New Roman" panose="02020603050405020304" pitchFamily="18" charset="0"/>
            </a:endParaRPr>
          </a:p>
          <a:p>
            <a:pPr>
              <a:lnSpc>
                <a:spcPct val="130000"/>
              </a:lnSpc>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3.24]</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Enumerate </a:t>
            </a:r>
            <a:r>
              <a:rPr lang="zh-CN" altLang="zh-CN" sz="2400" dirty="0">
                <a:highlight>
                  <a:srgbClr val="00FFFF"/>
                </a:highlight>
                <a:cs typeface="Times New Roman" panose="02020603050405020304" pitchFamily="18" charset="0"/>
              </a:rPr>
              <a:t>Function and Subscript Element Loop Example</a:t>
            </a:r>
            <a:endParaRPr lang="zh-CN" altLang="en-US" sz="2400" dirty="0">
              <a:highlight>
                <a:srgbClr val="00FFFF"/>
              </a:highlight>
              <a:cs typeface="Times New Roman" panose="02020603050405020304" pitchFamily="18" charset="0"/>
            </a:endParaRPr>
          </a:p>
        </p:txBody>
      </p:sp>
      <p:pic>
        <p:nvPicPr>
          <p:cNvPr id="47108"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19235" y="3934460"/>
            <a:ext cx="2087563"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2935" y="3921125"/>
            <a:ext cx="7993380" cy="161417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seasons = ['Spring', 'Summer', 'Autumn', 'Winter']</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s in enumerate(seasons, start=1): #start starts at 0 by default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print("Season {0}: {1}".format(i, 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1103883" y="461962"/>
            <a:ext cx="9648825" cy="552450"/>
          </a:xfrm>
        </p:spPr>
        <p:txBody>
          <a:bodyPr/>
          <a:lstStyle/>
          <a:p>
            <a:pPr eaLnBrk="1" hangingPunct="1">
              <a:defRPr/>
            </a:pPr>
            <a:r>
              <a:rPr lang="en-US" altLang="zh-CN" dirty="0">
                <a:ea typeface="Times New Roman" panose="02020603050405020304" pitchFamily="18" charset="0"/>
              </a:rPr>
              <a:t>zip </a:t>
            </a:r>
            <a:r>
              <a:rPr lang="zh-CN" altLang="zh-CN" dirty="0">
                <a:ea typeface="Times New Roman" panose="02020603050405020304" pitchFamily="18" charset="0"/>
              </a:rPr>
              <a:t>functions and loops</a:t>
            </a:r>
            <a:endParaRPr lang="zh-CN" altLang="en-US" dirty="0">
              <a:ea typeface="Times New Roman" panose="02020603050405020304" pitchFamily="18" charset="0"/>
            </a:endParaRPr>
          </a:p>
        </p:txBody>
      </p:sp>
      <p:sp>
        <p:nvSpPr>
          <p:cNvPr id="41987" name="内容占位符 2"/>
          <p:cNvSpPr>
            <a:spLocks noGrp="1" noChangeArrowheads="1"/>
          </p:cNvSpPr>
          <p:nvPr>
            <p:ph idx="1"/>
          </p:nvPr>
        </p:nvSpPr>
        <p:spPr>
          <a:xfrm>
            <a:off x="191344" y="1052513"/>
            <a:ext cx="11593287" cy="4259262"/>
          </a:xfrm>
        </p:spPr>
        <p:txBody>
          <a:bodyPr/>
          <a:lstStyle/>
          <a:p>
            <a:pPr eaLnBrk="1" latinLnBrk="0" hangingPunct="1">
              <a:spcBef>
                <a:spcPts val="0"/>
              </a:spcBef>
              <a:spcAft>
                <a:spcPts val="200"/>
              </a:spcAft>
              <a:defRPr/>
            </a:pPr>
            <a:r>
              <a:rPr lang="zh-CN" altLang="zh-CN" sz="2400" dirty="0">
                <a:ea typeface="Times New Roman" panose="02020603050405020304" pitchFamily="18" charset="0"/>
              </a:rPr>
              <a:t>The</a:t>
            </a:r>
            <a:r>
              <a:rPr lang="en-US" altLang="zh-CN" sz="2400" dirty="0">
                <a:ea typeface="Times New Roman" panose="02020603050405020304" pitchFamily="18" charset="0"/>
              </a:rPr>
              <a:t> zip() </a:t>
            </a:r>
            <a:r>
              <a:rPr lang="zh-CN" altLang="zh-CN" sz="2400" dirty="0">
                <a:ea typeface="Times New Roman" panose="02020603050405020304" pitchFamily="18" charset="0"/>
              </a:rPr>
              <a:t>function </a:t>
            </a:r>
            <a:r>
              <a:rPr lang="zh-CN" altLang="zh-CN" sz="2400" dirty="0">
                <a:solidFill>
                  <a:srgbClr val="FF0000"/>
                </a:solidFill>
                <a:ea typeface="Times New Roman" panose="02020603050405020304" pitchFamily="18" charset="0"/>
              </a:rPr>
              <a:t>packs the corresponding elements of multiple iterable objects </a:t>
            </a:r>
            <a:r>
              <a:rPr lang="zh-CN" altLang="zh-CN" sz="2400" dirty="0">
                <a:ea typeface="Times New Roman" panose="02020603050405020304" pitchFamily="18" charset="0"/>
              </a:rPr>
              <a:t>into a single tuple and returns an iterable object. If the number of elements is not the same, then the list is returned with the same length as the shortest object.</a:t>
            </a:r>
            <a:endParaRPr lang="en-US" altLang="zh-CN" sz="2400" dirty="0">
              <a:ea typeface="Times New Roman" panose="02020603050405020304" pitchFamily="18" charset="0"/>
            </a:endParaRPr>
          </a:p>
          <a:p>
            <a:pPr eaLnBrk="1" latinLnBrk="0" hangingPunct="1">
              <a:spcBef>
                <a:spcPts val="0"/>
              </a:spcBef>
              <a:spcAft>
                <a:spcPts val="200"/>
              </a:spcAft>
              <a:defRPr/>
            </a:pPr>
            <a:r>
              <a:rPr lang="zh-CN" altLang="zh-CN" sz="2400" dirty="0">
                <a:ea typeface="Times New Roman" panose="02020603050405020304" pitchFamily="18" charset="0"/>
              </a:rPr>
              <a:t>Decompression of tuples into lists can also be achieved using the operator </a:t>
            </a:r>
            <a:r>
              <a:rPr lang="en-US" altLang="zh-CN" sz="2400" dirty="0">
                <a:ea typeface="Times New Roman" panose="02020603050405020304" pitchFamily="18" charset="0"/>
              </a:rPr>
              <a:t>*</a:t>
            </a: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algn="l" eaLnBrk="1" latinLnBrk="0" hangingPunct="1">
              <a:spcBef>
                <a:spcPts val="0"/>
              </a:spcBef>
              <a:spcAft>
                <a:spcPts val="200"/>
              </a:spcAft>
              <a:defRPr/>
            </a:pPr>
            <a:endParaRPr lang="zh-CN" sz="2400">
              <a:sym typeface="+mn-ea"/>
            </a:endParaRPr>
          </a:p>
          <a:p>
            <a:pPr algn="l" eaLnBrk="1" latinLnBrk="0" hangingPunct="1">
              <a:spcBef>
                <a:spcPts val="0"/>
              </a:spcBef>
              <a:spcAft>
                <a:spcPts val="200"/>
              </a:spcAft>
              <a:defRPr/>
            </a:pPr>
            <a:r>
              <a:rPr lang="zh-CN" sz="2400">
                <a:sym typeface="+mn-ea"/>
              </a:rPr>
              <a:t>[Example 3.25] The zip function and parallel loops</a:t>
            </a:r>
            <a:endParaRPr lang="zh-CN" sz="2400" dirty="0">
              <a:cs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eaLnBrk="1" latinLnBrk="0" hangingPunct="1">
              <a:spcBef>
                <a:spcPts val="0"/>
              </a:spcBef>
              <a:spcAft>
                <a:spcPts val="200"/>
              </a:spcAft>
              <a:defRPr/>
            </a:pPr>
            <a:endParaRPr lang="en-US" altLang="zh-CN" sz="2400" dirty="0">
              <a:ea typeface="Times New Roman" panose="02020603050405020304" pitchFamily="18" charset="0"/>
            </a:endParaRPr>
          </a:p>
          <a:p>
            <a:pPr latinLnBrk="0">
              <a:spcBef>
                <a:spcPts val="0"/>
              </a:spcBef>
              <a:spcAft>
                <a:spcPts val="200"/>
              </a:spcAft>
              <a:defRPr/>
            </a:pPr>
            <a:endParaRPr lang="zh-CN" altLang="en-US" sz="2400" dirty="0">
              <a:highlight>
                <a:srgbClr val="00FFFF"/>
              </a:highlight>
              <a:cs typeface="Times New Roman" panose="02020603050405020304" pitchFamily="18" charset="0"/>
            </a:endParaRPr>
          </a:p>
        </p:txBody>
      </p:sp>
      <p:sp>
        <p:nvSpPr>
          <p:cNvPr id="2" name="矩形 1"/>
          <p:cNvSpPr/>
          <p:nvPr/>
        </p:nvSpPr>
        <p:spPr>
          <a:xfrm>
            <a:off x="696412" y="2589044"/>
            <a:ext cx="8054093" cy="1753235"/>
          </a:xfrm>
          <a:prstGeom prst="rect">
            <a:avLst/>
          </a:prstGeom>
          <a:solidFill>
            <a:schemeClr val="accent4">
              <a:lumMod val="20000"/>
              <a:lumOff val="80000"/>
            </a:schemeClr>
          </a:solidFill>
        </p:spPr>
        <p:txBody>
          <a:bodyPr wrap="square">
            <a:spAutoFit/>
          </a:bodyPr>
          <a:lstStyle/>
          <a:p>
            <a:pPr marL="266700" indent="0" algn="just" latinLnBrk="0">
              <a:lnSpc>
                <a:spcPct val="90000"/>
              </a:lnSpc>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 = [1, 2, 3]</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indent="0" algn="just" latinLnBrk="0">
              <a:lnSpc>
                <a:spcPct val="90000"/>
              </a:lnSpc>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 = [4, 5, 6]</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indent="0" algn="just" latinLnBrk="0">
              <a:lnSpc>
                <a:spcPct val="90000"/>
              </a:lnSpc>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zip(x, y)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&lt;zip object at 0x000001E663DEB988&gt;</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indent="0" algn="just" latinLnBrk="0">
              <a:lnSpc>
                <a:spcPct val="90000"/>
              </a:lnSpc>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list(zip(x, y))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4), (2, 5), (3, 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indent="0" algn="just" latinLnBrk="0">
              <a:lnSpc>
                <a:spcPct val="90000"/>
              </a:lnSpc>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b = zip(*zip(x, y))</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indent="0" algn="just" latinLnBrk="0">
              <a:lnSpc>
                <a:spcPct val="90000"/>
              </a:lnSpc>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b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2, 3), (4, 5, 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custDataLst>
              <p:tags r:id="rId1"/>
            </p:custDataLst>
          </p:nvPr>
        </p:nvSpPr>
        <p:spPr>
          <a:xfrm>
            <a:off x="767026" y="5096510"/>
            <a:ext cx="6119812" cy="1322388"/>
          </a:xfrm>
          <a:prstGeom prst="rect">
            <a:avLst/>
          </a:prstGeom>
          <a:solidFill>
            <a:schemeClr val="accent4">
              <a:lumMod val="20000"/>
              <a:lumOff val="80000"/>
            </a:schemeClr>
          </a:solidFill>
          <a:ln>
            <a:solidFill>
              <a:srgbClr val="FF0000"/>
            </a:solidFill>
          </a:ln>
        </p:spPr>
        <p:txBody>
          <a:bodyPr>
            <a:spAutoFit/>
          </a:bodyPr>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evens = [0, 2, 4, 6, 8]</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odds = [1, 3, 5, 7, 9]</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e, o in zip(evens, odds).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print("{0}*{1}={2}".format(e, o, e*o))</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8134"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7463776" y="4508818"/>
            <a:ext cx="19240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983432" y="476672"/>
            <a:ext cx="9602788" cy="520700"/>
          </a:xfrm>
        </p:spPr>
        <p:txBody>
          <a:bodyPr/>
          <a:lstStyle/>
          <a:p>
            <a:pPr eaLnBrk="1" hangingPunct="1">
              <a:defRPr/>
            </a:pPr>
            <a:r>
              <a:rPr lang="en-US" altLang="zh-CN" dirty="0">
                <a:ea typeface="Times New Roman" panose="02020603050405020304" pitchFamily="18" charset="0"/>
              </a:rPr>
              <a:t>The map </a:t>
            </a:r>
            <a:r>
              <a:rPr lang="zh-CN" altLang="zh-CN" dirty="0">
                <a:ea typeface="Times New Roman" panose="02020603050405020304" pitchFamily="18" charset="0"/>
              </a:rPr>
              <a:t>function and loops</a:t>
            </a:r>
            <a:endParaRPr lang="zh-CN" altLang="en-US" dirty="0">
              <a:ea typeface="Times New Roman" panose="02020603050405020304" pitchFamily="18" charset="0"/>
            </a:endParaRPr>
          </a:p>
        </p:txBody>
      </p:sp>
      <p:sp>
        <p:nvSpPr>
          <p:cNvPr id="43011" name="内容占位符 2"/>
          <p:cNvSpPr>
            <a:spLocks noGrp="1" noChangeArrowheads="1"/>
          </p:cNvSpPr>
          <p:nvPr>
            <p:ph idx="1"/>
          </p:nvPr>
        </p:nvSpPr>
        <p:spPr>
          <a:xfrm>
            <a:off x="479376" y="1125538"/>
            <a:ext cx="11305256" cy="3294062"/>
          </a:xfrm>
        </p:spPr>
        <p:txBody>
          <a:bodyPr/>
          <a:lstStyle/>
          <a:p>
            <a:pPr eaLnBrk="1" hangingPunct="1">
              <a:defRPr/>
            </a:pPr>
            <a:r>
              <a:rPr lang="zh-CN" altLang="zh-CN" sz="2400" dirty="0">
                <a:ea typeface="Times New Roman" panose="02020603050405020304" pitchFamily="18" charset="0"/>
              </a:rPr>
              <a:t>The </a:t>
            </a:r>
            <a:r>
              <a:rPr lang="en-US" altLang="zh-CN" sz="2400" dirty="0">
                <a:ea typeface="Times New Roman" panose="02020603050405020304" pitchFamily="18" charset="0"/>
              </a:rPr>
              <a:t>map(</a:t>
            </a:r>
            <a:r>
              <a:rPr lang="en-US" altLang="zh-CN" sz="2400" dirty="0" err="1">
                <a:ea typeface="Times New Roman" panose="02020603050405020304" pitchFamily="18" charset="0"/>
              </a:rPr>
              <a:t>func</a:t>
            </a:r>
            <a:r>
              <a:rPr lang="en-US" altLang="zh-CN" sz="2400" dirty="0">
                <a:ea typeface="Times New Roman" panose="02020603050405020304" pitchFamily="18" charset="0"/>
              </a:rPr>
              <a:t>, seq1[, seq2,...]) </a:t>
            </a:r>
            <a:r>
              <a:rPr lang="zh-CN" altLang="zh-CN" sz="2400" dirty="0">
                <a:ea typeface="Times New Roman" panose="02020603050405020304" pitchFamily="18" charset="0"/>
              </a:rPr>
              <a:t>function applies </a:t>
            </a:r>
            <a:r>
              <a:rPr lang="en-US" altLang="zh-CN" sz="2400" dirty="0" err="1">
                <a:ea typeface="Times New Roman" panose="02020603050405020304" pitchFamily="18" charset="0"/>
              </a:rPr>
              <a:t>func </a:t>
            </a:r>
            <a:r>
              <a:rPr lang="zh-CN" altLang="zh-CN" sz="2400" dirty="0">
                <a:solidFill>
                  <a:srgbClr val="FF0000"/>
                </a:solidFill>
                <a:highlight>
                  <a:srgbClr val="FFFF00"/>
                </a:highlight>
                <a:ea typeface="Times New Roman" panose="02020603050405020304" pitchFamily="18" charset="0"/>
              </a:rPr>
              <a:t>to each element of </a:t>
            </a:r>
            <a:r>
              <a:rPr lang="en-US" altLang="zh-CN" sz="2400" dirty="0" err="1">
                <a:solidFill>
                  <a:srgbClr val="FF0000"/>
                </a:solidFill>
                <a:highlight>
                  <a:srgbClr val="FFFF00"/>
                </a:highlight>
                <a:ea typeface="Times New Roman" panose="02020603050405020304" pitchFamily="18" charset="0"/>
              </a:rPr>
              <a:t>seq </a:t>
            </a:r>
            <a:r>
              <a:rPr lang="zh-CN" altLang="zh-CN" sz="2400" dirty="0">
                <a:ea typeface="Times New Roman" panose="02020603050405020304" pitchFamily="18" charset="0"/>
              </a:rPr>
              <a:t>and returns the results of all calls as iterable objects. If </a:t>
            </a:r>
            <a:r>
              <a:rPr lang="en-US" altLang="zh-CN" sz="2400" dirty="0" err="1">
                <a:ea typeface="Times New Roman" panose="02020603050405020304" pitchFamily="18" charset="0"/>
              </a:rPr>
              <a:t>func </a:t>
            </a:r>
            <a:r>
              <a:rPr lang="zh-CN" altLang="zh-CN" sz="2400" dirty="0">
                <a:ea typeface="Times New Roman" panose="02020603050405020304" pitchFamily="18" charset="0"/>
              </a:rPr>
              <a:t>is </a:t>
            </a:r>
            <a:r>
              <a:rPr lang="en-US" altLang="zh-CN" sz="2400" dirty="0">
                <a:ea typeface="Times New Roman" panose="02020603050405020304" pitchFamily="18" charset="0"/>
              </a:rPr>
              <a:t>None</a:t>
            </a:r>
            <a:r>
              <a:rPr lang="zh-CN" altLang="zh-CN" sz="2400" dirty="0">
                <a:ea typeface="Times New Roman" panose="02020603050405020304" pitchFamily="18" charset="0"/>
              </a:rPr>
              <a:t>, it is equivalent to the </a:t>
            </a:r>
            <a:r>
              <a:rPr lang="en-US" altLang="zh-CN" sz="2400" dirty="0">
                <a:ea typeface="Times New Roman" panose="02020603050405020304" pitchFamily="18" charset="0"/>
              </a:rPr>
              <a:t>zip() </a:t>
            </a:r>
            <a:r>
              <a:rPr lang="zh-CN" altLang="zh-CN" sz="2400" dirty="0">
                <a:ea typeface="Times New Roman" panose="02020603050405020304" pitchFamily="18" charset="0"/>
              </a:rPr>
              <a:t>function.</a:t>
            </a:r>
            <a:endParaRPr lang="en-US" altLang="zh-CN" sz="2400" dirty="0">
              <a:ea typeface="Times New Roman" panose="02020603050405020304" pitchFamily="18" charset="0"/>
            </a:endParaRPr>
          </a:p>
          <a:p>
            <a:pPr>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3.26] Map </a:t>
            </a:r>
            <a:r>
              <a:rPr lang="zh-CN" altLang="zh-CN" sz="2400" dirty="0">
                <a:highlight>
                  <a:srgbClr val="00FFFF"/>
                </a:highlight>
                <a:cs typeface="Times New Roman" panose="02020603050405020304" pitchFamily="18" charset="0"/>
              </a:rPr>
              <a:t>Function and Loop Example</a:t>
            </a:r>
            <a:endParaRPr lang="zh-CN" altLang="en-US" sz="2400" dirty="0">
              <a:highlight>
                <a:srgbClr val="00FFFF"/>
              </a:highlight>
              <a:cs typeface="Times New Roman" panose="02020603050405020304" pitchFamily="18" charset="0"/>
            </a:endParaRPr>
          </a:p>
        </p:txBody>
      </p:sp>
      <p:sp>
        <p:nvSpPr>
          <p:cNvPr id="2" name="矩形 1"/>
          <p:cNvSpPr/>
          <p:nvPr/>
        </p:nvSpPr>
        <p:spPr>
          <a:xfrm>
            <a:off x="262890" y="2854960"/>
            <a:ext cx="11856720" cy="3500755"/>
          </a:xfrm>
          <a:prstGeom prst="rect">
            <a:avLst/>
          </a:prstGeom>
          <a:solidFill>
            <a:schemeClr val="accent4">
              <a:lumMod val="20000"/>
              <a:lumOff val="80000"/>
            </a:schemeClr>
          </a:solidFill>
        </p:spPr>
        <p:txBody>
          <a:bodyPr>
            <a:noAutofit/>
          </a:bodyPr>
          <a:lstStyle/>
          <a:p>
            <a:pPr marL="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list(map(abs, [-1, 0, 7, -8]))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Calculate the absolute value. 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0, 7, 8]</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0, 7, 8]</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list(map(pow, range(5), range(5)))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Calculate the powers of multiplication. 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1, 4, 27, 256]</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 1, 4, 27, 256]</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list(map(ord,'abcdef'))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Compute the ASCII code. 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[97, 98, 9</a:t>
            </a:r>
            <a:r>
              <a:rPr lang="en-US" altLang="x-none"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100, 101, 102]</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[97, 98, 99, 100, 101, 102]</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list(map(lambda x,y:x+y,'abc','de'))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String splicing. Output: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['ad', 'be']</a:t>
            </a:r>
            <a:endParaRPr lang="en-US"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['ad', 'be']</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a:xfrm>
            <a:off x="911424" y="548680"/>
            <a:ext cx="9577388" cy="498475"/>
          </a:xfrm>
        </p:spPr>
        <p:txBody>
          <a:bodyPr/>
          <a:lstStyle/>
          <a:p>
            <a:pPr eaLnBrk="1" hangingPunct="1">
              <a:defRPr/>
            </a:pPr>
            <a:r>
              <a:rPr lang="zh-CN" altLang="zh-CN" dirty="0">
                <a:ea typeface="Times New Roman" panose="02020603050405020304" pitchFamily="18" charset="0"/>
              </a:rPr>
              <a:t>Typical Sample Code for Loop Statements</a:t>
            </a:r>
            <a:endParaRPr lang="zh-CN" altLang="en-US" dirty="0">
              <a:ea typeface="Times New Roman" panose="02020603050405020304" pitchFamily="18" charset="0"/>
            </a:endParaRPr>
          </a:p>
        </p:txBody>
      </p:sp>
      <p:pic>
        <p:nvPicPr>
          <p:cNvPr id="50179"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91360" y="1150620"/>
            <a:ext cx="7776845"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623570" y="548640"/>
            <a:ext cx="11143615" cy="504825"/>
          </a:xfrm>
        </p:spPr>
        <p:txBody>
          <a:bodyPr/>
          <a:lstStyle/>
          <a:p>
            <a:pPr eaLnBrk="1" hangingPunct="1">
              <a:defRPr/>
            </a:pPr>
            <a:r>
              <a:rPr lang="zh-CN" altLang="zh-CN" dirty="0">
                <a:ea typeface="Times New Roman" panose="02020603050405020304" pitchFamily="18" charset="0"/>
              </a:rPr>
              <a:t>Comprehensive examples of cyclic structures </a:t>
            </a:r>
            <a:r>
              <a:rPr lang="zh-CN" altLang="en-US" dirty="0">
                <a:ea typeface="Times New Roman" panose="02020603050405020304" pitchFamily="18" charset="0"/>
              </a:rPr>
              <a:t>(</a:t>
            </a:r>
            <a:r>
              <a:rPr lang="en-US" altLang="zh-CN" dirty="0">
                <a:ea typeface="Times New Roman" panose="02020603050405020304" pitchFamily="18" charset="0"/>
              </a:rPr>
              <a:t>1</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45059" name="内容占位符 2"/>
          <p:cNvSpPr>
            <a:spLocks noGrp="1" noChangeArrowheads="1"/>
          </p:cNvSpPr>
          <p:nvPr>
            <p:ph idx="1"/>
          </p:nvPr>
        </p:nvSpPr>
        <p:spPr>
          <a:xfrm>
            <a:off x="479377" y="1267778"/>
            <a:ext cx="11305256" cy="3294062"/>
          </a:xfrm>
        </p:spPr>
        <p:txBody>
          <a:bodyPr/>
          <a:lstStyle/>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3.27</a:t>
            </a:r>
            <a:r>
              <a:rPr lang="zh-CN" altLang="zh-CN" sz="2400" dirty="0">
                <a:highlight>
                  <a:srgbClr val="00FFFF"/>
                </a:highlight>
                <a:cs typeface="Times New Roman" panose="02020603050405020304" pitchFamily="18" charset="0"/>
              </a:rPr>
              <a:t>] Using Newton's iterative method to solve for square roots</a:t>
            </a:r>
            <a:endParaRPr lang="en-US" altLang="zh-CN" sz="2400" dirty="0">
              <a:highlight>
                <a:srgbClr val="00FFFF"/>
              </a:highlight>
              <a:cs typeface="Times New Roman" panose="02020603050405020304" pitchFamily="18" charset="0"/>
            </a:endParaRPr>
          </a:p>
          <a:p>
            <a:pPr lvl="1" eaLnBrk="1" hangingPunct="1">
              <a:defRPr/>
            </a:pPr>
            <a:r>
              <a:rPr lang="zh-CN" altLang="zh-CN" sz="2400" dirty="0">
                <a:ea typeface="Times New Roman" panose="02020603050405020304" pitchFamily="18" charset="0"/>
              </a:rPr>
              <a:t>Computing the square root of a positive real number </a:t>
            </a:r>
            <a:r>
              <a:rPr lang="en-US" altLang="zh-CN" sz="2400" dirty="0">
                <a:ea typeface="Times New Roman" panose="02020603050405020304" pitchFamily="18" charset="0"/>
              </a:rPr>
              <a:t>a </a:t>
            </a:r>
            <a:r>
              <a:rPr lang="zh-CN" altLang="zh-CN" sz="2400" dirty="0">
                <a:ea typeface="Times New Roman" panose="02020603050405020304" pitchFamily="18" charset="0"/>
              </a:rPr>
              <a:t>can be implemented using Newton's iterative method: first assume </a:t>
            </a:r>
            <a:r>
              <a:rPr lang="en-US" altLang="zh-CN" sz="2400" dirty="0">
                <a:ea typeface="Times New Roman" panose="02020603050405020304" pitchFamily="18" charset="0"/>
              </a:rPr>
              <a:t>t = a </a:t>
            </a:r>
            <a:r>
              <a:rPr lang="zh-CN" altLang="zh-CN" sz="2400" dirty="0">
                <a:ea typeface="Times New Roman" panose="02020603050405020304" pitchFamily="18" charset="0"/>
              </a:rPr>
              <a:t>and start the loop. If </a:t>
            </a:r>
            <a:r>
              <a:rPr lang="en-US" altLang="zh-CN" sz="2400" dirty="0">
                <a:ea typeface="Times New Roman" panose="02020603050405020304" pitchFamily="18" charset="0"/>
              </a:rPr>
              <a:t>t = a/t </a:t>
            </a:r>
            <a:r>
              <a:rPr lang="zh-CN" altLang="zh-CN" sz="2400" dirty="0">
                <a:ea typeface="Times New Roman" panose="02020603050405020304" pitchFamily="18" charset="0"/>
              </a:rPr>
              <a:t>(or is less than the tolerance), then </a:t>
            </a:r>
            <a:r>
              <a:rPr lang="en-US" altLang="zh-CN" sz="2400" dirty="0">
                <a:ea typeface="Times New Roman" panose="02020603050405020304" pitchFamily="18" charset="0"/>
              </a:rPr>
              <a:t>t </a:t>
            </a:r>
            <a:r>
              <a:rPr lang="zh-CN" altLang="zh-CN" sz="2400" dirty="0">
                <a:ea typeface="Times New Roman" panose="02020603050405020304" pitchFamily="18" charset="0"/>
              </a:rPr>
              <a:t>equals the square root of </a:t>
            </a:r>
            <a:r>
              <a:rPr lang="en-US" altLang="zh-CN" sz="2400" dirty="0">
                <a:ea typeface="Times New Roman" panose="02020603050405020304" pitchFamily="18" charset="0"/>
              </a:rPr>
              <a:t>a</a:t>
            </a:r>
            <a:r>
              <a:rPr lang="zh-CN" altLang="zh-CN" sz="2400" dirty="0">
                <a:ea typeface="Times New Roman" panose="02020603050405020304" pitchFamily="18" charset="0"/>
              </a:rPr>
              <a:t>, and the loop ends and returns the result; otherwise, assign the average of </a:t>
            </a:r>
            <a:r>
              <a:rPr lang="en-US" altLang="zh-CN" sz="2400" dirty="0">
                <a:ea typeface="Times New Roman" panose="02020603050405020304" pitchFamily="18" charset="0"/>
              </a:rPr>
              <a:t>t </a:t>
            </a:r>
            <a:r>
              <a:rPr lang="zh-CN" altLang="zh-CN" sz="2400" dirty="0">
                <a:ea typeface="Times New Roman" panose="02020603050405020304" pitchFamily="18" charset="0"/>
              </a:rPr>
              <a:t>and </a:t>
            </a:r>
            <a:r>
              <a:rPr lang="en-US" altLang="zh-CN" sz="2400" dirty="0">
                <a:ea typeface="Times New Roman" panose="02020603050405020304" pitchFamily="18" charset="0"/>
              </a:rPr>
              <a:t>a/t </a:t>
            </a:r>
            <a:r>
              <a:rPr lang="zh-CN" altLang="zh-CN" sz="2400" dirty="0">
                <a:ea typeface="Times New Roman" panose="02020603050405020304" pitchFamily="18" charset="0"/>
              </a:rPr>
              <a:t>to </a:t>
            </a:r>
            <a:r>
              <a:rPr lang="en-US" altLang="zh-CN" sz="2400" dirty="0">
                <a:ea typeface="Times New Roman" panose="02020603050405020304" pitchFamily="18" charset="0"/>
              </a:rPr>
              <a:t>t </a:t>
            </a:r>
            <a:r>
              <a:rPr lang="zh-CN" altLang="zh-CN" sz="2400" dirty="0">
                <a:ea typeface="Times New Roman" panose="02020603050405020304" pitchFamily="18" charset="0"/>
              </a:rPr>
              <a:t>and continue the loop</a:t>
            </a:r>
            <a:endParaRPr lang="zh-CN" altLang="en-US" sz="2400" dirty="0">
              <a:ea typeface="Times New Roman" panose="02020603050405020304" pitchFamily="18" charset="0"/>
            </a:endParaRPr>
          </a:p>
        </p:txBody>
      </p:sp>
      <p:pic>
        <p:nvPicPr>
          <p:cNvPr id="5120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76360" y="4169093"/>
            <a:ext cx="1943100" cy="531812"/>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79425" y="3807460"/>
            <a:ext cx="8064500" cy="221361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EPSILON = 1e-15 #tolerance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float(input("Please enter a positive real number a:")) # positive real number 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 a # Assume that the square root t = 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abs(t - a/t) &gt; (EPSILON * 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 = (a/t + t) / 2.0 # Assign the average of t and a/t to 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 #Output the square root of 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551180" y="457200"/>
            <a:ext cx="11159490" cy="549275"/>
          </a:xfrm>
        </p:spPr>
        <p:txBody>
          <a:bodyPr/>
          <a:lstStyle/>
          <a:p>
            <a:pPr eaLnBrk="1" hangingPunct="1">
              <a:defRPr/>
            </a:pPr>
            <a:r>
              <a:rPr lang="zh-CN" altLang="zh-CN" dirty="0">
                <a:ea typeface="Times New Roman" panose="02020603050405020304" pitchFamily="18" charset="0"/>
              </a:rPr>
              <a:t>Comprehensive examples of cyclic structures </a:t>
            </a:r>
            <a:r>
              <a:rPr lang="zh-CN" altLang="en-US" dirty="0">
                <a:ea typeface="Times New Roman" panose="02020603050405020304" pitchFamily="18" charset="0"/>
              </a:rPr>
              <a:t>(</a:t>
            </a:r>
            <a:r>
              <a:rPr lang="en-US" altLang="zh-CN" dirty="0">
                <a:ea typeface="Times New Roman" panose="02020603050405020304" pitchFamily="18" charset="0"/>
              </a:rPr>
              <a:t>2</a:t>
            </a:r>
            <a:r>
              <a:rPr lang="zh-CN" altLang="en-US" dirty="0">
                <a:ea typeface="Times New Roman" panose="02020603050405020304" pitchFamily="18" charset="0"/>
              </a:rPr>
              <a:t>)</a:t>
            </a:r>
            <a:endParaRPr lang="zh-CN" altLang="en-US" dirty="0">
              <a:ea typeface="Times New Roman" panose="02020603050405020304" pitchFamily="18" charset="0"/>
            </a:endParaRPr>
          </a:p>
        </p:txBody>
      </p:sp>
      <p:sp>
        <p:nvSpPr>
          <p:cNvPr id="46083" name="内容占位符 2"/>
          <p:cNvSpPr>
            <a:spLocks noGrp="1" noChangeArrowheads="1"/>
          </p:cNvSpPr>
          <p:nvPr>
            <p:ph idx="1"/>
          </p:nvPr>
        </p:nvSpPr>
        <p:spPr>
          <a:xfrm>
            <a:off x="119336" y="1116747"/>
            <a:ext cx="9361039" cy="3295650"/>
          </a:xfrm>
        </p:spPr>
        <p:txBody>
          <a:bodyPr/>
          <a:lstStyle/>
          <a:p>
            <a:pPr>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3.28</a:t>
            </a:r>
            <a:r>
              <a:rPr lang="zh-CN" altLang="zh-CN" sz="2800" dirty="0">
                <a:highlight>
                  <a:srgbClr val="00FFFF"/>
                </a:highlight>
                <a:cs typeface="Times New Roman" panose="02020603050405020304" pitchFamily="18" charset="0"/>
              </a:rPr>
              <a:t>] Display the </a:t>
            </a:r>
            <a:r>
              <a:rPr lang="zh-CN" altLang="zh-CN" sz="2800" dirty="0">
                <a:highlight>
                  <a:srgbClr val="00FFFF"/>
                </a:highlight>
                <a:cs typeface="Times New Roman" panose="02020603050405020304" pitchFamily="18" charset="0"/>
              </a:rPr>
              <a:t>first </a:t>
            </a:r>
            <a:r>
              <a:rPr lang="en-US" altLang="zh-CN" sz="2800" dirty="0">
                <a:highlight>
                  <a:srgbClr val="00FFFF"/>
                </a:highlight>
                <a:cs typeface="Times New Roman" panose="02020603050405020304" pitchFamily="18" charset="0"/>
              </a:rPr>
              <a:t>20 </a:t>
            </a:r>
            <a:r>
              <a:rPr lang="zh-CN" altLang="zh-CN" sz="2800" dirty="0">
                <a:highlight>
                  <a:srgbClr val="00FFFF"/>
                </a:highlight>
                <a:cs typeface="Times New Roman" panose="02020603050405020304" pitchFamily="18" charset="0"/>
              </a:rPr>
              <a:t>terms </a:t>
            </a:r>
            <a:r>
              <a:rPr lang="zh-CN" altLang="zh-CN" sz="2800" dirty="0">
                <a:highlight>
                  <a:srgbClr val="00FFFF"/>
                </a:highlight>
                <a:cs typeface="Times New Roman" panose="02020603050405020304" pitchFamily="18" charset="0"/>
              </a:rPr>
              <a:t>of the </a:t>
            </a:r>
            <a:r>
              <a:rPr lang="en-US" altLang="zh-CN" sz="2800" dirty="0">
                <a:highlight>
                  <a:srgbClr val="00FFFF"/>
                </a:highlight>
                <a:cs typeface="Times New Roman" panose="02020603050405020304" pitchFamily="18" charset="0"/>
              </a:rPr>
              <a:t>Fibonacci </a:t>
            </a:r>
            <a:r>
              <a:rPr lang="zh-CN" altLang="zh-CN" sz="2800" dirty="0">
                <a:highlight>
                  <a:srgbClr val="00FFFF"/>
                </a:highlight>
                <a:cs typeface="Times New Roman" panose="02020603050405020304" pitchFamily="18" charset="0"/>
              </a:rPr>
              <a:t>series: </a:t>
            </a:r>
            <a:r>
              <a:rPr lang="en-US" altLang="zh-CN" sz="2800" dirty="0">
                <a:highlight>
                  <a:srgbClr val="00FFFF"/>
                </a:highlight>
                <a:cs typeface="Times New Roman" panose="02020603050405020304" pitchFamily="18" charset="0"/>
              </a:rPr>
              <a:t>1</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1</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2</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3</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5</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8</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a:t>
            </a:r>
            <a:endParaRPr lang="zh-CN" altLang="en-US" sz="2800" dirty="0">
              <a:highlight>
                <a:srgbClr val="00FFFF"/>
              </a:highlight>
              <a:cs typeface="Times New Roman" panose="02020603050405020304" pitchFamily="18" charset="0"/>
            </a:endParaRPr>
          </a:p>
        </p:txBody>
      </p:sp>
      <p:pic>
        <p:nvPicPr>
          <p:cNvPr id="5222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93213" y="1058863"/>
            <a:ext cx="266382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523105"/>
            <a:ext cx="3671887" cy="1201738"/>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63525" y="2351405"/>
            <a:ext cx="11593830" cy="1998345"/>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f1 = 1; f2 = 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i in range(1, 11):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print(str.format("{0:6}{1:6}", f1, f2), end=" ") #Output 2 numbers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 time</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each number occupies 6 digits</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separated by spaces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 % 2 == 0: print() #Show 4 items </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followed by a newline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f1 += f2; f2 += f1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853440" y="548640"/>
            <a:ext cx="10485120" cy="561975"/>
          </a:xfrm>
        </p:spPr>
        <p:txBody>
          <a:bodyPr/>
          <a:lstStyle/>
          <a:p>
            <a:pPr eaLnBrk="1" hangingPunct="1">
              <a:defRPr/>
            </a:pPr>
            <a:r>
              <a:rPr lang="zh-CN" altLang="en-US" dirty="0">
                <a:ea typeface="Times New Roman" panose="02020603050405020304" pitchFamily="18" charset="0"/>
              </a:rPr>
              <a:t>Programs </a:t>
            </a:r>
            <a:r>
              <a:rPr lang="en-US" altLang="zh-CN" dirty="0">
                <a:ea typeface="Times New Roman" panose="02020603050405020304" pitchFamily="18" charset="0"/>
              </a:rPr>
              <a:t>= </a:t>
            </a:r>
            <a:r>
              <a:rPr lang="zh-CN" altLang="en-US" dirty="0">
                <a:ea typeface="Times New Roman" panose="02020603050405020304" pitchFamily="18" charset="0"/>
              </a:rPr>
              <a:t>Algorithms </a:t>
            </a:r>
            <a:r>
              <a:rPr lang="en-US" altLang="zh-CN" dirty="0">
                <a:ea typeface="Times New Roman" panose="02020603050405020304" pitchFamily="18" charset="0"/>
              </a:rPr>
              <a:t>+ </a:t>
            </a:r>
            <a:r>
              <a:rPr lang="zh-CN" altLang="en-US" dirty="0">
                <a:ea typeface="Times New Roman" panose="02020603050405020304" pitchFamily="18" charset="0"/>
              </a:rPr>
              <a:t>Data Structures</a:t>
            </a:r>
            <a:endParaRPr lang="zh-CN" altLang="en-US" dirty="0">
              <a:ea typeface="Times New Roman" panose="02020603050405020304" pitchFamily="18" charset="0"/>
            </a:endParaRPr>
          </a:p>
        </p:txBody>
      </p:sp>
      <p:sp>
        <p:nvSpPr>
          <p:cNvPr id="15363" name="内容占位符 2"/>
          <p:cNvSpPr>
            <a:spLocks noGrp="1" noChangeArrowheads="1"/>
          </p:cNvSpPr>
          <p:nvPr>
            <p:ph idx="1"/>
          </p:nvPr>
        </p:nvSpPr>
        <p:spPr>
          <a:xfrm>
            <a:off x="1055688" y="1266825"/>
            <a:ext cx="9720262" cy="5184775"/>
          </a:xfrm>
          <a:solidFill>
            <a:srgbClr val="000000">
              <a:alpha val="0"/>
            </a:srgbClr>
          </a:solidFill>
        </p:spPr>
        <p:txBody>
          <a:bodyPr/>
          <a:lstStyle/>
          <a:p>
            <a:pPr latinLnBrk="0">
              <a:spcBef>
                <a:spcPts val="0"/>
              </a:spcBef>
              <a:spcAft>
                <a:spcPts val="200"/>
              </a:spcAft>
              <a:defRPr/>
            </a:pPr>
            <a:r>
              <a:rPr lang="zh-CN" altLang="zh-CN" sz="2400" dirty="0"/>
              <a:t>Algorithms are methods for performing specific tasks</a:t>
            </a:r>
            <a:endParaRPr lang="en-US" altLang="zh-CN" sz="2400" dirty="0"/>
          </a:p>
          <a:p>
            <a:pPr latinLnBrk="0">
              <a:spcBef>
                <a:spcPts val="0"/>
              </a:spcBef>
              <a:spcAft>
                <a:spcPts val="200"/>
              </a:spcAft>
              <a:defRPr/>
            </a:pPr>
            <a:r>
              <a:rPr lang="zh-CN" altLang="zh-CN" sz="2400" dirty="0"/>
              <a:t>A data structure is a way of storing data that helps to solve a specific problem</a:t>
            </a:r>
            <a:endParaRPr lang="en-US" altLang="zh-CN" sz="2400" dirty="0"/>
          </a:p>
          <a:p>
            <a:pPr latinLnBrk="0">
              <a:spcBef>
                <a:spcPts val="0"/>
              </a:spcBef>
              <a:spcAft>
                <a:spcPts val="200"/>
              </a:spcAft>
              <a:defRPr/>
            </a:pPr>
            <a:r>
              <a:rPr lang="zh-CN" altLang="zh-CN" sz="2400" dirty="0"/>
              <a:t>Describing algorithms</a:t>
            </a:r>
            <a:r>
              <a:rPr lang="zh-CN" altLang="en-US" sz="2400" dirty="0"/>
              <a:t>: </a:t>
            </a:r>
            <a:r>
              <a:rPr lang="zh-CN" altLang="zh-CN" sz="2400" dirty="0"/>
              <a:t>natural language descriptions </a:t>
            </a:r>
            <a:r>
              <a:rPr lang="en-US" altLang="zh-CN" sz="2400" dirty="0"/>
              <a:t>&amp; </a:t>
            </a:r>
            <a:r>
              <a:rPr lang="zh-CN" altLang="zh-CN" sz="2400" dirty="0"/>
              <a:t>pseudo-code</a:t>
            </a:r>
            <a:endParaRPr lang="zh-CN" altLang="zh-CN" sz="2400" dirty="0"/>
          </a:p>
          <a:p>
            <a:pPr latinLnBrk="0">
              <a:spcBef>
                <a:spcPts val="0"/>
              </a:spcBef>
              <a:spcAft>
                <a:spcPts val="200"/>
              </a:spcAft>
              <a:defRPr/>
            </a:pPr>
            <a:r>
              <a:rPr lang="zh-CN" sz="2400">
                <a:highlight>
                  <a:srgbClr val="00FF00"/>
                </a:highlight>
                <a:sym typeface="Times New Roman" panose="02020603050405020304" pitchFamily="18" charset="0"/>
              </a:rPr>
              <a:t>[Example </a:t>
            </a:r>
            <a:r>
              <a:rPr sz="2400">
                <a:highlight>
                  <a:srgbClr val="00FF00"/>
                </a:highlight>
                <a:sym typeface="Times New Roman" panose="02020603050405020304" pitchFamily="18" charset="0"/>
              </a:rPr>
              <a:t>3.2</a:t>
            </a:r>
            <a:r>
              <a:rPr lang="zh-CN" sz="2400">
                <a:highlight>
                  <a:srgbClr val="00FF00"/>
                </a:highlight>
                <a:sym typeface="Times New Roman" panose="02020603050405020304" pitchFamily="18" charset="0"/>
              </a:rPr>
              <a:t>] Natural Language Description of an Algorithm for Solving for the Greatest Common Denominator of Two Integers</a:t>
            </a:r>
            <a:endParaRPr lang="zh-CN" sz="2400">
              <a:highlight>
                <a:srgbClr val="00FF00"/>
              </a:highlight>
              <a:sym typeface="Times New Roman" panose="02020603050405020304" pitchFamily="18" charset="0"/>
            </a:endParaRPr>
          </a:p>
          <a:p>
            <a:pPr lvl="1">
              <a:defRPr/>
            </a:pPr>
            <a:r>
              <a:rPr lang="zh-CN" altLang="zh-CN" sz="2200" dirty="0">
                <a:cs typeface="Times New Roman" panose="02020603050405020304" pitchFamily="18" charset="0"/>
              </a:rPr>
              <a:t>One algorithm for solving for the Greatest Common Divisor (GCD) of two integers is the Rollover Division, also known as the Euclidean Algorithm. The natural language description of the Tumbling and Dividing algorithm is as follows.</a:t>
            </a:r>
            <a:endParaRPr lang="zh-CN" altLang="zh-CN" sz="2200" dirty="0">
              <a:cs typeface="Times New Roman" panose="02020603050405020304" pitchFamily="18" charset="0"/>
            </a:endParaRPr>
          </a:p>
          <a:p>
            <a:pPr lvl="2" latinLnBrk="0">
              <a:spcBef>
                <a:spcPts val="0"/>
              </a:spcBef>
              <a:spcAft>
                <a:spcPts val="100"/>
              </a:spcAft>
              <a:defRPr/>
            </a:pPr>
            <a:r>
              <a:rPr lang="zh-CN" altLang="zh-CN" sz="1800" dirty="0">
                <a:cs typeface="Times New Roman" panose="02020603050405020304" pitchFamily="18" charset="0"/>
              </a:rPr>
              <a:t>(1) For two known positive integers m and n, such that m &gt; n.</a:t>
            </a:r>
            <a:endParaRPr lang="zh-CN" altLang="zh-CN" sz="1800" dirty="0">
              <a:cs typeface="Times New Roman" panose="02020603050405020304" pitchFamily="18" charset="0"/>
            </a:endParaRPr>
          </a:p>
          <a:p>
            <a:pPr lvl="2" algn="l" latinLnBrk="0">
              <a:spcBef>
                <a:spcPts val="0"/>
              </a:spcBef>
              <a:spcAft>
                <a:spcPts val="100"/>
              </a:spcAft>
              <a:buChar char="Ø"/>
              <a:defRPr/>
            </a:pPr>
            <a:r>
              <a:rPr lang="zh-CN" altLang="zh-CN" sz="1800" dirty="0">
                <a:cs typeface="Times New Roman" panose="02020603050405020304" pitchFamily="18" charset="0"/>
              </a:rPr>
              <a:t>(2) Divide m by n to obtain the remainder r.</a:t>
            </a:r>
            <a:endParaRPr lang="zh-CN" altLang="zh-CN" sz="1800" dirty="0">
              <a:cs typeface="Times New Roman" panose="02020603050405020304" pitchFamily="18" charset="0"/>
            </a:endParaRPr>
          </a:p>
          <a:p>
            <a:pPr lvl="2" algn="l" latinLnBrk="0">
              <a:spcBef>
                <a:spcPts val="0"/>
              </a:spcBef>
              <a:spcAft>
                <a:spcPts val="100"/>
              </a:spcAft>
              <a:buChar char="Ø"/>
              <a:defRPr/>
            </a:pPr>
            <a:r>
              <a:rPr lang="zh-CN" altLang="zh-CN" sz="1800" dirty="0">
                <a:cs typeface="Times New Roman" panose="02020603050405020304" pitchFamily="18" charset="0"/>
              </a:rPr>
              <a:t>(3) If r ≠ 0, let m ← n, n ← r, repeat step (2) and continue m divided by n to get the new remainder r. If still r ≠ 0, repeat the process until r = 0. The final m is the greatest common divisor.</a:t>
            </a:r>
            <a:endParaRPr lang="zh-CN" altLang="zh-CN" sz="1800" dirty="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7448" y="548680"/>
            <a:ext cx="9602788" cy="487362"/>
          </a:xfrm>
        </p:spPr>
        <p:txBody>
          <a:bodyPr/>
          <a:lstStyle/>
          <a:p>
            <a:pPr>
              <a:defRPr/>
            </a:pPr>
            <a:r>
              <a:rPr lang="zh-CN" altLang="en-US" dirty="0"/>
              <a:t>Summary of the chapter</a:t>
            </a:r>
            <a:endParaRPr lang="zh-CN" altLang="en-US" dirty="0"/>
          </a:p>
        </p:txBody>
      </p:sp>
      <p:pic>
        <p:nvPicPr>
          <p:cNvPr id="5427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2449" y="1412776"/>
            <a:ext cx="9801845" cy="47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281113" y="636299"/>
            <a:ext cx="9575800" cy="561975"/>
          </a:xfrm>
        </p:spPr>
        <p:txBody>
          <a:bodyPr/>
          <a:lstStyle/>
          <a:p>
            <a:pPr eaLnBrk="1" hangingPunct="1">
              <a:defRPr/>
            </a:pPr>
            <a:r>
              <a:rPr lang="en-US" altLang="zh-CN" dirty="0">
                <a:ea typeface="Times New Roman" panose="02020603050405020304" pitchFamily="18" charset="0"/>
              </a:rPr>
              <a:t>3.5 </a:t>
            </a:r>
            <a:r>
              <a:rPr lang="zh-CN" altLang="en-US" dirty="0">
                <a:ea typeface="Times New Roman" panose="02020603050405020304" pitchFamily="18" charset="0"/>
              </a:rPr>
              <a:t>Comprehensive application: complex graphic drawing with turtle module</a:t>
            </a:r>
            <a:endParaRPr lang="zh-CN" altLang="en-US" dirty="0">
              <a:ea typeface="Times New Roman" panose="02020603050405020304" pitchFamily="18" charset="0"/>
            </a:endParaRPr>
          </a:p>
        </p:txBody>
      </p:sp>
      <p:sp>
        <p:nvSpPr>
          <p:cNvPr id="53251" name="内容占位符 2"/>
          <p:cNvSpPr>
            <a:spLocks noGrp="1" noChangeArrowheads="1"/>
          </p:cNvSpPr>
          <p:nvPr>
            <p:ph idx="1"/>
          </p:nvPr>
        </p:nvSpPr>
        <p:spPr>
          <a:xfrm>
            <a:off x="111125" y="1635577"/>
            <a:ext cx="11313467" cy="5184775"/>
          </a:xfrm>
        </p:spPr>
        <p:txBody>
          <a:bodyPr/>
          <a:lstStyle/>
          <a:p>
            <a:r>
              <a:rPr lang="zh-CN" altLang="zh-CN" sz="2400" dirty="0"/>
              <a:t>[Example </a:t>
            </a:r>
            <a:r>
              <a:rPr lang="en-US" altLang="zh-CN" sz="2400" dirty="0"/>
              <a:t>3.29</a:t>
            </a:r>
            <a:r>
              <a:rPr lang="zh-CN" altLang="zh-CN" sz="2400" dirty="0"/>
              <a:t>] Modify </a:t>
            </a:r>
            <a:r>
              <a:rPr lang="zh-CN" altLang="zh-CN" sz="2400" dirty="0"/>
              <a:t>the code in </a:t>
            </a:r>
            <a:r>
              <a:rPr lang="zh-CN" altLang="zh-CN" sz="2400" dirty="0"/>
              <a:t>[Example </a:t>
            </a:r>
            <a:r>
              <a:rPr lang="en-US" altLang="zh-CN" sz="2400" dirty="0"/>
              <a:t>2.26</a:t>
            </a:r>
            <a:r>
              <a:rPr lang="zh-CN" altLang="zh-CN" sz="2400" dirty="0"/>
              <a:t>] to draw a square using a loop structure.</a:t>
            </a:r>
            <a:endParaRPr lang="en-US" altLang="zh-CN" sz="2400" dirty="0"/>
          </a:p>
          <a:p>
            <a:endParaRPr lang="en-US" altLang="zh-CN" sz="2000" dirty="0">
              <a:cs typeface="Times New Roman" panose="02020603050405020304" pitchFamily="18" charset="0"/>
            </a:endParaRPr>
          </a:p>
          <a:p>
            <a:endParaRPr lang="en-US" altLang="zh-CN" sz="2000" dirty="0">
              <a:cs typeface="Times New Roman" panose="02020603050405020304" pitchFamily="18" charset="0"/>
            </a:endParaRPr>
          </a:p>
          <a:p>
            <a:endParaRPr lang="en-US" altLang="zh-CN" sz="2000" dirty="0">
              <a:cs typeface="Times New Roman" panose="02020603050405020304" pitchFamily="18" charset="0"/>
            </a:endParaRPr>
          </a:p>
          <a:p>
            <a:endParaRPr lang="en-US" altLang="zh-CN" sz="2000" dirty="0">
              <a:cs typeface="Times New Roman" panose="02020603050405020304" pitchFamily="18" charset="0"/>
            </a:endParaRPr>
          </a:p>
          <a:p>
            <a:endParaRPr lang="en-US" altLang="zh-CN" sz="2400" dirty="0"/>
          </a:p>
          <a:p>
            <a:endParaRPr lang="en-US" altLang="zh-CN" sz="2000" dirty="0"/>
          </a:p>
        </p:txBody>
      </p:sp>
      <p:sp>
        <p:nvSpPr>
          <p:cNvPr id="2" name="文本框 1"/>
          <p:cNvSpPr txBox="1"/>
          <p:nvPr/>
        </p:nvSpPr>
        <p:spPr>
          <a:xfrm>
            <a:off x="767408" y="2629285"/>
            <a:ext cx="8351565" cy="2308324"/>
          </a:xfrm>
          <a:prstGeom prst="rect">
            <a:avLst/>
          </a:prstGeom>
          <a:solidFill>
            <a:schemeClr val="accent3">
              <a:lumMod val="20000"/>
              <a:lumOff val="80000"/>
            </a:schemeClr>
          </a:solidFill>
          <a:ln>
            <a:solidFill>
              <a:schemeClr val="accent1"/>
            </a:solidFill>
          </a:ln>
        </p:spPr>
        <p:txBody>
          <a:bodyPr wrap="square">
            <a:spAutoFit/>
          </a:bodyPr>
          <a:lstStyle/>
          <a:p>
            <a:pPr>
              <a:defRPr/>
            </a:pP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turtle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the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module</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 </a:t>
            </a: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turtle.Turtle</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turtle object</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p.color</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("red")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#Set the color of the brush when drawing</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p.pensize</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#define the line width of the brush when drawing</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turtle.speed</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#define the speed of the drawing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slowest</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or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p.goto</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(0,0)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#move the turtle to the coordinate origin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(0,0)</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range(4): #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 the four sides of the square</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p.forward</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(100) #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move forward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100</a:t>
            </a:r>
            <a:endPar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1600"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p.right</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(90) #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rotate </a:t>
            </a:r>
            <a:r>
              <a:rPr lang="en-US"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90 </a:t>
            </a:r>
            <a:r>
              <a:rPr lang="zh-CN" altLang="zh-CN"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degrees to the right</a:t>
            </a:r>
            <a:endParaRPr lang="zh-CN" alt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281113" y="636299"/>
            <a:ext cx="9575800" cy="561975"/>
          </a:xfrm>
        </p:spPr>
        <p:txBody>
          <a:bodyPr/>
          <a:lstStyle/>
          <a:p>
            <a:pPr eaLnBrk="1" hangingPunct="1">
              <a:defRPr/>
            </a:pPr>
            <a:r>
              <a:rPr lang="en-US" altLang="zh-CN" dirty="0">
                <a:ea typeface="Times New Roman" panose="02020603050405020304" pitchFamily="18" charset="0"/>
              </a:rPr>
              <a:t>3.5 </a:t>
            </a:r>
            <a:r>
              <a:rPr lang="zh-CN" altLang="en-US" dirty="0">
                <a:ea typeface="Times New Roman" panose="02020603050405020304" pitchFamily="18" charset="0"/>
              </a:rPr>
              <a:t>Comprehensive application: complex graphic drawing with turtle module</a:t>
            </a:r>
            <a:endParaRPr lang="zh-CN" altLang="en-US" dirty="0">
              <a:ea typeface="Times New Roman" panose="02020603050405020304" pitchFamily="18" charset="0"/>
            </a:endParaRPr>
          </a:p>
        </p:txBody>
      </p:sp>
      <p:sp>
        <p:nvSpPr>
          <p:cNvPr id="53251" name="内容占位符 2"/>
          <p:cNvSpPr>
            <a:spLocks noGrp="1" noChangeArrowheads="1"/>
          </p:cNvSpPr>
          <p:nvPr>
            <p:ph idx="1"/>
          </p:nvPr>
        </p:nvSpPr>
        <p:spPr>
          <a:xfrm>
            <a:off x="111125" y="1635577"/>
            <a:ext cx="11313467" cy="5184775"/>
          </a:xfrm>
        </p:spPr>
        <p:txBody>
          <a:bodyPr/>
          <a:lstStyle/>
          <a:p>
            <a:r>
              <a:rPr lang="zh-CN" altLang="zh-CN" sz="2400" dirty="0"/>
              <a:t>[Example </a:t>
            </a:r>
            <a:r>
              <a:rPr lang="en-US" altLang="zh-CN" sz="2400" dirty="0"/>
              <a:t>3.30</a:t>
            </a:r>
            <a:r>
              <a:rPr lang="zh-CN" altLang="zh-CN" sz="2400" dirty="0"/>
              <a:t>] Using Turtle Drawing to draw circular spirals in each of the colors red, blue, green, and yellow (</a:t>
            </a:r>
            <a:r>
              <a:rPr lang="en-US" altLang="zh-CN" sz="2400" dirty="0"/>
              <a:t>spiral.py</a:t>
            </a:r>
            <a:r>
              <a:rPr lang="zh-CN" altLang="zh-CN" sz="2400" dirty="0"/>
              <a:t>)</a:t>
            </a:r>
            <a:endParaRPr lang="en-US" altLang="zh-CN" sz="2000" dirty="0"/>
          </a:p>
        </p:txBody>
      </p:sp>
      <p:sp>
        <p:nvSpPr>
          <p:cNvPr id="3" name="文本框 2"/>
          <p:cNvSpPr txBox="1"/>
          <p:nvPr/>
        </p:nvSpPr>
        <p:spPr>
          <a:xfrm>
            <a:off x="551364" y="2561547"/>
            <a:ext cx="7890477" cy="2308324"/>
          </a:xfrm>
          <a:prstGeom prst="rect">
            <a:avLst/>
          </a:prstGeom>
          <a:solidFill>
            <a:schemeClr val="accent3">
              <a:lumMod val="20000"/>
              <a:lumOff val="80000"/>
            </a:schemeClr>
          </a:solidFill>
          <a:ln>
            <a:solidFill>
              <a:schemeClr val="accent1"/>
            </a:solidFill>
          </a:ln>
        </p:spPr>
        <p:txBody>
          <a:bodyPr wrap="square">
            <a:spAutoFit/>
          </a:bodyPr>
          <a:lstStyle/>
          <a:p>
            <a:pPr>
              <a:defRPr/>
            </a:pP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turtle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the </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module</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 = </a:t>
            </a: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turtle.Turtle</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turtle object</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p.speed</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#define the speed of the drawing (</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"fastest"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or </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fastest)</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colors = ["red", "blue", "green", "yellow"]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#red, blue, green, yellow</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a:t>
            </a: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 </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 range(100): #i=0~99</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p.pencolor</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(colors[i%4])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#set the brush color (red or blue or green or yellow)</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p.circle</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#draw circle</a:t>
            </a:r>
            <a:endPar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b="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p.left</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(91) #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rotate </a:t>
            </a:r>
            <a:r>
              <a:rPr lang="en-US"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91 </a:t>
            </a:r>
            <a:r>
              <a:rPr lang="zh-CN" altLang="zh-CN"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degrees to the left</a:t>
            </a:r>
            <a:endParaRPr lang="zh-CN" alt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325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32121" y="2707686"/>
            <a:ext cx="2701532" cy="150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1127448" y="615425"/>
            <a:ext cx="9602788" cy="504825"/>
          </a:xfrm>
        </p:spPr>
        <p:txBody>
          <a:bodyPr/>
          <a:lstStyle/>
          <a:p>
            <a:pPr eaLnBrk="1" hangingPunct="1">
              <a:defRPr/>
            </a:pPr>
            <a:r>
              <a:rPr lang="zh-CN" altLang="zh-CN" sz="3200" dirty="0">
                <a:ea typeface="Times New Roman" panose="02020603050405020304" pitchFamily="18" charset="0"/>
              </a:rPr>
              <a:t>Case Study: Implementing an Image Processing Algorithm Using Nested Loops</a:t>
            </a:r>
            <a:endParaRPr lang="zh-CN" altLang="en-US" sz="3200" dirty="0">
              <a:ea typeface="Times New Roman" panose="02020603050405020304" pitchFamily="18" charset="0"/>
            </a:endParaRPr>
          </a:p>
        </p:txBody>
      </p:sp>
      <p:sp>
        <p:nvSpPr>
          <p:cNvPr id="56323" name="内容占位符 2"/>
          <p:cNvSpPr>
            <a:spLocks noGrp="1" noChangeArrowheads="1"/>
          </p:cNvSpPr>
          <p:nvPr>
            <p:ph idx="1"/>
          </p:nvPr>
        </p:nvSpPr>
        <p:spPr>
          <a:xfrm>
            <a:off x="623888" y="1412558"/>
            <a:ext cx="11017250" cy="4391025"/>
          </a:xfrm>
        </p:spPr>
        <p:txBody>
          <a:bodyPr/>
          <a:lstStyle/>
          <a:p>
            <a:pPr algn="just" eaLnBrk="1" hangingPunct="1"/>
            <a:r>
              <a:rPr lang="zh-CN" altLang="zh-CN" sz="2400" dirty="0">
                <a:ea typeface="Times New Roman" panose="02020603050405020304" pitchFamily="18" charset="0"/>
              </a:rPr>
              <a:t>This chapter case study uses the methods </a:t>
            </a:r>
            <a:r>
              <a:rPr lang="en-US" altLang="zh-CN" sz="2400" dirty="0" err="1">
                <a:ea typeface="Times New Roman" panose="02020603050405020304" pitchFamily="18" charset="0"/>
              </a:rPr>
              <a:t>getpixel</a:t>
            </a:r>
            <a:r>
              <a:rPr lang="en-US" altLang="zh-CN" sz="2400" dirty="0">
                <a:ea typeface="Times New Roman" panose="02020603050405020304" pitchFamily="18" charset="0"/>
              </a:rPr>
              <a:t>() </a:t>
            </a:r>
            <a:r>
              <a:rPr lang="zh-CN" altLang="zh-CN" sz="2400" dirty="0">
                <a:ea typeface="Times New Roman" panose="02020603050405020304" pitchFamily="18" charset="0"/>
              </a:rPr>
              <a:t>and </a:t>
            </a:r>
            <a:r>
              <a:rPr lang="en-US" altLang="zh-CN" sz="2400" dirty="0" err="1">
                <a:ea typeface="Times New Roman" panose="02020603050405020304" pitchFamily="18" charset="0"/>
              </a:rPr>
              <a:t>putpixel</a:t>
            </a:r>
            <a:r>
              <a:rPr lang="en-US" altLang="zh-CN" sz="2400" dirty="0">
                <a:ea typeface="Times New Roman" panose="02020603050405020304" pitchFamily="18" charset="0"/>
              </a:rPr>
              <a:t>() </a:t>
            </a:r>
            <a:r>
              <a:rPr lang="zh-CN" altLang="zh-CN" sz="2400" dirty="0">
                <a:ea typeface="Times New Roman" panose="02020603050405020304" pitchFamily="18" charset="0"/>
              </a:rPr>
              <a:t>of the </a:t>
            </a:r>
            <a:r>
              <a:rPr lang="en-US" altLang="zh-CN" sz="2400" dirty="0">
                <a:ea typeface="Times New Roman" panose="02020603050405020304" pitchFamily="18" charset="0"/>
              </a:rPr>
              <a:t>Image class </a:t>
            </a:r>
            <a:r>
              <a:rPr lang="zh-CN" altLang="zh-CN" sz="2400" dirty="0">
                <a:ea typeface="Times New Roman" panose="02020603050405020304" pitchFamily="18" charset="0"/>
              </a:rPr>
              <a:t>of the </a:t>
            </a:r>
            <a:r>
              <a:rPr lang="en-US" altLang="zh-CN" sz="2400" dirty="0" err="1">
                <a:ea typeface="Times New Roman" panose="02020603050405020304" pitchFamily="18" charset="0"/>
              </a:rPr>
              <a:t>PIL.Image </a:t>
            </a:r>
            <a:r>
              <a:rPr lang="zh-CN" altLang="zh-CN" sz="2400" dirty="0">
                <a:ea typeface="Times New Roman" panose="02020603050405020304" pitchFamily="18" charset="0"/>
              </a:rPr>
              <a:t>module of the </a:t>
            </a:r>
            <a:r>
              <a:rPr lang="en-US" altLang="zh-CN" sz="2400" dirty="0">
                <a:ea typeface="Times New Roman" panose="02020603050405020304" pitchFamily="18" charset="0"/>
              </a:rPr>
              <a:t>Python </a:t>
            </a:r>
            <a:r>
              <a:rPr lang="zh-CN" altLang="zh-CN" sz="2400" dirty="0">
                <a:ea typeface="Times New Roman" panose="02020603050405020304" pitchFamily="18" charset="0"/>
              </a:rPr>
              <a:t>third-party image-processing library </a:t>
            </a:r>
            <a:r>
              <a:rPr lang="en-US" altLang="zh-CN" sz="2400" dirty="0">
                <a:ea typeface="Times New Roman" panose="02020603050405020304" pitchFamily="18" charset="0"/>
              </a:rPr>
              <a:t>Pillow </a:t>
            </a:r>
            <a:r>
              <a:rPr lang="zh-CN" altLang="zh-CN" sz="2400" dirty="0">
                <a:ea typeface="Times New Roman" panose="02020603050405020304" pitchFamily="18" charset="0"/>
              </a:rPr>
              <a:t>to read and modify the color value (</a:t>
            </a:r>
            <a:r>
              <a:rPr lang="en-US" altLang="zh-CN" sz="2400" dirty="0">
                <a:ea typeface="Times New Roman" panose="02020603050405020304" pitchFamily="18" charset="0"/>
              </a:rPr>
              <a:t>pix</a:t>
            </a:r>
            <a:r>
              <a:rPr lang="zh-CN" altLang="zh-CN" sz="2400" dirty="0">
                <a:ea typeface="Times New Roman" panose="02020603050405020304" pitchFamily="18" charset="0"/>
              </a:rPr>
              <a:t>) of a pixel at a specific location (</a:t>
            </a:r>
            <a:r>
              <a:rPr lang="en-US" altLang="zh-CN" sz="2400" dirty="0">
                <a:ea typeface="Times New Roman" panose="02020603050405020304" pitchFamily="18" charset="0"/>
              </a:rPr>
              <a:t>loc</a:t>
            </a:r>
            <a:r>
              <a:rPr lang="zh-CN" altLang="zh-CN" sz="2400" dirty="0">
                <a:ea typeface="Times New Roman" panose="02020603050405020304" pitchFamily="18" charset="0"/>
              </a:rPr>
              <a:t>), and then implements the basic algorithms of image processing using nested loops with the goal of providing students with an in-depth understanding of the </a:t>
            </a:r>
            <a:r>
              <a:rPr lang="en-US" altLang="zh-CN" sz="2400" dirty="0">
                <a:ea typeface="Times New Roman" panose="02020603050405020304" pitchFamily="18" charset="0"/>
              </a:rPr>
              <a:t>Python </a:t>
            </a:r>
            <a:r>
              <a:rPr lang="zh-CN" altLang="zh-CN" sz="2400" dirty="0">
                <a:ea typeface="Times New Roman" panose="02020603050405020304" pitchFamily="18" charset="0"/>
              </a:rPr>
              <a:t>data structures and basic algorithmic processes</a:t>
            </a:r>
            <a:endParaRPr lang="en-US" altLang="zh-CN" sz="2400" dirty="0">
              <a:ea typeface="Times New Roman" panose="02020603050405020304" pitchFamily="18" charset="0"/>
            </a:endParaRPr>
          </a:p>
          <a:p>
            <a:pPr eaLnBrk="1" hangingPunct="1"/>
            <a:r>
              <a:rPr lang="zh-CN" altLang="en-US" sz="2400" dirty="0">
                <a:ea typeface="Times New Roman" panose="02020603050405020304" pitchFamily="18" charset="0"/>
              </a:rPr>
              <a:t>The solution and source code etc. of the case studies are provided in electronic format, please scan the QR code in the tutorial for details</a:t>
            </a:r>
            <a:endParaRPr lang="zh-CN" altLang="en-US" sz="2400" dirty="0">
              <a:ea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1127448" y="1050712"/>
            <a:ext cx="9602788" cy="504825"/>
          </a:xfrm>
        </p:spPr>
        <p:txBody>
          <a:bodyPr/>
          <a:lstStyle/>
          <a:p>
            <a:pPr eaLnBrk="1" hangingPunct="1">
              <a:defRPr/>
            </a:pPr>
            <a:r>
              <a:rPr lang="zh-CN" altLang="zh-CN" dirty="0">
                <a:ea typeface="Times New Roman" panose="02020603050405020304" pitchFamily="18" charset="0"/>
              </a:rPr>
              <a:t>Case Study: Implementing an Image Processing Algorithm Using Nested Loops</a:t>
            </a:r>
            <a:endParaRPr lang="zh-CN" altLang="en-US" dirty="0">
              <a:ea typeface="Times New Roman" panose="02020603050405020304" pitchFamily="18" charset="0"/>
            </a:endParaRPr>
          </a:p>
        </p:txBody>
      </p:sp>
      <p:sp>
        <p:nvSpPr>
          <p:cNvPr id="49155" name="内容占位符 2"/>
          <p:cNvSpPr>
            <a:spLocks noGrp="1" noChangeArrowheads="1"/>
          </p:cNvSpPr>
          <p:nvPr>
            <p:ph idx="1"/>
          </p:nvPr>
        </p:nvSpPr>
        <p:spPr>
          <a:xfrm>
            <a:off x="695325" y="1914843"/>
            <a:ext cx="10514013" cy="4464050"/>
          </a:xfrm>
        </p:spPr>
        <p:txBody>
          <a:bodyPr/>
          <a:lstStyle/>
          <a:p>
            <a:pPr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CS3.1</a:t>
            </a:r>
            <a:r>
              <a:rPr lang="zh-CN" altLang="zh-CN" dirty="0">
                <a:highlight>
                  <a:srgbClr val="00FFFF"/>
                </a:highlight>
                <a:cs typeface="Times New Roman" panose="02020603050405020304" pitchFamily="18" charset="0"/>
              </a:rPr>
              <a:t>] Implement the image copy function copy</a:t>
            </a:r>
            <a:r>
              <a:rPr lang="en-US" altLang="zh-CN" dirty="0">
                <a:highlight>
                  <a:srgbClr val="00FFFF"/>
                </a:highlight>
                <a:cs typeface="Times New Roman" panose="02020603050405020304" pitchFamily="18" charset="0"/>
              </a:rPr>
              <a:t>()</a:t>
            </a:r>
            <a:r>
              <a:rPr lang="zh-CN" altLang="zh-CN" dirty="0">
                <a:highlight>
                  <a:srgbClr val="00FFFF"/>
                </a:highlight>
                <a:cs typeface="Times New Roman" panose="02020603050405020304" pitchFamily="18" charset="0"/>
              </a:rPr>
              <a:t>, input the original image object, return the copied image object </a:t>
            </a:r>
            <a:r>
              <a:rPr lang="zh-CN" altLang="en-US" dirty="0">
                <a:highlight>
                  <a:srgbClr val="00FFFF"/>
                </a:highlight>
                <a:cs typeface="Times New Roman" panose="02020603050405020304" pitchFamily="18" charset="0"/>
              </a:rPr>
              <a:t>(</a:t>
            </a:r>
            <a:r>
              <a:rPr lang="en-US" altLang="zh-CN" kern="100" dirty="0">
                <a:highlight>
                  <a:srgbClr val="FFFF00"/>
                </a:highlight>
                <a:cs typeface="Times New Roman" panose="02020603050405020304" pitchFamily="18" charset="0"/>
              </a:rPr>
              <a:t>image_process.py</a:t>
            </a:r>
            <a:r>
              <a:rPr lang="zh-CN" altLang="en-US" dirty="0">
                <a:highlight>
                  <a:srgbClr val="00FFFF"/>
                </a:highlight>
                <a:cs typeface="Times New Roman" panose="02020603050405020304" pitchFamily="18" charset="0"/>
              </a:rPr>
              <a:t>)</a:t>
            </a:r>
            <a:endParaRPr lang="en-US" altLang="zh-CN" dirty="0">
              <a:highlight>
                <a:srgbClr val="00FFFF"/>
              </a:highlight>
              <a:cs typeface="Times New Roman" panose="02020603050405020304" pitchFamily="18" charset="0"/>
            </a:endParaRPr>
          </a:p>
          <a:p>
            <a:pPr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CS3.2</a:t>
            </a:r>
            <a:r>
              <a:rPr lang="zh-CN" altLang="zh-CN" dirty="0">
                <a:highlight>
                  <a:srgbClr val="00FFFF"/>
                </a:highlight>
                <a:cs typeface="Times New Roman" panose="02020603050405020304" pitchFamily="18" charset="0"/>
              </a:rPr>
              <a:t>] Implementing the image cropping function </a:t>
            </a:r>
            <a:r>
              <a:rPr lang="en-US" altLang="zh-CN" dirty="0">
                <a:highlight>
                  <a:srgbClr val="00FFFF"/>
                </a:highlight>
                <a:cs typeface="Times New Roman" panose="02020603050405020304" pitchFamily="18" charset="0"/>
              </a:rPr>
              <a:t>crop()</a:t>
            </a:r>
            <a:r>
              <a:rPr lang="zh-CN" altLang="zh-CN" dirty="0">
                <a:highlight>
                  <a:srgbClr val="00FFFF"/>
                </a:highlight>
                <a:cs typeface="Times New Roman" panose="02020603050405020304" pitchFamily="18" charset="0"/>
              </a:rPr>
              <a:t>, which takes an original image object as input and returns a cropped image object </a:t>
            </a:r>
            <a:r>
              <a:rPr lang="zh-CN" altLang="en-US" dirty="0">
                <a:highlight>
                  <a:srgbClr val="00FFFF"/>
                </a:highlight>
                <a:cs typeface="Times New Roman" panose="02020603050405020304" pitchFamily="18" charset="0"/>
              </a:rPr>
              <a:t>(</a:t>
            </a:r>
            <a:r>
              <a:rPr lang="en-US" altLang="zh-CN" kern="100" dirty="0">
                <a:highlight>
                  <a:srgbClr val="FFFF00"/>
                </a:highlight>
                <a:cs typeface="Times New Roman" panose="02020603050405020304" pitchFamily="18" charset="0"/>
              </a:rPr>
              <a:t>image_process.py</a:t>
            </a:r>
            <a:r>
              <a:rPr lang="zh-CN" altLang="en-US" dirty="0">
                <a:highlight>
                  <a:srgbClr val="00FFFF"/>
                </a:highlight>
                <a:cs typeface="Times New Roman" panose="02020603050405020304" pitchFamily="18" charset="0"/>
              </a:rPr>
              <a:t>)</a:t>
            </a:r>
            <a:endParaRPr lang="en-US" altLang="zh-CN" dirty="0">
              <a:highlight>
                <a:srgbClr val="00FFFF"/>
              </a:highlight>
              <a:cs typeface="Times New Roman" panose="02020603050405020304" pitchFamily="18" charset="0"/>
            </a:endParaRPr>
          </a:p>
          <a:p>
            <a:pPr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CS3.3</a:t>
            </a:r>
            <a:r>
              <a:rPr lang="zh-CN" altLang="zh-CN" dirty="0">
                <a:highlight>
                  <a:srgbClr val="00FFFF"/>
                </a:highlight>
                <a:cs typeface="Times New Roman" panose="02020603050405020304" pitchFamily="18" charset="0"/>
              </a:rPr>
              <a:t>] Implement the flip</a:t>
            </a:r>
            <a:r>
              <a:rPr lang="en-US" altLang="zh-CN" dirty="0">
                <a:highlight>
                  <a:srgbClr val="00FFFF"/>
                </a:highlight>
                <a:cs typeface="Times New Roman" panose="02020603050405020304" pitchFamily="18" charset="0"/>
              </a:rPr>
              <a:t>()</a:t>
            </a:r>
            <a:r>
              <a:rPr lang="zh-CN" altLang="zh-CN" dirty="0">
                <a:highlight>
                  <a:srgbClr val="00FFFF"/>
                </a:highlight>
                <a:cs typeface="Times New Roman" panose="02020603050405020304" pitchFamily="18" charset="0"/>
              </a:rPr>
              <a:t> function to flip an image horizontally or vertically, input the original image object, and return the image object after flipping it horizontally or vertically </a:t>
            </a:r>
            <a:r>
              <a:rPr lang="zh-CN" altLang="en-US" dirty="0">
                <a:highlight>
                  <a:srgbClr val="00FFFF"/>
                </a:highlight>
                <a:cs typeface="Times New Roman" panose="02020603050405020304" pitchFamily="18" charset="0"/>
              </a:rPr>
              <a:t>(</a:t>
            </a:r>
            <a:r>
              <a:rPr lang="en-US" altLang="zh-CN" kern="100" dirty="0">
                <a:highlight>
                  <a:srgbClr val="FFFF00"/>
                </a:highlight>
                <a:cs typeface="Times New Roman" panose="02020603050405020304" pitchFamily="18" charset="0"/>
              </a:rPr>
              <a:t>image_process.py</a:t>
            </a:r>
            <a:r>
              <a:rPr lang="zh-CN" altLang="en-US" dirty="0">
                <a:highlight>
                  <a:srgbClr val="00FFFF"/>
                </a:highlight>
                <a:cs typeface="Times New Roman" panose="02020603050405020304" pitchFamily="18" charset="0"/>
              </a:rPr>
              <a:t>)</a:t>
            </a:r>
            <a:endParaRPr lang="en-US" altLang="zh-CN" dirty="0">
              <a:highlight>
                <a:srgbClr val="00FFFF"/>
              </a:highlight>
              <a:cs typeface="Times New Roman" panose="02020603050405020304" pitchFamily="18" charset="0"/>
            </a:endParaRPr>
          </a:p>
          <a:p>
            <a:pPr eaLnBrk="1" hangingPunct="1">
              <a:defRPr/>
            </a:pPr>
            <a:endParaRPr lang="zh-CN" altLang="en-US" dirty="0">
              <a:highlight>
                <a:srgbClr val="00FFFF"/>
              </a:highlight>
              <a:cs typeface="Times New Roman" panose="02020603050405020304" pitchFamily="18" charset="0"/>
            </a:endParaRPr>
          </a:p>
        </p:txBody>
      </p:sp>
      <p:sp>
        <p:nvSpPr>
          <p:cNvPr id="3" name="动作按钮: 结束 2">
            <a:hlinkClick r:id="" action="ppaction://hlinkshowjump?jump=endshow" highlightClick="1"/>
          </p:cNvPr>
          <p:cNvSpPr/>
          <p:nvPr/>
        </p:nvSpPr>
        <p:spPr>
          <a:xfrm>
            <a:off x="10992544" y="5566233"/>
            <a:ext cx="792162" cy="576263"/>
          </a:xfrm>
          <a:prstGeom prst="actionButtonEnd">
            <a:avLst/>
          </a:prstGeom>
          <a:solidFill>
            <a:schemeClr val="bg2">
              <a:lumMod val="75000"/>
            </a:schemeClr>
          </a:solidFill>
        </p:spPr>
        <p:txBody>
          <a:bodyPr anchor="ctr">
            <a:spAutoFit/>
          </a:bodyPr>
          <a:lstStyle/>
          <a:p>
            <a:pPr marL="400050" algn="just">
              <a:spcAft>
                <a:spcPts val="0"/>
              </a:spcAft>
              <a:defRPr/>
            </a:pP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内容占位符 2"/>
          <p:cNvSpPr>
            <a:spLocks noGrp="1" noChangeArrowheads="1"/>
          </p:cNvSpPr>
          <p:nvPr>
            <p:ph idx="1"/>
          </p:nvPr>
        </p:nvSpPr>
        <p:spPr>
          <a:xfrm>
            <a:off x="695325" y="1699578"/>
            <a:ext cx="10514013" cy="4464050"/>
          </a:xfrm>
        </p:spPr>
        <p:txBody>
          <a:bodyPr/>
          <a:lstStyle/>
          <a:p>
            <a:pPr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CS3.4</a:t>
            </a:r>
            <a:r>
              <a:rPr lang="zh-CN" altLang="zh-CN" dirty="0">
                <a:highlight>
                  <a:srgbClr val="00FFFF"/>
                </a:highlight>
                <a:cs typeface="Times New Roman" panose="02020603050405020304" pitchFamily="18" charset="0"/>
              </a:rPr>
              <a:t>] implement the function </a:t>
            </a:r>
            <a:r>
              <a:rPr lang="en-US" altLang="zh-CN" dirty="0">
                <a:highlight>
                  <a:srgbClr val="00FFFF"/>
                </a:highlight>
                <a:cs typeface="Times New Roman" panose="02020603050405020304" pitchFamily="18" charset="0"/>
              </a:rPr>
              <a:t>rotate()</a:t>
            </a:r>
            <a:r>
              <a:rPr lang="zh-CN" altLang="zh-CN" dirty="0">
                <a:highlight>
                  <a:srgbClr val="00FFFF"/>
                </a:highlight>
                <a:cs typeface="Times New Roman" panose="02020603050405020304" pitchFamily="18" charset="0"/>
              </a:rPr>
              <a:t> to rotate an image </a:t>
            </a:r>
            <a:r>
              <a:rPr lang="en-US" altLang="zh-CN" dirty="0">
                <a:highlight>
                  <a:srgbClr val="00FFFF"/>
                </a:highlight>
                <a:cs typeface="Times New Roman" panose="02020603050405020304" pitchFamily="18" charset="0"/>
              </a:rPr>
              <a:t>90 </a:t>
            </a:r>
            <a:r>
              <a:rPr lang="zh-CN" altLang="zh-CN" dirty="0">
                <a:highlight>
                  <a:srgbClr val="00FFFF"/>
                </a:highlight>
                <a:cs typeface="Times New Roman" panose="02020603050405020304" pitchFamily="18" charset="0"/>
              </a:rPr>
              <a:t>degrees </a:t>
            </a:r>
            <a:r>
              <a:rPr lang="zh-CN" altLang="zh-CN" dirty="0">
                <a:highlight>
                  <a:srgbClr val="00FFFF"/>
                </a:highlight>
                <a:cs typeface="Times New Roman" panose="02020603050405020304" pitchFamily="18" charset="0"/>
              </a:rPr>
              <a:t>counterclockwise or clockwise, input the original image object, return </a:t>
            </a:r>
            <a:r>
              <a:rPr lang="zh-CN" altLang="zh-CN" dirty="0">
                <a:highlight>
                  <a:srgbClr val="00FFFF"/>
                </a:highlight>
                <a:cs typeface="Times New Roman" panose="02020603050405020304" pitchFamily="18" charset="0"/>
              </a:rPr>
              <a:t>the image object after rotating </a:t>
            </a:r>
            <a:r>
              <a:rPr lang="en-US" altLang="zh-CN" dirty="0">
                <a:highlight>
                  <a:srgbClr val="00FFFF"/>
                </a:highlight>
                <a:cs typeface="Times New Roman" panose="02020603050405020304" pitchFamily="18" charset="0"/>
              </a:rPr>
              <a:t>90 </a:t>
            </a:r>
            <a:r>
              <a:rPr lang="zh-CN" altLang="zh-CN" dirty="0">
                <a:highlight>
                  <a:srgbClr val="00FFFF"/>
                </a:highlight>
                <a:cs typeface="Times New Roman" panose="02020603050405020304" pitchFamily="18" charset="0"/>
              </a:rPr>
              <a:t>degrees counterclockwise or clockwise </a:t>
            </a:r>
            <a:r>
              <a:rPr lang="zh-CN" altLang="en-US" dirty="0">
                <a:highlight>
                  <a:srgbClr val="00FFFF"/>
                </a:highlight>
                <a:cs typeface="Times New Roman" panose="02020603050405020304" pitchFamily="18" charset="0"/>
              </a:rPr>
              <a:t>(</a:t>
            </a:r>
            <a:r>
              <a:rPr lang="en-US" altLang="zh-CN" kern="100" dirty="0">
                <a:highlight>
                  <a:srgbClr val="FFFF00"/>
                </a:highlight>
                <a:cs typeface="Times New Roman" panose="02020603050405020304" pitchFamily="18" charset="0"/>
              </a:rPr>
              <a:t>image_process.py</a:t>
            </a:r>
            <a:r>
              <a:rPr lang="zh-CN" altLang="en-US" dirty="0">
                <a:highlight>
                  <a:srgbClr val="00FFFF"/>
                </a:highlight>
                <a:cs typeface="Times New Roman" panose="02020603050405020304" pitchFamily="18" charset="0"/>
              </a:rPr>
              <a:t>)</a:t>
            </a:r>
            <a:endParaRPr lang="en-US" altLang="zh-CN" dirty="0">
              <a:highlight>
                <a:srgbClr val="00FFFF"/>
              </a:highlight>
              <a:cs typeface="Times New Roman" panose="02020603050405020304" pitchFamily="18" charset="0"/>
            </a:endParaRPr>
          </a:p>
          <a:p>
            <a:pPr eaLnBrk="1" hangingPunct="1">
              <a:defRPr/>
            </a:pPr>
            <a:r>
              <a:rPr lang="zh-CN" altLang="zh-CN" dirty="0">
                <a:highlight>
                  <a:srgbClr val="00FFFF"/>
                </a:highlight>
                <a:cs typeface="Times New Roman" panose="02020603050405020304" pitchFamily="18" charset="0"/>
              </a:rPr>
              <a:t>[Example </a:t>
            </a:r>
            <a:r>
              <a:rPr lang="en-US" altLang="zh-CN">
                <a:highlight>
                  <a:srgbClr val="00FFFF"/>
                </a:highlight>
                <a:cs typeface="Times New Roman" panose="02020603050405020304" pitchFamily="18" charset="0"/>
              </a:rPr>
              <a:t>CS3.5</a:t>
            </a:r>
            <a:r>
              <a:rPr lang="zh-CN" altLang="zh-CN">
                <a:highlight>
                  <a:srgbClr val="00FFFF"/>
                </a:highlight>
                <a:cs typeface="Times New Roman" panose="02020603050405020304" pitchFamily="18" charset="0"/>
              </a:rPr>
              <a:t>] </a:t>
            </a:r>
            <a:r>
              <a:rPr lang="zh-CN" altLang="zh-CN" dirty="0">
                <a:highlight>
                  <a:srgbClr val="00FFFF"/>
                </a:highlight>
                <a:cs typeface="Times New Roman" panose="02020603050405020304" pitchFamily="18" charset="0"/>
              </a:rPr>
              <a:t>implement the smooth image filter function </a:t>
            </a:r>
            <a:r>
              <a:rPr lang="en-US" altLang="zh-CN" dirty="0">
                <a:highlight>
                  <a:srgbClr val="00FFFF"/>
                </a:highlight>
                <a:cs typeface="Times New Roman" panose="02020603050405020304" pitchFamily="18" charset="0"/>
              </a:rPr>
              <a:t>smooth()</a:t>
            </a:r>
            <a:r>
              <a:rPr lang="zh-CN" altLang="zh-CN" dirty="0">
                <a:highlight>
                  <a:srgbClr val="00FFFF"/>
                </a:highlight>
                <a:cs typeface="Times New Roman" panose="02020603050405020304" pitchFamily="18" charset="0"/>
              </a:rPr>
              <a:t>, input the original image object, return the smooth filtered </a:t>
            </a:r>
            <a:r>
              <a:rPr lang="zh-CN" altLang="en-US" dirty="0">
                <a:highlight>
                  <a:srgbClr val="00FFFF"/>
                </a:highlight>
                <a:cs typeface="Times New Roman" panose="02020603050405020304" pitchFamily="18" charset="0"/>
              </a:rPr>
              <a:t>(</a:t>
            </a:r>
            <a:r>
              <a:rPr lang="en-US" altLang="zh-CN" kern="100" dirty="0">
                <a:highlight>
                  <a:srgbClr val="FFFF00"/>
                </a:highlight>
                <a:cs typeface="Times New Roman" panose="02020603050405020304" pitchFamily="18" charset="0"/>
              </a:rPr>
              <a:t>image_process.py</a:t>
            </a:r>
            <a:r>
              <a:rPr lang="zh-CN" altLang="en-US" dirty="0">
                <a:highlight>
                  <a:srgbClr val="00FFFF"/>
                </a:highlight>
                <a:cs typeface="Times New Roman" panose="02020603050405020304" pitchFamily="18" charset="0"/>
              </a:rPr>
              <a:t>) </a:t>
            </a:r>
            <a:r>
              <a:rPr lang="zh-CN" altLang="zh-CN" dirty="0">
                <a:highlight>
                  <a:srgbClr val="00FFFF"/>
                </a:highlight>
                <a:cs typeface="Times New Roman" panose="02020603050405020304" pitchFamily="18" charset="0"/>
              </a:rPr>
              <a:t>image object</a:t>
            </a:r>
            <a:endParaRPr lang="zh-CN" altLang="en-US" dirty="0">
              <a:highlight>
                <a:srgbClr val="00FFFF"/>
              </a:highlight>
              <a:cs typeface="Times New Roman" panose="02020603050405020304" pitchFamily="18" charset="0"/>
            </a:endParaRPr>
          </a:p>
        </p:txBody>
      </p:sp>
      <p:sp>
        <p:nvSpPr>
          <p:cNvPr id="3" name="动作按钮: 结束 2">
            <a:hlinkClick r:id="" action="ppaction://hlinkshowjump?jump=endshow" highlightClick="1"/>
          </p:cNvPr>
          <p:cNvSpPr/>
          <p:nvPr/>
        </p:nvSpPr>
        <p:spPr>
          <a:xfrm>
            <a:off x="10992544" y="5566233"/>
            <a:ext cx="792162" cy="576263"/>
          </a:xfrm>
          <a:prstGeom prst="actionButtonEnd">
            <a:avLst/>
          </a:prstGeom>
          <a:solidFill>
            <a:schemeClr val="bg2">
              <a:lumMod val="75000"/>
            </a:schemeClr>
          </a:solidFill>
        </p:spPr>
        <p:txBody>
          <a:bodyPr anchor="ctr">
            <a:spAutoFit/>
          </a:bodyPr>
          <a:lstStyle/>
          <a:p>
            <a:pPr marL="400050" algn="just">
              <a:spcAft>
                <a:spcPts val="0"/>
              </a:spcAft>
              <a:defRPr/>
            </a:pP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标题 1"/>
          <p:cNvSpPr>
            <a:spLocks noGrp="1" noChangeArrowheads="1"/>
          </p:cNvSpPr>
          <p:nvPr>
            <p:ph type="title"/>
            <p:custDataLst>
              <p:tags r:id="rId1"/>
            </p:custDataLst>
          </p:nvPr>
        </p:nvSpPr>
        <p:spPr>
          <a:xfrm>
            <a:off x="1127760" y="692150"/>
            <a:ext cx="10019665" cy="504825"/>
          </a:xfrm>
        </p:spPr>
        <p:txBody>
          <a:bodyPr/>
          <a:p>
            <a:pPr eaLnBrk="1" hangingPunct="1">
              <a:defRPr/>
            </a:pPr>
            <a:r>
              <a:rPr lang="zh-CN" altLang="zh-CN" dirty="0">
                <a:ea typeface="Times New Roman" panose="02020603050405020304" pitchFamily="18" charset="0"/>
              </a:rPr>
              <a:t>Case Study: Implementing an Image Processing Algorithm Using Nested Loops</a:t>
            </a:r>
            <a:endParaRPr lang="zh-CN" altLang="en-US" dirty="0">
              <a:ea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Rot="1" noChangeArrowheads="1"/>
          </p:cNvSpPr>
          <p:nvPr/>
        </p:nvSpPr>
        <p:spPr bwMode="auto">
          <a:xfrm>
            <a:off x="304800" y="1905000"/>
            <a:ext cx="11582400" cy="1265238"/>
          </a:xfrm>
          <a:prstGeom prst="rect">
            <a:avLst/>
          </a:prstGeom>
          <a:noFill/>
          <a:ln w="9525">
            <a:noFill/>
            <a:miter lim="800000"/>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Thank!</a:t>
            </a:r>
            <a:endPar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853440" y="548640"/>
            <a:ext cx="10485120" cy="561975"/>
          </a:xfrm>
        </p:spPr>
        <p:txBody>
          <a:bodyPr/>
          <a:lstStyle/>
          <a:p>
            <a:pPr eaLnBrk="1" hangingPunct="1">
              <a:defRPr/>
            </a:pPr>
            <a:r>
              <a:rPr lang="zh-CN" altLang="en-US" dirty="0">
                <a:ea typeface="Times New Roman" panose="02020603050405020304" pitchFamily="18" charset="0"/>
              </a:rPr>
              <a:t>Programs </a:t>
            </a:r>
            <a:r>
              <a:rPr lang="en-US" altLang="zh-CN" dirty="0">
                <a:ea typeface="Times New Roman" panose="02020603050405020304" pitchFamily="18" charset="0"/>
              </a:rPr>
              <a:t>= </a:t>
            </a:r>
            <a:r>
              <a:rPr lang="zh-CN" altLang="en-US" dirty="0">
                <a:ea typeface="Times New Roman" panose="02020603050405020304" pitchFamily="18" charset="0"/>
              </a:rPr>
              <a:t>Algorithms </a:t>
            </a:r>
            <a:r>
              <a:rPr lang="en-US" altLang="zh-CN" dirty="0">
                <a:ea typeface="Times New Roman" panose="02020603050405020304" pitchFamily="18" charset="0"/>
              </a:rPr>
              <a:t>+ </a:t>
            </a:r>
            <a:r>
              <a:rPr lang="zh-CN" altLang="en-US" dirty="0">
                <a:ea typeface="Times New Roman" panose="02020603050405020304" pitchFamily="18" charset="0"/>
              </a:rPr>
              <a:t>Data Structures</a:t>
            </a:r>
            <a:endParaRPr lang="zh-CN" altLang="en-US" dirty="0">
              <a:ea typeface="Times New Roman" panose="02020603050405020304" pitchFamily="18" charset="0"/>
            </a:endParaRPr>
          </a:p>
        </p:txBody>
      </p:sp>
      <p:sp>
        <p:nvSpPr>
          <p:cNvPr id="15363" name="内容占位符 2"/>
          <p:cNvSpPr>
            <a:spLocks noGrp="1" noChangeArrowheads="1"/>
          </p:cNvSpPr>
          <p:nvPr>
            <p:ph idx="1"/>
          </p:nvPr>
        </p:nvSpPr>
        <p:spPr>
          <a:xfrm>
            <a:off x="1055688" y="1266825"/>
            <a:ext cx="9720262" cy="5184775"/>
          </a:xfrm>
        </p:spPr>
        <p:txBody>
          <a:bodyPr/>
          <a:lstStyle/>
          <a:p>
            <a:pPr>
              <a:defRPr/>
            </a:pPr>
            <a:r>
              <a:rPr lang="zh-CN" altLang="zh-CN" dirty="0">
                <a:highlight>
                  <a:srgbClr val="00FF00"/>
                </a:highlight>
              </a:rPr>
              <a:t>[Example </a:t>
            </a:r>
            <a:r>
              <a:rPr lang="en-US" altLang="zh-CN" dirty="0">
                <a:highlight>
                  <a:srgbClr val="00FF00"/>
                </a:highlight>
              </a:rPr>
              <a:t>3.3</a:t>
            </a:r>
            <a:r>
              <a:rPr lang="zh-CN" altLang="zh-CN" dirty="0">
                <a:highlight>
                  <a:srgbClr val="00FF00"/>
                </a:highlight>
              </a:rPr>
              <a:t>] Pseudo-code description of the tumbling division algorithm for solving the greatest common divisor of two integers</a:t>
            </a:r>
            <a:endParaRPr lang="en-US" altLang="zh-CN" sz="2400" dirty="0">
              <a:highlight>
                <a:srgbClr val="00FF00"/>
              </a:highlight>
            </a:endParaRPr>
          </a:p>
        </p:txBody>
      </p:sp>
      <p:pic>
        <p:nvPicPr>
          <p:cNvPr id="17413"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1445" y="2780665"/>
            <a:ext cx="6849745" cy="338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263525" y="662940"/>
            <a:ext cx="11664950" cy="561975"/>
          </a:xfrm>
        </p:spPr>
        <p:txBody>
          <a:bodyPr/>
          <a:lstStyle/>
          <a:p>
            <a:pPr eaLnBrk="1" hangingPunct="1">
              <a:defRPr/>
            </a:pPr>
            <a:r>
              <a:rPr lang="en-US" altLang="zh-CN" sz="2800" dirty="0">
                <a:highlight>
                  <a:srgbClr val="00FF00"/>
                </a:highlight>
                <a:ea typeface="Times New Roman" panose="02020603050405020304" pitchFamily="18" charset="0"/>
              </a:rPr>
              <a:t>[</a:t>
            </a:r>
            <a:r>
              <a:rPr lang="zh-CN" altLang="en-US" sz="2800" dirty="0">
                <a:highlight>
                  <a:srgbClr val="00FF00"/>
                </a:highlight>
                <a:ea typeface="Times New Roman" panose="02020603050405020304" pitchFamily="18" charset="0"/>
              </a:rPr>
              <a:t>Example </a:t>
            </a:r>
            <a:r>
              <a:rPr lang="en-US" altLang="zh-CN" sz="2800" dirty="0">
                <a:highlight>
                  <a:srgbClr val="00FF00"/>
                </a:highlight>
                <a:ea typeface="Times New Roman" panose="02020603050405020304" pitchFamily="18" charset="0"/>
              </a:rPr>
              <a:t>3.4] Python </a:t>
            </a:r>
            <a:r>
              <a:rPr lang="zh-CN" altLang="en-US" sz="2800" dirty="0">
                <a:highlight>
                  <a:srgbClr val="00FF00"/>
                </a:highlight>
                <a:ea typeface="Times New Roman" panose="02020603050405020304" pitchFamily="18" charset="0"/>
              </a:rPr>
              <a:t>code implementation of solving for the greatest common divisor of two integers (</a:t>
            </a:r>
            <a:r>
              <a:rPr lang="en-US" altLang="zh-CN" sz="2800" dirty="0">
                <a:highlight>
                  <a:srgbClr val="00FF00"/>
                </a:highlight>
                <a:ea typeface="Times New Roman" panose="02020603050405020304" pitchFamily="18" charset="0"/>
              </a:rPr>
              <a:t>gcdTest.py</a:t>
            </a:r>
            <a:r>
              <a:rPr lang="zh-CN" altLang="en-US" sz="2800" dirty="0">
                <a:highlight>
                  <a:srgbClr val="00FF00"/>
                </a:highlight>
                <a:ea typeface="Times New Roman" panose="02020603050405020304" pitchFamily="18" charset="0"/>
              </a:rPr>
              <a:t>)</a:t>
            </a:r>
            <a:endParaRPr lang="zh-CN" altLang="en-US" sz="2800" dirty="0">
              <a:highlight>
                <a:srgbClr val="00FF00"/>
              </a:highlight>
              <a:ea typeface="Times New Roman" panose="02020603050405020304" pitchFamily="18" charset="0"/>
            </a:endParaRPr>
          </a:p>
        </p:txBody>
      </p:sp>
      <p:sp>
        <p:nvSpPr>
          <p:cNvPr id="2" name="文本框 1"/>
          <p:cNvSpPr txBox="1"/>
          <p:nvPr/>
        </p:nvSpPr>
        <p:spPr>
          <a:xfrm>
            <a:off x="767408" y="1324928"/>
            <a:ext cx="10585450" cy="4524375"/>
          </a:xfrm>
          <a:prstGeom prst="rect">
            <a:avLst/>
          </a:prstGeom>
          <a:solidFill>
            <a:schemeClr val="accent3">
              <a:lumMod val="20000"/>
              <a:lumOff val="80000"/>
            </a:schemeClr>
          </a:solidFill>
          <a:ln>
            <a:solidFill>
              <a:schemeClr val="accent1"/>
            </a:solidFill>
          </a:ln>
        </p:spPr>
        <p:txBody>
          <a:bodyPr>
            <a:spAutoFit/>
          </a:bodyPr>
          <a:lstStyle/>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Solve for the greatest common divisor of </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m </a:t>
            </a: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and </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n</a:t>
            </a: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GCD(m, n) = GCD(n, m Mod n)</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2400" b="1" dirty="0" err="1">
                <a:latin typeface="Times New Roman" panose="02020603050405020304" pitchFamily="18" charset="0"/>
                <a:ea typeface="Times New Roman" panose="02020603050405020304" pitchFamily="18" charset="0"/>
                <a:cs typeface="Times New Roman" panose="02020603050405020304" pitchFamily="18" charset="0"/>
              </a:rPr>
              <a:t>gcd</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ea typeface="Times New Roman" panose="02020603050405020304" pitchFamily="18" charset="0"/>
                <a:cs typeface="Times New Roman" panose="02020603050405020304" pitchFamily="18" charset="0"/>
              </a:rPr>
              <a:t>m,n</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if (m &lt; n).</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m, n = n, m</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while (n ! = 0).</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remainder = m % n # </a:t>
            </a: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Calculate the remainder</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m = n</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n = remainder</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return m</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if __name__ == '__main__'.</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    print(24,36, "</a:t>
            </a:r>
            <a:r>
              <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rPr>
              <a:t>The greatest common divisor of:</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ea typeface="Times New Roman" panose="02020603050405020304" pitchFamily="18" charset="0"/>
                <a:cs typeface="Times New Roman" panose="02020603050405020304" pitchFamily="18" charset="0"/>
              </a:rPr>
              <a:t>gcd</a:t>
            </a:r>
            <a:r>
              <a:rPr lang="en-US" altLang="zh-CN" sz="2400" b="1" dirty="0">
                <a:latin typeface="Times New Roman" panose="02020603050405020304" pitchFamily="18" charset="0"/>
                <a:ea typeface="Times New Roman" panose="02020603050405020304" pitchFamily="18" charset="0"/>
                <a:cs typeface="Times New Roman" panose="02020603050405020304" pitchFamily="18" charset="0"/>
              </a:rPr>
              <a:t>(24,36))</a:t>
            </a:r>
            <a:endParaRPr lang="zh-CN" altLang="zh-C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endPar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843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1585" y="5733098"/>
            <a:ext cx="431958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99456" y="388938"/>
            <a:ext cx="9575800" cy="561975"/>
          </a:xfrm>
        </p:spPr>
        <p:txBody>
          <a:bodyPr/>
          <a:lstStyle/>
          <a:p>
            <a:pPr eaLnBrk="1" hangingPunct="1">
              <a:defRPr/>
            </a:pPr>
            <a:r>
              <a:rPr lang="zh-CN" altLang="en-US" dirty="0">
                <a:ea typeface="Times New Roman" panose="02020603050405020304" pitchFamily="18" charset="0"/>
              </a:rPr>
              <a:t>program flow chart</a:t>
            </a:r>
            <a:endParaRPr lang="zh-CN" altLang="en-US" dirty="0">
              <a:ea typeface="Times New Roman" panose="02020603050405020304" pitchFamily="18" charset="0"/>
            </a:endParaRPr>
          </a:p>
        </p:txBody>
      </p:sp>
      <p:sp>
        <p:nvSpPr>
          <p:cNvPr id="17411" name="内容占位符 2"/>
          <p:cNvSpPr>
            <a:spLocks noGrp="1" noChangeArrowheads="1"/>
          </p:cNvSpPr>
          <p:nvPr>
            <p:ph idx="1"/>
          </p:nvPr>
        </p:nvSpPr>
        <p:spPr>
          <a:xfrm>
            <a:off x="1055688" y="908050"/>
            <a:ext cx="7632700" cy="5184775"/>
          </a:xfrm>
        </p:spPr>
        <p:txBody>
          <a:bodyPr/>
          <a:lstStyle/>
          <a:p>
            <a:pPr>
              <a:defRPr/>
            </a:pPr>
            <a:r>
              <a:rPr lang="zh-CN" altLang="zh-CN" dirty="0"/>
              <a:t>Also known as a block diagram, it is a graphical representation that describes the specific steps of a program run</a:t>
            </a:r>
            <a:endParaRPr lang="en-US" altLang="zh-CN" dirty="0"/>
          </a:p>
          <a:p>
            <a:pPr>
              <a:defRPr/>
            </a:pPr>
            <a:r>
              <a:rPr lang="zh-CN" altLang="zh-CN" dirty="0"/>
              <a:t>The basic elements of a flowchart are mainly the following</a:t>
            </a:r>
            <a:endParaRPr lang="en-US" altLang="zh-CN" dirty="0"/>
          </a:p>
          <a:p>
            <a:pPr>
              <a:defRPr/>
            </a:pPr>
            <a:endParaRPr lang="en-US" altLang="zh-CN" dirty="0"/>
          </a:p>
          <a:p>
            <a:pPr>
              <a:defRPr/>
            </a:pPr>
            <a:endParaRPr lang="en-US" altLang="zh-CN" dirty="0"/>
          </a:p>
          <a:p>
            <a:pPr>
              <a:defRPr/>
            </a:pPr>
            <a:r>
              <a:rPr lang="zh-CN" altLang="zh-CN" dirty="0">
                <a:highlight>
                  <a:srgbClr val="00FF00"/>
                </a:highlight>
              </a:rPr>
              <a:t>[Example </a:t>
            </a:r>
            <a:r>
              <a:rPr lang="en-US" altLang="zh-CN" dirty="0">
                <a:highlight>
                  <a:srgbClr val="00FF00"/>
                </a:highlight>
              </a:rPr>
              <a:t>3.5</a:t>
            </a:r>
            <a:r>
              <a:rPr lang="zh-CN" altLang="zh-CN" dirty="0">
                <a:highlight>
                  <a:srgbClr val="00FF00"/>
                </a:highlight>
              </a:rPr>
              <a:t>] Use a program flowchart (</a:t>
            </a:r>
            <a:r>
              <a:rPr lang="zh-CN" altLang="zh-CN" dirty="0">
                <a:highlight>
                  <a:srgbClr val="00FF00"/>
                </a:highlight>
              </a:rPr>
              <a:t>shown in </a:t>
            </a:r>
            <a:r>
              <a:rPr lang="zh-CN" altLang="zh-CN" dirty="0">
                <a:highlight>
                  <a:srgbClr val="00FF00"/>
                </a:highlight>
              </a:rPr>
              <a:t>Figure </a:t>
            </a:r>
            <a:r>
              <a:rPr lang="en-US" altLang="zh-CN" dirty="0">
                <a:highlight>
                  <a:srgbClr val="00FF00"/>
                </a:highlight>
              </a:rPr>
              <a:t>3-2</a:t>
            </a:r>
            <a:r>
              <a:rPr lang="zh-CN" altLang="zh-CN" dirty="0">
                <a:highlight>
                  <a:srgbClr val="00FF00"/>
                </a:highlight>
              </a:rPr>
              <a:t>) to describe </a:t>
            </a:r>
            <a:r>
              <a:rPr lang="zh-CN" altLang="zh-CN" dirty="0">
                <a:highlight>
                  <a:srgbClr val="00FF00"/>
                </a:highlight>
              </a:rPr>
              <a:t>a program that </a:t>
            </a:r>
            <a:r>
              <a:rPr lang="zh-CN" altLang="zh-CN" dirty="0">
                <a:highlight>
                  <a:srgbClr val="00FF00"/>
                </a:highlight>
              </a:rPr>
              <a:t>calculates </a:t>
            </a:r>
            <a:r>
              <a:rPr lang="zh-CN" altLang="zh-CN" dirty="0">
                <a:highlight>
                  <a:srgbClr val="00FF00"/>
                </a:highlight>
              </a:rPr>
              <a:t>the square root of the </a:t>
            </a:r>
            <a:r>
              <a:rPr lang="zh-CN" altLang="zh-CN" dirty="0">
                <a:highlight>
                  <a:srgbClr val="00FF00"/>
                </a:highlight>
              </a:rPr>
              <a:t>input data </a:t>
            </a:r>
            <a:r>
              <a:rPr lang="en-US" altLang="zh-CN" dirty="0">
                <a:highlight>
                  <a:srgbClr val="00FF00"/>
                </a:highlight>
              </a:rPr>
              <a:t>a</a:t>
            </a:r>
            <a:endParaRPr lang="en-US" altLang="zh-CN" dirty="0">
              <a:highlight>
                <a:srgbClr val="00FF00"/>
              </a:highlight>
            </a:endParaRPr>
          </a:p>
          <a:p>
            <a:pPr>
              <a:defRPr/>
            </a:pPr>
            <a:endParaRPr lang="en-US" altLang="zh-CN" sz="2400" dirty="0">
              <a:cs typeface="Times New Roman" panose="02020603050405020304" pitchFamily="18" charset="0"/>
            </a:endParaRPr>
          </a:p>
        </p:txBody>
      </p:sp>
      <p:pic>
        <p:nvPicPr>
          <p:cNvPr id="1946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70" y="2204720"/>
            <a:ext cx="81375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388" y="1273175"/>
            <a:ext cx="345598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99456" y="419100"/>
            <a:ext cx="9575800" cy="561975"/>
          </a:xfrm>
        </p:spPr>
        <p:txBody>
          <a:bodyPr/>
          <a:lstStyle/>
          <a:p>
            <a:pPr eaLnBrk="1" hangingPunct="1">
              <a:defRPr/>
            </a:pPr>
            <a:r>
              <a:rPr lang="en-US" altLang="zh-CN" dirty="0">
                <a:ea typeface="Times New Roman" panose="02020603050405020304" pitchFamily="18" charset="0"/>
              </a:rPr>
              <a:t>3.2 Sequential </a:t>
            </a:r>
            <a:r>
              <a:rPr lang="zh-CN" altLang="zh-CN" dirty="0">
                <a:ea typeface="Times New Roman" panose="02020603050405020304" pitchFamily="18" charset="0"/>
              </a:rPr>
              <a:t>structure</a:t>
            </a:r>
            <a:endParaRPr lang="zh-CN" altLang="en-US" dirty="0">
              <a:ea typeface="Times New Roman" panose="02020603050405020304" pitchFamily="18" charset="0"/>
            </a:endParaRPr>
          </a:p>
        </p:txBody>
      </p:sp>
      <p:sp>
        <p:nvSpPr>
          <p:cNvPr id="14339" name="内容占位符 2"/>
          <p:cNvSpPr>
            <a:spLocks noGrp="1" noChangeArrowheads="1"/>
          </p:cNvSpPr>
          <p:nvPr>
            <p:ph idx="1"/>
          </p:nvPr>
        </p:nvSpPr>
        <p:spPr>
          <a:xfrm>
            <a:off x="273050" y="1052830"/>
            <a:ext cx="9468485" cy="4337050"/>
          </a:xfrm>
        </p:spPr>
        <p:txBody>
          <a:bodyPr/>
          <a:lstStyle/>
          <a:p>
            <a:pPr>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3.6</a:t>
            </a:r>
            <a:r>
              <a:rPr lang="zh-CN" altLang="zh-CN" sz="2400" dirty="0">
                <a:highlight>
                  <a:srgbClr val="00FFFF"/>
                </a:highlight>
                <a:cs typeface="Times New Roman" panose="02020603050405020304" pitchFamily="18" charset="0"/>
              </a:rPr>
              <a:t>] Sequential Structure Example (</a:t>
            </a:r>
            <a:r>
              <a:rPr lang="en-US" altLang="zh-CN" sz="2400" kern="100" dirty="0">
                <a:highlight>
                  <a:srgbClr val="FFFF00"/>
                </a:highlight>
                <a:cs typeface="Times New Roman" panose="02020603050405020304" pitchFamily="18" charset="0"/>
              </a:rPr>
              <a:t>area.py</a:t>
            </a:r>
            <a:r>
              <a:rPr lang="zh-CN" altLang="zh-CN" sz="2400" dirty="0">
                <a:highlight>
                  <a:srgbClr val="00FFFF"/>
                </a:highlight>
                <a:cs typeface="Times New Roman" panose="02020603050405020304" pitchFamily="18" charset="0"/>
              </a:rPr>
              <a:t>): Know the lengths of the three sides of a triangle (assume for simplicity that the three sides can form a triangle) and find the area of the triangle.</a:t>
            </a:r>
            <a:endParaRPr lang="en-US" altLang="zh-CN" sz="2400" dirty="0">
              <a:highlight>
                <a:srgbClr val="00FFFF"/>
              </a:highlight>
              <a:cs typeface="Times New Roman" panose="02020603050405020304" pitchFamily="18" charset="0"/>
            </a:endParaRPr>
          </a:p>
        </p:txBody>
      </p:sp>
      <p:pic>
        <p:nvPicPr>
          <p:cNvPr id="20484"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756601" y="973243"/>
            <a:ext cx="177482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90885" y="3788911"/>
            <a:ext cx="35845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73050" y="2636520"/>
            <a:ext cx="8246110" cy="2970530"/>
          </a:xfrm>
          <a:prstGeom prst="rect">
            <a:avLst/>
          </a:prstGeom>
          <a:solidFill>
            <a:schemeClr val="accent4">
              <a:lumMod val="20000"/>
              <a:lumOff val="80000"/>
            </a:schemeClr>
          </a:solidFill>
          <a:ln>
            <a:solidFill>
              <a:srgbClr val="FF0000"/>
            </a:solidFill>
          </a:ln>
        </p:spPr>
        <p:txBody>
          <a:bodyPr>
            <a:noAutofit/>
          </a:bodyPr>
          <a:lstStyle/>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math</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float(input("Please enter the side length a of the triangle:"))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 float(input("Please enter the side length b of the triangle:"))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 = float(input("Please enter the side length c of the triangle:"))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 = (a + b + c) / 2 # half the perimeter of the triangle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area = math.sqrt(h*(h-a)*(h-b)*(h-c))#Triangle area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print(str.format("The three sides of the triangle are: a={0},b={1},c={2}", a, b, c))</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print(str.format("Area of triangle = {0}", area))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99456" y="476672"/>
            <a:ext cx="9604375" cy="527050"/>
          </a:xfrm>
        </p:spPr>
        <p:txBody>
          <a:bodyPr/>
          <a:lstStyle/>
          <a:p>
            <a:pPr eaLnBrk="1" hangingPunct="1">
              <a:defRPr/>
            </a:pPr>
            <a:r>
              <a:rPr lang="en-US" altLang="zh-CN" dirty="0">
                <a:ea typeface="Times New Roman" panose="02020603050405020304" pitchFamily="18" charset="0"/>
              </a:rPr>
              <a:t>3.3 </a:t>
            </a:r>
            <a:r>
              <a:rPr lang="zh-CN" altLang="zh-CN" dirty="0">
                <a:ea typeface="Times New Roman" panose="02020603050405020304" pitchFamily="18" charset="0"/>
              </a:rPr>
              <a:t>Selection of structure</a:t>
            </a:r>
            <a:endParaRPr lang="zh-CN" altLang="en-US" dirty="0">
              <a:ea typeface="Times New Roman" panose="02020603050405020304" pitchFamily="18" charset="0"/>
            </a:endParaRPr>
          </a:p>
        </p:txBody>
      </p:sp>
      <p:sp>
        <p:nvSpPr>
          <p:cNvPr id="21507" name="内容占位符 2"/>
          <p:cNvSpPr>
            <a:spLocks noGrp="1" noChangeArrowheads="1"/>
          </p:cNvSpPr>
          <p:nvPr>
            <p:ph idx="1"/>
          </p:nvPr>
        </p:nvSpPr>
        <p:spPr>
          <a:xfrm>
            <a:off x="1108075" y="1125538"/>
            <a:ext cx="9604375" cy="3295650"/>
          </a:xfrm>
        </p:spPr>
        <p:txBody>
          <a:bodyPr/>
          <a:lstStyle/>
          <a:p>
            <a:pPr eaLnBrk="1" hangingPunct="1"/>
            <a:r>
              <a:rPr lang="zh-CN" altLang="zh-CN" sz="3600">
                <a:ea typeface="Times New Roman" panose="02020603050405020304" pitchFamily="18" charset="0"/>
              </a:rPr>
              <a:t>Forms of branching structure</a:t>
            </a:r>
            <a:r>
              <a:rPr lang="zh-CN" altLang="en-US" sz="3600">
                <a:ea typeface="Times New Roman" panose="02020603050405020304" pitchFamily="18" charset="0"/>
              </a:rPr>
              <a:t>:</a:t>
            </a:r>
            <a:endParaRPr lang="en-US" altLang="zh-CN" sz="3600">
              <a:ea typeface="Times New Roman" panose="02020603050405020304" pitchFamily="18" charset="0"/>
            </a:endParaRPr>
          </a:p>
          <a:p>
            <a:pPr lvl="1" eaLnBrk="1" hangingPunct="1"/>
            <a:r>
              <a:rPr lang="zh-CN" altLang="zh-CN" sz="3600">
                <a:solidFill>
                  <a:srgbClr val="FF0000"/>
                </a:solidFill>
                <a:ea typeface="Times New Roman" panose="02020603050405020304" pitchFamily="18" charset="0"/>
              </a:rPr>
              <a:t>Single</a:t>
            </a:r>
            <a:r>
              <a:rPr lang="zh-CN" altLang="zh-CN" sz="3600">
                <a:ea typeface="Times New Roman" panose="02020603050405020304" pitchFamily="18" charset="0"/>
              </a:rPr>
              <a:t>, </a:t>
            </a:r>
            <a:r>
              <a:rPr lang="zh-CN" altLang="zh-CN" sz="3600">
                <a:solidFill>
                  <a:srgbClr val="FF0000"/>
                </a:solidFill>
                <a:ea typeface="Times New Roman" panose="02020603050405020304" pitchFamily="18" charset="0"/>
              </a:rPr>
              <a:t>double </a:t>
            </a:r>
            <a:r>
              <a:rPr lang="zh-CN" altLang="zh-CN" sz="3600">
                <a:ea typeface="Times New Roman" panose="02020603050405020304" pitchFamily="18" charset="0"/>
              </a:rPr>
              <a:t>and </a:t>
            </a:r>
            <a:r>
              <a:rPr lang="zh-CN" altLang="zh-CN" sz="3600">
                <a:solidFill>
                  <a:srgbClr val="FF0000"/>
                </a:solidFill>
                <a:ea typeface="Times New Roman" panose="02020603050405020304" pitchFamily="18" charset="0"/>
              </a:rPr>
              <a:t>multi-branching</a:t>
            </a:r>
            <a:endParaRPr lang="zh-CN" altLang="en-US" sz="3600">
              <a:solidFill>
                <a:srgbClr val="FF0000"/>
              </a:solidFill>
              <a:ea typeface="Times New Roman" panose="02020603050405020304" pitchFamily="18" charset="0"/>
            </a:endParaRPr>
          </a:p>
        </p:txBody>
      </p:sp>
      <p:pic>
        <p:nvPicPr>
          <p:cNvPr id="2150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1225" y="2800350"/>
            <a:ext cx="108585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TY4OGEwMDYwOGQzYTc2NzJlNzQzOGI2OTI4M2QyYzIifQ=="/>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21662</Words>
  <Application>WPS 演示</Application>
  <PresentationFormat>宽屏</PresentationFormat>
  <Paragraphs>556</Paragraphs>
  <Slides>46</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6" baseType="lpstr">
      <vt:lpstr>Arial</vt:lpstr>
      <vt:lpstr>宋体</vt:lpstr>
      <vt:lpstr>Wingdings</vt:lpstr>
      <vt:lpstr>Century Gothic</vt:lpstr>
      <vt:lpstr>Times New Roman</vt:lpstr>
      <vt:lpstr>Calibri</vt:lpstr>
      <vt:lpstr>微软雅黑</vt:lpstr>
      <vt:lpstr>Arial Unicode MS</vt:lpstr>
      <vt:lpstr>tm2</vt:lpstr>
      <vt:lpstr>Equation.3</vt:lpstr>
      <vt:lpstr>Ch03 Program Flow Control</vt:lpstr>
      <vt:lpstr>3.1 Flow of the program</vt:lpstr>
      <vt:lpstr>3.1 Flow of the program</vt:lpstr>
      <vt:lpstr>Programs = Algorithms + Data Structures</vt:lpstr>
      <vt:lpstr>Programs = Algorithms + Data Structures</vt:lpstr>
      <vt:lpstr>[Example 3.4] Python code implementation of solving for the greatest common divisor of two integers (gcdTest.py)</vt:lpstr>
      <vt:lpstr>program flow chart</vt:lpstr>
      <vt:lpstr>3.2 Sequential structure</vt:lpstr>
      <vt:lpstr>3.3 Selection of structure</vt:lpstr>
      <vt:lpstr>single branch structure</vt:lpstr>
      <vt:lpstr>single branch structure</vt:lpstr>
      <vt:lpstr>two-branch architecture</vt:lpstr>
      <vt:lpstr>[Example 3.8] Calculating Segmented Functions</vt:lpstr>
      <vt:lpstr>multibranch structure</vt:lpstr>
      <vt:lpstr>[Example 3.9] Converting a Percentage System to a 5-Point System</vt:lpstr>
      <vt:lpstr>[Example 3.10] Determining the quadrant of a coordinate point</vt:lpstr>
      <vt:lpstr>                Nesting of if statements</vt:lpstr>
      <vt:lpstr>Typical Sample Code for if Statements</vt:lpstr>
      <vt:lpstr>Examples of choice structure synthesis (1)</vt:lpstr>
      <vt:lpstr>Comprehensive examples of choice structures (2)</vt:lpstr>
      <vt:lpstr>3.4 Circular structure (1)</vt:lpstr>
      <vt:lpstr>3.4 Circular structures (2)</vt:lpstr>
      <vt:lpstr>while loop (1)</vt:lpstr>
      <vt:lpstr>while loop (2)</vt:lpstr>
      <vt:lpstr>Nesting of loops</vt:lpstr>
      <vt:lpstr>break statement (1)</vt:lpstr>
      <vt:lpstr>break statement (2)</vt:lpstr>
      <vt:lpstr>continue statement (1)</vt:lpstr>
      <vt:lpstr>continue statements (2)</vt:lpstr>
      <vt:lpstr>continue statements (3)</vt:lpstr>
      <vt:lpstr>Dead loop (infinite loop)</vt:lpstr>
      <vt:lpstr>Dead loop (infinite loop)</vt:lpstr>
      <vt:lpstr>else clause</vt:lpstr>
      <vt:lpstr> The enumerate function and loops</vt:lpstr>
      <vt:lpstr>zip functions and loops</vt:lpstr>
      <vt:lpstr>The map function and loops</vt:lpstr>
      <vt:lpstr>Typical Sample Code for Loop Statements</vt:lpstr>
      <vt:lpstr>Comprehensive examples of cyclic structures (1)</vt:lpstr>
      <vt:lpstr>Comprehensive examples of cyclic structures (2)</vt:lpstr>
      <vt:lpstr>Summary of the chapter</vt:lpstr>
      <vt:lpstr>3.5 Comprehensive application: complex graphic drawing with turtle module</vt:lpstr>
      <vt:lpstr>3.5 Comprehensive application: complex graphic drawing with turtle module</vt:lpstr>
      <vt:lpstr>Case Study: Implementing an Image Processing Algorithm Using Nested Loops</vt:lpstr>
      <vt:lpstr>Case Study: Implementing an Image Processing Algorithm Using Nested Loops</vt:lpstr>
      <vt:lpstr>Case Study: Implementing an Image Processing Algorithm Using Nested Loops</vt:lpstr>
      <vt:lpstr>PowerPoint 演示文稿</vt:lpstr>
    </vt:vector>
  </TitlesOfParts>
  <Company>华东师范大学计算中心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docId:36EBFDFFAC7538CFFA41B1433EABBDFE</cp:keywords>
  <cp:lastModifiedBy>憶々崎</cp:lastModifiedBy>
  <cp:revision>229</cp:revision>
  <dcterms:created xsi:type="dcterms:W3CDTF">2113-01-01T00:00:00Z</dcterms:created>
  <dcterms:modified xsi:type="dcterms:W3CDTF">2024-01-27T18:14:52Z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35EF8F78A20D4CD6B7347B0871BE1721_13</vt:lpwstr>
  </property>
  <property fmtid="{D5CDD505-2E9C-101B-9397-08002B2CF9AE}" pid="3" name="KSOProductBuildVer">
    <vt:lpwstr>2052-12.1.0.16250</vt:lpwstr>
  </property>
</Properties>
</file>