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conformance="strict">
  <p:sldMasterIdLst>
    <p:sldMasterId id="2147483648" r:id="rId1"/>
  </p:sldMasterIdLst>
  <p:notesMasterIdLst>
    <p:notesMasterId r:id="rId55"/>
  </p:notesMasterIdLst>
  <p:handoutMasterIdLst>
    <p:handoutMasterId r:id="rId56"/>
  </p:handoutMasterIdLst>
  <p:sldIdLst>
    <p:sldId id="256" r:id="rId3"/>
    <p:sldId id="297" r:id="rId4"/>
    <p:sldId id="321" r:id="rId5"/>
    <p:sldId id="281" r:id="rId6"/>
    <p:sldId id="282" r:id="rId7"/>
    <p:sldId id="283" r:id="rId8"/>
    <p:sldId id="316" r:id="rId9"/>
    <p:sldId id="408" r:id="rId10"/>
    <p:sldId id="298" r:id="rId11"/>
    <p:sldId id="323" r:id="rId12"/>
    <p:sldId id="288" r:id="rId13"/>
    <p:sldId id="409" r:id="rId14"/>
    <p:sldId id="317" r:id="rId15"/>
    <p:sldId id="410" r:id="rId16"/>
    <p:sldId id="309" r:id="rId17"/>
    <p:sldId id="310" r:id="rId18"/>
    <p:sldId id="312" r:id="rId19"/>
    <p:sldId id="299" r:id="rId20"/>
    <p:sldId id="289" r:id="rId21"/>
    <p:sldId id="324" r:id="rId22"/>
    <p:sldId id="313" r:id="rId23"/>
    <p:sldId id="290" r:id="rId24"/>
    <p:sldId id="314" r:id="rId25"/>
    <p:sldId id="318" r:id="rId26"/>
    <p:sldId id="291" r:id="rId27"/>
    <p:sldId id="319" r:id="rId28"/>
    <p:sldId id="383" r:id="rId29"/>
    <p:sldId id="305" r:id="rId30"/>
    <p:sldId id="384" r:id="rId31"/>
    <p:sldId id="306" r:id="rId32"/>
    <p:sldId id="307" r:id="rId33"/>
    <p:sldId id="385" r:id="rId34"/>
    <p:sldId id="387" r:id="rId35"/>
    <p:sldId id="301" r:id="rId36"/>
    <p:sldId id="293" r:id="rId37"/>
    <p:sldId id="411" r:id="rId38"/>
    <p:sldId id="287" r:id="rId39"/>
    <p:sldId id="294" r:id="rId40"/>
    <p:sldId id="304" r:id="rId41"/>
    <p:sldId id="381" r:id="rId42"/>
    <p:sldId id="388" r:id="rId43"/>
    <p:sldId id="311" r:id="rId44"/>
    <p:sldId id="389" r:id="rId45"/>
    <p:sldId id="390" r:id="rId46"/>
    <p:sldId id="391" r:id="rId47"/>
    <p:sldId id="320" r:id="rId48"/>
    <p:sldId id="325" r:id="rId49"/>
    <p:sldId id="412" r:id="rId50"/>
    <p:sldId id="326" r:id="rId51"/>
    <p:sldId id="327" r:id="rId52"/>
    <p:sldId id="328" r:id="rId53"/>
    <p:sldId id="393" r:id="rId54"/>
  </p:sldIdLst>
  <p:sldSz cx="12192000" cy="6858000"/>
  <p:notesSz cx="6858000" cy="9144000"/>
  <p:custDataLst>
    <p:tags r:id="rId60"/>
  </p:custDataLst>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1" orient="horz" pos="2182"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813" autoAdjust="0"/>
  </p:normalViewPr>
  <p:slideViewPr>
    <p:cSldViewPr showGuides="1">
      <p:cViewPr varScale="1">
        <p:scale>
          <a:sx n="66" d="100"/>
          <a:sy n="66" d="100"/>
        </p:scale>
        <p:origin x="644" y="52"/>
      </p:cViewPr>
      <p:guideLst>
        <p:guide orient="horz" pos="2182"/>
        <p:guide pos="3839"/>
      </p:guideLst>
    </p:cSldViewPr>
  </p:slideViewPr>
  <p:notesTextViewPr>
    <p:cViewPr>
      <p:scale>
        <a:sx n="100" d="100"/>
        <a:sy n="100" d="100"/>
      </p:scale>
      <p:origin x="0" y="0"/>
    </p:cViewPr>
  </p:notesTextViewPr>
  <p:sorterViewPr>
    <p:cViewPr>
      <p:scale>
        <a:sx n="66" d="100"/>
        <a:sy n="66" d="100"/>
      </p:scale>
      <p:origin x="0" y="-115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0" Type="http://schemas.openxmlformats.org/officeDocument/2006/relationships/tags" Target="tags/tag12.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handoutMaster" Target="handoutMasters/handoutMaster1.xml"/><Relationship Id="rId55" Type="http://schemas.openxmlformats.org/officeDocument/2006/relationships/notesMaster" Target="notesMasters/notesMaster1.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Times New Roman" panose="02020603050405020304" pitchFamily="18" charset="0"/>
              <a:ea typeface="Times New Roman" panose="02020603050405020304" pitchFamily="18"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Times New Roman" panose="02020603050405020304" pitchFamily="18" charset="0"/>
                <a:ea typeface="Times New Roman" panose="02020603050405020304" pitchFamily="18" charset="0"/>
              </a:rPr>
            </a:fld>
            <a:endParaRPr lang="zh-CN" altLang="en-US">
              <a:latin typeface="Times New Roman" panose="02020603050405020304" pitchFamily="18" charset="0"/>
              <a:ea typeface="Times New Roman" panose="02020603050405020304" pitchFamily="18"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Times New Roman" panose="02020603050405020304" pitchFamily="18" charset="0"/>
              <a:ea typeface="Times New Roman" panose="02020603050405020304" pitchFamily="18"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Times New Roman" panose="02020603050405020304" pitchFamily="18" charset="0"/>
                <a:ea typeface="Times New Roman" panose="02020603050405020304" pitchFamily="18" charset="0"/>
              </a:rPr>
            </a:fld>
            <a:endParaRPr lang="zh-CN" altLang="en-US">
              <a:latin typeface="Times New Roman" panose="02020603050405020304" pitchFamily="18" charset="0"/>
              <a:ea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Times New Roman" panose="02020603050405020304" pitchFamily="18" charset="0"/>
                <a:ea typeface="Times New Roman" panose="02020603050405020304" pitchFamily="18" charset="0"/>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Times New Roman" panose="02020603050405020304" pitchFamily="18" charset="0"/>
                <a:ea typeface="Times New Roman" panose="02020603050405020304" pitchFamily="18" charset="0"/>
              </a:defRPr>
            </a:lvl1pPr>
          </a:lstStyle>
          <a:p>
            <a:pPr>
              <a:defRPr/>
            </a:pPr>
            <a:fld id="{3D7C5B5C-84FD-46F3-AD49-A03D3E9C1ECE}" type="datetimeFigureOut">
              <a:rPr lang="zh-CN" altLang="en-US"/>
            </a:fld>
            <a:endParaRPr lang="zh-CN"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Times New Roman" panose="02020603050405020304" pitchFamily="18" charset="0"/>
                <a:ea typeface="Times New Roman" panose="02020603050405020304" pitchFamily="18" charset="0"/>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ea typeface="Times New Roman" panose="02020603050405020304" pitchFamily="18" charset="0"/>
              </a:defRPr>
            </a:lvl1pPr>
          </a:lstStyle>
          <a:p>
            <a:fld id="{FA0AE866-284F-4EFC-B45E-6C6BE17F9288}"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mn-cs"/>
      </a:defRPr>
    </a:lvl1pPr>
    <a:lvl2pPr marL="457200"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mn-cs"/>
      </a:defRPr>
    </a:lvl2pPr>
    <a:lvl3pPr marL="914400"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mn-cs"/>
      </a:defRPr>
    </a:lvl3pPr>
    <a:lvl4pPr marL="1371600"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mn-cs"/>
      </a:defRPr>
    </a:lvl4pPr>
    <a:lvl5pPr marL="1828800"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Title and Content">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endParaRPr lang="en-US" dirty="0"/>
          </a:p>
        </p:txBody>
      </p:sp>
      <p:sp>
        <p:nvSpPr>
          <p:cNvPr id="3" name="Content Placeholder 2"/>
          <p:cNvSpPr>
            <a:spLocks noGrp="1"/>
          </p:cNvSpPr>
          <p:nvPr>
            <p:ph idx="1"/>
          </p:nvPr>
        </p:nvSpPr>
        <p:spPr>
          <a:xfrm>
            <a:off x="304800" y="1371600"/>
            <a:ext cx="11582400" cy="5181600"/>
          </a:xfrm>
        </p:spPr>
        <p:txBody>
          <a:bodyPr/>
          <a:lstStyle>
            <a:lvl1pPr>
              <a:lnSpc>
                <a:spcPct val="150000"/>
              </a:lnSpc>
              <a:spcBef>
                <a:spcPts val="600"/>
              </a:spcBef>
              <a:defRPr b="1">
                <a:solidFill>
                  <a:srgbClr val="000066"/>
                </a:solidFill>
              </a:defRPr>
            </a:lvl1pPr>
            <a:lvl2pPr>
              <a:lnSpc>
                <a:spcPct val="150000"/>
              </a:lnSpc>
              <a:spcBef>
                <a:spcPts val="600"/>
              </a:spcBef>
              <a:defRPr b="1">
                <a:solidFill>
                  <a:srgbClr val="000066"/>
                </a:solidFill>
              </a:defRPr>
            </a:lvl2pPr>
            <a:lvl3pPr>
              <a:lnSpc>
                <a:spcPct val="150000"/>
              </a:lnSpc>
              <a:spcBef>
                <a:spcPts val="600"/>
              </a:spcBef>
              <a:defRPr b="1">
                <a:solidFill>
                  <a:srgbClr val="000066"/>
                </a:solidFill>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2" build="p">
        <p:tmplLst>
          <p:tmpl lvl="1">
            <p:tnLst>
              <p:par>
                <p:cTn presetID="2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endParaRPr lang="en-US" dirty="0"/>
          </a:p>
        </p:txBody>
      </p:sp>
      <p:sp>
        <p:nvSpPr>
          <p:cNvPr id="3" name="Content Placeholder 2"/>
          <p:cNvSpPr>
            <a:spLocks noGrp="1"/>
          </p:cNvSpPr>
          <p:nvPr>
            <p:ph sz="half" idx="1"/>
          </p:nvPr>
        </p:nvSpPr>
        <p:spPr>
          <a:xfrm>
            <a:off x="304800" y="1524000"/>
            <a:ext cx="5689600" cy="4800600"/>
          </a:xfrm>
        </p:spPr>
        <p:txBody>
          <a:bodyPr/>
          <a:lstStyle>
            <a:lvl1pPr>
              <a:lnSpc>
                <a:spcPct val="150000"/>
              </a:lnSpc>
              <a:spcBef>
                <a:spcPts val="600"/>
              </a:spcBef>
              <a:defRPr sz="26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2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4" name="Content Placeholder 3"/>
          <p:cNvSpPr>
            <a:spLocks noGrp="1"/>
          </p:cNvSpPr>
          <p:nvPr>
            <p:ph sz="half" idx="2"/>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a:t>Click to edit Master text styles</a:t>
            </a:r>
            <a:endParaRPr lang="en-US" dirty="0"/>
          </a:p>
          <a:p>
            <a:pPr lvl="1">
              <a:lnSpc>
                <a:spcPct val="150000"/>
              </a:lnSpc>
              <a:spcBef>
                <a:spcPts val="600"/>
              </a:spcBef>
            </a:pPr>
            <a:r>
              <a:rPr lang="en-US" dirty="0"/>
              <a:t>Second level</a:t>
            </a:r>
            <a:endParaRPr lang="en-US" dirty="0"/>
          </a:p>
          <a:p>
            <a:pPr lvl="2">
              <a:lnSpc>
                <a:spcPct val="150000"/>
              </a:lnSpc>
              <a:spcBef>
                <a:spcPts val="600"/>
              </a:spcBef>
            </a:pPr>
            <a:r>
              <a:rPr lang="en-US" dirty="0"/>
              <a:t>Third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2"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ldLvl="2"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en-US" dirty="0"/>
              <a:t>Click to edit Master title style</a:t>
            </a:r>
            <a:endParaRPr lang="en-US" dirty="0"/>
          </a:p>
        </p:txBody>
      </p:sp>
      <p:sp>
        <p:nvSpPr>
          <p:cNvPr id="3" name="Vertical Text Placeholder 2"/>
          <p:cNvSpPr>
            <a:spLocks noGrp="1"/>
          </p:cNvSpPr>
          <p:nvPr>
            <p:ph type="body" orient="vert" idx="1"/>
          </p:nvPr>
        </p:nvSpPr>
        <p:spPr>
          <a:xfrm>
            <a:off x="914400" y="762000"/>
            <a:ext cx="7569200" cy="5562600"/>
          </a:xfrm>
        </p:spPr>
        <p:txBody>
          <a:bodyPr vert="eaVert"/>
          <a:lstStyle>
            <a:lvl1pPr>
              <a:lnSpc>
                <a:spcPct val="150000"/>
              </a:lnSpc>
              <a:spcBef>
                <a:spcPts val="600"/>
              </a:spcBef>
              <a:defRPr>
                <a:solidFill>
                  <a:srgbClr val="000066"/>
                </a:solidFill>
              </a:defRPr>
            </a:lvl1pPr>
            <a:lvl2pPr>
              <a:lnSpc>
                <a:spcPct val="150000"/>
              </a:lnSpc>
              <a:spcBef>
                <a:spcPts val="600"/>
              </a:spcBef>
              <a:defRPr>
                <a:solidFill>
                  <a:srgbClr val="000066"/>
                </a:solidFill>
              </a:defRPr>
            </a:lvl2pPr>
            <a:lvl3pPr>
              <a:lnSpc>
                <a:spcPct val="150000"/>
              </a:lnSpc>
              <a:spcBef>
                <a:spcPts val="600"/>
              </a:spcBef>
              <a:defRPr>
                <a:solidFill>
                  <a:srgbClr val="000066"/>
                </a:solidFill>
              </a:defRPr>
            </a:lvl3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2" build="p">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
                          <p:val>
                            <p:strVal val="#ppt_x"/>
                          </p:val>
                        </p:tav>
                      </p:tavLst>
                    </p:anim>
                    <p:anim calcmode="lin" valueType="num">
                      <p:cBhvr additive="base">
                        <p:cTn dur="500" fill="hold"/>
                        <p:tgtEl>
                          <p:spTgt spid="3"/>
                        </p:tgtEl>
                        <p:attrNameLst>
                          <p:attrName>ppt_y</p:attrName>
                        </p:attrNameLst>
                      </p:cBhvr>
                      <p:tavLst>
                        <p:tav tm="0">
                          <p:val>
                            <p:strVal val="1+#ppt_h/2"/>
                          </p:val>
                        </p:tav>
                        <p:tav tm="1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
                          <p:val>
                            <p:strVal val="#ppt_x"/>
                          </p:val>
                        </p:tav>
                      </p:tavLst>
                    </p:anim>
                    <p:anim calcmode="lin" valueType="num">
                      <p:cBhvr additive="base">
                        <p:cTn dur="500" fill="hold"/>
                        <p:tgtEl>
                          <p:spTgt spid="3"/>
                        </p:tgtEl>
                        <p:attrNameLst>
                          <p:attrName>ppt_y</p:attrName>
                        </p:attrNameLst>
                      </p:cBhvr>
                      <p:tavLst>
                        <p:tav tm="0">
                          <p:val>
                            <p:strVal val="1+#ppt_h/2"/>
                          </p:val>
                        </p:tav>
                        <p:tav tm="1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
                          <p:val>
                            <p:strVal val="#ppt_x"/>
                          </p:val>
                        </p:tav>
                      </p:tavLst>
                    </p:anim>
                    <p:anim calcmode="lin" valueType="num">
                      <p:cBhvr additive="base">
                        <p:cTn dur="500" fill="hold"/>
                        <p:tgtEl>
                          <p:spTgt spid="3"/>
                        </p:tgtEl>
                        <p:attrNameLst>
                          <p:attrName>ppt_y</p:attrName>
                        </p:attrNameLst>
                      </p:cBhvr>
                      <p:tavLst>
                        <p:tav tm="0">
                          <p:val>
                            <p:strVal val="1+#ppt_h/2"/>
                          </p:val>
                        </p:tav>
                        <p:tav tm="1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431006"/>
            <a:ext cx="10668000" cy="1143000"/>
          </a:xfr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8"/>
          <p:cNvSpPr>
            <a:spLocks noGrp="1" noChangeArrowheads="1"/>
          </p:cNvSpPr>
          <p:nvPr>
            <p:ph type="dt" sz="half" idx="10"/>
          </p:nvPr>
        </p:nvSpPr>
        <p:spPr/>
        <p:txBody>
          <a:bodyPr/>
          <a:lstStyle>
            <a:lvl1pPr>
              <a:defRPr>
                <a:latin typeface="Times New Roman" panose="02020603050405020304" pitchFamily="18" charset="0"/>
              </a:defRPr>
            </a:lvl1pPr>
          </a:lstStyle>
          <a:p>
            <a:pPr>
              <a:defRPr/>
            </a:pPr>
            <a:fld id="{E898CFF6-CDEC-467F-B533-945FBB90508A}" type="datetime1">
              <a:rPr lang="zh-CN" altLang="en-US"/>
            </a:fld>
            <a:endParaRPr lang="en-US" altLang="zh-CN"/>
          </a:p>
        </p:txBody>
      </p:sp>
      <p:sp>
        <p:nvSpPr>
          <p:cNvPr id="5" name="Rectangle 9"/>
          <p:cNvSpPr>
            <a:spLocks noGrp="1" noChangeArrowheads="1"/>
          </p:cNvSpPr>
          <p:nvPr>
            <p:ph type="ftr" sz="quarter" idx="11"/>
          </p:nvPr>
        </p:nvSpPr>
        <p:spPr/>
        <p:txBody>
          <a:bodyPr/>
          <a:lstStyle>
            <a:lvl1pPr>
              <a:defRPr>
                <a:latin typeface="Times New Roman" panose="02020603050405020304" pitchFamily="18" charset="0"/>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userDrawn="1">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lstStyle/>
          <a:p>
            <a:pPr lvl="0"/>
            <a:r>
              <a:rPr lang="en-US" altLang="zh-CN" dirty="0"/>
              <a:t>Click to edit Master title style</a:t>
            </a:r>
            <a:endParaRPr lang="en-US" altLang="zh-CN" dirty="0"/>
          </a:p>
        </p:txBody>
      </p:sp>
      <p:sp>
        <p:nvSpPr>
          <p:cNvPr id="1029" name="Rectangle 3"/>
          <p:cNvSpPr>
            <a:spLocks noGrp="1" noChangeArrowheads="1"/>
          </p:cNvSpPr>
          <p:nvPr userDrawn="1">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lstStyle/>
          <a:p>
            <a:pPr lvl="0">
              <a:lnSpc>
                <a:spcPct val="150000"/>
              </a:lnSpc>
              <a:spcBef>
                <a:spcPts val="600"/>
              </a:spcBef>
            </a:pPr>
            <a:r>
              <a:rPr lang="en-US" altLang="zh-CN" dirty="0"/>
              <a:t> Click to edit Master text styles</a:t>
            </a:r>
            <a:endParaRPr lang="en-US" altLang="zh-CN" dirty="0"/>
          </a:p>
          <a:p>
            <a:pPr lvl="1">
              <a:lnSpc>
                <a:spcPct val="150000"/>
              </a:lnSpc>
              <a:spcBef>
                <a:spcPts val="600"/>
              </a:spcBef>
            </a:pPr>
            <a:r>
              <a:rPr lang="en-US" altLang="zh-CN" dirty="0"/>
              <a:t>Second level</a:t>
            </a:r>
            <a:endParaRPr lang="en-US" altLang="zh-CN" dirty="0"/>
          </a:p>
          <a:p>
            <a:pPr lvl="2">
              <a:lnSpc>
                <a:spcPct val="150000"/>
              </a:lnSpc>
              <a:spcBef>
                <a:spcPts val="600"/>
              </a:spcBef>
            </a:pPr>
            <a:r>
              <a:rPr lang="en-US" altLang="zh-CN" dirty="0"/>
              <a:t>Third level</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bldLvl="2" build="p">
        <p:tmplLst>
          <p:tmpl lvl="1">
            <p:tnLst>
              <p:par>
                <p:cTn presetID="1" presetClass="entr" presetSubtype="0" fill="hold" nodeType="clickEffect">
                  <p:stCondLst>
                    <p:cond delay="0"/>
                  </p:stCondLst>
                  <p:childTnLst>
                    <p:set>
                      <p:cBhvr>
                        <p:cTn dur="1" fill="hold">
                          <p:stCondLst>
                            <p:cond delay="0"/>
                          </p:stCondLst>
                        </p:cTn>
                        <p:tgtEl>
                          <p:spTgt spid="1029"/>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1029"/>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029"/>
                        </p:tgtEl>
                        <p:attrNameLst>
                          <p:attrName>style.visibility</p:attrName>
                        </p:attrNameLst>
                      </p:cBhvr>
                      <p:to>
                        <p:strVal val="visible"/>
                      </p:to>
                    </p:set>
                  </p:childTnLst>
                </p:cTn>
              </p:par>
            </p:tnLst>
          </p:tmpl>
        </p:tmplLst>
      </p:bldP>
    </p:bldLst>
  </p:timing>
  <p:hf hdr="0" dt="0"/>
  <p:txStyles>
    <p:titleStyle>
      <a:lvl1pPr algn="ctr" rtl="0" eaLnBrk="0" fontAlgn="base" hangingPunct="0">
        <a:spcBef>
          <a:spcPct val="0"/>
        </a:spcBef>
        <a:spcAft>
          <a:spcPct val="0"/>
        </a:spcAft>
        <a:defRPr sz="3600" b="1">
          <a:solidFill>
            <a:srgbClr val="990033"/>
          </a:solidFill>
          <a:latin typeface="Times New Roman" panose="02020603050405020304" pitchFamily="18" charset="0"/>
          <a:ea typeface="Times New Roman" panose="02020603050405020304" pitchFamily="18" charset="0"/>
          <a:cs typeface="+mj-cs"/>
        </a:defRPr>
      </a:lvl1pPr>
      <a:lvl2pPr algn="ctr" rtl="0" eaLnBrk="0" fontAlgn="base" hangingPunct="0">
        <a:spcBef>
          <a:spcPct val="0"/>
        </a:spcBef>
        <a:spcAft>
          <a:spcPct val="0"/>
        </a:spcAft>
        <a:defRPr sz="3200">
          <a:solidFill>
            <a:srgbClr val="B82F25"/>
          </a:solidFill>
          <a:latin typeface="Arial" panose="020B0604020202020204" pitchFamily="34" charset="0"/>
        </a:defRPr>
      </a:lvl2pPr>
      <a:lvl3pPr algn="ctr" rtl="0" eaLnBrk="0" fontAlgn="base" hangingPunct="0">
        <a:spcBef>
          <a:spcPct val="0"/>
        </a:spcBef>
        <a:spcAft>
          <a:spcPct val="0"/>
        </a:spcAft>
        <a:defRPr sz="3200">
          <a:solidFill>
            <a:srgbClr val="B82F25"/>
          </a:solidFill>
          <a:latin typeface="Arial" panose="020B0604020202020204" pitchFamily="34" charset="0"/>
        </a:defRPr>
      </a:lvl3pPr>
      <a:lvl4pPr algn="ctr" rtl="0" eaLnBrk="0" fontAlgn="base" hangingPunct="0">
        <a:spcBef>
          <a:spcPct val="0"/>
        </a:spcBef>
        <a:spcAft>
          <a:spcPct val="0"/>
        </a:spcAft>
        <a:defRPr sz="3200">
          <a:solidFill>
            <a:srgbClr val="B82F25"/>
          </a:solidFill>
          <a:latin typeface="Arial" panose="020B0604020202020204" pitchFamily="34" charset="0"/>
        </a:defRPr>
      </a:lvl4pPr>
      <a:lvl5pPr algn="ctr" rtl="0" eaLnBrk="0" fontAlgn="base" hangingPunct="0">
        <a:spcBef>
          <a:spcPct val="0"/>
        </a:spcBef>
        <a:spcAft>
          <a:spcPct val="0"/>
        </a:spcAft>
        <a:defRPr sz="3200">
          <a:solidFill>
            <a:srgbClr val="B82F25"/>
          </a:solidFill>
          <a:latin typeface="Arial" panose="020B0604020202020204" pitchFamily="34" charset="0"/>
        </a:defRPr>
      </a:lvl5pPr>
      <a:lvl6pPr marL="457200" algn="ctr" rtl="0" eaLnBrk="0" fontAlgn="base" hangingPunct="0">
        <a:spcBef>
          <a:spcPct val="0"/>
        </a:spcBef>
        <a:spcAft>
          <a:spcPct val="0"/>
        </a:spcAft>
        <a:defRPr sz="3200">
          <a:solidFill>
            <a:srgbClr val="FF7706"/>
          </a:solidFill>
          <a:latin typeface="Arial" panose="020B0604020202020204" pitchFamily="34" charset="0"/>
        </a:defRPr>
      </a:lvl6pPr>
      <a:lvl7pPr marL="914400" algn="ctr" rtl="0" eaLnBrk="0" fontAlgn="base" hangingPunct="0">
        <a:spcBef>
          <a:spcPct val="0"/>
        </a:spcBef>
        <a:spcAft>
          <a:spcPct val="0"/>
        </a:spcAft>
        <a:defRPr sz="3200">
          <a:solidFill>
            <a:srgbClr val="FF7706"/>
          </a:solidFill>
          <a:latin typeface="Arial" panose="020B0604020202020204" pitchFamily="34" charset="0"/>
        </a:defRPr>
      </a:lvl7pPr>
      <a:lvl8pPr marL="1371600" algn="ctr" rtl="0" eaLnBrk="0" fontAlgn="base" hangingPunct="0">
        <a:spcBef>
          <a:spcPct val="0"/>
        </a:spcBef>
        <a:spcAft>
          <a:spcPct val="0"/>
        </a:spcAft>
        <a:defRPr sz="3200">
          <a:solidFill>
            <a:srgbClr val="FF7706"/>
          </a:solidFill>
          <a:latin typeface="Arial" panose="020B0604020202020204" pitchFamily="34" charset="0"/>
        </a:defRPr>
      </a:lvl8pPr>
      <a:lvl9pPr marL="1828800" algn="ctr" rtl="0" eaLnBrk="0" fontAlgn="base" hangingPunct="0">
        <a:spcBef>
          <a:spcPct val="0"/>
        </a:spcBef>
        <a:spcAft>
          <a:spcPct val="0"/>
        </a:spcAft>
        <a:defRPr sz="3200">
          <a:solidFill>
            <a:srgbClr val="FF7706"/>
          </a:solidFill>
          <a:latin typeface="Arial" panose="020B0604020202020204" pitchFamily="34" charset="0"/>
        </a:defRPr>
      </a:lvl9pPr>
    </p:titleStyle>
    <p:body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Times New Roman" panose="02020603050405020304" pitchFamily="18" charset="0"/>
          <a:ea typeface="Times New Roman" panose="02020603050405020304" pitchFamily="18" charset="0"/>
          <a:cs typeface="+mn-cs"/>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Times New Roman" panose="02020603050405020304" pitchFamily="18" charset="0"/>
          <a:ea typeface="Times New Roman" panose="02020603050405020304" pitchFamily="18" charset="0"/>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Times New Roman" panose="02020603050405020304" pitchFamily="18" charset="0"/>
          <a:ea typeface="Times New Roman" panose="02020603050405020304" pitchFamily="18" charset="0"/>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5.png"/><Relationship Id="rId1" Type="http://schemas.openxmlformats.org/officeDocument/2006/relationships/tags" Target="../tags/tag9.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7.png"/><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1.xml"/><Relationship Id="rId1" Type="http://schemas.openxmlformats.org/officeDocument/2006/relationships/image" Target="../media/image2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0.png"/><Relationship Id="rId1" Type="http://schemas.openxmlformats.org/officeDocument/2006/relationships/image" Target="../media/image2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2.xml"/><Relationship Id="rId3" Type="http://schemas.openxmlformats.org/officeDocument/2006/relationships/image" Target="../media/image9.png"/><Relationship Id="rId2" Type="http://schemas.openxmlformats.org/officeDocument/2006/relationships/tags" Target="../tags/tag1.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ctrTitle"/>
          </p:nvPr>
        </p:nvSpPr>
        <p:spPr>
          <a:xfrm>
            <a:off x="1268681" y="1412776"/>
            <a:ext cx="9720262" cy="576263"/>
          </a:xfrm>
        </p:spPr>
        <p:txBody>
          <a:bodyPr/>
          <a:lstStyle/>
          <a:p>
            <a:pPr eaLnBrk="1" hangingPunct="1">
              <a:defRPr/>
            </a:pPr>
            <a:r>
              <a:rPr lang="en-US" altLang="zh-CN" dirty="0"/>
              <a:t>Ch04 </a:t>
            </a:r>
            <a:r>
              <a:rPr lang="zh-CN" altLang="en-US" dirty="0"/>
              <a:t>C</a:t>
            </a:r>
            <a:r>
              <a:rPr lang="en-US" altLang="zh-CN" dirty="0"/>
              <a:t>o</a:t>
            </a:r>
            <a:r>
              <a:rPr lang="zh-CN" altLang="en-US" dirty="0"/>
              <a:t>mmon Built-in </a:t>
            </a:r>
            <a:r>
              <a:rPr lang="en-US" altLang="zh-CN" dirty="0"/>
              <a:t>D</a:t>
            </a:r>
            <a:r>
              <a:rPr lang="zh-CN" altLang="en-US" dirty="0"/>
              <a:t>ata Types</a:t>
            </a:r>
            <a:endParaRPr lang="zh-CN" altLang="en-US" dirty="0"/>
          </a:p>
        </p:txBody>
      </p:sp>
      <p:sp>
        <p:nvSpPr>
          <p:cNvPr id="6147" name="Subtitle 2"/>
          <p:cNvSpPr>
            <a:spLocks noGrp="1"/>
          </p:cNvSpPr>
          <p:nvPr>
            <p:ph type="subTitle" idx="1"/>
          </p:nvPr>
        </p:nvSpPr>
        <p:spPr>
          <a:xfrm>
            <a:off x="339725" y="1844675"/>
            <a:ext cx="10650855" cy="5328920"/>
          </a:xfrm>
        </p:spPr>
        <p:txBody>
          <a:bodyPr rtlCol="0">
            <a:normAutofit/>
          </a:bodyPr>
          <a:lstStyle/>
          <a:p>
            <a:pPr algn="l" eaLnBrk="1" fontAlgn="auto" hangingPunct="1">
              <a:spcAft>
                <a:spcPts val="0"/>
              </a:spcAft>
              <a:buFontTx/>
              <a:buChar char="•"/>
              <a:defRPr/>
            </a:pPr>
            <a:r>
              <a:rPr lang="zh-CN" altLang="en-US" sz="2000" dirty="0"/>
              <a:t>Highlights of the chapter:</a:t>
            </a:r>
            <a:endParaRPr lang="zh-CN" altLang="en-US" sz="2000" dirty="0"/>
          </a:p>
          <a:p>
            <a:pPr marL="800100" lvl="1" indent="-342900" algn="l" eaLnBrk="1" fontAlgn="auto" hangingPunct="1">
              <a:spcAft>
                <a:spcPts val="0"/>
              </a:spcAft>
              <a:buFont typeface="Wingdings" panose="05000000000000000000" pitchFamily="2" charset="2"/>
              <a:buChar char="ü"/>
              <a:defRPr/>
            </a:pPr>
            <a:r>
              <a:rPr lang="en-US" altLang="zh-CN" sz="2000" b="1" dirty="0"/>
              <a:t>4.1 </a:t>
            </a:r>
            <a:r>
              <a:rPr lang="zh-CN" altLang="en-US" sz="2000" b="1" dirty="0"/>
              <a:t>Overview of </a:t>
            </a:r>
            <a:r>
              <a:rPr lang="en-US" altLang="zh-CN" sz="2000" b="1" dirty="0"/>
              <a:t>Python</a:t>
            </a:r>
            <a:r>
              <a:rPr lang="zh-CN" altLang="en-US" sz="2000" b="1" dirty="0"/>
              <a:t>'s Built-in Data Types</a:t>
            </a:r>
            <a:endParaRPr lang="zh-CN" altLang="en-US" sz="2000" b="1" dirty="0"/>
          </a:p>
          <a:p>
            <a:pPr marL="800100" lvl="1" indent="-342900" algn="l" eaLnBrk="1" fontAlgn="auto" hangingPunct="1">
              <a:spcAft>
                <a:spcPts val="0"/>
              </a:spcAft>
              <a:buFont typeface="Wingdings" panose="05000000000000000000" pitchFamily="2" charset="2"/>
              <a:buChar char="ü"/>
              <a:defRPr/>
            </a:pPr>
            <a:r>
              <a:rPr lang="en-US" altLang="zh-CN" sz="2000" b="1" dirty="0"/>
              <a:t>4.2 int </a:t>
            </a:r>
            <a:r>
              <a:rPr lang="zh-CN" altLang="en-US" sz="2000" b="1" dirty="0"/>
              <a:t>data type (arbitrary precision integer)</a:t>
            </a:r>
            <a:endParaRPr lang="zh-CN" altLang="en-US" sz="2000" b="1" dirty="0"/>
          </a:p>
          <a:p>
            <a:pPr marL="800100" lvl="1" indent="-342900" algn="l" eaLnBrk="1" fontAlgn="auto" hangingPunct="1">
              <a:spcAft>
                <a:spcPts val="0"/>
              </a:spcAft>
              <a:buFont typeface="Wingdings" panose="05000000000000000000" pitchFamily="2" charset="2"/>
              <a:buChar char="ü"/>
              <a:defRPr/>
            </a:pPr>
            <a:r>
              <a:rPr lang="en-US" altLang="zh-CN" sz="2000" b="1" dirty="0"/>
              <a:t>4.3 </a:t>
            </a:r>
            <a:r>
              <a:rPr lang="zh-CN" altLang="en-US" sz="2000" b="1" dirty="0"/>
              <a:t>The </a:t>
            </a:r>
            <a:r>
              <a:rPr lang="en-US" altLang="zh-CN" sz="2000" b="1" dirty="0"/>
              <a:t>float </a:t>
            </a:r>
            <a:r>
              <a:rPr lang="zh-CN" altLang="en-US" sz="2000" b="1" dirty="0"/>
              <a:t>type (finite-precision floating-point number)</a:t>
            </a:r>
            <a:endParaRPr lang="zh-CN" altLang="en-US" sz="2000" b="1" dirty="0"/>
          </a:p>
          <a:p>
            <a:pPr marL="800100" lvl="1" indent="-342900" algn="l" eaLnBrk="1" fontAlgn="auto" hangingPunct="1">
              <a:spcAft>
                <a:spcPts val="0"/>
              </a:spcAft>
              <a:buFont typeface="Wingdings" panose="05000000000000000000" pitchFamily="2" charset="2"/>
              <a:buChar char="ü"/>
              <a:defRPr/>
            </a:pPr>
            <a:r>
              <a:rPr lang="en-US" altLang="zh-CN" sz="2000" b="1" dirty="0"/>
              <a:t>4.4 The bool </a:t>
            </a:r>
            <a:r>
              <a:rPr lang="zh-CN" altLang="en-US" sz="2000" b="1" dirty="0"/>
              <a:t>data type</a:t>
            </a:r>
            <a:endParaRPr lang="zh-CN" altLang="en-US" sz="2000" b="1" dirty="0"/>
          </a:p>
          <a:p>
            <a:pPr marL="800100" lvl="1" indent="-342900" algn="l" eaLnBrk="1" fontAlgn="auto" hangingPunct="1">
              <a:spcAft>
                <a:spcPts val="0"/>
              </a:spcAft>
              <a:buFont typeface="Wingdings" panose="05000000000000000000" pitchFamily="2" charset="2"/>
              <a:buChar char="ü"/>
              <a:defRPr/>
            </a:pPr>
            <a:r>
              <a:rPr lang="en-US" altLang="zh-CN" sz="2000" b="1" dirty="0"/>
              <a:t>4.5 Complex </a:t>
            </a:r>
            <a:r>
              <a:rPr lang="zh-CN" altLang="en-US" sz="2000" b="1" dirty="0"/>
              <a:t>types</a:t>
            </a:r>
            <a:endParaRPr lang="zh-CN" altLang="en-US" sz="2000" b="1" dirty="0"/>
          </a:p>
          <a:p>
            <a:pPr marL="800100" lvl="1" indent="-342900" algn="l" eaLnBrk="1" fontAlgn="auto" hangingPunct="1">
              <a:spcAft>
                <a:spcPts val="0"/>
              </a:spcAft>
              <a:buFont typeface="Wingdings" panose="05000000000000000000" pitchFamily="2" charset="2"/>
              <a:buChar char="ü"/>
              <a:defRPr/>
            </a:pPr>
            <a:r>
              <a:rPr lang="en-US" altLang="zh-CN" sz="2000" b="1" dirty="0"/>
              <a:t>4.6 </a:t>
            </a:r>
            <a:r>
              <a:rPr lang="zh-CN" altLang="en-US" sz="2000" b="1" dirty="0"/>
              <a:t>Conditional Expressions, Relational Operators, and Logical Operators</a:t>
            </a:r>
            <a:endParaRPr lang="zh-CN" altLang="en-US" sz="2000" b="1" dirty="0"/>
          </a:p>
          <a:p>
            <a:pPr marL="800100" lvl="1" indent="-342900" algn="l" eaLnBrk="1" fontAlgn="auto" hangingPunct="1">
              <a:spcAft>
                <a:spcPts val="0"/>
              </a:spcAft>
              <a:buFont typeface="Wingdings" panose="05000000000000000000" pitchFamily="2" charset="2"/>
              <a:buChar char="ü"/>
              <a:defRPr/>
            </a:pPr>
            <a:r>
              <a:rPr lang="en-US" altLang="zh-CN" sz="2000" b="1" dirty="0"/>
              <a:t>4.7 </a:t>
            </a:r>
            <a:r>
              <a:rPr lang="zh-CN" altLang="en-US" sz="2000" b="1" dirty="0"/>
              <a:t>Arithmetic and Bitwise Operators</a:t>
            </a:r>
            <a:endParaRPr lang="zh-CN" altLang="en-US" sz="2000" b="1" dirty="0"/>
          </a:p>
          <a:p>
            <a:pPr marL="800100" lvl="1" indent="-342900" algn="l" eaLnBrk="1" fontAlgn="auto" hangingPunct="1">
              <a:spcAft>
                <a:spcPts val="0"/>
              </a:spcAft>
              <a:buFont typeface="Wingdings" panose="05000000000000000000" pitchFamily="2" charset="2"/>
              <a:buChar char="ü"/>
              <a:defRPr/>
            </a:pPr>
            <a:r>
              <a:rPr lang="en-US" altLang="zh-CN" sz="2000" b="1" dirty="0"/>
              <a:t>4.8 </a:t>
            </a:r>
            <a:r>
              <a:rPr lang="zh-CN" altLang="en-US" sz="2000" b="1" dirty="0"/>
              <a:t>Mixed Operations and Numeric Type Conversion</a:t>
            </a:r>
            <a:endParaRPr lang="zh-CN" altLang="en-US" sz="2000" b="1" dirty="0"/>
          </a:p>
          <a:p>
            <a:pPr marL="800100" lvl="1" indent="-342900" algn="l" eaLnBrk="1" fontAlgn="auto" hangingPunct="1">
              <a:spcAft>
                <a:spcPts val="0"/>
              </a:spcAft>
              <a:buFont typeface="Wingdings" panose="05000000000000000000" pitchFamily="2" charset="2"/>
              <a:buChar char="ü"/>
              <a:defRPr/>
            </a:pPr>
            <a:r>
              <a:rPr lang="en-US" altLang="zh-CN" sz="2000" b="1" dirty="0"/>
              <a:t>4.9 </a:t>
            </a:r>
            <a:r>
              <a:rPr lang="zh-CN" altLang="en-US" sz="2000" b="1" dirty="0"/>
              <a:t>Built-in standard math functions</a:t>
            </a:r>
            <a:endParaRPr lang="zh-CN" altLang="en-US" sz="2000" b="1" dirty="0"/>
          </a:p>
          <a:p>
            <a:pPr marL="800100" lvl="1" indent="-342900" algn="l" eaLnBrk="1" fontAlgn="auto" hangingPunct="1">
              <a:spcAft>
                <a:spcPts val="0"/>
              </a:spcAft>
              <a:buFont typeface="Wingdings" panose="05000000000000000000" pitchFamily="2" charset="2"/>
              <a:buChar char="ü"/>
              <a:defRPr/>
            </a:pPr>
            <a:r>
              <a:rPr lang="en-US" altLang="zh-CN" sz="2000" b="1" dirty="0"/>
              <a:t>4.10 math </a:t>
            </a:r>
            <a:r>
              <a:rPr lang="zh-CN" altLang="en-US" sz="2000" b="1" dirty="0"/>
              <a:t>module and math functions</a:t>
            </a:r>
            <a:endParaRPr lang="zh-CN" altLang="en-US" sz="2000" b="1" dirty="0"/>
          </a:p>
          <a:p>
            <a:pPr marL="800100" lvl="1" indent="-342900" algn="l" eaLnBrk="1" fontAlgn="auto" hangingPunct="1">
              <a:spcAft>
                <a:spcPts val="0"/>
              </a:spcAft>
              <a:buFont typeface="Wingdings" panose="05000000000000000000" pitchFamily="2" charset="2"/>
              <a:buChar char="ü"/>
              <a:defRPr/>
            </a:pPr>
            <a:r>
              <a:rPr lang="en-US" altLang="zh-CN" sz="2000" b="1" dirty="0"/>
              <a:t>4.11 </a:t>
            </a:r>
            <a:r>
              <a:rPr lang="zh-CN" altLang="en-US" sz="2000" b="1" dirty="0"/>
              <a:t>The </a:t>
            </a:r>
            <a:r>
              <a:rPr lang="en-US" altLang="zh-CN" sz="2000" b="1" dirty="0"/>
              <a:t>random </a:t>
            </a:r>
            <a:r>
              <a:rPr lang="zh-CN" altLang="en-US" sz="2000" b="1" dirty="0"/>
              <a:t>module and random functions</a:t>
            </a:r>
            <a:endParaRPr lang="zh-CN" altLang="en-US" sz="2000" b="1" dirty="0"/>
          </a:p>
          <a:p>
            <a:pPr marL="800100" lvl="1" indent="-342900" algn="l" eaLnBrk="1" fontAlgn="auto" hangingPunct="1">
              <a:spcAft>
                <a:spcPts val="0"/>
              </a:spcAft>
              <a:buFont typeface="Wingdings" panose="05000000000000000000" pitchFamily="2" charset="2"/>
              <a:buChar char="ü"/>
              <a:defRPr/>
            </a:pPr>
            <a:r>
              <a:rPr lang="en-US" altLang="zh-CN" sz="2000" b="1" dirty="0"/>
              <a:t>4.12 Examples </a:t>
            </a:r>
            <a:r>
              <a:rPr lang="zh-CN" altLang="en-US" sz="2000" b="1" dirty="0"/>
              <a:t>of integrated applications</a:t>
            </a:r>
            <a:endParaRPr lang="zh-CN" altLang="en-US"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a:xfrm>
            <a:off x="1127448" y="488806"/>
            <a:ext cx="9794875" cy="574675"/>
          </a:xfrm>
        </p:spPr>
        <p:txBody>
          <a:bodyPr/>
          <a:lstStyle/>
          <a:p>
            <a:pPr eaLnBrk="1" hangingPunct="1">
              <a:defRPr/>
            </a:pPr>
            <a:r>
              <a:rPr lang="en-US" altLang="zh-CN" dirty="0"/>
              <a:t>The bool </a:t>
            </a:r>
            <a:r>
              <a:rPr lang="zh-CN" altLang="zh-CN" dirty="0"/>
              <a:t>data type and related operators</a:t>
            </a:r>
            <a:endParaRPr lang="zh-CN" altLang="en-US" dirty="0"/>
          </a:p>
        </p:txBody>
      </p:sp>
      <p:sp>
        <p:nvSpPr>
          <p:cNvPr id="4" name="矩形 3"/>
          <p:cNvSpPr/>
          <p:nvPr/>
        </p:nvSpPr>
        <p:spPr>
          <a:xfrm>
            <a:off x="334963" y="1095375"/>
            <a:ext cx="11737975" cy="3478213"/>
          </a:xfrm>
          <a:prstGeom prst="rect">
            <a:avLst/>
          </a:prstGeom>
        </p:spPr>
        <p:txBody>
          <a:bodyPr>
            <a:spAutoFit/>
          </a:bodyPr>
          <a:lstStyle/>
          <a:p>
            <a:pPr indent="266700" algn="just">
              <a:spcAft>
                <a:spcPts val="0"/>
              </a:spcAft>
              <a:defRPr/>
            </a:pPr>
            <a:r>
              <a:rPr lang="zh-CN" altLang="zh-CN" sz="2000" b="1" kern="100" dirty="0">
                <a:latin typeface="Times New Roman" panose="02020603050405020304" pitchFamily="18" charset="0"/>
                <a:ea typeface="Times New Roman" panose="02020603050405020304" pitchFamily="18" charset="0"/>
              </a:rPr>
              <a:t>(</a:t>
            </a:r>
            <a:r>
              <a:rPr lang="en-US" altLang="zh-CN" sz="2000" b="1" kern="100" dirty="0">
                <a:latin typeface="Times New Roman" panose="02020603050405020304" pitchFamily="18" charset="0"/>
                <a:ea typeface="Times New Roman" panose="02020603050405020304" pitchFamily="18" charset="0"/>
              </a:rPr>
              <a:t>1</a:t>
            </a:r>
            <a:r>
              <a:rPr lang="zh-CN" altLang="zh-CN" sz="2000" b="1" kern="100" dirty="0">
                <a:latin typeface="Times New Roman" panose="02020603050405020304" pitchFamily="18" charset="0"/>
                <a:ea typeface="Times New Roman" panose="02020603050405020304" pitchFamily="18" charset="0"/>
              </a:rPr>
              <a:t>) Any </a:t>
            </a:r>
            <a:r>
              <a:rPr lang="en-US" altLang="zh-CN" sz="2000" b="1" kern="100" dirty="0">
                <a:latin typeface="Times New Roman" panose="02020603050405020304" pitchFamily="18" charset="0"/>
                <a:ea typeface="Times New Roman" panose="02020603050405020304" pitchFamily="18" charset="0"/>
              </a:rPr>
              <a:t>Python </a:t>
            </a:r>
            <a:r>
              <a:rPr lang="zh-CN" altLang="zh-CN" sz="2000" b="1" kern="100" dirty="0">
                <a:latin typeface="Times New Roman" panose="02020603050405020304" pitchFamily="18" charset="0"/>
                <a:ea typeface="Times New Roman" panose="02020603050405020304" pitchFamily="18" charset="0"/>
              </a:rPr>
              <a:t>expression can be evaluated as a Boolean logical value, so it can participate in logical operations. For example:</a:t>
            </a:r>
            <a:endParaRPr lang="zh-CN" altLang="zh-CN" sz="2000" b="1" kern="100" dirty="0">
              <a:latin typeface="Times New Roman" panose="02020603050405020304" pitchFamily="18" charset="0"/>
              <a:ea typeface="Times New Roman" panose="02020603050405020304" pitchFamily="18" charset="0"/>
            </a:endParaRPr>
          </a:p>
          <a:p>
            <a:pPr indent="266700" algn="just">
              <a:spcAft>
                <a:spcPts val="0"/>
              </a:spcAft>
              <a:defRPr/>
            </a:pPr>
            <a:endParaRPr lang="en-US" altLang="zh-CN" sz="2000" b="1" kern="100" dirty="0">
              <a:latin typeface="Times New Roman" panose="02020603050405020304" pitchFamily="18" charset="0"/>
              <a:ea typeface="Times New Roman" panose="02020603050405020304" pitchFamily="18" charset="0"/>
            </a:endParaRPr>
          </a:p>
          <a:p>
            <a:pPr indent="266700" algn="just">
              <a:spcAft>
                <a:spcPts val="0"/>
              </a:spcAft>
              <a:defRPr/>
            </a:pPr>
            <a:endParaRPr lang="en-US" altLang="zh-CN" sz="2000" b="1" kern="100" dirty="0">
              <a:latin typeface="Times New Roman" panose="02020603050405020304" pitchFamily="18" charset="0"/>
              <a:ea typeface="Times New Roman" panose="02020603050405020304" pitchFamily="18" charset="0"/>
            </a:endParaRPr>
          </a:p>
          <a:p>
            <a:pPr indent="266700" algn="just">
              <a:spcAft>
                <a:spcPts val="0"/>
              </a:spcAft>
              <a:defRPr/>
            </a:pPr>
            <a:r>
              <a:rPr lang="zh-CN" altLang="zh-CN" sz="2000" b="1" kern="100" dirty="0">
                <a:latin typeface="Times New Roman" panose="02020603050405020304" pitchFamily="18" charset="0"/>
                <a:ea typeface="Times New Roman" panose="02020603050405020304" pitchFamily="18" charset="0"/>
              </a:rPr>
              <a:t>(</a:t>
            </a:r>
            <a:r>
              <a:rPr lang="en-US" altLang="zh-CN" sz="2000" b="1" kern="100" dirty="0">
                <a:latin typeface="Times New Roman" panose="02020603050405020304" pitchFamily="18" charset="0"/>
                <a:ea typeface="Times New Roman" panose="02020603050405020304" pitchFamily="18" charset="0"/>
              </a:rPr>
              <a:t>2</a:t>
            </a:r>
            <a:r>
              <a:rPr lang="zh-CN" altLang="zh-CN" sz="2000" b="1" kern="100" dirty="0">
                <a:latin typeface="Times New Roman" panose="02020603050405020304" pitchFamily="18" charset="0"/>
                <a:ea typeface="Times New Roman" panose="02020603050405020304" pitchFamily="18" charset="0"/>
              </a:rPr>
              <a:t>) </a:t>
            </a:r>
            <a:r>
              <a:rPr lang="en-US" altLang="zh-CN" sz="2000" b="1" kern="100" dirty="0">
                <a:latin typeface="Times New Roman" panose="02020603050405020304" pitchFamily="18" charset="0"/>
                <a:ea typeface="Times New Roman" panose="02020603050405020304" pitchFamily="18" charset="0"/>
              </a:rPr>
              <a:t>C = A or B</a:t>
            </a:r>
            <a:r>
              <a:rPr lang="zh-CN" altLang="zh-CN" sz="2000" b="1" kern="100" dirty="0">
                <a:latin typeface="Times New Roman" panose="02020603050405020304" pitchFamily="18" charset="0"/>
                <a:ea typeface="Times New Roman" panose="02020603050405020304" pitchFamily="18" charset="0"/>
              </a:rPr>
              <a:t>. If </a:t>
            </a:r>
            <a:r>
              <a:rPr lang="en-US" altLang="zh-CN" sz="2000" b="1" kern="100" dirty="0">
                <a:latin typeface="Times New Roman" panose="02020603050405020304" pitchFamily="18" charset="0"/>
                <a:ea typeface="Times New Roman" panose="02020603050405020304" pitchFamily="18" charset="0"/>
              </a:rPr>
              <a:t>A </a:t>
            </a:r>
            <a:r>
              <a:rPr lang="zh-CN" altLang="zh-CN" sz="2000" b="1" kern="100" dirty="0">
                <a:latin typeface="Times New Roman" panose="02020603050405020304" pitchFamily="18" charset="0"/>
                <a:ea typeface="Times New Roman" panose="02020603050405020304" pitchFamily="18" charset="0"/>
              </a:rPr>
              <a:t>is not </a:t>
            </a:r>
            <a:r>
              <a:rPr lang="en-US" altLang="zh-CN" sz="2000" b="1" kern="100" dirty="0">
                <a:latin typeface="Times New Roman" panose="02020603050405020304" pitchFamily="18" charset="0"/>
                <a:ea typeface="Times New Roman" panose="02020603050405020304" pitchFamily="18" charset="0"/>
              </a:rPr>
              <a:t>0 </a:t>
            </a:r>
            <a:r>
              <a:rPr lang="zh-CN" altLang="zh-CN" sz="2000" b="1" kern="100" dirty="0">
                <a:latin typeface="Times New Roman" panose="02020603050405020304" pitchFamily="18" charset="0"/>
                <a:ea typeface="Times New Roman" panose="02020603050405020304" pitchFamily="18" charset="0"/>
              </a:rPr>
              <a:t>or not null or </a:t>
            </a:r>
            <a:r>
              <a:rPr lang="en-US" altLang="zh-CN" sz="2000" b="1" kern="100" dirty="0">
                <a:latin typeface="Times New Roman" panose="02020603050405020304" pitchFamily="18" charset="0"/>
                <a:ea typeface="Times New Roman" panose="02020603050405020304" pitchFamily="18" charset="0"/>
              </a:rPr>
              <a:t>True, </a:t>
            </a:r>
            <a:r>
              <a:rPr lang="zh-CN" altLang="zh-CN" sz="2000" b="1" kern="100" dirty="0">
                <a:latin typeface="Times New Roman" panose="02020603050405020304" pitchFamily="18" charset="0"/>
                <a:ea typeface="Times New Roman" panose="02020603050405020304" pitchFamily="18" charset="0"/>
              </a:rPr>
              <a:t>return </a:t>
            </a:r>
            <a:r>
              <a:rPr lang="en-US" altLang="zh-CN" sz="2000" b="1" kern="100" dirty="0">
                <a:latin typeface="Times New Roman" panose="02020603050405020304" pitchFamily="18" charset="0"/>
                <a:ea typeface="Times New Roman" panose="02020603050405020304" pitchFamily="18" charset="0"/>
              </a:rPr>
              <a:t>A</a:t>
            </a:r>
            <a:r>
              <a:rPr lang="zh-CN" altLang="zh-CN" sz="2000" b="1" kern="100" dirty="0">
                <a:latin typeface="Times New Roman" panose="02020603050405020304" pitchFamily="18" charset="0"/>
                <a:ea typeface="Times New Roman" panose="02020603050405020304" pitchFamily="18" charset="0"/>
              </a:rPr>
              <a:t>; otherwise return </a:t>
            </a:r>
            <a:r>
              <a:rPr lang="en-US" altLang="zh-CN" sz="2000" b="1" kern="100" dirty="0">
                <a:latin typeface="Times New Roman" panose="02020603050405020304" pitchFamily="18" charset="0"/>
                <a:ea typeface="Times New Roman" panose="02020603050405020304" pitchFamily="18" charset="0"/>
              </a:rPr>
              <a:t>B</a:t>
            </a:r>
            <a:r>
              <a:rPr lang="zh-CN" altLang="zh-CN" sz="2000" b="1" kern="100" dirty="0">
                <a:latin typeface="Times New Roman" panose="02020603050405020304" pitchFamily="18" charset="0"/>
                <a:ea typeface="Times New Roman" panose="02020603050405020304" pitchFamily="18" charset="0"/>
              </a:rPr>
              <a:t>. Calculate the second operand only if necessary, i.e., if </a:t>
            </a:r>
            <a:r>
              <a:rPr lang="en-US" altLang="zh-CN" sz="2000" b="1" kern="100" dirty="0">
                <a:latin typeface="Times New Roman" panose="02020603050405020304" pitchFamily="18" charset="0"/>
                <a:ea typeface="Times New Roman" panose="02020603050405020304" pitchFamily="18" charset="0"/>
              </a:rPr>
              <a:t>A </a:t>
            </a:r>
            <a:r>
              <a:rPr lang="zh-CN" altLang="zh-CN" sz="2000" b="1" kern="100" dirty="0">
                <a:latin typeface="Times New Roman" panose="02020603050405020304" pitchFamily="18" charset="0"/>
                <a:ea typeface="Times New Roman" panose="02020603050405020304" pitchFamily="18" charset="0"/>
              </a:rPr>
              <a:t>is not </a:t>
            </a:r>
            <a:r>
              <a:rPr lang="en-US" altLang="zh-CN" sz="2000" b="1" kern="100" dirty="0">
                <a:latin typeface="Times New Roman" panose="02020603050405020304" pitchFamily="18" charset="0"/>
                <a:ea typeface="Times New Roman" panose="02020603050405020304" pitchFamily="18" charset="0"/>
              </a:rPr>
              <a:t>0 </a:t>
            </a:r>
            <a:r>
              <a:rPr lang="zh-CN" altLang="zh-CN" sz="2000" b="1" kern="100" dirty="0">
                <a:latin typeface="Times New Roman" panose="02020603050405020304" pitchFamily="18" charset="0"/>
                <a:ea typeface="Times New Roman" panose="02020603050405020304" pitchFamily="18" charset="0"/>
              </a:rPr>
              <a:t>or not null or </a:t>
            </a:r>
            <a:r>
              <a:rPr lang="en-US" altLang="zh-CN" sz="2000" b="1" kern="100">
                <a:latin typeface="Times New Roman" panose="02020603050405020304" pitchFamily="18" charset="0"/>
                <a:ea typeface="Times New Roman" panose="02020603050405020304" pitchFamily="18" charset="0"/>
              </a:rPr>
              <a:t>True</a:t>
            </a:r>
            <a:r>
              <a:rPr lang="zh-CN" altLang="zh-CN" sz="2000" b="1" kern="100">
                <a:latin typeface="Times New Roman" panose="02020603050405020304" pitchFamily="18" charset="0"/>
                <a:ea typeface="Times New Roman" panose="02020603050405020304" pitchFamily="18" charset="0"/>
              </a:rPr>
              <a:t>, </a:t>
            </a:r>
            <a:r>
              <a:rPr lang="zh-CN" altLang="zh-CN" sz="2000" b="1" kern="100" dirty="0">
                <a:latin typeface="Times New Roman" panose="02020603050405020304" pitchFamily="18" charset="0"/>
                <a:ea typeface="Times New Roman" panose="02020603050405020304" pitchFamily="18" charset="0"/>
              </a:rPr>
              <a:t>don't calculate </a:t>
            </a:r>
            <a:r>
              <a:rPr lang="en-US" altLang="zh-CN" sz="2000" b="1" kern="100" dirty="0">
                <a:latin typeface="Times New Roman" panose="02020603050405020304" pitchFamily="18" charset="0"/>
                <a:ea typeface="Times New Roman" panose="02020603050405020304" pitchFamily="18" charset="0"/>
              </a:rPr>
              <a:t>B</a:t>
            </a:r>
            <a:r>
              <a:rPr lang="zh-CN" altLang="zh-CN" sz="2000" b="1" kern="100" dirty="0">
                <a:latin typeface="Times New Roman" panose="02020603050405020304" pitchFamily="18" charset="0"/>
                <a:ea typeface="Times New Roman" panose="02020603050405020304" pitchFamily="18" charset="0"/>
              </a:rPr>
              <a:t>. Short-circuit calculation. Short-circuit" calculations:</a:t>
            </a:r>
            <a:endParaRPr lang="zh-CN" altLang="zh-CN" sz="2000" b="1" kern="100" dirty="0">
              <a:latin typeface="Times New Roman" panose="02020603050405020304" pitchFamily="18" charset="0"/>
              <a:ea typeface="Times New Roman" panose="02020603050405020304" pitchFamily="18" charset="0"/>
            </a:endParaRPr>
          </a:p>
          <a:p>
            <a:pPr indent="266700" algn="just">
              <a:spcAft>
                <a:spcPts val="0"/>
              </a:spcAft>
              <a:defRPr/>
            </a:pPr>
            <a:endParaRPr lang="en-US" altLang="zh-CN" sz="2000" b="1" kern="100" dirty="0">
              <a:latin typeface="Times New Roman" panose="02020603050405020304" pitchFamily="18" charset="0"/>
              <a:ea typeface="Times New Roman" panose="02020603050405020304" pitchFamily="18" charset="0"/>
            </a:endParaRPr>
          </a:p>
          <a:p>
            <a:pPr indent="266700" algn="just">
              <a:spcAft>
                <a:spcPts val="0"/>
              </a:spcAft>
              <a:defRPr/>
            </a:pPr>
            <a:endParaRPr lang="en-US" altLang="zh-CN" sz="2000" b="1" kern="100" dirty="0">
              <a:latin typeface="Times New Roman" panose="02020603050405020304" pitchFamily="18" charset="0"/>
              <a:ea typeface="Times New Roman" panose="02020603050405020304" pitchFamily="18" charset="0"/>
            </a:endParaRPr>
          </a:p>
          <a:p>
            <a:pPr indent="266700" algn="just">
              <a:spcAft>
                <a:spcPts val="0"/>
              </a:spcAft>
              <a:defRPr/>
            </a:pPr>
            <a:endParaRPr lang="en-US" altLang="zh-CN" sz="2000" b="1" kern="100" dirty="0">
              <a:latin typeface="Times New Roman" panose="02020603050405020304" pitchFamily="18" charset="0"/>
              <a:ea typeface="Times New Roman" panose="02020603050405020304" pitchFamily="18" charset="0"/>
            </a:endParaRPr>
          </a:p>
          <a:p>
            <a:pPr indent="266700" algn="just">
              <a:spcAft>
                <a:spcPts val="0"/>
              </a:spcAft>
              <a:defRPr/>
            </a:pPr>
            <a:endParaRPr lang="en-US" altLang="zh-CN" sz="2000" b="1" kern="100" dirty="0">
              <a:latin typeface="Times New Roman" panose="02020603050405020304" pitchFamily="18" charset="0"/>
              <a:ea typeface="Times New Roman" panose="02020603050405020304" pitchFamily="18" charset="0"/>
            </a:endParaRPr>
          </a:p>
          <a:p>
            <a:pPr indent="266700" algn="just">
              <a:spcAft>
                <a:spcPts val="0"/>
              </a:spcAft>
              <a:defRPr/>
            </a:pPr>
            <a:r>
              <a:rPr lang="zh-CN" altLang="zh-CN" sz="2000" b="1" kern="100" dirty="0">
                <a:latin typeface="Times New Roman" panose="02020603050405020304" pitchFamily="18" charset="0"/>
                <a:ea typeface="Times New Roman" panose="02020603050405020304" pitchFamily="18" charset="0"/>
              </a:rPr>
              <a:t>(</a:t>
            </a:r>
            <a:r>
              <a:rPr lang="en-US" altLang="zh-CN" sz="2000" b="1" kern="100" dirty="0">
                <a:latin typeface="Times New Roman" panose="02020603050405020304" pitchFamily="18" charset="0"/>
                <a:ea typeface="Times New Roman" panose="02020603050405020304" pitchFamily="18" charset="0"/>
              </a:rPr>
              <a:t>3</a:t>
            </a:r>
            <a:r>
              <a:rPr lang="zh-CN" altLang="zh-CN" sz="2000" b="1" kern="100" dirty="0">
                <a:latin typeface="Times New Roman" panose="02020603050405020304" pitchFamily="18" charset="0"/>
                <a:ea typeface="Times New Roman" panose="02020603050405020304" pitchFamily="18" charset="0"/>
              </a:rPr>
              <a:t>) </a:t>
            </a:r>
            <a:r>
              <a:rPr lang="en-US" altLang="zh-CN" sz="2000" b="1" kern="100" dirty="0">
                <a:latin typeface="Times New Roman" panose="02020603050405020304" pitchFamily="18" charset="0"/>
                <a:ea typeface="Times New Roman" panose="02020603050405020304" pitchFamily="18" charset="0"/>
              </a:rPr>
              <a:t>C = A and B</a:t>
            </a:r>
            <a:r>
              <a:rPr lang="zh-CN" altLang="zh-CN" sz="2000" b="1" kern="100" dirty="0">
                <a:latin typeface="Times New Roman" panose="02020603050405020304" pitchFamily="18" charset="0"/>
                <a:ea typeface="Times New Roman" panose="02020603050405020304" pitchFamily="18" charset="0"/>
              </a:rPr>
              <a:t>. If </a:t>
            </a:r>
            <a:r>
              <a:rPr lang="en-US" altLang="zh-CN" sz="2000" b="1" kern="100" dirty="0">
                <a:latin typeface="Times New Roman" panose="02020603050405020304" pitchFamily="18" charset="0"/>
                <a:ea typeface="Times New Roman" panose="02020603050405020304" pitchFamily="18" charset="0"/>
              </a:rPr>
              <a:t>A </a:t>
            </a:r>
            <a:r>
              <a:rPr lang="zh-CN" altLang="zh-CN" sz="2000" b="1" kern="100" dirty="0">
                <a:latin typeface="Times New Roman" panose="02020603050405020304" pitchFamily="18" charset="0"/>
                <a:ea typeface="Times New Roman" panose="02020603050405020304" pitchFamily="18" charset="0"/>
              </a:rPr>
              <a:t>is </a:t>
            </a:r>
            <a:r>
              <a:rPr lang="en-US" altLang="zh-CN" sz="2000" b="1" kern="100" dirty="0">
                <a:latin typeface="Times New Roman" panose="02020603050405020304" pitchFamily="18" charset="0"/>
                <a:ea typeface="Times New Roman" panose="02020603050405020304" pitchFamily="18" charset="0"/>
              </a:rPr>
              <a:t>0 </a:t>
            </a:r>
            <a:r>
              <a:rPr lang="zh-CN" altLang="zh-CN" sz="2000" b="1" kern="100" dirty="0">
                <a:latin typeface="Times New Roman" panose="02020603050405020304" pitchFamily="18" charset="0"/>
                <a:ea typeface="Times New Roman" panose="02020603050405020304" pitchFamily="18" charset="0"/>
              </a:rPr>
              <a:t>or null or </a:t>
            </a:r>
            <a:r>
              <a:rPr lang="en-US" altLang="zh-CN" sz="2000" b="1" kern="100" dirty="0">
                <a:latin typeface="Times New Roman" panose="02020603050405020304" pitchFamily="18" charset="0"/>
                <a:ea typeface="Times New Roman" panose="02020603050405020304" pitchFamily="18" charset="0"/>
              </a:rPr>
              <a:t>False</a:t>
            </a:r>
            <a:r>
              <a:rPr lang="zh-CN" altLang="zh-CN" sz="2000" b="1" kern="100" dirty="0">
                <a:latin typeface="Times New Roman" panose="02020603050405020304" pitchFamily="18" charset="0"/>
                <a:ea typeface="Times New Roman" panose="02020603050405020304" pitchFamily="18" charset="0"/>
              </a:rPr>
              <a:t>, return </a:t>
            </a:r>
            <a:r>
              <a:rPr lang="en-US" altLang="zh-CN" sz="2000" b="1" kern="100" dirty="0">
                <a:latin typeface="Times New Roman" panose="02020603050405020304" pitchFamily="18" charset="0"/>
                <a:ea typeface="Times New Roman" panose="02020603050405020304" pitchFamily="18" charset="0"/>
              </a:rPr>
              <a:t>A</a:t>
            </a:r>
            <a:r>
              <a:rPr lang="zh-CN" altLang="zh-CN" sz="2000" b="1" kern="100" dirty="0">
                <a:latin typeface="Times New Roman" panose="02020603050405020304" pitchFamily="18" charset="0"/>
                <a:ea typeface="Times New Roman" panose="02020603050405020304" pitchFamily="18" charset="0"/>
              </a:rPr>
              <a:t>; otherwise, return </a:t>
            </a:r>
            <a:r>
              <a:rPr lang="en-US" altLang="zh-CN" sz="2000" b="1" kern="100" dirty="0">
                <a:latin typeface="Times New Roman" panose="02020603050405020304" pitchFamily="18" charset="0"/>
                <a:ea typeface="Times New Roman" panose="02020603050405020304" pitchFamily="18" charset="0"/>
              </a:rPr>
              <a:t>B</a:t>
            </a:r>
            <a:r>
              <a:rPr lang="zh-CN" altLang="zh-CN" sz="2000" b="1" kern="100" dirty="0">
                <a:latin typeface="Times New Roman" panose="02020603050405020304" pitchFamily="18" charset="0"/>
                <a:ea typeface="Times New Roman" panose="02020603050405020304" pitchFamily="18" charset="0"/>
              </a:rPr>
              <a:t>. Calculate the second operand only if necessary, i.e., if </a:t>
            </a:r>
            <a:r>
              <a:rPr lang="en-US" altLang="zh-CN" sz="2000" b="1" kern="100" dirty="0">
                <a:latin typeface="Times New Roman" panose="02020603050405020304" pitchFamily="18" charset="0"/>
                <a:ea typeface="Times New Roman" panose="02020603050405020304" pitchFamily="18" charset="0"/>
              </a:rPr>
              <a:t>A </a:t>
            </a:r>
            <a:r>
              <a:rPr lang="zh-CN" altLang="zh-CN" sz="2000" b="1" kern="100" dirty="0">
                <a:latin typeface="Times New Roman" panose="02020603050405020304" pitchFamily="18" charset="0"/>
                <a:ea typeface="Times New Roman" panose="02020603050405020304" pitchFamily="18" charset="0"/>
              </a:rPr>
              <a:t>is </a:t>
            </a:r>
            <a:r>
              <a:rPr lang="en-US" altLang="zh-CN" sz="2000" b="1" kern="100" dirty="0">
                <a:latin typeface="Times New Roman" panose="02020603050405020304" pitchFamily="18" charset="0"/>
                <a:ea typeface="Times New Roman" panose="02020603050405020304" pitchFamily="18" charset="0"/>
              </a:rPr>
              <a:t>0 </a:t>
            </a:r>
            <a:r>
              <a:rPr lang="zh-CN" altLang="zh-CN" sz="2000" b="1" kern="100" dirty="0">
                <a:latin typeface="Times New Roman" panose="02020603050405020304" pitchFamily="18" charset="0"/>
                <a:ea typeface="Times New Roman" panose="02020603050405020304" pitchFamily="18" charset="0"/>
              </a:rPr>
              <a:t>or null or </a:t>
            </a:r>
            <a:r>
              <a:rPr lang="en-US" altLang="zh-CN" sz="2000" b="1" kern="100" dirty="0">
                <a:latin typeface="Times New Roman" panose="02020603050405020304" pitchFamily="18" charset="0"/>
                <a:ea typeface="Times New Roman" panose="02020603050405020304" pitchFamily="18" charset="0"/>
              </a:rPr>
              <a:t>False</a:t>
            </a:r>
            <a:r>
              <a:rPr lang="zh-CN" altLang="zh-CN" sz="2000" b="1" kern="100" dirty="0">
                <a:latin typeface="Times New Roman" panose="02020603050405020304" pitchFamily="18" charset="0"/>
                <a:ea typeface="Times New Roman" panose="02020603050405020304" pitchFamily="18" charset="0"/>
              </a:rPr>
              <a:t>, don't calculate </a:t>
            </a:r>
            <a:r>
              <a:rPr lang="en-US" altLang="zh-CN" sz="2000" b="1" kern="100" dirty="0">
                <a:latin typeface="Times New Roman" panose="02020603050405020304" pitchFamily="18" charset="0"/>
                <a:ea typeface="Times New Roman" panose="02020603050405020304" pitchFamily="18" charset="0"/>
              </a:rPr>
              <a:t>B</a:t>
            </a:r>
            <a:r>
              <a:rPr lang="zh-CN" altLang="zh-CN" sz="2000" b="1" kern="100" dirty="0">
                <a:latin typeface="Times New Roman" panose="02020603050405020304" pitchFamily="18" charset="0"/>
                <a:ea typeface="Times New Roman" panose="02020603050405020304" pitchFamily="18" charset="0"/>
              </a:rPr>
              <a:t>. i.e., "short-circuit" calculation. For example:</a:t>
            </a:r>
            <a:endParaRPr lang="zh-CN" altLang="zh-CN" sz="2000" b="1" kern="100" dirty="0">
              <a:latin typeface="Times New Roman" panose="02020603050405020304" pitchFamily="18" charset="0"/>
              <a:ea typeface="Times New Roman" panose="02020603050405020304" pitchFamily="18" charset="0"/>
            </a:endParaRPr>
          </a:p>
        </p:txBody>
      </p:sp>
      <p:sp>
        <p:nvSpPr>
          <p:cNvPr id="2" name="文本框 1"/>
          <p:cNvSpPr txBox="1"/>
          <p:nvPr/>
        </p:nvSpPr>
        <p:spPr>
          <a:xfrm>
            <a:off x="3360064" y="5279078"/>
            <a:ext cx="3950120" cy="1200329"/>
          </a:xfrm>
          <a:prstGeom prst="rect">
            <a:avLst/>
          </a:prstGeom>
          <a:solidFill>
            <a:schemeClr val="accent4">
              <a:lumMod val="20000"/>
              <a:lumOff val="80000"/>
            </a:schemeClr>
          </a:solidFill>
        </p:spPr>
        <p:txBody>
          <a:bodyPr wrap="none">
            <a:spAutoFit/>
          </a:bodyPr>
          <a:lstStyle/>
          <a:p>
            <a:pPr marL="400050" algn="just">
              <a:spcAft>
                <a:spcPts val="0"/>
              </a:spcAft>
              <a:defRPr/>
            </a:pPr>
            <a:r>
              <a:rPr lang="x-none" altLang="zh-CN" b="1" kern="100" dirty="0">
                <a:latin typeface="Times New Roman" panose="02020603050405020304" pitchFamily="18" charset="0"/>
                <a:ea typeface="Times New Roman" panose="02020603050405020304" pitchFamily="18" charset="0"/>
              </a:rPr>
              <a:t>&gt;&gt;&gt; </a:t>
            </a:r>
            <a:r>
              <a:rPr lang="x-none" altLang="zh-CN" b="1" kern="100" dirty="0">
                <a:solidFill>
                  <a:srgbClr val="FF0000"/>
                </a:solidFill>
                <a:latin typeface="Times New Roman" panose="02020603050405020304" pitchFamily="18" charset="0"/>
                <a:ea typeface="Times New Roman" panose="02020603050405020304" pitchFamily="18" charset="0"/>
              </a:rPr>
              <a:t>1 and 2 </a:t>
            </a:r>
            <a:r>
              <a:rPr lang="x-none" altLang="zh-CN" b="1" kern="100" dirty="0">
                <a:latin typeface="Times New Roman" panose="02020603050405020304" pitchFamily="18" charset="0"/>
                <a:ea typeface="Times New Roman" panose="02020603050405020304" pitchFamily="18" charset="0"/>
              </a:rPr>
              <a:t># Output</a:t>
            </a:r>
            <a:r>
              <a:rPr lang="zh-CN" altLang="zh-CN" b="1" kern="100" dirty="0">
                <a:latin typeface="Times New Roman" panose="02020603050405020304" pitchFamily="18" charset="0"/>
                <a:ea typeface="Times New Roman" panose="02020603050405020304" pitchFamily="18" charset="0"/>
              </a:rPr>
              <a:t>: </a:t>
            </a:r>
            <a:r>
              <a:rPr lang="x-none" altLang="zh-CN" b="1" kern="100" dirty="0">
                <a:highlight>
                  <a:srgbClr val="FFFF00"/>
                </a:highlight>
                <a:latin typeface="Times New Roman" panose="02020603050405020304" pitchFamily="18" charset="0"/>
                <a:cs typeface="Times New Roman" panose="02020603050405020304" pitchFamily="18" charset="0"/>
              </a:rPr>
              <a:t>2</a:t>
            </a:r>
            <a:endParaRPr lang="zh-CN" altLang="zh-CN"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latin typeface="Times New Roman" panose="02020603050405020304" pitchFamily="18" charset="0"/>
                <a:ea typeface="Times New Roman" panose="02020603050405020304" pitchFamily="18" charset="0"/>
              </a:rPr>
              <a:t>&gt;&gt;&gt; </a:t>
            </a:r>
            <a:r>
              <a:rPr lang="x-none" altLang="zh-CN" b="1" kern="100" dirty="0">
                <a:solidFill>
                  <a:srgbClr val="FF0000"/>
                </a:solidFill>
                <a:latin typeface="Times New Roman" panose="02020603050405020304" pitchFamily="18" charset="0"/>
                <a:ea typeface="Times New Roman" panose="02020603050405020304" pitchFamily="18" charset="0"/>
              </a:rPr>
              <a:t>0 and 2 </a:t>
            </a:r>
            <a:r>
              <a:rPr lang="x-none" altLang="zh-CN" b="1" kern="100" dirty="0">
                <a:latin typeface="Times New Roman" panose="02020603050405020304" pitchFamily="18" charset="0"/>
                <a:ea typeface="Times New Roman" panose="02020603050405020304" pitchFamily="18" charset="0"/>
              </a:rPr>
              <a:t># Output</a:t>
            </a:r>
            <a:r>
              <a:rPr lang="zh-CN" altLang="zh-CN" b="1" kern="100" dirty="0">
                <a:latin typeface="Times New Roman" panose="02020603050405020304" pitchFamily="18" charset="0"/>
                <a:ea typeface="Times New Roman" panose="02020603050405020304" pitchFamily="18" charset="0"/>
              </a:rPr>
              <a:t>: </a:t>
            </a:r>
            <a:r>
              <a:rPr lang="x-none" altLang="zh-CN" b="1" kern="100" dirty="0">
                <a:highlight>
                  <a:srgbClr val="FFFF00"/>
                </a:highlight>
                <a:latin typeface="Times New Roman" panose="02020603050405020304" pitchFamily="18" charset="0"/>
                <a:cs typeface="Times New Roman" panose="02020603050405020304" pitchFamily="18" charset="0"/>
              </a:rPr>
              <a:t>0</a:t>
            </a:r>
            <a:endParaRPr lang="zh-CN" altLang="zh-CN"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latin typeface="Times New Roman" panose="02020603050405020304" pitchFamily="18" charset="0"/>
                <a:ea typeface="Times New Roman" panose="02020603050405020304" pitchFamily="18" charset="0"/>
              </a:rPr>
              <a:t>&gt;&gt;&gt; </a:t>
            </a:r>
            <a:r>
              <a:rPr lang="x-none" altLang="zh-CN" b="1" kern="100" dirty="0">
                <a:solidFill>
                  <a:srgbClr val="FF0000"/>
                </a:solidFill>
                <a:latin typeface="Times New Roman" panose="02020603050405020304" pitchFamily="18" charset="0"/>
                <a:ea typeface="Times New Roman" panose="02020603050405020304" pitchFamily="18" charset="0"/>
              </a:rPr>
              <a:t>False and 2 </a:t>
            </a:r>
            <a:r>
              <a:rPr lang="x-none" altLang="zh-CN" b="1" kern="100" dirty="0">
                <a:latin typeface="Times New Roman" panose="02020603050405020304" pitchFamily="18" charset="0"/>
                <a:ea typeface="Times New Roman" panose="02020603050405020304" pitchFamily="18" charset="0"/>
              </a:rPr>
              <a:t># Output</a:t>
            </a:r>
            <a:r>
              <a:rPr lang="zh-CN" altLang="zh-CN" b="1" kern="100" dirty="0">
                <a:latin typeface="Times New Roman" panose="02020603050405020304" pitchFamily="18" charset="0"/>
                <a:ea typeface="Times New Roman" panose="02020603050405020304" pitchFamily="18" charset="0"/>
              </a:rPr>
              <a:t>: </a:t>
            </a:r>
            <a:r>
              <a:rPr lang="x-none" altLang="zh-CN" b="1" kern="100" dirty="0">
                <a:highlight>
                  <a:srgbClr val="FFFF00"/>
                </a:highlight>
                <a:latin typeface="Times New Roman" panose="02020603050405020304" pitchFamily="18" charset="0"/>
                <a:cs typeface="Times New Roman" panose="02020603050405020304" pitchFamily="18" charset="0"/>
              </a:rPr>
              <a:t>False</a:t>
            </a:r>
            <a:endParaRPr lang="zh-CN" altLang="zh-CN"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latin typeface="Times New Roman" panose="02020603050405020304" pitchFamily="18" charset="0"/>
                <a:ea typeface="Times New Roman" panose="02020603050405020304" pitchFamily="18" charset="0"/>
              </a:rPr>
              <a:t>&gt;&gt;&gt; </a:t>
            </a:r>
            <a:r>
              <a:rPr lang="en-US" altLang="zh-CN" b="1" kern="100" dirty="0">
                <a:solidFill>
                  <a:srgbClr val="FF0000"/>
                </a:solidFill>
                <a:latin typeface="Times New Roman" panose="02020603050405020304" pitchFamily="18" charset="0"/>
                <a:ea typeface="Times New Roman" panose="02020603050405020304" pitchFamily="18" charset="0"/>
              </a:rPr>
              <a:t>True and 2 </a:t>
            </a:r>
            <a:r>
              <a:rPr lang="en-US" altLang="zh-CN" b="1" kern="100" dirty="0">
                <a:latin typeface="Times New Roman" panose="02020603050405020304" pitchFamily="18" charset="0"/>
                <a:ea typeface="Times New Roman" panose="02020603050405020304" pitchFamily="18" charset="0"/>
              </a:rPr>
              <a:t># </a:t>
            </a:r>
            <a:r>
              <a:rPr lang="zh-CN" altLang="zh-CN" b="1" kern="100" dirty="0">
                <a:latin typeface="Times New Roman" panose="02020603050405020304" pitchFamily="18" charset="0"/>
                <a:ea typeface="Times New Roman" panose="02020603050405020304" pitchFamily="18" charset="0"/>
              </a:rPr>
              <a:t>Output: </a:t>
            </a:r>
            <a:r>
              <a:rPr lang="en-US" altLang="zh-CN" b="1" kern="100" dirty="0">
                <a:highlight>
                  <a:srgbClr val="FFFF00"/>
                </a:highlight>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endParaRPr>
          </a:p>
        </p:txBody>
      </p:sp>
      <p:sp>
        <p:nvSpPr>
          <p:cNvPr id="3" name="文本框 2"/>
          <p:cNvSpPr txBox="1"/>
          <p:nvPr/>
        </p:nvSpPr>
        <p:spPr>
          <a:xfrm>
            <a:off x="3359909" y="3213110"/>
            <a:ext cx="3919856" cy="1200329"/>
          </a:xfrm>
          <a:prstGeom prst="rect">
            <a:avLst/>
          </a:prstGeom>
          <a:solidFill>
            <a:schemeClr val="accent4">
              <a:lumMod val="20000"/>
              <a:lumOff val="80000"/>
            </a:schemeClr>
          </a:solidFill>
        </p:spPr>
        <p:txBody>
          <a:bodyPr wrap="none">
            <a:spAutoFit/>
          </a:bodyPr>
          <a:lstStyle/>
          <a:p>
            <a:pPr marL="400050" algn="just">
              <a:spcAft>
                <a:spcPts val="0"/>
              </a:spcAft>
              <a:defRPr/>
            </a:pPr>
            <a:r>
              <a:rPr lang="x-none" altLang="zh-CN" b="1" kern="100" dirty="0">
                <a:latin typeface="Times New Roman" panose="02020603050405020304" pitchFamily="18" charset="0"/>
                <a:ea typeface="Times New Roman" panose="02020603050405020304" pitchFamily="18" charset="0"/>
              </a:rPr>
              <a:t>&gt;&gt;&gt; </a:t>
            </a:r>
            <a:r>
              <a:rPr lang="x-none" altLang="zh-CN" b="1" kern="100" dirty="0">
                <a:solidFill>
                  <a:srgbClr val="FF0000"/>
                </a:solidFill>
                <a:latin typeface="Times New Roman" panose="02020603050405020304" pitchFamily="18" charset="0"/>
                <a:ea typeface="Times New Roman" panose="02020603050405020304" pitchFamily="18" charset="0"/>
              </a:rPr>
              <a:t>1 or 2 </a:t>
            </a:r>
            <a:r>
              <a:rPr lang="x-none" altLang="zh-CN" b="1" kern="100" dirty="0">
                <a:latin typeface="Times New Roman" panose="02020603050405020304" pitchFamily="18" charset="0"/>
                <a:ea typeface="Times New Roman" panose="02020603050405020304" pitchFamily="18" charset="0"/>
              </a:rPr>
              <a:t># Output</a:t>
            </a:r>
            <a:r>
              <a:rPr lang="zh-CN" altLang="zh-CN" b="1" kern="100" dirty="0">
                <a:latin typeface="Times New Roman" panose="02020603050405020304" pitchFamily="18" charset="0"/>
                <a:ea typeface="Times New Roman" panose="02020603050405020304" pitchFamily="18" charset="0"/>
              </a:rPr>
              <a:t>: </a:t>
            </a:r>
            <a:r>
              <a:rPr lang="x-none" altLang="zh-CN" b="1" kern="100" dirty="0">
                <a:highlight>
                  <a:srgbClr val="FFFF00"/>
                </a:highlight>
                <a:latin typeface="Times New Roman" panose="02020603050405020304" pitchFamily="18" charset="0"/>
                <a:cs typeface="Times New Roman" panose="02020603050405020304" pitchFamily="18" charset="0"/>
              </a:rPr>
              <a:t>1</a:t>
            </a:r>
            <a:endParaRPr lang="zh-CN" altLang="zh-CN"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latin typeface="Times New Roman" panose="02020603050405020304" pitchFamily="18" charset="0"/>
                <a:ea typeface="Times New Roman" panose="02020603050405020304" pitchFamily="18" charset="0"/>
              </a:rPr>
              <a:t>&gt;&gt;&gt; </a:t>
            </a:r>
            <a:r>
              <a:rPr lang="x-none" altLang="zh-CN" b="1" kern="100" dirty="0">
                <a:solidFill>
                  <a:srgbClr val="FF0000"/>
                </a:solidFill>
                <a:latin typeface="Times New Roman" panose="02020603050405020304" pitchFamily="18" charset="0"/>
                <a:ea typeface="Times New Roman" panose="02020603050405020304" pitchFamily="18" charset="0"/>
              </a:rPr>
              <a:t>0 or 2 </a:t>
            </a:r>
            <a:r>
              <a:rPr lang="x-none" altLang="zh-CN" b="1" kern="100" dirty="0">
                <a:latin typeface="Times New Roman" panose="02020603050405020304" pitchFamily="18" charset="0"/>
                <a:ea typeface="Times New Roman" panose="02020603050405020304" pitchFamily="18" charset="0"/>
              </a:rPr>
              <a:t># Output</a:t>
            </a:r>
            <a:r>
              <a:rPr lang="zh-CN" altLang="zh-CN" b="1" kern="100" dirty="0">
                <a:latin typeface="Times New Roman" panose="02020603050405020304" pitchFamily="18" charset="0"/>
                <a:ea typeface="Times New Roman" panose="02020603050405020304" pitchFamily="18" charset="0"/>
              </a:rPr>
              <a:t>: </a:t>
            </a:r>
            <a:r>
              <a:rPr lang="x-none" altLang="zh-CN" b="1" kern="100" dirty="0">
                <a:highlight>
                  <a:srgbClr val="FFFF00"/>
                </a:highlight>
                <a:latin typeface="Times New Roman" panose="02020603050405020304" pitchFamily="18" charset="0"/>
                <a:cs typeface="Times New Roman" panose="02020603050405020304" pitchFamily="18" charset="0"/>
              </a:rPr>
              <a:t>2</a:t>
            </a:r>
            <a:endParaRPr lang="zh-CN" altLang="zh-CN"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latin typeface="Times New Roman" panose="02020603050405020304" pitchFamily="18" charset="0"/>
                <a:ea typeface="Times New Roman" panose="02020603050405020304" pitchFamily="18" charset="0"/>
              </a:rPr>
              <a:t>&gt;&gt;&gt; </a:t>
            </a:r>
            <a:r>
              <a:rPr lang="x-none" altLang="zh-CN" b="1" kern="100" dirty="0">
                <a:solidFill>
                  <a:srgbClr val="FF0000"/>
                </a:solidFill>
                <a:latin typeface="Times New Roman" panose="02020603050405020304" pitchFamily="18" charset="0"/>
                <a:ea typeface="Times New Roman" panose="02020603050405020304" pitchFamily="18" charset="0"/>
              </a:rPr>
              <a:t>False or True </a:t>
            </a:r>
            <a:r>
              <a:rPr lang="x-none" altLang="zh-CN" b="1" kern="100" dirty="0">
                <a:latin typeface="Times New Roman" panose="02020603050405020304" pitchFamily="18" charset="0"/>
                <a:ea typeface="Times New Roman" panose="02020603050405020304" pitchFamily="18" charset="0"/>
              </a:rPr>
              <a:t>#Output</a:t>
            </a:r>
            <a:r>
              <a:rPr lang="zh-CN" altLang="zh-CN" b="1" kern="100" dirty="0">
                <a:latin typeface="Times New Roman" panose="02020603050405020304" pitchFamily="18" charset="0"/>
                <a:ea typeface="Times New Roman" panose="02020603050405020304" pitchFamily="18" charset="0"/>
              </a:rPr>
              <a:t>: </a:t>
            </a:r>
            <a:r>
              <a:rPr lang="x-none" altLang="zh-CN" b="1" kern="100" dirty="0">
                <a:highlight>
                  <a:srgbClr val="FFFF00"/>
                </a:highlight>
                <a:latin typeface="Times New Roman" panose="02020603050405020304" pitchFamily="18" charset="0"/>
                <a:cs typeface="Times New Roman" panose="02020603050405020304" pitchFamily="18" charset="0"/>
              </a:rPr>
              <a:t>True</a:t>
            </a:r>
            <a:endParaRPr lang="zh-CN" altLang="zh-CN"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latin typeface="Times New Roman" panose="02020603050405020304" pitchFamily="18" charset="0"/>
                <a:ea typeface="Times New Roman" panose="02020603050405020304" pitchFamily="18" charset="0"/>
              </a:rPr>
              <a:t>&gt;&gt;&gt; </a:t>
            </a:r>
            <a:r>
              <a:rPr lang="x-none" altLang="zh-CN" b="1" kern="100" dirty="0">
                <a:solidFill>
                  <a:srgbClr val="FF0000"/>
                </a:solidFill>
                <a:latin typeface="Times New Roman" panose="02020603050405020304" pitchFamily="18" charset="0"/>
                <a:ea typeface="Times New Roman" panose="02020603050405020304" pitchFamily="18" charset="0"/>
              </a:rPr>
              <a:t>True or False </a:t>
            </a:r>
            <a:r>
              <a:rPr lang="x-none" altLang="zh-CN" b="1" kern="100" dirty="0">
                <a:latin typeface="Times New Roman" panose="02020603050405020304" pitchFamily="18" charset="0"/>
                <a:ea typeface="Times New Roman" panose="02020603050405020304" pitchFamily="18" charset="0"/>
              </a:rPr>
              <a:t>#Output</a:t>
            </a:r>
            <a:r>
              <a:rPr lang="zh-CN" altLang="zh-CN" b="1" kern="100" dirty="0">
                <a:latin typeface="Times New Roman" panose="02020603050405020304" pitchFamily="18" charset="0"/>
                <a:ea typeface="Times New Roman" panose="02020603050405020304" pitchFamily="18" charset="0"/>
              </a:rPr>
              <a:t>: </a:t>
            </a:r>
            <a:r>
              <a:rPr lang="x-none" altLang="zh-CN" b="1" kern="100" dirty="0">
                <a:highlight>
                  <a:srgbClr val="FFFF00"/>
                </a:highlight>
                <a:latin typeface="Times New Roman" panose="02020603050405020304" pitchFamily="18" charset="0"/>
                <a:cs typeface="Times New Roman" panose="02020603050405020304" pitchFamily="18" charset="0"/>
              </a:rPr>
              <a:t>True</a:t>
            </a:r>
            <a:endParaRPr lang="zh-CN" altLang="en-US" dirty="0">
              <a:latin typeface="Times New Roman" panose="02020603050405020304" pitchFamily="18" charset="0"/>
            </a:endParaRPr>
          </a:p>
        </p:txBody>
      </p:sp>
      <p:sp>
        <p:nvSpPr>
          <p:cNvPr id="5" name="文本框 4"/>
          <p:cNvSpPr txBox="1"/>
          <p:nvPr/>
        </p:nvSpPr>
        <p:spPr>
          <a:xfrm>
            <a:off x="3287331" y="1700833"/>
            <a:ext cx="4680520" cy="646331"/>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b="1" kern="100" dirty="0">
                <a:latin typeface="Times New Roman" panose="02020603050405020304" pitchFamily="18" charset="0"/>
                <a:ea typeface="Times New Roman" panose="02020603050405020304" pitchFamily="18" charset="0"/>
              </a:rPr>
              <a:t>&gt;&gt;&gt; </a:t>
            </a:r>
            <a:r>
              <a:rPr lang="x-none" altLang="zh-CN" b="1" kern="100" dirty="0">
                <a:solidFill>
                  <a:srgbClr val="FF0000"/>
                </a:solidFill>
                <a:latin typeface="Times New Roman" panose="02020603050405020304" pitchFamily="18" charset="0"/>
                <a:ea typeface="Times New Roman" panose="02020603050405020304" pitchFamily="18" charset="0"/>
              </a:rPr>
              <a:t>not 0 </a:t>
            </a:r>
            <a:r>
              <a:rPr lang="x-none" altLang="zh-CN" b="1" kern="100" dirty="0">
                <a:latin typeface="Times New Roman" panose="02020603050405020304" pitchFamily="18" charset="0"/>
                <a:ea typeface="Times New Roman" panose="02020603050405020304" pitchFamily="18" charset="0"/>
              </a:rPr>
              <a:t># Output: </a:t>
            </a:r>
            <a:r>
              <a:rPr lang="x-none" altLang="zh-CN" b="1" kern="100" dirty="0">
                <a:highlight>
                  <a:srgbClr val="FFFF00"/>
                </a:highlight>
                <a:latin typeface="Times New Roman" panose="02020603050405020304" pitchFamily="18" charset="0"/>
                <a:cs typeface="Times New Roman" panose="02020603050405020304" pitchFamily="18" charset="0"/>
              </a:rPr>
              <a:t>True</a:t>
            </a:r>
            <a:endParaRPr lang="zh-CN" altLang="zh-CN"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latin typeface="Times New Roman" panose="02020603050405020304" pitchFamily="18" charset="0"/>
                <a:ea typeface="Times New Roman" panose="02020603050405020304" pitchFamily="18" charset="0"/>
              </a:rPr>
              <a:t>&gt;&gt;&gt; </a:t>
            </a:r>
            <a:r>
              <a:rPr lang="x-none" altLang="zh-CN" b="1" kern="100" dirty="0">
                <a:solidFill>
                  <a:srgbClr val="FF0000"/>
                </a:solidFill>
                <a:latin typeface="Times New Roman" panose="02020603050405020304" pitchFamily="18" charset="0"/>
                <a:ea typeface="Times New Roman" panose="02020603050405020304" pitchFamily="18" charset="0"/>
              </a:rPr>
              <a:t>not 'a' </a:t>
            </a:r>
            <a:r>
              <a:rPr lang="x-none" altLang="zh-CN" b="1" kern="100" dirty="0">
                <a:latin typeface="Times New Roman" panose="02020603050405020304" pitchFamily="18" charset="0"/>
                <a:ea typeface="Times New Roman" panose="02020603050405020304" pitchFamily="18" charset="0"/>
              </a:rPr>
              <a:t>#Output: </a:t>
            </a:r>
            <a:r>
              <a:rPr lang="x-none" altLang="zh-CN" b="1" kern="100" dirty="0">
                <a:highlight>
                  <a:srgbClr val="FFFF00"/>
                </a:highlight>
                <a:latin typeface="Times New Roman" panose="02020603050405020304" pitchFamily="18" charset="0"/>
                <a:cs typeface="Times New Roman" panose="02020603050405020304" pitchFamily="18" charset="0"/>
              </a:rPr>
              <a:t>False</a:t>
            </a:r>
            <a:endParaRPr lang="zh-CN" altLang="en-US" dirty="0">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a:xfrm>
            <a:off x="1251991" y="405482"/>
            <a:ext cx="9577388" cy="503238"/>
          </a:xfrm>
        </p:spPr>
        <p:txBody>
          <a:bodyPr/>
          <a:lstStyle/>
          <a:p>
            <a:pPr eaLnBrk="1" hangingPunct="1">
              <a:defRPr/>
            </a:pPr>
            <a:r>
              <a:rPr lang="en-US" altLang="zh-CN" dirty="0"/>
              <a:t>complex </a:t>
            </a:r>
            <a:r>
              <a:rPr lang="zh-CN" altLang="zh-CN" dirty="0"/>
              <a:t>types (plural) </a:t>
            </a:r>
            <a:r>
              <a:rPr lang="en-US" altLang="zh-CN" dirty="0"/>
              <a:t>(1)</a:t>
            </a:r>
            <a:endParaRPr lang="zh-CN" altLang="en-US" dirty="0"/>
          </a:p>
        </p:txBody>
      </p:sp>
      <p:sp>
        <p:nvSpPr>
          <p:cNvPr id="20483" name="内容占位符 2"/>
          <p:cNvSpPr>
            <a:spLocks noGrp="1" noChangeArrowheads="1"/>
          </p:cNvSpPr>
          <p:nvPr>
            <p:ph idx="1"/>
          </p:nvPr>
        </p:nvSpPr>
        <p:spPr>
          <a:xfrm>
            <a:off x="191344" y="908720"/>
            <a:ext cx="9898806" cy="4263355"/>
          </a:xfrm>
        </p:spPr>
        <p:txBody>
          <a:bodyPr/>
          <a:lstStyle/>
          <a:p>
            <a:pPr eaLnBrk="1" hangingPunct="1">
              <a:defRPr/>
            </a:pPr>
            <a:r>
              <a:rPr lang="zh-CN" altLang="zh-CN" sz="2400" dirty="0"/>
              <a:t>Creating a </a:t>
            </a:r>
            <a:r>
              <a:rPr lang="en-US" altLang="zh-CN" sz="2400" dirty="0"/>
              <a:t>complex </a:t>
            </a:r>
            <a:r>
              <a:rPr lang="zh-CN" altLang="zh-CN" sz="2400" dirty="0"/>
              <a:t>object</a:t>
            </a:r>
            <a:endParaRPr lang="en-US" altLang="zh-CN" sz="2400" dirty="0"/>
          </a:p>
          <a:p>
            <a:pPr lvl="1" eaLnBrk="1" hangingPunct="1">
              <a:defRPr/>
            </a:pPr>
            <a:endParaRPr lang="zh-CN" altLang="zh-CN" dirty="0">
              <a:highlight>
                <a:srgbClr val="00FFFF"/>
              </a:highlight>
              <a:cs typeface="Times New Roman" panose="02020603050405020304" pitchFamily="18" charset="0"/>
            </a:endParaRPr>
          </a:p>
          <a:p>
            <a:pPr lvl="1" eaLnBrk="1" hangingPunct="1">
              <a:defRPr/>
            </a:pPr>
            <a:endParaRPr lang="zh-CN" altLang="zh-CN" dirty="0">
              <a:highlight>
                <a:srgbClr val="00FFFF"/>
              </a:highlight>
              <a:cs typeface="Times New Roman" panose="02020603050405020304" pitchFamily="18" charset="0"/>
            </a:endParaRPr>
          </a:p>
          <a:p>
            <a:pPr lvl="1" eaLnBrk="1" hangingPunct="1">
              <a:defRPr/>
            </a:pPr>
            <a:r>
              <a:rPr lang="zh-CN" altLang="zh-CN" dirty="0">
                <a:highlight>
                  <a:srgbClr val="00FFFF"/>
                </a:highlight>
                <a:cs typeface="Times New Roman" panose="02020603050405020304" pitchFamily="18" charset="0"/>
              </a:rPr>
              <a:t>[Example </a:t>
            </a:r>
            <a:r>
              <a:rPr lang="en-US" altLang="zh-CN" dirty="0">
                <a:highlight>
                  <a:srgbClr val="00FFFF"/>
                </a:highlight>
                <a:cs typeface="Times New Roman" panose="02020603050405020304" pitchFamily="18" charset="0"/>
              </a:rPr>
              <a:t>4.10</a:t>
            </a:r>
            <a:r>
              <a:rPr lang="zh-CN" altLang="zh-CN" dirty="0">
                <a:highlight>
                  <a:srgbClr val="00FFFF"/>
                </a:highlight>
                <a:cs typeface="Times New Roman" panose="02020603050405020304" pitchFamily="18" charset="0"/>
              </a:rPr>
              <a:t>] Example of Plural Literal Quantity</a:t>
            </a:r>
            <a:endParaRPr lang="en-US" altLang="zh-CN" dirty="0">
              <a:highlight>
                <a:srgbClr val="00FFFF"/>
              </a:highlight>
              <a:cs typeface="Times New Roman" panose="02020603050405020304" pitchFamily="18" charset="0"/>
            </a:endParaRPr>
          </a:p>
          <a:p>
            <a:pPr lvl="1" eaLnBrk="1" hangingPunct="1">
              <a:defRPr/>
            </a:pPr>
            <a:endParaRPr lang="en-US" altLang="zh-CN" dirty="0"/>
          </a:p>
          <a:p>
            <a:pPr lvl="1" eaLnBrk="1" hangingPunct="1">
              <a:defRPr/>
            </a:pPr>
            <a:endParaRPr lang="en-US" altLang="zh-CN" dirty="0"/>
          </a:p>
          <a:p>
            <a:pPr lvl="1" eaLnBrk="1" hangingPunct="1">
              <a:defRPr/>
            </a:pPr>
            <a:r>
              <a:rPr dirty="0">
                <a:highlight>
                  <a:srgbClr val="00FFFF"/>
                </a:highlight>
                <a:cs typeface="Times New Roman" panose="02020603050405020304" pitchFamily="18" charset="0"/>
              </a:rPr>
              <a:t>[</a:t>
            </a:r>
            <a:r>
              <a:rPr lang="zh-CN" altLang="zh-CN" dirty="0">
                <a:highlight>
                  <a:srgbClr val="00FFFF"/>
                </a:highlight>
                <a:cs typeface="Times New Roman" panose="02020603050405020304" pitchFamily="18" charset="0"/>
              </a:rPr>
              <a:t>Example </a:t>
            </a:r>
            <a:r>
              <a:rPr lang="en-US" altLang="zh-CN" dirty="0">
                <a:highlight>
                  <a:srgbClr val="00FFFF"/>
                </a:highlight>
                <a:cs typeface="Times New Roman" panose="02020603050405020304" pitchFamily="18" charset="0"/>
              </a:rPr>
              <a:t>4.11</a:t>
            </a:r>
            <a:r>
              <a:rPr lang="zh-CN" altLang="zh-CN" dirty="0">
                <a:highlight>
                  <a:srgbClr val="00FFFF"/>
                </a:highlight>
                <a:cs typeface="Times New Roman" panose="02020603050405020304" pitchFamily="18" charset="0"/>
              </a:rPr>
              <a:t>] </a:t>
            </a:r>
            <a:r>
              <a:rPr lang="en-US" altLang="zh-CN" dirty="0">
                <a:highlight>
                  <a:srgbClr val="00FFFF"/>
                </a:highlight>
                <a:cs typeface="Times New Roman" panose="02020603050405020304" pitchFamily="18" charset="0"/>
              </a:rPr>
              <a:t>Complex </a:t>
            </a:r>
            <a:r>
              <a:rPr lang="zh-CN" altLang="zh-CN" dirty="0">
                <a:highlight>
                  <a:srgbClr val="00FFFF"/>
                </a:highlight>
                <a:cs typeface="Times New Roman" panose="02020603050405020304" pitchFamily="18" charset="0"/>
              </a:rPr>
              <a:t>Object Example</a:t>
            </a:r>
            <a:endParaRPr lang="en-US" altLang="zh-CN" dirty="0">
              <a:highlight>
                <a:srgbClr val="00FFFF"/>
              </a:highlight>
              <a:cs typeface="Times New Roman" panose="02020603050405020304" pitchFamily="18" charset="0"/>
            </a:endParaRPr>
          </a:p>
          <a:p>
            <a:pPr eaLnBrk="1" hangingPunct="1">
              <a:defRPr/>
            </a:pPr>
            <a:endParaRPr lang="en-US" altLang="zh-CN" sz="2400" dirty="0"/>
          </a:p>
          <a:p>
            <a:pPr eaLnBrk="1" hangingPunct="1">
              <a:defRPr/>
            </a:pPr>
            <a:endParaRPr lang="en-US" altLang="zh-CN" sz="2800" dirty="0"/>
          </a:p>
          <a:p>
            <a:pPr eaLnBrk="1" hangingPunct="1">
              <a:defRPr/>
            </a:pPr>
            <a:endParaRPr lang="en-US" altLang="zh-CN" sz="2800" dirty="0"/>
          </a:p>
          <a:p>
            <a:pPr eaLnBrk="1" hangingPunct="1">
              <a:defRPr/>
            </a:pPr>
            <a:endParaRPr lang="zh-CN" altLang="en-US" sz="2800" dirty="0"/>
          </a:p>
        </p:txBody>
      </p:sp>
      <p:pic>
        <p:nvPicPr>
          <p:cNvPr id="24580"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83298" y="1484313"/>
            <a:ext cx="8339137"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719612" y="3064263"/>
            <a:ext cx="7560840" cy="707886"/>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1+2j </a:t>
            </a:r>
            <a:r>
              <a:rPr lang="x-none" altLang="zh-CN" sz="2000" b="1" kern="100" dirty="0">
                <a:latin typeface="Times New Roman" panose="02020603050405020304" pitchFamily="18" charset="0"/>
                <a:ea typeface="Times New Roman" panose="02020603050405020304" pitchFamily="18" charset="0"/>
              </a:rPr>
              <a:t># </a:t>
            </a:r>
            <a:r>
              <a:rPr lang="zh-CN" altLang="zh-CN" sz="2000" b="1" kern="100" dirty="0">
                <a:latin typeface="Times New Roman" panose="02020603050405020304" pitchFamily="18" charset="0"/>
                <a:ea typeface="Times New Roman" panose="02020603050405020304" pitchFamily="18" charset="0"/>
              </a:rPr>
              <a:t>Output: </a:t>
            </a:r>
            <a:r>
              <a:rPr lang="x-none" altLang="zh-CN" sz="2000" b="1" kern="100" dirty="0">
                <a:highlight>
                  <a:srgbClr val="FFFF00"/>
                </a:highlight>
                <a:latin typeface="Times New Roman" panose="02020603050405020304" pitchFamily="18" charset="0"/>
                <a:cs typeface="Times New Roman" panose="02020603050405020304" pitchFamily="18" charset="0"/>
              </a:rPr>
              <a:t>(1+2j)</a:t>
            </a:r>
            <a:endParaRPr lang="zh-CN" altLang="zh-CN" sz="20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type(1+2j) </a:t>
            </a:r>
            <a:r>
              <a:rPr lang="zh-CN" altLang="zh-CN" sz="2000" b="1" kern="100" dirty="0">
                <a:latin typeface="Times New Roman" panose="02020603050405020304" pitchFamily="18" charset="0"/>
                <a:ea typeface="Times New Roman" panose="02020603050405020304" pitchFamily="18" charset="0"/>
              </a:rPr>
              <a:t>#Output: </a:t>
            </a:r>
            <a:r>
              <a:rPr lang="x-none" altLang="zh-CN" sz="2000" b="1" kern="100" dirty="0">
                <a:highlight>
                  <a:srgbClr val="FFFF00"/>
                </a:highlight>
                <a:latin typeface="Times New Roman" panose="02020603050405020304" pitchFamily="18" charset="0"/>
                <a:cs typeface="Times New Roman" panose="02020603050405020304" pitchFamily="18" charset="0"/>
              </a:rPr>
              <a:t>&lt;class 'complex'&gt;</a:t>
            </a:r>
            <a:endParaRPr lang="zh-CN" altLang="zh-CN" sz="2000" b="1" kern="100" dirty="0">
              <a:highlight>
                <a:srgbClr val="FFFF00"/>
              </a:highlight>
              <a:latin typeface="Times New Roman" panose="02020603050405020304" pitchFamily="18" charset="0"/>
              <a:cs typeface="Times New Roman" panose="02020603050405020304" pitchFamily="18" charset="0"/>
            </a:endParaRPr>
          </a:p>
        </p:txBody>
      </p:sp>
      <p:sp>
        <p:nvSpPr>
          <p:cNvPr id="3" name="矩形 2"/>
          <p:cNvSpPr/>
          <p:nvPr/>
        </p:nvSpPr>
        <p:spPr>
          <a:xfrm>
            <a:off x="3720103" y="4653514"/>
            <a:ext cx="6926905" cy="1015663"/>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complex </a:t>
            </a:r>
            <a:r>
              <a:rPr lang="zh-CN" altLang="zh-CN" sz="2000" b="1" kern="100" dirty="0">
                <a:latin typeface="Times New Roman" panose="02020603050405020304" pitchFamily="18" charset="0"/>
                <a:ea typeface="Times New Roman" panose="02020603050405020304" pitchFamily="18" charset="0"/>
              </a:rPr>
              <a:t>#Output: </a:t>
            </a:r>
            <a:r>
              <a:rPr lang="x-none" altLang="zh-CN" sz="2000" b="1" kern="100" dirty="0">
                <a:highlight>
                  <a:srgbClr val="FFFF00"/>
                </a:highlight>
                <a:latin typeface="Times New Roman" panose="02020603050405020304" pitchFamily="18" charset="0"/>
                <a:cs typeface="Times New Roman" panose="02020603050405020304" pitchFamily="18" charset="0"/>
              </a:rPr>
              <a:t>&lt;class 'complex'&gt;</a:t>
            </a:r>
            <a:endParaRPr lang="zh-CN" altLang="zh-CN" sz="20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c = complex(4, 5)</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c </a:t>
            </a:r>
            <a:r>
              <a:rPr lang="x-none" altLang="zh-CN" sz="2000" b="1" kern="100" dirty="0">
                <a:latin typeface="Times New Roman" panose="02020603050405020304" pitchFamily="18" charset="0"/>
                <a:ea typeface="Times New Roman" panose="02020603050405020304" pitchFamily="18" charset="0"/>
              </a:rPr>
              <a:t># </a:t>
            </a:r>
            <a:r>
              <a:rPr lang="zh-CN" altLang="zh-CN" sz="2000" b="1" kern="100" dirty="0">
                <a:latin typeface="Times New Roman" panose="02020603050405020304" pitchFamily="18" charset="0"/>
                <a:ea typeface="Times New Roman" panose="02020603050405020304" pitchFamily="18" charset="0"/>
              </a:rPr>
              <a:t>Output: </a:t>
            </a:r>
            <a:r>
              <a:rPr lang="x-none" altLang="zh-CN" sz="2000" b="1" kern="100" dirty="0">
                <a:highlight>
                  <a:srgbClr val="FFFF00"/>
                </a:highlight>
                <a:latin typeface="Times New Roman" panose="02020603050405020304" pitchFamily="18" charset="0"/>
                <a:cs typeface="Times New Roman" panose="02020603050405020304" pitchFamily="18" charset="0"/>
              </a:rPr>
              <a:t>(4+5j)</a:t>
            </a:r>
            <a:endParaRPr lang="zh-CN" altLang="zh-CN" sz="2000" b="1" kern="100" dirty="0">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a:xfrm>
            <a:off x="1251991" y="405482"/>
            <a:ext cx="9577388" cy="503238"/>
          </a:xfrm>
        </p:spPr>
        <p:txBody>
          <a:bodyPr/>
          <a:lstStyle/>
          <a:p>
            <a:pPr eaLnBrk="1" hangingPunct="1">
              <a:defRPr/>
            </a:pPr>
            <a:r>
              <a:rPr lang="en-US" altLang="zh-CN" dirty="0"/>
              <a:t>complex </a:t>
            </a:r>
            <a:r>
              <a:rPr lang="zh-CN" altLang="zh-CN" dirty="0"/>
              <a:t>types (plural) </a:t>
            </a:r>
            <a:r>
              <a:rPr lang="en-US" altLang="zh-CN" dirty="0"/>
              <a:t>(1)</a:t>
            </a:r>
            <a:endParaRPr lang="zh-CN" altLang="en-US" dirty="0"/>
          </a:p>
        </p:txBody>
      </p:sp>
      <p:sp>
        <p:nvSpPr>
          <p:cNvPr id="20483" name="内容占位符 2"/>
          <p:cNvSpPr>
            <a:spLocks noGrp="1" noChangeArrowheads="1"/>
          </p:cNvSpPr>
          <p:nvPr>
            <p:ph idx="1"/>
          </p:nvPr>
        </p:nvSpPr>
        <p:spPr>
          <a:xfrm>
            <a:off x="191344" y="908720"/>
            <a:ext cx="9898806" cy="4263355"/>
          </a:xfrm>
        </p:spPr>
        <p:txBody>
          <a:bodyPr/>
          <a:lstStyle/>
          <a:p>
            <a:pPr eaLnBrk="1" hangingPunct="1">
              <a:defRPr/>
            </a:pPr>
            <a:r>
              <a:rPr lang="en-US" altLang="zh-CN" sz="2400" dirty="0"/>
              <a:t>Complex </a:t>
            </a:r>
            <a:r>
              <a:rPr lang="zh-CN" altLang="en-US" sz="2400" dirty="0"/>
              <a:t>object properties and methods</a:t>
            </a:r>
            <a:endParaRPr lang="en-US" altLang="zh-CN" sz="2400" dirty="0"/>
          </a:p>
          <a:p>
            <a:pPr eaLnBrk="1" hangingPunct="1">
              <a:defRPr/>
            </a:pPr>
            <a:endParaRPr lang="en-US" altLang="zh-CN" sz="2800" dirty="0"/>
          </a:p>
          <a:p>
            <a:pPr eaLnBrk="1" hangingPunct="1">
              <a:defRPr/>
            </a:pPr>
            <a:endParaRPr lang="en-US" altLang="zh-CN" sz="2800" dirty="0"/>
          </a:p>
          <a:p>
            <a:pPr eaLnBrk="1" hangingPunct="1">
              <a:defRPr/>
            </a:pPr>
            <a:endParaRPr lang="zh-CN" altLang="en-US" sz="2800" dirty="0"/>
          </a:p>
        </p:txBody>
      </p:sp>
      <p:graphicFrame>
        <p:nvGraphicFramePr>
          <p:cNvPr id="4" name="表格 3"/>
          <p:cNvGraphicFramePr>
            <a:graphicFrameLocks noGrp="1"/>
          </p:cNvGraphicFramePr>
          <p:nvPr/>
        </p:nvGraphicFramePr>
        <p:xfrm>
          <a:off x="623569" y="1844393"/>
          <a:ext cx="10739287" cy="3657600"/>
        </p:xfrm>
        <a:graphic>
          <a:graphicData uri="http://schemas.openxmlformats.org/drawingml/2006/table">
            <a:tbl>
              <a:tblPr firstRow="1" firstCol="1" bandRow="1">
                <a:tableStyleId>{5C22544A-7EE6-4342-B048-85BDC9FD1C3A}</a:tableStyleId>
              </a:tblPr>
              <a:tblGrid>
                <a:gridCol w="2201712"/>
                <a:gridCol w="2861945"/>
                <a:gridCol w="5675630"/>
              </a:tblGrid>
              <a:tr h="382814">
                <a:tc>
                  <a:txBody>
                    <a:bodyPr/>
                    <a:lstStyle/>
                    <a:p>
                      <a:pPr algn="ctr">
                        <a:spcAft>
                          <a:spcPts val="0"/>
                        </a:spcAft>
                      </a:pPr>
                      <a:r>
                        <a:rPr lang="zh-CN" sz="2400" kern="0">
                          <a:effectLst/>
                        </a:rPr>
                        <a:t>Properties/Methods</a:t>
                      </a:r>
                      <a:endParaRPr lang="zh-CN" sz="2400" b="1" kern="0">
                        <a:effectLst/>
                        <a:latin typeface="Times New Roman" panose="02020603050405020304" pitchFamily="18" charset="0"/>
                        <a:ea typeface="Times New Roman" panose="02020603050405020304" pitchFamily="18" charset="0"/>
                      </a:endParaRPr>
                    </a:p>
                  </a:txBody>
                  <a:tcPr marL="68577" marR="68577" marT="0" marB="0"/>
                </a:tc>
                <a:tc>
                  <a:txBody>
                    <a:bodyPr/>
                    <a:lstStyle/>
                    <a:p>
                      <a:pPr algn="ctr">
                        <a:spcAft>
                          <a:spcPts val="0"/>
                        </a:spcAft>
                      </a:pPr>
                      <a:r>
                        <a:rPr lang="zh-CN" sz="2400" kern="0">
                          <a:effectLst/>
                        </a:rPr>
                        <a:t>clarification</a:t>
                      </a:r>
                      <a:endParaRPr lang="zh-CN" sz="2400" b="1" kern="0">
                        <a:effectLst/>
                        <a:latin typeface="Times New Roman" panose="02020603050405020304" pitchFamily="18" charset="0"/>
                        <a:ea typeface="Times New Roman" panose="02020603050405020304" pitchFamily="18" charset="0"/>
                      </a:endParaRPr>
                    </a:p>
                  </a:txBody>
                  <a:tcPr marL="68577" marR="68577" marT="0" marB="0"/>
                </a:tc>
                <a:tc>
                  <a:txBody>
                    <a:bodyPr/>
                    <a:lstStyle/>
                    <a:p>
                      <a:pPr algn="ctr">
                        <a:spcAft>
                          <a:spcPts val="0"/>
                        </a:spcAft>
                      </a:pPr>
                      <a:r>
                        <a:rPr lang="zh-CN" sz="2400" kern="0">
                          <a:effectLst/>
                        </a:rPr>
                        <a:t>typical example</a:t>
                      </a:r>
                      <a:endParaRPr lang="zh-CN" sz="2400" b="1" kern="0">
                        <a:effectLst/>
                        <a:latin typeface="Times New Roman" panose="02020603050405020304" pitchFamily="18" charset="0"/>
                        <a:ea typeface="Times New Roman" panose="02020603050405020304" pitchFamily="18" charset="0"/>
                      </a:endParaRPr>
                    </a:p>
                  </a:txBody>
                  <a:tcPr marL="68577" marR="68577" marT="0" marB="0"/>
                </a:tc>
              </a:tr>
              <a:tr h="430666">
                <a:tc>
                  <a:txBody>
                    <a:bodyPr/>
                    <a:lstStyle/>
                    <a:p>
                      <a:pPr algn="just">
                        <a:spcAft>
                          <a:spcPts val="0"/>
                        </a:spcAft>
                      </a:pPr>
                      <a:r>
                        <a:rPr lang="en-US" sz="2400" kern="0">
                          <a:effectLst/>
                        </a:rPr>
                        <a:t>real</a:t>
                      </a:r>
                      <a:endParaRPr lang="en-US" sz="2400" kern="0">
                        <a:effectLst/>
                        <a:latin typeface="Times New Roman" panose="02020603050405020304" pitchFamily="18" charset="0"/>
                        <a:ea typeface="Times New Roman" panose="02020603050405020304" pitchFamily="18" charset="0"/>
                      </a:endParaRPr>
                    </a:p>
                  </a:txBody>
                  <a:tcPr marL="68577" marR="68577" marT="0" marB="0"/>
                </a:tc>
                <a:tc>
                  <a:txBody>
                    <a:bodyPr/>
                    <a:lstStyle/>
                    <a:p>
                      <a:pPr algn="just">
                        <a:spcAft>
                          <a:spcPts val="0"/>
                        </a:spcAft>
                      </a:pPr>
                      <a:r>
                        <a:rPr lang="zh-CN" sz="2400" kern="0">
                          <a:effectLst/>
                        </a:rPr>
                        <a:t>real part of a complex number (math.)</a:t>
                      </a:r>
                      <a:endParaRPr lang="zh-CN" sz="2400" kern="0">
                        <a:effectLst/>
                        <a:latin typeface="Times New Roman" panose="02020603050405020304" pitchFamily="18" charset="0"/>
                        <a:ea typeface="Times New Roman" panose="02020603050405020304" pitchFamily="18" charset="0"/>
                      </a:endParaRPr>
                    </a:p>
                  </a:txBody>
                  <a:tcPr marL="68577" marR="68577" marT="0" marB="0"/>
                </a:tc>
                <a:tc>
                  <a:txBody>
                    <a:bodyPr/>
                    <a:lstStyle/>
                    <a:p>
                      <a:pPr marL="400050" algn="just" defTabSz="457200" rtl="0" eaLnBrk="0" fontAlgn="base" hangingPunct="0">
                        <a:spcBef>
                          <a:spcPct val="0"/>
                        </a:spcBef>
                        <a:spcAft>
                          <a:spcPts val="0"/>
                        </a:spcAft>
                        <a:defRPr/>
                      </a:pPr>
                      <a:r>
                        <a:rPr lang="en-US" sz="2400" kern="0" dirty="0">
                          <a:effectLst/>
                        </a:rPr>
                        <a:t>&gt;&gt;&gt; </a:t>
                      </a:r>
                      <a:r>
                        <a:rPr lang="en-US" sz="2400" b="1" kern="100" dirty="0">
                          <a:solidFill>
                            <a:srgbClr val="FF0000"/>
                          </a:solidFill>
                          <a:effectLst/>
                          <a:latin typeface="Times New Roman" panose="02020603050405020304" pitchFamily="18" charset="0"/>
                          <a:ea typeface="Times New Roman" panose="02020603050405020304" pitchFamily="18" charset="0"/>
                          <a:cs typeface="+mn-cs"/>
                        </a:rPr>
                        <a:t>(1+2j).real </a:t>
                      </a:r>
                      <a:r>
                        <a:rPr lang="zh-CN" sz="2400" kern="0" dirty="0">
                          <a:effectLst/>
                        </a:rPr>
                        <a:t>#Result: </a:t>
                      </a:r>
                      <a:r>
                        <a:rPr lang="en-US" sz="2400" b="1" kern="100" dirty="0">
                          <a:solidFill>
                            <a:schemeClr val="tx1"/>
                          </a:solidFill>
                          <a:highlight>
                            <a:srgbClr val="FFFF00"/>
                          </a:highlight>
                          <a:latin typeface="Times New Roman" panose="02020603050405020304" pitchFamily="18" charset="0"/>
                          <a:ea typeface="+mn-ea"/>
                          <a:cs typeface="Times New Roman" panose="02020603050405020304" pitchFamily="18" charset="0"/>
                        </a:rPr>
                        <a:t>1.0</a:t>
                      </a:r>
                      <a:endParaRPr lang="zh-CN" sz="2400" b="1" kern="100" dirty="0">
                        <a:solidFill>
                          <a:schemeClr val="tx1"/>
                        </a:solidFill>
                        <a:highlight>
                          <a:srgbClr val="FFFF00"/>
                        </a:highlight>
                        <a:latin typeface="Times New Roman" panose="02020603050405020304" pitchFamily="18" charset="0"/>
                        <a:ea typeface="+mn-ea"/>
                        <a:cs typeface="Times New Roman" panose="02020603050405020304" pitchFamily="18" charset="0"/>
                      </a:endParaRPr>
                    </a:p>
                  </a:txBody>
                  <a:tcPr marL="68577" marR="68577" marT="0" marB="0"/>
                </a:tc>
              </a:tr>
              <a:tr h="430666">
                <a:tc>
                  <a:txBody>
                    <a:bodyPr/>
                    <a:lstStyle/>
                    <a:p>
                      <a:pPr algn="just">
                        <a:spcAft>
                          <a:spcPts val="0"/>
                        </a:spcAft>
                      </a:pPr>
                      <a:r>
                        <a:rPr lang="en-US" sz="2400" kern="0">
                          <a:effectLst/>
                        </a:rPr>
                        <a:t>imag</a:t>
                      </a:r>
                      <a:endParaRPr lang="en-US" sz="2400" kern="0">
                        <a:effectLst/>
                        <a:latin typeface="Times New Roman" panose="02020603050405020304" pitchFamily="18" charset="0"/>
                        <a:ea typeface="Times New Roman" panose="02020603050405020304" pitchFamily="18" charset="0"/>
                      </a:endParaRPr>
                    </a:p>
                  </a:txBody>
                  <a:tcPr marL="68577" marR="68577" marT="0" marB="0"/>
                </a:tc>
                <a:tc>
                  <a:txBody>
                    <a:bodyPr/>
                    <a:lstStyle/>
                    <a:p>
                      <a:pPr algn="just">
                        <a:spcAft>
                          <a:spcPts val="0"/>
                        </a:spcAft>
                      </a:pPr>
                      <a:r>
                        <a:rPr lang="zh-CN" altLang="en-US" sz="2400" kern="0" dirty="0">
                          <a:effectLst/>
                        </a:rPr>
                        <a:t>imaginary </a:t>
                      </a:r>
                      <a:r>
                        <a:rPr lang="zh-CN" sz="2400" kern="0" dirty="0">
                          <a:effectLst/>
                        </a:rPr>
                        <a:t>part of a complex number (math)</a:t>
                      </a:r>
                      <a:endParaRPr lang="zh-CN" sz="2400" kern="0" dirty="0">
                        <a:effectLst/>
                        <a:latin typeface="Times New Roman" panose="02020603050405020304" pitchFamily="18" charset="0"/>
                        <a:ea typeface="Times New Roman" panose="02020603050405020304" pitchFamily="18" charset="0"/>
                      </a:endParaRPr>
                    </a:p>
                  </a:txBody>
                  <a:tcPr marL="68577" marR="68577" marT="0" marB="0"/>
                </a:tc>
                <a:tc>
                  <a:txBody>
                    <a:bodyPr/>
                    <a:lstStyle/>
                    <a:p>
                      <a:pPr marL="400050" algn="just" defTabSz="457200" rtl="0" eaLnBrk="0" fontAlgn="base" hangingPunct="0">
                        <a:spcBef>
                          <a:spcPct val="0"/>
                        </a:spcBef>
                        <a:spcAft>
                          <a:spcPts val="0"/>
                        </a:spcAft>
                        <a:defRPr/>
                      </a:pPr>
                      <a:r>
                        <a:rPr lang="en-US" sz="2400" kern="0" dirty="0">
                          <a:effectLst/>
                        </a:rPr>
                        <a:t>&gt;&gt;&gt; </a:t>
                      </a:r>
                      <a:r>
                        <a:rPr lang="en-US" sz="2400" b="1" kern="100" dirty="0">
                          <a:solidFill>
                            <a:srgbClr val="FF0000"/>
                          </a:solidFill>
                          <a:effectLst/>
                          <a:latin typeface="Times New Roman" panose="02020603050405020304" pitchFamily="18" charset="0"/>
                          <a:ea typeface="Times New Roman" panose="02020603050405020304" pitchFamily="18" charset="0"/>
                          <a:cs typeface="+mn-cs"/>
                        </a:rPr>
                        <a:t>(1+2j).</a:t>
                      </a:r>
                      <a:r>
                        <a:rPr lang="en-US" sz="2400" b="1" kern="100" dirty="0" err="1">
                          <a:solidFill>
                            <a:srgbClr val="FF0000"/>
                          </a:solidFill>
                          <a:effectLst/>
                          <a:latin typeface="Times New Roman" panose="02020603050405020304" pitchFamily="18" charset="0"/>
                          <a:ea typeface="Times New Roman" panose="02020603050405020304" pitchFamily="18" charset="0"/>
                          <a:cs typeface="+mn-cs"/>
                        </a:rPr>
                        <a:t>imag </a:t>
                      </a:r>
                      <a:r>
                        <a:rPr lang="zh-CN" sz="2400" kern="0" dirty="0">
                          <a:effectLst/>
                        </a:rPr>
                        <a:t>#Result: </a:t>
                      </a:r>
                      <a:r>
                        <a:rPr lang="en-US" sz="2400" b="1" kern="100" dirty="0">
                          <a:solidFill>
                            <a:schemeClr val="tx1"/>
                          </a:solidFill>
                          <a:highlight>
                            <a:srgbClr val="FFFF00"/>
                          </a:highlight>
                          <a:latin typeface="Times New Roman" panose="02020603050405020304" pitchFamily="18" charset="0"/>
                          <a:ea typeface="+mn-ea"/>
                          <a:cs typeface="Times New Roman" panose="02020603050405020304" pitchFamily="18" charset="0"/>
                        </a:rPr>
                        <a:t>2.0</a:t>
                      </a:r>
                      <a:endParaRPr lang="zh-CN" sz="2400" b="1" kern="100" dirty="0">
                        <a:solidFill>
                          <a:schemeClr val="tx1"/>
                        </a:solidFill>
                        <a:highlight>
                          <a:srgbClr val="FFFF00"/>
                        </a:highlight>
                        <a:latin typeface="Times New Roman" panose="02020603050405020304" pitchFamily="18" charset="0"/>
                        <a:ea typeface="+mn-ea"/>
                        <a:cs typeface="Times New Roman" panose="02020603050405020304" pitchFamily="18" charset="0"/>
                      </a:endParaRPr>
                    </a:p>
                  </a:txBody>
                  <a:tcPr marL="68577" marR="68577" marT="0" marB="0"/>
                </a:tc>
              </a:tr>
              <a:tr h="1097280">
                <a:tc>
                  <a:txBody>
                    <a:bodyPr/>
                    <a:lstStyle/>
                    <a:p>
                      <a:pPr algn="just">
                        <a:spcAft>
                          <a:spcPts val="0"/>
                        </a:spcAft>
                      </a:pPr>
                      <a:r>
                        <a:rPr lang="en-US" sz="2400" kern="0" dirty="0">
                          <a:effectLst/>
                        </a:rPr>
                        <a:t>conjugate()</a:t>
                      </a:r>
                      <a:endParaRPr lang="en-US" sz="2400" kern="0" dirty="0">
                        <a:effectLst/>
                        <a:latin typeface="Times New Roman" panose="02020603050405020304" pitchFamily="18" charset="0"/>
                        <a:ea typeface="Times New Roman" panose="02020603050405020304" pitchFamily="18" charset="0"/>
                      </a:endParaRPr>
                    </a:p>
                  </a:txBody>
                  <a:tcPr marL="68577" marR="68577" marT="0" marB="0"/>
                </a:tc>
                <a:tc>
                  <a:txBody>
                    <a:bodyPr/>
                    <a:lstStyle/>
                    <a:p>
                      <a:pPr algn="just">
                        <a:spcAft>
                          <a:spcPts val="0"/>
                        </a:spcAft>
                      </a:pPr>
                      <a:r>
                        <a:rPr lang="zh-CN" sz="2400" kern="0">
                          <a:effectLst/>
                        </a:rPr>
                        <a:t>complex conjugate number (math.)</a:t>
                      </a:r>
                      <a:endParaRPr lang="zh-CN" sz="2400" kern="0">
                        <a:effectLst/>
                        <a:latin typeface="Times New Roman" panose="02020603050405020304" pitchFamily="18" charset="0"/>
                        <a:ea typeface="Times New Roman" panose="02020603050405020304" pitchFamily="18" charset="0"/>
                      </a:endParaRPr>
                    </a:p>
                  </a:txBody>
                  <a:tcPr marL="68577" marR="68577" marT="0" marB="0"/>
                </a:tc>
                <a:tc>
                  <a:txBody>
                    <a:bodyPr/>
                    <a:lstStyle/>
                    <a:p>
                      <a:pPr marL="400050" algn="just" defTabSz="457200" rtl="0" eaLnBrk="0" fontAlgn="base" hangingPunct="0">
                        <a:spcBef>
                          <a:spcPct val="0"/>
                        </a:spcBef>
                        <a:spcAft>
                          <a:spcPts val="0"/>
                        </a:spcAft>
                        <a:defRPr/>
                      </a:pPr>
                      <a:r>
                        <a:rPr lang="en-US" sz="2400" kern="0" dirty="0">
                          <a:effectLst/>
                        </a:rPr>
                        <a:t>&gt;&gt;&gt; </a:t>
                      </a:r>
                      <a:r>
                        <a:rPr lang="en-US" sz="2400" b="1" kern="100" dirty="0">
                          <a:solidFill>
                            <a:srgbClr val="FF0000"/>
                          </a:solidFill>
                          <a:effectLst/>
                          <a:latin typeface="Times New Roman" panose="02020603050405020304" pitchFamily="18" charset="0"/>
                          <a:ea typeface="Times New Roman" panose="02020603050405020304" pitchFamily="18" charset="0"/>
                          <a:cs typeface="+mn-cs"/>
                        </a:rPr>
                        <a:t>(1+2j).conjugate() </a:t>
                      </a:r>
                      <a:r>
                        <a:rPr lang="en-US" sz="2400" kern="0" dirty="0">
                          <a:effectLst/>
                        </a:rPr>
                        <a:t># </a:t>
                      </a:r>
                      <a:r>
                        <a:rPr lang="zh-CN" sz="2400" kern="0" dirty="0">
                          <a:effectLst/>
                        </a:rPr>
                        <a:t>Result: </a:t>
                      </a:r>
                      <a:r>
                        <a:rPr lang="en-US" sz="2400" b="1" kern="100" dirty="0">
                          <a:solidFill>
                            <a:schemeClr val="tx1"/>
                          </a:solidFill>
                          <a:highlight>
                            <a:srgbClr val="FFFF00"/>
                          </a:highlight>
                          <a:latin typeface="Times New Roman" panose="02020603050405020304" pitchFamily="18" charset="0"/>
                          <a:ea typeface="+mn-ea"/>
                          <a:cs typeface="Times New Roman" panose="02020603050405020304" pitchFamily="18" charset="0"/>
                        </a:rPr>
                        <a:t>(1-2j)</a:t>
                      </a:r>
                      <a:endParaRPr lang="zh-CN" sz="2400" b="1" kern="100" dirty="0">
                        <a:solidFill>
                          <a:schemeClr val="tx1"/>
                        </a:solidFill>
                        <a:highlight>
                          <a:srgbClr val="FFFF00"/>
                        </a:highlight>
                        <a:latin typeface="Times New Roman" panose="02020603050405020304" pitchFamily="18" charset="0"/>
                        <a:ea typeface="+mn-ea"/>
                        <a:cs typeface="Times New Roman" panose="02020603050405020304" pitchFamily="18" charset="0"/>
                      </a:endParaRPr>
                    </a:p>
                  </a:txBody>
                  <a:tcPr marL="68577" marR="68577"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a:xfrm>
            <a:off x="1127448" y="479529"/>
            <a:ext cx="9648825" cy="484188"/>
          </a:xfrm>
        </p:spPr>
        <p:txBody>
          <a:bodyPr/>
          <a:lstStyle/>
          <a:p>
            <a:pPr eaLnBrk="1" hangingPunct="1">
              <a:defRPr/>
            </a:pPr>
            <a:r>
              <a:rPr lang="en-US" altLang="zh-CN" dirty="0"/>
              <a:t>complex </a:t>
            </a:r>
            <a:r>
              <a:rPr lang="zh-CN" altLang="zh-CN" dirty="0"/>
              <a:t>type (plural) </a:t>
            </a:r>
            <a:r>
              <a:rPr lang="en-US" altLang="zh-CN" dirty="0"/>
              <a:t>(2)</a:t>
            </a:r>
            <a:endParaRPr lang="zh-CN" altLang="en-US" dirty="0"/>
          </a:p>
        </p:txBody>
      </p:sp>
      <p:sp>
        <p:nvSpPr>
          <p:cNvPr id="21507" name="内容占位符 2"/>
          <p:cNvSpPr>
            <a:spLocks noGrp="1" noChangeArrowheads="1"/>
          </p:cNvSpPr>
          <p:nvPr>
            <p:ph idx="1"/>
          </p:nvPr>
        </p:nvSpPr>
        <p:spPr>
          <a:xfrm>
            <a:off x="191344" y="979969"/>
            <a:ext cx="9898806" cy="4264025"/>
          </a:xfrm>
        </p:spPr>
        <p:txBody>
          <a:bodyPr/>
          <a:lstStyle/>
          <a:p>
            <a:pPr eaLnBrk="1" hangingPunct="1">
              <a:defRPr/>
            </a:pPr>
            <a:r>
              <a:rPr lang="zh-CN" altLang="zh-CN" sz="2400" dirty="0"/>
              <a:t>Operations with Complex Numbers</a:t>
            </a:r>
            <a:endParaRPr lang="en-US" altLang="zh-CN" sz="2400" dirty="0"/>
          </a:p>
          <a:p>
            <a:pPr eaLnBrk="1" hangingPunct="1">
              <a:defRPr/>
            </a:pPr>
            <a:endParaRPr lang="en-US" altLang="zh-CN" sz="2400" dirty="0"/>
          </a:p>
          <a:p>
            <a:pPr eaLnBrk="1" hangingPunct="1">
              <a:defRPr/>
            </a:pPr>
            <a:endParaRPr lang="en-US" altLang="zh-CN" sz="2400" dirty="0"/>
          </a:p>
          <a:p>
            <a:pPr eaLnBrk="1" hangingPunct="1">
              <a:defRPr/>
            </a:pPr>
            <a:endParaRPr lang="en-US" altLang="zh-CN" sz="2400" dirty="0"/>
          </a:p>
          <a:p>
            <a:pPr eaLnBrk="1" hangingPunct="1">
              <a:defRPr/>
            </a:pPr>
            <a:endParaRPr lang="en-US" altLang="zh-CN" sz="2400" dirty="0">
              <a:highlight>
                <a:srgbClr val="00FFFF"/>
              </a:highlight>
              <a:cs typeface="Times New Roman" panose="02020603050405020304" pitchFamily="18" charset="0"/>
            </a:endParaRPr>
          </a:p>
          <a:p>
            <a:pPr marL="0" indent="0" eaLnBrk="1" hangingPunct="1">
              <a:buNone/>
              <a:defRPr/>
            </a:pPr>
            <a:endParaRPr lang="en-US" altLang="zh-CN" sz="2400" dirty="0">
              <a:highlight>
                <a:srgbClr val="00FFFF"/>
              </a:highlight>
              <a:cs typeface="Times New Roman" panose="02020603050405020304" pitchFamily="18" charset="0"/>
            </a:endParaRPr>
          </a:p>
        </p:txBody>
      </p:sp>
      <p:graphicFrame>
        <p:nvGraphicFramePr>
          <p:cNvPr id="2" name="表格 1"/>
          <p:cNvGraphicFramePr>
            <a:graphicFrameLocks noGrp="1"/>
          </p:cNvGraphicFramePr>
          <p:nvPr/>
        </p:nvGraphicFramePr>
        <p:xfrm>
          <a:off x="1014641" y="1484408"/>
          <a:ext cx="10527030" cy="5089525"/>
        </p:xfrm>
        <a:graphic>
          <a:graphicData uri="http://schemas.openxmlformats.org/drawingml/2006/table">
            <a:tbl>
              <a:tblPr firstRow="1" firstCol="1" bandRow="1">
                <a:tableStyleId>{5C22544A-7EE6-4342-B048-85BDC9FD1C3A}</a:tableStyleId>
              </a:tblPr>
              <a:tblGrid>
                <a:gridCol w="2511425"/>
                <a:gridCol w="3979429"/>
                <a:gridCol w="4036060"/>
              </a:tblGrid>
              <a:tr h="700405">
                <a:tc>
                  <a:txBody>
                    <a:bodyPr/>
                    <a:lstStyle/>
                    <a:p>
                      <a:pPr algn="ctr">
                        <a:spcAft>
                          <a:spcPts val="0"/>
                        </a:spcAft>
                      </a:pPr>
                      <a:r>
                        <a:rPr lang="zh-CN" sz="2400" kern="100">
                          <a:solidFill>
                            <a:schemeClr val="tx1"/>
                          </a:solidFill>
                          <a:effectLst/>
                        </a:rPr>
                        <a:t>displayed formula</a:t>
                      </a:r>
                      <a:endParaRPr lang="zh-CN" sz="2400" kern="100">
                        <a:solidFill>
                          <a:schemeClr val="tx1"/>
                        </a:solidFill>
                        <a:effectLst/>
                        <a:latin typeface="Times New Roman" panose="02020603050405020304" pitchFamily="18" charset="0"/>
                        <a:ea typeface="Times New Roman" panose="02020603050405020304" pitchFamily="18" charset="0"/>
                      </a:endParaRPr>
                    </a:p>
                  </a:txBody>
                  <a:tcPr marL="68585" marR="68585" marT="0" marB="0"/>
                </a:tc>
                <a:tc>
                  <a:txBody>
                    <a:bodyPr/>
                    <a:lstStyle/>
                    <a:p>
                      <a:pPr algn="ctr">
                        <a:spcAft>
                          <a:spcPts val="0"/>
                        </a:spcAft>
                      </a:pPr>
                      <a:r>
                        <a:rPr lang="zh-CN" sz="2400" kern="100" dirty="0">
                          <a:solidFill>
                            <a:schemeClr val="tx1"/>
                          </a:solidFill>
                          <a:effectLst/>
                        </a:rPr>
                        <a:t>in the end</a:t>
                      </a:r>
                      <a:endParaRPr lang="zh-CN" sz="2400" kern="100" dirty="0">
                        <a:solidFill>
                          <a:schemeClr val="tx1"/>
                        </a:solidFill>
                        <a:effectLst/>
                        <a:latin typeface="Times New Roman" panose="02020603050405020304" pitchFamily="18" charset="0"/>
                        <a:ea typeface="Times New Roman" panose="02020603050405020304" pitchFamily="18" charset="0"/>
                      </a:endParaRPr>
                    </a:p>
                  </a:txBody>
                  <a:tcPr marL="68585" marR="68585" marT="0" marB="0"/>
                </a:tc>
                <a:tc>
                  <a:txBody>
                    <a:bodyPr/>
                    <a:lstStyle/>
                    <a:p>
                      <a:pPr algn="ctr">
                        <a:spcAft>
                          <a:spcPts val="0"/>
                        </a:spcAft>
                      </a:pPr>
                      <a:r>
                        <a:rPr lang="zh-CN" sz="2400" kern="100">
                          <a:solidFill>
                            <a:schemeClr val="tx1"/>
                          </a:solidFill>
                          <a:effectLst/>
                        </a:rPr>
                        <a:t>clarification</a:t>
                      </a:r>
                      <a:endParaRPr lang="zh-CN" sz="2400" kern="100">
                        <a:solidFill>
                          <a:schemeClr val="tx1"/>
                        </a:solidFill>
                        <a:effectLst/>
                        <a:latin typeface="Times New Roman" panose="02020603050405020304" pitchFamily="18" charset="0"/>
                        <a:ea typeface="Times New Roman" panose="02020603050405020304" pitchFamily="18" charset="0"/>
                      </a:endParaRPr>
                    </a:p>
                  </a:txBody>
                  <a:tcPr marL="68585" marR="68585" marT="0" marB="0"/>
                </a:tc>
              </a:tr>
              <a:tr h="236268">
                <a:tc>
                  <a:txBody>
                    <a:bodyPr/>
                    <a:lstStyle/>
                    <a:p>
                      <a:pPr algn="just">
                        <a:spcAft>
                          <a:spcPts val="0"/>
                        </a:spcAft>
                      </a:pPr>
                      <a:r>
                        <a:rPr lang="en-US" sz="2400" kern="100">
                          <a:solidFill>
                            <a:schemeClr val="tx1"/>
                          </a:solidFill>
                          <a:effectLst/>
                        </a:rPr>
                        <a:t>1+2j</a:t>
                      </a:r>
                      <a:endParaRPr lang="en-US" sz="2400" kern="100">
                        <a:solidFill>
                          <a:schemeClr val="tx1"/>
                        </a:solidFill>
                        <a:effectLst/>
                        <a:latin typeface="Times New Roman" panose="02020603050405020304" pitchFamily="18" charset="0"/>
                        <a:ea typeface="Times New Roman" panose="02020603050405020304" pitchFamily="18" charset="0"/>
                      </a:endParaRPr>
                    </a:p>
                  </a:txBody>
                  <a:tcPr marL="68585" marR="68585" marT="0" marB="0"/>
                </a:tc>
                <a:tc>
                  <a:txBody>
                    <a:bodyPr/>
                    <a:lstStyle/>
                    <a:p>
                      <a:pPr algn="just">
                        <a:spcAft>
                          <a:spcPts val="0"/>
                        </a:spcAft>
                      </a:pPr>
                      <a:r>
                        <a:rPr lang="en-US" sz="2400" kern="100">
                          <a:solidFill>
                            <a:schemeClr val="tx1"/>
                          </a:solidFill>
                          <a:effectLst/>
                        </a:rPr>
                        <a:t>(1+2j)</a:t>
                      </a:r>
                      <a:endParaRPr lang="en-US" sz="2400" kern="100">
                        <a:solidFill>
                          <a:schemeClr val="tx1"/>
                        </a:solidFill>
                        <a:effectLst/>
                        <a:latin typeface="Times New Roman" panose="02020603050405020304" pitchFamily="18" charset="0"/>
                        <a:ea typeface="Times New Roman" panose="02020603050405020304" pitchFamily="18" charset="0"/>
                      </a:endParaRPr>
                    </a:p>
                  </a:txBody>
                  <a:tcPr marL="68585" marR="68585" marT="0" marB="0"/>
                </a:tc>
                <a:tc>
                  <a:txBody>
                    <a:bodyPr/>
                    <a:lstStyle/>
                    <a:p>
                      <a:pPr algn="just">
                        <a:spcAft>
                          <a:spcPts val="0"/>
                        </a:spcAft>
                      </a:pPr>
                      <a:r>
                        <a:rPr lang="zh-CN" sz="2400" kern="100">
                          <a:solidFill>
                            <a:schemeClr val="tx1"/>
                          </a:solidFill>
                          <a:effectLst/>
                        </a:rPr>
                        <a:t>plural literal measure (math.)</a:t>
                      </a:r>
                      <a:endParaRPr lang="zh-CN" sz="2400" kern="100">
                        <a:solidFill>
                          <a:schemeClr val="tx1"/>
                        </a:solidFill>
                        <a:effectLst/>
                        <a:latin typeface="Times New Roman" panose="02020603050405020304" pitchFamily="18" charset="0"/>
                        <a:ea typeface="Times New Roman" panose="02020603050405020304" pitchFamily="18" charset="0"/>
                      </a:endParaRPr>
                    </a:p>
                  </a:txBody>
                  <a:tcPr marL="68585" marR="68585" marT="0" marB="0"/>
                </a:tc>
              </a:tr>
              <a:tr h="236268">
                <a:tc>
                  <a:txBody>
                    <a:bodyPr/>
                    <a:lstStyle/>
                    <a:p>
                      <a:pPr algn="just">
                        <a:spcAft>
                          <a:spcPts val="0"/>
                        </a:spcAft>
                      </a:pPr>
                      <a:r>
                        <a:rPr lang="en-US" sz="2400" kern="100">
                          <a:solidFill>
                            <a:schemeClr val="tx1"/>
                          </a:solidFill>
                          <a:effectLst/>
                        </a:rPr>
                        <a:t>(1+2j) + (3+4j)</a:t>
                      </a:r>
                      <a:endParaRPr lang="en-US" sz="2400" kern="100">
                        <a:solidFill>
                          <a:schemeClr val="tx1"/>
                        </a:solidFill>
                        <a:effectLst/>
                        <a:latin typeface="Times New Roman" panose="02020603050405020304" pitchFamily="18" charset="0"/>
                        <a:ea typeface="Times New Roman" panose="02020603050405020304" pitchFamily="18" charset="0"/>
                      </a:endParaRPr>
                    </a:p>
                  </a:txBody>
                  <a:tcPr marL="68585" marR="68585" marT="0" marB="0"/>
                </a:tc>
                <a:tc>
                  <a:txBody>
                    <a:bodyPr/>
                    <a:lstStyle/>
                    <a:p>
                      <a:pPr algn="just">
                        <a:spcAft>
                          <a:spcPts val="0"/>
                        </a:spcAft>
                      </a:pPr>
                      <a:r>
                        <a:rPr lang="en-US" sz="2400" kern="100">
                          <a:solidFill>
                            <a:schemeClr val="tx1"/>
                          </a:solidFill>
                          <a:effectLst/>
                        </a:rPr>
                        <a:t>(4+6j)</a:t>
                      </a:r>
                      <a:endParaRPr lang="en-US" sz="2400" kern="100">
                        <a:solidFill>
                          <a:schemeClr val="tx1"/>
                        </a:solidFill>
                        <a:effectLst/>
                        <a:latin typeface="Times New Roman" panose="02020603050405020304" pitchFamily="18" charset="0"/>
                        <a:ea typeface="Times New Roman" panose="02020603050405020304" pitchFamily="18" charset="0"/>
                      </a:endParaRPr>
                    </a:p>
                  </a:txBody>
                  <a:tcPr marL="68585" marR="68585" marT="0" marB="0"/>
                </a:tc>
                <a:tc>
                  <a:txBody>
                    <a:bodyPr/>
                    <a:lstStyle/>
                    <a:p>
                      <a:pPr algn="just">
                        <a:spcAft>
                          <a:spcPts val="0"/>
                        </a:spcAft>
                      </a:pPr>
                      <a:r>
                        <a:rPr lang="zh-CN" sz="2400" kern="100">
                          <a:solidFill>
                            <a:schemeClr val="tx1"/>
                          </a:solidFill>
                          <a:effectLst/>
                        </a:rPr>
                        <a:t>addition</a:t>
                      </a:r>
                      <a:endParaRPr lang="zh-CN" sz="2400" kern="100">
                        <a:solidFill>
                          <a:schemeClr val="tx1"/>
                        </a:solidFill>
                        <a:effectLst/>
                        <a:latin typeface="Times New Roman" panose="02020603050405020304" pitchFamily="18" charset="0"/>
                        <a:ea typeface="Times New Roman" panose="02020603050405020304" pitchFamily="18" charset="0"/>
                      </a:endParaRPr>
                    </a:p>
                  </a:txBody>
                  <a:tcPr marL="68585" marR="68585" marT="0" marB="0"/>
                </a:tc>
              </a:tr>
              <a:tr h="236268">
                <a:tc>
                  <a:txBody>
                    <a:bodyPr/>
                    <a:lstStyle/>
                    <a:p>
                      <a:pPr algn="just">
                        <a:spcAft>
                          <a:spcPts val="0"/>
                        </a:spcAft>
                      </a:pPr>
                      <a:r>
                        <a:rPr lang="en-US" sz="2400" kern="100">
                          <a:solidFill>
                            <a:schemeClr val="tx1"/>
                          </a:solidFill>
                          <a:effectLst/>
                        </a:rPr>
                        <a:t>(1+2j) - (3+4j)</a:t>
                      </a:r>
                      <a:endParaRPr lang="en-US" sz="2400" kern="100">
                        <a:solidFill>
                          <a:schemeClr val="tx1"/>
                        </a:solidFill>
                        <a:effectLst/>
                        <a:latin typeface="Times New Roman" panose="02020603050405020304" pitchFamily="18" charset="0"/>
                        <a:ea typeface="Times New Roman" panose="02020603050405020304" pitchFamily="18" charset="0"/>
                      </a:endParaRPr>
                    </a:p>
                  </a:txBody>
                  <a:tcPr marL="68585" marR="68585" marT="0" marB="0"/>
                </a:tc>
                <a:tc>
                  <a:txBody>
                    <a:bodyPr/>
                    <a:lstStyle/>
                    <a:p>
                      <a:pPr algn="just">
                        <a:spcAft>
                          <a:spcPts val="0"/>
                        </a:spcAft>
                      </a:pPr>
                      <a:r>
                        <a:rPr lang="en-US" sz="2400" kern="100">
                          <a:solidFill>
                            <a:schemeClr val="tx1"/>
                          </a:solidFill>
                          <a:effectLst/>
                        </a:rPr>
                        <a:t>(-2-2j)</a:t>
                      </a:r>
                      <a:endParaRPr lang="en-US" sz="2400" kern="100">
                        <a:solidFill>
                          <a:schemeClr val="tx1"/>
                        </a:solidFill>
                        <a:effectLst/>
                        <a:latin typeface="Times New Roman" panose="02020603050405020304" pitchFamily="18" charset="0"/>
                        <a:ea typeface="Times New Roman" panose="02020603050405020304" pitchFamily="18" charset="0"/>
                      </a:endParaRPr>
                    </a:p>
                  </a:txBody>
                  <a:tcPr marL="68585" marR="68585" marT="0" marB="0"/>
                </a:tc>
                <a:tc>
                  <a:txBody>
                    <a:bodyPr/>
                    <a:lstStyle/>
                    <a:p>
                      <a:pPr algn="just">
                        <a:spcAft>
                          <a:spcPts val="0"/>
                        </a:spcAft>
                      </a:pPr>
                      <a:r>
                        <a:rPr lang="zh-CN" sz="2400" kern="100">
                          <a:solidFill>
                            <a:schemeClr val="tx1"/>
                          </a:solidFill>
                          <a:effectLst/>
                        </a:rPr>
                        <a:t>subtractive</a:t>
                      </a:r>
                      <a:endParaRPr lang="zh-CN" sz="2400" kern="100">
                        <a:solidFill>
                          <a:schemeClr val="tx1"/>
                        </a:solidFill>
                        <a:effectLst/>
                        <a:latin typeface="Times New Roman" panose="02020603050405020304" pitchFamily="18" charset="0"/>
                        <a:ea typeface="Times New Roman" panose="02020603050405020304" pitchFamily="18" charset="0"/>
                      </a:endParaRPr>
                    </a:p>
                  </a:txBody>
                  <a:tcPr marL="68585" marR="68585" marT="0" marB="0"/>
                </a:tc>
              </a:tr>
              <a:tr h="365760">
                <a:tc>
                  <a:txBody>
                    <a:bodyPr/>
                    <a:lstStyle/>
                    <a:p>
                      <a:pPr algn="just">
                        <a:spcAft>
                          <a:spcPts val="0"/>
                        </a:spcAft>
                      </a:pPr>
                      <a:r>
                        <a:rPr lang="en-US" sz="2400" kern="100">
                          <a:solidFill>
                            <a:schemeClr val="tx1"/>
                          </a:solidFill>
                          <a:effectLst/>
                        </a:rPr>
                        <a:t>(1+2j) * (3+4j)</a:t>
                      </a:r>
                      <a:endParaRPr lang="en-US" sz="2400" kern="100">
                        <a:solidFill>
                          <a:schemeClr val="tx1"/>
                        </a:solidFill>
                        <a:effectLst/>
                        <a:latin typeface="Times New Roman" panose="02020603050405020304" pitchFamily="18" charset="0"/>
                        <a:ea typeface="Times New Roman" panose="02020603050405020304" pitchFamily="18" charset="0"/>
                      </a:endParaRPr>
                    </a:p>
                  </a:txBody>
                  <a:tcPr marL="68585" marR="68585" marT="0" marB="0"/>
                </a:tc>
                <a:tc>
                  <a:txBody>
                    <a:bodyPr/>
                    <a:lstStyle/>
                    <a:p>
                      <a:pPr algn="just">
                        <a:spcAft>
                          <a:spcPts val="0"/>
                        </a:spcAft>
                      </a:pPr>
                      <a:r>
                        <a:rPr lang="en-US" sz="2400" kern="100">
                          <a:solidFill>
                            <a:schemeClr val="tx1"/>
                          </a:solidFill>
                          <a:effectLst/>
                        </a:rPr>
                        <a:t>(-5+10j)</a:t>
                      </a:r>
                      <a:endParaRPr lang="en-US" sz="2400" kern="100">
                        <a:solidFill>
                          <a:schemeClr val="tx1"/>
                        </a:solidFill>
                        <a:effectLst/>
                        <a:latin typeface="Times New Roman" panose="02020603050405020304" pitchFamily="18" charset="0"/>
                        <a:ea typeface="Times New Roman" panose="02020603050405020304" pitchFamily="18" charset="0"/>
                      </a:endParaRPr>
                    </a:p>
                  </a:txBody>
                  <a:tcPr marL="68585" marR="68585" marT="0" marB="0"/>
                </a:tc>
                <a:tc>
                  <a:txBody>
                    <a:bodyPr/>
                    <a:lstStyle/>
                    <a:p>
                      <a:pPr algn="just">
                        <a:spcAft>
                          <a:spcPts val="0"/>
                        </a:spcAft>
                      </a:pPr>
                      <a:r>
                        <a:rPr lang="zh-CN" sz="2400" kern="100">
                          <a:solidFill>
                            <a:schemeClr val="tx1"/>
                          </a:solidFill>
                          <a:effectLst/>
                        </a:rPr>
                        <a:t>subtraction</a:t>
                      </a:r>
                      <a:endParaRPr lang="zh-CN" sz="2400" kern="100">
                        <a:solidFill>
                          <a:schemeClr val="tx1"/>
                        </a:solidFill>
                        <a:effectLst/>
                        <a:latin typeface="Times New Roman" panose="02020603050405020304" pitchFamily="18" charset="0"/>
                        <a:ea typeface="Times New Roman" panose="02020603050405020304" pitchFamily="18" charset="0"/>
                      </a:endParaRPr>
                    </a:p>
                  </a:txBody>
                  <a:tcPr marL="68585" marR="68585" marT="0" marB="0"/>
                </a:tc>
              </a:tr>
              <a:tr h="236268">
                <a:tc>
                  <a:txBody>
                    <a:bodyPr/>
                    <a:lstStyle/>
                    <a:p>
                      <a:pPr algn="just">
                        <a:spcAft>
                          <a:spcPts val="0"/>
                        </a:spcAft>
                      </a:pPr>
                      <a:r>
                        <a:rPr lang="en-US" sz="2400" kern="100">
                          <a:solidFill>
                            <a:schemeClr val="tx1"/>
                          </a:solidFill>
                          <a:effectLst/>
                        </a:rPr>
                        <a:t>(1+2j) / (3+4j)</a:t>
                      </a:r>
                      <a:endParaRPr lang="en-US" sz="2400" kern="100">
                        <a:solidFill>
                          <a:schemeClr val="tx1"/>
                        </a:solidFill>
                        <a:effectLst/>
                        <a:latin typeface="Times New Roman" panose="02020603050405020304" pitchFamily="18" charset="0"/>
                        <a:ea typeface="Times New Roman" panose="02020603050405020304" pitchFamily="18" charset="0"/>
                      </a:endParaRPr>
                    </a:p>
                  </a:txBody>
                  <a:tcPr marL="68585" marR="68585" marT="0" marB="0"/>
                </a:tc>
                <a:tc>
                  <a:txBody>
                    <a:bodyPr/>
                    <a:lstStyle/>
                    <a:p>
                      <a:pPr algn="just">
                        <a:spcAft>
                          <a:spcPts val="0"/>
                        </a:spcAft>
                      </a:pPr>
                      <a:r>
                        <a:rPr lang="en-US" sz="2400" kern="100">
                          <a:solidFill>
                            <a:schemeClr val="tx1"/>
                          </a:solidFill>
                          <a:effectLst/>
                        </a:rPr>
                        <a:t>(0.44+0.08j)</a:t>
                      </a:r>
                      <a:endParaRPr lang="en-US" sz="2400" kern="100">
                        <a:solidFill>
                          <a:schemeClr val="tx1"/>
                        </a:solidFill>
                        <a:effectLst/>
                        <a:latin typeface="Times New Roman" panose="02020603050405020304" pitchFamily="18" charset="0"/>
                        <a:ea typeface="Times New Roman" panose="02020603050405020304" pitchFamily="18" charset="0"/>
                      </a:endParaRPr>
                    </a:p>
                  </a:txBody>
                  <a:tcPr marL="68585" marR="68585" marT="0" marB="0"/>
                </a:tc>
                <a:tc>
                  <a:txBody>
                    <a:bodyPr/>
                    <a:lstStyle/>
                    <a:p>
                      <a:pPr algn="just">
                        <a:spcAft>
                          <a:spcPts val="0"/>
                        </a:spcAft>
                      </a:pPr>
                      <a:r>
                        <a:rPr lang="zh-CN" sz="2400" kern="100">
                          <a:solidFill>
                            <a:schemeClr val="tx1"/>
                          </a:solidFill>
                          <a:effectLst/>
                        </a:rPr>
                        <a:t>division (math.)</a:t>
                      </a:r>
                      <a:endParaRPr lang="zh-CN" sz="2400" kern="100">
                        <a:solidFill>
                          <a:schemeClr val="tx1"/>
                        </a:solidFill>
                        <a:effectLst/>
                        <a:latin typeface="Times New Roman" panose="02020603050405020304" pitchFamily="18" charset="0"/>
                        <a:ea typeface="Times New Roman" panose="02020603050405020304" pitchFamily="18" charset="0"/>
                      </a:endParaRPr>
                    </a:p>
                  </a:txBody>
                  <a:tcPr marL="68585" marR="68585" marT="0" marB="0"/>
                </a:tc>
              </a:tr>
              <a:tr h="236268">
                <a:tc>
                  <a:txBody>
                    <a:bodyPr/>
                    <a:lstStyle/>
                    <a:p>
                      <a:pPr algn="just">
                        <a:spcAft>
                          <a:spcPts val="0"/>
                        </a:spcAft>
                      </a:pPr>
                      <a:r>
                        <a:rPr lang="en-US" sz="2400" kern="100">
                          <a:solidFill>
                            <a:schemeClr val="tx1"/>
                          </a:solidFill>
                          <a:effectLst/>
                        </a:rPr>
                        <a:t>(1+2j) ** 2.0</a:t>
                      </a:r>
                      <a:endParaRPr lang="en-US" sz="2400" kern="100">
                        <a:solidFill>
                          <a:schemeClr val="tx1"/>
                        </a:solidFill>
                        <a:effectLst/>
                        <a:latin typeface="Times New Roman" panose="02020603050405020304" pitchFamily="18" charset="0"/>
                        <a:ea typeface="Times New Roman" panose="02020603050405020304" pitchFamily="18" charset="0"/>
                      </a:endParaRPr>
                    </a:p>
                  </a:txBody>
                  <a:tcPr marL="68585" marR="68585" marT="0" marB="0"/>
                </a:tc>
                <a:tc>
                  <a:txBody>
                    <a:bodyPr/>
                    <a:lstStyle/>
                    <a:p>
                      <a:pPr algn="just">
                        <a:spcAft>
                          <a:spcPts val="0"/>
                        </a:spcAft>
                      </a:pPr>
                      <a:r>
                        <a:rPr lang="en-US" sz="2400" kern="100">
                          <a:solidFill>
                            <a:schemeClr val="tx1"/>
                          </a:solidFill>
                          <a:effectLst/>
                        </a:rPr>
                        <a:t>(-3+4j)</a:t>
                      </a:r>
                      <a:endParaRPr lang="en-US" sz="2400" kern="100">
                        <a:solidFill>
                          <a:schemeClr val="tx1"/>
                        </a:solidFill>
                        <a:effectLst/>
                        <a:latin typeface="Times New Roman" panose="02020603050405020304" pitchFamily="18" charset="0"/>
                        <a:ea typeface="Times New Roman" panose="02020603050405020304" pitchFamily="18" charset="0"/>
                      </a:endParaRPr>
                    </a:p>
                  </a:txBody>
                  <a:tcPr marL="68585" marR="68585" marT="0" marB="0"/>
                </a:tc>
                <a:tc>
                  <a:txBody>
                    <a:bodyPr/>
                    <a:lstStyle/>
                    <a:p>
                      <a:pPr algn="just">
                        <a:spcAft>
                          <a:spcPts val="0"/>
                        </a:spcAft>
                      </a:pPr>
                      <a:r>
                        <a:rPr lang="zh-CN" sz="2400" kern="100">
                          <a:solidFill>
                            <a:schemeClr val="tx1"/>
                          </a:solidFill>
                          <a:effectLst/>
                        </a:rPr>
                        <a:t>exponentiate (math.)</a:t>
                      </a:r>
                      <a:endParaRPr lang="zh-CN" sz="2400" kern="100">
                        <a:solidFill>
                          <a:schemeClr val="tx1"/>
                        </a:solidFill>
                        <a:effectLst/>
                        <a:latin typeface="Times New Roman" panose="02020603050405020304" pitchFamily="18" charset="0"/>
                        <a:ea typeface="Times New Roman" panose="02020603050405020304" pitchFamily="18" charset="0"/>
                      </a:endParaRPr>
                    </a:p>
                  </a:txBody>
                  <a:tcPr marL="68585" marR="68585" marT="0" marB="0"/>
                </a:tc>
              </a:tr>
              <a:tr h="236268">
                <a:tc>
                  <a:txBody>
                    <a:bodyPr/>
                    <a:lstStyle/>
                    <a:p>
                      <a:pPr algn="just">
                        <a:spcAft>
                          <a:spcPts val="0"/>
                        </a:spcAft>
                      </a:pPr>
                      <a:r>
                        <a:rPr lang="en-US" sz="2400" kern="100">
                          <a:solidFill>
                            <a:schemeClr val="tx1"/>
                          </a:solidFill>
                          <a:effectLst/>
                        </a:rPr>
                        <a:t>(1+2j) / 0.0</a:t>
                      </a:r>
                      <a:endParaRPr lang="en-US" sz="2400" kern="100">
                        <a:solidFill>
                          <a:schemeClr val="tx1"/>
                        </a:solidFill>
                        <a:effectLst/>
                        <a:latin typeface="Times New Roman" panose="02020603050405020304" pitchFamily="18" charset="0"/>
                        <a:ea typeface="Times New Roman" panose="02020603050405020304" pitchFamily="18" charset="0"/>
                      </a:endParaRPr>
                    </a:p>
                  </a:txBody>
                  <a:tcPr marL="68585" marR="68585" marT="0" marB="0"/>
                </a:tc>
                <a:tc>
                  <a:txBody>
                    <a:bodyPr/>
                    <a:lstStyle/>
                    <a:p>
                      <a:pPr algn="just">
                        <a:spcAft>
                          <a:spcPts val="0"/>
                        </a:spcAft>
                      </a:pPr>
                      <a:r>
                        <a:rPr lang="zh-CN" sz="2400" kern="100">
                          <a:solidFill>
                            <a:schemeClr val="tx1"/>
                          </a:solidFill>
                          <a:effectLst/>
                        </a:rPr>
                        <a:t>run-time error (in computing)</a:t>
                      </a:r>
                      <a:endParaRPr lang="zh-CN" sz="2400" kern="100">
                        <a:solidFill>
                          <a:schemeClr val="tx1"/>
                        </a:solidFill>
                        <a:effectLst/>
                        <a:latin typeface="Times New Roman" panose="02020603050405020304" pitchFamily="18" charset="0"/>
                        <a:ea typeface="Times New Roman" panose="02020603050405020304" pitchFamily="18" charset="0"/>
                      </a:endParaRPr>
                    </a:p>
                  </a:txBody>
                  <a:tcPr marL="68585" marR="68585" marT="0" marB="0"/>
                </a:tc>
                <a:tc>
                  <a:txBody>
                    <a:bodyPr/>
                    <a:lstStyle/>
                    <a:p>
                      <a:pPr algn="just">
                        <a:spcAft>
                          <a:spcPts val="0"/>
                        </a:spcAft>
                      </a:pPr>
                      <a:r>
                        <a:rPr lang="zh-CN" sz="2400" kern="100">
                          <a:solidFill>
                            <a:schemeClr val="tx1"/>
                          </a:solidFill>
                          <a:effectLst/>
                        </a:rPr>
                        <a:t>Division. The divisor cannot be </a:t>
                      </a:r>
                      <a:r>
                        <a:rPr lang="en-US" sz="2400" kern="100">
                          <a:solidFill>
                            <a:schemeClr val="tx1"/>
                          </a:solidFill>
                          <a:effectLst/>
                        </a:rPr>
                        <a:t>zero</a:t>
                      </a:r>
                      <a:endParaRPr lang="en-US" sz="2400" kern="100">
                        <a:solidFill>
                          <a:schemeClr val="tx1"/>
                        </a:solidFill>
                        <a:effectLst/>
                        <a:latin typeface="Times New Roman" panose="02020603050405020304" pitchFamily="18" charset="0"/>
                        <a:ea typeface="Times New Roman" panose="02020603050405020304" pitchFamily="18" charset="0"/>
                      </a:endParaRPr>
                    </a:p>
                  </a:txBody>
                  <a:tcPr marL="68585" marR="68585" marT="0" marB="0"/>
                </a:tc>
              </a:tr>
              <a:tr h="275080">
                <a:tc>
                  <a:txBody>
                    <a:bodyPr/>
                    <a:lstStyle/>
                    <a:p>
                      <a:pPr algn="just">
                        <a:spcAft>
                          <a:spcPts val="0"/>
                        </a:spcAft>
                      </a:pPr>
                      <a:r>
                        <a:rPr lang="en-US" sz="2400" kern="100">
                          <a:solidFill>
                            <a:schemeClr val="tx1"/>
                          </a:solidFill>
                          <a:effectLst/>
                        </a:rPr>
                        <a:t>cmath.sqrt(1+2j)</a:t>
                      </a:r>
                      <a:endParaRPr lang="en-US" sz="2400" kern="100">
                        <a:solidFill>
                          <a:schemeClr val="tx1"/>
                        </a:solidFill>
                        <a:effectLst/>
                        <a:latin typeface="Times New Roman" panose="02020603050405020304" pitchFamily="18" charset="0"/>
                        <a:ea typeface="Times New Roman" panose="02020603050405020304" pitchFamily="18" charset="0"/>
                      </a:endParaRPr>
                    </a:p>
                  </a:txBody>
                  <a:tcPr marL="68585" marR="68585" marT="0" marB="0"/>
                </a:tc>
                <a:tc>
                  <a:txBody>
                    <a:bodyPr/>
                    <a:lstStyle/>
                    <a:p>
                      <a:pPr algn="just">
                        <a:spcAft>
                          <a:spcPts val="0"/>
                        </a:spcAft>
                      </a:pPr>
                      <a:r>
                        <a:rPr lang="en-US" sz="2400" kern="100" dirty="0">
                          <a:solidFill>
                            <a:schemeClr val="tx1"/>
                          </a:solidFill>
                          <a:effectLst/>
                        </a:rPr>
                        <a:t>(1.272019649514069+0.7861513777574233j)</a:t>
                      </a:r>
                      <a:endParaRPr lang="en-US" sz="2400" kern="100" dirty="0">
                        <a:solidFill>
                          <a:schemeClr val="tx1"/>
                        </a:solidFill>
                        <a:effectLst/>
                        <a:latin typeface="Times New Roman" panose="02020603050405020304" pitchFamily="18" charset="0"/>
                        <a:ea typeface="Times New Roman" panose="02020603050405020304" pitchFamily="18" charset="0"/>
                      </a:endParaRPr>
                    </a:p>
                  </a:txBody>
                  <a:tcPr marL="68585" marR="68585" marT="0" marB="0"/>
                </a:tc>
                <a:tc>
                  <a:txBody>
                    <a:bodyPr/>
                    <a:lstStyle/>
                    <a:p>
                      <a:pPr algn="just">
                        <a:spcAft>
                          <a:spcPts val="0"/>
                        </a:spcAft>
                      </a:pPr>
                      <a:r>
                        <a:rPr lang="zh-CN" sz="2400" kern="100" dirty="0">
                          <a:solidFill>
                            <a:schemeClr val="tx1"/>
                          </a:solidFill>
                          <a:effectLst/>
                        </a:rPr>
                        <a:t>Square root (call math module function)</a:t>
                      </a:r>
                      <a:endParaRPr lang="zh-CN" sz="2400" kern="100" dirty="0">
                        <a:solidFill>
                          <a:schemeClr val="tx1"/>
                        </a:solidFill>
                        <a:effectLst/>
                        <a:latin typeface="Times New Roman" panose="02020603050405020304" pitchFamily="18" charset="0"/>
                        <a:ea typeface="Times New Roman" panose="02020603050405020304" pitchFamily="18" charset="0"/>
                      </a:endParaRPr>
                    </a:p>
                  </a:txBody>
                  <a:tcPr marL="68585" marR="68585" marT="0" marB="0"/>
                </a:tc>
              </a:tr>
              <a:tr h="236268">
                <a:tc>
                  <a:txBody>
                    <a:bodyPr/>
                    <a:lstStyle/>
                    <a:p>
                      <a:pPr algn="just">
                        <a:spcAft>
                          <a:spcPts val="0"/>
                        </a:spcAft>
                      </a:pPr>
                      <a:r>
                        <a:rPr lang="en-US" sz="2400" kern="100">
                          <a:solidFill>
                            <a:schemeClr val="tx1"/>
                          </a:solidFill>
                          <a:effectLst/>
                        </a:rPr>
                        <a:t>cmath.sqrt(-2.0)</a:t>
                      </a:r>
                      <a:endParaRPr lang="en-US" sz="2400" kern="100">
                        <a:solidFill>
                          <a:schemeClr val="tx1"/>
                        </a:solidFill>
                        <a:effectLst/>
                        <a:latin typeface="Times New Roman" panose="02020603050405020304" pitchFamily="18" charset="0"/>
                        <a:ea typeface="Times New Roman" panose="02020603050405020304" pitchFamily="18" charset="0"/>
                      </a:endParaRPr>
                    </a:p>
                  </a:txBody>
                  <a:tcPr marL="68585" marR="68585" marT="0" marB="0"/>
                </a:tc>
                <a:tc>
                  <a:txBody>
                    <a:bodyPr/>
                    <a:lstStyle/>
                    <a:p>
                      <a:pPr algn="just">
                        <a:spcAft>
                          <a:spcPts val="0"/>
                        </a:spcAft>
                      </a:pPr>
                      <a:r>
                        <a:rPr lang="en-US" sz="2400" kern="100" dirty="0">
                          <a:solidFill>
                            <a:schemeClr val="tx1"/>
                          </a:solidFill>
                          <a:effectLst/>
                        </a:rPr>
                        <a:t>1.4142135623730951j</a:t>
                      </a:r>
                      <a:endParaRPr lang="en-US" sz="2400" kern="100" dirty="0">
                        <a:solidFill>
                          <a:schemeClr val="tx1"/>
                        </a:solidFill>
                        <a:effectLst/>
                        <a:latin typeface="Times New Roman" panose="02020603050405020304" pitchFamily="18" charset="0"/>
                        <a:ea typeface="Times New Roman" panose="02020603050405020304" pitchFamily="18" charset="0"/>
                      </a:endParaRPr>
                    </a:p>
                  </a:txBody>
                  <a:tcPr marL="68585" marR="68585" marT="0" marB="0"/>
                </a:tc>
                <a:tc>
                  <a:txBody>
                    <a:bodyPr/>
                    <a:lstStyle/>
                    <a:p>
                      <a:pPr algn="just">
                        <a:spcAft>
                          <a:spcPts val="0"/>
                        </a:spcAft>
                      </a:pPr>
                      <a:r>
                        <a:rPr lang="zh-CN" sz="2400" kern="100" dirty="0">
                          <a:solidFill>
                            <a:schemeClr val="tx1"/>
                          </a:solidFill>
                          <a:effectLst/>
                        </a:rPr>
                        <a:t>Square root of a complex number</a:t>
                      </a:r>
                      <a:endParaRPr lang="zh-CN" sz="2400" kern="100" dirty="0">
                        <a:solidFill>
                          <a:schemeClr val="tx1"/>
                        </a:solidFill>
                        <a:effectLst/>
                        <a:latin typeface="Times New Roman" panose="02020603050405020304" pitchFamily="18" charset="0"/>
                        <a:ea typeface="Times New Roman" panose="02020603050405020304" pitchFamily="18" charset="0"/>
                      </a:endParaRPr>
                    </a:p>
                  </a:txBody>
                  <a:tcPr marL="68585" marR="68585"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a:xfrm>
            <a:off x="1127448" y="479529"/>
            <a:ext cx="9648825" cy="484188"/>
          </a:xfrm>
        </p:spPr>
        <p:txBody>
          <a:bodyPr/>
          <a:lstStyle/>
          <a:p>
            <a:pPr eaLnBrk="1" hangingPunct="1">
              <a:defRPr/>
            </a:pPr>
            <a:r>
              <a:rPr lang="en-US" altLang="zh-CN" dirty="0"/>
              <a:t>complex </a:t>
            </a:r>
            <a:r>
              <a:rPr lang="zh-CN" altLang="zh-CN" dirty="0"/>
              <a:t>type (plural) </a:t>
            </a:r>
            <a:r>
              <a:rPr lang="en-US" altLang="zh-CN" dirty="0"/>
              <a:t>(2)</a:t>
            </a:r>
            <a:endParaRPr lang="zh-CN" altLang="en-US" dirty="0"/>
          </a:p>
        </p:txBody>
      </p:sp>
      <p:sp>
        <p:nvSpPr>
          <p:cNvPr id="21507" name="内容占位符 2"/>
          <p:cNvSpPr>
            <a:spLocks noGrp="1" noChangeArrowheads="1"/>
          </p:cNvSpPr>
          <p:nvPr>
            <p:ph idx="1"/>
          </p:nvPr>
        </p:nvSpPr>
        <p:spPr>
          <a:xfrm>
            <a:off x="191344" y="1195234"/>
            <a:ext cx="9898806" cy="4264025"/>
          </a:xfrm>
        </p:spPr>
        <p:txBody>
          <a:bodyPr/>
          <a:lstStyle/>
          <a:p>
            <a:pPr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4.12</a:t>
            </a:r>
            <a:r>
              <a:rPr lang="zh-CN" altLang="zh-CN" sz="2400" dirty="0">
                <a:highlight>
                  <a:srgbClr val="00FFFF"/>
                </a:highlight>
                <a:cs typeface="Times New Roman" panose="02020603050405020304" pitchFamily="18" charset="0"/>
              </a:rPr>
              <a:t>] Examples of Complex Number Operations</a:t>
            </a:r>
            <a:endParaRPr lang="en-US" altLang="zh-CN" sz="2400" dirty="0">
              <a:highlight>
                <a:srgbClr val="00FFFF"/>
              </a:highlight>
              <a:cs typeface="Times New Roman" panose="02020603050405020304" pitchFamily="18" charset="0"/>
            </a:endParaRPr>
          </a:p>
        </p:txBody>
      </p:sp>
      <p:sp>
        <p:nvSpPr>
          <p:cNvPr id="3" name="矩形 2"/>
          <p:cNvSpPr/>
          <p:nvPr/>
        </p:nvSpPr>
        <p:spPr>
          <a:xfrm>
            <a:off x="911037" y="1772717"/>
            <a:ext cx="8857233" cy="2677656"/>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a = 1 + 2j</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b = complex(4, 5) </a:t>
            </a:r>
            <a:r>
              <a:rPr lang="x-none" altLang="zh-CN" sz="2400" b="1" kern="100" dirty="0">
                <a:latin typeface="Times New Roman" panose="02020603050405020304" pitchFamily="18" charset="0"/>
                <a:ea typeface="Times New Roman" panose="02020603050405020304" pitchFamily="18" charset="0"/>
              </a:rPr>
              <a:t># </a:t>
            </a:r>
            <a:r>
              <a:rPr lang="zh-CN" altLang="zh-CN" sz="2400" b="1" kern="100" dirty="0">
                <a:latin typeface="Times New Roman" panose="02020603050405020304" pitchFamily="18" charset="0"/>
                <a:ea typeface="Times New Roman" panose="02020603050405020304" pitchFamily="18" charset="0"/>
              </a:rPr>
              <a:t>complex </a:t>
            </a:r>
            <a:r>
              <a:rPr lang="x-none" altLang="zh-CN" sz="2400" b="1" kern="100" dirty="0">
                <a:latin typeface="Times New Roman" panose="02020603050405020304" pitchFamily="18" charset="0"/>
                <a:ea typeface="Times New Roman" panose="02020603050405020304" pitchFamily="18" charset="0"/>
              </a:rPr>
              <a:t>4 + 5j</a:t>
            </a:r>
            <a:endParaRPr lang="zh-CN" altLang="zh-CN" sz="24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a + b </a:t>
            </a:r>
            <a:r>
              <a:rPr lang="x-none" altLang="zh-CN" sz="2400" b="1" kern="100" dirty="0">
                <a:latin typeface="Times New Roman" panose="02020603050405020304" pitchFamily="18" charset="0"/>
                <a:ea typeface="Times New Roman" panose="02020603050405020304" pitchFamily="18" charset="0"/>
              </a:rPr>
              <a:t># </a:t>
            </a:r>
            <a:r>
              <a:rPr lang="zh-CN" altLang="zh-CN" sz="2400" b="1" kern="100" dirty="0">
                <a:latin typeface="Times New Roman" panose="02020603050405020304" pitchFamily="18" charset="0"/>
                <a:ea typeface="Times New Roman" panose="02020603050405020304" pitchFamily="18" charset="0"/>
              </a:rPr>
              <a:t>Add the complex numbers. Output: </a:t>
            </a:r>
            <a:r>
              <a:rPr lang="x-none" altLang="zh-CN" sz="2400" b="1" kern="100" dirty="0">
                <a:highlight>
                  <a:srgbClr val="FFFF00"/>
                </a:highlight>
                <a:latin typeface="Times New Roman" panose="02020603050405020304" pitchFamily="18" charset="0"/>
                <a:cs typeface="Times New Roman" panose="02020603050405020304" pitchFamily="18" charset="0"/>
              </a:rPr>
              <a:t>(5 + 7j)</a:t>
            </a:r>
            <a:endParaRPr lang="en-US" altLang="zh-CN" sz="24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cs typeface="Times New Roman" panose="02020603050405020304" pitchFamily="18" charset="0"/>
              </a:rPr>
              <a:t>(5+7j)</a:t>
            </a:r>
            <a:endParaRPr lang="zh-CN" altLang="zh-CN" sz="24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import cmath</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cmath.sqrt(b) </a:t>
            </a:r>
            <a:r>
              <a:rPr lang="x-none" altLang="zh-CN" sz="2400" b="1" kern="100" dirty="0">
                <a:latin typeface="Times New Roman" panose="02020603050405020304" pitchFamily="18" charset="0"/>
                <a:ea typeface="Times New Roman" panose="02020603050405020304" pitchFamily="18" charset="0"/>
              </a:rPr>
              <a:t># square root of complex number</a:t>
            </a:r>
            <a:endParaRPr lang="zh-CN" altLang="zh-CN" sz="24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cs typeface="Times New Roman" panose="02020603050405020304" pitchFamily="18" charset="0"/>
              </a:rPr>
              <a:t>(2.280693341665298+1.096157889501519j)</a:t>
            </a:r>
            <a:endParaRPr lang="zh-CN" altLang="zh-CN" sz="2400" b="1" kern="100" dirty="0">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a:xfrm>
            <a:off x="1127571" y="691937"/>
            <a:ext cx="9648825" cy="460375"/>
          </a:xfrm>
        </p:spPr>
        <p:txBody>
          <a:bodyPr/>
          <a:lstStyle/>
          <a:p>
            <a:pPr eaLnBrk="1" hangingPunct="1">
              <a:defRPr/>
            </a:pPr>
            <a:r>
              <a:rPr lang="zh-CN" altLang="zh-CN" dirty="0"/>
              <a:t>Comparing Relational Operations and Conditional Expressions</a:t>
            </a:r>
            <a:endParaRPr lang="zh-CN" altLang="en-US" dirty="0"/>
          </a:p>
        </p:txBody>
      </p:sp>
      <p:sp>
        <p:nvSpPr>
          <p:cNvPr id="36867" name="内容占位符 2"/>
          <p:cNvSpPr>
            <a:spLocks noGrp="1" noChangeArrowheads="1"/>
          </p:cNvSpPr>
          <p:nvPr>
            <p:ph idx="1"/>
          </p:nvPr>
        </p:nvSpPr>
        <p:spPr>
          <a:xfrm>
            <a:off x="623392" y="1339850"/>
            <a:ext cx="10657184" cy="4114800"/>
          </a:xfrm>
        </p:spPr>
        <p:txBody>
          <a:bodyPr/>
          <a:lstStyle/>
          <a:p>
            <a:pPr eaLnBrk="1" hangingPunct="1">
              <a:defRPr/>
            </a:pPr>
            <a:r>
              <a:rPr lang="zh-CN" altLang="zh-CN" sz="2400" dirty="0"/>
              <a:t>Conditional expressions are often used in select statements to determine whether a certain condition is met or not</a:t>
            </a:r>
            <a:endParaRPr lang="en-US" altLang="zh-CN" sz="2400" dirty="0"/>
          </a:p>
          <a:p>
            <a:pPr eaLnBrk="1" hangingPunct="1">
              <a:defRPr/>
            </a:pPr>
            <a:r>
              <a:rPr lang="zh-CN" altLang="zh-CN" sz="2400" dirty="0"/>
              <a:t>If the result of the expression is a numeric type (</a:t>
            </a:r>
            <a:r>
              <a:rPr lang="en-US" altLang="zh-CN" sz="2400" dirty="0"/>
              <a:t>0</a:t>
            </a:r>
            <a:r>
              <a:rPr lang="zh-CN" altLang="zh-CN" sz="2400" dirty="0"/>
              <a:t>), an empty string (</a:t>
            </a:r>
            <a:r>
              <a:rPr lang="en-US" altLang="zh-CN" sz="2400" dirty="0"/>
              <a:t>""</a:t>
            </a:r>
            <a:r>
              <a:rPr lang="zh-CN" altLang="zh-CN" sz="2400" dirty="0"/>
              <a:t>), an empty tuple (</a:t>
            </a:r>
            <a:r>
              <a:rPr lang="en-US" altLang="zh-CN" sz="2400" dirty="0"/>
              <a:t>())</a:t>
            </a:r>
            <a:r>
              <a:rPr lang="zh-CN" altLang="zh-CN" sz="2400" dirty="0"/>
              <a:t>, an empty list (</a:t>
            </a:r>
            <a:r>
              <a:rPr lang="en-US" altLang="zh-CN" sz="2400" dirty="0"/>
              <a:t>[]</a:t>
            </a:r>
            <a:r>
              <a:rPr lang="zh-CN" altLang="zh-CN" sz="2400" dirty="0"/>
              <a:t>), or an empty dictionary (</a:t>
            </a:r>
            <a:r>
              <a:rPr lang="en-US" altLang="zh-CN" sz="2400" dirty="0"/>
              <a:t>{}</a:t>
            </a:r>
            <a:r>
              <a:rPr lang="zh-CN" altLang="zh-CN" sz="2400" dirty="0"/>
              <a:t>), then its </a:t>
            </a:r>
            <a:r>
              <a:rPr lang="en-US" altLang="zh-CN" sz="2400" dirty="0"/>
              <a:t>bool </a:t>
            </a:r>
            <a:r>
              <a:rPr lang="zh-CN" altLang="zh-CN" sz="2400" dirty="0"/>
              <a:t>value is </a:t>
            </a:r>
            <a:r>
              <a:rPr lang="en-US" altLang="zh-CN" sz="2400" dirty="0"/>
              <a:t>False</a:t>
            </a:r>
            <a:r>
              <a:rPr lang="zh-CN" altLang="zh-CN" sz="2400" dirty="0"/>
              <a:t>; otherwise its </a:t>
            </a:r>
            <a:r>
              <a:rPr lang="en-US" altLang="zh-CN" sz="2400" dirty="0"/>
              <a:t>bool </a:t>
            </a:r>
            <a:r>
              <a:rPr lang="zh-CN" altLang="zh-CN" sz="2400" dirty="0"/>
              <a:t>value is </a:t>
            </a:r>
            <a:r>
              <a:rPr lang="en-US" altLang="zh-CN" sz="2400" dirty="0"/>
              <a:t>True</a:t>
            </a:r>
            <a:r>
              <a:rPr lang="zh-CN" altLang="zh-CN" sz="2400" dirty="0"/>
              <a:t>. For example: </a:t>
            </a:r>
            <a:r>
              <a:rPr lang="en-US" altLang="zh-CN" sz="2400" dirty="0"/>
              <a:t>123</a:t>
            </a:r>
            <a:r>
              <a:rPr lang="zh-CN" altLang="zh-CN" sz="2400" dirty="0"/>
              <a:t>, </a:t>
            </a:r>
            <a:r>
              <a:rPr lang="en-US" altLang="zh-CN" sz="2400" dirty="0"/>
              <a:t>"</a:t>
            </a:r>
            <a:r>
              <a:rPr lang="en-US" altLang="zh-CN" sz="2400" dirty="0" err="1"/>
              <a:t>abc</a:t>
            </a:r>
            <a:r>
              <a:rPr lang="en-US" altLang="zh-CN" sz="2400" dirty="0"/>
              <a:t>"</a:t>
            </a:r>
            <a:r>
              <a:rPr lang="zh-CN" altLang="zh-CN" sz="2400" dirty="0"/>
              <a:t>, </a:t>
            </a:r>
            <a:r>
              <a:rPr lang="en-US" altLang="zh-CN" sz="2400" dirty="0"/>
              <a:t>(1,2) </a:t>
            </a:r>
            <a:r>
              <a:rPr lang="zh-CN" altLang="zh-CN" sz="2400" dirty="0"/>
              <a:t>are </a:t>
            </a:r>
            <a:r>
              <a:rPr lang="en-US" altLang="zh-CN" sz="2400" dirty="0"/>
              <a:t>True</a:t>
            </a:r>
            <a:endParaRPr lang="en-US" altLang="zh-CN" sz="2400" dirty="0"/>
          </a:p>
          <a:p>
            <a:pPr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4.13</a:t>
            </a:r>
            <a:r>
              <a:rPr lang="zh-CN" altLang="zh-CN" sz="2400" dirty="0">
                <a:highlight>
                  <a:srgbClr val="00FFFF"/>
                </a:highlight>
                <a:cs typeface="Times New Roman" panose="02020603050405020304" pitchFamily="18" charset="0"/>
              </a:rPr>
              <a:t>] Example of Conditional Expressions</a:t>
            </a:r>
            <a:endParaRPr lang="zh-CN" altLang="en-US" sz="2400" dirty="0">
              <a:highlight>
                <a:srgbClr val="00FFFF"/>
              </a:highlight>
              <a:cs typeface="Times New Roman" panose="02020603050405020304" pitchFamily="18" charset="0"/>
            </a:endParaRPr>
          </a:p>
        </p:txBody>
      </p:sp>
      <p:sp>
        <p:nvSpPr>
          <p:cNvPr id="2" name="矩形 1"/>
          <p:cNvSpPr/>
          <p:nvPr/>
        </p:nvSpPr>
        <p:spPr>
          <a:xfrm>
            <a:off x="1271464" y="4464933"/>
            <a:ext cx="10585176" cy="1569660"/>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bool(123),bool("abc"),bool((1,2)),bool([0]),bool(</a:t>
            </a:r>
            <a:r>
              <a:rPr lang="en-US" altLang="zh-CN" sz="2400" b="1" kern="100" dirty="0">
                <a:solidFill>
                  <a:srgbClr val="FF0000"/>
                </a:solidFill>
                <a:latin typeface="Times New Roman" panose="02020603050405020304" pitchFamily="18" charset="0"/>
                <a:ea typeface="Times New Roman" panose="02020603050405020304" pitchFamily="18" charset="0"/>
              </a:rPr>
              <a:t>[]</a:t>
            </a:r>
            <a:r>
              <a:rPr lang="x-none" altLang="zh-CN" sz="2400" b="1" kern="100" dirty="0">
                <a:solidFill>
                  <a:srgbClr val="FF0000"/>
                </a:solidFill>
                <a:latin typeface="Times New Roman" panose="02020603050405020304" pitchFamily="18" charset="0"/>
                <a:ea typeface="Times New Roman" panose="02020603050405020304" pitchFamily="18" charset="0"/>
              </a:rPr>
              <a:t>),bool(0)</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cs typeface="Times New Roman" panose="02020603050405020304" pitchFamily="18" charset="0"/>
              </a:rPr>
              <a:t>(True, True, True, True, False, False)</a:t>
            </a:r>
            <a:endParaRPr lang="zh-CN" altLang="zh-CN" sz="24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bool(1&gt;2),bool(1&gt;2 or 3&gt;2),bool(1&lt;=2 and 3&gt;2)</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cs typeface="Times New Roman" panose="02020603050405020304" pitchFamily="18" charset="0"/>
              </a:rPr>
              <a:t>(False, True, True)</a:t>
            </a:r>
            <a:endParaRPr lang="zh-CN" altLang="zh-CN" sz="2400" b="1" kern="100" dirty="0">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noChangeArrowheads="1"/>
          </p:cNvSpPr>
          <p:nvPr>
            <p:ph type="title"/>
          </p:nvPr>
        </p:nvSpPr>
        <p:spPr>
          <a:xfrm>
            <a:off x="1127448" y="475923"/>
            <a:ext cx="9577388" cy="498475"/>
          </a:xfrm>
        </p:spPr>
        <p:txBody>
          <a:bodyPr/>
          <a:lstStyle/>
          <a:p>
            <a:pPr eaLnBrk="1" hangingPunct="1">
              <a:defRPr/>
            </a:pPr>
            <a:r>
              <a:rPr lang="zh-CN" altLang="zh-CN" dirty="0"/>
              <a:t>Relational and test operators </a:t>
            </a:r>
            <a:r>
              <a:rPr lang="zh-CN" altLang="en-US" dirty="0"/>
              <a:t>(</a:t>
            </a:r>
            <a:r>
              <a:rPr lang="en-US" altLang="zh-CN" dirty="0"/>
              <a:t>1</a:t>
            </a:r>
            <a:r>
              <a:rPr lang="zh-CN" altLang="en-US" dirty="0"/>
              <a:t>)</a:t>
            </a:r>
            <a:endParaRPr lang="zh-CN" altLang="en-US" dirty="0"/>
          </a:p>
        </p:txBody>
      </p:sp>
      <p:sp>
        <p:nvSpPr>
          <p:cNvPr id="27651" name="内容占位符 2"/>
          <p:cNvSpPr>
            <a:spLocks noGrp="1" noChangeArrowheads="1"/>
          </p:cNvSpPr>
          <p:nvPr>
            <p:ph idx="1"/>
          </p:nvPr>
        </p:nvSpPr>
        <p:spPr>
          <a:xfrm>
            <a:off x="550863" y="980123"/>
            <a:ext cx="10872787" cy="4676775"/>
          </a:xfrm>
        </p:spPr>
        <p:txBody>
          <a:bodyPr/>
          <a:lstStyle/>
          <a:p>
            <a:pPr eaLnBrk="1" hangingPunct="1"/>
            <a:r>
              <a:rPr lang="zh-CN" altLang="zh-CN" sz="2800" dirty="0"/>
              <a:t>Relational operators are used to compare the magnitude of two operands. If the relationship holds, the result of the comparison is </a:t>
            </a:r>
            <a:r>
              <a:rPr lang="en-US" altLang="zh-CN" sz="2800" dirty="0"/>
              <a:t>True</a:t>
            </a:r>
            <a:r>
              <a:rPr lang="zh-CN" altLang="zh-CN" sz="2800" dirty="0"/>
              <a:t>, otherwise it is </a:t>
            </a:r>
            <a:r>
              <a:rPr lang="en-US" altLang="zh-CN" sz="2800" dirty="0"/>
              <a:t>False</a:t>
            </a:r>
            <a:endParaRPr lang="en-US" altLang="zh-CN" sz="2800" dirty="0"/>
          </a:p>
          <a:p>
            <a:pPr eaLnBrk="1" hangingPunct="1"/>
            <a:r>
              <a:rPr lang="zh-CN" altLang="zh-CN" sz="2800" dirty="0"/>
              <a:t>Comparison between two objects of the same type</a:t>
            </a:r>
            <a:endParaRPr lang="en-US" altLang="zh-CN" sz="2800" dirty="0"/>
          </a:p>
          <a:p>
            <a:pPr eaLnBrk="1" hangingPunct="1"/>
            <a:endParaRPr lang="en-US" altLang="zh-CN" sz="2800" dirty="0"/>
          </a:p>
          <a:p>
            <a:pPr eaLnBrk="1" hangingPunct="1"/>
            <a:r>
              <a:rPr lang="zh-CN" altLang="zh-CN" sz="2800" dirty="0"/>
              <a:t>Comparisons can be made between numeric types (including Boolean, </a:t>
            </a:r>
            <a:r>
              <a:rPr lang="en-US" altLang="zh-CN" sz="2800" dirty="0"/>
              <a:t>True </a:t>
            </a:r>
            <a:r>
              <a:rPr lang="zh-CN" altLang="zh-CN" sz="2800" dirty="0"/>
              <a:t>automatically converts to </a:t>
            </a:r>
            <a:r>
              <a:rPr lang="en-US" altLang="zh-CN" sz="2800" dirty="0"/>
              <a:t>1</a:t>
            </a:r>
            <a:r>
              <a:rPr lang="zh-CN" altLang="zh-CN" sz="2800" dirty="0"/>
              <a:t>, </a:t>
            </a:r>
            <a:r>
              <a:rPr lang="en-US" altLang="zh-CN" sz="2800" dirty="0"/>
              <a:t>False </a:t>
            </a:r>
            <a:r>
              <a:rPr lang="zh-CN" altLang="zh-CN" sz="2800" dirty="0"/>
              <a:t>automatically converts to </a:t>
            </a:r>
            <a:r>
              <a:rPr lang="en-US" altLang="zh-CN" sz="2800" dirty="0"/>
              <a:t>0</a:t>
            </a:r>
            <a:r>
              <a:rPr lang="zh-CN" altLang="zh-CN" sz="2800" dirty="0"/>
              <a:t>)</a:t>
            </a:r>
            <a:endParaRPr lang="en-US" altLang="zh-CN" sz="2800" dirty="0"/>
          </a:p>
          <a:p>
            <a:pPr eaLnBrk="1" hangingPunct="1"/>
            <a:endParaRPr lang="zh-CN" altLang="en-US" sz="2800" dirty="0"/>
          </a:p>
        </p:txBody>
      </p:sp>
      <p:sp>
        <p:nvSpPr>
          <p:cNvPr id="2" name="矩形 1"/>
          <p:cNvSpPr/>
          <p:nvPr/>
        </p:nvSpPr>
        <p:spPr>
          <a:xfrm>
            <a:off x="1487488" y="2906654"/>
            <a:ext cx="7836532" cy="830997"/>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1 &gt; 2 </a:t>
            </a:r>
            <a:r>
              <a:rPr lang="x-none" altLang="zh-CN" sz="2400" b="1" kern="100" dirty="0">
                <a:latin typeface="Times New Roman" panose="02020603050405020304" pitchFamily="18" charset="0"/>
                <a:ea typeface="Times New Roman" panose="02020603050405020304" pitchFamily="18" charset="0"/>
              </a:rPr>
              <a:t># </a:t>
            </a:r>
            <a:r>
              <a:rPr lang="zh-CN" altLang="zh-CN" sz="2400" b="1" kern="100" dirty="0">
                <a:latin typeface="Times New Roman" panose="02020603050405020304" pitchFamily="18" charset="0"/>
                <a:ea typeface="Times New Roman" panose="02020603050405020304" pitchFamily="18" charset="0"/>
              </a:rPr>
              <a:t>Output: </a:t>
            </a:r>
            <a:r>
              <a:rPr lang="x-none" altLang="zh-CN" sz="2400" b="1" kern="100" dirty="0">
                <a:highlight>
                  <a:srgbClr val="FFFF00"/>
                </a:highlight>
                <a:latin typeface="Times New Roman" panose="02020603050405020304" pitchFamily="18" charset="0"/>
                <a:cs typeface="Times New Roman" panose="02020603050405020304" pitchFamily="18" charset="0"/>
              </a:rPr>
              <a:t>False</a:t>
            </a:r>
            <a:endParaRPr lang="zh-CN" altLang="zh-CN" sz="24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"ab123" &gt; "ab12" </a:t>
            </a:r>
            <a:r>
              <a:rPr lang="x-none" altLang="zh-CN" sz="2400" b="1" kern="100" dirty="0">
                <a:latin typeface="Times New Roman" panose="02020603050405020304" pitchFamily="18" charset="0"/>
                <a:ea typeface="Times New Roman" panose="02020603050405020304" pitchFamily="18" charset="0"/>
              </a:rPr>
              <a:t># </a:t>
            </a:r>
            <a:r>
              <a:rPr lang="zh-CN" altLang="zh-CN" sz="2400" b="1" kern="100" dirty="0">
                <a:latin typeface="Times New Roman" panose="02020603050405020304" pitchFamily="18" charset="0"/>
                <a:ea typeface="Times New Roman" panose="02020603050405020304" pitchFamily="18" charset="0"/>
              </a:rPr>
              <a:t>Output: </a:t>
            </a:r>
            <a:r>
              <a:rPr lang="x-none" altLang="zh-CN" sz="2400" b="1" kern="100" dirty="0">
                <a:highlight>
                  <a:srgbClr val="FFFF00"/>
                </a:highlight>
                <a:latin typeface="Times New Roman" panose="02020603050405020304" pitchFamily="18" charset="0"/>
                <a:cs typeface="Times New Roman" panose="02020603050405020304" pitchFamily="18" charset="0"/>
              </a:rPr>
              <a:t>True</a:t>
            </a:r>
            <a:endParaRPr lang="zh-CN" altLang="zh-CN" sz="2400" b="1" kern="100" dirty="0">
              <a:highlight>
                <a:srgbClr val="FFFF00"/>
              </a:highlight>
              <a:latin typeface="Times New Roman" panose="02020603050405020304" pitchFamily="18" charset="0"/>
              <a:cs typeface="Times New Roman" panose="02020603050405020304" pitchFamily="18" charset="0"/>
            </a:endParaRPr>
          </a:p>
        </p:txBody>
      </p:sp>
      <p:sp>
        <p:nvSpPr>
          <p:cNvPr id="3" name="矩形 2"/>
          <p:cNvSpPr/>
          <p:nvPr/>
        </p:nvSpPr>
        <p:spPr>
          <a:xfrm>
            <a:off x="1343472" y="5010140"/>
            <a:ext cx="10701470" cy="1200329"/>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1 &gt; 1.23 </a:t>
            </a:r>
            <a:r>
              <a:rPr lang="x-none" altLang="zh-CN" sz="2400" b="1" kern="100" dirty="0">
                <a:latin typeface="Times New Roman" panose="02020603050405020304" pitchFamily="18" charset="0"/>
                <a:ea typeface="Times New Roman" panose="02020603050405020304" pitchFamily="18" charset="0"/>
              </a:rPr>
              <a:t># </a:t>
            </a:r>
            <a:r>
              <a:rPr lang="zh-CN" altLang="zh-CN" sz="2400" b="1" kern="100" dirty="0">
                <a:latin typeface="Times New Roman" panose="02020603050405020304" pitchFamily="18" charset="0"/>
                <a:ea typeface="Times New Roman" panose="02020603050405020304" pitchFamily="18" charset="0"/>
              </a:rPr>
              <a:t>Output: </a:t>
            </a:r>
            <a:r>
              <a:rPr lang="x-none" altLang="zh-CN" sz="2400" b="1" kern="100" dirty="0">
                <a:highlight>
                  <a:srgbClr val="FFFF00"/>
                </a:highlight>
                <a:latin typeface="Times New Roman" panose="02020603050405020304" pitchFamily="18" charset="0"/>
                <a:cs typeface="Times New Roman" panose="02020603050405020304" pitchFamily="18" charset="0"/>
              </a:rPr>
              <a:t>False</a:t>
            </a:r>
            <a:endParaRPr lang="zh-CN" altLang="zh-CN" sz="24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2&gt;True </a:t>
            </a:r>
            <a:r>
              <a:rPr lang="x-none" altLang="zh-CN" sz="2400" b="1" kern="100" dirty="0">
                <a:latin typeface="Times New Roman" panose="02020603050405020304" pitchFamily="18" charset="0"/>
                <a:ea typeface="Times New Roman" panose="02020603050405020304" pitchFamily="18" charset="0"/>
              </a:rPr>
              <a:t># </a:t>
            </a:r>
            <a:r>
              <a:rPr lang="zh-CN" altLang="zh-CN" sz="2400" b="1" kern="100" dirty="0">
                <a:latin typeface="Times New Roman" panose="02020603050405020304" pitchFamily="18" charset="0"/>
                <a:ea typeface="Times New Roman" panose="02020603050405020304" pitchFamily="18" charset="0"/>
              </a:rPr>
              <a:t>Output: </a:t>
            </a:r>
            <a:r>
              <a:rPr lang="x-none" altLang="zh-CN" sz="2400" b="1" kern="100" dirty="0">
                <a:highlight>
                  <a:srgbClr val="FFFF00"/>
                </a:highlight>
                <a:latin typeface="Times New Roman" panose="02020603050405020304" pitchFamily="18" charset="0"/>
                <a:cs typeface="Times New Roman" panose="02020603050405020304" pitchFamily="18" charset="0"/>
              </a:rPr>
              <a:t>True</a:t>
            </a:r>
            <a:endParaRPr lang="zh-CN" altLang="zh-CN" sz="24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123&gt;"abc" </a:t>
            </a:r>
            <a:r>
              <a:rPr lang="zh-CN" altLang="zh-CN" sz="2400" b="1" kern="100" dirty="0">
                <a:latin typeface="Times New Roman" panose="02020603050405020304" pitchFamily="18" charset="0"/>
                <a:ea typeface="Times New Roman" panose="02020603050405020304" pitchFamily="18" charset="0"/>
              </a:rPr>
              <a:t>#Error. </a:t>
            </a:r>
            <a:r>
              <a:rPr lang="x-none" altLang="zh-CN" sz="2400" b="1" kern="100" dirty="0">
                <a:highlight>
                  <a:srgbClr val="FFFF00"/>
                </a:highlight>
                <a:latin typeface="Times New Roman" panose="02020603050405020304" pitchFamily="18" charset="0"/>
                <a:cs typeface="Times New Roman" panose="02020603050405020304" pitchFamily="18" charset="0"/>
              </a:rPr>
              <a:t>typeError: unorderable types: int() &gt; str()</a:t>
            </a:r>
            <a:endParaRPr lang="zh-CN" altLang="zh-CN" sz="2400" b="1" kern="100" dirty="0">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a:xfrm>
            <a:off x="1127448" y="404465"/>
            <a:ext cx="9602788" cy="576263"/>
          </a:xfrm>
        </p:spPr>
        <p:txBody>
          <a:bodyPr/>
          <a:lstStyle/>
          <a:p>
            <a:pPr eaLnBrk="1" hangingPunct="1">
              <a:defRPr/>
            </a:pPr>
            <a:r>
              <a:rPr lang="zh-CN" altLang="zh-CN" dirty="0"/>
              <a:t>Relational and test operators </a:t>
            </a:r>
            <a:r>
              <a:rPr lang="zh-CN" altLang="en-US" dirty="0"/>
              <a:t>(</a:t>
            </a:r>
            <a:r>
              <a:rPr lang="en-US" altLang="zh-CN" dirty="0"/>
              <a:t>2</a:t>
            </a:r>
            <a:r>
              <a:rPr lang="zh-CN" altLang="en-US" dirty="0"/>
              <a:t>)</a:t>
            </a:r>
            <a:endParaRPr lang="zh-CN" altLang="en-US" dirty="0"/>
          </a:p>
        </p:txBody>
      </p:sp>
      <p:graphicFrame>
        <p:nvGraphicFramePr>
          <p:cNvPr id="2" name="表格 1"/>
          <p:cNvGraphicFramePr>
            <a:graphicFrameLocks noGrp="1"/>
          </p:cNvGraphicFramePr>
          <p:nvPr/>
        </p:nvGraphicFramePr>
        <p:xfrm>
          <a:off x="407368" y="980728"/>
          <a:ext cx="11160125" cy="5327650"/>
        </p:xfrm>
        <a:graphic>
          <a:graphicData uri="http://schemas.openxmlformats.org/drawingml/2006/table">
            <a:tbl>
              <a:tblPr firstRow="1" firstCol="1" lastRow="1" lastCol="1" bandRow="1" bandCol="1">
                <a:tableStyleId>{5C22544A-7EE6-4342-B048-85BDC9FD1C3A}</a:tableStyleId>
              </a:tblPr>
              <a:tblGrid>
                <a:gridCol w="1592618"/>
                <a:gridCol w="1358149"/>
                <a:gridCol w="2888833"/>
                <a:gridCol w="3522930"/>
                <a:gridCol w="1797595"/>
              </a:tblGrid>
              <a:tr h="343617">
                <a:tc>
                  <a:txBody>
                    <a:bodyPr/>
                    <a:lstStyle/>
                    <a:p>
                      <a:pPr algn="ctr">
                        <a:spcAft>
                          <a:spcPts val="0"/>
                        </a:spcAft>
                      </a:pPr>
                      <a:r>
                        <a:rPr lang="zh-CN" sz="2000" kern="100">
                          <a:solidFill>
                            <a:schemeClr val="tx1"/>
                          </a:solidFill>
                          <a:effectLst/>
                        </a:rPr>
                        <a:t>operator (computing)</a:t>
                      </a:r>
                      <a:endParaRPr lang="zh-CN" sz="2000" b="1"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tc>
                <a:tc>
                  <a:txBody>
                    <a:bodyPr/>
                    <a:lstStyle/>
                    <a:p>
                      <a:pPr algn="ctr">
                        <a:spcAft>
                          <a:spcPts val="0"/>
                        </a:spcAft>
                      </a:pPr>
                      <a:r>
                        <a:rPr lang="zh-CN" sz="2000" kern="100">
                          <a:solidFill>
                            <a:schemeClr val="tx1"/>
                          </a:solidFill>
                          <a:effectLst/>
                        </a:rPr>
                        <a:t>displayed formula</a:t>
                      </a:r>
                      <a:endParaRPr lang="zh-CN" sz="2000" b="1"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tc>
                <a:tc>
                  <a:txBody>
                    <a:bodyPr/>
                    <a:lstStyle/>
                    <a:p>
                      <a:pPr algn="ctr">
                        <a:spcAft>
                          <a:spcPts val="0"/>
                        </a:spcAft>
                      </a:pPr>
                      <a:r>
                        <a:rPr lang="zh-CN" sz="2000" kern="100" dirty="0">
                          <a:solidFill>
                            <a:schemeClr val="tx1"/>
                          </a:solidFill>
                          <a:effectLst/>
                        </a:rPr>
                        <a:t>hidden meaning</a:t>
                      </a:r>
                      <a:endParaRPr lang="zh-CN" sz="2000" b="1" kern="100" dirty="0">
                        <a:solidFill>
                          <a:schemeClr val="tx1"/>
                        </a:solidFill>
                        <a:effectLst/>
                        <a:latin typeface="Times New Roman" panose="02020603050405020304" pitchFamily="18" charset="0"/>
                        <a:ea typeface="Times New Roman" panose="02020603050405020304" pitchFamily="18" charset="0"/>
                      </a:endParaRPr>
                    </a:p>
                  </a:txBody>
                  <a:tcPr marL="68573" marR="68573" marT="0" marB="0"/>
                </a:tc>
                <a:tc>
                  <a:txBody>
                    <a:bodyPr/>
                    <a:lstStyle/>
                    <a:p>
                      <a:pPr algn="ctr">
                        <a:spcAft>
                          <a:spcPts val="0"/>
                        </a:spcAft>
                      </a:pPr>
                      <a:r>
                        <a:rPr lang="zh-CN" sz="2000" kern="100">
                          <a:solidFill>
                            <a:schemeClr val="tx1"/>
                          </a:solidFill>
                          <a:effectLst/>
                        </a:rPr>
                        <a:t>an actual example</a:t>
                      </a:r>
                      <a:endParaRPr lang="zh-CN" sz="2000" b="1"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tc>
                <a:tc>
                  <a:txBody>
                    <a:bodyPr/>
                    <a:lstStyle/>
                    <a:p>
                      <a:pPr algn="ctr">
                        <a:spcAft>
                          <a:spcPts val="0"/>
                        </a:spcAft>
                      </a:pPr>
                      <a:r>
                        <a:rPr lang="zh-CN" sz="2000" kern="100">
                          <a:solidFill>
                            <a:schemeClr val="tx1"/>
                          </a:solidFill>
                          <a:effectLst/>
                        </a:rPr>
                        <a:t>in the end</a:t>
                      </a:r>
                      <a:endParaRPr lang="zh-CN" sz="2000" b="1"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tc>
              </a:tr>
              <a:tr h="517016">
                <a:tc>
                  <a:txBody>
                    <a:bodyPr/>
                    <a:lstStyle/>
                    <a:p>
                      <a:pPr algn="just">
                        <a:spcAft>
                          <a:spcPts val="0"/>
                        </a:spcAft>
                      </a:pPr>
                      <a:r>
                        <a:rPr lang="en-US" sz="2000" kern="100">
                          <a:solidFill>
                            <a:schemeClr val="tx1"/>
                          </a:solidFill>
                          <a:effectLst/>
                        </a:rPr>
                        <a:t>==</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tc>
                <a:tc>
                  <a:txBody>
                    <a:bodyPr/>
                    <a:lstStyle/>
                    <a:p>
                      <a:pPr marL="0" algn="just" defTabSz="914400" rtl="0" eaLnBrk="1" latinLnBrk="0" hangingPunct="1">
                        <a:spcAft>
                          <a:spcPts val="0"/>
                        </a:spcAft>
                      </a:pPr>
                      <a:r>
                        <a:rPr lang="en-US" sz="2000" kern="100" dirty="0">
                          <a:solidFill>
                            <a:schemeClr val="tx1"/>
                          </a:solidFill>
                          <a:effectLst/>
                          <a:latin typeface="+mn-lt"/>
                          <a:ea typeface="+mn-ea"/>
                          <a:cs typeface="+mn-cs"/>
                        </a:rPr>
                        <a:t>x == y</a:t>
                      </a:r>
                      <a:endParaRPr lang="en-US" sz="2000" kern="100" dirty="0">
                        <a:solidFill>
                          <a:schemeClr val="tx1"/>
                        </a:solidFill>
                        <a:effectLst/>
                        <a:latin typeface="+mn-lt"/>
                        <a:ea typeface="+mn-ea"/>
                        <a:cs typeface="+mn-cs"/>
                      </a:endParaRPr>
                    </a:p>
                  </a:txBody>
                  <a:tcPr marL="68573" marR="68573" marT="0" marB="0" anchor="ctr">
                    <a:solidFill>
                      <a:schemeClr val="bg2"/>
                    </a:solidFill>
                  </a:tcPr>
                </a:tc>
                <a:tc>
                  <a:txBody>
                    <a:bodyPr/>
                    <a:lstStyle/>
                    <a:p>
                      <a:pPr marL="0" algn="just" defTabSz="914400" rtl="0" eaLnBrk="1" latinLnBrk="0" hangingPunct="1">
                        <a:spcAft>
                          <a:spcPts val="0"/>
                        </a:spcAft>
                      </a:pPr>
                      <a:r>
                        <a:rPr lang="en-US" sz="2000" kern="100">
                          <a:solidFill>
                            <a:schemeClr val="tx1"/>
                          </a:solidFill>
                          <a:effectLst/>
                          <a:latin typeface="+mn-lt"/>
                          <a:ea typeface="+mn-ea"/>
                          <a:cs typeface="+mn-cs"/>
                        </a:rPr>
                        <a:t>x </a:t>
                      </a:r>
                      <a:r>
                        <a:rPr lang="zh-CN" sz="2000" kern="100">
                          <a:solidFill>
                            <a:schemeClr val="tx1"/>
                          </a:solidFill>
                          <a:effectLst/>
                          <a:latin typeface="+mn-lt"/>
                          <a:ea typeface="+mn-ea"/>
                          <a:cs typeface="+mn-cs"/>
                        </a:rPr>
                        <a:t>equals </a:t>
                      </a:r>
                      <a:r>
                        <a:rPr lang="en-US" sz="2000" kern="100">
                          <a:solidFill>
                            <a:schemeClr val="tx1"/>
                          </a:solidFill>
                          <a:effectLst/>
                          <a:latin typeface="+mn-lt"/>
                          <a:ea typeface="+mn-ea"/>
                          <a:cs typeface="+mn-cs"/>
                        </a:rPr>
                        <a:t>y</a:t>
                      </a:r>
                      <a:endParaRPr lang="en-US" sz="2000" kern="100">
                        <a:solidFill>
                          <a:schemeClr val="tx1"/>
                        </a:solidFill>
                        <a:effectLst/>
                        <a:latin typeface="+mn-lt"/>
                        <a:ea typeface="+mn-ea"/>
                        <a:cs typeface="+mn-cs"/>
                      </a:endParaRPr>
                    </a:p>
                  </a:txBody>
                  <a:tcPr marL="68573" marR="68573" marT="0" marB="0" anchor="ctr">
                    <a:solidFill>
                      <a:schemeClr val="bg2"/>
                    </a:solidFill>
                  </a:tcPr>
                </a:tc>
                <a:tc>
                  <a:txBody>
                    <a:bodyPr/>
                    <a:lstStyle/>
                    <a:p>
                      <a:pPr marL="0" algn="just" defTabSz="914400" rtl="0" eaLnBrk="1" latinLnBrk="0" hangingPunct="1">
                        <a:spcAft>
                          <a:spcPts val="0"/>
                        </a:spcAft>
                      </a:pPr>
                      <a:r>
                        <a:rPr lang="en-US" sz="2000" kern="100">
                          <a:solidFill>
                            <a:schemeClr val="tx1"/>
                          </a:solidFill>
                          <a:effectLst/>
                          <a:latin typeface="+mn-lt"/>
                          <a:ea typeface="+mn-ea"/>
                          <a:cs typeface="+mn-cs"/>
                        </a:rPr>
                        <a:t>"ABCDEF" == "ABCD"</a:t>
                      </a:r>
                      <a:endParaRPr lang="en-US" sz="2000" kern="100">
                        <a:solidFill>
                          <a:schemeClr val="tx1"/>
                        </a:solidFill>
                        <a:effectLst/>
                        <a:latin typeface="+mn-lt"/>
                        <a:ea typeface="+mn-ea"/>
                        <a:cs typeface="+mn-cs"/>
                      </a:endParaRPr>
                    </a:p>
                  </a:txBody>
                  <a:tcPr marL="68573" marR="68573" marT="0" marB="0" anchor="ctr">
                    <a:solidFill>
                      <a:schemeClr val="bg2"/>
                    </a:solidFill>
                  </a:tcPr>
                </a:tc>
                <a:tc>
                  <a:txBody>
                    <a:bodyPr/>
                    <a:lstStyle/>
                    <a:p>
                      <a:pPr algn="just">
                        <a:spcAft>
                          <a:spcPts val="0"/>
                        </a:spcAft>
                      </a:pPr>
                      <a:r>
                        <a:rPr lang="en-US" sz="2000" kern="100">
                          <a:solidFill>
                            <a:schemeClr val="tx1"/>
                          </a:solidFill>
                          <a:effectLst/>
                        </a:rPr>
                        <a:t>False</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tc>
              </a:tr>
              <a:tr h="343617">
                <a:tc>
                  <a:txBody>
                    <a:bodyPr/>
                    <a:lstStyle/>
                    <a:p>
                      <a:pPr algn="just">
                        <a:spcAft>
                          <a:spcPts val="0"/>
                        </a:spcAft>
                      </a:pPr>
                      <a:r>
                        <a:rPr lang="en-US" sz="2000" kern="100">
                          <a:solidFill>
                            <a:schemeClr val="tx1"/>
                          </a:solidFill>
                          <a:effectLst/>
                        </a:rPr>
                        <a:t>! =</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tc>
                <a:tc>
                  <a:txBody>
                    <a:bodyPr/>
                    <a:lstStyle/>
                    <a:p>
                      <a:pPr marL="0" algn="just" defTabSz="914400" rtl="0" eaLnBrk="1" latinLnBrk="0" hangingPunct="1">
                        <a:spcAft>
                          <a:spcPts val="0"/>
                        </a:spcAft>
                      </a:pPr>
                      <a:r>
                        <a:rPr lang="en-US" sz="2000" kern="100" dirty="0">
                          <a:solidFill>
                            <a:schemeClr val="tx1"/>
                          </a:solidFill>
                          <a:effectLst/>
                          <a:latin typeface="+mn-lt"/>
                          <a:ea typeface="+mn-ea"/>
                          <a:cs typeface="+mn-cs"/>
                        </a:rPr>
                        <a:t>x ! = y</a:t>
                      </a:r>
                      <a:endParaRPr lang="en-US" sz="2000" kern="100" dirty="0">
                        <a:solidFill>
                          <a:schemeClr val="tx1"/>
                        </a:solidFill>
                        <a:effectLst/>
                        <a:latin typeface="+mn-lt"/>
                        <a:ea typeface="+mn-ea"/>
                        <a:cs typeface="+mn-cs"/>
                      </a:endParaRPr>
                    </a:p>
                  </a:txBody>
                  <a:tcPr marL="68573" marR="68573" marT="0" marB="0" anchor="ctr">
                    <a:solidFill>
                      <a:schemeClr val="bg2"/>
                    </a:solidFill>
                  </a:tcPr>
                </a:tc>
                <a:tc>
                  <a:txBody>
                    <a:bodyPr/>
                    <a:lstStyle/>
                    <a:p>
                      <a:pPr marL="0" algn="just" defTabSz="914400" rtl="0" eaLnBrk="1" latinLnBrk="0" hangingPunct="1">
                        <a:spcAft>
                          <a:spcPts val="0"/>
                        </a:spcAft>
                      </a:pPr>
                      <a:r>
                        <a:rPr lang="en-US" sz="2000" kern="100">
                          <a:solidFill>
                            <a:schemeClr val="tx1"/>
                          </a:solidFill>
                          <a:effectLst/>
                          <a:latin typeface="+mn-lt"/>
                          <a:ea typeface="+mn-ea"/>
                          <a:cs typeface="+mn-cs"/>
                        </a:rPr>
                        <a:t>x </a:t>
                      </a:r>
                      <a:r>
                        <a:rPr lang="zh-CN" sz="2000" kern="100">
                          <a:solidFill>
                            <a:schemeClr val="tx1"/>
                          </a:solidFill>
                          <a:effectLst/>
                          <a:latin typeface="+mn-lt"/>
                          <a:ea typeface="+mn-ea"/>
                          <a:cs typeface="+mn-cs"/>
                        </a:rPr>
                        <a:t>is not equal to </a:t>
                      </a:r>
                      <a:r>
                        <a:rPr lang="en-US" sz="2000" kern="100">
                          <a:solidFill>
                            <a:schemeClr val="tx1"/>
                          </a:solidFill>
                          <a:effectLst/>
                          <a:latin typeface="+mn-lt"/>
                          <a:ea typeface="+mn-ea"/>
                          <a:cs typeface="+mn-cs"/>
                        </a:rPr>
                        <a:t>y</a:t>
                      </a:r>
                      <a:endParaRPr lang="en-US" sz="2000" kern="100">
                        <a:solidFill>
                          <a:schemeClr val="tx1"/>
                        </a:solidFill>
                        <a:effectLst/>
                        <a:latin typeface="+mn-lt"/>
                        <a:ea typeface="+mn-ea"/>
                        <a:cs typeface="+mn-cs"/>
                      </a:endParaRPr>
                    </a:p>
                  </a:txBody>
                  <a:tcPr marL="68573" marR="68573" marT="0" marB="0" anchor="ctr">
                    <a:solidFill>
                      <a:schemeClr val="bg2"/>
                    </a:solidFill>
                  </a:tcPr>
                </a:tc>
                <a:tc>
                  <a:txBody>
                    <a:bodyPr/>
                    <a:lstStyle/>
                    <a:p>
                      <a:pPr marL="0" algn="just" defTabSz="914400" rtl="0" eaLnBrk="1" latinLnBrk="0" hangingPunct="1">
                        <a:spcAft>
                          <a:spcPts val="0"/>
                        </a:spcAft>
                      </a:pPr>
                      <a:r>
                        <a:rPr lang="en-US" sz="2000" kern="100">
                          <a:solidFill>
                            <a:schemeClr val="tx1"/>
                          </a:solidFill>
                          <a:effectLst/>
                          <a:latin typeface="+mn-lt"/>
                          <a:ea typeface="+mn-ea"/>
                          <a:cs typeface="+mn-cs"/>
                        </a:rPr>
                        <a:t>"ABCD" ! = "abcd"</a:t>
                      </a:r>
                      <a:endParaRPr lang="en-US" sz="2000" kern="100">
                        <a:solidFill>
                          <a:schemeClr val="tx1"/>
                        </a:solidFill>
                        <a:effectLst/>
                        <a:latin typeface="+mn-lt"/>
                        <a:ea typeface="+mn-ea"/>
                        <a:cs typeface="+mn-cs"/>
                      </a:endParaRPr>
                    </a:p>
                  </a:txBody>
                  <a:tcPr marL="68573" marR="68573" marT="0" marB="0" anchor="ctr">
                    <a:solidFill>
                      <a:schemeClr val="bg2"/>
                    </a:solidFill>
                  </a:tcPr>
                </a:tc>
                <a:tc>
                  <a:txBody>
                    <a:bodyPr/>
                    <a:lstStyle/>
                    <a:p>
                      <a:pPr algn="just">
                        <a:spcAft>
                          <a:spcPts val="0"/>
                        </a:spcAft>
                      </a:pPr>
                      <a:r>
                        <a:rPr lang="en-US" sz="2000" kern="100">
                          <a:solidFill>
                            <a:schemeClr val="tx1"/>
                          </a:solidFill>
                          <a:effectLst/>
                        </a:rPr>
                        <a:t>True</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tc>
              </a:tr>
              <a:tr h="343617">
                <a:tc>
                  <a:txBody>
                    <a:bodyPr/>
                    <a:lstStyle/>
                    <a:p>
                      <a:pPr algn="just">
                        <a:spcAft>
                          <a:spcPts val="0"/>
                        </a:spcAft>
                      </a:pPr>
                      <a:r>
                        <a:rPr lang="en-US" sz="2000" kern="100">
                          <a:solidFill>
                            <a:schemeClr val="tx1"/>
                          </a:solidFill>
                          <a:effectLst/>
                        </a:rPr>
                        <a:t>&gt; </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tc>
                <a:tc>
                  <a:txBody>
                    <a:bodyPr/>
                    <a:lstStyle/>
                    <a:p>
                      <a:pPr marL="0" algn="just" defTabSz="914400" rtl="0" eaLnBrk="1" latinLnBrk="0" hangingPunct="1">
                        <a:spcAft>
                          <a:spcPts val="0"/>
                        </a:spcAft>
                      </a:pPr>
                      <a:r>
                        <a:rPr lang="en-US" sz="2000" kern="100" dirty="0">
                          <a:solidFill>
                            <a:schemeClr val="tx1"/>
                          </a:solidFill>
                          <a:effectLst/>
                          <a:latin typeface="+mn-lt"/>
                          <a:ea typeface="+mn-ea"/>
                          <a:cs typeface="+mn-cs"/>
                        </a:rPr>
                        <a:t>x &gt; y</a:t>
                      </a:r>
                      <a:endParaRPr lang="en-US" sz="2000" kern="100" dirty="0">
                        <a:solidFill>
                          <a:schemeClr val="tx1"/>
                        </a:solidFill>
                        <a:effectLst/>
                        <a:latin typeface="+mn-lt"/>
                        <a:ea typeface="+mn-ea"/>
                        <a:cs typeface="+mn-cs"/>
                      </a:endParaRPr>
                    </a:p>
                  </a:txBody>
                  <a:tcPr marL="68573" marR="68573" marT="0" marB="0" anchor="ctr">
                    <a:solidFill>
                      <a:schemeClr val="bg2"/>
                    </a:solidFill>
                  </a:tcPr>
                </a:tc>
                <a:tc>
                  <a:txBody>
                    <a:bodyPr/>
                    <a:lstStyle/>
                    <a:p>
                      <a:pPr marL="0" algn="just" defTabSz="914400" rtl="0" eaLnBrk="1" latinLnBrk="0" hangingPunct="1">
                        <a:spcAft>
                          <a:spcPts val="0"/>
                        </a:spcAft>
                      </a:pPr>
                      <a:r>
                        <a:rPr lang="en-US" sz="2000" kern="100">
                          <a:solidFill>
                            <a:schemeClr val="tx1"/>
                          </a:solidFill>
                          <a:effectLst/>
                          <a:latin typeface="+mn-lt"/>
                          <a:ea typeface="+mn-ea"/>
                          <a:cs typeface="+mn-cs"/>
                        </a:rPr>
                        <a:t>x </a:t>
                      </a:r>
                      <a:r>
                        <a:rPr lang="zh-CN" sz="2000" kern="100">
                          <a:solidFill>
                            <a:schemeClr val="tx1"/>
                          </a:solidFill>
                          <a:effectLst/>
                          <a:latin typeface="+mn-lt"/>
                          <a:ea typeface="+mn-ea"/>
                          <a:cs typeface="+mn-cs"/>
                        </a:rPr>
                        <a:t>is greater than </a:t>
                      </a:r>
                      <a:r>
                        <a:rPr lang="en-US" sz="2000" kern="100">
                          <a:solidFill>
                            <a:schemeClr val="tx1"/>
                          </a:solidFill>
                          <a:effectLst/>
                          <a:latin typeface="+mn-lt"/>
                          <a:ea typeface="+mn-ea"/>
                          <a:cs typeface="+mn-cs"/>
                        </a:rPr>
                        <a:t>y</a:t>
                      </a:r>
                      <a:endParaRPr lang="en-US" sz="2000" kern="100">
                        <a:solidFill>
                          <a:schemeClr val="tx1"/>
                        </a:solidFill>
                        <a:effectLst/>
                        <a:latin typeface="+mn-lt"/>
                        <a:ea typeface="+mn-ea"/>
                        <a:cs typeface="+mn-cs"/>
                      </a:endParaRPr>
                    </a:p>
                  </a:txBody>
                  <a:tcPr marL="68573" marR="68573" marT="0" marB="0" anchor="ctr">
                    <a:solidFill>
                      <a:schemeClr val="bg2"/>
                    </a:solidFill>
                  </a:tcPr>
                </a:tc>
                <a:tc>
                  <a:txBody>
                    <a:bodyPr/>
                    <a:lstStyle/>
                    <a:p>
                      <a:pPr marL="0" algn="just" defTabSz="914400" rtl="0" eaLnBrk="1" latinLnBrk="0" hangingPunct="1">
                        <a:spcAft>
                          <a:spcPts val="0"/>
                        </a:spcAft>
                      </a:pPr>
                      <a:r>
                        <a:rPr lang="en-US" sz="2000" kern="100">
                          <a:solidFill>
                            <a:schemeClr val="tx1"/>
                          </a:solidFill>
                          <a:effectLst/>
                          <a:latin typeface="+mn-lt"/>
                          <a:ea typeface="+mn-ea"/>
                          <a:cs typeface="+mn-cs"/>
                        </a:rPr>
                        <a:t>"ABC" &gt; "ABD"</a:t>
                      </a:r>
                      <a:endParaRPr lang="en-US" sz="2000" kern="100">
                        <a:solidFill>
                          <a:schemeClr val="tx1"/>
                        </a:solidFill>
                        <a:effectLst/>
                        <a:latin typeface="+mn-lt"/>
                        <a:ea typeface="+mn-ea"/>
                        <a:cs typeface="+mn-cs"/>
                      </a:endParaRPr>
                    </a:p>
                  </a:txBody>
                  <a:tcPr marL="68573" marR="68573" marT="0" marB="0" anchor="ctr">
                    <a:solidFill>
                      <a:schemeClr val="bg2"/>
                    </a:solidFill>
                  </a:tcPr>
                </a:tc>
                <a:tc>
                  <a:txBody>
                    <a:bodyPr/>
                    <a:lstStyle/>
                    <a:p>
                      <a:pPr algn="just">
                        <a:spcAft>
                          <a:spcPts val="0"/>
                        </a:spcAft>
                      </a:pPr>
                      <a:r>
                        <a:rPr lang="en-US" sz="2000" kern="100">
                          <a:solidFill>
                            <a:schemeClr val="tx1"/>
                          </a:solidFill>
                          <a:effectLst/>
                        </a:rPr>
                        <a:t>False</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tc>
              </a:tr>
              <a:tr h="343617">
                <a:tc>
                  <a:txBody>
                    <a:bodyPr/>
                    <a:lstStyle/>
                    <a:p>
                      <a:pPr algn="just">
                        <a:spcAft>
                          <a:spcPts val="0"/>
                        </a:spcAft>
                      </a:pPr>
                      <a:r>
                        <a:rPr lang="en-US" sz="2000" kern="100">
                          <a:solidFill>
                            <a:schemeClr val="tx1"/>
                          </a:solidFill>
                          <a:effectLst/>
                        </a:rPr>
                        <a:t>&gt;=</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tc>
                <a:tc>
                  <a:txBody>
                    <a:bodyPr/>
                    <a:lstStyle/>
                    <a:p>
                      <a:pPr marL="0" algn="just" defTabSz="914400" rtl="0" eaLnBrk="1" latinLnBrk="0" hangingPunct="1">
                        <a:spcAft>
                          <a:spcPts val="0"/>
                        </a:spcAft>
                      </a:pPr>
                      <a:r>
                        <a:rPr lang="en-US" sz="2000" kern="100">
                          <a:solidFill>
                            <a:schemeClr val="tx1"/>
                          </a:solidFill>
                          <a:effectLst/>
                          <a:latin typeface="+mn-lt"/>
                          <a:ea typeface="+mn-ea"/>
                          <a:cs typeface="+mn-cs"/>
                        </a:rPr>
                        <a:t>x &gt;= y</a:t>
                      </a:r>
                      <a:endParaRPr lang="en-US" sz="2000" kern="100">
                        <a:solidFill>
                          <a:schemeClr val="tx1"/>
                        </a:solidFill>
                        <a:effectLst/>
                        <a:latin typeface="+mn-lt"/>
                        <a:ea typeface="+mn-ea"/>
                        <a:cs typeface="+mn-cs"/>
                      </a:endParaRPr>
                    </a:p>
                  </a:txBody>
                  <a:tcPr marL="68573" marR="68573" marT="0" marB="0" anchor="ctr">
                    <a:solidFill>
                      <a:schemeClr val="bg2"/>
                    </a:solidFill>
                  </a:tcPr>
                </a:tc>
                <a:tc>
                  <a:txBody>
                    <a:bodyPr/>
                    <a:lstStyle/>
                    <a:p>
                      <a:pPr marL="0" algn="just" defTabSz="914400" rtl="0" eaLnBrk="1" latinLnBrk="0" hangingPunct="1">
                        <a:spcAft>
                          <a:spcPts val="0"/>
                        </a:spcAft>
                      </a:pPr>
                      <a:r>
                        <a:rPr lang="en-US" sz="2000" kern="100" dirty="0">
                          <a:solidFill>
                            <a:schemeClr val="tx1"/>
                          </a:solidFill>
                          <a:effectLst/>
                          <a:latin typeface="+mn-lt"/>
                          <a:ea typeface="+mn-ea"/>
                          <a:cs typeface="+mn-cs"/>
                        </a:rPr>
                        <a:t>x </a:t>
                      </a:r>
                      <a:r>
                        <a:rPr lang="zh-CN" sz="2000" kern="100" dirty="0">
                          <a:solidFill>
                            <a:schemeClr val="tx1"/>
                          </a:solidFill>
                          <a:effectLst/>
                          <a:latin typeface="+mn-lt"/>
                          <a:ea typeface="+mn-ea"/>
                          <a:cs typeface="+mn-cs"/>
                        </a:rPr>
                        <a:t>is greater than or equal to </a:t>
                      </a:r>
                      <a:r>
                        <a:rPr lang="en-US" sz="2000" kern="100" dirty="0">
                          <a:solidFill>
                            <a:schemeClr val="tx1"/>
                          </a:solidFill>
                          <a:effectLst/>
                          <a:latin typeface="+mn-lt"/>
                          <a:ea typeface="+mn-ea"/>
                          <a:cs typeface="+mn-cs"/>
                        </a:rPr>
                        <a:t>y</a:t>
                      </a:r>
                      <a:endParaRPr lang="en-US" sz="2000" kern="100" dirty="0">
                        <a:solidFill>
                          <a:schemeClr val="tx1"/>
                        </a:solidFill>
                        <a:effectLst/>
                        <a:latin typeface="+mn-lt"/>
                        <a:ea typeface="+mn-ea"/>
                        <a:cs typeface="+mn-cs"/>
                      </a:endParaRPr>
                    </a:p>
                  </a:txBody>
                  <a:tcPr marL="68573" marR="68573" marT="0" marB="0" anchor="ctr">
                    <a:solidFill>
                      <a:schemeClr val="bg2"/>
                    </a:solidFill>
                  </a:tcPr>
                </a:tc>
                <a:tc>
                  <a:txBody>
                    <a:bodyPr/>
                    <a:lstStyle/>
                    <a:p>
                      <a:pPr marL="0" algn="just" defTabSz="914400" rtl="0" eaLnBrk="1" latinLnBrk="0" hangingPunct="1">
                        <a:spcAft>
                          <a:spcPts val="0"/>
                        </a:spcAft>
                      </a:pPr>
                      <a:r>
                        <a:rPr lang="en-US" sz="2000" kern="100">
                          <a:solidFill>
                            <a:schemeClr val="tx1"/>
                          </a:solidFill>
                          <a:effectLst/>
                          <a:latin typeface="+mn-lt"/>
                          <a:ea typeface="+mn-ea"/>
                          <a:cs typeface="+mn-cs"/>
                        </a:rPr>
                        <a:t>123 &gt;= 23</a:t>
                      </a:r>
                      <a:endParaRPr lang="en-US" sz="2000" kern="100">
                        <a:solidFill>
                          <a:schemeClr val="tx1"/>
                        </a:solidFill>
                        <a:effectLst/>
                        <a:latin typeface="+mn-lt"/>
                        <a:ea typeface="+mn-ea"/>
                        <a:cs typeface="+mn-cs"/>
                      </a:endParaRPr>
                    </a:p>
                  </a:txBody>
                  <a:tcPr marL="68573" marR="68573" marT="0" marB="0" anchor="ctr">
                    <a:solidFill>
                      <a:schemeClr val="bg2"/>
                    </a:solidFill>
                  </a:tcPr>
                </a:tc>
                <a:tc>
                  <a:txBody>
                    <a:bodyPr/>
                    <a:lstStyle/>
                    <a:p>
                      <a:pPr algn="just">
                        <a:spcAft>
                          <a:spcPts val="0"/>
                        </a:spcAft>
                      </a:pPr>
                      <a:r>
                        <a:rPr lang="en-US" sz="2000" kern="100">
                          <a:solidFill>
                            <a:schemeClr val="tx1"/>
                          </a:solidFill>
                          <a:effectLst/>
                        </a:rPr>
                        <a:t>True</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tc>
              </a:tr>
              <a:tr h="343617">
                <a:tc>
                  <a:txBody>
                    <a:bodyPr/>
                    <a:lstStyle/>
                    <a:p>
                      <a:pPr algn="just">
                        <a:spcAft>
                          <a:spcPts val="0"/>
                        </a:spcAft>
                      </a:pPr>
                      <a:r>
                        <a:rPr lang="en-US" sz="2000" kern="100">
                          <a:solidFill>
                            <a:schemeClr val="tx1"/>
                          </a:solidFill>
                          <a:effectLst/>
                        </a:rPr>
                        <a:t>&lt; </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tc>
                <a:tc>
                  <a:txBody>
                    <a:bodyPr/>
                    <a:lstStyle/>
                    <a:p>
                      <a:pPr marL="0" algn="just" defTabSz="914400" rtl="0" eaLnBrk="1" latinLnBrk="0" hangingPunct="1">
                        <a:spcAft>
                          <a:spcPts val="0"/>
                        </a:spcAft>
                      </a:pPr>
                      <a:r>
                        <a:rPr lang="en-US" sz="2000" kern="100">
                          <a:solidFill>
                            <a:schemeClr val="tx1"/>
                          </a:solidFill>
                          <a:effectLst/>
                          <a:latin typeface="+mn-lt"/>
                          <a:ea typeface="+mn-ea"/>
                          <a:cs typeface="+mn-cs"/>
                        </a:rPr>
                        <a:t>x &lt; y</a:t>
                      </a:r>
                      <a:endParaRPr lang="en-US" sz="2000" kern="100">
                        <a:solidFill>
                          <a:schemeClr val="tx1"/>
                        </a:solidFill>
                        <a:effectLst/>
                        <a:latin typeface="+mn-lt"/>
                        <a:ea typeface="+mn-ea"/>
                        <a:cs typeface="+mn-cs"/>
                      </a:endParaRPr>
                    </a:p>
                  </a:txBody>
                  <a:tcPr marL="68573" marR="68573" marT="0" marB="0" anchor="ctr">
                    <a:solidFill>
                      <a:schemeClr val="bg2"/>
                    </a:solidFill>
                  </a:tcPr>
                </a:tc>
                <a:tc>
                  <a:txBody>
                    <a:bodyPr/>
                    <a:lstStyle/>
                    <a:p>
                      <a:pPr marL="0" algn="just" defTabSz="914400" rtl="0" eaLnBrk="1" latinLnBrk="0" hangingPunct="1">
                        <a:spcAft>
                          <a:spcPts val="0"/>
                        </a:spcAft>
                      </a:pPr>
                      <a:r>
                        <a:rPr lang="en-US" sz="2000" kern="100" dirty="0">
                          <a:solidFill>
                            <a:schemeClr val="tx1"/>
                          </a:solidFill>
                          <a:effectLst/>
                          <a:latin typeface="+mn-lt"/>
                          <a:ea typeface="+mn-ea"/>
                          <a:cs typeface="+mn-cs"/>
                        </a:rPr>
                        <a:t>x </a:t>
                      </a:r>
                      <a:r>
                        <a:rPr lang="zh-CN" sz="2000" kern="100" dirty="0">
                          <a:solidFill>
                            <a:schemeClr val="tx1"/>
                          </a:solidFill>
                          <a:effectLst/>
                          <a:latin typeface="+mn-lt"/>
                          <a:ea typeface="+mn-ea"/>
                          <a:cs typeface="+mn-cs"/>
                        </a:rPr>
                        <a:t>is less than </a:t>
                      </a:r>
                      <a:r>
                        <a:rPr lang="en-US" sz="2000" kern="100" dirty="0">
                          <a:solidFill>
                            <a:schemeClr val="tx1"/>
                          </a:solidFill>
                          <a:effectLst/>
                          <a:latin typeface="+mn-lt"/>
                          <a:ea typeface="+mn-ea"/>
                          <a:cs typeface="+mn-cs"/>
                        </a:rPr>
                        <a:t>y</a:t>
                      </a:r>
                      <a:endParaRPr lang="en-US" sz="2000" kern="100" dirty="0">
                        <a:solidFill>
                          <a:schemeClr val="tx1"/>
                        </a:solidFill>
                        <a:effectLst/>
                        <a:latin typeface="+mn-lt"/>
                        <a:ea typeface="+mn-ea"/>
                        <a:cs typeface="+mn-cs"/>
                      </a:endParaRPr>
                    </a:p>
                  </a:txBody>
                  <a:tcPr marL="68573" marR="68573" marT="0" marB="0" anchor="ctr">
                    <a:solidFill>
                      <a:schemeClr val="bg2"/>
                    </a:solidFill>
                  </a:tcPr>
                </a:tc>
                <a:tc>
                  <a:txBody>
                    <a:bodyPr/>
                    <a:lstStyle/>
                    <a:p>
                      <a:pPr marL="0" algn="just" defTabSz="914400" rtl="0" eaLnBrk="1" latinLnBrk="0" hangingPunct="1">
                        <a:spcAft>
                          <a:spcPts val="0"/>
                        </a:spcAft>
                      </a:pPr>
                      <a:r>
                        <a:rPr lang="en-US" sz="2000" kern="100">
                          <a:solidFill>
                            <a:schemeClr val="tx1"/>
                          </a:solidFill>
                          <a:effectLst/>
                          <a:latin typeface="+mn-lt"/>
                          <a:ea typeface="+mn-ea"/>
                          <a:cs typeface="+mn-cs"/>
                        </a:rPr>
                        <a:t>"ABC" &lt; "</a:t>
                      </a:r>
                      <a:r>
                        <a:rPr lang="zh-CN" sz="2000" kern="100">
                          <a:solidFill>
                            <a:schemeClr val="tx1"/>
                          </a:solidFill>
                          <a:effectLst/>
                          <a:latin typeface="+mn-lt"/>
                          <a:ea typeface="+mn-ea"/>
                          <a:cs typeface="+mn-cs"/>
                        </a:rPr>
                        <a:t>Shanghai</a:t>
                      </a:r>
                      <a:r>
                        <a:rPr lang="en-US" sz="2000" kern="100">
                          <a:solidFill>
                            <a:schemeClr val="tx1"/>
                          </a:solidFill>
                          <a:effectLst/>
                          <a:latin typeface="+mn-lt"/>
                          <a:ea typeface="+mn-ea"/>
                          <a:cs typeface="+mn-cs"/>
                        </a:rPr>
                        <a:t>"</a:t>
                      </a:r>
                      <a:endParaRPr lang="en-US" sz="2000" kern="100">
                        <a:solidFill>
                          <a:schemeClr val="tx1"/>
                        </a:solidFill>
                        <a:effectLst/>
                        <a:latin typeface="+mn-lt"/>
                        <a:ea typeface="+mn-ea"/>
                        <a:cs typeface="+mn-cs"/>
                      </a:endParaRPr>
                    </a:p>
                  </a:txBody>
                  <a:tcPr marL="68573" marR="68573" marT="0" marB="0" anchor="ctr">
                    <a:solidFill>
                      <a:schemeClr val="bg2"/>
                    </a:solidFill>
                  </a:tcPr>
                </a:tc>
                <a:tc>
                  <a:txBody>
                    <a:bodyPr/>
                    <a:lstStyle/>
                    <a:p>
                      <a:pPr algn="just">
                        <a:spcAft>
                          <a:spcPts val="0"/>
                        </a:spcAft>
                      </a:pPr>
                      <a:r>
                        <a:rPr lang="en-US" sz="2000" kern="100">
                          <a:solidFill>
                            <a:schemeClr val="tx1"/>
                          </a:solidFill>
                          <a:effectLst/>
                        </a:rPr>
                        <a:t>True</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tc>
              </a:tr>
              <a:tr h="343617">
                <a:tc>
                  <a:txBody>
                    <a:bodyPr/>
                    <a:lstStyle/>
                    <a:p>
                      <a:pPr algn="just">
                        <a:spcAft>
                          <a:spcPts val="0"/>
                        </a:spcAft>
                      </a:pPr>
                      <a:r>
                        <a:rPr lang="en-US" sz="2000" kern="100">
                          <a:solidFill>
                            <a:schemeClr val="tx1"/>
                          </a:solidFill>
                          <a:effectLst/>
                        </a:rPr>
                        <a:t>&lt;=</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tc>
                <a:tc>
                  <a:txBody>
                    <a:bodyPr/>
                    <a:lstStyle/>
                    <a:p>
                      <a:pPr marL="0" algn="just" defTabSz="914400" rtl="0" eaLnBrk="1" latinLnBrk="0" hangingPunct="1">
                        <a:spcAft>
                          <a:spcPts val="0"/>
                        </a:spcAft>
                      </a:pPr>
                      <a:r>
                        <a:rPr lang="en-US" sz="2000" kern="100">
                          <a:solidFill>
                            <a:schemeClr val="tx1"/>
                          </a:solidFill>
                          <a:effectLst/>
                          <a:latin typeface="+mn-lt"/>
                          <a:ea typeface="+mn-ea"/>
                          <a:cs typeface="+mn-cs"/>
                        </a:rPr>
                        <a:t>x &lt;= y</a:t>
                      </a:r>
                      <a:endParaRPr lang="en-US" sz="2000" kern="100">
                        <a:solidFill>
                          <a:schemeClr val="tx1"/>
                        </a:solidFill>
                        <a:effectLst/>
                        <a:latin typeface="+mn-lt"/>
                        <a:ea typeface="+mn-ea"/>
                        <a:cs typeface="+mn-cs"/>
                      </a:endParaRPr>
                    </a:p>
                  </a:txBody>
                  <a:tcPr marL="68573" marR="68573" marT="0" marB="0" anchor="ctr">
                    <a:solidFill>
                      <a:schemeClr val="bg2"/>
                    </a:solidFill>
                  </a:tcPr>
                </a:tc>
                <a:tc>
                  <a:txBody>
                    <a:bodyPr/>
                    <a:lstStyle/>
                    <a:p>
                      <a:pPr marL="0" algn="just" defTabSz="914400" rtl="0" eaLnBrk="1" latinLnBrk="0" hangingPunct="1">
                        <a:spcAft>
                          <a:spcPts val="0"/>
                        </a:spcAft>
                      </a:pPr>
                      <a:r>
                        <a:rPr lang="en-US" sz="2000" kern="100" dirty="0">
                          <a:solidFill>
                            <a:schemeClr val="tx1"/>
                          </a:solidFill>
                          <a:effectLst/>
                          <a:latin typeface="+mn-lt"/>
                          <a:ea typeface="+mn-ea"/>
                          <a:cs typeface="+mn-cs"/>
                        </a:rPr>
                        <a:t>x </a:t>
                      </a:r>
                      <a:r>
                        <a:rPr lang="zh-CN" sz="2000" kern="100" dirty="0">
                          <a:solidFill>
                            <a:schemeClr val="tx1"/>
                          </a:solidFill>
                          <a:effectLst/>
                          <a:latin typeface="+mn-lt"/>
                          <a:ea typeface="+mn-ea"/>
                          <a:cs typeface="+mn-cs"/>
                        </a:rPr>
                        <a:t>is less than or equal to </a:t>
                      </a:r>
                      <a:r>
                        <a:rPr lang="en-US" sz="2000" kern="100" dirty="0">
                          <a:solidFill>
                            <a:schemeClr val="tx1"/>
                          </a:solidFill>
                          <a:effectLst/>
                          <a:latin typeface="+mn-lt"/>
                          <a:ea typeface="+mn-ea"/>
                          <a:cs typeface="+mn-cs"/>
                        </a:rPr>
                        <a:t>y</a:t>
                      </a:r>
                      <a:endParaRPr lang="en-US" sz="2000" kern="100" dirty="0">
                        <a:solidFill>
                          <a:schemeClr val="tx1"/>
                        </a:solidFill>
                        <a:effectLst/>
                        <a:latin typeface="+mn-lt"/>
                        <a:ea typeface="+mn-ea"/>
                        <a:cs typeface="+mn-cs"/>
                      </a:endParaRPr>
                    </a:p>
                  </a:txBody>
                  <a:tcPr marL="68573" marR="68573" marT="0" marB="0" anchor="ctr">
                    <a:solidFill>
                      <a:schemeClr val="bg2"/>
                    </a:solidFill>
                  </a:tcPr>
                </a:tc>
                <a:tc>
                  <a:txBody>
                    <a:bodyPr/>
                    <a:lstStyle/>
                    <a:p>
                      <a:pPr marL="0" algn="just" defTabSz="914400" rtl="0" eaLnBrk="1" latinLnBrk="0" hangingPunct="1">
                        <a:spcAft>
                          <a:spcPts val="0"/>
                        </a:spcAft>
                      </a:pPr>
                      <a:r>
                        <a:rPr lang="en-US" sz="2000" kern="100">
                          <a:solidFill>
                            <a:schemeClr val="tx1"/>
                          </a:solidFill>
                          <a:effectLst/>
                          <a:latin typeface="+mn-lt"/>
                          <a:ea typeface="+mn-ea"/>
                          <a:cs typeface="+mn-cs"/>
                        </a:rPr>
                        <a:t>"123" &lt;= "23"</a:t>
                      </a:r>
                      <a:endParaRPr lang="en-US" sz="2000" kern="100">
                        <a:solidFill>
                          <a:schemeClr val="tx1"/>
                        </a:solidFill>
                        <a:effectLst/>
                        <a:latin typeface="+mn-lt"/>
                        <a:ea typeface="+mn-ea"/>
                        <a:cs typeface="+mn-cs"/>
                      </a:endParaRPr>
                    </a:p>
                  </a:txBody>
                  <a:tcPr marL="68573" marR="68573" marT="0" marB="0" anchor="ctr">
                    <a:solidFill>
                      <a:schemeClr val="bg2"/>
                    </a:solidFill>
                  </a:tcPr>
                </a:tc>
                <a:tc>
                  <a:txBody>
                    <a:bodyPr/>
                    <a:lstStyle/>
                    <a:p>
                      <a:pPr algn="just">
                        <a:spcAft>
                          <a:spcPts val="0"/>
                        </a:spcAft>
                      </a:pPr>
                      <a:r>
                        <a:rPr lang="en-US" sz="2000" kern="100">
                          <a:solidFill>
                            <a:schemeClr val="tx1"/>
                          </a:solidFill>
                          <a:effectLst/>
                        </a:rPr>
                        <a:t>True</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tc>
              </a:tr>
              <a:tr h="687233">
                <a:tc>
                  <a:txBody>
                    <a:bodyPr/>
                    <a:lstStyle/>
                    <a:p>
                      <a:pPr algn="just">
                        <a:spcAft>
                          <a:spcPts val="0"/>
                        </a:spcAft>
                      </a:pPr>
                      <a:r>
                        <a:rPr lang="en-US" sz="2000" kern="100">
                          <a:solidFill>
                            <a:schemeClr val="tx1"/>
                          </a:solidFill>
                          <a:effectLst/>
                        </a:rPr>
                        <a:t>is</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tc>
                <a:tc>
                  <a:txBody>
                    <a:bodyPr/>
                    <a:lstStyle/>
                    <a:p>
                      <a:pPr marL="0" algn="just" defTabSz="914400" rtl="0" eaLnBrk="1" latinLnBrk="0" hangingPunct="1">
                        <a:spcAft>
                          <a:spcPts val="0"/>
                        </a:spcAft>
                      </a:pPr>
                      <a:r>
                        <a:rPr lang="en-US" sz="2000" kern="100">
                          <a:solidFill>
                            <a:schemeClr val="tx1"/>
                          </a:solidFill>
                          <a:effectLst/>
                          <a:latin typeface="+mn-lt"/>
                          <a:ea typeface="+mn-ea"/>
                          <a:cs typeface="+mn-cs"/>
                        </a:rPr>
                        <a:t>x is y</a:t>
                      </a:r>
                      <a:endParaRPr lang="en-US" sz="2000" kern="100">
                        <a:solidFill>
                          <a:schemeClr val="tx1"/>
                        </a:solidFill>
                        <a:effectLst/>
                        <a:latin typeface="+mn-lt"/>
                        <a:ea typeface="+mn-ea"/>
                        <a:cs typeface="+mn-cs"/>
                      </a:endParaRPr>
                    </a:p>
                  </a:txBody>
                  <a:tcPr marL="68573" marR="68573" marT="0" marB="0" anchor="ctr">
                    <a:solidFill>
                      <a:schemeClr val="bg2"/>
                    </a:solidFill>
                  </a:tcPr>
                </a:tc>
                <a:tc>
                  <a:txBody>
                    <a:bodyPr/>
                    <a:lstStyle/>
                    <a:p>
                      <a:pPr marL="0" algn="just" defTabSz="914400" rtl="0" eaLnBrk="1" latinLnBrk="0" hangingPunct="1">
                        <a:spcAft>
                          <a:spcPts val="0"/>
                        </a:spcAft>
                      </a:pPr>
                      <a:r>
                        <a:rPr lang="en-US" sz="2000" kern="100" dirty="0">
                          <a:solidFill>
                            <a:schemeClr val="tx1"/>
                          </a:solidFill>
                          <a:effectLst/>
                          <a:latin typeface="+mn-lt"/>
                          <a:ea typeface="+mn-ea"/>
                          <a:cs typeface="+mn-cs"/>
                        </a:rPr>
                        <a:t>x </a:t>
                      </a:r>
                      <a:r>
                        <a:rPr lang="zh-CN" sz="2000" kern="100" dirty="0">
                          <a:solidFill>
                            <a:schemeClr val="tx1"/>
                          </a:solidFill>
                          <a:effectLst/>
                          <a:latin typeface="+mn-lt"/>
                          <a:ea typeface="+mn-ea"/>
                          <a:cs typeface="+mn-cs"/>
                        </a:rPr>
                        <a:t>and </a:t>
                      </a:r>
                      <a:r>
                        <a:rPr lang="en-US" sz="2000" kern="100" dirty="0">
                          <a:solidFill>
                            <a:schemeClr val="tx1"/>
                          </a:solidFill>
                          <a:effectLst/>
                          <a:latin typeface="+mn-lt"/>
                          <a:ea typeface="+mn-ea"/>
                          <a:cs typeface="+mn-cs"/>
                        </a:rPr>
                        <a:t>y </a:t>
                      </a:r>
                      <a:r>
                        <a:rPr lang="zh-CN" sz="2000" kern="100" dirty="0">
                          <a:solidFill>
                            <a:schemeClr val="tx1"/>
                          </a:solidFill>
                          <a:effectLst/>
                          <a:latin typeface="+mn-lt"/>
                          <a:ea typeface="+mn-ea"/>
                          <a:cs typeface="+mn-cs"/>
                        </a:rPr>
                        <a:t>are the same object</a:t>
                      </a:r>
                      <a:endParaRPr lang="zh-CN" sz="2000" kern="100" dirty="0">
                        <a:solidFill>
                          <a:schemeClr val="tx1"/>
                        </a:solidFill>
                        <a:effectLst/>
                        <a:latin typeface="+mn-lt"/>
                        <a:ea typeface="+mn-ea"/>
                        <a:cs typeface="+mn-cs"/>
                      </a:endParaRPr>
                    </a:p>
                  </a:txBody>
                  <a:tcPr marL="68573" marR="68573" marT="0" marB="0" anchor="ctr">
                    <a:solidFill>
                      <a:schemeClr val="bg2"/>
                    </a:solidFill>
                  </a:tcPr>
                </a:tc>
                <a:tc>
                  <a:txBody>
                    <a:bodyPr/>
                    <a:lstStyle/>
                    <a:p>
                      <a:pPr marL="0" algn="just" defTabSz="914400" rtl="0" eaLnBrk="1" latinLnBrk="0" hangingPunct="1">
                        <a:spcAft>
                          <a:spcPts val="0"/>
                        </a:spcAft>
                      </a:pPr>
                      <a:r>
                        <a:rPr lang="en-US" sz="2000" kern="100" dirty="0">
                          <a:solidFill>
                            <a:schemeClr val="tx1"/>
                          </a:solidFill>
                          <a:effectLst/>
                          <a:latin typeface="+mn-lt"/>
                          <a:ea typeface="+mn-ea"/>
                          <a:cs typeface="+mn-cs"/>
                        </a:rPr>
                        <a:t>x=y=1; x is y</a:t>
                      </a:r>
                      <a:endParaRPr lang="zh-CN" sz="2000" kern="100" dirty="0">
                        <a:solidFill>
                          <a:schemeClr val="tx1"/>
                        </a:solidFill>
                        <a:effectLst/>
                        <a:latin typeface="+mn-lt"/>
                        <a:ea typeface="+mn-ea"/>
                        <a:cs typeface="+mn-cs"/>
                      </a:endParaRPr>
                    </a:p>
                    <a:p>
                      <a:pPr marL="0" algn="just" defTabSz="914400" rtl="0" eaLnBrk="1" latinLnBrk="0" hangingPunct="1">
                        <a:spcAft>
                          <a:spcPts val="0"/>
                        </a:spcAft>
                      </a:pPr>
                      <a:r>
                        <a:rPr lang="en-US" sz="2000" kern="100" dirty="0">
                          <a:solidFill>
                            <a:schemeClr val="tx1"/>
                          </a:solidFill>
                          <a:effectLst/>
                          <a:latin typeface="+mn-lt"/>
                          <a:ea typeface="+mn-ea"/>
                          <a:cs typeface="+mn-cs"/>
                        </a:rPr>
                        <a:t>x=1; y=2; x is y</a:t>
                      </a:r>
                      <a:endParaRPr lang="en-US" sz="2000" kern="100" dirty="0">
                        <a:solidFill>
                          <a:schemeClr val="tx1"/>
                        </a:solidFill>
                        <a:effectLst/>
                        <a:latin typeface="+mn-lt"/>
                        <a:ea typeface="+mn-ea"/>
                        <a:cs typeface="+mn-cs"/>
                      </a:endParaRPr>
                    </a:p>
                  </a:txBody>
                  <a:tcPr marL="68573" marR="68573" marT="0" marB="0" anchor="ctr">
                    <a:solidFill>
                      <a:schemeClr val="bg2"/>
                    </a:solidFill>
                  </a:tcPr>
                </a:tc>
                <a:tc>
                  <a:txBody>
                    <a:bodyPr/>
                    <a:lstStyle/>
                    <a:p>
                      <a:pPr algn="just">
                        <a:spcAft>
                          <a:spcPts val="0"/>
                        </a:spcAft>
                      </a:pPr>
                      <a:r>
                        <a:rPr lang="en-US" sz="2000" kern="100">
                          <a:solidFill>
                            <a:schemeClr val="tx1"/>
                          </a:solidFill>
                          <a:effectLst/>
                        </a:rPr>
                        <a:t>True</a:t>
                      </a:r>
                      <a:endParaRPr lang="zh-CN" sz="2000" kern="100">
                        <a:solidFill>
                          <a:schemeClr val="tx1"/>
                        </a:solidFill>
                        <a:effectLst/>
                      </a:endParaRPr>
                    </a:p>
                    <a:p>
                      <a:pPr algn="just">
                        <a:spcAft>
                          <a:spcPts val="0"/>
                        </a:spcAft>
                      </a:pPr>
                      <a:r>
                        <a:rPr lang="en-US" sz="2000" kern="100">
                          <a:solidFill>
                            <a:schemeClr val="tx1"/>
                          </a:solidFill>
                          <a:effectLst/>
                        </a:rPr>
                        <a:t>False</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tc>
              </a:tr>
              <a:tr h="687233">
                <a:tc>
                  <a:txBody>
                    <a:bodyPr/>
                    <a:lstStyle/>
                    <a:p>
                      <a:pPr algn="just">
                        <a:spcAft>
                          <a:spcPts val="0"/>
                        </a:spcAft>
                      </a:pPr>
                      <a:r>
                        <a:rPr lang="en-US" sz="2000" kern="100">
                          <a:solidFill>
                            <a:schemeClr val="tx1"/>
                          </a:solidFill>
                          <a:effectLst/>
                        </a:rPr>
                        <a:t>is not</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tc>
                <a:tc>
                  <a:txBody>
                    <a:bodyPr/>
                    <a:lstStyle/>
                    <a:p>
                      <a:pPr marL="0" algn="just" defTabSz="914400" rtl="0" eaLnBrk="1" latinLnBrk="0" hangingPunct="1">
                        <a:spcAft>
                          <a:spcPts val="0"/>
                        </a:spcAft>
                      </a:pPr>
                      <a:r>
                        <a:rPr lang="en-US" sz="2000" kern="100">
                          <a:solidFill>
                            <a:schemeClr val="tx1"/>
                          </a:solidFill>
                          <a:effectLst/>
                          <a:latin typeface="+mn-lt"/>
                          <a:ea typeface="+mn-ea"/>
                          <a:cs typeface="+mn-cs"/>
                        </a:rPr>
                        <a:t>x is not y</a:t>
                      </a:r>
                      <a:endParaRPr lang="en-US" sz="2000" kern="100">
                        <a:solidFill>
                          <a:schemeClr val="tx1"/>
                        </a:solidFill>
                        <a:effectLst/>
                        <a:latin typeface="+mn-lt"/>
                        <a:ea typeface="+mn-ea"/>
                        <a:cs typeface="+mn-cs"/>
                      </a:endParaRPr>
                    </a:p>
                  </a:txBody>
                  <a:tcPr marL="68573" marR="68573" marT="0" marB="0" anchor="ctr">
                    <a:solidFill>
                      <a:schemeClr val="bg2"/>
                    </a:solidFill>
                  </a:tcPr>
                </a:tc>
                <a:tc>
                  <a:txBody>
                    <a:bodyPr/>
                    <a:lstStyle/>
                    <a:p>
                      <a:pPr marL="0" algn="just" defTabSz="914400" rtl="0" eaLnBrk="1" latinLnBrk="0" hangingPunct="1">
                        <a:spcAft>
                          <a:spcPts val="0"/>
                        </a:spcAft>
                      </a:pPr>
                      <a:r>
                        <a:rPr lang="en-US" sz="2000" kern="100">
                          <a:solidFill>
                            <a:schemeClr val="tx1"/>
                          </a:solidFill>
                          <a:effectLst/>
                          <a:latin typeface="+mn-lt"/>
                          <a:ea typeface="+mn-ea"/>
                          <a:cs typeface="+mn-cs"/>
                        </a:rPr>
                        <a:t>x </a:t>
                      </a:r>
                      <a:r>
                        <a:rPr lang="zh-CN" sz="2000" kern="100">
                          <a:solidFill>
                            <a:schemeClr val="tx1"/>
                          </a:solidFill>
                          <a:effectLst/>
                          <a:latin typeface="+mn-lt"/>
                          <a:ea typeface="+mn-ea"/>
                          <a:cs typeface="+mn-cs"/>
                        </a:rPr>
                        <a:t>and </a:t>
                      </a:r>
                      <a:r>
                        <a:rPr lang="en-US" sz="2000" kern="100">
                          <a:solidFill>
                            <a:schemeClr val="tx1"/>
                          </a:solidFill>
                          <a:effectLst/>
                          <a:latin typeface="+mn-lt"/>
                          <a:ea typeface="+mn-ea"/>
                          <a:cs typeface="+mn-cs"/>
                        </a:rPr>
                        <a:t>y </a:t>
                      </a:r>
                      <a:r>
                        <a:rPr lang="zh-CN" sz="2000" kern="100">
                          <a:solidFill>
                            <a:schemeClr val="tx1"/>
                          </a:solidFill>
                          <a:effectLst/>
                          <a:latin typeface="+mn-lt"/>
                          <a:ea typeface="+mn-ea"/>
                          <a:cs typeface="+mn-cs"/>
                        </a:rPr>
                        <a:t>are not the same object</a:t>
                      </a:r>
                      <a:endParaRPr lang="zh-CN" sz="2000" kern="100">
                        <a:solidFill>
                          <a:schemeClr val="tx1"/>
                        </a:solidFill>
                        <a:effectLst/>
                        <a:latin typeface="+mn-lt"/>
                        <a:ea typeface="+mn-ea"/>
                        <a:cs typeface="+mn-cs"/>
                      </a:endParaRPr>
                    </a:p>
                  </a:txBody>
                  <a:tcPr marL="68573" marR="68573" marT="0" marB="0" anchor="ctr">
                    <a:solidFill>
                      <a:schemeClr val="bg2"/>
                    </a:solidFill>
                  </a:tcPr>
                </a:tc>
                <a:tc>
                  <a:txBody>
                    <a:bodyPr/>
                    <a:lstStyle/>
                    <a:p>
                      <a:pPr marL="0" algn="just" defTabSz="914400" rtl="0" eaLnBrk="1" latinLnBrk="0" hangingPunct="1">
                        <a:spcAft>
                          <a:spcPts val="0"/>
                        </a:spcAft>
                      </a:pPr>
                      <a:r>
                        <a:rPr lang="en-US" sz="2000" kern="100" dirty="0">
                          <a:solidFill>
                            <a:schemeClr val="tx1"/>
                          </a:solidFill>
                          <a:effectLst/>
                          <a:latin typeface="+mn-lt"/>
                          <a:ea typeface="+mn-ea"/>
                          <a:cs typeface="+mn-cs"/>
                        </a:rPr>
                        <a:t>x=1; y=2; x is not y</a:t>
                      </a:r>
                      <a:endParaRPr lang="en-US" sz="2000" kern="100" dirty="0">
                        <a:solidFill>
                          <a:schemeClr val="tx1"/>
                        </a:solidFill>
                        <a:effectLst/>
                        <a:latin typeface="+mn-lt"/>
                        <a:ea typeface="+mn-ea"/>
                        <a:cs typeface="+mn-cs"/>
                      </a:endParaRPr>
                    </a:p>
                  </a:txBody>
                  <a:tcPr marL="68573" marR="68573" marT="0" marB="0" anchor="ctr">
                    <a:solidFill>
                      <a:schemeClr val="bg2"/>
                    </a:solidFill>
                  </a:tcPr>
                </a:tc>
                <a:tc>
                  <a:txBody>
                    <a:bodyPr/>
                    <a:lstStyle/>
                    <a:p>
                      <a:pPr algn="just">
                        <a:spcAft>
                          <a:spcPts val="0"/>
                        </a:spcAft>
                      </a:pPr>
                      <a:r>
                        <a:rPr lang="en-US" sz="2000" kern="100">
                          <a:solidFill>
                            <a:schemeClr val="tx1"/>
                          </a:solidFill>
                          <a:effectLst/>
                        </a:rPr>
                        <a:t>True</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tc>
              </a:tr>
              <a:tr h="687233">
                <a:tc>
                  <a:txBody>
                    <a:bodyPr/>
                    <a:lstStyle/>
                    <a:p>
                      <a:pPr algn="just">
                        <a:spcAft>
                          <a:spcPts val="0"/>
                        </a:spcAft>
                      </a:pPr>
                      <a:r>
                        <a:rPr lang="en-US" sz="2000" kern="100">
                          <a:solidFill>
                            <a:schemeClr val="tx1"/>
                          </a:solidFill>
                          <a:effectLst/>
                        </a:rPr>
                        <a:t>in</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tc>
                <a:tc>
                  <a:txBody>
                    <a:bodyPr/>
                    <a:lstStyle/>
                    <a:p>
                      <a:pPr marL="0" algn="just" defTabSz="914400" rtl="0" eaLnBrk="1" latinLnBrk="0" hangingPunct="1">
                        <a:spcAft>
                          <a:spcPts val="0"/>
                        </a:spcAft>
                      </a:pPr>
                      <a:r>
                        <a:rPr lang="en-US" sz="2000" kern="100" dirty="0">
                          <a:solidFill>
                            <a:schemeClr val="tx1"/>
                          </a:solidFill>
                          <a:effectLst/>
                          <a:latin typeface="+mn-lt"/>
                          <a:ea typeface="+mn-ea"/>
                          <a:cs typeface="+mn-cs"/>
                        </a:rPr>
                        <a:t>x in y</a:t>
                      </a:r>
                      <a:endParaRPr lang="en-US" sz="2000" kern="100" dirty="0">
                        <a:solidFill>
                          <a:schemeClr val="tx1"/>
                        </a:solidFill>
                        <a:effectLst/>
                        <a:latin typeface="+mn-lt"/>
                        <a:ea typeface="+mn-ea"/>
                        <a:cs typeface="+mn-cs"/>
                      </a:endParaRPr>
                    </a:p>
                  </a:txBody>
                  <a:tcPr marL="68573" marR="68573" marT="0" marB="0" anchor="ctr">
                    <a:solidFill>
                      <a:schemeClr val="bg2"/>
                    </a:solidFill>
                  </a:tcPr>
                </a:tc>
                <a:tc>
                  <a:txBody>
                    <a:bodyPr/>
                    <a:lstStyle/>
                    <a:p>
                      <a:pPr marL="0" algn="just" defTabSz="914400" rtl="0" eaLnBrk="1" latinLnBrk="0" hangingPunct="1">
                        <a:spcAft>
                          <a:spcPts val="0"/>
                        </a:spcAft>
                      </a:pPr>
                      <a:r>
                        <a:rPr lang="en-US" sz="2000" kern="100" dirty="0">
                          <a:solidFill>
                            <a:schemeClr val="tx1"/>
                          </a:solidFill>
                          <a:effectLst/>
                          <a:latin typeface="+mn-lt"/>
                          <a:ea typeface="+mn-ea"/>
                          <a:cs typeface="+mn-cs"/>
                        </a:rPr>
                        <a:t>x </a:t>
                      </a:r>
                      <a:r>
                        <a:rPr lang="zh-CN" sz="2000" kern="100" dirty="0">
                          <a:solidFill>
                            <a:schemeClr val="tx1"/>
                          </a:solidFill>
                          <a:effectLst/>
                          <a:latin typeface="+mn-lt"/>
                          <a:ea typeface="+mn-ea"/>
                          <a:cs typeface="+mn-cs"/>
                        </a:rPr>
                        <a:t>is a member of </a:t>
                      </a:r>
                      <a:r>
                        <a:rPr lang="en-US" sz="2000" kern="100" dirty="0">
                          <a:solidFill>
                            <a:schemeClr val="tx1"/>
                          </a:solidFill>
                          <a:effectLst/>
                          <a:latin typeface="+mn-lt"/>
                          <a:ea typeface="+mn-ea"/>
                          <a:cs typeface="+mn-cs"/>
                        </a:rPr>
                        <a:t>y </a:t>
                      </a:r>
                      <a:r>
                        <a:rPr lang="zh-CN" sz="2000" kern="100" dirty="0">
                          <a:solidFill>
                            <a:schemeClr val="tx1"/>
                          </a:solidFill>
                          <a:effectLst/>
                          <a:latin typeface="+mn-lt"/>
                          <a:ea typeface="+mn-ea"/>
                          <a:cs typeface="+mn-cs"/>
                        </a:rPr>
                        <a:t>(</a:t>
                      </a:r>
                      <a:r>
                        <a:rPr lang="en-US" sz="2000" kern="100" dirty="0">
                          <a:solidFill>
                            <a:schemeClr val="tx1"/>
                          </a:solidFill>
                          <a:effectLst/>
                          <a:latin typeface="+mn-lt"/>
                          <a:ea typeface="+mn-ea"/>
                          <a:cs typeface="+mn-cs"/>
                        </a:rPr>
                        <a:t>y </a:t>
                      </a:r>
                      <a:r>
                        <a:rPr lang="zh-CN" sz="2000" kern="100" dirty="0">
                          <a:solidFill>
                            <a:schemeClr val="tx1"/>
                          </a:solidFill>
                          <a:effectLst/>
                          <a:latin typeface="+mn-lt"/>
                          <a:ea typeface="+mn-ea"/>
                          <a:cs typeface="+mn-cs"/>
                        </a:rPr>
                        <a:t>is a container such as a tuple)</a:t>
                      </a:r>
                      <a:endParaRPr lang="zh-CN" sz="2000" kern="100" dirty="0">
                        <a:solidFill>
                          <a:schemeClr val="tx1"/>
                        </a:solidFill>
                        <a:effectLst/>
                        <a:latin typeface="+mn-lt"/>
                        <a:ea typeface="+mn-ea"/>
                        <a:cs typeface="+mn-cs"/>
                      </a:endParaRPr>
                    </a:p>
                  </a:txBody>
                  <a:tcPr marL="68573" marR="68573" marT="0" marB="0" anchor="ctr">
                    <a:solidFill>
                      <a:schemeClr val="bg2"/>
                    </a:solidFill>
                  </a:tcPr>
                </a:tc>
                <a:tc>
                  <a:txBody>
                    <a:bodyPr/>
                    <a:lstStyle/>
                    <a:p>
                      <a:pPr marL="0" algn="just" defTabSz="914400" rtl="0" eaLnBrk="1" latinLnBrk="0" hangingPunct="1">
                        <a:spcAft>
                          <a:spcPts val="0"/>
                        </a:spcAft>
                      </a:pPr>
                      <a:r>
                        <a:rPr lang="en-US" sz="2000" kern="100" dirty="0">
                          <a:solidFill>
                            <a:schemeClr val="tx1"/>
                          </a:solidFill>
                          <a:effectLst/>
                          <a:latin typeface="+mn-lt"/>
                          <a:ea typeface="+mn-ea"/>
                          <a:cs typeface="+mn-cs"/>
                        </a:rPr>
                        <a:t>1 in (1, 2, 3)</a:t>
                      </a:r>
                      <a:endParaRPr lang="zh-CN" sz="2000" kern="100" dirty="0">
                        <a:solidFill>
                          <a:schemeClr val="tx1"/>
                        </a:solidFill>
                        <a:effectLst/>
                        <a:latin typeface="+mn-lt"/>
                        <a:ea typeface="+mn-ea"/>
                        <a:cs typeface="+mn-cs"/>
                      </a:endParaRPr>
                    </a:p>
                    <a:p>
                      <a:pPr marL="0" algn="just" defTabSz="914400" rtl="0" eaLnBrk="1" latinLnBrk="0" hangingPunct="1">
                        <a:spcAft>
                          <a:spcPts val="0"/>
                        </a:spcAft>
                      </a:pPr>
                      <a:r>
                        <a:rPr lang="en-US" sz="2000" kern="100" dirty="0">
                          <a:solidFill>
                            <a:schemeClr val="tx1"/>
                          </a:solidFill>
                          <a:effectLst/>
                          <a:latin typeface="+mn-lt"/>
                          <a:ea typeface="+mn-ea"/>
                          <a:cs typeface="+mn-cs"/>
                        </a:rPr>
                        <a:t>"A" in "ABCDEF"</a:t>
                      </a:r>
                      <a:endParaRPr lang="en-US" sz="2000" kern="100" dirty="0">
                        <a:solidFill>
                          <a:schemeClr val="tx1"/>
                        </a:solidFill>
                        <a:effectLst/>
                        <a:latin typeface="+mn-lt"/>
                        <a:ea typeface="+mn-ea"/>
                        <a:cs typeface="+mn-cs"/>
                      </a:endParaRPr>
                    </a:p>
                  </a:txBody>
                  <a:tcPr marL="68573" marR="68573" marT="0" marB="0" anchor="ctr">
                    <a:solidFill>
                      <a:schemeClr val="bg2"/>
                    </a:solidFill>
                  </a:tcPr>
                </a:tc>
                <a:tc>
                  <a:txBody>
                    <a:bodyPr/>
                    <a:lstStyle/>
                    <a:p>
                      <a:pPr algn="just">
                        <a:spcAft>
                          <a:spcPts val="0"/>
                        </a:spcAft>
                      </a:pPr>
                      <a:r>
                        <a:rPr lang="en-US" sz="2000" kern="100">
                          <a:solidFill>
                            <a:schemeClr val="tx1"/>
                          </a:solidFill>
                          <a:effectLst/>
                        </a:rPr>
                        <a:t>True </a:t>
                      </a:r>
                      <a:endParaRPr lang="zh-CN" sz="2000" kern="100">
                        <a:solidFill>
                          <a:schemeClr val="tx1"/>
                        </a:solidFill>
                        <a:effectLst/>
                      </a:endParaRPr>
                    </a:p>
                    <a:p>
                      <a:pPr algn="just">
                        <a:spcAft>
                          <a:spcPts val="0"/>
                        </a:spcAft>
                      </a:pPr>
                      <a:r>
                        <a:rPr lang="en-US" sz="2000" kern="100">
                          <a:solidFill>
                            <a:schemeClr val="tx1"/>
                          </a:solidFill>
                          <a:effectLst/>
                        </a:rPr>
                        <a:t>True</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tc>
              </a:tr>
              <a:tr h="687233">
                <a:tc>
                  <a:txBody>
                    <a:bodyPr/>
                    <a:lstStyle/>
                    <a:p>
                      <a:pPr algn="just">
                        <a:spcAft>
                          <a:spcPts val="0"/>
                        </a:spcAft>
                      </a:pPr>
                      <a:r>
                        <a:rPr lang="en-US" sz="2000" kern="100">
                          <a:solidFill>
                            <a:schemeClr val="tx1"/>
                          </a:solidFill>
                          <a:effectLst/>
                        </a:rPr>
                        <a:t>not in</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tc>
                <a:tc>
                  <a:txBody>
                    <a:bodyPr/>
                    <a:lstStyle/>
                    <a:p>
                      <a:pPr marL="0" algn="just" defTabSz="914400" rtl="0" eaLnBrk="1" latinLnBrk="0" hangingPunct="1">
                        <a:spcAft>
                          <a:spcPts val="0"/>
                        </a:spcAft>
                      </a:pPr>
                      <a:r>
                        <a:rPr lang="en-US" sz="2000" b="0" kern="100" dirty="0">
                          <a:solidFill>
                            <a:schemeClr val="tx1"/>
                          </a:solidFill>
                          <a:effectLst/>
                          <a:latin typeface="+mn-lt"/>
                          <a:ea typeface="+mn-ea"/>
                          <a:cs typeface="+mn-cs"/>
                        </a:rPr>
                        <a:t>x not in y</a:t>
                      </a:r>
                      <a:endParaRPr lang="en-US" sz="2000" b="0" kern="100" dirty="0">
                        <a:solidFill>
                          <a:schemeClr val="tx1"/>
                        </a:solidFill>
                        <a:effectLst/>
                        <a:latin typeface="+mn-lt"/>
                        <a:ea typeface="+mn-ea"/>
                        <a:cs typeface="+mn-cs"/>
                      </a:endParaRPr>
                    </a:p>
                  </a:txBody>
                  <a:tcPr marL="68573" marR="68573" marT="0" marB="0" anchor="ctr">
                    <a:solidFill>
                      <a:schemeClr val="bg2"/>
                    </a:solidFill>
                  </a:tcPr>
                </a:tc>
                <a:tc>
                  <a:txBody>
                    <a:bodyPr/>
                    <a:lstStyle/>
                    <a:p>
                      <a:pPr marL="0" algn="just" defTabSz="914400" rtl="0" eaLnBrk="1" latinLnBrk="0" hangingPunct="1">
                        <a:spcAft>
                          <a:spcPts val="0"/>
                        </a:spcAft>
                      </a:pPr>
                      <a:r>
                        <a:rPr lang="en-US" sz="2000" b="0" kern="100" dirty="0">
                          <a:solidFill>
                            <a:schemeClr val="tx1"/>
                          </a:solidFill>
                          <a:effectLst/>
                          <a:latin typeface="+mn-lt"/>
                          <a:ea typeface="+mn-ea"/>
                          <a:cs typeface="+mn-cs"/>
                        </a:rPr>
                        <a:t>x </a:t>
                      </a:r>
                      <a:r>
                        <a:rPr lang="zh-CN" sz="2000" b="0" kern="100" dirty="0">
                          <a:solidFill>
                            <a:schemeClr val="tx1"/>
                          </a:solidFill>
                          <a:effectLst/>
                          <a:latin typeface="+mn-lt"/>
                          <a:ea typeface="+mn-ea"/>
                          <a:cs typeface="+mn-cs"/>
                        </a:rPr>
                        <a:t>is not a member of </a:t>
                      </a:r>
                      <a:r>
                        <a:rPr lang="en-US" sz="2000" b="0" kern="100" dirty="0">
                          <a:solidFill>
                            <a:schemeClr val="tx1"/>
                          </a:solidFill>
                          <a:effectLst/>
                          <a:latin typeface="+mn-lt"/>
                          <a:ea typeface="+mn-ea"/>
                          <a:cs typeface="+mn-cs"/>
                        </a:rPr>
                        <a:t>y </a:t>
                      </a:r>
                      <a:r>
                        <a:rPr lang="zh-CN" sz="2000" b="0" kern="100" dirty="0">
                          <a:solidFill>
                            <a:schemeClr val="tx1"/>
                          </a:solidFill>
                          <a:effectLst/>
                          <a:latin typeface="+mn-lt"/>
                          <a:ea typeface="+mn-ea"/>
                          <a:cs typeface="+mn-cs"/>
                        </a:rPr>
                        <a:t>(</a:t>
                      </a:r>
                      <a:r>
                        <a:rPr lang="en-US" sz="2000" b="0" kern="100" dirty="0">
                          <a:solidFill>
                            <a:schemeClr val="tx1"/>
                          </a:solidFill>
                          <a:effectLst/>
                          <a:latin typeface="+mn-lt"/>
                          <a:ea typeface="+mn-ea"/>
                          <a:cs typeface="+mn-cs"/>
                        </a:rPr>
                        <a:t>y </a:t>
                      </a:r>
                      <a:r>
                        <a:rPr lang="zh-CN" sz="2000" b="0" kern="100" dirty="0">
                          <a:solidFill>
                            <a:schemeClr val="tx1"/>
                          </a:solidFill>
                          <a:effectLst/>
                          <a:latin typeface="+mn-lt"/>
                          <a:ea typeface="+mn-ea"/>
                          <a:cs typeface="+mn-cs"/>
                        </a:rPr>
                        <a:t>is a container, e.g., a tuple)</a:t>
                      </a:r>
                      <a:endParaRPr lang="zh-CN" sz="2000" b="0" kern="100" dirty="0">
                        <a:solidFill>
                          <a:schemeClr val="tx1"/>
                        </a:solidFill>
                        <a:effectLst/>
                        <a:latin typeface="+mn-lt"/>
                        <a:ea typeface="+mn-ea"/>
                        <a:cs typeface="+mn-cs"/>
                      </a:endParaRPr>
                    </a:p>
                  </a:txBody>
                  <a:tcPr marL="68573" marR="68573" marT="0" marB="0" anchor="ctr">
                    <a:solidFill>
                      <a:schemeClr val="bg2"/>
                    </a:solidFill>
                  </a:tcPr>
                </a:tc>
                <a:tc>
                  <a:txBody>
                    <a:bodyPr/>
                    <a:lstStyle/>
                    <a:p>
                      <a:pPr marL="0" algn="just" defTabSz="914400" rtl="0" eaLnBrk="1" latinLnBrk="0" hangingPunct="1">
                        <a:spcAft>
                          <a:spcPts val="0"/>
                        </a:spcAft>
                      </a:pPr>
                      <a:r>
                        <a:rPr lang="en-US" sz="2000" b="0" kern="100" dirty="0">
                          <a:solidFill>
                            <a:schemeClr val="tx1"/>
                          </a:solidFill>
                          <a:effectLst/>
                          <a:latin typeface="+mn-lt"/>
                          <a:ea typeface="+mn-ea"/>
                          <a:cs typeface="+mn-cs"/>
                        </a:rPr>
                        <a:t>1 not in (1, 2, 3)</a:t>
                      </a:r>
                      <a:endParaRPr lang="en-US" sz="2000" b="0" kern="100" dirty="0">
                        <a:solidFill>
                          <a:schemeClr val="tx1"/>
                        </a:solidFill>
                        <a:effectLst/>
                        <a:latin typeface="+mn-lt"/>
                        <a:ea typeface="+mn-ea"/>
                        <a:cs typeface="+mn-cs"/>
                      </a:endParaRPr>
                    </a:p>
                  </a:txBody>
                  <a:tcPr marL="68573" marR="68573" marT="0" marB="0" anchor="ctr">
                    <a:solidFill>
                      <a:schemeClr val="bg2"/>
                    </a:solidFill>
                  </a:tcPr>
                </a:tc>
                <a:tc>
                  <a:txBody>
                    <a:bodyPr/>
                    <a:lstStyle/>
                    <a:p>
                      <a:pPr algn="just">
                        <a:spcAft>
                          <a:spcPts val="0"/>
                        </a:spcAft>
                      </a:pPr>
                      <a:r>
                        <a:rPr lang="en-US" sz="2000" kern="100" dirty="0">
                          <a:solidFill>
                            <a:schemeClr val="tx1"/>
                          </a:solidFill>
                          <a:effectLst/>
                        </a:rPr>
                        <a:t>False</a:t>
                      </a:r>
                      <a:endParaRPr lang="en-US" sz="2000" kern="100" dirty="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a:xfrm>
            <a:off x="983432" y="461161"/>
            <a:ext cx="9707562" cy="527050"/>
          </a:xfrm>
        </p:spPr>
        <p:txBody>
          <a:bodyPr/>
          <a:lstStyle/>
          <a:p>
            <a:pPr eaLnBrk="1" hangingPunct="1">
              <a:defRPr/>
            </a:pPr>
            <a:r>
              <a:rPr lang="zh-CN" altLang="zh-CN" dirty="0"/>
              <a:t>logical operator</a:t>
            </a:r>
            <a:endParaRPr lang="zh-CN" altLang="en-US" dirty="0"/>
          </a:p>
        </p:txBody>
      </p:sp>
      <p:pic>
        <p:nvPicPr>
          <p:cNvPr id="29699"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487488" y="1052736"/>
            <a:ext cx="8784728" cy="534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noChangeArrowheads="1"/>
          </p:cNvSpPr>
          <p:nvPr>
            <p:ph type="title"/>
          </p:nvPr>
        </p:nvSpPr>
        <p:spPr>
          <a:xfrm>
            <a:off x="1055440" y="431453"/>
            <a:ext cx="9648825" cy="549275"/>
          </a:xfrm>
        </p:spPr>
        <p:txBody>
          <a:bodyPr/>
          <a:lstStyle/>
          <a:p>
            <a:pPr eaLnBrk="1" hangingPunct="1">
              <a:defRPr/>
            </a:pPr>
            <a:r>
              <a:rPr lang="zh-CN" altLang="zh-CN" dirty="0"/>
              <a:t>arithmetic operator</a:t>
            </a:r>
            <a:endParaRPr lang="zh-CN" altLang="en-US" dirty="0"/>
          </a:p>
        </p:txBody>
      </p:sp>
      <p:sp>
        <p:nvSpPr>
          <p:cNvPr id="30723" name="内容占位符 2"/>
          <p:cNvSpPr>
            <a:spLocks noGrp="1" noChangeArrowheads="1"/>
          </p:cNvSpPr>
          <p:nvPr>
            <p:ph idx="1"/>
          </p:nvPr>
        </p:nvSpPr>
        <p:spPr>
          <a:xfrm>
            <a:off x="2209800" y="1981200"/>
            <a:ext cx="7772400" cy="4687888"/>
          </a:xfrm>
        </p:spPr>
        <p:txBody>
          <a:bodyPr/>
          <a:lstStyle/>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p:txBody>
      </p:sp>
      <p:graphicFrame>
        <p:nvGraphicFramePr>
          <p:cNvPr id="4" name="表格 3"/>
          <p:cNvGraphicFramePr>
            <a:graphicFrameLocks noGrp="1"/>
          </p:cNvGraphicFramePr>
          <p:nvPr/>
        </p:nvGraphicFramePr>
        <p:xfrm>
          <a:off x="623392" y="908973"/>
          <a:ext cx="11090276" cy="5976620"/>
        </p:xfrm>
        <a:graphic>
          <a:graphicData uri="http://schemas.openxmlformats.org/drawingml/2006/table">
            <a:tbl>
              <a:tblPr firstRow="1" firstCol="1" lastRow="1" lastCol="1" bandRow="1" bandCol="1">
                <a:tableStyleId>{5C22544A-7EE6-4342-B048-85BDC9FD1C3A}</a:tableStyleId>
              </a:tblPr>
              <a:tblGrid>
                <a:gridCol w="715645"/>
                <a:gridCol w="1981397"/>
                <a:gridCol w="5145405"/>
                <a:gridCol w="1065530"/>
                <a:gridCol w="1295400"/>
                <a:gridCol w="886899"/>
              </a:tblGrid>
              <a:tr h="524828">
                <a:tc>
                  <a:txBody>
                    <a:bodyPr/>
                    <a:lstStyle/>
                    <a:p>
                      <a:pPr algn="ctr">
                        <a:spcBef>
                          <a:spcPts val="780"/>
                        </a:spcBef>
                        <a:spcAft>
                          <a:spcPts val="0"/>
                        </a:spcAft>
                      </a:pPr>
                      <a:r>
                        <a:rPr lang="zh-CN" sz="2000" kern="100">
                          <a:solidFill>
                            <a:schemeClr val="tx1"/>
                          </a:solidFill>
                          <a:effectLst/>
                        </a:rPr>
                        <a:t>operator </a:t>
                      </a:r>
                      <a:endParaRPr lang="zh-CN" sz="2000" b="1"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tc>
                <a:tc>
                  <a:txBody>
                    <a:bodyPr/>
                    <a:lstStyle/>
                    <a:p>
                      <a:pPr algn="ctr">
                        <a:spcBef>
                          <a:spcPts val="780"/>
                        </a:spcBef>
                        <a:spcAft>
                          <a:spcPts val="0"/>
                        </a:spcAft>
                      </a:pPr>
                      <a:r>
                        <a:rPr lang="zh-CN" sz="2000" kern="100">
                          <a:solidFill>
                            <a:schemeClr val="tx1"/>
                          </a:solidFill>
                          <a:effectLst/>
                        </a:rPr>
                        <a:t>hidden meaning</a:t>
                      </a:r>
                      <a:endParaRPr lang="zh-CN" sz="2000" b="1"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tc>
                <a:tc>
                  <a:txBody>
                    <a:bodyPr/>
                    <a:lstStyle/>
                    <a:p>
                      <a:pPr algn="ctr">
                        <a:spcBef>
                          <a:spcPts val="780"/>
                        </a:spcBef>
                        <a:spcAft>
                          <a:spcPts val="0"/>
                        </a:spcAft>
                      </a:pPr>
                      <a:r>
                        <a:rPr lang="zh-CN" sz="2000" kern="100">
                          <a:solidFill>
                            <a:schemeClr val="tx1"/>
                          </a:solidFill>
                          <a:effectLst/>
                        </a:rPr>
                        <a:t>clarification</a:t>
                      </a:r>
                      <a:endParaRPr lang="zh-CN" sz="2000" b="1"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tc>
                <a:tc>
                  <a:txBody>
                    <a:bodyPr/>
                    <a:lstStyle/>
                    <a:p>
                      <a:pPr algn="ctr">
                        <a:spcBef>
                          <a:spcPts val="780"/>
                        </a:spcBef>
                        <a:spcAft>
                          <a:spcPts val="0"/>
                        </a:spcAft>
                      </a:pPr>
                      <a:r>
                        <a:rPr lang="zh-CN" sz="2000" kern="100">
                          <a:solidFill>
                            <a:schemeClr val="tx1"/>
                          </a:solidFill>
                          <a:effectLst/>
                        </a:rPr>
                        <a:t>prioritization</a:t>
                      </a:r>
                      <a:endParaRPr lang="zh-CN" sz="2000" b="1"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tc>
                <a:tc>
                  <a:txBody>
                    <a:bodyPr/>
                    <a:lstStyle/>
                    <a:p>
                      <a:pPr algn="ctr">
                        <a:spcBef>
                          <a:spcPts val="780"/>
                        </a:spcBef>
                        <a:spcAft>
                          <a:spcPts val="0"/>
                        </a:spcAft>
                      </a:pPr>
                      <a:r>
                        <a:rPr lang="zh-CN" sz="2000" kern="100">
                          <a:solidFill>
                            <a:schemeClr val="tx1"/>
                          </a:solidFill>
                          <a:effectLst/>
                        </a:rPr>
                        <a:t>actual example</a:t>
                      </a:r>
                      <a:endParaRPr lang="zh-CN" sz="2000" b="1"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tc>
                <a:tc>
                  <a:txBody>
                    <a:bodyPr/>
                    <a:lstStyle/>
                    <a:p>
                      <a:pPr algn="ctr">
                        <a:spcBef>
                          <a:spcPts val="780"/>
                        </a:spcBef>
                        <a:spcAft>
                          <a:spcPts val="0"/>
                        </a:spcAft>
                      </a:pPr>
                      <a:r>
                        <a:rPr lang="zh-CN" sz="2000" kern="100">
                          <a:solidFill>
                            <a:schemeClr val="tx1"/>
                          </a:solidFill>
                          <a:effectLst/>
                        </a:rPr>
                        <a:t>in the end</a:t>
                      </a:r>
                      <a:endParaRPr lang="zh-CN" sz="2000" b="1"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tc>
              </a:tr>
              <a:tr h="524828">
                <a:tc>
                  <a:txBody>
                    <a:bodyPr/>
                    <a:lstStyle/>
                    <a:p>
                      <a:pPr algn="just">
                        <a:spcAft>
                          <a:spcPts val="0"/>
                        </a:spcAft>
                      </a:pPr>
                      <a:r>
                        <a:rPr lang="en-US" sz="2000" kern="100">
                          <a:solidFill>
                            <a:schemeClr val="tx1"/>
                          </a:solidFill>
                          <a:effectLst/>
                        </a:rPr>
                        <a:t>**</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tc>
                <a:tc>
                  <a:txBody>
                    <a:bodyPr/>
                    <a:lstStyle/>
                    <a:p>
                      <a:pPr algn="just">
                        <a:spcAft>
                          <a:spcPts val="0"/>
                        </a:spcAft>
                      </a:pPr>
                      <a:r>
                        <a:rPr lang="zh-CN" sz="2000" kern="100" dirty="0">
                          <a:solidFill>
                            <a:schemeClr val="tx1"/>
                          </a:solidFill>
                          <a:effectLst/>
                        </a:rPr>
                        <a:t>exponentiate (math.)</a:t>
                      </a:r>
                      <a:endParaRPr lang="zh-CN" sz="2000" kern="100" dirty="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zh-CN" sz="2000" kern="100">
                          <a:solidFill>
                            <a:schemeClr val="tx1"/>
                          </a:solidFill>
                          <a:effectLst/>
                        </a:rPr>
                        <a:t>Multiplying powers of operands</a:t>
                      </a:r>
                      <a:endParaRPr lang="zh-CN"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en-US" sz="2000" kern="100">
                          <a:solidFill>
                            <a:schemeClr val="tx1"/>
                          </a:solidFill>
                          <a:effectLst/>
                        </a:rPr>
                        <a:t>1</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en-US" sz="2000" kern="100">
                          <a:solidFill>
                            <a:schemeClr val="tx1"/>
                          </a:solidFill>
                          <a:effectLst/>
                        </a:rPr>
                        <a:t>n**3</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en-US" sz="2000" kern="100">
                          <a:solidFill>
                            <a:schemeClr val="tx1"/>
                          </a:solidFill>
                          <a:effectLst/>
                        </a:rPr>
                        <a:t>512</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tc>
              </a:tr>
              <a:tr h="524828">
                <a:tc>
                  <a:txBody>
                    <a:bodyPr/>
                    <a:lstStyle/>
                    <a:p>
                      <a:pPr algn="just">
                        <a:spcAft>
                          <a:spcPts val="0"/>
                        </a:spcAft>
                      </a:pPr>
                      <a:r>
                        <a:rPr lang="en-US" sz="2000" kern="100">
                          <a:solidFill>
                            <a:schemeClr val="tx1"/>
                          </a:solidFill>
                          <a:effectLst/>
                        </a:rPr>
                        <a:t>+</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tc>
                <a:tc>
                  <a:txBody>
                    <a:bodyPr/>
                    <a:lstStyle/>
                    <a:p>
                      <a:pPr algn="just">
                        <a:spcAft>
                          <a:spcPts val="0"/>
                        </a:spcAft>
                      </a:pPr>
                      <a:r>
                        <a:rPr lang="zh-CN" sz="2000" kern="100">
                          <a:solidFill>
                            <a:schemeClr val="tx1"/>
                          </a:solidFill>
                          <a:effectLst/>
                        </a:rPr>
                        <a:t>One dollar </a:t>
                      </a:r>
                      <a:r>
                        <a:rPr lang="en-US" sz="2000" kern="100">
                          <a:solidFill>
                            <a:schemeClr val="tx1"/>
                          </a:solidFill>
                          <a:effectLst/>
                        </a:rPr>
                        <a:t>+</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zh-CN" sz="2000" kern="100" dirty="0">
                          <a:solidFill>
                            <a:schemeClr val="tx1"/>
                          </a:solidFill>
                          <a:effectLst/>
                        </a:rPr>
                        <a:t>The value of the operand</a:t>
                      </a:r>
                      <a:endParaRPr lang="zh-CN" sz="2000" kern="100" dirty="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en-US" sz="2000" kern="100">
                          <a:solidFill>
                            <a:schemeClr val="tx1"/>
                          </a:solidFill>
                          <a:effectLst/>
                        </a:rPr>
                        <a:t>2</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en-US" sz="2000" kern="100">
                          <a:solidFill>
                            <a:schemeClr val="tx1"/>
                          </a:solidFill>
                          <a:effectLst/>
                        </a:rPr>
                        <a:t>+n</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en-US" sz="2000" kern="100">
                          <a:solidFill>
                            <a:schemeClr val="tx1"/>
                          </a:solidFill>
                          <a:effectLst/>
                        </a:rPr>
                        <a:t>8</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tc>
              </a:tr>
              <a:tr h="524510">
                <a:tc>
                  <a:txBody>
                    <a:bodyPr/>
                    <a:lstStyle/>
                    <a:p>
                      <a:pPr algn="just">
                        <a:spcAft>
                          <a:spcPts val="0"/>
                        </a:spcAft>
                      </a:pPr>
                      <a:r>
                        <a:rPr lang="en-US" sz="2000" kern="100">
                          <a:solidFill>
                            <a:schemeClr val="tx1"/>
                          </a:solidFill>
                          <a:effectLst/>
                        </a:rPr>
                        <a:t>-</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tc>
                <a:tc>
                  <a:txBody>
                    <a:bodyPr/>
                    <a:lstStyle/>
                    <a:p>
                      <a:pPr algn="just">
                        <a:spcAft>
                          <a:spcPts val="0"/>
                        </a:spcAft>
                      </a:pPr>
                      <a:r>
                        <a:rPr lang="en-US" sz="2000" kern="100">
                          <a:solidFill>
                            <a:schemeClr val="tx1"/>
                          </a:solidFill>
                          <a:effectLst/>
                        </a:rPr>
                        <a:t>Dollar-</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zh-CN" sz="2000" kern="100" dirty="0">
                          <a:solidFill>
                            <a:schemeClr val="tx1"/>
                          </a:solidFill>
                          <a:effectLst/>
                        </a:rPr>
                        <a:t>inverse of an operand (math.)</a:t>
                      </a:r>
                      <a:endParaRPr lang="zh-CN" sz="2000" kern="100" dirty="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en-US" sz="2000" kern="100">
                          <a:solidFill>
                            <a:schemeClr val="tx1"/>
                          </a:solidFill>
                          <a:effectLst/>
                        </a:rPr>
                        <a:t>2</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en-US" sz="2000" kern="100">
                          <a:solidFill>
                            <a:schemeClr val="tx1"/>
                          </a:solidFill>
                          <a:effectLst/>
                        </a:rPr>
                        <a:t>-n</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en-US" sz="2000" kern="100">
                          <a:solidFill>
                            <a:schemeClr val="tx1"/>
                          </a:solidFill>
                          <a:effectLst/>
                        </a:rPr>
                        <a:t>-8</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tc>
              </a:tr>
              <a:tr h="524828">
                <a:tc>
                  <a:txBody>
                    <a:bodyPr/>
                    <a:lstStyle/>
                    <a:p>
                      <a:pPr algn="just">
                        <a:spcAft>
                          <a:spcPts val="0"/>
                        </a:spcAft>
                      </a:pPr>
                      <a:r>
                        <a:rPr lang="en-US" sz="2000" kern="100">
                          <a:solidFill>
                            <a:schemeClr val="tx1"/>
                          </a:solidFill>
                          <a:effectLst/>
                        </a:rPr>
                        <a:t>*</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tc>
                <a:tc>
                  <a:txBody>
                    <a:bodyPr/>
                    <a:lstStyle/>
                    <a:p>
                      <a:pPr algn="just">
                        <a:spcAft>
                          <a:spcPts val="0"/>
                        </a:spcAft>
                      </a:pPr>
                      <a:r>
                        <a:rPr lang="zh-CN" sz="2000" kern="100">
                          <a:solidFill>
                            <a:schemeClr val="tx1"/>
                          </a:solidFill>
                          <a:effectLst/>
                        </a:rPr>
                        <a:t>subtraction</a:t>
                      </a:r>
                      <a:endParaRPr lang="zh-CN"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zh-CN" sz="2000" kern="100" dirty="0">
                          <a:solidFill>
                            <a:schemeClr val="tx1"/>
                          </a:solidFill>
                          <a:effectLst/>
                        </a:rPr>
                        <a:t>product of operands (math.)</a:t>
                      </a:r>
                      <a:endParaRPr lang="zh-CN" sz="2000" kern="100" dirty="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en-US" sz="2000" kern="100">
                          <a:solidFill>
                            <a:schemeClr val="tx1"/>
                          </a:solidFill>
                          <a:effectLst/>
                        </a:rPr>
                        <a:t>3</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en-US" sz="2000" kern="100">
                          <a:solidFill>
                            <a:schemeClr val="tx1"/>
                          </a:solidFill>
                          <a:effectLst/>
                        </a:rPr>
                        <a:t>n*n*2</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en-US" sz="2000" kern="100">
                          <a:solidFill>
                            <a:schemeClr val="tx1"/>
                          </a:solidFill>
                          <a:effectLst/>
                        </a:rPr>
                        <a:t>128</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tc>
              </a:tr>
              <a:tr h="524828">
                <a:tc>
                  <a:txBody>
                    <a:bodyPr/>
                    <a:lstStyle/>
                    <a:p>
                      <a:pPr algn="just">
                        <a:spcAft>
                          <a:spcPts val="0"/>
                        </a:spcAft>
                      </a:pPr>
                      <a:r>
                        <a:rPr lang="en-US" sz="2000" kern="100">
                          <a:solidFill>
                            <a:schemeClr val="tx1"/>
                          </a:solidFill>
                          <a:effectLst/>
                        </a:rPr>
                        <a:t>/</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tc>
                <a:tc>
                  <a:txBody>
                    <a:bodyPr/>
                    <a:lstStyle/>
                    <a:p>
                      <a:pPr algn="just">
                        <a:spcAft>
                          <a:spcPts val="0"/>
                        </a:spcAft>
                      </a:pPr>
                      <a:r>
                        <a:rPr lang="zh-CN" sz="2000" kern="100">
                          <a:solidFill>
                            <a:schemeClr val="tx1"/>
                          </a:solidFill>
                          <a:effectLst/>
                        </a:rPr>
                        <a:t>division (math.)</a:t>
                      </a:r>
                      <a:endParaRPr lang="zh-CN"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zh-CN" sz="2000" kern="100" dirty="0">
                          <a:solidFill>
                            <a:schemeClr val="tx1"/>
                          </a:solidFill>
                          <a:effectLst/>
                        </a:rPr>
                        <a:t>The second operand divides the first operand</a:t>
                      </a:r>
                      <a:endParaRPr lang="zh-CN" sz="2000" kern="100" dirty="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en-US" sz="2000" kern="100">
                          <a:solidFill>
                            <a:schemeClr val="tx1"/>
                          </a:solidFill>
                          <a:effectLst/>
                        </a:rPr>
                        <a:t>3</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en-US" sz="2000" kern="100">
                          <a:solidFill>
                            <a:schemeClr val="tx1"/>
                          </a:solidFill>
                          <a:effectLst/>
                        </a:rPr>
                        <a:t>10 / n</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en-US" sz="2000" kern="100">
                          <a:solidFill>
                            <a:schemeClr val="tx1"/>
                          </a:solidFill>
                          <a:effectLst/>
                        </a:rPr>
                        <a:t>1.25</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tc>
              </a:tr>
              <a:tr h="524828">
                <a:tc>
                  <a:txBody>
                    <a:bodyPr/>
                    <a:lstStyle/>
                    <a:p>
                      <a:pPr algn="just">
                        <a:spcAft>
                          <a:spcPts val="0"/>
                        </a:spcAft>
                      </a:pPr>
                      <a:r>
                        <a:rPr lang="en-US" sz="2000" kern="100">
                          <a:solidFill>
                            <a:schemeClr val="tx1"/>
                          </a:solidFill>
                          <a:effectLst/>
                        </a:rPr>
                        <a:t>//</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tc>
                <a:tc>
                  <a:txBody>
                    <a:bodyPr/>
                    <a:lstStyle/>
                    <a:p>
                      <a:pPr algn="just">
                        <a:spcAft>
                          <a:spcPts val="0"/>
                        </a:spcAft>
                      </a:pPr>
                      <a:r>
                        <a:rPr lang="zh-CN" sz="2000" kern="100">
                          <a:solidFill>
                            <a:schemeClr val="tx1"/>
                          </a:solidFill>
                          <a:effectLst/>
                        </a:rPr>
                        <a:t>divide integers into whole numbers</a:t>
                      </a:r>
                      <a:endParaRPr lang="zh-CN"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zh-CN" sz="2000" kern="100" dirty="0">
                          <a:solidFill>
                            <a:schemeClr val="tx1"/>
                          </a:solidFill>
                          <a:effectLst/>
                        </a:rPr>
                        <a:t>Divide two integers and the result is a whole number.</a:t>
                      </a:r>
                      <a:endParaRPr lang="zh-CN" sz="2000" kern="100" dirty="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en-US" sz="2000" kern="100" dirty="0">
                          <a:solidFill>
                            <a:schemeClr val="tx1"/>
                          </a:solidFill>
                          <a:effectLst/>
                        </a:rPr>
                        <a:t>3</a:t>
                      </a:r>
                      <a:endParaRPr lang="en-US" sz="2000" kern="100" dirty="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en-US" sz="2000" kern="100">
                          <a:solidFill>
                            <a:schemeClr val="tx1"/>
                          </a:solidFill>
                          <a:effectLst/>
                        </a:rPr>
                        <a:t>10 // n</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en-US" sz="2000" kern="100">
                          <a:solidFill>
                            <a:schemeClr val="tx1"/>
                          </a:solidFill>
                          <a:effectLst/>
                        </a:rPr>
                        <a:t>1</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tc>
              </a:tr>
              <a:tr h="524828">
                <a:tc>
                  <a:txBody>
                    <a:bodyPr/>
                    <a:lstStyle/>
                    <a:p>
                      <a:pPr algn="just">
                        <a:spcAft>
                          <a:spcPts val="0"/>
                        </a:spcAft>
                      </a:pPr>
                      <a:r>
                        <a:rPr lang="en-US" sz="2000" kern="100">
                          <a:solidFill>
                            <a:schemeClr val="tx1"/>
                          </a:solidFill>
                          <a:effectLst/>
                        </a:rPr>
                        <a:t>%</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tc>
                <a:tc>
                  <a:txBody>
                    <a:bodyPr/>
                    <a:lstStyle/>
                    <a:p>
                      <a:pPr algn="just">
                        <a:spcAft>
                          <a:spcPts val="0"/>
                        </a:spcAft>
                      </a:pPr>
                      <a:r>
                        <a:rPr lang="zh-CN" sz="2000" kern="100">
                          <a:solidFill>
                            <a:schemeClr val="tx1"/>
                          </a:solidFill>
                          <a:effectLst/>
                        </a:rPr>
                        <a:t>modulus</a:t>
                      </a:r>
                      <a:endParaRPr lang="zh-CN"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zh-CN" sz="2000" kern="100">
                          <a:solidFill>
                            <a:schemeClr val="tx1"/>
                          </a:solidFill>
                          <a:effectLst/>
                        </a:rPr>
                        <a:t>The remainder of the second operand divided by the first operand</a:t>
                      </a:r>
                      <a:endParaRPr lang="zh-CN"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en-US" sz="2000" kern="100" dirty="0">
                          <a:solidFill>
                            <a:schemeClr val="tx1"/>
                          </a:solidFill>
                          <a:effectLst/>
                        </a:rPr>
                        <a:t>3</a:t>
                      </a:r>
                      <a:endParaRPr lang="en-US" sz="2000" kern="100" dirty="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en-US" sz="2000" kern="100">
                          <a:solidFill>
                            <a:schemeClr val="tx1"/>
                          </a:solidFill>
                          <a:effectLst/>
                        </a:rPr>
                        <a:t>10 % n</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en-US" sz="2000" kern="100">
                          <a:solidFill>
                            <a:schemeClr val="tx1"/>
                          </a:solidFill>
                          <a:effectLst/>
                        </a:rPr>
                        <a:t>2</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tc>
              </a:tr>
              <a:tr h="524828">
                <a:tc>
                  <a:txBody>
                    <a:bodyPr/>
                    <a:lstStyle/>
                    <a:p>
                      <a:pPr algn="just">
                        <a:spcAft>
                          <a:spcPts val="0"/>
                        </a:spcAft>
                      </a:pPr>
                      <a:r>
                        <a:rPr lang="en-US" sz="2000" kern="100">
                          <a:solidFill>
                            <a:schemeClr val="tx1"/>
                          </a:solidFill>
                          <a:effectLst/>
                        </a:rPr>
                        <a:t>+</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tc>
                <a:tc>
                  <a:txBody>
                    <a:bodyPr/>
                    <a:lstStyle/>
                    <a:p>
                      <a:pPr algn="just">
                        <a:spcAft>
                          <a:spcPts val="0"/>
                        </a:spcAft>
                      </a:pPr>
                      <a:r>
                        <a:rPr lang="zh-CN" sz="2000" kern="100">
                          <a:solidFill>
                            <a:schemeClr val="tx1"/>
                          </a:solidFill>
                          <a:effectLst/>
                        </a:rPr>
                        <a:t>addition</a:t>
                      </a:r>
                      <a:endParaRPr lang="zh-CN"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zh-CN" sz="2000" kern="100" dirty="0">
                          <a:solidFill>
                            <a:schemeClr val="tx1"/>
                          </a:solidFill>
                          <a:effectLst/>
                        </a:rPr>
                        <a:t>sum of two operands</a:t>
                      </a:r>
                      <a:endParaRPr lang="zh-CN" sz="2000" kern="100" dirty="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en-US" sz="2000" kern="100" dirty="0">
                          <a:solidFill>
                            <a:schemeClr val="tx1"/>
                          </a:solidFill>
                          <a:effectLst/>
                        </a:rPr>
                        <a:t>4</a:t>
                      </a:r>
                      <a:endParaRPr lang="en-US" sz="2000" kern="100" dirty="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en-US" sz="2000" kern="100">
                          <a:solidFill>
                            <a:schemeClr val="tx1"/>
                          </a:solidFill>
                          <a:effectLst/>
                        </a:rPr>
                        <a:t>10 + n</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en-US" sz="2000" kern="100">
                          <a:solidFill>
                            <a:schemeClr val="tx1"/>
                          </a:solidFill>
                          <a:effectLst/>
                        </a:rPr>
                        <a:t>18</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tc>
              </a:tr>
              <a:tr h="524828">
                <a:tc>
                  <a:txBody>
                    <a:bodyPr/>
                    <a:lstStyle/>
                    <a:p>
                      <a:pPr algn="just">
                        <a:spcAft>
                          <a:spcPts val="0"/>
                        </a:spcAft>
                      </a:pPr>
                      <a:r>
                        <a:rPr lang="en-US" sz="2000" kern="100">
                          <a:solidFill>
                            <a:schemeClr val="tx1"/>
                          </a:solidFill>
                          <a:effectLst/>
                        </a:rPr>
                        <a:t>-</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tc>
                <a:tc>
                  <a:txBody>
                    <a:bodyPr/>
                    <a:lstStyle/>
                    <a:p>
                      <a:pPr algn="just">
                        <a:spcAft>
                          <a:spcPts val="0"/>
                        </a:spcAft>
                      </a:pPr>
                      <a:r>
                        <a:rPr lang="zh-CN" sz="2000" b="0" kern="100" dirty="0">
                          <a:solidFill>
                            <a:schemeClr val="tx1"/>
                          </a:solidFill>
                          <a:effectLst/>
                        </a:rPr>
                        <a:t>subtractive</a:t>
                      </a:r>
                      <a:endParaRPr lang="zh-CN" sz="2000" b="0" kern="100" dirty="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zh-CN" sz="2000" b="0" kern="100" dirty="0">
                          <a:solidFill>
                            <a:schemeClr val="tx1"/>
                          </a:solidFill>
                          <a:effectLst/>
                        </a:rPr>
                        <a:t>Subtract the second operand from the first operand</a:t>
                      </a:r>
                      <a:endParaRPr lang="zh-CN" sz="2000" b="0" kern="100" dirty="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en-US" sz="2000" b="0" kern="100" dirty="0">
                          <a:solidFill>
                            <a:schemeClr val="tx1"/>
                          </a:solidFill>
                          <a:effectLst/>
                        </a:rPr>
                        <a:t>4</a:t>
                      </a:r>
                      <a:endParaRPr lang="en-US" sz="2000" b="0" kern="100" dirty="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en-US" sz="2000" b="0" kern="100" dirty="0">
                          <a:solidFill>
                            <a:schemeClr val="tx1"/>
                          </a:solidFill>
                          <a:effectLst/>
                        </a:rPr>
                        <a:t>n - 10</a:t>
                      </a:r>
                      <a:endParaRPr lang="en-US" sz="2000" b="0" kern="100" dirty="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solidFill>
                      <a:schemeClr val="bg2"/>
                    </a:solidFill>
                  </a:tcPr>
                </a:tc>
                <a:tc>
                  <a:txBody>
                    <a:bodyPr/>
                    <a:lstStyle/>
                    <a:p>
                      <a:pPr algn="just">
                        <a:spcAft>
                          <a:spcPts val="0"/>
                        </a:spcAft>
                      </a:pPr>
                      <a:r>
                        <a:rPr lang="en-US" sz="2000" kern="100" dirty="0">
                          <a:solidFill>
                            <a:schemeClr val="tx1"/>
                          </a:solidFill>
                          <a:effectLst/>
                        </a:rPr>
                        <a:t>-2</a:t>
                      </a:r>
                      <a:endParaRPr lang="en-US" sz="2000" kern="100" dirty="0">
                        <a:solidFill>
                          <a:schemeClr val="tx1"/>
                        </a:solidFill>
                        <a:effectLst/>
                        <a:latin typeface="Times New Roman" panose="02020603050405020304" pitchFamily="18" charset="0"/>
                        <a:ea typeface="Times New Roman" panose="02020603050405020304" pitchFamily="18" charset="0"/>
                      </a:endParaRPr>
                    </a:p>
                  </a:txBody>
                  <a:tcPr marL="68586" marR="68586" marT="0" marB="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noChangeArrowheads="1"/>
          </p:cNvSpPr>
          <p:nvPr>
            <p:ph type="title"/>
          </p:nvPr>
        </p:nvSpPr>
        <p:spPr>
          <a:xfrm>
            <a:off x="1127448" y="404664"/>
            <a:ext cx="9648825" cy="504825"/>
          </a:xfrm>
        </p:spPr>
        <p:txBody>
          <a:bodyPr/>
          <a:lstStyle/>
          <a:p>
            <a:pPr eaLnBrk="1" hangingPunct="1">
              <a:defRPr/>
            </a:pPr>
            <a:r>
              <a:rPr lang="zh-CN" altLang="zh-CN" dirty="0"/>
              <a:t>Overview of </a:t>
            </a:r>
            <a:r>
              <a:rPr lang="en-US" altLang="zh-CN" dirty="0"/>
              <a:t>Python</a:t>
            </a:r>
            <a:r>
              <a:rPr lang="zh-CN" altLang="zh-CN" dirty="0"/>
              <a:t>'s Built-in Data Types</a:t>
            </a:r>
            <a:endParaRPr lang="zh-CN" altLang="en-US" dirty="0"/>
          </a:p>
        </p:txBody>
      </p:sp>
      <p:sp>
        <p:nvSpPr>
          <p:cNvPr id="16387" name="内容占位符 2"/>
          <p:cNvSpPr>
            <a:spLocks noGrp="1" noChangeArrowheads="1"/>
          </p:cNvSpPr>
          <p:nvPr>
            <p:ph idx="1"/>
          </p:nvPr>
        </p:nvSpPr>
        <p:spPr>
          <a:xfrm>
            <a:off x="334963" y="981075"/>
            <a:ext cx="11522075" cy="5111750"/>
          </a:xfrm>
        </p:spPr>
        <p:txBody>
          <a:bodyPr/>
          <a:lstStyle/>
          <a:p>
            <a:pPr eaLnBrk="1" hangingPunct="1"/>
            <a:r>
              <a:rPr lang="zh-CN" altLang="zh-CN" sz="2800" dirty="0"/>
              <a:t>In Python, </a:t>
            </a:r>
            <a:r>
              <a:rPr lang="zh-CN" altLang="zh-CN" sz="2800" dirty="0">
                <a:solidFill>
                  <a:srgbClr val="FF0000"/>
                </a:solidFill>
              </a:rPr>
              <a:t>everything is an object</a:t>
            </a:r>
            <a:r>
              <a:rPr lang="zh-CN" altLang="zh-CN" sz="2800" dirty="0"/>
              <a:t>, and every object belongs to a certain data type</a:t>
            </a:r>
            <a:endParaRPr lang="en-US" altLang="zh-CN" sz="2800" dirty="0"/>
          </a:p>
          <a:p>
            <a:pPr eaLnBrk="1" hangingPunct="1"/>
            <a:r>
              <a:rPr lang="en-US" altLang="zh-CN" sz="2800" dirty="0"/>
              <a:t>Python</a:t>
            </a:r>
            <a:r>
              <a:rPr lang="zh-CN" altLang="zh-CN" sz="2800" dirty="0"/>
              <a:t>'s data types include built-in data types, data types defined in modules, and user-defined types</a:t>
            </a:r>
            <a:endParaRPr lang="en-US" altLang="zh-CN" sz="2800" dirty="0"/>
          </a:p>
          <a:p>
            <a:pPr eaLnBrk="1" hangingPunct="1"/>
            <a:r>
              <a:rPr lang="zh-CN" altLang="zh-CN" sz="2800" dirty="0">
                <a:solidFill>
                  <a:srgbClr val="FF0000"/>
                </a:solidFill>
              </a:rPr>
              <a:t>Numeric data types</a:t>
            </a:r>
            <a:r>
              <a:rPr lang="zh-CN" altLang="en-US" sz="2800" dirty="0"/>
              <a:t>: </a:t>
            </a:r>
            <a:r>
              <a:rPr lang="en-US" altLang="zh-CN" sz="2800" dirty="0"/>
              <a:t>int</a:t>
            </a:r>
            <a:r>
              <a:rPr lang="zh-CN" altLang="en-US" sz="2800" dirty="0"/>
              <a:t>, </a:t>
            </a:r>
            <a:r>
              <a:rPr lang="en-US" altLang="zh-CN" sz="2800" dirty="0"/>
              <a:t>bool</a:t>
            </a:r>
            <a:r>
              <a:rPr lang="zh-CN" altLang="en-US" sz="2800" dirty="0"/>
              <a:t>, </a:t>
            </a:r>
            <a:r>
              <a:rPr lang="en-US" altLang="zh-CN" sz="2800" dirty="0"/>
              <a:t>float</a:t>
            </a:r>
            <a:r>
              <a:rPr lang="zh-CN" altLang="en-US" sz="2800" dirty="0"/>
              <a:t>, </a:t>
            </a:r>
            <a:r>
              <a:rPr lang="en-US" altLang="zh-CN" sz="2800" dirty="0"/>
              <a:t>complex</a:t>
            </a:r>
            <a:endParaRPr lang="en-US" altLang="zh-CN" sz="2800" dirty="0"/>
          </a:p>
          <a:p>
            <a:pPr eaLnBrk="1" hangingPunct="1"/>
            <a:r>
              <a:rPr lang="zh-CN" altLang="zh-CN" sz="2800" dirty="0">
                <a:solidFill>
                  <a:srgbClr val="FF0000"/>
                </a:solidFill>
              </a:rPr>
              <a:t>Sequential data types</a:t>
            </a:r>
            <a:r>
              <a:rPr lang="zh-CN" altLang="en-US" sz="2800" dirty="0"/>
              <a:t>: </a:t>
            </a:r>
            <a:r>
              <a:rPr lang="zh-CN" altLang="zh-CN" sz="2800" dirty="0"/>
              <a:t>immutable </a:t>
            </a:r>
            <a:r>
              <a:rPr lang="zh-CN" altLang="en-US" sz="2800" dirty="0"/>
              <a:t>(</a:t>
            </a:r>
            <a:r>
              <a:rPr lang="en-US" altLang="zh-CN" sz="2800" dirty="0"/>
              <a:t>str</a:t>
            </a:r>
            <a:r>
              <a:rPr lang="zh-CN" altLang="en-US" sz="2800" dirty="0"/>
              <a:t>, </a:t>
            </a:r>
            <a:r>
              <a:rPr lang="en-US" altLang="zh-CN" sz="2800" dirty="0"/>
              <a:t>tuple</a:t>
            </a:r>
            <a:r>
              <a:rPr lang="zh-CN" altLang="en-US" sz="2800" dirty="0"/>
              <a:t>, </a:t>
            </a:r>
            <a:r>
              <a:rPr lang="en-US" altLang="zh-CN" sz="2800" dirty="0"/>
              <a:t>bytes</a:t>
            </a:r>
            <a:r>
              <a:rPr lang="zh-CN" altLang="zh-CN" sz="2800" dirty="0"/>
              <a:t>) and mutable </a:t>
            </a:r>
            <a:r>
              <a:rPr lang="zh-CN" altLang="en-US" sz="2800" dirty="0"/>
              <a:t>(</a:t>
            </a:r>
            <a:r>
              <a:rPr lang="en-US" altLang="zh-CN" sz="2800" dirty="0"/>
              <a:t>list</a:t>
            </a:r>
            <a:r>
              <a:rPr lang="zh-CN" altLang="en-US" sz="2800" dirty="0"/>
              <a:t>, </a:t>
            </a:r>
            <a:r>
              <a:rPr lang="en-US" altLang="zh-CN" sz="2800" dirty="0" err="1"/>
              <a:t>bytearray</a:t>
            </a:r>
            <a:r>
              <a:rPr lang="zh-CN" altLang="en-US" sz="2800" dirty="0"/>
              <a:t>)</a:t>
            </a:r>
            <a:endParaRPr lang="en-US" altLang="zh-CN" sz="2800" dirty="0"/>
          </a:p>
          <a:p>
            <a:pPr eaLnBrk="1" hangingPunct="1"/>
            <a:r>
              <a:rPr lang="zh-CN" altLang="zh-CN" sz="2800" dirty="0">
                <a:solidFill>
                  <a:srgbClr val="FF0000"/>
                </a:solidFill>
              </a:rPr>
              <a:t>Set data types</a:t>
            </a:r>
            <a:r>
              <a:rPr lang="zh-CN" altLang="en-US" sz="2800" dirty="0"/>
              <a:t>: </a:t>
            </a:r>
            <a:r>
              <a:rPr lang="en-US" altLang="zh-CN" sz="2800" dirty="0"/>
              <a:t>set</a:t>
            </a:r>
            <a:r>
              <a:rPr lang="zh-CN" altLang="en-US" sz="2800" dirty="0"/>
              <a:t>, </a:t>
            </a:r>
            <a:r>
              <a:rPr lang="en-US" altLang="zh-CN" sz="2800" dirty="0" err="1"/>
              <a:t>frozenset</a:t>
            </a:r>
            <a:endParaRPr lang="en-US" altLang="zh-CN" sz="2800" dirty="0"/>
          </a:p>
          <a:p>
            <a:pPr eaLnBrk="1" hangingPunct="1"/>
            <a:r>
              <a:rPr lang="zh-CN" altLang="zh-CN" sz="2800" dirty="0">
                <a:solidFill>
                  <a:srgbClr val="FF0000"/>
                </a:solidFill>
              </a:rPr>
              <a:t>Dictionary data type</a:t>
            </a:r>
            <a:r>
              <a:rPr lang="zh-CN" altLang="en-US" sz="2800" dirty="0"/>
              <a:t>: </a:t>
            </a:r>
            <a:r>
              <a:rPr lang="en-US" altLang="zh-CN" sz="2800" dirty="0" err="1"/>
              <a:t>dict</a:t>
            </a:r>
            <a:r>
              <a:rPr lang="zh-CN" altLang="en-US" sz="2800" dirty="0"/>
              <a:t>. e.g. </a:t>
            </a:r>
            <a:r>
              <a:rPr lang="en-US" altLang="zh-CN" sz="2800" dirty="0"/>
              <a:t>{1: "one", 2: "two"}</a:t>
            </a:r>
            <a:endParaRPr lang="en-US" altLang="zh-CN" sz="2800" dirty="0"/>
          </a:p>
          <a:p>
            <a:pPr eaLnBrk="1" hangingPunct="1"/>
            <a:r>
              <a:rPr lang="en-US" altLang="zh-CN" sz="2800" dirty="0" err="1">
                <a:solidFill>
                  <a:srgbClr val="FF0000"/>
                </a:solidFill>
              </a:rPr>
              <a:t>NoneType</a:t>
            </a:r>
            <a:r>
              <a:rPr lang="zh-CN" altLang="en-US" sz="2800" dirty="0">
                <a:solidFill>
                  <a:srgbClr val="FF0000"/>
                </a:solidFill>
              </a:rPr>
              <a:t>, </a:t>
            </a:r>
            <a:r>
              <a:rPr lang="en-US" altLang="zh-CN" sz="2800" dirty="0" err="1">
                <a:solidFill>
                  <a:srgbClr val="FF0000"/>
                </a:solidFill>
              </a:rPr>
              <a:t>NotImplementedType </a:t>
            </a:r>
            <a:r>
              <a:rPr lang="zh-CN" altLang="en-US" sz="2800" dirty="0">
                <a:solidFill>
                  <a:srgbClr val="FF0000"/>
                </a:solidFill>
              </a:rPr>
              <a:t>and </a:t>
            </a:r>
            <a:r>
              <a:rPr lang="en-US" altLang="zh-CN" sz="2800" dirty="0" err="1">
                <a:solidFill>
                  <a:srgbClr val="FF0000"/>
                </a:solidFill>
              </a:rPr>
              <a:t>EllipsisType</a:t>
            </a:r>
            <a:endParaRPr lang="zh-CN" altLang="en-US" sz="2800" dirty="0">
              <a:solidFill>
                <a:srgbClr val="FF0000"/>
              </a:solidFill>
            </a:endParaRPr>
          </a:p>
          <a:p>
            <a:pPr eaLnBrk="1" hangingPunct="1"/>
            <a:endParaRPr lang="zh-CN"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875605" y="1270025"/>
          <a:ext cx="10440789" cy="4970701"/>
        </p:xfrm>
        <a:graphic>
          <a:graphicData uri="http://schemas.openxmlformats.org/drawingml/2006/table">
            <a:tbl>
              <a:tblPr firstRow="1" firstCol="1" lastRow="1" lastCol="1" bandRow="1" bandCol="1">
                <a:tableStyleId>{5C22544A-7EE6-4342-B048-85BDC9FD1C3A}</a:tableStyleId>
              </a:tblPr>
              <a:tblGrid>
                <a:gridCol w="1296203"/>
                <a:gridCol w="1490147"/>
                <a:gridCol w="2356607"/>
                <a:gridCol w="1185978"/>
                <a:gridCol w="1978490"/>
                <a:gridCol w="2133364"/>
              </a:tblGrid>
              <a:tr h="402006">
                <a:tc>
                  <a:txBody>
                    <a:bodyPr/>
                    <a:lstStyle/>
                    <a:p>
                      <a:pPr algn="ctr">
                        <a:spcAft>
                          <a:spcPts val="0"/>
                        </a:spcAft>
                      </a:pPr>
                      <a:r>
                        <a:rPr lang="zh-CN" sz="1800" kern="100">
                          <a:solidFill>
                            <a:schemeClr val="tx1"/>
                          </a:solidFill>
                          <a:effectLst/>
                        </a:rPr>
                        <a:t>operator (computing)</a:t>
                      </a:r>
                      <a:endParaRPr lang="zh-CN" sz="1800" b="1"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tc>
                <a:tc>
                  <a:txBody>
                    <a:bodyPr/>
                    <a:lstStyle/>
                    <a:p>
                      <a:pPr algn="ctr">
                        <a:spcAft>
                          <a:spcPts val="0"/>
                        </a:spcAft>
                      </a:pPr>
                      <a:r>
                        <a:rPr lang="zh-CN" sz="1800" kern="100">
                          <a:solidFill>
                            <a:schemeClr val="tx1"/>
                          </a:solidFill>
                          <a:effectLst/>
                        </a:rPr>
                        <a:t>usage</a:t>
                      </a:r>
                      <a:endParaRPr lang="zh-CN" sz="1800" b="1"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tc>
                <a:tc>
                  <a:txBody>
                    <a:bodyPr/>
                    <a:lstStyle/>
                    <a:p>
                      <a:pPr algn="ctr">
                        <a:spcAft>
                          <a:spcPts val="0"/>
                        </a:spcAft>
                      </a:pPr>
                      <a:r>
                        <a:rPr lang="zh-CN" sz="1800" kern="100" dirty="0">
                          <a:solidFill>
                            <a:schemeClr val="tx1"/>
                          </a:solidFill>
                          <a:effectLst/>
                        </a:rPr>
                        <a:t>hidden meaning</a:t>
                      </a:r>
                      <a:endParaRPr lang="zh-CN" sz="1800" b="1" kern="100" dirty="0">
                        <a:solidFill>
                          <a:schemeClr val="tx1"/>
                        </a:solidFill>
                        <a:effectLst/>
                        <a:latin typeface="Times New Roman" panose="02020603050405020304" pitchFamily="18" charset="0"/>
                        <a:ea typeface="Times New Roman" panose="02020603050405020304" pitchFamily="18" charset="0"/>
                      </a:endParaRPr>
                    </a:p>
                  </a:txBody>
                  <a:tcPr marL="68577" marR="68577" marT="0" marB="0"/>
                </a:tc>
                <a:tc>
                  <a:txBody>
                    <a:bodyPr/>
                    <a:lstStyle/>
                    <a:p>
                      <a:pPr algn="ctr">
                        <a:spcAft>
                          <a:spcPts val="0"/>
                        </a:spcAft>
                      </a:pPr>
                      <a:r>
                        <a:rPr lang="zh-CN" sz="1800" kern="100">
                          <a:solidFill>
                            <a:schemeClr val="tx1"/>
                          </a:solidFill>
                          <a:effectLst/>
                        </a:rPr>
                        <a:t>prioritization</a:t>
                      </a:r>
                      <a:endParaRPr lang="zh-CN" sz="1800" b="1"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tc>
                <a:tc>
                  <a:txBody>
                    <a:bodyPr/>
                    <a:lstStyle/>
                    <a:p>
                      <a:pPr algn="ctr">
                        <a:spcAft>
                          <a:spcPts val="0"/>
                        </a:spcAft>
                      </a:pPr>
                      <a:r>
                        <a:rPr lang="zh-CN" sz="1800" kern="100">
                          <a:solidFill>
                            <a:schemeClr val="tx1"/>
                          </a:solidFill>
                          <a:effectLst/>
                        </a:rPr>
                        <a:t>an actual example</a:t>
                      </a:r>
                      <a:endParaRPr lang="zh-CN" sz="1800" b="1"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tc>
                <a:tc>
                  <a:txBody>
                    <a:bodyPr/>
                    <a:lstStyle/>
                    <a:p>
                      <a:pPr algn="ctr">
                        <a:spcAft>
                          <a:spcPts val="0"/>
                        </a:spcAft>
                      </a:pPr>
                      <a:r>
                        <a:rPr lang="zh-CN" sz="1800" kern="100">
                          <a:solidFill>
                            <a:schemeClr val="tx1"/>
                          </a:solidFill>
                          <a:effectLst/>
                        </a:rPr>
                        <a:t>in the end</a:t>
                      </a:r>
                      <a:endParaRPr lang="zh-CN" sz="1800" b="1"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tc>
              </a:tr>
              <a:tr h="548640">
                <a:tc>
                  <a:txBody>
                    <a:bodyPr/>
                    <a:lstStyle/>
                    <a:p>
                      <a:pPr algn="just">
                        <a:spcAft>
                          <a:spcPts val="0"/>
                        </a:spcAft>
                      </a:pPr>
                      <a:r>
                        <a:rPr lang="en-US" sz="1800" kern="100">
                          <a:solidFill>
                            <a:schemeClr val="tx1"/>
                          </a:solidFill>
                          <a:effectLst/>
                        </a:rPr>
                        <a:t>~</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tc>
                <a:tc>
                  <a:txBody>
                    <a:bodyPr/>
                    <a:lstStyle/>
                    <a:p>
                      <a:pPr algn="just">
                        <a:spcAft>
                          <a:spcPts val="0"/>
                        </a:spcAft>
                      </a:pPr>
                      <a:r>
                        <a:rPr lang="en-US" sz="1800" b="0" kern="100" dirty="0">
                          <a:solidFill>
                            <a:schemeClr val="tx1"/>
                          </a:solidFill>
                          <a:effectLst/>
                        </a:rPr>
                        <a:t>~op</a:t>
                      </a:r>
                      <a:endParaRPr lang="en-US" sz="1800" b="0" kern="100" dirty="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solidFill>
                      <a:schemeClr val="bg2"/>
                    </a:solidFill>
                  </a:tcPr>
                </a:tc>
                <a:tc>
                  <a:txBody>
                    <a:bodyPr/>
                    <a:lstStyle/>
                    <a:p>
                      <a:pPr algn="just">
                        <a:spcAft>
                          <a:spcPts val="0"/>
                        </a:spcAft>
                      </a:pPr>
                      <a:r>
                        <a:rPr lang="zh-CN" sz="1800" b="0" kern="100">
                          <a:solidFill>
                            <a:schemeClr val="tx1"/>
                          </a:solidFill>
                          <a:effectLst/>
                        </a:rPr>
                        <a:t>care for sb's health by adding to it</a:t>
                      </a:r>
                      <a:endParaRPr lang="zh-CN" sz="1800" b="0"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solidFill>
                      <a:schemeClr val="bg2"/>
                    </a:solidFill>
                  </a:tcPr>
                </a:tc>
                <a:tc>
                  <a:txBody>
                    <a:bodyPr/>
                    <a:lstStyle/>
                    <a:p>
                      <a:pPr algn="just">
                        <a:spcAft>
                          <a:spcPts val="0"/>
                        </a:spcAft>
                      </a:pPr>
                      <a:r>
                        <a:rPr lang="en-US" sz="1800" b="0" kern="100">
                          <a:solidFill>
                            <a:schemeClr val="tx1"/>
                          </a:solidFill>
                          <a:effectLst/>
                        </a:rPr>
                        <a:t>1</a:t>
                      </a:r>
                      <a:endParaRPr lang="en-US" sz="1800" b="0"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solidFill>
                      <a:schemeClr val="bg2"/>
                    </a:solidFill>
                  </a:tcPr>
                </a:tc>
                <a:tc>
                  <a:txBody>
                    <a:bodyPr/>
                    <a:lstStyle/>
                    <a:p>
                      <a:pPr algn="just">
                        <a:spcAft>
                          <a:spcPts val="0"/>
                        </a:spcAft>
                      </a:pPr>
                      <a:r>
                        <a:rPr lang="en-US" sz="1800" b="0" kern="100">
                          <a:solidFill>
                            <a:schemeClr val="tx1"/>
                          </a:solidFill>
                          <a:effectLst/>
                        </a:rPr>
                        <a:t>~0x1</a:t>
                      </a:r>
                      <a:endParaRPr lang="en-US" sz="1800" b="0"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solidFill>
                      <a:schemeClr val="bg2"/>
                    </a:solidFill>
                  </a:tcPr>
                </a:tc>
                <a:tc>
                  <a:txBody>
                    <a:bodyPr/>
                    <a:lstStyle/>
                    <a:p>
                      <a:pPr algn="just">
                        <a:spcAft>
                          <a:spcPts val="0"/>
                        </a:spcAft>
                      </a:pPr>
                      <a:r>
                        <a:rPr lang="en-US" sz="1800" kern="100">
                          <a:solidFill>
                            <a:schemeClr val="tx1"/>
                          </a:solidFill>
                          <a:effectLst/>
                        </a:rPr>
                        <a:t>-2 </a:t>
                      </a:r>
                      <a:r>
                        <a:rPr lang="zh-CN" sz="1800" kern="100">
                          <a:solidFill>
                            <a:schemeClr val="tx1"/>
                          </a:solidFill>
                          <a:effectLst/>
                        </a:rPr>
                        <a:t>(</a:t>
                      </a:r>
                      <a:r>
                        <a:rPr lang="en-US" sz="1800" kern="100">
                          <a:solidFill>
                            <a:schemeClr val="tx1"/>
                          </a:solidFill>
                          <a:effectLst/>
                        </a:rPr>
                        <a:t>-0x2</a:t>
                      </a:r>
                      <a:r>
                        <a:rPr lang="zh-CN" sz="1800" kern="100">
                          <a:solidFill>
                            <a:schemeClr val="tx1"/>
                          </a:solidFill>
                          <a:effectLst/>
                        </a:rPr>
                        <a:t>)</a:t>
                      </a:r>
                      <a:endParaRPr lang="zh-CN" sz="1800"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tc>
              </a:tr>
              <a:tr h="804011">
                <a:tc>
                  <a:txBody>
                    <a:bodyPr/>
                    <a:lstStyle/>
                    <a:p>
                      <a:pPr algn="just">
                        <a:spcAft>
                          <a:spcPts val="0"/>
                        </a:spcAft>
                      </a:pPr>
                      <a:r>
                        <a:rPr lang="en-US" sz="1800" kern="100">
                          <a:solidFill>
                            <a:schemeClr val="tx1"/>
                          </a:solidFill>
                          <a:effectLst/>
                        </a:rPr>
                        <a:t>&lt;&lt; </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tc>
                <a:tc>
                  <a:txBody>
                    <a:bodyPr/>
                    <a:lstStyle/>
                    <a:p>
                      <a:pPr algn="just">
                        <a:spcAft>
                          <a:spcPts val="0"/>
                        </a:spcAft>
                      </a:pPr>
                      <a:r>
                        <a:rPr lang="en-US" sz="1800" b="0" kern="100">
                          <a:solidFill>
                            <a:schemeClr val="tx1"/>
                          </a:solidFill>
                          <a:effectLst/>
                        </a:rPr>
                        <a:t>op1&lt;&lt;op2</a:t>
                      </a:r>
                      <a:endParaRPr lang="en-US" sz="1800" b="0"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solidFill>
                      <a:schemeClr val="bg2"/>
                    </a:solidFill>
                  </a:tcPr>
                </a:tc>
                <a:tc>
                  <a:txBody>
                    <a:bodyPr/>
                    <a:lstStyle/>
                    <a:p>
                      <a:pPr algn="just">
                        <a:spcAft>
                          <a:spcPts val="0"/>
                        </a:spcAft>
                      </a:pPr>
                      <a:r>
                        <a:rPr lang="zh-CN" sz="1800" b="0" kern="100">
                          <a:solidFill>
                            <a:schemeClr val="tx1"/>
                          </a:solidFill>
                          <a:effectLst/>
                        </a:rPr>
                        <a:t>Shift </a:t>
                      </a:r>
                      <a:r>
                        <a:rPr lang="en-US" sz="1800" b="0" kern="100">
                          <a:solidFill>
                            <a:schemeClr val="tx1"/>
                          </a:solidFill>
                          <a:effectLst/>
                        </a:rPr>
                        <a:t>op1 </a:t>
                      </a:r>
                      <a:r>
                        <a:rPr lang="zh-CN" sz="1800" b="0" kern="100">
                          <a:solidFill>
                            <a:schemeClr val="tx1"/>
                          </a:solidFill>
                          <a:effectLst/>
                        </a:rPr>
                        <a:t>left by </a:t>
                      </a:r>
                      <a:r>
                        <a:rPr lang="en-US" sz="1800" b="0" kern="100">
                          <a:solidFill>
                            <a:schemeClr val="tx1"/>
                          </a:solidFill>
                          <a:effectLst/>
                        </a:rPr>
                        <a:t>op2 </a:t>
                      </a:r>
                      <a:r>
                        <a:rPr lang="zh-CN" sz="1800" b="0" kern="100">
                          <a:solidFill>
                            <a:schemeClr val="tx1"/>
                          </a:solidFill>
                          <a:effectLst/>
                        </a:rPr>
                        <a:t>bits</a:t>
                      </a:r>
                      <a:endParaRPr lang="zh-CN" sz="1800" b="0"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solidFill>
                      <a:schemeClr val="bg2"/>
                    </a:solidFill>
                  </a:tcPr>
                </a:tc>
                <a:tc>
                  <a:txBody>
                    <a:bodyPr/>
                    <a:lstStyle/>
                    <a:p>
                      <a:pPr algn="just">
                        <a:spcAft>
                          <a:spcPts val="0"/>
                        </a:spcAft>
                      </a:pPr>
                      <a:r>
                        <a:rPr lang="en-US" sz="1800" b="0" kern="100">
                          <a:solidFill>
                            <a:schemeClr val="tx1"/>
                          </a:solidFill>
                          <a:effectLst/>
                        </a:rPr>
                        <a:t>2</a:t>
                      </a:r>
                      <a:endParaRPr lang="en-US" sz="1800" b="0"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solidFill>
                      <a:schemeClr val="bg2"/>
                    </a:solidFill>
                  </a:tcPr>
                </a:tc>
                <a:tc>
                  <a:txBody>
                    <a:bodyPr/>
                    <a:lstStyle/>
                    <a:p>
                      <a:pPr algn="just">
                        <a:spcAft>
                          <a:spcPts val="0"/>
                        </a:spcAft>
                      </a:pPr>
                      <a:r>
                        <a:rPr lang="en-US" sz="1800" b="0" kern="100">
                          <a:solidFill>
                            <a:schemeClr val="tx1"/>
                          </a:solidFill>
                          <a:effectLst/>
                        </a:rPr>
                        <a:t>0xf0 &lt;&lt; 4</a:t>
                      </a:r>
                      <a:endParaRPr lang="en-US" sz="1800" b="0"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solidFill>
                      <a:schemeClr val="bg2"/>
                    </a:solidFill>
                  </a:tcPr>
                </a:tc>
                <a:tc>
                  <a:txBody>
                    <a:bodyPr/>
                    <a:lstStyle/>
                    <a:p>
                      <a:pPr algn="just">
                        <a:spcAft>
                          <a:spcPts val="0"/>
                        </a:spcAft>
                      </a:pPr>
                      <a:r>
                        <a:rPr lang="en-US" sz="1800" kern="100">
                          <a:solidFill>
                            <a:schemeClr val="tx1"/>
                          </a:solidFill>
                          <a:effectLst/>
                        </a:rPr>
                        <a:t>3840 </a:t>
                      </a:r>
                      <a:r>
                        <a:rPr lang="zh-CN" sz="1800" kern="100">
                          <a:solidFill>
                            <a:schemeClr val="tx1"/>
                          </a:solidFill>
                          <a:effectLst/>
                        </a:rPr>
                        <a:t>(</a:t>
                      </a:r>
                      <a:r>
                        <a:rPr lang="en-US" sz="1800" kern="100">
                          <a:solidFill>
                            <a:schemeClr val="tx1"/>
                          </a:solidFill>
                          <a:effectLst/>
                        </a:rPr>
                        <a:t>0xf00</a:t>
                      </a:r>
                      <a:r>
                        <a:rPr lang="zh-CN" sz="1800" kern="100">
                          <a:solidFill>
                            <a:schemeClr val="tx1"/>
                          </a:solidFill>
                          <a:effectLst/>
                        </a:rPr>
                        <a:t>)</a:t>
                      </a:r>
                      <a:endParaRPr lang="zh-CN" sz="1800"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tc>
              </a:tr>
              <a:tr h="804011">
                <a:tc>
                  <a:txBody>
                    <a:bodyPr/>
                    <a:lstStyle/>
                    <a:p>
                      <a:pPr algn="just">
                        <a:spcAft>
                          <a:spcPts val="0"/>
                        </a:spcAft>
                      </a:pPr>
                      <a:r>
                        <a:rPr lang="en-US" sz="1800" kern="100">
                          <a:solidFill>
                            <a:schemeClr val="tx1"/>
                          </a:solidFill>
                          <a:effectLst/>
                        </a:rPr>
                        <a:t>&gt;&gt; </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tc>
                <a:tc>
                  <a:txBody>
                    <a:bodyPr/>
                    <a:lstStyle/>
                    <a:p>
                      <a:pPr algn="just">
                        <a:spcAft>
                          <a:spcPts val="0"/>
                        </a:spcAft>
                      </a:pPr>
                      <a:r>
                        <a:rPr lang="en-US" sz="1800" b="0" kern="100">
                          <a:solidFill>
                            <a:schemeClr val="tx1"/>
                          </a:solidFill>
                          <a:effectLst/>
                        </a:rPr>
                        <a:t>op1&gt;&gt;op2</a:t>
                      </a:r>
                      <a:endParaRPr lang="en-US" sz="1800" b="0"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solidFill>
                      <a:schemeClr val="bg2"/>
                    </a:solidFill>
                  </a:tcPr>
                </a:tc>
                <a:tc>
                  <a:txBody>
                    <a:bodyPr/>
                    <a:lstStyle/>
                    <a:p>
                      <a:pPr algn="just">
                        <a:spcAft>
                          <a:spcPts val="0"/>
                        </a:spcAft>
                      </a:pPr>
                      <a:r>
                        <a:rPr lang="zh-CN" sz="1800" b="0" kern="100">
                          <a:solidFill>
                            <a:schemeClr val="tx1"/>
                          </a:solidFill>
                          <a:effectLst/>
                        </a:rPr>
                        <a:t>Shift </a:t>
                      </a:r>
                      <a:r>
                        <a:rPr lang="en-US" sz="1800" b="0" kern="100">
                          <a:solidFill>
                            <a:schemeClr val="tx1"/>
                          </a:solidFill>
                          <a:effectLst/>
                        </a:rPr>
                        <a:t>op1 </a:t>
                      </a:r>
                      <a:r>
                        <a:rPr lang="zh-CN" sz="1800" b="0" kern="100">
                          <a:solidFill>
                            <a:schemeClr val="tx1"/>
                          </a:solidFill>
                          <a:effectLst/>
                        </a:rPr>
                        <a:t>right by </a:t>
                      </a:r>
                      <a:r>
                        <a:rPr lang="en-US" sz="1800" b="0" kern="100">
                          <a:solidFill>
                            <a:schemeClr val="tx1"/>
                          </a:solidFill>
                          <a:effectLst/>
                        </a:rPr>
                        <a:t>op2 </a:t>
                      </a:r>
                      <a:r>
                        <a:rPr lang="zh-CN" sz="1800" b="0" kern="100">
                          <a:solidFill>
                            <a:schemeClr val="tx1"/>
                          </a:solidFill>
                          <a:effectLst/>
                        </a:rPr>
                        <a:t>bits</a:t>
                      </a:r>
                      <a:endParaRPr lang="zh-CN" sz="1800" b="0"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solidFill>
                      <a:schemeClr val="bg2"/>
                    </a:solidFill>
                  </a:tcPr>
                </a:tc>
                <a:tc>
                  <a:txBody>
                    <a:bodyPr/>
                    <a:lstStyle/>
                    <a:p>
                      <a:pPr algn="just">
                        <a:spcAft>
                          <a:spcPts val="0"/>
                        </a:spcAft>
                      </a:pPr>
                      <a:r>
                        <a:rPr lang="en-US" sz="1800" b="0" kern="100">
                          <a:solidFill>
                            <a:schemeClr val="tx1"/>
                          </a:solidFill>
                          <a:effectLst/>
                        </a:rPr>
                        <a:t>2</a:t>
                      </a:r>
                      <a:endParaRPr lang="en-US" sz="1800" b="0"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solidFill>
                      <a:schemeClr val="bg2"/>
                    </a:solidFill>
                  </a:tcPr>
                </a:tc>
                <a:tc>
                  <a:txBody>
                    <a:bodyPr/>
                    <a:lstStyle/>
                    <a:p>
                      <a:pPr algn="just">
                        <a:spcAft>
                          <a:spcPts val="0"/>
                        </a:spcAft>
                      </a:pPr>
                      <a:r>
                        <a:rPr lang="en-US" sz="1800" b="0" kern="100">
                          <a:solidFill>
                            <a:schemeClr val="tx1"/>
                          </a:solidFill>
                          <a:effectLst/>
                        </a:rPr>
                        <a:t>0xf0 &gt;&gt; 4</a:t>
                      </a:r>
                      <a:endParaRPr lang="en-US" sz="1800" b="0"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solidFill>
                      <a:schemeClr val="bg2"/>
                    </a:solidFill>
                  </a:tcPr>
                </a:tc>
                <a:tc>
                  <a:txBody>
                    <a:bodyPr/>
                    <a:lstStyle/>
                    <a:p>
                      <a:pPr algn="just">
                        <a:spcAft>
                          <a:spcPts val="0"/>
                        </a:spcAft>
                      </a:pPr>
                      <a:r>
                        <a:rPr lang="en-US" sz="1800" kern="100">
                          <a:solidFill>
                            <a:schemeClr val="tx1"/>
                          </a:solidFill>
                          <a:effectLst/>
                        </a:rPr>
                        <a:t>15 </a:t>
                      </a:r>
                      <a:r>
                        <a:rPr lang="zh-CN" sz="1800" kern="100">
                          <a:solidFill>
                            <a:schemeClr val="tx1"/>
                          </a:solidFill>
                          <a:effectLst/>
                        </a:rPr>
                        <a:t>(</a:t>
                      </a:r>
                      <a:r>
                        <a:rPr lang="en-US" sz="1800" kern="100">
                          <a:solidFill>
                            <a:schemeClr val="tx1"/>
                          </a:solidFill>
                          <a:effectLst/>
                        </a:rPr>
                        <a:t>0xf</a:t>
                      </a:r>
                      <a:r>
                        <a:rPr lang="zh-CN" sz="1800" kern="100">
                          <a:solidFill>
                            <a:schemeClr val="tx1"/>
                          </a:solidFill>
                          <a:effectLst/>
                        </a:rPr>
                        <a:t>)</a:t>
                      </a:r>
                      <a:endParaRPr lang="zh-CN" sz="1800"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tc>
              </a:tr>
              <a:tr h="804011">
                <a:tc>
                  <a:txBody>
                    <a:bodyPr/>
                    <a:lstStyle/>
                    <a:p>
                      <a:pPr algn="just">
                        <a:spcAft>
                          <a:spcPts val="0"/>
                        </a:spcAft>
                      </a:pPr>
                      <a:r>
                        <a:rPr lang="en-US" sz="1800" kern="100">
                          <a:solidFill>
                            <a:schemeClr val="tx1"/>
                          </a:solidFill>
                          <a:effectLst/>
                        </a:rPr>
                        <a:t>&amp;</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tc>
                <a:tc>
                  <a:txBody>
                    <a:bodyPr/>
                    <a:lstStyle/>
                    <a:p>
                      <a:pPr algn="just">
                        <a:spcAft>
                          <a:spcPts val="0"/>
                        </a:spcAft>
                      </a:pPr>
                      <a:r>
                        <a:rPr lang="en-US" sz="1800" b="0" kern="100">
                          <a:solidFill>
                            <a:schemeClr val="tx1"/>
                          </a:solidFill>
                          <a:effectLst/>
                        </a:rPr>
                        <a:t>op1&amp;op2</a:t>
                      </a:r>
                      <a:endParaRPr lang="en-US" sz="1800" b="0"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solidFill>
                      <a:schemeClr val="bg2"/>
                    </a:solidFill>
                  </a:tcPr>
                </a:tc>
                <a:tc>
                  <a:txBody>
                    <a:bodyPr/>
                    <a:lstStyle/>
                    <a:p>
                      <a:pPr algn="just">
                        <a:spcAft>
                          <a:spcPts val="0"/>
                        </a:spcAft>
                      </a:pPr>
                      <a:r>
                        <a:rPr lang="zh-CN" sz="1800" b="0" kern="100">
                          <a:solidFill>
                            <a:schemeClr val="tx1"/>
                          </a:solidFill>
                          <a:effectLst/>
                        </a:rPr>
                        <a:t>Bitwise Logic and</a:t>
                      </a:r>
                      <a:endParaRPr lang="zh-CN" sz="1800" b="0"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solidFill>
                      <a:schemeClr val="bg2"/>
                    </a:solidFill>
                  </a:tcPr>
                </a:tc>
                <a:tc>
                  <a:txBody>
                    <a:bodyPr/>
                    <a:lstStyle/>
                    <a:p>
                      <a:pPr algn="just">
                        <a:spcAft>
                          <a:spcPts val="0"/>
                        </a:spcAft>
                      </a:pPr>
                      <a:r>
                        <a:rPr lang="en-US" sz="1800" b="0" kern="100">
                          <a:solidFill>
                            <a:schemeClr val="tx1"/>
                          </a:solidFill>
                          <a:effectLst/>
                        </a:rPr>
                        <a:t>3</a:t>
                      </a:r>
                      <a:endParaRPr lang="en-US" sz="1800" b="0"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solidFill>
                      <a:schemeClr val="bg2"/>
                    </a:solidFill>
                  </a:tcPr>
                </a:tc>
                <a:tc>
                  <a:txBody>
                    <a:bodyPr/>
                    <a:lstStyle/>
                    <a:p>
                      <a:pPr algn="just">
                        <a:spcAft>
                          <a:spcPts val="0"/>
                        </a:spcAft>
                      </a:pPr>
                      <a:r>
                        <a:rPr lang="en-US" sz="1800" b="0" kern="100">
                          <a:solidFill>
                            <a:schemeClr val="tx1"/>
                          </a:solidFill>
                          <a:effectLst/>
                        </a:rPr>
                        <a:t>0xff00 &amp; 0xf0f0 </a:t>
                      </a:r>
                      <a:endParaRPr lang="en-US" sz="1800" b="0"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solidFill>
                      <a:schemeClr val="bg2"/>
                    </a:solidFill>
                  </a:tcPr>
                </a:tc>
                <a:tc>
                  <a:txBody>
                    <a:bodyPr/>
                    <a:lstStyle/>
                    <a:p>
                      <a:pPr algn="just">
                        <a:spcAft>
                          <a:spcPts val="0"/>
                        </a:spcAft>
                      </a:pPr>
                      <a:r>
                        <a:rPr lang="en-US" sz="1800" kern="100">
                          <a:solidFill>
                            <a:schemeClr val="tx1"/>
                          </a:solidFill>
                          <a:effectLst/>
                        </a:rPr>
                        <a:t>61440 </a:t>
                      </a:r>
                      <a:r>
                        <a:rPr lang="zh-CN" sz="1800" kern="100">
                          <a:solidFill>
                            <a:schemeClr val="tx1"/>
                          </a:solidFill>
                          <a:effectLst/>
                        </a:rPr>
                        <a:t>(</a:t>
                      </a:r>
                      <a:r>
                        <a:rPr lang="en-US" sz="1800" kern="100">
                          <a:solidFill>
                            <a:schemeClr val="tx1"/>
                          </a:solidFill>
                          <a:effectLst/>
                        </a:rPr>
                        <a:t>0xf000</a:t>
                      </a:r>
                      <a:r>
                        <a:rPr lang="zh-CN" sz="1800" kern="100">
                          <a:solidFill>
                            <a:schemeClr val="tx1"/>
                          </a:solidFill>
                          <a:effectLst/>
                        </a:rPr>
                        <a:t>)</a:t>
                      </a:r>
                      <a:endParaRPr lang="zh-CN" sz="1800"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tc>
              </a:tr>
              <a:tr h="804011">
                <a:tc>
                  <a:txBody>
                    <a:bodyPr/>
                    <a:lstStyle/>
                    <a:p>
                      <a:pPr algn="just">
                        <a:spcAft>
                          <a:spcPts val="0"/>
                        </a:spcAft>
                      </a:pPr>
                      <a:r>
                        <a:rPr lang="en-US" sz="1800" kern="100">
                          <a:solidFill>
                            <a:schemeClr val="tx1"/>
                          </a:solidFill>
                          <a:effectLst/>
                        </a:rPr>
                        <a:t>^</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tc>
                <a:tc>
                  <a:txBody>
                    <a:bodyPr/>
                    <a:lstStyle/>
                    <a:p>
                      <a:pPr algn="just">
                        <a:spcAft>
                          <a:spcPts val="0"/>
                        </a:spcAft>
                      </a:pPr>
                      <a:r>
                        <a:rPr lang="en-US" sz="1800" b="0" kern="100">
                          <a:solidFill>
                            <a:schemeClr val="tx1"/>
                          </a:solidFill>
                          <a:effectLst/>
                        </a:rPr>
                        <a:t>op1^op2</a:t>
                      </a:r>
                      <a:endParaRPr lang="en-US" sz="1800" b="0"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solidFill>
                      <a:schemeClr val="bg2"/>
                    </a:solidFill>
                  </a:tcPr>
                </a:tc>
                <a:tc>
                  <a:txBody>
                    <a:bodyPr/>
                    <a:lstStyle/>
                    <a:p>
                      <a:pPr algn="just">
                        <a:spcAft>
                          <a:spcPts val="0"/>
                        </a:spcAft>
                      </a:pPr>
                      <a:r>
                        <a:rPr lang="zh-CN" sz="1800" b="0" kern="100">
                          <a:solidFill>
                            <a:schemeClr val="tx1"/>
                          </a:solidFill>
                          <a:effectLst/>
                        </a:rPr>
                        <a:t>Bitwise Logic Dissimilarity</a:t>
                      </a:r>
                      <a:endParaRPr lang="zh-CN" sz="1800" b="0"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solidFill>
                      <a:schemeClr val="bg2"/>
                    </a:solidFill>
                  </a:tcPr>
                </a:tc>
                <a:tc>
                  <a:txBody>
                    <a:bodyPr/>
                    <a:lstStyle/>
                    <a:p>
                      <a:pPr algn="just">
                        <a:spcAft>
                          <a:spcPts val="0"/>
                        </a:spcAft>
                      </a:pPr>
                      <a:r>
                        <a:rPr lang="en-US" sz="1800" b="0" kern="100">
                          <a:solidFill>
                            <a:schemeClr val="tx1"/>
                          </a:solidFill>
                          <a:effectLst/>
                        </a:rPr>
                        <a:t>4</a:t>
                      </a:r>
                      <a:endParaRPr lang="en-US" sz="1800" b="0"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solidFill>
                      <a:schemeClr val="bg2"/>
                    </a:solidFill>
                  </a:tcPr>
                </a:tc>
                <a:tc>
                  <a:txBody>
                    <a:bodyPr/>
                    <a:lstStyle/>
                    <a:p>
                      <a:pPr algn="just">
                        <a:spcAft>
                          <a:spcPts val="0"/>
                        </a:spcAft>
                      </a:pPr>
                      <a:r>
                        <a:rPr lang="en-US" sz="1800" b="0" kern="100" dirty="0">
                          <a:solidFill>
                            <a:schemeClr val="tx1"/>
                          </a:solidFill>
                          <a:effectLst/>
                        </a:rPr>
                        <a:t>0xff00 ^ 0xf0f0</a:t>
                      </a:r>
                      <a:endParaRPr lang="en-US" sz="1800" b="0" kern="100" dirty="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solidFill>
                      <a:schemeClr val="bg2"/>
                    </a:solidFill>
                  </a:tcPr>
                </a:tc>
                <a:tc>
                  <a:txBody>
                    <a:bodyPr/>
                    <a:lstStyle/>
                    <a:p>
                      <a:pPr algn="just">
                        <a:spcAft>
                          <a:spcPts val="0"/>
                        </a:spcAft>
                      </a:pPr>
                      <a:r>
                        <a:rPr lang="en-US" sz="1800" kern="100">
                          <a:solidFill>
                            <a:schemeClr val="tx1"/>
                          </a:solidFill>
                          <a:effectLst/>
                        </a:rPr>
                        <a:t>4080 </a:t>
                      </a:r>
                      <a:r>
                        <a:rPr lang="zh-CN" sz="1800" kern="100">
                          <a:solidFill>
                            <a:schemeClr val="tx1"/>
                          </a:solidFill>
                          <a:effectLst/>
                        </a:rPr>
                        <a:t>(</a:t>
                      </a:r>
                      <a:r>
                        <a:rPr lang="en-US" sz="1800" kern="100">
                          <a:solidFill>
                            <a:schemeClr val="tx1"/>
                          </a:solidFill>
                          <a:effectLst/>
                        </a:rPr>
                        <a:t>0xff0</a:t>
                      </a:r>
                      <a:r>
                        <a:rPr lang="zh-CN" sz="1800" kern="100">
                          <a:solidFill>
                            <a:schemeClr val="tx1"/>
                          </a:solidFill>
                          <a:effectLst/>
                        </a:rPr>
                        <a:t>)</a:t>
                      </a:r>
                      <a:endParaRPr lang="zh-CN" sz="1800"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tc>
              </a:tr>
              <a:tr h="804011">
                <a:tc>
                  <a:txBody>
                    <a:bodyPr/>
                    <a:lstStyle/>
                    <a:p>
                      <a:pPr algn="just">
                        <a:spcAft>
                          <a:spcPts val="0"/>
                        </a:spcAft>
                      </a:pPr>
                      <a:r>
                        <a:rPr lang="en-US" sz="1800" kern="100">
                          <a:solidFill>
                            <a:schemeClr val="tx1"/>
                          </a:solidFill>
                          <a:effectLst/>
                        </a:rPr>
                        <a:t>|</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tc>
                <a:tc>
                  <a:txBody>
                    <a:bodyPr/>
                    <a:lstStyle/>
                    <a:p>
                      <a:pPr algn="just">
                        <a:spcAft>
                          <a:spcPts val="0"/>
                        </a:spcAft>
                      </a:pPr>
                      <a:r>
                        <a:rPr lang="en-US" sz="1800" b="0" kern="100">
                          <a:solidFill>
                            <a:schemeClr val="tx1"/>
                          </a:solidFill>
                          <a:effectLst/>
                        </a:rPr>
                        <a:t>op1|op2</a:t>
                      </a:r>
                      <a:endParaRPr lang="en-US" sz="1800" b="0"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solidFill>
                      <a:schemeClr val="bg2"/>
                    </a:solidFill>
                  </a:tcPr>
                </a:tc>
                <a:tc>
                  <a:txBody>
                    <a:bodyPr/>
                    <a:lstStyle/>
                    <a:p>
                      <a:pPr algn="just">
                        <a:spcAft>
                          <a:spcPts val="0"/>
                        </a:spcAft>
                      </a:pPr>
                      <a:r>
                        <a:rPr lang="zh-CN" sz="1800" b="0" kern="100">
                          <a:solidFill>
                            <a:schemeClr val="tx1"/>
                          </a:solidFill>
                          <a:effectLst/>
                        </a:rPr>
                        <a:t>bitwise logical or</a:t>
                      </a:r>
                      <a:endParaRPr lang="zh-CN" sz="1800" b="0"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solidFill>
                      <a:schemeClr val="bg2"/>
                    </a:solidFill>
                  </a:tcPr>
                </a:tc>
                <a:tc>
                  <a:txBody>
                    <a:bodyPr/>
                    <a:lstStyle/>
                    <a:p>
                      <a:pPr algn="just">
                        <a:spcAft>
                          <a:spcPts val="0"/>
                        </a:spcAft>
                      </a:pPr>
                      <a:r>
                        <a:rPr lang="en-US" sz="1800" b="0" kern="100">
                          <a:solidFill>
                            <a:schemeClr val="tx1"/>
                          </a:solidFill>
                          <a:effectLst/>
                        </a:rPr>
                        <a:t>5</a:t>
                      </a:r>
                      <a:endParaRPr lang="en-US" sz="1800" b="0" kern="10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solidFill>
                      <a:schemeClr val="bg2"/>
                    </a:solidFill>
                  </a:tcPr>
                </a:tc>
                <a:tc>
                  <a:txBody>
                    <a:bodyPr/>
                    <a:lstStyle/>
                    <a:p>
                      <a:pPr algn="just">
                        <a:spcAft>
                          <a:spcPts val="0"/>
                        </a:spcAft>
                      </a:pPr>
                      <a:r>
                        <a:rPr lang="en-US" sz="1800" b="0" kern="100" dirty="0">
                          <a:solidFill>
                            <a:schemeClr val="tx1"/>
                          </a:solidFill>
                          <a:effectLst/>
                        </a:rPr>
                        <a:t>0xff00 | 0xf0f0</a:t>
                      </a:r>
                      <a:endParaRPr lang="en-US" sz="1800" b="0" kern="100" dirty="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solidFill>
                      <a:schemeClr val="bg2"/>
                    </a:solidFill>
                  </a:tcPr>
                </a:tc>
                <a:tc>
                  <a:txBody>
                    <a:bodyPr/>
                    <a:lstStyle/>
                    <a:p>
                      <a:pPr algn="just">
                        <a:spcAft>
                          <a:spcPts val="0"/>
                        </a:spcAft>
                      </a:pPr>
                      <a:r>
                        <a:rPr lang="en-US" sz="1800" kern="100" dirty="0">
                          <a:solidFill>
                            <a:schemeClr val="tx1"/>
                          </a:solidFill>
                          <a:effectLst/>
                        </a:rPr>
                        <a:t>65520 </a:t>
                      </a:r>
                      <a:r>
                        <a:rPr lang="zh-CN" sz="1800" kern="100" dirty="0">
                          <a:solidFill>
                            <a:schemeClr val="tx1"/>
                          </a:solidFill>
                          <a:effectLst/>
                        </a:rPr>
                        <a:t>(</a:t>
                      </a:r>
                      <a:r>
                        <a:rPr lang="en-US" sz="1800" kern="100" dirty="0">
                          <a:solidFill>
                            <a:schemeClr val="tx1"/>
                          </a:solidFill>
                          <a:effectLst/>
                        </a:rPr>
                        <a:t>0xfff0</a:t>
                      </a:r>
                      <a:r>
                        <a:rPr lang="zh-CN" sz="1800" kern="100" dirty="0">
                          <a:solidFill>
                            <a:schemeClr val="tx1"/>
                          </a:solidFill>
                          <a:effectLst/>
                        </a:rPr>
                        <a:t>)</a:t>
                      </a:r>
                      <a:endParaRPr lang="zh-CN" sz="1800" kern="100" dirty="0">
                        <a:solidFill>
                          <a:schemeClr val="tx1"/>
                        </a:solidFill>
                        <a:effectLst/>
                        <a:latin typeface="Times New Roman" panose="02020603050405020304" pitchFamily="18" charset="0"/>
                        <a:ea typeface="Times New Roman" panose="02020603050405020304" pitchFamily="18" charset="0"/>
                      </a:endParaRPr>
                    </a:p>
                  </a:txBody>
                  <a:tcPr marL="68577" marR="68577" marT="0" marB="0" anchor="ctr"/>
                </a:tc>
              </a:tr>
            </a:tbl>
          </a:graphicData>
        </a:graphic>
      </p:graphicFrame>
      <p:sp>
        <p:nvSpPr>
          <p:cNvPr id="41020" name="标题 1"/>
          <p:cNvSpPr txBox="1">
            <a:spLocks noChangeArrowheads="1"/>
          </p:cNvSpPr>
          <p:nvPr/>
        </p:nvSpPr>
        <p:spPr bwMode="auto">
          <a:xfrm>
            <a:off x="983432" y="548680"/>
            <a:ext cx="9720262" cy="523875"/>
          </a:xfrm>
          <a:prstGeom prst="rect">
            <a:avLst/>
          </a:prstGeom>
          <a:solidFill>
            <a:schemeClr val="accent5">
              <a:lumMod val="20000"/>
              <a:lumOff val="80000"/>
            </a:schemeClr>
          </a:solidFill>
          <a:ln>
            <a:noFill/>
          </a:ln>
        </p:spPr>
        <p:txBody>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685800" indent="-22860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gn="ctr" defTabSz="914400" eaLnBrk="1" hangingPunct="1">
              <a:lnSpc>
                <a:spcPct val="90000"/>
              </a:lnSpc>
              <a:spcBef>
                <a:spcPct val="0"/>
              </a:spcBef>
              <a:buClrTx/>
              <a:buSzTx/>
              <a:buFontTx/>
              <a:buNone/>
              <a:defRPr/>
            </a:pPr>
            <a:r>
              <a:rPr lang="zh-CN" altLang="zh-CN" sz="3600" b="1" dirty="0">
                <a:latin typeface="Times New Roman" panose="02020603050405020304" pitchFamily="18" charset="0"/>
                <a:ea typeface="Times New Roman" panose="02020603050405020304" pitchFamily="18" charset="0"/>
              </a:rPr>
              <a:t>bitwise operator (computing)</a:t>
            </a:r>
            <a:endParaRPr lang="zh-CN" altLang="en-US" sz="3600" b="1"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noChangeArrowheads="1"/>
          </p:cNvSpPr>
          <p:nvPr>
            <p:ph type="title"/>
          </p:nvPr>
        </p:nvSpPr>
        <p:spPr>
          <a:xfrm>
            <a:off x="1055370" y="502920"/>
            <a:ext cx="10475595" cy="548005"/>
          </a:xfrm>
        </p:spPr>
        <p:txBody>
          <a:bodyPr/>
          <a:lstStyle/>
          <a:p>
            <a:pPr eaLnBrk="1" hangingPunct="1">
              <a:defRPr/>
            </a:pPr>
            <a:r>
              <a:rPr lang="zh-CN" altLang="zh-CN" dirty="0">
                <a:highlight>
                  <a:srgbClr val="00FFFF"/>
                </a:highlight>
                <a:latin typeface="+mn-lt"/>
                <a:ea typeface="+mn-ea"/>
                <a:cs typeface="Times New Roman" panose="02020603050405020304" pitchFamily="18" charset="0"/>
              </a:rPr>
              <a:t>[Example </a:t>
            </a:r>
            <a:r>
              <a:rPr lang="en-US" altLang="zh-CN" dirty="0">
                <a:highlight>
                  <a:srgbClr val="00FFFF"/>
                </a:highlight>
                <a:latin typeface="+mn-lt"/>
                <a:ea typeface="+mn-ea"/>
                <a:cs typeface="Times New Roman" panose="02020603050405020304" pitchFamily="18" charset="0"/>
              </a:rPr>
              <a:t>4.14</a:t>
            </a:r>
            <a:r>
              <a:rPr lang="zh-CN" altLang="zh-CN" dirty="0">
                <a:highlight>
                  <a:srgbClr val="00FFFF"/>
                </a:highlight>
                <a:latin typeface="+mn-lt"/>
                <a:ea typeface="+mn-ea"/>
                <a:cs typeface="Times New Roman" panose="02020603050405020304" pitchFamily="18" charset="0"/>
              </a:rPr>
              <a:t>] Bit Operator Example (</a:t>
            </a:r>
            <a:r>
              <a:rPr lang="en-US" altLang="zh-CN" kern="100" dirty="0">
                <a:highlight>
                  <a:srgbClr val="FFFF00"/>
                </a:highlight>
                <a:ea typeface="+mn-ea"/>
                <a:cs typeface="Times New Roman" panose="02020603050405020304" pitchFamily="18" charset="0"/>
              </a:rPr>
              <a:t>op_bit.py</a:t>
            </a:r>
            <a:r>
              <a:rPr lang="zh-CN" altLang="zh-CN" dirty="0">
                <a:highlight>
                  <a:srgbClr val="00FFFF"/>
                </a:highlight>
                <a:latin typeface="+mn-lt"/>
                <a:ea typeface="+mn-ea"/>
                <a:cs typeface="Times New Roman" panose="02020603050405020304" pitchFamily="18" charset="0"/>
              </a:rPr>
              <a:t>)</a:t>
            </a:r>
            <a:endParaRPr lang="zh-CN" altLang="en-US" dirty="0">
              <a:highlight>
                <a:srgbClr val="00FFFF"/>
              </a:highlight>
              <a:latin typeface="+mn-lt"/>
              <a:ea typeface="+mn-ea"/>
              <a:cs typeface="Times New Roman" panose="02020603050405020304" pitchFamily="18" charset="0"/>
            </a:endParaRPr>
          </a:p>
        </p:txBody>
      </p:sp>
      <p:sp>
        <p:nvSpPr>
          <p:cNvPr id="32771" name="内容占位符 2"/>
          <p:cNvSpPr>
            <a:spLocks noGrp="1" noChangeArrowheads="1"/>
          </p:cNvSpPr>
          <p:nvPr>
            <p:ph idx="1"/>
          </p:nvPr>
        </p:nvSpPr>
        <p:spPr>
          <a:xfrm>
            <a:off x="2208213" y="1700213"/>
            <a:ext cx="7772400" cy="4687887"/>
          </a:xfrm>
        </p:spPr>
        <p:txBody>
          <a:bodyPr/>
          <a:lstStyle/>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p:txBody>
      </p:sp>
      <p:sp>
        <p:nvSpPr>
          <p:cNvPr id="2" name="矩形 1"/>
          <p:cNvSpPr/>
          <p:nvPr/>
        </p:nvSpPr>
        <p:spPr>
          <a:xfrm>
            <a:off x="695400" y="1100454"/>
            <a:ext cx="11161713" cy="2862263"/>
          </a:xfrm>
          <a:prstGeom prst="rect">
            <a:avLst/>
          </a:prstGeom>
          <a:solidFill>
            <a:schemeClr val="accent4">
              <a:lumMod val="20000"/>
              <a:lumOff val="80000"/>
            </a:schemeClr>
          </a:solidFill>
          <a:ln>
            <a:solidFill>
              <a:srgbClr val="FF0000"/>
            </a:solidFill>
          </a:ln>
        </p:spPr>
        <p:txBody>
          <a:bodyPr>
            <a:spAutoFit/>
          </a:bodyPr>
          <a:lstStyle/>
          <a:p>
            <a:pPr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print("~0x1 Result: ", hex(~0x1))</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print("0b11110000 &lt;&lt; 4 The result is: ", bin(0b111110000 &lt;&lt; 4))</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print("0b11110000 &gt;&gt; 4 The result is: ", bin(0b111110000 &gt;&gt; 4))</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print("0b1111111100000000 &amp; 0b111100001111110000 The result is:", bin(0b1111111100000000 &amp; 0b111100001111110000))</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print("0b1111111100000000 | 0b111100001111110000 Result: ", bin(0b1111111100000000 | 0b111100001111110000))</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print("0b1111111100000000 ^ 0b111100001111110000 The result is:", bin(0b1111111100000000 ^ 0b111100001111110000))</a:t>
            </a:r>
            <a:endParaRPr lang="zh-CN" altLang="zh-CN" sz="2000" b="1" kern="100" dirty="0">
              <a:solidFill>
                <a:srgbClr val="FF0000"/>
              </a:solidFill>
              <a:latin typeface="Times New Roman" panose="02020603050405020304" pitchFamily="18" charset="0"/>
              <a:ea typeface="Times New Roman" panose="02020603050405020304" pitchFamily="18" charset="0"/>
            </a:endParaRPr>
          </a:p>
        </p:txBody>
      </p:sp>
      <p:pic>
        <p:nvPicPr>
          <p:cNvPr id="32772"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423592" y="4076819"/>
            <a:ext cx="7129462" cy="249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noChangeArrowheads="1"/>
          </p:cNvSpPr>
          <p:nvPr>
            <p:ph type="title"/>
          </p:nvPr>
        </p:nvSpPr>
        <p:spPr>
          <a:xfrm>
            <a:off x="1055440" y="684847"/>
            <a:ext cx="9720262" cy="504825"/>
          </a:xfrm>
        </p:spPr>
        <p:txBody>
          <a:bodyPr/>
          <a:lstStyle/>
          <a:p>
            <a:pPr eaLnBrk="1" hangingPunct="1">
              <a:defRPr/>
            </a:pPr>
            <a:r>
              <a:rPr lang="zh-CN" altLang="zh-CN" dirty="0"/>
              <a:t>Mixed operations and numeric type conversions</a:t>
            </a:r>
            <a:endParaRPr lang="zh-CN" altLang="en-US" dirty="0"/>
          </a:p>
        </p:txBody>
      </p:sp>
      <p:sp>
        <p:nvSpPr>
          <p:cNvPr id="33795" name="内容占位符 2"/>
          <p:cNvSpPr>
            <a:spLocks noGrp="1" noChangeArrowheads="1"/>
          </p:cNvSpPr>
          <p:nvPr>
            <p:ph idx="1"/>
          </p:nvPr>
        </p:nvSpPr>
        <p:spPr>
          <a:xfrm>
            <a:off x="550863" y="1340168"/>
            <a:ext cx="11377612" cy="4543425"/>
          </a:xfrm>
        </p:spPr>
        <p:txBody>
          <a:bodyPr/>
          <a:lstStyle/>
          <a:p>
            <a:pPr eaLnBrk="1" hangingPunct="1"/>
            <a:r>
              <a:rPr lang="zh-CN" altLang="zh-CN" sz="2400"/>
              <a:t>Mixed operations and implicit conversions</a:t>
            </a:r>
            <a:endParaRPr lang="en-US" altLang="zh-CN" sz="2400"/>
          </a:p>
          <a:p>
            <a:pPr lvl="1" eaLnBrk="1" hangingPunct="1"/>
            <a:r>
              <a:rPr lang="en-US" altLang="zh-CN" sz="2400"/>
              <a:t>int</a:t>
            </a:r>
            <a:r>
              <a:rPr lang="zh-CN" altLang="zh-CN" sz="2400"/>
              <a:t>, </a:t>
            </a:r>
            <a:r>
              <a:rPr lang="en-US" altLang="zh-CN" sz="2400"/>
              <a:t>float </a:t>
            </a:r>
            <a:r>
              <a:rPr lang="zh-CN" altLang="zh-CN" sz="2400"/>
              <a:t>and </a:t>
            </a:r>
            <a:r>
              <a:rPr lang="en-US" altLang="zh-CN" sz="2400"/>
              <a:t>complex </a:t>
            </a:r>
            <a:r>
              <a:rPr lang="zh-CN" altLang="zh-CN" sz="2400"/>
              <a:t>objects can be mixed.</a:t>
            </a:r>
            <a:endParaRPr lang="en-US" altLang="zh-CN" sz="2400"/>
          </a:p>
          <a:p>
            <a:pPr lvl="2" eaLnBrk="1" hangingPunct="1"/>
            <a:r>
              <a:rPr lang="zh-CN" altLang="zh-CN" sz="2400"/>
              <a:t>If the expression contains a </a:t>
            </a:r>
            <a:r>
              <a:rPr lang="en-US" altLang="zh-CN" sz="2400"/>
              <a:t>complex </a:t>
            </a:r>
            <a:r>
              <a:rPr lang="zh-CN" altLang="zh-CN" sz="2400"/>
              <a:t>object, the other objects are automatically converted (implicitly) to </a:t>
            </a:r>
            <a:r>
              <a:rPr lang="en-US" altLang="zh-CN" sz="2400"/>
              <a:t>complex </a:t>
            </a:r>
            <a:r>
              <a:rPr lang="zh-CN" altLang="zh-CN" sz="2400"/>
              <a:t>objects, and the result is a </a:t>
            </a:r>
            <a:r>
              <a:rPr lang="en-US" altLang="zh-CN" sz="2400"/>
              <a:t>complex </a:t>
            </a:r>
            <a:r>
              <a:rPr lang="zh-CN" altLang="zh-CN" sz="2400"/>
              <a:t>object</a:t>
            </a:r>
            <a:endParaRPr lang="en-US" altLang="zh-CN" sz="2400"/>
          </a:p>
          <a:p>
            <a:pPr lvl="2" eaLnBrk="1" hangingPunct="1"/>
            <a:r>
              <a:rPr lang="zh-CN" altLang="zh-CN" sz="2400"/>
              <a:t>If the expression contains a </a:t>
            </a:r>
            <a:r>
              <a:rPr lang="en-US" altLang="zh-CN" sz="2400"/>
              <a:t>float </a:t>
            </a:r>
            <a:r>
              <a:rPr lang="zh-CN" altLang="zh-CN" sz="2400"/>
              <a:t>object, the other objects are automatically converted (implicitly) to </a:t>
            </a:r>
            <a:r>
              <a:rPr lang="en-US" altLang="zh-CN" sz="2400"/>
              <a:t>float </a:t>
            </a:r>
            <a:r>
              <a:rPr lang="zh-CN" altLang="zh-CN" sz="2400"/>
              <a:t>objects, and the result is a </a:t>
            </a:r>
            <a:r>
              <a:rPr lang="en-US" altLang="zh-CN" sz="2400"/>
              <a:t>float </a:t>
            </a:r>
            <a:r>
              <a:rPr lang="zh-CN" altLang="zh-CN" sz="2400"/>
              <a:t>object</a:t>
            </a:r>
            <a:endParaRPr lang="en-US" altLang="zh-CN" sz="2400"/>
          </a:p>
          <a:p>
            <a:pPr eaLnBrk="1" hangingPunct="1"/>
            <a:r>
              <a:rPr lang="zh-CN" altLang="zh-CN" sz="2400"/>
              <a:t>Explicit conversion (forced conversion)</a:t>
            </a:r>
            <a:endParaRPr lang="en-US" altLang="zh-CN" sz="2400"/>
          </a:p>
          <a:p>
            <a:pPr lvl="1" eaLnBrk="1" hangingPunct="1"/>
            <a:r>
              <a:rPr lang="zh-CN" altLang="zh-CN" sz="2400"/>
              <a:t>Use </a:t>
            </a:r>
            <a:r>
              <a:rPr lang="en-US" altLang="zh-CN" sz="2400"/>
              <a:t>target-type(value) </a:t>
            </a:r>
            <a:r>
              <a:rPr lang="zh-CN" altLang="zh-CN" sz="2400"/>
              <a:t>to force conversion of an expression to the desired data type</a:t>
            </a:r>
            <a:endParaRPr lang="en-US" altLang="zh-CN"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noChangeArrowheads="1"/>
          </p:cNvSpPr>
          <p:nvPr>
            <p:ph type="title"/>
          </p:nvPr>
        </p:nvSpPr>
        <p:spPr>
          <a:xfrm>
            <a:off x="1127286" y="430882"/>
            <a:ext cx="9577388" cy="477838"/>
          </a:xfrm>
        </p:spPr>
        <p:txBody>
          <a:bodyPr/>
          <a:lstStyle/>
          <a:p>
            <a:pPr eaLnBrk="1" hangingPunct="1">
              <a:defRPr/>
            </a:pPr>
            <a:r>
              <a:rPr lang="zh-CN" altLang="zh-CN" dirty="0"/>
              <a:t>Type Conversion Example</a:t>
            </a:r>
            <a:endParaRPr lang="zh-CN" altLang="en-US" dirty="0"/>
          </a:p>
        </p:txBody>
      </p:sp>
      <p:sp>
        <p:nvSpPr>
          <p:cNvPr id="44035" name="内容占位符 2"/>
          <p:cNvSpPr>
            <a:spLocks noGrp="1" noChangeArrowheads="1"/>
          </p:cNvSpPr>
          <p:nvPr>
            <p:ph idx="1"/>
          </p:nvPr>
        </p:nvSpPr>
        <p:spPr>
          <a:xfrm>
            <a:off x="623392" y="908720"/>
            <a:ext cx="10945738" cy="4543425"/>
          </a:xfrm>
        </p:spPr>
        <p:txBody>
          <a:bodyPr/>
          <a:lstStyle/>
          <a:p>
            <a:pPr eaLnBrk="1" hangingPunct="1">
              <a:defRPr/>
            </a:pPr>
            <a:r>
              <a:rPr lang="zh-CN" altLang="zh-CN" sz="3200" dirty="0">
                <a:highlight>
                  <a:srgbClr val="00FFFF"/>
                </a:highlight>
                <a:cs typeface="Times New Roman" panose="02020603050405020304" pitchFamily="18" charset="0"/>
              </a:rPr>
              <a:t>Example </a:t>
            </a:r>
            <a:r>
              <a:rPr lang="en-US" altLang="zh-CN" sz="3200" dirty="0">
                <a:highlight>
                  <a:srgbClr val="00FFFF"/>
                </a:highlight>
                <a:cs typeface="Times New Roman" panose="02020603050405020304" pitchFamily="18" charset="0"/>
              </a:rPr>
              <a:t>4.15</a:t>
            </a:r>
            <a:r>
              <a:rPr lang="zh-CN" altLang="zh-CN" sz="3200" dirty="0">
                <a:highlight>
                  <a:srgbClr val="00FFFF"/>
                </a:highlight>
                <a:cs typeface="Times New Roman" panose="02020603050405020304" pitchFamily="18" charset="0"/>
              </a:rPr>
              <a:t>] Implicit Type Conversion Example</a:t>
            </a:r>
            <a:endParaRPr lang="en-US" altLang="zh-CN" sz="3200" dirty="0">
              <a:highlight>
                <a:srgbClr val="00FFFF"/>
              </a:highlight>
              <a:cs typeface="Times New Roman" panose="02020603050405020304" pitchFamily="18" charset="0"/>
            </a:endParaRPr>
          </a:p>
          <a:p>
            <a:pPr eaLnBrk="1" hangingPunct="1">
              <a:defRPr/>
            </a:pPr>
            <a:endParaRPr lang="en-US" altLang="zh-CN" sz="3200" dirty="0"/>
          </a:p>
          <a:p>
            <a:pPr eaLnBrk="1" hangingPunct="1">
              <a:defRPr/>
            </a:pPr>
            <a:endParaRPr lang="en-US" altLang="zh-CN" sz="3200" dirty="0"/>
          </a:p>
          <a:p>
            <a:pPr eaLnBrk="1" hangingPunct="1">
              <a:defRPr/>
            </a:pPr>
            <a:endParaRPr lang="en-US" altLang="zh-CN" sz="3200" dirty="0"/>
          </a:p>
          <a:p>
            <a:pPr eaLnBrk="1" hangingPunct="1">
              <a:defRPr/>
            </a:pPr>
            <a:r>
              <a:rPr sz="3200" dirty="0">
                <a:highlight>
                  <a:srgbClr val="00FFFF"/>
                </a:highlight>
                <a:cs typeface="Times New Roman" panose="02020603050405020304" pitchFamily="18" charset="0"/>
              </a:rPr>
              <a:t>[</a:t>
            </a:r>
            <a:r>
              <a:rPr lang="zh-CN" altLang="zh-CN" sz="3200" dirty="0">
                <a:highlight>
                  <a:srgbClr val="00FFFF"/>
                </a:highlight>
                <a:cs typeface="Times New Roman" panose="02020603050405020304" pitchFamily="18" charset="0"/>
              </a:rPr>
              <a:t>Example </a:t>
            </a:r>
            <a:r>
              <a:rPr lang="en-US" altLang="zh-CN" sz="3200" dirty="0">
                <a:highlight>
                  <a:srgbClr val="00FFFF"/>
                </a:highlight>
                <a:cs typeface="Times New Roman" panose="02020603050405020304" pitchFamily="18" charset="0"/>
              </a:rPr>
              <a:t>4.16</a:t>
            </a:r>
            <a:r>
              <a:rPr lang="zh-CN" altLang="zh-CN" sz="3200" dirty="0">
                <a:highlight>
                  <a:srgbClr val="00FFFF"/>
                </a:highlight>
                <a:cs typeface="Times New Roman" panose="02020603050405020304" pitchFamily="18" charset="0"/>
              </a:rPr>
              <a:t>] Explicit Type Conversion Example</a:t>
            </a:r>
            <a:endParaRPr lang="en-US" altLang="zh-CN" sz="3200" dirty="0">
              <a:highlight>
                <a:srgbClr val="00FFFF"/>
              </a:highlight>
              <a:cs typeface="Times New Roman" panose="02020603050405020304" pitchFamily="18" charset="0"/>
            </a:endParaRPr>
          </a:p>
        </p:txBody>
      </p:sp>
      <p:sp>
        <p:nvSpPr>
          <p:cNvPr id="44036" name="矩形 1"/>
          <p:cNvSpPr>
            <a:spLocks noChangeArrowheads="1"/>
          </p:cNvSpPr>
          <p:nvPr/>
        </p:nvSpPr>
        <p:spPr bwMode="auto">
          <a:xfrm>
            <a:off x="335360" y="1573888"/>
            <a:ext cx="11953328" cy="1938992"/>
          </a:xfrm>
          <a:prstGeom prst="rect">
            <a:avLst/>
          </a:prstGeom>
          <a:solidFill>
            <a:schemeClr val="accent4">
              <a:lumMod val="20000"/>
              <a:lumOff val="80000"/>
            </a:schemeClr>
          </a:solidFill>
          <a:ln>
            <a:noFill/>
          </a:ln>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defRPr/>
            </a:pPr>
            <a:r>
              <a:rPr lang="zh-CN" altLang="zh-CN" sz="2400" b="1" dirty="0">
                <a:latin typeface="Times New Roman" panose="02020603050405020304" pitchFamily="18" charset="0"/>
              </a:rPr>
              <a:t>&gt;&gt;&gt; </a:t>
            </a:r>
            <a:r>
              <a:rPr lang="en-US" altLang="zh-CN" sz="2400" b="1" dirty="0">
                <a:solidFill>
                  <a:srgbClr val="FF0000"/>
                </a:solidFill>
                <a:latin typeface="Times New Roman" panose="02020603050405020304" pitchFamily="18" charset="0"/>
              </a:rPr>
              <a:t>f = 123 + 1.23</a:t>
            </a:r>
            <a:endParaRPr lang="en-US" altLang="zh-CN" sz="2400" b="1" dirty="0">
              <a:solidFill>
                <a:srgbClr val="FF0000"/>
              </a:solidFill>
              <a:latin typeface="Times New Roman" panose="02020603050405020304" pitchFamily="18" charset="0"/>
            </a:endParaRPr>
          </a:p>
          <a:p>
            <a:pPr>
              <a:lnSpc>
                <a:spcPct val="100000"/>
              </a:lnSpc>
              <a:spcBef>
                <a:spcPct val="0"/>
              </a:spcBef>
              <a:buClrTx/>
              <a:buSzTx/>
              <a:buFontTx/>
              <a:buNone/>
              <a:defRPr/>
            </a:pPr>
            <a:r>
              <a:rPr lang="en-US" altLang="zh-CN" sz="2400" b="1" dirty="0">
                <a:latin typeface="Times New Roman" panose="02020603050405020304" pitchFamily="18" charset="0"/>
              </a:rPr>
              <a:t>&gt;&gt;&gt; </a:t>
            </a:r>
            <a:r>
              <a:rPr lang="en-US" altLang="zh-CN" sz="2400" b="1" dirty="0">
                <a:solidFill>
                  <a:srgbClr val="FF0000"/>
                </a:solidFill>
                <a:latin typeface="Times New Roman" panose="02020603050405020304" pitchFamily="18" charset="0"/>
              </a:rPr>
              <a:t>f </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Output: </a:t>
            </a:r>
            <a:r>
              <a:rPr lang="en-US" altLang="zh-CN" sz="2400" b="1" dirty="0">
                <a:highlight>
                  <a:srgbClr val="FFFF00"/>
                </a:highlight>
                <a:latin typeface="Times New Roman" panose="02020603050405020304" pitchFamily="18" charset="0"/>
              </a:rPr>
              <a:t>124.23</a:t>
            </a:r>
            <a:endParaRPr lang="en-US" altLang="zh-CN" sz="2400" b="1" dirty="0">
              <a:highlight>
                <a:srgbClr val="FFFF00"/>
              </a:highlight>
              <a:latin typeface="Times New Roman" panose="02020603050405020304" pitchFamily="18" charset="0"/>
            </a:endParaRPr>
          </a:p>
          <a:p>
            <a:pPr>
              <a:lnSpc>
                <a:spcPct val="100000"/>
              </a:lnSpc>
              <a:spcBef>
                <a:spcPct val="0"/>
              </a:spcBef>
              <a:buClrTx/>
              <a:buSzTx/>
              <a:buFontTx/>
              <a:buNone/>
              <a:defRPr/>
            </a:pPr>
            <a:r>
              <a:rPr lang="en-US" altLang="zh-CN" sz="2400" b="1" dirty="0">
                <a:latin typeface="Times New Roman" panose="02020603050405020304" pitchFamily="18" charset="0"/>
              </a:rPr>
              <a:t>&gt;&gt;&gt; </a:t>
            </a:r>
            <a:r>
              <a:rPr lang="en-US" altLang="zh-CN" sz="2400" b="1" dirty="0">
                <a:solidFill>
                  <a:srgbClr val="FF0000"/>
                </a:solidFill>
                <a:latin typeface="Times New Roman" panose="02020603050405020304" pitchFamily="18" charset="0"/>
              </a:rPr>
              <a:t>type(f) </a:t>
            </a:r>
            <a:r>
              <a:rPr lang="zh-CN" altLang="en-US" sz="2400" b="1" dirty="0">
                <a:latin typeface="Times New Roman" panose="02020603050405020304" pitchFamily="18" charset="0"/>
              </a:rPr>
              <a:t>#Output: </a:t>
            </a:r>
            <a:r>
              <a:rPr lang="en-US" altLang="zh-CN" sz="2400" b="1" dirty="0">
                <a:highlight>
                  <a:srgbClr val="FFFF00"/>
                </a:highlight>
                <a:latin typeface="Times New Roman" panose="02020603050405020304" pitchFamily="18" charset="0"/>
              </a:rPr>
              <a:t>&lt;class 'float'&gt;</a:t>
            </a:r>
            <a:endParaRPr lang="en-US" altLang="zh-CN" sz="2400" b="1" dirty="0">
              <a:highlight>
                <a:srgbClr val="FFFF00"/>
              </a:highlight>
              <a:latin typeface="Times New Roman" panose="02020603050405020304" pitchFamily="18" charset="0"/>
            </a:endParaRPr>
          </a:p>
          <a:p>
            <a:pPr>
              <a:lnSpc>
                <a:spcPct val="100000"/>
              </a:lnSpc>
              <a:spcBef>
                <a:spcPct val="0"/>
              </a:spcBef>
              <a:buClrTx/>
              <a:buSzTx/>
              <a:buFontTx/>
              <a:buNone/>
              <a:defRPr/>
            </a:pPr>
            <a:r>
              <a:rPr lang="en-US" altLang="zh-CN" sz="2400" b="1" dirty="0">
                <a:latin typeface="Times New Roman" panose="02020603050405020304" pitchFamily="18" charset="0"/>
              </a:rPr>
              <a:t>&gt;&gt;&gt; </a:t>
            </a:r>
            <a:r>
              <a:rPr lang="en-US" altLang="zh-CN" sz="2400" b="1" dirty="0">
                <a:solidFill>
                  <a:srgbClr val="FF0000"/>
                </a:solidFill>
                <a:latin typeface="Times New Roman" panose="02020603050405020304" pitchFamily="18" charset="0"/>
              </a:rPr>
              <a:t>123 + True </a:t>
            </a:r>
            <a:r>
              <a:rPr lang="en-US" altLang="zh-CN" sz="2400" b="1" dirty="0">
                <a:latin typeface="Times New Roman" panose="02020603050405020304" pitchFamily="18" charset="0"/>
              </a:rPr>
              <a:t>#True </a:t>
            </a:r>
            <a:r>
              <a:rPr lang="zh-CN" altLang="en-US" sz="2400" b="1" dirty="0">
                <a:latin typeface="Times New Roman" panose="02020603050405020304" pitchFamily="18" charset="0"/>
              </a:rPr>
              <a:t>converted to </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 Output: </a:t>
            </a:r>
            <a:r>
              <a:rPr lang="en-US" altLang="zh-CN" sz="2400" b="1" dirty="0">
                <a:highlight>
                  <a:srgbClr val="FFFF00"/>
                </a:highlight>
                <a:latin typeface="Times New Roman" panose="02020603050405020304" pitchFamily="18" charset="0"/>
              </a:rPr>
              <a:t>124</a:t>
            </a:r>
            <a:endParaRPr lang="en-US" altLang="zh-CN" sz="2400" b="1" dirty="0">
              <a:highlight>
                <a:srgbClr val="FFFF00"/>
              </a:highlight>
              <a:latin typeface="Times New Roman" panose="02020603050405020304" pitchFamily="18" charset="0"/>
            </a:endParaRPr>
          </a:p>
          <a:p>
            <a:pPr>
              <a:lnSpc>
                <a:spcPct val="100000"/>
              </a:lnSpc>
              <a:spcBef>
                <a:spcPct val="0"/>
              </a:spcBef>
              <a:buClrTx/>
              <a:buSzTx/>
              <a:buFontTx/>
              <a:buNone/>
              <a:defRPr/>
            </a:pPr>
            <a:r>
              <a:rPr lang="en-US" altLang="zh-CN" sz="2400" b="1" dirty="0">
                <a:latin typeface="Times New Roman" panose="02020603050405020304" pitchFamily="18" charset="0"/>
              </a:rPr>
              <a:t>&gt;&gt;&gt; </a:t>
            </a:r>
            <a:r>
              <a:rPr lang="en-US" altLang="zh-CN" sz="2400" b="1" dirty="0">
                <a:solidFill>
                  <a:srgbClr val="FF0000"/>
                </a:solidFill>
                <a:latin typeface="Times New Roman" panose="02020603050405020304" pitchFamily="18" charset="0"/>
              </a:rPr>
              <a:t>123 + False </a:t>
            </a:r>
            <a:r>
              <a:rPr lang="en-US" altLang="zh-CN" sz="2400" b="1" dirty="0">
                <a:latin typeface="Times New Roman" panose="02020603050405020304" pitchFamily="18" charset="0"/>
              </a:rPr>
              <a:t>#False </a:t>
            </a:r>
            <a:r>
              <a:rPr lang="zh-CN" altLang="en-US" sz="2400" b="1" dirty="0">
                <a:latin typeface="Times New Roman" panose="02020603050405020304" pitchFamily="18" charset="0"/>
              </a:rPr>
              <a:t>is converted to </a:t>
            </a:r>
            <a:r>
              <a:rPr lang="en-US" altLang="zh-CN" sz="2400" b="1" dirty="0">
                <a:latin typeface="Times New Roman" panose="02020603050405020304" pitchFamily="18" charset="0"/>
              </a:rPr>
              <a:t>0</a:t>
            </a:r>
            <a:r>
              <a:rPr lang="zh-CN" altLang="en-US" sz="2400" b="1" dirty="0">
                <a:latin typeface="Times New Roman" panose="02020603050405020304" pitchFamily="18" charset="0"/>
              </a:rPr>
              <a:t>. Output: </a:t>
            </a:r>
            <a:r>
              <a:rPr lang="en-US" altLang="zh-CN" sz="2400" b="1" dirty="0">
                <a:highlight>
                  <a:srgbClr val="FFFF00"/>
                </a:highlight>
                <a:latin typeface="Times New Roman" panose="02020603050405020304" pitchFamily="18" charset="0"/>
              </a:rPr>
              <a:t>123.</a:t>
            </a:r>
            <a:endParaRPr lang="en-US" altLang="zh-CN" sz="2400" b="1" dirty="0">
              <a:highlight>
                <a:srgbClr val="FFFF00"/>
              </a:highlight>
              <a:latin typeface="Times New Roman" panose="02020603050405020304" pitchFamily="18" charset="0"/>
            </a:endParaRPr>
          </a:p>
        </p:txBody>
      </p:sp>
      <p:sp>
        <p:nvSpPr>
          <p:cNvPr id="3" name="矩形 2"/>
          <p:cNvSpPr/>
          <p:nvPr/>
        </p:nvSpPr>
        <p:spPr>
          <a:xfrm>
            <a:off x="166664" y="4344856"/>
            <a:ext cx="12025336" cy="1568450"/>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2400" b="1" dirty="0">
                <a:latin typeface="Times New Roman" panose="02020603050405020304" pitchFamily="18" charset="0"/>
              </a:rPr>
              <a:t>&gt;&gt;&gt; </a:t>
            </a:r>
            <a:r>
              <a:rPr lang="x-none" altLang="zh-CN" sz="2400" b="1" dirty="0">
                <a:solidFill>
                  <a:srgbClr val="FF0000"/>
                </a:solidFill>
                <a:latin typeface="Times New Roman" panose="02020603050405020304" pitchFamily="18" charset="0"/>
              </a:rPr>
              <a:t>int(1.23) </a:t>
            </a:r>
            <a:r>
              <a:rPr lang="zh-CN" altLang="zh-CN" sz="2400" b="1" dirty="0">
                <a:latin typeface="Times New Roman" panose="02020603050405020304" pitchFamily="18" charset="0"/>
              </a:rPr>
              <a:t>#Output: </a:t>
            </a:r>
            <a:r>
              <a:rPr lang="x-none" altLang="zh-CN" sz="2400" b="1" kern="100" dirty="0">
                <a:highlight>
                  <a:srgbClr val="FFFF00"/>
                </a:highlight>
                <a:latin typeface="Times New Roman" panose="02020603050405020304" pitchFamily="18" charset="0"/>
                <a:cs typeface="Times New Roman" panose="02020603050405020304" pitchFamily="18" charset="0"/>
              </a:rPr>
              <a:t>1</a:t>
            </a:r>
            <a:endParaRPr lang="zh-CN" altLang="zh-CN" sz="24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400" b="1" dirty="0">
                <a:latin typeface="Times New Roman" panose="02020603050405020304" pitchFamily="18" charset="0"/>
              </a:rPr>
              <a:t>&gt;&gt;&gt; </a:t>
            </a:r>
            <a:r>
              <a:rPr lang="x-none" altLang="zh-CN" sz="2400" b="1" dirty="0">
                <a:solidFill>
                  <a:srgbClr val="FF0000"/>
                </a:solidFill>
                <a:latin typeface="Times New Roman" panose="02020603050405020304" pitchFamily="18" charset="0"/>
              </a:rPr>
              <a:t>float(10) </a:t>
            </a:r>
            <a:r>
              <a:rPr lang="zh-CN" altLang="zh-CN" sz="2400" b="1" dirty="0">
                <a:latin typeface="Times New Roman" panose="02020603050405020304" pitchFamily="18" charset="0"/>
              </a:rPr>
              <a:t>#Out</a:t>
            </a:r>
            <a:r>
              <a:rPr lang="en-US" altLang="zh-CN" sz="2400" b="1" dirty="0">
                <a:latin typeface="Times New Roman" panose="02020603050405020304" pitchFamily="18" charset="0"/>
              </a:rPr>
              <a:t>p</a:t>
            </a:r>
            <a:r>
              <a:rPr lang="zh-CN" altLang="zh-CN" sz="2400" b="1" dirty="0">
                <a:latin typeface="Times New Roman" panose="02020603050405020304" pitchFamily="18" charset="0"/>
              </a:rPr>
              <a:t>ut: </a:t>
            </a:r>
            <a:r>
              <a:rPr lang="x-none" altLang="zh-CN" sz="2400" b="1" kern="100" dirty="0">
                <a:highlight>
                  <a:srgbClr val="FFFF00"/>
                </a:highlight>
                <a:latin typeface="Times New Roman" panose="02020603050405020304" pitchFamily="18" charset="0"/>
                <a:cs typeface="Times New Roman" panose="02020603050405020304" pitchFamily="18" charset="0"/>
              </a:rPr>
              <a:t>10.0</a:t>
            </a:r>
            <a:endParaRPr lang="zh-CN" altLang="zh-CN" sz="24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400" b="1" dirty="0">
                <a:latin typeface="Times New Roman" panose="02020603050405020304" pitchFamily="18" charset="0"/>
              </a:rPr>
              <a:t>&gt;&gt;&gt; </a:t>
            </a:r>
            <a:r>
              <a:rPr lang="x-none" altLang="zh-CN" sz="2400" b="1" dirty="0">
                <a:solidFill>
                  <a:srgbClr val="FF0000"/>
                </a:solidFill>
                <a:latin typeface="Times New Roman" panose="02020603050405020304" pitchFamily="18" charset="0"/>
              </a:rPr>
              <a:t>bool("abc") </a:t>
            </a:r>
            <a:r>
              <a:rPr lang="zh-CN" altLang="zh-CN" sz="2400" b="1" dirty="0">
                <a:latin typeface="Times New Roman" panose="02020603050405020304" pitchFamily="18" charset="0"/>
              </a:rPr>
              <a:t>#Output: </a:t>
            </a:r>
            <a:r>
              <a:rPr lang="x-none" altLang="zh-CN" sz="2400" b="1" kern="100" dirty="0">
                <a:highlight>
                  <a:srgbClr val="FFFF00"/>
                </a:highlight>
                <a:latin typeface="Times New Roman" panose="02020603050405020304" pitchFamily="18" charset="0"/>
                <a:cs typeface="Times New Roman" panose="02020603050405020304" pitchFamily="18" charset="0"/>
              </a:rPr>
              <a:t>True</a:t>
            </a:r>
            <a:endParaRPr lang="zh-CN" altLang="zh-CN" sz="24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400" b="1" dirty="0">
                <a:latin typeface="Times New Roman" panose="02020603050405020304" pitchFamily="18" charset="0"/>
              </a:rPr>
              <a:t>&gt;&gt;&gt; </a:t>
            </a:r>
            <a:r>
              <a:rPr lang="x-none" altLang="zh-CN" sz="2400" b="1" dirty="0">
                <a:solidFill>
                  <a:srgbClr val="FF0000"/>
                </a:solidFill>
                <a:latin typeface="Times New Roman" panose="02020603050405020304" pitchFamily="18" charset="0"/>
              </a:rPr>
              <a:t>float("123xyz") </a:t>
            </a:r>
            <a:r>
              <a:rPr lang="zh-CN" altLang="zh-CN" sz="2400" b="1" dirty="0">
                <a:latin typeface="Times New Roman" panose="02020603050405020304" pitchFamily="18" charset="0"/>
              </a:rPr>
              <a:t>#Error. </a:t>
            </a:r>
            <a:r>
              <a:rPr lang="x-none" altLang="zh-CN" sz="2400" b="1" kern="100" dirty="0">
                <a:highlight>
                  <a:srgbClr val="FFFF00"/>
                </a:highlight>
                <a:latin typeface="Times New Roman" panose="02020603050405020304" pitchFamily="18" charset="0"/>
                <a:cs typeface="Times New Roman" panose="02020603050405020304" pitchFamily="18" charset="0"/>
              </a:rPr>
              <a:t>valueError: could not convert string to float: '123xyz'</a:t>
            </a:r>
            <a:endParaRPr lang="zh-CN" altLang="zh-CN" sz="2400" b="1" kern="100" dirty="0">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noChangeArrowheads="1"/>
          </p:cNvSpPr>
          <p:nvPr>
            <p:ph type="title"/>
          </p:nvPr>
        </p:nvSpPr>
        <p:spPr>
          <a:xfrm>
            <a:off x="731367" y="692190"/>
            <a:ext cx="9937104" cy="576064"/>
          </a:xfrm>
        </p:spPr>
        <p:txBody>
          <a:bodyPr/>
          <a:lstStyle/>
          <a:p>
            <a:pPr eaLnBrk="1" hangingPunct="1">
              <a:defRPr/>
            </a:pPr>
            <a:r>
              <a:rPr lang="zh-CN" altLang="zh-CN" sz="3200" dirty="0">
                <a:highlight>
                  <a:srgbClr val="00FFFF"/>
                </a:highlight>
                <a:latin typeface="+mn-lt"/>
                <a:ea typeface="+mn-ea"/>
                <a:cs typeface="Times New Roman" panose="02020603050405020304" pitchFamily="18" charset="0"/>
              </a:rPr>
              <a:t>Example </a:t>
            </a:r>
            <a:r>
              <a:rPr lang="fr-FR" altLang="zh-CN" sz="3200" dirty="0">
                <a:highlight>
                  <a:srgbClr val="00FFFF"/>
                </a:highlight>
                <a:latin typeface="+mn-lt"/>
                <a:ea typeface="+mn-ea"/>
                <a:cs typeface="Times New Roman" panose="02020603050405020304" pitchFamily="18" charset="0"/>
              </a:rPr>
              <a:t>4.17</a:t>
            </a:r>
            <a:r>
              <a:rPr lang="zh-CN" altLang="zh-CN" sz="3200" dirty="0">
                <a:highlight>
                  <a:srgbClr val="00FFFF"/>
                </a:highlight>
                <a:latin typeface="+mn-lt"/>
                <a:ea typeface="+mn-ea"/>
                <a:cs typeface="Times New Roman" panose="02020603050405020304" pitchFamily="18" charset="0"/>
              </a:rPr>
              <a:t>: Numeric Data Type Example (</a:t>
            </a:r>
            <a:r>
              <a:rPr lang="fr-FR" altLang="zh-CN" sz="3200" kern="100" dirty="0">
                <a:highlight>
                  <a:srgbClr val="FFFF00"/>
                </a:highlight>
                <a:ea typeface="+mn-ea"/>
                <a:cs typeface="Times New Roman" panose="02020603050405020304" pitchFamily="18" charset="0"/>
              </a:rPr>
              <a:t>profit.py</a:t>
            </a:r>
            <a:r>
              <a:rPr lang="zh-CN" altLang="zh-CN" sz="3200" dirty="0">
                <a:highlight>
                  <a:srgbClr val="00FFFF"/>
                </a:highlight>
                <a:latin typeface="+mn-lt"/>
                <a:ea typeface="+mn-ea"/>
                <a:cs typeface="Times New Roman" panose="02020603050405020304" pitchFamily="18" charset="0"/>
              </a:rPr>
              <a:t>): Calculating Compound Interest</a:t>
            </a:r>
            <a:endParaRPr lang="zh-CN" altLang="en-US" sz="3200" dirty="0">
              <a:highlight>
                <a:srgbClr val="00FFFF"/>
              </a:highlight>
              <a:latin typeface="+mn-lt"/>
              <a:ea typeface="+mn-ea"/>
              <a:cs typeface="Times New Roman" panose="02020603050405020304" pitchFamily="18" charset="0"/>
            </a:endParaRPr>
          </a:p>
        </p:txBody>
      </p:sp>
      <p:pic>
        <p:nvPicPr>
          <p:cNvPr id="35843"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584065" y="4869180"/>
            <a:ext cx="2808288"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982980" y="1476375"/>
            <a:ext cx="10760710" cy="3384550"/>
          </a:xfrm>
          <a:prstGeom prst="rect">
            <a:avLst/>
          </a:prstGeom>
          <a:solidFill>
            <a:schemeClr val="accent4">
              <a:lumMod val="20000"/>
              <a:lumOff val="80000"/>
            </a:schemeClr>
          </a:solidFill>
          <a:ln>
            <a:solidFill>
              <a:srgbClr val="FF0000"/>
            </a:solidFill>
          </a:ln>
        </p:spPr>
        <p:txBody>
          <a:bodyPr>
            <a:noAutofit/>
          </a:bodyPr>
          <a:lstStyle/>
          <a:p>
            <a:pPr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nb = float(input("Please enter the principal:")) #Enter the principal and convert it to a float number</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nr = float(input("Please </a:t>
            </a:r>
            <a:r>
              <a:rPr lang="en-US" altLang="x-none" sz="2400" b="1" kern="100" dirty="0">
                <a:solidFill>
                  <a:srgbClr val="FF0000"/>
                </a:solidFill>
                <a:latin typeface="Times New Roman" panose="02020603050405020304" pitchFamily="18" charset="0"/>
                <a:ea typeface="Times New Roman" panose="02020603050405020304" pitchFamily="18" charset="0"/>
              </a:rPr>
              <a:t>e</a:t>
            </a:r>
            <a:r>
              <a:rPr lang="x-none" altLang="zh-CN" sz="2400" b="1" kern="100" dirty="0">
                <a:solidFill>
                  <a:srgbClr val="FF0000"/>
                </a:solidFill>
                <a:latin typeface="Times New Roman" panose="02020603050405020304" pitchFamily="18" charset="0"/>
                <a:ea typeface="Times New Roman" panose="02020603050405020304" pitchFamily="18" charset="0"/>
              </a:rPr>
              <a:t>nter the APR:")) #Input the APR and convert to a float number</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ny = int(input("Please enter the year:")) # Enter the year and convert to an integer</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amount = nb * (1+nr/100) ** ny #calculate compound interest</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print("The sum of the principal interest rates is: %0.2f"%amount) </a:t>
            </a:r>
            <a:r>
              <a:rPr lang="zh-CN" altLang="zh-CN" sz="2400" b="1" kern="100" dirty="0">
                <a:solidFill>
                  <a:srgbClr val="FF0000"/>
                </a:solidFill>
                <a:latin typeface="Times New Roman" panose="02020603050405020304" pitchFamily="18" charset="0"/>
                <a:ea typeface="Times New Roman" panose="02020603050405020304" pitchFamily="18" charset="0"/>
              </a:rPr>
              <a:t>#Output </a:t>
            </a:r>
            <a:r>
              <a:rPr lang="x-none" altLang="zh-CN" sz="2400" b="1" kern="100" dirty="0">
                <a:solidFill>
                  <a:srgbClr val="FF0000"/>
                </a:solidFill>
                <a:latin typeface="Times New Roman" panose="02020603050405020304" pitchFamily="18" charset="0"/>
                <a:ea typeface="Times New Roman" panose="02020603050405020304" pitchFamily="18" charset="0"/>
              </a:rPr>
              <a:t>compound interest</a:t>
            </a:r>
            <a:r>
              <a:rPr lang="zh-CN" altLang="zh-CN" sz="2400" b="1" kern="100" dirty="0">
                <a:solidFill>
                  <a:srgbClr val="FF0000"/>
                </a:solidFill>
                <a:latin typeface="Times New Roman" panose="02020603050405020304" pitchFamily="18" charset="0"/>
                <a:ea typeface="Times New Roman" panose="02020603050405020304" pitchFamily="18" charset="0"/>
              </a:rPr>
              <a:t>, retain two decimals</a:t>
            </a:r>
            <a:endParaRPr lang="zh-CN" altLang="zh-CN" sz="2400" b="1" kern="100"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a:xfrm>
            <a:off x="983432" y="380063"/>
            <a:ext cx="9747250" cy="504825"/>
          </a:xfrm>
        </p:spPr>
        <p:txBody>
          <a:bodyPr/>
          <a:lstStyle/>
          <a:p>
            <a:pPr eaLnBrk="1" hangingPunct="1">
              <a:defRPr/>
            </a:pPr>
            <a:r>
              <a:rPr lang="zh-CN" altLang="zh-CN" dirty="0"/>
              <a:t>Built-in standard math functions</a:t>
            </a:r>
            <a:endParaRPr lang="zh-CN" altLang="en-US" dirty="0"/>
          </a:p>
        </p:txBody>
      </p:sp>
      <p:graphicFrame>
        <p:nvGraphicFramePr>
          <p:cNvPr id="2" name="表格 1"/>
          <p:cNvGraphicFramePr>
            <a:graphicFrameLocks noGrp="1"/>
          </p:cNvGraphicFramePr>
          <p:nvPr/>
        </p:nvGraphicFramePr>
        <p:xfrm>
          <a:off x="1271464" y="908720"/>
          <a:ext cx="9792593" cy="5545360"/>
        </p:xfrm>
        <a:graphic>
          <a:graphicData uri="http://schemas.openxmlformats.org/drawingml/2006/table">
            <a:tbl>
              <a:tblPr firstRow="1" firstCol="1" lastRow="1" lastCol="1" bandRow="1" bandCol="1">
                <a:tableStyleId>{5C22544A-7EE6-4342-B048-85BDC9FD1C3A}</a:tableStyleId>
              </a:tblPr>
              <a:tblGrid>
                <a:gridCol w="1768985"/>
                <a:gridCol w="4023908"/>
                <a:gridCol w="1912392"/>
                <a:gridCol w="2087308"/>
              </a:tblGrid>
              <a:tr h="396098">
                <a:tc>
                  <a:txBody>
                    <a:bodyPr/>
                    <a:lstStyle/>
                    <a:p>
                      <a:pPr algn="ctr">
                        <a:spcAft>
                          <a:spcPts val="0"/>
                        </a:spcAft>
                      </a:pPr>
                      <a:r>
                        <a:rPr lang="zh-CN" sz="2000" kern="100">
                          <a:solidFill>
                            <a:schemeClr val="tx1"/>
                          </a:solidFill>
                          <a:effectLst/>
                        </a:rPr>
                        <a:t>function (math.)</a:t>
                      </a:r>
                      <a:endParaRPr lang="zh-CN" sz="2000" b="1"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tc>
                <a:tc>
                  <a:txBody>
                    <a:bodyPr/>
                    <a:lstStyle/>
                    <a:p>
                      <a:pPr algn="ctr">
                        <a:spcAft>
                          <a:spcPts val="0"/>
                        </a:spcAft>
                      </a:pPr>
                      <a:r>
                        <a:rPr lang="zh-CN" sz="2000" kern="100" dirty="0">
                          <a:solidFill>
                            <a:schemeClr val="tx1"/>
                          </a:solidFill>
                          <a:effectLst/>
                        </a:rPr>
                        <a:t>hidden meaning</a:t>
                      </a:r>
                      <a:endParaRPr lang="zh-CN" sz="2000" b="1" kern="100" dirty="0">
                        <a:solidFill>
                          <a:schemeClr val="tx1"/>
                        </a:solidFill>
                        <a:effectLst/>
                        <a:latin typeface="Times New Roman" panose="02020603050405020304" pitchFamily="18" charset="0"/>
                        <a:ea typeface="Times New Roman" panose="02020603050405020304" pitchFamily="18" charset="0"/>
                      </a:endParaRPr>
                    </a:p>
                  </a:txBody>
                  <a:tcPr marL="68573" marR="68573" marT="0" marB="0"/>
                </a:tc>
                <a:tc>
                  <a:txBody>
                    <a:bodyPr/>
                    <a:lstStyle/>
                    <a:p>
                      <a:pPr algn="ctr">
                        <a:spcAft>
                          <a:spcPts val="0"/>
                        </a:spcAft>
                      </a:pPr>
                      <a:r>
                        <a:rPr lang="zh-CN" sz="2000" kern="100">
                          <a:solidFill>
                            <a:schemeClr val="tx1"/>
                          </a:solidFill>
                          <a:effectLst/>
                        </a:rPr>
                        <a:t>an actual example</a:t>
                      </a:r>
                      <a:endParaRPr lang="zh-CN" sz="2000" b="1"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tc>
                <a:tc>
                  <a:txBody>
                    <a:bodyPr/>
                    <a:lstStyle/>
                    <a:p>
                      <a:pPr algn="ctr">
                        <a:spcAft>
                          <a:spcPts val="0"/>
                        </a:spcAft>
                      </a:pPr>
                      <a:r>
                        <a:rPr lang="zh-CN" sz="2000" kern="100">
                          <a:solidFill>
                            <a:schemeClr val="tx1"/>
                          </a:solidFill>
                          <a:effectLst/>
                        </a:rPr>
                        <a:t>in the end</a:t>
                      </a:r>
                      <a:endParaRPr lang="zh-CN" sz="2000" b="1"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tc>
              </a:tr>
              <a:tr h="1188291">
                <a:tc>
                  <a:txBody>
                    <a:bodyPr/>
                    <a:lstStyle/>
                    <a:p>
                      <a:pPr algn="just">
                        <a:spcAft>
                          <a:spcPts val="0"/>
                        </a:spcAft>
                      </a:pPr>
                      <a:r>
                        <a:rPr lang="en-US" sz="2000" kern="100">
                          <a:solidFill>
                            <a:schemeClr val="tx1"/>
                          </a:solidFill>
                          <a:effectLst/>
                        </a:rPr>
                        <a:t>abs(x)</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tc>
                <a:tc>
                  <a:txBody>
                    <a:bodyPr/>
                    <a:lstStyle/>
                    <a:p>
                      <a:pPr algn="just">
                        <a:spcAft>
                          <a:spcPts val="0"/>
                        </a:spcAft>
                      </a:pPr>
                      <a:r>
                        <a:rPr lang="zh-CN" sz="2000" b="0" kern="100" dirty="0">
                          <a:solidFill>
                            <a:schemeClr val="tx1"/>
                          </a:solidFill>
                          <a:effectLst/>
                        </a:rPr>
                        <a:t>The absolute value of the value </a:t>
                      </a:r>
                      <a:r>
                        <a:rPr lang="en-US" sz="2000" b="0" kern="100" dirty="0">
                          <a:solidFill>
                            <a:schemeClr val="tx1"/>
                          </a:solidFill>
                          <a:effectLst/>
                        </a:rPr>
                        <a:t>x</a:t>
                      </a:r>
                      <a:r>
                        <a:rPr lang="zh-CN" sz="2000" b="0" kern="100" dirty="0">
                          <a:solidFill>
                            <a:schemeClr val="tx1"/>
                          </a:solidFill>
                          <a:effectLst/>
                        </a:rPr>
                        <a:t>. If </a:t>
                      </a:r>
                      <a:r>
                        <a:rPr lang="en-US" sz="2000" b="0" kern="100" dirty="0">
                          <a:solidFill>
                            <a:schemeClr val="tx1"/>
                          </a:solidFill>
                          <a:effectLst/>
                        </a:rPr>
                        <a:t>x </a:t>
                      </a:r>
                      <a:r>
                        <a:rPr lang="zh-CN" sz="2000" b="0" kern="100" dirty="0">
                          <a:solidFill>
                            <a:schemeClr val="tx1"/>
                          </a:solidFill>
                          <a:effectLst/>
                        </a:rPr>
                        <a:t>is a complex number, return the modulus of </a:t>
                      </a:r>
                      <a:r>
                        <a:rPr lang="en-US" sz="2000" b="0" kern="100" dirty="0">
                          <a:solidFill>
                            <a:schemeClr val="tx1"/>
                          </a:solidFill>
                          <a:effectLst/>
                        </a:rPr>
                        <a:t>x</a:t>
                      </a:r>
                      <a:endParaRPr lang="en-US" sz="2000" b="0" kern="100" dirty="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solidFill>
                      <a:schemeClr val="bg2"/>
                    </a:solidFill>
                  </a:tcPr>
                </a:tc>
                <a:tc>
                  <a:txBody>
                    <a:bodyPr/>
                    <a:lstStyle/>
                    <a:p>
                      <a:pPr algn="just">
                        <a:spcAft>
                          <a:spcPts val="0"/>
                        </a:spcAft>
                      </a:pPr>
                      <a:r>
                        <a:rPr lang="en-US" sz="2000" b="0" kern="100">
                          <a:solidFill>
                            <a:schemeClr val="tx1"/>
                          </a:solidFill>
                          <a:effectLst/>
                        </a:rPr>
                        <a:t>abs(-1.2)</a:t>
                      </a:r>
                      <a:endParaRPr lang="zh-CN" sz="2000" b="0" kern="100">
                        <a:solidFill>
                          <a:schemeClr val="tx1"/>
                        </a:solidFill>
                        <a:effectLst/>
                      </a:endParaRPr>
                    </a:p>
                    <a:p>
                      <a:pPr algn="just">
                        <a:spcAft>
                          <a:spcPts val="0"/>
                        </a:spcAft>
                      </a:pPr>
                      <a:r>
                        <a:rPr lang="en-US" sz="2000" b="0" kern="100">
                          <a:solidFill>
                            <a:schemeClr val="tx1"/>
                          </a:solidFill>
                          <a:effectLst/>
                        </a:rPr>
                        <a:t>abs(1-2j)</a:t>
                      </a:r>
                      <a:endParaRPr lang="en-US" sz="2000" b="0"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solidFill>
                      <a:schemeClr val="bg2"/>
                    </a:solidFill>
                  </a:tcPr>
                </a:tc>
                <a:tc>
                  <a:txBody>
                    <a:bodyPr/>
                    <a:lstStyle/>
                    <a:p>
                      <a:pPr algn="just">
                        <a:spcAft>
                          <a:spcPts val="0"/>
                        </a:spcAft>
                      </a:pPr>
                      <a:r>
                        <a:rPr lang="en-US" sz="2000" kern="100">
                          <a:solidFill>
                            <a:schemeClr val="tx1"/>
                          </a:solidFill>
                          <a:effectLst/>
                        </a:rPr>
                        <a:t>1.2</a:t>
                      </a:r>
                      <a:endParaRPr lang="zh-CN" sz="2000" kern="100">
                        <a:solidFill>
                          <a:schemeClr val="tx1"/>
                        </a:solidFill>
                        <a:effectLst/>
                      </a:endParaRPr>
                    </a:p>
                    <a:p>
                      <a:pPr algn="just">
                        <a:spcAft>
                          <a:spcPts val="0"/>
                        </a:spcAft>
                      </a:pPr>
                      <a:r>
                        <a:rPr lang="en-US" sz="2000" kern="100">
                          <a:solidFill>
                            <a:schemeClr val="tx1"/>
                          </a:solidFill>
                          <a:effectLst/>
                        </a:rPr>
                        <a:t>2.23606797749979</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tc>
              </a:tr>
              <a:tr h="396098">
                <a:tc>
                  <a:txBody>
                    <a:bodyPr/>
                    <a:lstStyle/>
                    <a:p>
                      <a:pPr algn="just">
                        <a:spcAft>
                          <a:spcPts val="0"/>
                        </a:spcAft>
                      </a:pPr>
                      <a:r>
                        <a:rPr lang="en-US" sz="2000" kern="100">
                          <a:solidFill>
                            <a:schemeClr val="tx1"/>
                          </a:solidFill>
                          <a:effectLst/>
                        </a:rPr>
                        <a:t>divmod(a,b)</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tc>
                <a:tc>
                  <a:txBody>
                    <a:bodyPr/>
                    <a:lstStyle/>
                    <a:p>
                      <a:pPr algn="just">
                        <a:spcAft>
                          <a:spcPts val="0"/>
                        </a:spcAft>
                      </a:pPr>
                      <a:r>
                        <a:rPr lang="zh-CN" sz="2000" b="0" kern="100" dirty="0">
                          <a:solidFill>
                            <a:schemeClr val="tx1"/>
                          </a:solidFill>
                          <a:effectLst/>
                        </a:rPr>
                        <a:t>Returns the quotient and remainder of </a:t>
                      </a:r>
                      <a:r>
                        <a:rPr lang="en-US" sz="2000" b="0" kern="100" dirty="0">
                          <a:solidFill>
                            <a:schemeClr val="tx1"/>
                          </a:solidFill>
                          <a:effectLst/>
                        </a:rPr>
                        <a:t>a </a:t>
                      </a:r>
                      <a:r>
                        <a:rPr lang="zh-CN" sz="2000" b="0" kern="100" dirty="0">
                          <a:solidFill>
                            <a:schemeClr val="tx1"/>
                          </a:solidFill>
                          <a:effectLst/>
                        </a:rPr>
                        <a:t>divided by </a:t>
                      </a:r>
                      <a:r>
                        <a:rPr lang="en-US" sz="2000" b="0" kern="100" dirty="0">
                          <a:solidFill>
                            <a:schemeClr val="tx1"/>
                          </a:solidFill>
                          <a:effectLst/>
                        </a:rPr>
                        <a:t>b</a:t>
                      </a:r>
                      <a:endParaRPr lang="en-US" sz="2000" b="0" kern="100" dirty="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solidFill>
                      <a:schemeClr val="bg2"/>
                    </a:solidFill>
                  </a:tcPr>
                </a:tc>
                <a:tc>
                  <a:txBody>
                    <a:bodyPr/>
                    <a:lstStyle/>
                    <a:p>
                      <a:pPr algn="just">
                        <a:spcAft>
                          <a:spcPts val="0"/>
                        </a:spcAft>
                      </a:pPr>
                      <a:r>
                        <a:rPr lang="en-US" sz="2000" b="0" kern="100">
                          <a:solidFill>
                            <a:schemeClr val="tx1"/>
                          </a:solidFill>
                          <a:effectLst/>
                        </a:rPr>
                        <a:t>divmod(5,3)</a:t>
                      </a:r>
                      <a:endParaRPr lang="en-US" sz="2000" b="0"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solidFill>
                      <a:schemeClr val="bg2"/>
                    </a:solidFill>
                  </a:tcPr>
                </a:tc>
                <a:tc>
                  <a:txBody>
                    <a:bodyPr/>
                    <a:lstStyle/>
                    <a:p>
                      <a:pPr algn="just">
                        <a:spcAft>
                          <a:spcPts val="0"/>
                        </a:spcAft>
                      </a:pPr>
                      <a:r>
                        <a:rPr lang="en-US" sz="2000" kern="100">
                          <a:solidFill>
                            <a:schemeClr val="tx1"/>
                          </a:solidFill>
                          <a:effectLst/>
                        </a:rPr>
                        <a:t>(1, 2)</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tc>
              </a:tr>
              <a:tr h="792193">
                <a:tc>
                  <a:txBody>
                    <a:bodyPr/>
                    <a:lstStyle/>
                    <a:p>
                      <a:pPr algn="just">
                        <a:spcAft>
                          <a:spcPts val="0"/>
                        </a:spcAft>
                      </a:pPr>
                      <a:r>
                        <a:rPr lang="en-US" sz="2000" kern="100">
                          <a:solidFill>
                            <a:schemeClr val="tx1"/>
                          </a:solidFill>
                          <a:effectLst/>
                        </a:rPr>
                        <a:t>pow(x, y[, z])</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tc>
                <a:tc>
                  <a:txBody>
                    <a:bodyPr/>
                    <a:lstStyle/>
                    <a:p>
                      <a:pPr algn="just">
                        <a:spcAft>
                          <a:spcPts val="0"/>
                        </a:spcAft>
                      </a:pPr>
                      <a:r>
                        <a:rPr lang="zh-CN" sz="2000" b="0" kern="100" dirty="0">
                          <a:solidFill>
                            <a:schemeClr val="tx1"/>
                          </a:solidFill>
                          <a:effectLst/>
                        </a:rPr>
                        <a:t>Returns </a:t>
                      </a:r>
                      <a:r>
                        <a:rPr lang="en-US" sz="2000" b="0" kern="100" dirty="0">
                          <a:solidFill>
                            <a:schemeClr val="tx1"/>
                          </a:solidFill>
                          <a:effectLst/>
                        </a:rPr>
                        <a:t>x </a:t>
                      </a:r>
                      <a:r>
                        <a:rPr lang="zh-CN" sz="2000" b="0" kern="100" dirty="0">
                          <a:solidFill>
                            <a:schemeClr val="tx1"/>
                          </a:solidFill>
                          <a:effectLst/>
                        </a:rPr>
                        <a:t>to the </a:t>
                      </a:r>
                      <a:r>
                        <a:rPr lang="en-US" sz="2000" b="0" kern="100" dirty="0">
                          <a:solidFill>
                            <a:schemeClr val="tx1"/>
                          </a:solidFill>
                          <a:effectLst/>
                        </a:rPr>
                        <a:t>yth </a:t>
                      </a:r>
                      <a:r>
                        <a:rPr lang="zh-CN" sz="2000" b="0" kern="100" dirty="0">
                          <a:solidFill>
                            <a:schemeClr val="tx1"/>
                          </a:solidFill>
                          <a:effectLst/>
                        </a:rPr>
                        <a:t>power (</a:t>
                      </a:r>
                      <a:r>
                        <a:rPr lang="en-US" sz="2000" b="0" kern="100" dirty="0">
                          <a:solidFill>
                            <a:schemeClr val="tx1"/>
                          </a:solidFill>
                          <a:effectLst/>
                        </a:rPr>
                        <a:t>x**y</a:t>
                      </a:r>
                      <a:r>
                        <a:rPr lang="zh-CN" sz="2000" b="0" kern="100" dirty="0">
                          <a:solidFill>
                            <a:schemeClr val="tx1"/>
                          </a:solidFill>
                          <a:effectLst/>
                        </a:rPr>
                        <a:t>). If </a:t>
                      </a:r>
                      <a:r>
                        <a:rPr lang="en-US" sz="2000" b="0" kern="100" dirty="0">
                          <a:solidFill>
                            <a:schemeClr val="tx1"/>
                          </a:solidFill>
                          <a:effectLst/>
                        </a:rPr>
                        <a:t>z </a:t>
                      </a:r>
                      <a:r>
                        <a:rPr lang="zh-CN" sz="2000" b="0" kern="100" dirty="0">
                          <a:solidFill>
                            <a:schemeClr val="tx1"/>
                          </a:solidFill>
                          <a:effectLst/>
                        </a:rPr>
                        <a:t>is specified, it is: </a:t>
                      </a:r>
                      <a:r>
                        <a:rPr lang="en-US" sz="2000" b="0" kern="100" dirty="0">
                          <a:solidFill>
                            <a:schemeClr val="tx1"/>
                          </a:solidFill>
                          <a:effectLst/>
                        </a:rPr>
                        <a:t>pow(x, y) % z</a:t>
                      </a:r>
                      <a:endParaRPr lang="en-US" sz="2000" b="0" kern="100" dirty="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solidFill>
                      <a:schemeClr val="bg2"/>
                    </a:solidFill>
                  </a:tcPr>
                </a:tc>
                <a:tc>
                  <a:txBody>
                    <a:bodyPr/>
                    <a:lstStyle/>
                    <a:p>
                      <a:pPr algn="just">
                        <a:spcAft>
                          <a:spcPts val="0"/>
                        </a:spcAft>
                      </a:pPr>
                      <a:r>
                        <a:rPr lang="en-US" sz="2000" b="0" kern="100">
                          <a:solidFill>
                            <a:schemeClr val="tx1"/>
                          </a:solidFill>
                          <a:effectLst/>
                        </a:rPr>
                        <a:t>pow(2,10)</a:t>
                      </a:r>
                      <a:endParaRPr lang="zh-CN" sz="2000" b="0" kern="100">
                        <a:solidFill>
                          <a:schemeClr val="tx1"/>
                        </a:solidFill>
                        <a:effectLst/>
                      </a:endParaRPr>
                    </a:p>
                    <a:p>
                      <a:pPr algn="just">
                        <a:spcAft>
                          <a:spcPts val="0"/>
                        </a:spcAft>
                      </a:pPr>
                      <a:r>
                        <a:rPr lang="en-US" sz="2000" b="0" kern="100">
                          <a:solidFill>
                            <a:schemeClr val="tx1"/>
                          </a:solidFill>
                          <a:effectLst/>
                        </a:rPr>
                        <a:t>pow(2,10,10)</a:t>
                      </a:r>
                      <a:endParaRPr lang="en-US" sz="2000" b="0"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solidFill>
                      <a:schemeClr val="bg2"/>
                    </a:solidFill>
                  </a:tcPr>
                </a:tc>
                <a:tc>
                  <a:txBody>
                    <a:bodyPr/>
                    <a:lstStyle/>
                    <a:p>
                      <a:pPr algn="just">
                        <a:spcAft>
                          <a:spcPts val="0"/>
                        </a:spcAft>
                      </a:pPr>
                      <a:r>
                        <a:rPr lang="en-US" sz="2000" kern="100">
                          <a:solidFill>
                            <a:schemeClr val="tx1"/>
                          </a:solidFill>
                          <a:effectLst/>
                        </a:rPr>
                        <a:t>1024</a:t>
                      </a:r>
                      <a:endParaRPr lang="zh-CN" sz="2000" kern="100">
                        <a:solidFill>
                          <a:schemeClr val="tx1"/>
                        </a:solidFill>
                        <a:effectLst/>
                      </a:endParaRPr>
                    </a:p>
                    <a:p>
                      <a:pPr algn="just">
                        <a:spcAft>
                          <a:spcPts val="0"/>
                        </a:spcAft>
                      </a:pPr>
                      <a:r>
                        <a:rPr lang="en-US" sz="2000" kern="100">
                          <a:solidFill>
                            <a:schemeClr val="tx1"/>
                          </a:solidFill>
                          <a:effectLst/>
                        </a:rPr>
                        <a:t>4</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tc>
              </a:tr>
              <a:tr h="1584389">
                <a:tc>
                  <a:txBody>
                    <a:bodyPr/>
                    <a:lstStyle/>
                    <a:p>
                      <a:pPr algn="just">
                        <a:spcAft>
                          <a:spcPts val="0"/>
                        </a:spcAft>
                      </a:pPr>
                      <a:r>
                        <a:rPr lang="en-US" sz="2000" kern="100">
                          <a:solidFill>
                            <a:schemeClr val="tx1"/>
                          </a:solidFill>
                          <a:effectLst/>
                        </a:rPr>
                        <a:t>round(number[, ndigits])</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tc>
                <a:tc>
                  <a:txBody>
                    <a:bodyPr/>
                    <a:lstStyle/>
                    <a:p>
                      <a:pPr algn="just">
                        <a:spcAft>
                          <a:spcPts val="0"/>
                        </a:spcAft>
                      </a:pPr>
                      <a:r>
                        <a:rPr lang="zh-CN" sz="2000" b="0" kern="100" dirty="0">
                          <a:solidFill>
                            <a:schemeClr val="tx1"/>
                          </a:solidFill>
                          <a:effectLst/>
                        </a:rPr>
                        <a:t>Rounding to the nearest whole number. If </a:t>
                      </a:r>
                      <a:r>
                        <a:rPr lang="en-US" sz="2000" b="0" kern="100" dirty="0" err="1">
                          <a:solidFill>
                            <a:schemeClr val="tx1"/>
                          </a:solidFill>
                          <a:effectLst/>
                        </a:rPr>
                        <a:t>ndigits </a:t>
                      </a:r>
                      <a:r>
                        <a:rPr lang="zh-CN" sz="2000" b="0" kern="100" dirty="0">
                          <a:solidFill>
                            <a:schemeClr val="tx1"/>
                          </a:solidFill>
                          <a:effectLst/>
                        </a:rPr>
                        <a:t>is specified, </a:t>
                      </a:r>
                      <a:r>
                        <a:rPr lang="en-US" sz="2000" b="0" kern="100" dirty="0" err="1">
                          <a:solidFill>
                            <a:schemeClr val="tx1"/>
                          </a:solidFill>
                          <a:effectLst/>
                        </a:rPr>
                        <a:t>ndigits </a:t>
                      </a:r>
                      <a:r>
                        <a:rPr lang="zh-CN" sz="2000" b="0" kern="100" dirty="0">
                          <a:solidFill>
                            <a:schemeClr val="tx1"/>
                          </a:solidFill>
                          <a:effectLst/>
                        </a:rPr>
                        <a:t>decimals are retained</a:t>
                      </a:r>
                      <a:endParaRPr lang="zh-CN" sz="2000" b="0" kern="100" dirty="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solidFill>
                      <a:schemeClr val="bg2"/>
                    </a:solidFill>
                  </a:tcPr>
                </a:tc>
                <a:tc>
                  <a:txBody>
                    <a:bodyPr/>
                    <a:lstStyle/>
                    <a:p>
                      <a:pPr algn="just">
                        <a:spcAft>
                          <a:spcPts val="0"/>
                        </a:spcAft>
                      </a:pPr>
                      <a:r>
                        <a:rPr lang="en-US" sz="2000" b="0" kern="100" dirty="0">
                          <a:solidFill>
                            <a:schemeClr val="tx1"/>
                          </a:solidFill>
                          <a:effectLst/>
                        </a:rPr>
                        <a:t>round(3.14159)</a:t>
                      </a:r>
                      <a:endParaRPr lang="zh-CN" sz="2000" b="0" kern="100" dirty="0">
                        <a:solidFill>
                          <a:schemeClr val="tx1"/>
                        </a:solidFill>
                        <a:effectLst/>
                      </a:endParaRPr>
                    </a:p>
                    <a:p>
                      <a:pPr algn="just">
                        <a:spcAft>
                          <a:spcPts val="0"/>
                        </a:spcAft>
                      </a:pPr>
                      <a:r>
                        <a:rPr lang="en-US" sz="2000" b="0" kern="100" dirty="0">
                          <a:solidFill>
                            <a:schemeClr val="tx1"/>
                          </a:solidFill>
                          <a:effectLst/>
                        </a:rPr>
                        <a:t>round(3.14159,4)</a:t>
                      </a:r>
                      <a:endParaRPr lang="en-US" sz="2000" b="0" kern="100" dirty="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solidFill>
                      <a:schemeClr val="bg2"/>
                    </a:solidFill>
                  </a:tcPr>
                </a:tc>
                <a:tc>
                  <a:txBody>
                    <a:bodyPr/>
                    <a:lstStyle/>
                    <a:p>
                      <a:pPr algn="just">
                        <a:spcAft>
                          <a:spcPts val="0"/>
                        </a:spcAft>
                      </a:pPr>
                      <a:r>
                        <a:rPr lang="en-US" sz="2000" kern="100">
                          <a:solidFill>
                            <a:schemeClr val="tx1"/>
                          </a:solidFill>
                          <a:effectLst/>
                        </a:rPr>
                        <a:t>3</a:t>
                      </a:r>
                      <a:endParaRPr lang="zh-CN" sz="2000" kern="100">
                        <a:solidFill>
                          <a:schemeClr val="tx1"/>
                        </a:solidFill>
                        <a:effectLst/>
                      </a:endParaRPr>
                    </a:p>
                    <a:p>
                      <a:pPr algn="just">
                        <a:spcAft>
                          <a:spcPts val="0"/>
                        </a:spcAft>
                      </a:pPr>
                      <a:r>
                        <a:rPr lang="en-US" sz="2000" kern="100">
                          <a:solidFill>
                            <a:schemeClr val="tx1"/>
                          </a:solidFill>
                          <a:effectLst/>
                        </a:rPr>
                        <a:t>3.1416</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tc>
              </a:tr>
              <a:tr h="1188291">
                <a:tc>
                  <a:txBody>
                    <a:bodyPr/>
                    <a:lstStyle/>
                    <a:p>
                      <a:pPr algn="just">
                        <a:spcAft>
                          <a:spcPts val="0"/>
                        </a:spcAft>
                      </a:pPr>
                      <a:r>
                        <a:rPr lang="en-US" sz="2000" kern="100">
                          <a:solidFill>
                            <a:schemeClr val="tx1"/>
                          </a:solidFill>
                          <a:effectLst/>
                        </a:rPr>
                        <a:t>sum(iterable[, start])</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tc>
                <a:tc>
                  <a:txBody>
                    <a:bodyPr/>
                    <a:lstStyle/>
                    <a:p>
                      <a:pPr algn="just">
                        <a:spcAft>
                          <a:spcPts val="0"/>
                        </a:spcAft>
                      </a:pPr>
                      <a:r>
                        <a:rPr lang="zh-CN" sz="2000" b="0" kern="100">
                          <a:solidFill>
                            <a:schemeClr val="tx1"/>
                          </a:solidFill>
                          <a:effectLst/>
                        </a:rPr>
                        <a:t>look for a draw (chess)</a:t>
                      </a:r>
                      <a:endParaRPr lang="zh-CN" sz="2000" b="0" kern="10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solidFill>
                      <a:schemeClr val="bg2"/>
                    </a:solidFill>
                  </a:tcPr>
                </a:tc>
                <a:tc>
                  <a:txBody>
                    <a:bodyPr/>
                    <a:lstStyle/>
                    <a:p>
                      <a:pPr algn="just">
                        <a:spcAft>
                          <a:spcPts val="0"/>
                        </a:spcAft>
                      </a:pPr>
                      <a:r>
                        <a:rPr lang="en-US" sz="2000" b="0" kern="100" dirty="0">
                          <a:solidFill>
                            <a:schemeClr val="tx1"/>
                          </a:solidFill>
                          <a:effectLst/>
                        </a:rPr>
                        <a:t>sum((1, 2, 3))</a:t>
                      </a:r>
                      <a:endParaRPr lang="zh-CN" sz="2000" b="0" kern="100" dirty="0">
                        <a:solidFill>
                          <a:schemeClr val="tx1"/>
                        </a:solidFill>
                        <a:effectLst/>
                      </a:endParaRPr>
                    </a:p>
                    <a:p>
                      <a:pPr algn="just">
                        <a:spcAft>
                          <a:spcPts val="0"/>
                        </a:spcAft>
                      </a:pPr>
                      <a:r>
                        <a:rPr lang="en-US" sz="2000" b="0" kern="100" dirty="0">
                          <a:solidFill>
                            <a:schemeClr val="tx1"/>
                          </a:solidFill>
                          <a:effectLst/>
                        </a:rPr>
                        <a:t>sum((1, 2, 3), 44)</a:t>
                      </a:r>
                      <a:endParaRPr lang="en-US" sz="2000" b="0" kern="100" dirty="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solidFill>
                      <a:schemeClr val="bg2"/>
                    </a:solidFill>
                  </a:tcPr>
                </a:tc>
                <a:tc>
                  <a:txBody>
                    <a:bodyPr/>
                    <a:lstStyle/>
                    <a:p>
                      <a:pPr algn="just">
                        <a:spcAft>
                          <a:spcPts val="0"/>
                        </a:spcAft>
                      </a:pPr>
                      <a:r>
                        <a:rPr lang="en-US" sz="2000" kern="100" dirty="0">
                          <a:solidFill>
                            <a:schemeClr val="tx1"/>
                          </a:solidFill>
                          <a:effectLst/>
                        </a:rPr>
                        <a:t>6</a:t>
                      </a:r>
                      <a:endParaRPr lang="zh-CN" sz="2000" kern="100" dirty="0">
                        <a:solidFill>
                          <a:schemeClr val="tx1"/>
                        </a:solidFill>
                        <a:effectLst/>
                      </a:endParaRPr>
                    </a:p>
                    <a:p>
                      <a:pPr algn="just">
                        <a:spcAft>
                          <a:spcPts val="0"/>
                        </a:spcAft>
                      </a:pPr>
                      <a:r>
                        <a:rPr lang="en-US" sz="2000" kern="100" dirty="0">
                          <a:solidFill>
                            <a:schemeClr val="tx1"/>
                          </a:solidFill>
                          <a:effectLst/>
                        </a:rPr>
                        <a:t>50</a:t>
                      </a:r>
                      <a:endParaRPr lang="en-US" sz="2000" kern="100" dirty="0">
                        <a:solidFill>
                          <a:schemeClr val="tx1"/>
                        </a:solidFill>
                        <a:effectLst/>
                        <a:latin typeface="Times New Roman" panose="02020603050405020304" pitchFamily="18" charset="0"/>
                        <a:ea typeface="Times New Roman" panose="02020603050405020304" pitchFamily="18" charset="0"/>
                      </a:endParaRPr>
                    </a:p>
                  </a:txBody>
                  <a:tcPr marL="68573" marR="68573" marT="0" marB="0" anchor="ct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noChangeArrowheads="1"/>
          </p:cNvSpPr>
          <p:nvPr>
            <p:ph type="title"/>
          </p:nvPr>
        </p:nvSpPr>
        <p:spPr>
          <a:xfrm>
            <a:off x="1011237" y="404664"/>
            <a:ext cx="9748837" cy="576262"/>
          </a:xfrm>
        </p:spPr>
        <p:txBody>
          <a:bodyPr/>
          <a:lstStyle/>
          <a:p>
            <a:pPr eaLnBrk="1" hangingPunct="1">
              <a:defRPr/>
            </a:pPr>
            <a:r>
              <a:rPr lang="zh-CN" altLang="zh-CN" dirty="0"/>
              <a:t>Number Conversion Functions</a:t>
            </a:r>
            <a:endParaRPr lang="zh-CN" altLang="en-US" dirty="0"/>
          </a:p>
        </p:txBody>
      </p:sp>
      <p:graphicFrame>
        <p:nvGraphicFramePr>
          <p:cNvPr id="2" name="表格 1"/>
          <p:cNvGraphicFramePr>
            <a:graphicFrameLocks noGrp="1"/>
          </p:cNvGraphicFramePr>
          <p:nvPr/>
        </p:nvGraphicFramePr>
        <p:xfrm>
          <a:off x="1011237" y="908720"/>
          <a:ext cx="10225088" cy="5689377"/>
        </p:xfrm>
        <a:graphic>
          <a:graphicData uri="http://schemas.openxmlformats.org/drawingml/2006/table">
            <a:tbl>
              <a:tblPr firstRow="1" firstCol="1" bandRow="1">
                <a:tableStyleId>{5C22544A-7EE6-4342-B048-85BDC9FD1C3A}</a:tableStyleId>
              </a:tblPr>
              <a:tblGrid>
                <a:gridCol w="2108413"/>
                <a:gridCol w="3916208"/>
                <a:gridCol w="4200467"/>
              </a:tblGrid>
              <a:tr h="1281445">
                <a:tc>
                  <a:txBody>
                    <a:bodyPr/>
                    <a:lstStyle/>
                    <a:p>
                      <a:pPr algn="ctr">
                        <a:spcAft>
                          <a:spcPts val="0"/>
                        </a:spcAft>
                      </a:pPr>
                      <a:r>
                        <a:rPr lang="zh-CN" sz="2400" kern="0" dirty="0">
                          <a:solidFill>
                            <a:schemeClr val="tx1"/>
                          </a:solidFill>
                          <a:effectLst/>
                        </a:rPr>
                        <a:t>function (math.)</a:t>
                      </a:r>
                      <a:endParaRPr lang="zh-CN" sz="2400" b="1" kern="0" dirty="0">
                        <a:solidFill>
                          <a:schemeClr val="tx1"/>
                        </a:solidFill>
                        <a:effectLst/>
                        <a:latin typeface="Times New Roman" panose="02020603050405020304" pitchFamily="18" charset="0"/>
                        <a:ea typeface="Times New Roman" panose="02020603050405020304" pitchFamily="18" charset="0"/>
                      </a:endParaRPr>
                    </a:p>
                  </a:txBody>
                  <a:tcPr marL="68575" marR="68575" marT="0" marB="0" anchor="ctr"/>
                </a:tc>
                <a:tc>
                  <a:txBody>
                    <a:bodyPr/>
                    <a:lstStyle/>
                    <a:p>
                      <a:pPr algn="ctr">
                        <a:spcAft>
                          <a:spcPts val="0"/>
                        </a:spcAft>
                      </a:pPr>
                      <a:r>
                        <a:rPr lang="zh-CN" sz="2400" kern="0" dirty="0">
                          <a:solidFill>
                            <a:schemeClr val="tx1"/>
                          </a:solidFill>
                          <a:effectLst/>
                        </a:rPr>
                        <a:t>clarification</a:t>
                      </a:r>
                      <a:endParaRPr lang="zh-CN" sz="2400" b="1" kern="0" dirty="0">
                        <a:solidFill>
                          <a:schemeClr val="tx1"/>
                        </a:solidFill>
                        <a:effectLst/>
                        <a:latin typeface="Times New Roman" panose="02020603050405020304" pitchFamily="18" charset="0"/>
                        <a:ea typeface="Times New Roman" panose="02020603050405020304" pitchFamily="18" charset="0"/>
                      </a:endParaRPr>
                    </a:p>
                  </a:txBody>
                  <a:tcPr marL="68575" marR="68575" marT="0" marB="0" anchor="ctr"/>
                </a:tc>
                <a:tc>
                  <a:txBody>
                    <a:bodyPr/>
                    <a:lstStyle/>
                    <a:p>
                      <a:pPr algn="ctr">
                        <a:spcAft>
                          <a:spcPts val="0"/>
                        </a:spcAft>
                      </a:pPr>
                      <a:r>
                        <a:rPr lang="zh-CN" sz="2400" kern="0">
                          <a:solidFill>
                            <a:schemeClr val="tx1"/>
                          </a:solidFill>
                          <a:effectLst/>
                        </a:rPr>
                        <a:t>typical example</a:t>
                      </a:r>
                      <a:endParaRPr lang="zh-CN" sz="2400" b="1" kern="0">
                        <a:solidFill>
                          <a:schemeClr val="tx1"/>
                        </a:solidFill>
                        <a:effectLst/>
                        <a:latin typeface="Times New Roman" panose="02020603050405020304" pitchFamily="18" charset="0"/>
                        <a:ea typeface="Times New Roman" panose="02020603050405020304" pitchFamily="18" charset="0"/>
                      </a:endParaRPr>
                    </a:p>
                  </a:txBody>
                  <a:tcPr marL="68575" marR="68575" marT="0" marB="0" anchor="ctr"/>
                </a:tc>
              </a:tr>
              <a:tr h="1281445">
                <a:tc>
                  <a:txBody>
                    <a:bodyPr/>
                    <a:lstStyle/>
                    <a:p>
                      <a:pPr algn="just">
                        <a:spcAft>
                          <a:spcPts val="0"/>
                        </a:spcAft>
                      </a:pPr>
                      <a:r>
                        <a:rPr lang="en-US" sz="2400" kern="0">
                          <a:solidFill>
                            <a:schemeClr val="tx1"/>
                          </a:solidFill>
                          <a:effectLst/>
                        </a:rPr>
                        <a:t>bin(number)</a:t>
                      </a:r>
                      <a:endParaRPr lang="en-US" sz="2400" kern="0">
                        <a:solidFill>
                          <a:schemeClr val="tx1"/>
                        </a:solidFill>
                        <a:effectLst/>
                        <a:latin typeface="Times New Roman" panose="02020603050405020304" pitchFamily="18" charset="0"/>
                        <a:ea typeface="Times New Roman" panose="02020603050405020304" pitchFamily="18" charset="0"/>
                      </a:endParaRPr>
                    </a:p>
                  </a:txBody>
                  <a:tcPr marL="68575" marR="68575" marT="0" marB="0" anchor="ctr"/>
                </a:tc>
                <a:tc>
                  <a:txBody>
                    <a:bodyPr/>
                    <a:lstStyle/>
                    <a:p>
                      <a:pPr algn="just">
                        <a:spcAft>
                          <a:spcPts val="0"/>
                        </a:spcAft>
                      </a:pPr>
                      <a:r>
                        <a:rPr lang="zh-CN" sz="2400" kern="0" dirty="0">
                          <a:solidFill>
                            <a:schemeClr val="tx1"/>
                          </a:solidFill>
                          <a:effectLst/>
                        </a:rPr>
                        <a:t>Numeric to binary string conversion</a:t>
                      </a:r>
                      <a:endParaRPr lang="zh-CN" sz="2400" kern="0" dirty="0">
                        <a:solidFill>
                          <a:schemeClr val="tx1"/>
                        </a:solidFill>
                        <a:effectLst/>
                        <a:latin typeface="Times New Roman" panose="02020603050405020304" pitchFamily="18" charset="0"/>
                        <a:ea typeface="Times New Roman" panose="02020603050405020304" pitchFamily="18" charset="0"/>
                      </a:endParaRPr>
                    </a:p>
                  </a:txBody>
                  <a:tcPr marL="68575" marR="68575" marT="0" marB="0" anchor="ctr"/>
                </a:tc>
                <a:tc>
                  <a:txBody>
                    <a:bodyPr/>
                    <a:lstStyle/>
                    <a:p>
                      <a:pPr algn="just">
                        <a:spcAft>
                          <a:spcPts val="0"/>
                        </a:spcAft>
                      </a:pPr>
                      <a:r>
                        <a:rPr lang="en-US" sz="2400" kern="0" dirty="0">
                          <a:solidFill>
                            <a:schemeClr val="tx1"/>
                          </a:solidFill>
                          <a:effectLst/>
                        </a:rPr>
                        <a:t>bin(100) </a:t>
                      </a:r>
                      <a:r>
                        <a:rPr lang="zh-CN" sz="2400" kern="0" dirty="0">
                          <a:solidFill>
                            <a:schemeClr val="tx1"/>
                          </a:solidFill>
                          <a:effectLst/>
                        </a:rPr>
                        <a:t>#Result: </a:t>
                      </a:r>
                      <a:r>
                        <a:rPr lang="en-US" sz="2400" kern="0" dirty="0">
                          <a:solidFill>
                            <a:schemeClr val="tx1"/>
                          </a:solidFill>
                          <a:effectLst/>
                        </a:rPr>
                        <a:t>'0b1100100'</a:t>
                      </a:r>
                      <a:endParaRPr lang="en-US" sz="2400" kern="0" dirty="0">
                        <a:solidFill>
                          <a:schemeClr val="tx1"/>
                        </a:solidFill>
                        <a:effectLst/>
                        <a:latin typeface="Times New Roman" panose="02020603050405020304" pitchFamily="18" charset="0"/>
                        <a:ea typeface="Times New Roman" panose="02020603050405020304" pitchFamily="18" charset="0"/>
                      </a:endParaRPr>
                    </a:p>
                  </a:txBody>
                  <a:tcPr marL="68575" marR="68575" marT="0" marB="0" anchor="ctr"/>
                </a:tc>
              </a:tr>
              <a:tr h="1845042">
                <a:tc>
                  <a:txBody>
                    <a:bodyPr/>
                    <a:lstStyle/>
                    <a:p>
                      <a:pPr algn="just">
                        <a:spcAft>
                          <a:spcPts val="0"/>
                        </a:spcAft>
                      </a:pPr>
                      <a:r>
                        <a:rPr lang="en-US" sz="2400" kern="0">
                          <a:solidFill>
                            <a:schemeClr val="tx1"/>
                          </a:solidFill>
                          <a:effectLst/>
                        </a:rPr>
                        <a:t>hex(number)</a:t>
                      </a:r>
                      <a:endParaRPr lang="en-US" sz="2400" kern="0">
                        <a:solidFill>
                          <a:schemeClr val="tx1"/>
                        </a:solidFill>
                        <a:effectLst/>
                        <a:latin typeface="Times New Roman" panose="02020603050405020304" pitchFamily="18" charset="0"/>
                        <a:ea typeface="Times New Roman" panose="02020603050405020304" pitchFamily="18" charset="0"/>
                      </a:endParaRPr>
                    </a:p>
                  </a:txBody>
                  <a:tcPr marL="68575" marR="68575" marT="0" marB="0" anchor="ctr"/>
                </a:tc>
                <a:tc>
                  <a:txBody>
                    <a:bodyPr/>
                    <a:lstStyle/>
                    <a:p>
                      <a:pPr algn="just">
                        <a:spcAft>
                          <a:spcPts val="0"/>
                        </a:spcAft>
                      </a:pPr>
                      <a:r>
                        <a:rPr lang="zh-CN" sz="2400" kern="0">
                          <a:solidFill>
                            <a:schemeClr val="tx1"/>
                          </a:solidFill>
                          <a:effectLst/>
                        </a:rPr>
                        <a:t>Numeric values converted to hexadecimal strings</a:t>
                      </a:r>
                      <a:endParaRPr lang="zh-CN" sz="2400" kern="0">
                        <a:solidFill>
                          <a:schemeClr val="tx1"/>
                        </a:solidFill>
                        <a:effectLst/>
                        <a:latin typeface="Times New Roman" panose="02020603050405020304" pitchFamily="18" charset="0"/>
                        <a:ea typeface="Times New Roman" panose="02020603050405020304" pitchFamily="18" charset="0"/>
                      </a:endParaRPr>
                    </a:p>
                  </a:txBody>
                  <a:tcPr marL="68575" marR="68575" marT="0" marB="0" anchor="ctr"/>
                </a:tc>
                <a:tc>
                  <a:txBody>
                    <a:bodyPr/>
                    <a:lstStyle/>
                    <a:p>
                      <a:pPr algn="just">
                        <a:spcAft>
                          <a:spcPts val="0"/>
                        </a:spcAft>
                      </a:pPr>
                      <a:r>
                        <a:rPr lang="en-US" sz="2400" kern="0" dirty="0">
                          <a:solidFill>
                            <a:schemeClr val="tx1"/>
                          </a:solidFill>
                          <a:effectLst/>
                        </a:rPr>
                        <a:t>hex(100) </a:t>
                      </a:r>
                      <a:r>
                        <a:rPr lang="zh-CN" sz="2400" kern="0" dirty="0">
                          <a:solidFill>
                            <a:schemeClr val="tx1"/>
                          </a:solidFill>
                          <a:effectLst/>
                        </a:rPr>
                        <a:t>#Result: </a:t>
                      </a:r>
                      <a:r>
                        <a:rPr lang="en-US" sz="2400" kern="0" dirty="0">
                          <a:solidFill>
                            <a:schemeClr val="tx1"/>
                          </a:solidFill>
                          <a:effectLst/>
                        </a:rPr>
                        <a:t>'0x64'</a:t>
                      </a:r>
                      <a:endParaRPr lang="en-US" sz="2400" kern="0" dirty="0">
                        <a:solidFill>
                          <a:schemeClr val="tx1"/>
                        </a:solidFill>
                        <a:effectLst/>
                        <a:latin typeface="Times New Roman" panose="02020603050405020304" pitchFamily="18" charset="0"/>
                        <a:ea typeface="Times New Roman" panose="02020603050405020304" pitchFamily="18" charset="0"/>
                      </a:endParaRPr>
                    </a:p>
                  </a:txBody>
                  <a:tcPr marL="68575" marR="68575" marT="0" marB="0" anchor="ctr"/>
                </a:tc>
              </a:tr>
              <a:tr h="1281445">
                <a:tc>
                  <a:txBody>
                    <a:bodyPr/>
                    <a:lstStyle/>
                    <a:p>
                      <a:pPr algn="just">
                        <a:spcAft>
                          <a:spcPts val="0"/>
                        </a:spcAft>
                      </a:pPr>
                      <a:r>
                        <a:rPr lang="en-US" sz="2400" kern="0">
                          <a:solidFill>
                            <a:schemeClr val="tx1"/>
                          </a:solidFill>
                          <a:effectLst/>
                        </a:rPr>
                        <a:t>oct(number)</a:t>
                      </a:r>
                      <a:endParaRPr lang="en-US" sz="2400" kern="0">
                        <a:solidFill>
                          <a:schemeClr val="tx1"/>
                        </a:solidFill>
                        <a:effectLst/>
                        <a:latin typeface="Times New Roman" panose="02020603050405020304" pitchFamily="18" charset="0"/>
                        <a:ea typeface="Times New Roman" panose="02020603050405020304" pitchFamily="18" charset="0"/>
                      </a:endParaRPr>
                    </a:p>
                  </a:txBody>
                  <a:tcPr marL="68575" marR="68575" marT="0" marB="0" anchor="ctr"/>
                </a:tc>
                <a:tc>
                  <a:txBody>
                    <a:bodyPr/>
                    <a:lstStyle/>
                    <a:p>
                      <a:pPr algn="just">
                        <a:spcAft>
                          <a:spcPts val="0"/>
                        </a:spcAft>
                      </a:pPr>
                      <a:r>
                        <a:rPr lang="zh-CN" sz="2400" kern="0">
                          <a:solidFill>
                            <a:schemeClr val="tx1"/>
                          </a:solidFill>
                          <a:effectLst/>
                        </a:rPr>
                        <a:t>Numeric Conversion to Octal Strings</a:t>
                      </a:r>
                      <a:endParaRPr lang="zh-CN" sz="2400" kern="0">
                        <a:solidFill>
                          <a:schemeClr val="tx1"/>
                        </a:solidFill>
                        <a:effectLst/>
                        <a:latin typeface="Times New Roman" panose="02020603050405020304" pitchFamily="18" charset="0"/>
                        <a:ea typeface="Times New Roman" panose="02020603050405020304" pitchFamily="18" charset="0"/>
                      </a:endParaRPr>
                    </a:p>
                  </a:txBody>
                  <a:tcPr marL="68575" marR="68575" marT="0" marB="0" anchor="ctr"/>
                </a:tc>
                <a:tc>
                  <a:txBody>
                    <a:bodyPr/>
                    <a:lstStyle/>
                    <a:p>
                      <a:pPr algn="just">
                        <a:spcAft>
                          <a:spcPts val="0"/>
                        </a:spcAft>
                      </a:pPr>
                      <a:r>
                        <a:rPr lang="en-US" sz="2400" kern="0" dirty="0" err="1">
                          <a:solidFill>
                            <a:schemeClr val="tx1"/>
                          </a:solidFill>
                          <a:effectLst/>
                        </a:rPr>
                        <a:t>oct</a:t>
                      </a:r>
                      <a:r>
                        <a:rPr lang="en-US" sz="2400" kern="0" dirty="0">
                          <a:solidFill>
                            <a:schemeClr val="tx1"/>
                          </a:solidFill>
                          <a:effectLst/>
                        </a:rPr>
                        <a:t>(100) </a:t>
                      </a:r>
                      <a:r>
                        <a:rPr lang="zh-CN" sz="2400" kern="0" dirty="0">
                          <a:solidFill>
                            <a:schemeClr val="tx1"/>
                          </a:solidFill>
                          <a:effectLst/>
                        </a:rPr>
                        <a:t>#Result: </a:t>
                      </a:r>
                      <a:r>
                        <a:rPr lang="en-US" sz="2400" kern="0" dirty="0">
                          <a:solidFill>
                            <a:schemeClr val="tx1"/>
                          </a:solidFill>
                          <a:effectLst/>
                        </a:rPr>
                        <a:t>'0o144'</a:t>
                      </a:r>
                      <a:endParaRPr lang="en-US" sz="2400" kern="0" dirty="0">
                        <a:solidFill>
                          <a:schemeClr val="tx1"/>
                        </a:solidFill>
                        <a:effectLst/>
                        <a:latin typeface="Times New Roman" panose="02020603050405020304" pitchFamily="18" charset="0"/>
                        <a:ea typeface="Times New Roman" panose="02020603050405020304" pitchFamily="18" charset="0"/>
                      </a:endParaRPr>
                    </a:p>
                  </a:txBody>
                  <a:tcPr marL="68575" marR="68575" marT="0" marB="0" anchor="ct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a:xfrm>
            <a:off x="999100" y="404664"/>
            <a:ext cx="9720262" cy="576263"/>
          </a:xfrm>
        </p:spPr>
        <p:txBody>
          <a:bodyPr/>
          <a:lstStyle/>
          <a:p>
            <a:pPr eaLnBrk="1" hangingPunct="1">
              <a:defRPr/>
            </a:pPr>
            <a:r>
              <a:rPr lang="en-US" altLang="zh-CN" dirty="0"/>
              <a:t>math </a:t>
            </a:r>
            <a:r>
              <a:rPr lang="zh-CN" altLang="zh-CN" dirty="0"/>
              <a:t>modules and math functions</a:t>
            </a:r>
            <a:endParaRPr lang="zh-CN" altLang="en-US" dirty="0"/>
          </a:p>
        </p:txBody>
      </p:sp>
      <p:sp>
        <p:nvSpPr>
          <p:cNvPr id="38915" name="内容占位符 2"/>
          <p:cNvSpPr>
            <a:spLocks noGrp="1" noChangeArrowheads="1"/>
          </p:cNvSpPr>
          <p:nvPr>
            <p:ph idx="1"/>
          </p:nvPr>
        </p:nvSpPr>
        <p:spPr>
          <a:xfrm>
            <a:off x="982663" y="1196975"/>
            <a:ext cx="9602787" cy="4392613"/>
          </a:xfrm>
        </p:spPr>
        <p:txBody>
          <a:bodyPr/>
          <a:lstStyle/>
          <a:p>
            <a:pPr algn="just" eaLnBrk="1" hangingPunct="1"/>
            <a:r>
              <a:rPr lang="en-US" altLang="zh-CN" sz="2400"/>
              <a:t>The Python </a:t>
            </a:r>
            <a:r>
              <a:rPr lang="zh-CN" altLang="zh-CN" sz="2400"/>
              <a:t>standard module, </a:t>
            </a:r>
            <a:r>
              <a:rPr lang="en-US" altLang="zh-CN" sz="2400"/>
              <a:t>math, </a:t>
            </a:r>
            <a:r>
              <a:rPr lang="zh-CN" altLang="zh-CN" sz="2400"/>
              <a:t>provides many commonly used math functions, including trigonometric, logarithmic, and other general-purpose math functions.</a:t>
            </a:r>
            <a:endParaRPr lang="en-US" altLang="zh-CN" sz="2400"/>
          </a:p>
          <a:p>
            <a:pPr algn="just" eaLnBrk="1" hangingPunct="1"/>
            <a:r>
              <a:rPr lang="zh-CN" altLang="zh-CN" sz="2400"/>
              <a:t>Functions in the math module do not support complex numbers; complex number functions are located in the </a:t>
            </a:r>
            <a:r>
              <a:rPr lang="en-US" altLang="zh-CN" sz="2400"/>
              <a:t>cmath </a:t>
            </a:r>
            <a:r>
              <a:rPr lang="zh-CN" altLang="zh-CN" sz="2400"/>
              <a:t>module</a:t>
            </a:r>
            <a:endParaRPr lang="en-US" altLang="zh-CN" sz="2400"/>
          </a:p>
          <a:p>
            <a:pPr algn="just" eaLnBrk="1" hangingPunct="1"/>
            <a:r>
              <a:rPr lang="en-US" altLang="zh-CN" sz="2400"/>
              <a:t>The math </a:t>
            </a:r>
            <a:r>
              <a:rPr lang="zh-CN" altLang="zh-CN" sz="2400"/>
              <a:t>module contains constants and functions with </a:t>
            </a:r>
            <a:r>
              <a:rPr lang="en-US" altLang="zh-CN" sz="2400"/>
              <a:t>APIs </a:t>
            </a:r>
            <a:r>
              <a:rPr lang="zh-CN" altLang="zh-CN" sz="2400"/>
              <a:t>as shown in Table </a:t>
            </a:r>
            <a:r>
              <a:rPr lang="en-US" altLang="zh-CN" sz="2400"/>
              <a:t>4-14</a:t>
            </a:r>
            <a:r>
              <a:rPr lang="zh-CN" altLang="en-US" sz="2400"/>
              <a:t>(</a:t>
            </a:r>
            <a:r>
              <a:rPr lang="en-US" altLang="zh-CN" sz="2400"/>
              <a:t>1</a:t>
            </a:r>
            <a:r>
              <a:rPr lang="zh-CN" altLang="en-US" sz="2400"/>
              <a:t>) </a:t>
            </a:r>
            <a:r>
              <a:rPr lang="en-US" altLang="zh-CN" sz="2400"/>
              <a:t>to </a:t>
            </a:r>
            <a:r>
              <a:rPr lang="zh-CN" altLang="en-US" sz="2400"/>
              <a:t>(</a:t>
            </a:r>
            <a:r>
              <a:rPr lang="en-US" altLang="zh-CN" sz="2400"/>
              <a:t>6</a:t>
            </a:r>
            <a:r>
              <a:rPr lang="zh-CN" altLang="en-US" sz="2400"/>
              <a:t>)</a:t>
            </a:r>
            <a:endParaRPr lang="zh-CN" alt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a:xfrm>
            <a:off x="767408" y="1124744"/>
            <a:ext cx="10080625" cy="504825"/>
          </a:xfrm>
        </p:spPr>
        <p:txBody>
          <a:bodyPr/>
          <a:lstStyle/>
          <a:p>
            <a:pPr eaLnBrk="1" hangingPunct="1">
              <a:defRPr/>
            </a:pPr>
            <a:r>
              <a:rPr lang="zh-CN" altLang="zh-CN" dirty="0"/>
              <a:t>Constants and functions included in the math module </a:t>
            </a:r>
            <a:r>
              <a:rPr lang="en-US" altLang="zh-CN" dirty="0"/>
              <a:t>(1)</a:t>
            </a:r>
            <a:endParaRPr lang="zh-CN" altLang="en-US" dirty="0"/>
          </a:p>
        </p:txBody>
      </p:sp>
      <p:sp>
        <p:nvSpPr>
          <p:cNvPr id="6" name="矩形 5"/>
          <p:cNvSpPr/>
          <p:nvPr/>
        </p:nvSpPr>
        <p:spPr>
          <a:xfrm>
            <a:off x="1192848" y="2169740"/>
            <a:ext cx="6566221" cy="461665"/>
          </a:xfrm>
          <a:prstGeom prst="rect">
            <a:avLst/>
          </a:prstGeom>
        </p:spPr>
        <p:txBody>
          <a:bodyPr wrap="none">
            <a:spAutoFit/>
          </a:bodyPr>
          <a:lstStyle/>
          <a:p>
            <a:pPr algn="ctr">
              <a:spcAft>
                <a:spcPts val="0"/>
              </a:spcAft>
              <a:defRPr/>
            </a:pPr>
            <a:r>
              <a:rPr lang="zh-CN" altLang="zh-CN" sz="2400" b="1" dirty="0">
                <a:highlight>
                  <a:srgbClr val="00FFFF"/>
                </a:highlight>
                <a:latin typeface="+mn-lt"/>
                <a:cs typeface="Times New Roman" panose="02020603050405020304" pitchFamily="18" charset="0"/>
              </a:rPr>
              <a:t>Table </a:t>
            </a:r>
            <a:r>
              <a:rPr lang="en-US" altLang="zh-CN" sz="2400" b="1" dirty="0">
                <a:highlight>
                  <a:srgbClr val="00FFFF"/>
                </a:highlight>
                <a:latin typeface="+mn-lt"/>
                <a:cs typeface="Times New Roman" panose="02020603050405020304" pitchFamily="18" charset="0"/>
              </a:rPr>
              <a:t>4-14 </a:t>
            </a:r>
            <a:r>
              <a:rPr lang="zh-CN" altLang="zh-CN" sz="2400" b="1" dirty="0">
                <a:highlight>
                  <a:srgbClr val="00FFFF"/>
                </a:highlight>
                <a:latin typeface="+mn-lt"/>
                <a:cs typeface="Times New Roman" panose="02020603050405020304" pitchFamily="18" charset="0"/>
              </a:rPr>
              <a:t>(</a:t>
            </a:r>
            <a:r>
              <a:rPr lang="en-US" altLang="zh-CN" sz="2400" b="1" dirty="0">
                <a:highlight>
                  <a:srgbClr val="00FFFF"/>
                </a:highlight>
                <a:latin typeface="+mn-lt"/>
                <a:cs typeface="Times New Roman" panose="02020603050405020304" pitchFamily="18" charset="0"/>
              </a:rPr>
              <a:t>1</a:t>
            </a:r>
            <a:r>
              <a:rPr lang="zh-CN" altLang="zh-CN" sz="2400" b="1" dirty="0">
                <a:highlight>
                  <a:srgbClr val="00FFFF"/>
                </a:highlight>
                <a:latin typeface="+mn-lt"/>
                <a:cs typeface="Times New Roman" panose="02020603050405020304" pitchFamily="18" charset="0"/>
              </a:rPr>
              <a:t>) </a:t>
            </a:r>
            <a:r>
              <a:rPr lang="zh-CN" altLang="zh-CN" sz="2400" b="1" dirty="0">
                <a:highlight>
                  <a:srgbClr val="00FFFF"/>
                </a:highlight>
                <a:latin typeface="+mn-lt"/>
                <a:cs typeface="Times New Roman" panose="02020603050405020304" pitchFamily="18" charset="0"/>
              </a:rPr>
              <a:t>Constants and Functions for </a:t>
            </a:r>
            <a:r>
              <a:rPr lang="en-US" altLang="zh-CN" sz="2400" b="1" dirty="0">
                <a:highlight>
                  <a:srgbClr val="00FFFF"/>
                </a:highlight>
                <a:latin typeface="+mn-lt"/>
                <a:cs typeface="Times New Roman" panose="02020603050405020304" pitchFamily="18" charset="0"/>
              </a:rPr>
              <a:t>math </a:t>
            </a:r>
            <a:r>
              <a:rPr lang="zh-CN" altLang="zh-CN" sz="2400" b="1" dirty="0">
                <a:highlight>
                  <a:srgbClr val="00FFFF"/>
                </a:highlight>
                <a:latin typeface="+mn-lt"/>
                <a:cs typeface="Times New Roman" panose="02020603050405020304" pitchFamily="18" charset="0"/>
              </a:rPr>
              <a:t>(I): constants</a:t>
            </a:r>
            <a:endParaRPr lang="zh-CN" altLang="zh-CN" sz="2400" b="1" dirty="0">
              <a:highlight>
                <a:srgbClr val="00FFFF"/>
              </a:highlight>
              <a:latin typeface="+mn-lt"/>
              <a:cs typeface="Times New Roman" panose="02020603050405020304" pitchFamily="18" charset="0"/>
            </a:endParaRPr>
          </a:p>
        </p:txBody>
      </p:sp>
      <p:graphicFrame>
        <p:nvGraphicFramePr>
          <p:cNvPr id="8" name="表格 7"/>
          <p:cNvGraphicFramePr>
            <a:graphicFrameLocks noGrp="1"/>
          </p:cNvGraphicFramePr>
          <p:nvPr>
            <p:custDataLst>
              <p:tags r:id="rId1"/>
            </p:custDataLst>
          </p:nvPr>
        </p:nvGraphicFramePr>
        <p:xfrm>
          <a:off x="191135" y="2854960"/>
          <a:ext cx="11591925" cy="1691640"/>
        </p:xfrm>
        <a:graphic>
          <a:graphicData uri="http://schemas.openxmlformats.org/drawingml/2006/table">
            <a:tbl>
              <a:tblPr firstRow="1" firstCol="1" lastRow="1" lastCol="1" bandRow="1" bandCol="1">
                <a:tableStyleId>{5C22544A-7EE6-4342-B048-85BDC9FD1C3A}</a:tableStyleId>
              </a:tblPr>
              <a:tblGrid>
                <a:gridCol w="1988185"/>
                <a:gridCol w="4069715"/>
                <a:gridCol w="2331720"/>
                <a:gridCol w="3202305"/>
              </a:tblGrid>
              <a:tr h="480060">
                <a:tc>
                  <a:txBody>
                    <a:bodyPr/>
                    <a:lstStyle/>
                    <a:p>
                      <a:pPr algn="ctr">
                        <a:spcAft>
                          <a:spcPts val="0"/>
                        </a:spcAft>
                      </a:pPr>
                      <a:r>
                        <a:rPr lang="zh-CN" sz="2400" kern="100" dirty="0">
                          <a:solidFill>
                            <a:schemeClr val="tx1"/>
                          </a:solidFill>
                          <a:effectLst/>
                        </a:rPr>
                        <a:t>name (of a thing)</a:t>
                      </a:r>
                      <a:endParaRPr lang="zh-CN" sz="2400" b="1" kern="100" dirty="0">
                        <a:solidFill>
                          <a:schemeClr val="tx1"/>
                        </a:solidFill>
                        <a:effectLst/>
                        <a:latin typeface="Times New Roman" panose="02020603050405020304" pitchFamily="18" charset="0"/>
                        <a:ea typeface="Times New Roman" panose="02020603050405020304" pitchFamily="18" charset="0"/>
                      </a:endParaRPr>
                    </a:p>
                  </a:txBody>
                  <a:tcPr marL="68572" marR="68572" marT="0" marB="0"/>
                </a:tc>
                <a:tc>
                  <a:txBody>
                    <a:bodyPr/>
                    <a:lstStyle/>
                    <a:p>
                      <a:pPr algn="ctr">
                        <a:spcAft>
                          <a:spcPts val="0"/>
                        </a:spcAft>
                      </a:pPr>
                      <a:r>
                        <a:rPr lang="zh-CN" sz="2400" kern="100">
                          <a:solidFill>
                            <a:schemeClr val="tx1"/>
                          </a:solidFill>
                          <a:effectLst/>
                        </a:rPr>
                        <a:t>clarification</a:t>
                      </a:r>
                      <a:endParaRPr lang="zh-CN" sz="2400" b="1" kern="100">
                        <a:solidFill>
                          <a:schemeClr val="tx1"/>
                        </a:solidFill>
                        <a:effectLst/>
                        <a:latin typeface="Times New Roman" panose="02020603050405020304" pitchFamily="18" charset="0"/>
                        <a:ea typeface="Times New Roman" panose="02020603050405020304" pitchFamily="18" charset="0"/>
                      </a:endParaRPr>
                    </a:p>
                  </a:txBody>
                  <a:tcPr marL="68572" marR="68572" marT="0" marB="0"/>
                </a:tc>
                <a:tc>
                  <a:txBody>
                    <a:bodyPr/>
                    <a:lstStyle/>
                    <a:p>
                      <a:pPr algn="ctr">
                        <a:spcAft>
                          <a:spcPts val="0"/>
                        </a:spcAft>
                      </a:pPr>
                      <a:r>
                        <a:rPr lang="zh-CN" sz="2400" kern="100">
                          <a:solidFill>
                            <a:schemeClr val="tx1"/>
                          </a:solidFill>
                          <a:effectLst/>
                        </a:rPr>
                        <a:t>typical example</a:t>
                      </a:r>
                      <a:endParaRPr lang="zh-CN" sz="2400" b="1" kern="100">
                        <a:solidFill>
                          <a:schemeClr val="tx1"/>
                        </a:solidFill>
                        <a:effectLst/>
                        <a:latin typeface="Times New Roman" panose="02020603050405020304" pitchFamily="18" charset="0"/>
                        <a:ea typeface="Times New Roman" panose="02020603050405020304" pitchFamily="18" charset="0"/>
                      </a:endParaRPr>
                    </a:p>
                  </a:txBody>
                  <a:tcPr marL="68572" marR="68572" marT="0" marB="0"/>
                </a:tc>
                <a:tc>
                  <a:txBody>
                    <a:bodyPr/>
                    <a:lstStyle/>
                    <a:p>
                      <a:pPr algn="ctr">
                        <a:spcAft>
                          <a:spcPts val="0"/>
                        </a:spcAft>
                      </a:pPr>
                      <a:r>
                        <a:rPr lang="zh-CN" sz="2400" kern="100">
                          <a:solidFill>
                            <a:schemeClr val="tx1"/>
                          </a:solidFill>
                          <a:effectLst/>
                        </a:rPr>
                        <a:t>in the end</a:t>
                      </a:r>
                      <a:endParaRPr lang="zh-CN" sz="2400" b="1" kern="100">
                        <a:solidFill>
                          <a:schemeClr val="tx1"/>
                        </a:solidFill>
                        <a:effectLst/>
                        <a:latin typeface="Times New Roman" panose="02020603050405020304" pitchFamily="18" charset="0"/>
                        <a:ea typeface="Times New Roman" panose="02020603050405020304" pitchFamily="18" charset="0"/>
                      </a:endParaRPr>
                    </a:p>
                  </a:txBody>
                  <a:tcPr marL="68572" marR="68572" marT="0" marB="0"/>
                </a:tc>
              </a:tr>
              <a:tr h="480060">
                <a:tc>
                  <a:txBody>
                    <a:bodyPr/>
                    <a:lstStyle/>
                    <a:p>
                      <a:pPr algn="just">
                        <a:spcAft>
                          <a:spcPts val="0"/>
                        </a:spcAft>
                      </a:pPr>
                      <a:r>
                        <a:rPr lang="en-US" sz="2400" kern="100">
                          <a:solidFill>
                            <a:schemeClr val="tx1"/>
                          </a:solidFill>
                          <a:effectLst/>
                        </a:rPr>
                        <a:t>e</a:t>
                      </a:r>
                      <a:endParaRPr lang="en-US" sz="2400" kern="100">
                        <a:solidFill>
                          <a:schemeClr val="tx1"/>
                        </a:solidFill>
                        <a:effectLst/>
                        <a:latin typeface="Times New Roman" panose="02020603050405020304" pitchFamily="18" charset="0"/>
                        <a:ea typeface="Times New Roman" panose="02020603050405020304" pitchFamily="18" charset="0"/>
                      </a:endParaRPr>
                    </a:p>
                  </a:txBody>
                  <a:tcPr marL="68572" marR="68572" marT="0" marB="0" anchor="ctr"/>
                </a:tc>
                <a:tc>
                  <a:txBody>
                    <a:bodyPr/>
                    <a:lstStyle/>
                    <a:p>
                      <a:pPr algn="just">
                        <a:spcAft>
                          <a:spcPts val="0"/>
                        </a:spcAft>
                      </a:pPr>
                      <a:r>
                        <a:rPr lang="zh-CN" sz="2400" kern="100" dirty="0">
                          <a:solidFill>
                            <a:schemeClr val="tx1"/>
                          </a:solidFill>
                          <a:effectLst/>
                        </a:rPr>
                        <a:t>The mathematical constant </a:t>
                      </a:r>
                      <a:r>
                        <a:rPr lang="en-US" sz="2400" kern="100" dirty="0">
                          <a:solidFill>
                            <a:schemeClr val="tx1"/>
                          </a:solidFill>
                          <a:effectLst/>
                        </a:rPr>
                        <a:t>e</a:t>
                      </a:r>
                      <a:endParaRPr lang="en-US" sz="2400" kern="100" dirty="0">
                        <a:solidFill>
                          <a:schemeClr val="tx1"/>
                        </a:solidFill>
                        <a:effectLst/>
                        <a:latin typeface="Times New Roman" panose="02020603050405020304" pitchFamily="18" charset="0"/>
                        <a:ea typeface="Times New Roman" panose="02020603050405020304" pitchFamily="18" charset="0"/>
                      </a:endParaRPr>
                    </a:p>
                  </a:txBody>
                  <a:tcPr marL="68572" marR="68572" marT="0" marB="0" anchor="ctr"/>
                </a:tc>
                <a:tc>
                  <a:txBody>
                    <a:bodyPr/>
                    <a:lstStyle/>
                    <a:p>
                      <a:pPr algn="just">
                        <a:spcAft>
                          <a:spcPts val="0"/>
                        </a:spcAft>
                      </a:pPr>
                      <a:r>
                        <a:rPr lang="en-US" sz="2400" kern="100">
                          <a:solidFill>
                            <a:schemeClr val="tx1"/>
                          </a:solidFill>
                          <a:effectLst/>
                        </a:rPr>
                        <a:t>e</a:t>
                      </a:r>
                      <a:endParaRPr lang="en-US" sz="2400" kern="100">
                        <a:solidFill>
                          <a:schemeClr val="tx1"/>
                        </a:solidFill>
                        <a:effectLst/>
                        <a:latin typeface="Times New Roman" panose="02020603050405020304" pitchFamily="18" charset="0"/>
                        <a:ea typeface="Times New Roman" panose="02020603050405020304" pitchFamily="18" charset="0"/>
                      </a:endParaRPr>
                    </a:p>
                  </a:txBody>
                  <a:tcPr marL="68572" marR="68572" marT="0" marB="0" anchor="ctr"/>
                </a:tc>
                <a:tc>
                  <a:txBody>
                    <a:bodyPr/>
                    <a:lstStyle/>
                    <a:p>
                      <a:pPr algn="just">
                        <a:spcAft>
                          <a:spcPts val="0"/>
                        </a:spcAft>
                      </a:pPr>
                      <a:r>
                        <a:rPr lang="en-US" sz="2400" b="0" kern="100">
                          <a:solidFill>
                            <a:schemeClr val="tx1"/>
                          </a:solidFill>
                          <a:effectLst/>
                        </a:rPr>
                        <a:t>2.718281828459045</a:t>
                      </a:r>
                      <a:endParaRPr lang="en-US" sz="2400" b="0" kern="100">
                        <a:solidFill>
                          <a:schemeClr val="tx1"/>
                        </a:solidFill>
                        <a:effectLst/>
                        <a:latin typeface="Times New Roman" panose="02020603050405020304" pitchFamily="18" charset="0"/>
                        <a:ea typeface="Times New Roman" panose="02020603050405020304" pitchFamily="18" charset="0"/>
                      </a:endParaRPr>
                    </a:p>
                  </a:txBody>
                  <a:tcPr marL="68572" marR="68572" marT="0" marB="0" anchor="ctr"/>
                </a:tc>
              </a:tr>
              <a:tr h="480060">
                <a:tc>
                  <a:txBody>
                    <a:bodyPr/>
                    <a:lstStyle/>
                    <a:p>
                      <a:pPr algn="just">
                        <a:spcAft>
                          <a:spcPts val="0"/>
                        </a:spcAft>
                      </a:pPr>
                      <a:r>
                        <a:rPr lang="en-US" sz="2400" kern="100">
                          <a:solidFill>
                            <a:schemeClr val="tx1"/>
                          </a:solidFill>
                          <a:effectLst/>
                        </a:rPr>
                        <a:t>pi</a:t>
                      </a:r>
                      <a:endParaRPr lang="en-US" sz="2400" kern="100">
                        <a:solidFill>
                          <a:schemeClr val="tx1"/>
                        </a:solidFill>
                        <a:effectLst/>
                        <a:latin typeface="Times New Roman" panose="02020603050405020304" pitchFamily="18" charset="0"/>
                        <a:ea typeface="Times New Roman" panose="02020603050405020304" pitchFamily="18" charset="0"/>
                      </a:endParaRPr>
                    </a:p>
                  </a:txBody>
                  <a:tcPr marL="68572" marR="68572" marT="0" marB="0" anchor="ctr"/>
                </a:tc>
                <a:tc>
                  <a:txBody>
                    <a:bodyPr/>
                    <a:lstStyle/>
                    <a:p>
                      <a:pPr algn="just">
                        <a:spcAft>
                          <a:spcPts val="0"/>
                        </a:spcAft>
                      </a:pPr>
                      <a:r>
                        <a:rPr lang="zh-CN" sz="2400" b="0" kern="100" dirty="0">
                          <a:solidFill>
                            <a:schemeClr val="tx1"/>
                          </a:solidFill>
                          <a:effectLst/>
                        </a:rPr>
                        <a:t>The mathematical constant </a:t>
                      </a:r>
                      <a:r>
                        <a:rPr lang="en-US" sz="2400" b="0" kern="100" dirty="0">
                          <a:solidFill>
                            <a:schemeClr val="tx1"/>
                          </a:solidFill>
                          <a:effectLst/>
                        </a:rPr>
                        <a:t>pi</a:t>
                      </a:r>
                      <a:endParaRPr lang="en-US" sz="2400" b="0" kern="100" dirty="0">
                        <a:solidFill>
                          <a:schemeClr val="tx1"/>
                        </a:solidFill>
                        <a:effectLst/>
                        <a:latin typeface="Times New Roman" panose="02020603050405020304" pitchFamily="18" charset="0"/>
                        <a:ea typeface="Times New Roman" panose="02020603050405020304" pitchFamily="18" charset="0"/>
                      </a:endParaRPr>
                    </a:p>
                  </a:txBody>
                  <a:tcPr marL="68572" marR="68572" marT="0" marB="0" anchor="ctr"/>
                </a:tc>
                <a:tc>
                  <a:txBody>
                    <a:bodyPr/>
                    <a:lstStyle/>
                    <a:p>
                      <a:pPr algn="just">
                        <a:spcAft>
                          <a:spcPts val="0"/>
                        </a:spcAft>
                      </a:pPr>
                      <a:r>
                        <a:rPr lang="en-US" sz="2400" b="0" kern="100" dirty="0">
                          <a:solidFill>
                            <a:schemeClr val="tx1"/>
                          </a:solidFill>
                          <a:effectLst/>
                        </a:rPr>
                        <a:t>pi</a:t>
                      </a:r>
                      <a:endParaRPr lang="en-US" sz="2400" b="0" kern="100" dirty="0">
                        <a:solidFill>
                          <a:schemeClr val="tx1"/>
                        </a:solidFill>
                        <a:effectLst/>
                        <a:latin typeface="Times New Roman" panose="02020603050405020304" pitchFamily="18" charset="0"/>
                        <a:ea typeface="Times New Roman" panose="02020603050405020304" pitchFamily="18" charset="0"/>
                      </a:endParaRPr>
                    </a:p>
                  </a:txBody>
                  <a:tcPr marL="68572" marR="68572" marT="0" marB="0" anchor="ctr"/>
                </a:tc>
                <a:tc>
                  <a:txBody>
                    <a:bodyPr/>
                    <a:lstStyle/>
                    <a:p>
                      <a:pPr algn="just">
                        <a:spcAft>
                          <a:spcPts val="0"/>
                        </a:spcAft>
                      </a:pPr>
                      <a:r>
                        <a:rPr lang="en-US" sz="2400" b="0" kern="100" dirty="0">
                          <a:solidFill>
                            <a:schemeClr val="tx1"/>
                          </a:solidFill>
                          <a:effectLst/>
                        </a:rPr>
                        <a:t>3.141592653589793</a:t>
                      </a:r>
                      <a:endParaRPr lang="en-US" sz="2400" b="0" kern="100" dirty="0">
                        <a:solidFill>
                          <a:schemeClr val="tx1"/>
                        </a:solidFill>
                        <a:effectLst/>
                        <a:latin typeface="Times New Roman" panose="02020603050405020304" pitchFamily="18" charset="0"/>
                        <a:ea typeface="Times New Roman" panose="02020603050405020304" pitchFamily="18" charset="0"/>
                      </a:endParaRPr>
                    </a:p>
                  </a:txBody>
                  <a:tcPr marL="68572" marR="68572" marT="0" marB="0" anchor="ct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5360" y="1066100"/>
            <a:ext cx="8278228" cy="461665"/>
          </a:xfrm>
          <a:prstGeom prst="rect">
            <a:avLst/>
          </a:prstGeom>
        </p:spPr>
        <p:txBody>
          <a:bodyPr wrap="none">
            <a:spAutoFit/>
          </a:bodyPr>
          <a:lstStyle/>
          <a:p>
            <a:pPr>
              <a:defRPr/>
            </a:pPr>
            <a:r>
              <a:rPr lang="zh-CN" altLang="zh-CN" sz="2400" b="1" dirty="0">
                <a:highlight>
                  <a:srgbClr val="00FFFF"/>
                </a:highlight>
                <a:latin typeface="+mn-lt"/>
                <a:cs typeface="Times New Roman" panose="02020603050405020304" pitchFamily="18" charset="0"/>
              </a:rPr>
              <a:t>Table </a:t>
            </a:r>
            <a:r>
              <a:rPr lang="en-US" altLang="zh-CN" sz="2400" b="1" dirty="0">
                <a:highlight>
                  <a:srgbClr val="00FFFF"/>
                </a:highlight>
                <a:latin typeface="+mn-lt"/>
                <a:cs typeface="Times New Roman" panose="02020603050405020304" pitchFamily="18" charset="0"/>
              </a:rPr>
              <a:t>4-14 </a:t>
            </a:r>
            <a:r>
              <a:rPr lang="zh-CN" altLang="zh-CN" sz="2400" b="1" dirty="0">
                <a:highlight>
                  <a:srgbClr val="00FFFF"/>
                </a:highlight>
                <a:latin typeface="+mn-lt"/>
                <a:cs typeface="Times New Roman" panose="02020603050405020304" pitchFamily="18" charset="0"/>
              </a:rPr>
              <a:t>(</a:t>
            </a:r>
            <a:r>
              <a:rPr lang="en-US" altLang="zh-CN" sz="2400" b="1" dirty="0">
                <a:highlight>
                  <a:srgbClr val="00FFFF"/>
                </a:highlight>
                <a:latin typeface="+mn-lt"/>
                <a:cs typeface="Times New Roman" panose="02020603050405020304" pitchFamily="18" charset="0"/>
              </a:rPr>
              <a:t>2</a:t>
            </a:r>
            <a:r>
              <a:rPr lang="zh-CN" altLang="zh-CN" sz="2400" b="1" dirty="0">
                <a:highlight>
                  <a:srgbClr val="00FFFF"/>
                </a:highlight>
                <a:latin typeface="+mn-lt"/>
                <a:cs typeface="Times New Roman" panose="02020603050405020304" pitchFamily="18" charset="0"/>
              </a:rPr>
              <a:t>) </a:t>
            </a:r>
            <a:r>
              <a:rPr lang="zh-CN" altLang="zh-CN" sz="2400" b="1" dirty="0">
                <a:highlight>
                  <a:srgbClr val="00FFFF"/>
                </a:highlight>
                <a:latin typeface="+mn-lt"/>
                <a:cs typeface="Times New Roman" panose="02020603050405020304" pitchFamily="18" charset="0"/>
              </a:rPr>
              <a:t>Constants and Functions for </a:t>
            </a:r>
            <a:r>
              <a:rPr lang="en-US" altLang="zh-CN" sz="2400" b="1" dirty="0">
                <a:highlight>
                  <a:srgbClr val="00FFFF"/>
                </a:highlight>
                <a:latin typeface="+mn-lt"/>
                <a:cs typeface="Times New Roman" panose="02020603050405020304" pitchFamily="18" charset="0"/>
              </a:rPr>
              <a:t>math </a:t>
            </a:r>
            <a:r>
              <a:rPr lang="zh-CN" altLang="zh-CN" sz="2400" b="1" dirty="0">
                <a:highlight>
                  <a:srgbClr val="00FFFF"/>
                </a:highlight>
                <a:latin typeface="+mn-lt"/>
                <a:cs typeface="Times New Roman" panose="02020603050405020304" pitchFamily="18" charset="0"/>
              </a:rPr>
              <a:t>(II): numerical operations and representations</a:t>
            </a:r>
            <a:endParaRPr lang="zh-CN" altLang="en-US" sz="2400" b="1" dirty="0">
              <a:highlight>
                <a:srgbClr val="00FFFF"/>
              </a:highlight>
              <a:latin typeface="+mn-lt"/>
              <a:cs typeface="Times New Roman" panose="02020603050405020304" pitchFamily="18" charset="0"/>
            </a:endParaRPr>
          </a:p>
        </p:txBody>
      </p:sp>
      <p:graphicFrame>
        <p:nvGraphicFramePr>
          <p:cNvPr id="11" name="表格 10"/>
          <p:cNvGraphicFramePr>
            <a:graphicFrameLocks noGrp="1"/>
          </p:cNvGraphicFramePr>
          <p:nvPr/>
        </p:nvGraphicFramePr>
        <p:xfrm>
          <a:off x="1199455" y="1556286"/>
          <a:ext cx="9793089" cy="4919220"/>
        </p:xfrm>
        <a:graphic>
          <a:graphicData uri="http://schemas.openxmlformats.org/drawingml/2006/table">
            <a:tbl>
              <a:tblPr firstRow="1" firstCol="1" lastRow="1" lastCol="1" bandRow="1" bandCol="1">
                <a:tableStyleId>{5C22544A-7EE6-4342-B048-85BDC9FD1C3A}</a:tableStyleId>
              </a:tblPr>
              <a:tblGrid>
                <a:gridCol w="1679577"/>
                <a:gridCol w="2881816"/>
                <a:gridCol w="2526347"/>
                <a:gridCol w="2705349"/>
              </a:tblGrid>
              <a:tr h="179790">
                <a:tc>
                  <a:txBody>
                    <a:bodyPr/>
                    <a:lstStyle/>
                    <a:p>
                      <a:pPr algn="ctr">
                        <a:spcAft>
                          <a:spcPts val="0"/>
                        </a:spcAft>
                      </a:pPr>
                      <a:r>
                        <a:rPr lang="zh-CN" sz="1200" kern="100" dirty="0">
                          <a:solidFill>
                            <a:schemeClr val="tx1"/>
                          </a:solidFill>
                          <a:effectLst/>
                        </a:rPr>
                        <a:t>name (of a thing)</a:t>
                      </a:r>
                      <a:endParaRPr lang="zh-CN" sz="1200" b="1" kern="100" dirty="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ctr">
                        <a:spcAft>
                          <a:spcPts val="0"/>
                        </a:spcAft>
                      </a:pPr>
                      <a:r>
                        <a:rPr lang="zh-CN" sz="1200" kern="100" dirty="0">
                          <a:solidFill>
                            <a:schemeClr val="tx1"/>
                          </a:solidFill>
                          <a:effectLst/>
                        </a:rPr>
                        <a:t>clarification</a:t>
                      </a:r>
                      <a:endParaRPr lang="zh-CN" sz="1200" b="1" kern="100" dirty="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ctr">
                        <a:spcAft>
                          <a:spcPts val="0"/>
                        </a:spcAft>
                      </a:pPr>
                      <a:r>
                        <a:rPr lang="zh-CN" sz="1200" kern="100">
                          <a:solidFill>
                            <a:schemeClr val="tx1"/>
                          </a:solidFill>
                          <a:effectLst/>
                        </a:rPr>
                        <a:t>typical example</a:t>
                      </a:r>
                      <a:endParaRPr lang="zh-CN" sz="1200" b="1"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ctr">
                        <a:spcAft>
                          <a:spcPts val="0"/>
                        </a:spcAft>
                      </a:pPr>
                      <a:r>
                        <a:rPr lang="zh-CN" sz="1200" kern="100">
                          <a:solidFill>
                            <a:schemeClr val="tx1"/>
                          </a:solidFill>
                          <a:effectLst/>
                        </a:rPr>
                        <a:t>in the end</a:t>
                      </a:r>
                      <a:endParaRPr lang="zh-CN" sz="1200" b="1"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r>
              <a:tr h="182880">
                <a:tc>
                  <a:txBody>
                    <a:bodyPr/>
                    <a:lstStyle/>
                    <a:p>
                      <a:pPr algn="just">
                        <a:spcAft>
                          <a:spcPts val="0"/>
                        </a:spcAft>
                      </a:pPr>
                      <a:r>
                        <a:rPr lang="en-US" sz="1200" kern="100">
                          <a:solidFill>
                            <a:schemeClr val="tx1"/>
                          </a:solidFill>
                          <a:effectLst/>
                        </a:rPr>
                        <a:t>ceil(x)</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zh-CN" sz="1200" kern="100">
                          <a:solidFill>
                            <a:schemeClr val="tx1"/>
                          </a:solidFill>
                          <a:effectLst/>
                        </a:rPr>
                        <a:t>Returns the smallest integer </a:t>
                      </a:r>
                      <a:r>
                        <a:rPr lang="en-US" sz="1200" kern="100">
                          <a:solidFill>
                            <a:schemeClr val="tx1"/>
                          </a:solidFill>
                          <a:effectLst/>
                        </a:rPr>
                        <a:t>&gt;= x</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en-US" sz="1200" kern="100">
                          <a:solidFill>
                            <a:schemeClr val="tx1"/>
                          </a:solidFill>
                          <a:effectLst/>
                        </a:rPr>
                        <a:t>ceil(1.2), ceil(-1.6)</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en-US" sz="1200" kern="100">
                          <a:solidFill>
                            <a:schemeClr val="tx1"/>
                          </a:solidFill>
                          <a:effectLst/>
                        </a:rPr>
                        <a:t>2, -1</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r>
              <a:tr h="179790">
                <a:tc>
                  <a:txBody>
                    <a:bodyPr/>
                    <a:lstStyle/>
                    <a:p>
                      <a:pPr algn="just">
                        <a:spcAft>
                          <a:spcPts val="0"/>
                        </a:spcAft>
                      </a:pPr>
                      <a:r>
                        <a:rPr lang="en-US" sz="1200" kern="100">
                          <a:solidFill>
                            <a:schemeClr val="tx1"/>
                          </a:solidFill>
                          <a:effectLst/>
                        </a:rPr>
                        <a:t>copysign(x, y)</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zh-CN" sz="1200" kern="100">
                          <a:solidFill>
                            <a:schemeClr val="tx1"/>
                          </a:solidFill>
                          <a:effectLst/>
                        </a:rPr>
                        <a:t>Returns the value of </a:t>
                      </a:r>
                      <a:r>
                        <a:rPr lang="en-US" sz="1200" kern="100">
                          <a:solidFill>
                            <a:schemeClr val="tx1"/>
                          </a:solidFill>
                          <a:effectLst/>
                        </a:rPr>
                        <a:t>x </a:t>
                      </a:r>
                      <a:r>
                        <a:rPr lang="zh-CN" sz="1200" kern="100">
                          <a:solidFill>
                            <a:schemeClr val="tx1"/>
                          </a:solidFill>
                          <a:effectLst/>
                        </a:rPr>
                        <a:t>with symbol </a:t>
                      </a:r>
                      <a:r>
                        <a:rPr lang="en-US" sz="1200" kern="100">
                          <a:solidFill>
                            <a:schemeClr val="tx1"/>
                          </a:solidFill>
                          <a:effectLst/>
                        </a:rPr>
                        <a:t>y</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en-US" sz="1200" kern="100">
                          <a:solidFill>
                            <a:schemeClr val="tx1"/>
                          </a:solidFill>
                          <a:effectLst/>
                        </a:rPr>
                        <a:t>copysign(1.0, -0.0)</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en-US" sz="1200" kern="100">
                          <a:solidFill>
                            <a:schemeClr val="tx1"/>
                          </a:solidFill>
                          <a:effectLst/>
                        </a:rPr>
                        <a:t>-1.0</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r>
              <a:tr h="179790">
                <a:tc>
                  <a:txBody>
                    <a:bodyPr/>
                    <a:lstStyle/>
                    <a:p>
                      <a:pPr algn="just">
                        <a:spcAft>
                          <a:spcPts val="0"/>
                        </a:spcAft>
                      </a:pPr>
                      <a:r>
                        <a:rPr lang="en-US" sz="1200" kern="100">
                          <a:solidFill>
                            <a:schemeClr val="tx1"/>
                          </a:solidFill>
                          <a:effectLst/>
                        </a:rPr>
                        <a:t>fabs(x)</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zh-CN" sz="1200" kern="100">
                          <a:solidFill>
                            <a:schemeClr val="tx1"/>
                          </a:solidFill>
                          <a:effectLst/>
                        </a:rPr>
                        <a:t>Returns the absolute value of </a:t>
                      </a:r>
                      <a:r>
                        <a:rPr lang="en-US" sz="1200" kern="100">
                          <a:solidFill>
                            <a:schemeClr val="tx1"/>
                          </a:solidFill>
                          <a:effectLst/>
                        </a:rPr>
                        <a:t>x</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en-US" sz="1200" kern="100">
                          <a:solidFill>
                            <a:schemeClr val="tx1"/>
                          </a:solidFill>
                          <a:effectLst/>
                        </a:rPr>
                        <a:t>fabs(-1.2)</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en-US" sz="1200" kern="100">
                          <a:solidFill>
                            <a:schemeClr val="tx1"/>
                          </a:solidFill>
                          <a:effectLst/>
                        </a:rPr>
                        <a:t>1.2</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r>
              <a:tr h="179790">
                <a:tc>
                  <a:txBody>
                    <a:bodyPr/>
                    <a:lstStyle/>
                    <a:p>
                      <a:pPr algn="just">
                        <a:spcAft>
                          <a:spcPts val="0"/>
                        </a:spcAft>
                      </a:pPr>
                      <a:r>
                        <a:rPr lang="en-US" sz="1200" kern="100">
                          <a:solidFill>
                            <a:schemeClr val="tx1"/>
                          </a:solidFill>
                          <a:effectLst/>
                        </a:rPr>
                        <a:t>factorial(x)</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zh-CN" sz="1200" kern="100">
                          <a:solidFill>
                            <a:schemeClr val="tx1"/>
                          </a:solidFill>
                          <a:effectLst/>
                        </a:rPr>
                        <a:t>Returns the factorial of a positive integer </a:t>
                      </a:r>
                      <a:r>
                        <a:rPr lang="en-US" sz="1200" kern="100">
                          <a:solidFill>
                            <a:schemeClr val="tx1"/>
                          </a:solidFill>
                          <a:effectLst/>
                        </a:rPr>
                        <a:t>x</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en-US" sz="1200" kern="100">
                          <a:solidFill>
                            <a:schemeClr val="tx1"/>
                          </a:solidFill>
                          <a:effectLst/>
                        </a:rPr>
                        <a:t>factorial(10)</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en-US" sz="1200" kern="100">
                          <a:solidFill>
                            <a:schemeClr val="tx1"/>
                          </a:solidFill>
                          <a:effectLst/>
                        </a:rPr>
                        <a:t>3628800</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r>
              <a:tr h="179790">
                <a:tc>
                  <a:txBody>
                    <a:bodyPr/>
                    <a:lstStyle/>
                    <a:p>
                      <a:pPr algn="just">
                        <a:spcAft>
                          <a:spcPts val="0"/>
                        </a:spcAft>
                      </a:pPr>
                      <a:r>
                        <a:rPr lang="en-US" sz="1200" kern="100" dirty="0">
                          <a:solidFill>
                            <a:schemeClr val="tx1"/>
                          </a:solidFill>
                          <a:effectLst/>
                        </a:rPr>
                        <a:t>floor(x)</a:t>
                      </a:r>
                      <a:endParaRPr lang="en-US" sz="1200" kern="100" dirty="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zh-CN" sz="1200" kern="100" dirty="0">
                          <a:solidFill>
                            <a:schemeClr val="tx1"/>
                          </a:solidFill>
                          <a:effectLst/>
                        </a:rPr>
                        <a:t>Returns the largest integer </a:t>
                      </a:r>
                      <a:r>
                        <a:rPr lang="en-US" sz="1200" kern="100" dirty="0">
                          <a:solidFill>
                            <a:schemeClr val="tx1"/>
                          </a:solidFill>
                          <a:effectLst/>
                        </a:rPr>
                        <a:t>&lt;= x</a:t>
                      </a:r>
                      <a:endParaRPr lang="en-US" sz="1200" kern="100" dirty="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en-US" sz="1200" kern="100">
                          <a:solidFill>
                            <a:schemeClr val="tx1"/>
                          </a:solidFill>
                          <a:effectLst/>
                        </a:rPr>
                        <a:t>floor(1.8), floor(-2.1)</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en-US" sz="1200" kern="100">
                          <a:solidFill>
                            <a:schemeClr val="tx1"/>
                          </a:solidFill>
                          <a:effectLst/>
                        </a:rPr>
                        <a:t>1, -3</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r>
              <a:tr h="179790">
                <a:tc>
                  <a:txBody>
                    <a:bodyPr/>
                    <a:lstStyle/>
                    <a:p>
                      <a:pPr algn="just">
                        <a:spcAft>
                          <a:spcPts val="0"/>
                        </a:spcAft>
                      </a:pPr>
                      <a:r>
                        <a:rPr lang="en-US" sz="1200" kern="100">
                          <a:solidFill>
                            <a:schemeClr val="tx1"/>
                          </a:solidFill>
                          <a:effectLst/>
                        </a:rPr>
                        <a:t>fmod(x, y)</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zh-CN" sz="1200" kern="100">
                          <a:solidFill>
                            <a:schemeClr val="tx1"/>
                          </a:solidFill>
                          <a:effectLst/>
                        </a:rPr>
                        <a:t>Returns </a:t>
                      </a:r>
                      <a:r>
                        <a:rPr lang="en-US" sz="1200" kern="100">
                          <a:solidFill>
                            <a:schemeClr val="tx1"/>
                          </a:solidFill>
                          <a:effectLst/>
                        </a:rPr>
                        <a:t>x % y</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en-US" sz="1200" kern="100">
                          <a:solidFill>
                            <a:schemeClr val="tx1"/>
                          </a:solidFill>
                          <a:effectLst/>
                        </a:rPr>
                        <a:t>fmod(5, 3)</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en-US" sz="1200" kern="100">
                          <a:solidFill>
                            <a:schemeClr val="tx1"/>
                          </a:solidFill>
                          <a:effectLst/>
                        </a:rPr>
                        <a:t>2.0</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r>
              <a:tr h="359580">
                <a:tc>
                  <a:txBody>
                    <a:bodyPr/>
                    <a:lstStyle/>
                    <a:p>
                      <a:pPr algn="just">
                        <a:spcAft>
                          <a:spcPts val="0"/>
                        </a:spcAft>
                      </a:pPr>
                      <a:r>
                        <a:rPr lang="en-US" sz="1200" kern="100">
                          <a:solidFill>
                            <a:schemeClr val="tx1"/>
                          </a:solidFill>
                          <a:effectLst/>
                        </a:rPr>
                        <a:t>frexp(x)</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zh-CN" sz="1200" kern="100">
                          <a:solidFill>
                            <a:schemeClr val="tx1"/>
                          </a:solidFill>
                          <a:effectLst/>
                        </a:rPr>
                        <a:t>Return </a:t>
                      </a:r>
                      <a:r>
                        <a:rPr lang="en-US" sz="1200" kern="100">
                          <a:solidFill>
                            <a:schemeClr val="tx1"/>
                          </a:solidFill>
                          <a:effectLst/>
                        </a:rPr>
                        <a:t>(m, e) </a:t>
                      </a:r>
                      <a:r>
                        <a:rPr lang="zh-CN" sz="1200" kern="100">
                          <a:solidFill>
                            <a:schemeClr val="tx1"/>
                          </a:solidFill>
                          <a:effectLst/>
                        </a:rPr>
                        <a:t>such that:</a:t>
                      </a:r>
                      <a:endParaRPr lang="zh-CN" sz="1200" kern="100">
                        <a:solidFill>
                          <a:schemeClr val="tx1"/>
                        </a:solidFill>
                        <a:effectLst/>
                      </a:endParaRPr>
                    </a:p>
                    <a:p>
                      <a:pPr algn="just">
                        <a:spcAft>
                          <a:spcPts val="0"/>
                        </a:spcAft>
                      </a:pPr>
                      <a:r>
                        <a:rPr lang="en-US" sz="1200" kern="100">
                          <a:solidFill>
                            <a:schemeClr val="tx1"/>
                          </a:solidFill>
                          <a:effectLst/>
                        </a:rPr>
                        <a:t>x == m * 2**e</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en-US" sz="1200" kern="100">
                          <a:solidFill>
                            <a:schemeClr val="tx1"/>
                          </a:solidFill>
                          <a:effectLst/>
                        </a:rPr>
                        <a:t>frexp(1024)</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en-US" sz="1200" kern="100">
                          <a:solidFill>
                            <a:schemeClr val="tx1"/>
                          </a:solidFill>
                          <a:effectLst/>
                        </a:rPr>
                        <a:t>(0.5, 11)</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r>
              <a:tr h="719160">
                <a:tc>
                  <a:txBody>
                    <a:bodyPr/>
                    <a:lstStyle/>
                    <a:p>
                      <a:pPr algn="just">
                        <a:spcAft>
                          <a:spcPts val="0"/>
                        </a:spcAft>
                      </a:pPr>
                      <a:r>
                        <a:rPr lang="en-US" sz="1200" kern="100">
                          <a:solidFill>
                            <a:schemeClr val="tx1"/>
                          </a:solidFill>
                          <a:effectLst/>
                        </a:rPr>
                        <a:t>fsum(iterable)</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zh-CN" sz="1200" kern="100">
                          <a:solidFill>
                            <a:schemeClr val="tx1"/>
                          </a:solidFill>
                          <a:effectLst/>
                        </a:rPr>
                        <a:t>Returns the sum of a sequence. Floating point numbers are more precise than </a:t>
                      </a:r>
                      <a:r>
                        <a:rPr lang="en-US" sz="1200" kern="100">
                          <a:solidFill>
                            <a:schemeClr val="tx1"/>
                          </a:solidFill>
                          <a:effectLst/>
                        </a:rPr>
                        <a:t>sum.</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en-US" sz="1200" kern="100">
                          <a:solidFill>
                            <a:schemeClr val="tx1"/>
                          </a:solidFill>
                          <a:effectLst/>
                        </a:rPr>
                        <a:t>fsum([.1, .1, .1, .1, .1, .1, .1, .1, .1, .1, .1])</a:t>
                      </a:r>
                      <a:endParaRPr lang="zh-CN" sz="1200" kern="100">
                        <a:solidFill>
                          <a:schemeClr val="tx1"/>
                        </a:solidFill>
                        <a:effectLst/>
                      </a:endParaRPr>
                    </a:p>
                    <a:p>
                      <a:pPr algn="just">
                        <a:spcAft>
                          <a:spcPts val="0"/>
                        </a:spcAft>
                      </a:pPr>
                      <a:r>
                        <a:rPr lang="en-US" sz="1200" kern="100">
                          <a:solidFill>
                            <a:schemeClr val="tx1"/>
                          </a:solidFill>
                          <a:effectLst/>
                        </a:rPr>
                        <a:t>sum([.1, .1, .1, .1, .1, .1, .1, .1, .1, .1, .1])</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en-US" sz="1200" kern="100">
                          <a:solidFill>
                            <a:schemeClr val="tx1"/>
                          </a:solidFill>
                          <a:effectLst/>
                        </a:rPr>
                        <a:t>1.0</a:t>
                      </a:r>
                      <a:endParaRPr lang="zh-CN" sz="1200" kern="100">
                        <a:solidFill>
                          <a:schemeClr val="tx1"/>
                        </a:solidFill>
                        <a:effectLst/>
                      </a:endParaRPr>
                    </a:p>
                    <a:p>
                      <a:pPr algn="just">
                        <a:spcAft>
                          <a:spcPts val="0"/>
                        </a:spcAft>
                      </a:pPr>
                      <a:r>
                        <a:rPr lang="en-US" sz="1200" kern="100">
                          <a:solidFill>
                            <a:schemeClr val="tx1"/>
                          </a:solidFill>
                          <a:effectLst/>
                        </a:rPr>
                        <a:t> </a:t>
                      </a:r>
                      <a:endParaRPr lang="zh-CN" sz="1200" kern="100">
                        <a:solidFill>
                          <a:schemeClr val="tx1"/>
                        </a:solidFill>
                        <a:effectLst/>
                      </a:endParaRPr>
                    </a:p>
                    <a:p>
                      <a:pPr algn="just">
                        <a:spcAft>
                          <a:spcPts val="0"/>
                        </a:spcAft>
                      </a:pPr>
                      <a:r>
                        <a:rPr lang="en-US" sz="1200" kern="100">
                          <a:solidFill>
                            <a:schemeClr val="tx1"/>
                          </a:solidFill>
                          <a:effectLst/>
                        </a:rPr>
                        <a:t>0.99999999999999999999</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r>
              <a:tr h="719160">
                <a:tc>
                  <a:txBody>
                    <a:bodyPr/>
                    <a:lstStyle/>
                    <a:p>
                      <a:pPr algn="just">
                        <a:spcAft>
                          <a:spcPts val="0"/>
                        </a:spcAft>
                      </a:pPr>
                      <a:r>
                        <a:rPr lang="en-US" sz="1200" kern="100">
                          <a:solidFill>
                            <a:schemeClr val="tx1"/>
                          </a:solidFill>
                          <a:effectLst/>
                        </a:rPr>
                        <a:t>isfinite(x)</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zh-CN" sz="1200" kern="100">
                          <a:solidFill>
                            <a:schemeClr val="tx1"/>
                          </a:solidFill>
                          <a:effectLst/>
                        </a:rPr>
                        <a:t>Determine if </a:t>
                      </a:r>
                      <a:r>
                        <a:rPr lang="en-US" sz="1200" kern="100">
                          <a:solidFill>
                            <a:schemeClr val="tx1"/>
                          </a:solidFill>
                          <a:effectLst/>
                        </a:rPr>
                        <a:t>x </a:t>
                      </a:r>
                      <a:r>
                        <a:rPr lang="zh-CN" sz="1200" kern="100">
                          <a:solidFill>
                            <a:schemeClr val="tx1"/>
                          </a:solidFill>
                          <a:effectLst/>
                        </a:rPr>
                        <a:t>is a finite value</a:t>
                      </a:r>
                      <a:endParaRPr lang="zh-CN"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en-US" sz="1200" kern="100">
                          <a:solidFill>
                            <a:schemeClr val="tx1"/>
                          </a:solidFill>
                          <a:effectLst/>
                        </a:rPr>
                        <a:t>isfinite(float('Infinity'))</a:t>
                      </a:r>
                      <a:endParaRPr lang="zh-CN" sz="1200" kern="100">
                        <a:solidFill>
                          <a:schemeClr val="tx1"/>
                        </a:solidFill>
                        <a:effectLst/>
                      </a:endParaRPr>
                    </a:p>
                    <a:p>
                      <a:pPr algn="just">
                        <a:spcAft>
                          <a:spcPts val="0"/>
                        </a:spcAft>
                      </a:pPr>
                      <a:r>
                        <a:rPr lang="en-US" sz="1200" kern="100">
                          <a:solidFill>
                            <a:schemeClr val="tx1"/>
                          </a:solidFill>
                          <a:effectLst/>
                        </a:rPr>
                        <a:t>isfinite(float('-Infinity'))</a:t>
                      </a:r>
                      <a:endParaRPr lang="zh-CN" sz="1200" kern="100">
                        <a:solidFill>
                          <a:schemeClr val="tx1"/>
                        </a:solidFill>
                        <a:effectLst/>
                      </a:endParaRPr>
                    </a:p>
                    <a:p>
                      <a:pPr algn="just">
                        <a:spcAft>
                          <a:spcPts val="0"/>
                        </a:spcAft>
                      </a:pPr>
                      <a:r>
                        <a:rPr lang="en-US" sz="1200" kern="100">
                          <a:solidFill>
                            <a:schemeClr val="tx1"/>
                          </a:solidFill>
                          <a:effectLst/>
                        </a:rPr>
                        <a:t>isfinite(float('NaN'))</a:t>
                      </a:r>
                      <a:endParaRPr lang="zh-CN" sz="1200" kern="100">
                        <a:solidFill>
                          <a:schemeClr val="tx1"/>
                        </a:solidFill>
                        <a:effectLst/>
                      </a:endParaRPr>
                    </a:p>
                    <a:p>
                      <a:pPr algn="just">
                        <a:spcAft>
                          <a:spcPts val="0"/>
                        </a:spcAft>
                      </a:pPr>
                      <a:r>
                        <a:rPr lang="en-US" sz="1200" kern="100">
                          <a:solidFill>
                            <a:schemeClr val="tx1"/>
                          </a:solidFill>
                          <a:effectLst/>
                        </a:rPr>
                        <a:t>isfinite(float('12.3'))</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en-US" sz="1200" kern="100">
                          <a:solidFill>
                            <a:schemeClr val="tx1"/>
                          </a:solidFill>
                          <a:effectLst/>
                        </a:rPr>
                        <a:t>False</a:t>
                      </a:r>
                      <a:endParaRPr lang="zh-CN" sz="1200" kern="100">
                        <a:solidFill>
                          <a:schemeClr val="tx1"/>
                        </a:solidFill>
                        <a:effectLst/>
                      </a:endParaRPr>
                    </a:p>
                    <a:p>
                      <a:pPr algn="just">
                        <a:spcAft>
                          <a:spcPts val="0"/>
                        </a:spcAft>
                      </a:pPr>
                      <a:r>
                        <a:rPr lang="en-US" sz="1200" kern="100">
                          <a:solidFill>
                            <a:schemeClr val="tx1"/>
                          </a:solidFill>
                          <a:effectLst/>
                        </a:rPr>
                        <a:t>False</a:t>
                      </a:r>
                      <a:endParaRPr lang="zh-CN" sz="1200" kern="100">
                        <a:solidFill>
                          <a:schemeClr val="tx1"/>
                        </a:solidFill>
                        <a:effectLst/>
                      </a:endParaRPr>
                    </a:p>
                    <a:p>
                      <a:pPr algn="just">
                        <a:spcAft>
                          <a:spcPts val="0"/>
                        </a:spcAft>
                      </a:pPr>
                      <a:r>
                        <a:rPr lang="en-US" sz="1200" kern="100">
                          <a:solidFill>
                            <a:schemeClr val="tx1"/>
                          </a:solidFill>
                          <a:effectLst/>
                        </a:rPr>
                        <a:t>False</a:t>
                      </a:r>
                      <a:endParaRPr lang="zh-CN" sz="1200" kern="100">
                        <a:solidFill>
                          <a:schemeClr val="tx1"/>
                        </a:solidFill>
                        <a:effectLst/>
                      </a:endParaRPr>
                    </a:p>
                    <a:p>
                      <a:pPr algn="just">
                        <a:spcAft>
                          <a:spcPts val="0"/>
                        </a:spcAft>
                      </a:pPr>
                      <a:r>
                        <a:rPr lang="en-US" sz="1200" kern="100">
                          <a:solidFill>
                            <a:schemeClr val="tx1"/>
                          </a:solidFill>
                          <a:effectLst/>
                        </a:rPr>
                        <a:t>True</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r>
              <a:tr h="359580">
                <a:tc>
                  <a:txBody>
                    <a:bodyPr/>
                    <a:lstStyle/>
                    <a:p>
                      <a:pPr algn="just">
                        <a:spcAft>
                          <a:spcPts val="0"/>
                        </a:spcAft>
                      </a:pPr>
                      <a:r>
                        <a:rPr lang="en-US" sz="1200" kern="100">
                          <a:solidFill>
                            <a:schemeClr val="tx1"/>
                          </a:solidFill>
                          <a:effectLst/>
                        </a:rPr>
                        <a:t>isinf(x)</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zh-CN" sz="1200" kern="100">
                          <a:solidFill>
                            <a:schemeClr val="tx1"/>
                          </a:solidFill>
                          <a:effectLst/>
                        </a:rPr>
                        <a:t>Determine if </a:t>
                      </a:r>
                      <a:r>
                        <a:rPr lang="en-US" sz="1200" kern="100">
                          <a:solidFill>
                            <a:schemeClr val="tx1"/>
                          </a:solidFill>
                          <a:effectLst/>
                        </a:rPr>
                        <a:t>x </a:t>
                      </a:r>
                      <a:r>
                        <a:rPr lang="zh-CN" sz="1200" kern="100">
                          <a:solidFill>
                            <a:schemeClr val="tx1"/>
                          </a:solidFill>
                          <a:effectLst/>
                        </a:rPr>
                        <a:t>is infinity</a:t>
                      </a:r>
                      <a:endParaRPr lang="zh-CN"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en-US" sz="1200" kern="100">
                          <a:solidFill>
                            <a:schemeClr val="tx1"/>
                          </a:solidFill>
                          <a:effectLst/>
                        </a:rPr>
                        <a:t>isinf(float('Infinity'))</a:t>
                      </a:r>
                      <a:endParaRPr lang="zh-CN" sz="1200" kern="100">
                        <a:solidFill>
                          <a:schemeClr val="tx1"/>
                        </a:solidFill>
                        <a:effectLst/>
                      </a:endParaRPr>
                    </a:p>
                    <a:p>
                      <a:pPr algn="just">
                        <a:spcAft>
                          <a:spcPts val="0"/>
                        </a:spcAft>
                      </a:pPr>
                      <a:r>
                        <a:rPr lang="en-US" sz="1200" kern="100">
                          <a:solidFill>
                            <a:schemeClr val="tx1"/>
                          </a:solidFill>
                          <a:effectLst/>
                        </a:rPr>
                        <a:t>isinf(12.3)</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en-US" sz="1200" kern="100">
                          <a:solidFill>
                            <a:schemeClr val="tx1"/>
                          </a:solidFill>
                          <a:effectLst/>
                        </a:rPr>
                        <a:t>True </a:t>
                      </a:r>
                      <a:endParaRPr lang="zh-CN" sz="1200" kern="100">
                        <a:solidFill>
                          <a:schemeClr val="tx1"/>
                        </a:solidFill>
                        <a:effectLst/>
                      </a:endParaRPr>
                    </a:p>
                    <a:p>
                      <a:pPr algn="just">
                        <a:spcAft>
                          <a:spcPts val="0"/>
                        </a:spcAft>
                      </a:pPr>
                      <a:r>
                        <a:rPr lang="en-US" sz="1200" kern="100">
                          <a:solidFill>
                            <a:schemeClr val="tx1"/>
                          </a:solidFill>
                          <a:effectLst/>
                        </a:rPr>
                        <a:t>False</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r>
              <a:tr h="359580">
                <a:tc>
                  <a:txBody>
                    <a:bodyPr/>
                    <a:lstStyle/>
                    <a:p>
                      <a:pPr algn="just">
                        <a:spcAft>
                          <a:spcPts val="0"/>
                        </a:spcAft>
                      </a:pPr>
                      <a:r>
                        <a:rPr lang="en-US" sz="1200" kern="100">
                          <a:solidFill>
                            <a:schemeClr val="tx1"/>
                          </a:solidFill>
                          <a:effectLst/>
                        </a:rPr>
                        <a:t>isnan(x)</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zh-CN" sz="1200" kern="100">
                          <a:solidFill>
                            <a:schemeClr val="tx1"/>
                          </a:solidFill>
                          <a:effectLst/>
                        </a:rPr>
                        <a:t>Determine if </a:t>
                      </a:r>
                      <a:r>
                        <a:rPr lang="en-US" sz="1200" kern="100">
                          <a:solidFill>
                            <a:schemeClr val="tx1"/>
                          </a:solidFill>
                          <a:effectLst/>
                        </a:rPr>
                        <a:t>x </a:t>
                      </a:r>
                      <a:r>
                        <a:rPr lang="zh-CN" sz="1200" kern="100">
                          <a:solidFill>
                            <a:schemeClr val="tx1"/>
                          </a:solidFill>
                          <a:effectLst/>
                        </a:rPr>
                        <a:t>is a non-numeric value</a:t>
                      </a:r>
                      <a:endParaRPr lang="zh-CN"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en-US" sz="1200" kern="100">
                          <a:solidFill>
                            <a:schemeClr val="tx1"/>
                          </a:solidFill>
                          <a:effectLst/>
                        </a:rPr>
                        <a:t>isnan(float('NaN'))</a:t>
                      </a:r>
                      <a:endParaRPr lang="zh-CN" sz="1200" kern="100">
                        <a:solidFill>
                          <a:schemeClr val="tx1"/>
                        </a:solidFill>
                        <a:effectLst/>
                      </a:endParaRPr>
                    </a:p>
                    <a:p>
                      <a:pPr algn="just">
                        <a:spcAft>
                          <a:spcPts val="0"/>
                        </a:spcAft>
                      </a:pPr>
                      <a:r>
                        <a:rPr lang="en-US" sz="1200" kern="100">
                          <a:solidFill>
                            <a:schemeClr val="tx1"/>
                          </a:solidFill>
                          <a:effectLst/>
                        </a:rPr>
                        <a:t>isnan(12.3)</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en-US" sz="1200" kern="100">
                          <a:solidFill>
                            <a:schemeClr val="tx1"/>
                          </a:solidFill>
                          <a:effectLst/>
                        </a:rPr>
                        <a:t>True </a:t>
                      </a:r>
                      <a:endParaRPr lang="zh-CN" sz="1200" kern="100">
                        <a:solidFill>
                          <a:schemeClr val="tx1"/>
                        </a:solidFill>
                        <a:effectLst/>
                      </a:endParaRPr>
                    </a:p>
                    <a:p>
                      <a:pPr algn="just">
                        <a:spcAft>
                          <a:spcPts val="0"/>
                        </a:spcAft>
                      </a:pPr>
                      <a:r>
                        <a:rPr lang="en-US" sz="1200" kern="100">
                          <a:solidFill>
                            <a:schemeClr val="tx1"/>
                          </a:solidFill>
                          <a:effectLst/>
                        </a:rPr>
                        <a:t>False</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r>
              <a:tr h="359580">
                <a:tc>
                  <a:txBody>
                    <a:bodyPr/>
                    <a:lstStyle/>
                    <a:p>
                      <a:pPr algn="just">
                        <a:spcAft>
                          <a:spcPts val="0"/>
                        </a:spcAft>
                      </a:pPr>
                      <a:r>
                        <a:rPr lang="en-US" sz="1200" kern="100">
                          <a:solidFill>
                            <a:schemeClr val="tx1"/>
                          </a:solidFill>
                          <a:effectLst/>
                        </a:rPr>
                        <a:t>ldexp(x, i)</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zh-CN" sz="1200" kern="100">
                          <a:solidFill>
                            <a:schemeClr val="tx1"/>
                          </a:solidFill>
                          <a:effectLst/>
                        </a:rPr>
                        <a:t>Return </a:t>
                      </a:r>
                      <a:r>
                        <a:rPr lang="en-US" sz="1200" kern="100">
                          <a:solidFill>
                            <a:schemeClr val="tx1"/>
                          </a:solidFill>
                          <a:effectLst/>
                        </a:rPr>
                        <a:t>x * (2**i)</a:t>
                      </a:r>
                      <a:endParaRPr lang="zh-CN" sz="1200" kern="100">
                        <a:solidFill>
                          <a:schemeClr val="tx1"/>
                        </a:solidFill>
                        <a:effectLst/>
                      </a:endParaRPr>
                    </a:p>
                    <a:p>
                      <a:pPr algn="just">
                        <a:spcAft>
                          <a:spcPts val="0"/>
                        </a:spcAft>
                      </a:pPr>
                      <a:r>
                        <a:rPr lang="zh-CN" sz="1200" kern="100">
                          <a:solidFill>
                            <a:schemeClr val="tx1"/>
                          </a:solidFill>
                          <a:effectLst/>
                        </a:rPr>
                        <a:t>is the inverse function of</a:t>
                      </a:r>
                      <a:r>
                        <a:rPr lang="en-US" sz="1200" kern="100">
                          <a:solidFill>
                            <a:schemeClr val="tx1"/>
                          </a:solidFill>
                          <a:effectLst/>
                        </a:rPr>
                        <a:t> frexp(x)</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en-US" sz="1200" kern="100">
                          <a:solidFill>
                            <a:schemeClr val="tx1"/>
                          </a:solidFill>
                          <a:effectLst/>
                        </a:rPr>
                        <a:t>ldexp(2, 10)</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en-US" sz="1200" kern="100" dirty="0">
                          <a:solidFill>
                            <a:schemeClr val="tx1"/>
                          </a:solidFill>
                          <a:effectLst/>
                        </a:rPr>
                        <a:t>2048.0</a:t>
                      </a:r>
                      <a:endParaRPr lang="en-US" sz="1200" kern="100" dirty="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r>
              <a:tr h="359580">
                <a:tc>
                  <a:txBody>
                    <a:bodyPr/>
                    <a:lstStyle/>
                    <a:p>
                      <a:pPr algn="just">
                        <a:spcAft>
                          <a:spcPts val="0"/>
                        </a:spcAft>
                      </a:pPr>
                      <a:r>
                        <a:rPr lang="en-US" sz="1200" kern="100">
                          <a:solidFill>
                            <a:schemeClr val="tx1"/>
                          </a:solidFill>
                          <a:effectLst/>
                        </a:rPr>
                        <a:t>modf(x)</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zh-CN" sz="1200" kern="100">
                          <a:solidFill>
                            <a:schemeClr val="tx1"/>
                          </a:solidFill>
                          <a:effectLst/>
                        </a:rPr>
                        <a:t>Returns the fractional and integer parts of </a:t>
                      </a:r>
                      <a:r>
                        <a:rPr lang="en-US" sz="1200" kern="100">
                          <a:solidFill>
                            <a:schemeClr val="tx1"/>
                          </a:solidFill>
                          <a:effectLst/>
                        </a:rPr>
                        <a:t>x</a:t>
                      </a:r>
                      <a:r>
                        <a:rPr lang="zh-CN" sz="1200" kern="100">
                          <a:solidFill>
                            <a:schemeClr val="tx1"/>
                          </a:solidFill>
                          <a:effectLst/>
                        </a:rPr>
                        <a:t>, resulting in a tuple</a:t>
                      </a:r>
                      <a:endParaRPr lang="zh-CN"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en-US" sz="1200" kern="100">
                          <a:solidFill>
                            <a:schemeClr val="tx1"/>
                          </a:solidFill>
                          <a:effectLst/>
                        </a:rPr>
                        <a:t>modf(-12.3)</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en-US" sz="1200" kern="100">
                          <a:solidFill>
                            <a:schemeClr val="tx1"/>
                          </a:solidFill>
                          <a:effectLst/>
                        </a:rPr>
                        <a:t>(-0.3000000000000007, -12.0)</a:t>
                      </a:r>
                      <a:endParaRPr lang="en-US" sz="1200" kern="10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r>
              <a:tr h="359580">
                <a:tc>
                  <a:txBody>
                    <a:bodyPr/>
                    <a:lstStyle/>
                    <a:p>
                      <a:pPr algn="just">
                        <a:spcAft>
                          <a:spcPts val="0"/>
                        </a:spcAft>
                      </a:pPr>
                      <a:r>
                        <a:rPr lang="en-US" sz="1200" kern="100" dirty="0" err="1">
                          <a:solidFill>
                            <a:schemeClr val="tx1"/>
                          </a:solidFill>
                          <a:effectLst/>
                        </a:rPr>
                        <a:t>trunc</a:t>
                      </a:r>
                      <a:r>
                        <a:rPr lang="en-US" sz="1200" kern="100" dirty="0">
                          <a:solidFill>
                            <a:schemeClr val="tx1"/>
                          </a:solidFill>
                          <a:effectLst/>
                        </a:rPr>
                        <a:t>(x)</a:t>
                      </a:r>
                      <a:endParaRPr lang="en-US" sz="1200" kern="100" dirty="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zh-CN" sz="1200" kern="100" dirty="0">
                          <a:solidFill>
                            <a:schemeClr val="tx1"/>
                          </a:solidFill>
                          <a:effectLst/>
                        </a:rPr>
                        <a:t>Truncate </a:t>
                      </a:r>
                      <a:r>
                        <a:rPr lang="en-US" sz="1200" kern="100" dirty="0">
                          <a:solidFill>
                            <a:schemeClr val="tx1"/>
                          </a:solidFill>
                          <a:effectLst/>
                        </a:rPr>
                        <a:t>x </a:t>
                      </a:r>
                      <a:r>
                        <a:rPr lang="zh-CN" sz="1200" kern="100" dirty="0">
                          <a:solidFill>
                            <a:schemeClr val="tx1"/>
                          </a:solidFill>
                          <a:effectLst/>
                        </a:rPr>
                        <a:t>to the closest integer to </a:t>
                      </a:r>
                      <a:r>
                        <a:rPr lang="en-US" sz="1200" kern="100" dirty="0">
                          <a:solidFill>
                            <a:schemeClr val="tx1"/>
                          </a:solidFill>
                          <a:effectLst/>
                        </a:rPr>
                        <a:t>0</a:t>
                      </a:r>
                      <a:endParaRPr lang="en-US" sz="1200" kern="100" dirty="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en-US" sz="1200" kern="100" dirty="0" err="1">
                          <a:solidFill>
                            <a:schemeClr val="tx1"/>
                          </a:solidFill>
                          <a:effectLst/>
                        </a:rPr>
                        <a:t>trunc</a:t>
                      </a:r>
                      <a:r>
                        <a:rPr lang="en-US" sz="1200" kern="100" dirty="0">
                          <a:solidFill>
                            <a:schemeClr val="tx1"/>
                          </a:solidFill>
                          <a:effectLst/>
                        </a:rPr>
                        <a:t>(1.2)</a:t>
                      </a:r>
                      <a:endParaRPr lang="zh-CN" sz="1200" kern="100" dirty="0">
                        <a:solidFill>
                          <a:schemeClr val="tx1"/>
                        </a:solidFill>
                        <a:effectLst/>
                      </a:endParaRPr>
                    </a:p>
                    <a:p>
                      <a:pPr algn="just">
                        <a:spcAft>
                          <a:spcPts val="0"/>
                        </a:spcAft>
                      </a:pPr>
                      <a:r>
                        <a:rPr lang="en-US" sz="1200" kern="100" dirty="0" err="1">
                          <a:solidFill>
                            <a:schemeClr val="tx1"/>
                          </a:solidFill>
                          <a:effectLst/>
                        </a:rPr>
                        <a:t>trunc</a:t>
                      </a:r>
                      <a:r>
                        <a:rPr lang="en-US" sz="1200" kern="100" dirty="0">
                          <a:solidFill>
                            <a:schemeClr val="tx1"/>
                          </a:solidFill>
                          <a:effectLst/>
                        </a:rPr>
                        <a:t>(-2.8)</a:t>
                      </a:r>
                      <a:endParaRPr lang="en-US" sz="1200" kern="100" dirty="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c>
                  <a:txBody>
                    <a:bodyPr/>
                    <a:lstStyle/>
                    <a:p>
                      <a:pPr algn="just">
                        <a:spcAft>
                          <a:spcPts val="0"/>
                        </a:spcAft>
                      </a:pPr>
                      <a:r>
                        <a:rPr lang="en-US" sz="1200" kern="100" dirty="0">
                          <a:solidFill>
                            <a:schemeClr val="tx1"/>
                          </a:solidFill>
                          <a:effectLst/>
                        </a:rPr>
                        <a:t>1</a:t>
                      </a:r>
                      <a:endParaRPr lang="zh-CN" sz="1200" kern="100" dirty="0">
                        <a:solidFill>
                          <a:schemeClr val="tx1"/>
                        </a:solidFill>
                        <a:effectLst/>
                      </a:endParaRPr>
                    </a:p>
                    <a:p>
                      <a:pPr algn="just">
                        <a:spcAft>
                          <a:spcPts val="0"/>
                        </a:spcAft>
                      </a:pPr>
                      <a:r>
                        <a:rPr lang="en-US" sz="1200" kern="100" dirty="0">
                          <a:solidFill>
                            <a:schemeClr val="tx1"/>
                          </a:solidFill>
                          <a:effectLst/>
                        </a:rPr>
                        <a:t>-2</a:t>
                      </a:r>
                      <a:endParaRPr lang="en-US" sz="1200" kern="100" dirty="0">
                        <a:solidFill>
                          <a:schemeClr val="tx1"/>
                        </a:solidFill>
                        <a:effectLst/>
                        <a:latin typeface="Times New Roman" panose="02020603050405020304" pitchFamily="18" charset="0"/>
                        <a:ea typeface="Times New Roman" panose="02020603050405020304" pitchFamily="18" charset="0"/>
                      </a:endParaRPr>
                    </a:p>
                  </a:txBody>
                  <a:tcPr marL="60994" marR="60994" marT="0" marB="0" anchor="ctr"/>
                </a:tc>
              </a:tr>
            </a:tbl>
          </a:graphicData>
        </a:graphic>
      </p:graphicFrame>
      <p:sp>
        <p:nvSpPr>
          <p:cNvPr id="19458" name="标题 1"/>
          <p:cNvSpPr>
            <a:spLocks noGrp="1" noChangeArrowheads="1"/>
          </p:cNvSpPr>
          <p:nvPr>
            <p:custDataLst>
              <p:tags r:id="rId1"/>
            </p:custDataLst>
          </p:nvPr>
        </p:nvSpPr>
        <p:spPr>
          <a:xfrm>
            <a:off x="-570865" y="548640"/>
            <a:ext cx="13333095" cy="501650"/>
          </a:xfrm>
          <a:prstGeom prst="rect">
            <a:avLst/>
          </a:prstGeom>
          <a:noFill/>
          <a:ln>
            <a:noFill/>
          </a:ln>
        </p:spPr>
        <p:txBody>
          <a:bodyPr vert="horz" wrap="square" lIns="92075" tIns="46038" rIns="92075" bIns="46038" numCol="1" anchor="ctr" anchorCtr="0" compatLnSpc="1"/>
          <a:lstStyle>
            <a:lvl1pPr algn="ctr" rtl="0" eaLnBrk="0" fontAlgn="base" hangingPunct="0">
              <a:spcBef>
                <a:spcPct val="0"/>
              </a:spcBef>
              <a:spcAft>
                <a:spcPct val="0"/>
              </a:spcAft>
              <a:defRPr sz="3600" b="1">
                <a:solidFill>
                  <a:srgbClr val="990033"/>
                </a:solidFill>
                <a:latin typeface="Times New Roman" panose="02020603050405020304" pitchFamily="18" charset="0"/>
                <a:ea typeface="Times New Roman" panose="02020603050405020304" pitchFamily="18" charset="0"/>
                <a:cs typeface="+mj-cs"/>
              </a:defRPr>
            </a:lvl1pPr>
            <a:lvl2pPr algn="ctr" rtl="0" eaLnBrk="0" fontAlgn="base" hangingPunct="0">
              <a:spcBef>
                <a:spcPct val="0"/>
              </a:spcBef>
              <a:spcAft>
                <a:spcPct val="0"/>
              </a:spcAft>
              <a:defRPr sz="3200">
                <a:solidFill>
                  <a:srgbClr val="B82F25"/>
                </a:solidFill>
                <a:latin typeface="Arial" panose="020B0604020202020204" pitchFamily="34" charset="0"/>
              </a:defRPr>
            </a:lvl2pPr>
            <a:lvl3pPr algn="ctr" rtl="0" eaLnBrk="0" fontAlgn="base" hangingPunct="0">
              <a:spcBef>
                <a:spcPct val="0"/>
              </a:spcBef>
              <a:spcAft>
                <a:spcPct val="0"/>
              </a:spcAft>
              <a:defRPr sz="3200">
                <a:solidFill>
                  <a:srgbClr val="B82F25"/>
                </a:solidFill>
                <a:latin typeface="Arial" panose="020B0604020202020204" pitchFamily="34" charset="0"/>
              </a:defRPr>
            </a:lvl3pPr>
            <a:lvl4pPr algn="ctr" rtl="0" eaLnBrk="0" fontAlgn="base" hangingPunct="0">
              <a:spcBef>
                <a:spcPct val="0"/>
              </a:spcBef>
              <a:spcAft>
                <a:spcPct val="0"/>
              </a:spcAft>
              <a:defRPr sz="3200">
                <a:solidFill>
                  <a:srgbClr val="B82F25"/>
                </a:solidFill>
                <a:latin typeface="Arial" panose="020B0604020202020204" pitchFamily="34" charset="0"/>
              </a:defRPr>
            </a:lvl4pPr>
            <a:lvl5pPr algn="ctr" rtl="0" eaLnBrk="0" fontAlgn="base" hangingPunct="0">
              <a:spcBef>
                <a:spcPct val="0"/>
              </a:spcBef>
              <a:spcAft>
                <a:spcPct val="0"/>
              </a:spcAft>
              <a:defRPr sz="3200">
                <a:solidFill>
                  <a:srgbClr val="B82F25"/>
                </a:solidFill>
                <a:latin typeface="Arial" panose="020B0604020202020204" pitchFamily="34" charset="0"/>
              </a:defRPr>
            </a:lvl5pPr>
            <a:lvl6pPr marL="457200" algn="ctr" rtl="0" eaLnBrk="0" fontAlgn="base" hangingPunct="0">
              <a:spcBef>
                <a:spcPct val="0"/>
              </a:spcBef>
              <a:spcAft>
                <a:spcPct val="0"/>
              </a:spcAft>
              <a:defRPr sz="3200">
                <a:solidFill>
                  <a:srgbClr val="FF7706"/>
                </a:solidFill>
                <a:latin typeface="Arial" panose="020B0604020202020204" pitchFamily="34" charset="0"/>
              </a:defRPr>
            </a:lvl6pPr>
            <a:lvl7pPr marL="914400" algn="ctr" rtl="0" eaLnBrk="0" fontAlgn="base" hangingPunct="0">
              <a:spcBef>
                <a:spcPct val="0"/>
              </a:spcBef>
              <a:spcAft>
                <a:spcPct val="0"/>
              </a:spcAft>
              <a:defRPr sz="3200">
                <a:solidFill>
                  <a:srgbClr val="FF7706"/>
                </a:solidFill>
                <a:latin typeface="Arial" panose="020B0604020202020204" pitchFamily="34" charset="0"/>
              </a:defRPr>
            </a:lvl7pPr>
            <a:lvl8pPr marL="1371600" algn="ctr" rtl="0" eaLnBrk="0" fontAlgn="base" hangingPunct="0">
              <a:spcBef>
                <a:spcPct val="0"/>
              </a:spcBef>
              <a:spcAft>
                <a:spcPct val="0"/>
              </a:spcAft>
              <a:defRPr sz="3200">
                <a:solidFill>
                  <a:srgbClr val="FF7706"/>
                </a:solidFill>
                <a:latin typeface="Arial" panose="020B0604020202020204" pitchFamily="34" charset="0"/>
              </a:defRPr>
            </a:lvl8pPr>
            <a:lvl9pPr marL="1828800" algn="ctr" rtl="0" eaLnBrk="0" fontAlgn="base" hangingPunct="0">
              <a:spcBef>
                <a:spcPct val="0"/>
              </a:spcBef>
              <a:spcAft>
                <a:spcPct val="0"/>
              </a:spcAft>
              <a:defRPr sz="3200">
                <a:solidFill>
                  <a:srgbClr val="FF7706"/>
                </a:solidFill>
                <a:latin typeface="Arial" panose="020B0604020202020204" pitchFamily="34" charset="0"/>
              </a:defRPr>
            </a:lvl9pPr>
          </a:lstStyle>
          <a:p>
            <a:pPr eaLnBrk="1" hangingPunct="1">
              <a:defRPr/>
            </a:pPr>
            <a:r>
              <a:rPr lang="zh-CN" altLang="zh-CN" sz="3200" dirty="0"/>
              <a:t>Constants and functions included in the math module </a:t>
            </a:r>
            <a:r>
              <a:rPr lang="en-US" altLang="zh-CN" sz="3200" dirty="0"/>
              <a:t>(2)</a:t>
            </a:r>
            <a:endParaRPr lang="zh-CN" alt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p:nvPr>
        </p:nvSpPr>
        <p:spPr>
          <a:xfrm>
            <a:off x="1127448" y="476672"/>
            <a:ext cx="9648825" cy="541338"/>
          </a:xfrm>
        </p:spPr>
        <p:txBody>
          <a:bodyPr/>
          <a:lstStyle/>
          <a:p>
            <a:pPr eaLnBrk="1" hangingPunct="1">
              <a:defRPr/>
            </a:pPr>
            <a:r>
              <a:rPr lang="en-US" altLang="zh-CN" dirty="0"/>
              <a:t>int </a:t>
            </a:r>
            <a:r>
              <a:rPr lang="zh-CN" altLang="zh-CN" dirty="0"/>
              <a:t>type (arbitrary precision integer) </a:t>
            </a:r>
            <a:r>
              <a:rPr lang="zh-CN" altLang="en-US" dirty="0"/>
              <a:t>(</a:t>
            </a:r>
            <a:r>
              <a:rPr lang="en-US" altLang="zh-CN" dirty="0"/>
              <a:t>1</a:t>
            </a:r>
            <a:r>
              <a:rPr lang="zh-CN" altLang="en-US" dirty="0"/>
              <a:t>)</a:t>
            </a:r>
            <a:endParaRPr lang="zh-CN" altLang="en-US" dirty="0"/>
          </a:p>
        </p:txBody>
      </p:sp>
      <p:sp>
        <p:nvSpPr>
          <p:cNvPr id="5123" name="内容占位符 2"/>
          <p:cNvSpPr>
            <a:spLocks noGrp="1"/>
          </p:cNvSpPr>
          <p:nvPr>
            <p:ph idx="1"/>
          </p:nvPr>
        </p:nvSpPr>
        <p:spPr>
          <a:xfrm>
            <a:off x="263352" y="908050"/>
            <a:ext cx="11521280" cy="5113238"/>
          </a:xfrm>
        </p:spPr>
        <p:txBody>
          <a:bodyPr rtlCol="0">
            <a:noAutofit/>
          </a:bodyPr>
          <a:lstStyle/>
          <a:p>
            <a:pPr eaLnBrk="1" fontAlgn="auto" hangingPunct="1">
              <a:spcAft>
                <a:spcPts val="0"/>
              </a:spcAft>
              <a:defRPr/>
            </a:pPr>
            <a:r>
              <a:rPr lang="zh-CN" altLang="zh-CN" sz="2400" dirty="0"/>
              <a:t>Integer literal</a:t>
            </a:r>
            <a:r>
              <a:rPr lang="zh-CN" altLang="en-US" sz="2400" dirty="0"/>
              <a:t>: </a:t>
            </a:r>
            <a:r>
              <a:rPr lang="zh-CN" altLang="zh-CN" sz="2400" dirty="0"/>
              <a:t>numeric string (can be preceded by a negative sign </a:t>
            </a:r>
            <a:r>
              <a:rPr lang="en-US" altLang="zh-CN" sz="2400" dirty="0"/>
              <a:t>-</a:t>
            </a:r>
            <a:r>
              <a:rPr lang="zh-CN" altLang="zh-CN" sz="2400" dirty="0"/>
              <a:t>)</a:t>
            </a:r>
            <a:endParaRPr lang="en-US" altLang="zh-CN" sz="2400" dirty="0"/>
          </a:p>
          <a:p>
            <a:pPr eaLnBrk="1" fontAlgn="auto" hangingPunct="1">
              <a:spcAft>
                <a:spcPts val="0"/>
              </a:spcAft>
              <a:defRPr/>
            </a:pPr>
            <a:endParaRPr lang="en-US" altLang="zh-CN" sz="2400" dirty="0"/>
          </a:p>
          <a:p>
            <a:pPr eaLnBrk="1" fontAlgn="auto" hangingPunct="1">
              <a:spcAft>
                <a:spcPts val="0"/>
              </a:spcAft>
              <a:defRPr/>
            </a:pPr>
            <a:endParaRPr lang="en-US" altLang="zh-CN" sz="2400" dirty="0"/>
          </a:p>
          <a:p>
            <a:pPr eaLnBrk="1" fontAlgn="auto" hangingPunct="1">
              <a:spcAft>
                <a:spcPts val="0"/>
              </a:spcAft>
              <a:defRPr/>
            </a:pPr>
            <a:endParaRPr lang="en-US" altLang="zh-CN" sz="2400" dirty="0"/>
          </a:p>
          <a:p>
            <a:pPr eaLnBrk="1" fontAlgn="auto" hangingPunct="1">
              <a:spcAft>
                <a:spcPts val="0"/>
              </a:spcAft>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4.1</a:t>
            </a:r>
            <a:r>
              <a:rPr lang="zh-CN" altLang="zh-CN" sz="2400" dirty="0">
                <a:highlight>
                  <a:srgbClr val="00FFFF"/>
                </a:highlight>
                <a:cs typeface="Times New Roman" panose="02020603050405020304" pitchFamily="18" charset="0"/>
              </a:rPr>
              <a:t>] Example of Integer Literals</a:t>
            </a:r>
            <a:endParaRPr lang="en-US" altLang="zh-CN" sz="2400" dirty="0">
              <a:highlight>
                <a:srgbClr val="00FFFF"/>
              </a:highlight>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US" altLang="zh-CN" sz="2400" dirty="0"/>
          </a:p>
          <a:p>
            <a:pPr lvl="1" eaLnBrk="1" fontAlgn="auto" hangingPunct="1">
              <a:spcAft>
                <a:spcPts val="0"/>
              </a:spcAft>
              <a:defRPr/>
            </a:pPr>
            <a:endParaRPr lang="en-US" altLang="zh-CN" sz="2400" dirty="0"/>
          </a:p>
          <a:p>
            <a:pPr lvl="1" eaLnBrk="1" fontAlgn="auto" hangingPunct="1">
              <a:spcAft>
                <a:spcPts val="0"/>
              </a:spcAft>
              <a:defRPr/>
            </a:pPr>
            <a:endParaRPr lang="en-US" altLang="zh-CN" sz="2400" dirty="0"/>
          </a:p>
          <a:p>
            <a:pPr lvl="1" eaLnBrk="1" fontAlgn="auto" hangingPunct="1">
              <a:spcAft>
                <a:spcPts val="0"/>
              </a:spcAft>
              <a:defRPr/>
            </a:pPr>
            <a:endParaRPr lang="en-US" altLang="zh-CN" sz="2400" dirty="0"/>
          </a:p>
          <a:p>
            <a:pPr lvl="1" eaLnBrk="1" fontAlgn="auto" hangingPunct="1">
              <a:spcAft>
                <a:spcPts val="0"/>
              </a:spcAft>
              <a:defRPr/>
            </a:pPr>
            <a:endParaRPr lang="en-US" altLang="zh-CN" sz="2400" dirty="0"/>
          </a:p>
          <a:p>
            <a:pPr lvl="1" eaLnBrk="1" fontAlgn="auto" hangingPunct="1">
              <a:spcAft>
                <a:spcPts val="0"/>
              </a:spcAft>
              <a:defRPr/>
            </a:pPr>
            <a:r>
              <a:rPr lang="zh-CN" altLang="en-US" sz="2000" dirty="0"/>
              <a:t>Starting with </a:t>
            </a:r>
            <a:r>
              <a:rPr lang="en-US" altLang="zh-CN" sz="2000" dirty="0"/>
              <a:t>Python </a:t>
            </a:r>
            <a:r>
              <a:rPr lang="zh-CN" altLang="en-US" sz="2000" dirty="0"/>
              <a:t>version </a:t>
            </a:r>
            <a:r>
              <a:rPr lang="en-US" altLang="zh-CN" sz="2000" dirty="0"/>
              <a:t>3.7</a:t>
            </a:r>
            <a:r>
              <a:rPr lang="zh-CN" altLang="en-US" sz="2000" dirty="0"/>
              <a:t>, underscores </a:t>
            </a:r>
            <a:r>
              <a:rPr lang="zh-CN" altLang="zh-CN" sz="2000" dirty="0"/>
              <a:t>are supported as a thousandths marker for integers or floating point numbers to enhance readability of large values. Binary, octal, and hexadecimal use underscores to differentiate between 4-bit notation</a:t>
            </a:r>
            <a:endParaRPr lang="en-US" altLang="zh-CN" sz="2000" dirty="0"/>
          </a:p>
          <a:p>
            <a:pPr eaLnBrk="1" fontAlgn="auto" hangingPunct="1">
              <a:spcAft>
                <a:spcPts val="0"/>
              </a:spcAft>
              <a:defRPr/>
            </a:pPr>
            <a:endParaRPr lang="en-US" altLang="zh-CN" sz="2000" dirty="0"/>
          </a:p>
        </p:txBody>
      </p:sp>
      <p:pic>
        <p:nvPicPr>
          <p:cNvPr id="17412"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364230" y="1340485"/>
            <a:ext cx="6943090" cy="136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631381" y="3132605"/>
            <a:ext cx="7919019" cy="2245360"/>
          </a:xfrm>
          <a:prstGeom prst="rect">
            <a:avLst/>
          </a:prstGeom>
          <a:solidFill>
            <a:schemeClr val="accent4">
              <a:lumMod val="20000"/>
              <a:lumOff val="80000"/>
            </a:schemeClr>
          </a:solidFill>
        </p:spPr>
        <p:txBody>
          <a:bodyPr wrap="square">
            <a:spAutoFit/>
          </a:bodyPr>
          <a:lstStyle/>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a=123</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type(a) </a:t>
            </a:r>
            <a:r>
              <a:rPr lang="en-US" altLang="x-none"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000" b="1" kern="100" dirty="0">
                <a:highlight>
                  <a:srgbClr val="FFFF00"/>
                </a:highlight>
                <a:latin typeface="Times New Roman" panose="02020603050405020304" pitchFamily="18" charset="0"/>
                <a:cs typeface="Times New Roman" panose="02020603050405020304" pitchFamily="18" charset="0"/>
              </a:rPr>
              <a:t>&lt;class 'int'&gt;</a:t>
            </a:r>
            <a:endParaRPr lang="en-US" altLang="zh-CN" sz="20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highlight>
                  <a:srgbClr val="FFFF00"/>
                </a:highlight>
                <a:latin typeface="Times New Roman" panose="02020603050405020304" pitchFamily="18" charset="0"/>
                <a:cs typeface="Times New Roman" panose="02020603050405020304" pitchFamily="18" charset="0"/>
              </a:rPr>
              <a:t>&lt;class 'int'&gt;</a:t>
            </a:r>
            <a:endParaRPr lang="zh-CN" altLang="zh-CN" sz="20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1_000_000_000_000_000_000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000" b="1" kern="100" dirty="0">
                <a:highlight>
                  <a:srgbClr val="FFFF00"/>
                </a:highlight>
                <a:latin typeface="Times New Roman" panose="02020603050405020304" pitchFamily="18" charset="0"/>
                <a:cs typeface="Times New Roman" panose="02020603050405020304" pitchFamily="18" charset="0"/>
              </a:rPr>
              <a:t>1000000000000000</a:t>
            </a:r>
            <a:endParaRPr lang="en-US" altLang="zh-CN" sz="20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highlight>
                  <a:srgbClr val="FFFF00"/>
                </a:highlight>
                <a:latin typeface="Times New Roman" panose="02020603050405020304" pitchFamily="18" charset="0"/>
                <a:cs typeface="Times New Roman" panose="02020603050405020304" pitchFamily="18" charset="0"/>
              </a:rPr>
              <a:t>1000000000000000</a:t>
            </a:r>
            <a:endParaRPr lang="zh-CN" altLang="zh-CN" sz="20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0x_FF_FF_FF_FF </a:t>
            </a:r>
            <a:r>
              <a:rPr lang="en-US" altLang="x-none"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Output: </a:t>
            </a:r>
            <a:r>
              <a:rPr lang="x-none" altLang="zh-CN" sz="2000" b="1" kern="100" dirty="0">
                <a:highlight>
                  <a:srgbClr val="FFFF00"/>
                </a:highlight>
                <a:latin typeface="Times New Roman" panose="02020603050405020304" pitchFamily="18" charset="0"/>
                <a:cs typeface="Times New Roman" panose="02020603050405020304" pitchFamily="18" charset="0"/>
              </a:rPr>
              <a:t>4294967295</a:t>
            </a:r>
            <a:endParaRPr lang="en-US" altLang="zh-CN" sz="20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highlight>
                  <a:srgbClr val="FFFF00"/>
                </a:highlight>
                <a:latin typeface="Times New Roman" panose="02020603050405020304" pitchFamily="18" charset="0"/>
                <a:cs typeface="Times New Roman" panose="02020603050405020304" pitchFamily="18" charset="0"/>
              </a:rPr>
              <a:t>4294967295</a:t>
            </a:r>
            <a:endParaRPr lang="zh-CN" altLang="zh-CN" sz="2000" b="1" kern="100" dirty="0">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a:xfrm>
            <a:off x="-570865" y="548640"/>
            <a:ext cx="13333095" cy="501650"/>
          </a:xfrm>
        </p:spPr>
        <p:txBody>
          <a:bodyPr/>
          <a:lstStyle/>
          <a:p>
            <a:pPr eaLnBrk="1" hangingPunct="1">
              <a:defRPr/>
            </a:pPr>
            <a:r>
              <a:rPr lang="zh-CN" altLang="zh-CN" sz="3200" dirty="0"/>
              <a:t>Constants and functions included in the math module </a:t>
            </a:r>
            <a:r>
              <a:rPr lang="en-US" altLang="zh-CN" sz="3200" dirty="0"/>
              <a:t>(3)</a:t>
            </a:r>
            <a:endParaRPr lang="zh-CN" altLang="en-US" sz="3200" dirty="0"/>
          </a:p>
        </p:txBody>
      </p:sp>
      <p:sp>
        <p:nvSpPr>
          <p:cNvPr id="2" name="矩形 1"/>
          <p:cNvSpPr/>
          <p:nvPr/>
        </p:nvSpPr>
        <p:spPr>
          <a:xfrm>
            <a:off x="410528" y="1051878"/>
            <a:ext cx="7970452" cy="461665"/>
          </a:xfrm>
          <a:prstGeom prst="rect">
            <a:avLst/>
          </a:prstGeom>
        </p:spPr>
        <p:txBody>
          <a:bodyPr wrap="none">
            <a:spAutoFit/>
          </a:bodyPr>
          <a:lstStyle/>
          <a:p>
            <a:pPr>
              <a:defRPr/>
            </a:pPr>
            <a:r>
              <a:rPr lang="zh-CN" altLang="zh-CN" sz="2400" b="1" dirty="0">
                <a:highlight>
                  <a:srgbClr val="00FFFF"/>
                </a:highlight>
                <a:latin typeface="+mn-lt"/>
                <a:cs typeface="Times New Roman" panose="02020603050405020304" pitchFamily="18" charset="0"/>
              </a:rPr>
              <a:t>Table </a:t>
            </a:r>
            <a:r>
              <a:rPr lang="en-US" altLang="zh-CN" sz="2400" b="1" dirty="0">
                <a:highlight>
                  <a:srgbClr val="00FFFF"/>
                </a:highlight>
                <a:latin typeface="+mn-lt"/>
                <a:cs typeface="Times New Roman" panose="02020603050405020304" pitchFamily="18" charset="0"/>
              </a:rPr>
              <a:t>4-14</a:t>
            </a:r>
            <a:r>
              <a:rPr lang="zh-CN" altLang="zh-CN" sz="2400" b="1" dirty="0">
                <a:highlight>
                  <a:srgbClr val="00FFFF"/>
                </a:highlight>
                <a:latin typeface="+mn-lt"/>
                <a:cs typeface="Times New Roman" panose="02020603050405020304" pitchFamily="18" charset="0"/>
              </a:rPr>
              <a:t>(</a:t>
            </a:r>
            <a:r>
              <a:rPr lang="en-US" altLang="zh-CN" sz="2400" b="1" dirty="0">
                <a:highlight>
                  <a:srgbClr val="00FFFF"/>
                </a:highlight>
                <a:latin typeface="+mn-lt"/>
                <a:cs typeface="Times New Roman" panose="02020603050405020304" pitchFamily="18" charset="0"/>
              </a:rPr>
              <a:t>3</a:t>
            </a:r>
            <a:r>
              <a:rPr lang="zh-CN" altLang="zh-CN" sz="2400" b="1" dirty="0">
                <a:highlight>
                  <a:srgbClr val="00FFFF"/>
                </a:highlight>
                <a:latin typeface="+mn-lt"/>
                <a:cs typeface="Times New Roman" panose="02020603050405020304" pitchFamily="18" charset="0"/>
              </a:rPr>
              <a:t>) </a:t>
            </a:r>
            <a:r>
              <a:rPr lang="zh-CN" altLang="zh-CN" sz="2400" b="1" dirty="0">
                <a:highlight>
                  <a:srgbClr val="00FFFF"/>
                </a:highlight>
                <a:latin typeface="+mn-lt"/>
                <a:cs typeface="Times New Roman" panose="02020603050405020304" pitchFamily="18" charset="0"/>
              </a:rPr>
              <a:t>Constants and Functions for </a:t>
            </a:r>
            <a:r>
              <a:rPr lang="en-US" altLang="zh-CN" sz="2400" b="1" dirty="0">
                <a:highlight>
                  <a:srgbClr val="00FFFF"/>
                </a:highlight>
                <a:latin typeface="+mn-lt"/>
                <a:cs typeface="Times New Roman" panose="02020603050405020304" pitchFamily="18" charset="0"/>
              </a:rPr>
              <a:t>math </a:t>
            </a:r>
            <a:r>
              <a:rPr lang="zh-CN" altLang="zh-CN" sz="2400" b="1" dirty="0">
                <a:highlight>
                  <a:srgbClr val="00FFFF"/>
                </a:highlight>
                <a:latin typeface="+mn-lt"/>
                <a:cs typeface="Times New Roman" panose="02020603050405020304" pitchFamily="18" charset="0"/>
              </a:rPr>
              <a:t>(III): power and logarithmic operations</a:t>
            </a:r>
            <a:endParaRPr lang="zh-CN" altLang="en-US" sz="2400" b="1" dirty="0">
              <a:highlight>
                <a:srgbClr val="00FFFF"/>
              </a:highlight>
              <a:latin typeface="+mn-lt"/>
              <a:cs typeface="Times New Roman" panose="02020603050405020304" pitchFamily="18" charset="0"/>
            </a:endParaRPr>
          </a:p>
        </p:txBody>
      </p:sp>
      <p:graphicFrame>
        <p:nvGraphicFramePr>
          <p:cNvPr id="3" name="表格 2"/>
          <p:cNvGraphicFramePr>
            <a:graphicFrameLocks noGrp="1"/>
          </p:cNvGraphicFramePr>
          <p:nvPr/>
        </p:nvGraphicFramePr>
        <p:xfrm>
          <a:off x="695643" y="1486218"/>
          <a:ext cx="10874375" cy="5121276"/>
        </p:xfrm>
        <a:graphic>
          <a:graphicData uri="http://schemas.openxmlformats.org/drawingml/2006/table">
            <a:tbl>
              <a:tblPr firstRow="1" firstCol="1" lastRow="1" lastCol="1" bandRow="1" bandCol="1">
                <a:tableStyleId>{5C22544A-7EE6-4342-B048-85BDC9FD1C3A}</a:tableStyleId>
              </a:tblPr>
              <a:tblGrid>
                <a:gridCol w="1865023"/>
                <a:gridCol w="3200006"/>
                <a:gridCol w="2805290"/>
                <a:gridCol w="3004056"/>
              </a:tblGrid>
              <a:tr h="374727">
                <a:tc>
                  <a:txBody>
                    <a:bodyPr/>
                    <a:lstStyle/>
                    <a:p>
                      <a:pPr algn="ctr">
                        <a:spcAft>
                          <a:spcPts val="0"/>
                        </a:spcAft>
                      </a:pPr>
                      <a:r>
                        <a:rPr lang="zh-CN" sz="2000" kern="100">
                          <a:solidFill>
                            <a:schemeClr val="tx1"/>
                          </a:solidFill>
                          <a:effectLst/>
                        </a:rPr>
                        <a:t>name </a:t>
                      </a:r>
                      <a:endParaRPr lang="zh-CN" sz="2000" b="1" kern="100">
                        <a:solidFill>
                          <a:schemeClr val="tx1"/>
                        </a:solidFill>
                        <a:effectLst/>
                        <a:latin typeface="Times New Roman" panose="02020603050405020304" pitchFamily="18" charset="0"/>
                        <a:ea typeface="Times New Roman" panose="02020603050405020304" pitchFamily="18" charset="0"/>
                      </a:endParaRPr>
                    </a:p>
                  </a:txBody>
                  <a:tcPr marL="68587" marR="68587" marT="0" marB="0"/>
                </a:tc>
                <a:tc>
                  <a:txBody>
                    <a:bodyPr/>
                    <a:lstStyle/>
                    <a:p>
                      <a:pPr algn="ctr">
                        <a:spcAft>
                          <a:spcPts val="0"/>
                        </a:spcAft>
                      </a:pPr>
                      <a:r>
                        <a:rPr lang="zh-CN" sz="2000" kern="100">
                          <a:solidFill>
                            <a:schemeClr val="tx1"/>
                          </a:solidFill>
                          <a:effectLst/>
                        </a:rPr>
                        <a:t>clarification</a:t>
                      </a:r>
                      <a:endParaRPr lang="zh-CN" sz="2000" b="1" kern="100">
                        <a:solidFill>
                          <a:schemeClr val="tx1"/>
                        </a:solidFill>
                        <a:effectLst/>
                        <a:latin typeface="Times New Roman" panose="02020603050405020304" pitchFamily="18" charset="0"/>
                        <a:ea typeface="Times New Roman" panose="02020603050405020304" pitchFamily="18" charset="0"/>
                      </a:endParaRPr>
                    </a:p>
                  </a:txBody>
                  <a:tcPr marL="68587" marR="68587" marT="0" marB="0"/>
                </a:tc>
                <a:tc>
                  <a:txBody>
                    <a:bodyPr/>
                    <a:lstStyle/>
                    <a:p>
                      <a:pPr algn="ctr">
                        <a:spcAft>
                          <a:spcPts val="0"/>
                        </a:spcAft>
                      </a:pPr>
                      <a:r>
                        <a:rPr lang="zh-CN" sz="2000" kern="100">
                          <a:solidFill>
                            <a:schemeClr val="tx1"/>
                          </a:solidFill>
                          <a:effectLst/>
                        </a:rPr>
                        <a:t>typical example</a:t>
                      </a:r>
                      <a:endParaRPr lang="zh-CN" sz="2000" b="1" kern="100">
                        <a:solidFill>
                          <a:schemeClr val="tx1"/>
                        </a:solidFill>
                        <a:effectLst/>
                        <a:latin typeface="Times New Roman" panose="02020603050405020304" pitchFamily="18" charset="0"/>
                        <a:ea typeface="Times New Roman" panose="02020603050405020304" pitchFamily="18" charset="0"/>
                      </a:endParaRPr>
                    </a:p>
                  </a:txBody>
                  <a:tcPr marL="68587" marR="68587" marT="0" marB="0"/>
                </a:tc>
                <a:tc>
                  <a:txBody>
                    <a:bodyPr/>
                    <a:lstStyle/>
                    <a:p>
                      <a:pPr algn="ctr">
                        <a:spcAft>
                          <a:spcPts val="0"/>
                        </a:spcAft>
                      </a:pPr>
                      <a:r>
                        <a:rPr lang="zh-CN" sz="2000" kern="100">
                          <a:solidFill>
                            <a:schemeClr val="tx1"/>
                          </a:solidFill>
                          <a:effectLst/>
                        </a:rPr>
                        <a:t>in the end</a:t>
                      </a:r>
                      <a:endParaRPr lang="zh-CN" sz="2000" b="1" kern="100">
                        <a:solidFill>
                          <a:schemeClr val="tx1"/>
                        </a:solidFill>
                        <a:effectLst/>
                        <a:latin typeface="Times New Roman" panose="02020603050405020304" pitchFamily="18" charset="0"/>
                        <a:ea typeface="Times New Roman" panose="02020603050405020304" pitchFamily="18" charset="0"/>
                      </a:endParaRPr>
                    </a:p>
                  </a:txBody>
                  <a:tcPr marL="68587" marR="68587" marT="0" marB="0"/>
                </a:tc>
              </a:tr>
              <a:tr h="374727">
                <a:tc>
                  <a:txBody>
                    <a:bodyPr/>
                    <a:lstStyle/>
                    <a:p>
                      <a:pPr algn="just">
                        <a:spcAft>
                          <a:spcPts val="0"/>
                        </a:spcAft>
                      </a:pPr>
                      <a:r>
                        <a:rPr lang="en-US" sz="2000" kern="100">
                          <a:solidFill>
                            <a:schemeClr val="tx1"/>
                          </a:solidFill>
                          <a:effectLst/>
                        </a:rPr>
                        <a:t>exp(x)</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7" marR="68587" marT="0" marB="0" anchor="ctr"/>
                </a:tc>
                <a:tc>
                  <a:txBody>
                    <a:bodyPr/>
                    <a:lstStyle/>
                    <a:p>
                      <a:pPr algn="just">
                        <a:spcAft>
                          <a:spcPts val="0"/>
                        </a:spcAft>
                      </a:pPr>
                      <a:r>
                        <a:rPr lang="zh-CN" sz="2000" kern="100">
                          <a:solidFill>
                            <a:schemeClr val="tx1"/>
                          </a:solidFill>
                          <a:effectLst/>
                        </a:rPr>
                        <a:t>Return </a:t>
                      </a:r>
                      <a:r>
                        <a:rPr lang="en-US" sz="2000" kern="100">
                          <a:solidFill>
                            <a:schemeClr val="tx1"/>
                          </a:solidFill>
                          <a:effectLst/>
                        </a:rPr>
                        <a:t>e ** x</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7" marR="68587" marT="0" marB="0" anchor="ctr"/>
                </a:tc>
                <a:tc>
                  <a:txBody>
                    <a:bodyPr/>
                    <a:lstStyle/>
                    <a:p>
                      <a:pPr algn="just">
                        <a:spcAft>
                          <a:spcPts val="0"/>
                        </a:spcAft>
                      </a:pPr>
                      <a:r>
                        <a:rPr lang="en-US" sz="2000" kern="100">
                          <a:solidFill>
                            <a:schemeClr val="tx1"/>
                          </a:solidFill>
                          <a:effectLst/>
                        </a:rPr>
                        <a:t>exp(5)</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7" marR="68587" marT="0" marB="0" anchor="ctr"/>
                </a:tc>
                <a:tc>
                  <a:txBody>
                    <a:bodyPr/>
                    <a:lstStyle/>
                    <a:p>
                      <a:pPr algn="just">
                        <a:spcAft>
                          <a:spcPts val="0"/>
                        </a:spcAft>
                      </a:pPr>
                      <a:r>
                        <a:rPr lang="en-US" sz="2000" kern="100">
                          <a:solidFill>
                            <a:schemeClr val="tx1"/>
                          </a:solidFill>
                          <a:effectLst/>
                        </a:rPr>
                        <a:t>148.4131591025766</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7" marR="68587" marT="0" marB="0" anchor="ctr"/>
                </a:tc>
              </a:tr>
              <a:tr h="1498910">
                <a:tc>
                  <a:txBody>
                    <a:bodyPr/>
                    <a:lstStyle/>
                    <a:p>
                      <a:pPr algn="just">
                        <a:spcAft>
                          <a:spcPts val="0"/>
                        </a:spcAft>
                      </a:pPr>
                      <a:r>
                        <a:rPr lang="en-US" sz="2000" kern="100">
                          <a:solidFill>
                            <a:schemeClr val="tx1"/>
                          </a:solidFill>
                          <a:effectLst/>
                        </a:rPr>
                        <a:t>expm1(x)</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7" marR="68587" marT="0" marB="0" anchor="ctr"/>
                </a:tc>
                <a:tc>
                  <a:txBody>
                    <a:bodyPr/>
                    <a:lstStyle/>
                    <a:p>
                      <a:pPr algn="just">
                        <a:spcAft>
                          <a:spcPts val="0"/>
                        </a:spcAft>
                      </a:pPr>
                      <a:r>
                        <a:rPr lang="zh-CN" sz="2000" kern="100">
                          <a:solidFill>
                            <a:schemeClr val="tx1"/>
                          </a:solidFill>
                          <a:effectLst/>
                        </a:rPr>
                        <a:t>Return </a:t>
                      </a:r>
                      <a:r>
                        <a:rPr lang="en-US" sz="2000" kern="100">
                          <a:solidFill>
                            <a:schemeClr val="tx1"/>
                          </a:solidFill>
                          <a:effectLst/>
                        </a:rPr>
                        <a:t>e ** x - 1</a:t>
                      </a:r>
                      <a:endParaRPr lang="zh-CN" sz="2000" kern="100">
                        <a:solidFill>
                          <a:schemeClr val="tx1"/>
                        </a:solidFill>
                        <a:effectLst/>
                      </a:endParaRPr>
                    </a:p>
                    <a:p>
                      <a:pPr algn="just">
                        <a:spcAft>
                          <a:spcPts val="0"/>
                        </a:spcAft>
                      </a:pPr>
                      <a:r>
                        <a:rPr lang="zh-CN" sz="2000" kern="100">
                          <a:solidFill>
                            <a:schemeClr val="tx1"/>
                          </a:solidFill>
                          <a:effectLst/>
                        </a:rPr>
                        <a:t>is more precise than </a:t>
                      </a:r>
                      <a:r>
                        <a:rPr lang="en-US" sz="2000" kern="100">
                          <a:solidFill>
                            <a:schemeClr val="tx1"/>
                          </a:solidFill>
                          <a:effectLst/>
                        </a:rPr>
                        <a:t>exp(x) - 1</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7" marR="68587" marT="0" marB="0" anchor="ctr"/>
                </a:tc>
                <a:tc>
                  <a:txBody>
                    <a:bodyPr/>
                    <a:lstStyle/>
                    <a:p>
                      <a:pPr algn="just">
                        <a:spcAft>
                          <a:spcPts val="0"/>
                        </a:spcAft>
                      </a:pPr>
                      <a:r>
                        <a:rPr lang="en-US" sz="2000" kern="100">
                          <a:solidFill>
                            <a:schemeClr val="tx1"/>
                          </a:solidFill>
                          <a:effectLst/>
                        </a:rPr>
                        <a:t>expm1(1e-5)</a:t>
                      </a:r>
                      <a:endParaRPr lang="zh-CN" sz="2000" kern="100">
                        <a:solidFill>
                          <a:schemeClr val="tx1"/>
                        </a:solidFill>
                        <a:effectLst/>
                      </a:endParaRPr>
                    </a:p>
                    <a:p>
                      <a:pPr algn="just">
                        <a:spcAft>
                          <a:spcPts val="0"/>
                        </a:spcAft>
                      </a:pPr>
                      <a:r>
                        <a:rPr lang="en-US" sz="2000" kern="100">
                          <a:solidFill>
                            <a:schemeClr val="tx1"/>
                          </a:solidFill>
                          <a:effectLst/>
                        </a:rPr>
                        <a:t>exp(1e-5) - 1</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7" marR="68587" marT="0" marB="0" anchor="ctr"/>
                </a:tc>
                <a:tc>
                  <a:txBody>
                    <a:bodyPr/>
                    <a:lstStyle/>
                    <a:p>
                      <a:pPr algn="just">
                        <a:spcAft>
                          <a:spcPts val="0"/>
                        </a:spcAft>
                      </a:pPr>
                      <a:r>
                        <a:rPr lang="en-US" sz="2000" kern="100">
                          <a:solidFill>
                            <a:schemeClr val="tx1"/>
                          </a:solidFill>
                          <a:effectLst/>
                        </a:rPr>
                        <a:t>1.0000050000166667e-05</a:t>
                      </a:r>
                      <a:endParaRPr lang="zh-CN" sz="2000" kern="100">
                        <a:solidFill>
                          <a:schemeClr val="tx1"/>
                        </a:solidFill>
                        <a:effectLst/>
                      </a:endParaRPr>
                    </a:p>
                    <a:p>
                      <a:pPr algn="just">
                        <a:spcAft>
                          <a:spcPts val="0"/>
                        </a:spcAft>
                      </a:pPr>
                      <a:r>
                        <a:rPr lang="en-US" sz="2000" kern="100">
                          <a:solidFill>
                            <a:schemeClr val="tx1"/>
                          </a:solidFill>
                          <a:effectLst/>
                        </a:rPr>
                        <a:t>1.0000050000069649e-05</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7" marR="68587" marT="0" marB="0" anchor="ctr"/>
                </a:tc>
              </a:tr>
              <a:tr h="832728">
                <a:tc>
                  <a:txBody>
                    <a:bodyPr/>
                    <a:lstStyle/>
                    <a:p>
                      <a:pPr algn="just">
                        <a:spcAft>
                          <a:spcPts val="0"/>
                        </a:spcAft>
                      </a:pPr>
                      <a:r>
                        <a:rPr lang="en-US" sz="2000" kern="100">
                          <a:solidFill>
                            <a:schemeClr val="tx1"/>
                          </a:solidFill>
                          <a:effectLst/>
                        </a:rPr>
                        <a:t>log(x)</a:t>
                      </a:r>
                      <a:endParaRPr lang="zh-CN" sz="2000" kern="100">
                        <a:solidFill>
                          <a:schemeClr val="tx1"/>
                        </a:solidFill>
                        <a:effectLst/>
                      </a:endParaRPr>
                    </a:p>
                    <a:p>
                      <a:pPr algn="just">
                        <a:spcAft>
                          <a:spcPts val="0"/>
                        </a:spcAft>
                      </a:pPr>
                      <a:r>
                        <a:rPr lang="en-US" sz="2000" kern="100">
                          <a:solidFill>
                            <a:schemeClr val="tx1"/>
                          </a:solidFill>
                          <a:effectLst/>
                        </a:rPr>
                        <a:t>log(x, base])</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7" marR="68587" marT="0" marB="0" anchor="ctr"/>
                </a:tc>
                <a:tc>
                  <a:txBody>
                    <a:bodyPr/>
                    <a:lstStyle/>
                    <a:p>
                      <a:pPr algn="just">
                        <a:spcAft>
                          <a:spcPts val="0"/>
                        </a:spcAft>
                      </a:pPr>
                      <a:r>
                        <a:rPr lang="en-US" sz="2000" kern="100">
                          <a:solidFill>
                            <a:schemeClr val="tx1"/>
                          </a:solidFill>
                          <a:effectLst/>
                        </a:rPr>
                        <a:t>return log</a:t>
                      </a:r>
                      <a:r>
                        <a:rPr lang="en-US" sz="2000" kern="100" baseline="-25000">
                          <a:solidFill>
                            <a:schemeClr val="tx1"/>
                          </a:solidFill>
                          <a:effectLst/>
                        </a:rPr>
                        <a:t>e</a:t>
                      </a:r>
                      <a:r>
                        <a:rPr lang="en-US" sz="2000" kern="100">
                          <a:solidFill>
                            <a:schemeClr val="tx1"/>
                          </a:solidFill>
                          <a:effectLst/>
                        </a:rPr>
                        <a:t>x</a:t>
                      </a:r>
                      <a:endParaRPr lang="zh-CN" sz="2000" kern="100">
                        <a:solidFill>
                          <a:schemeClr val="tx1"/>
                        </a:solidFill>
                        <a:effectLst/>
                      </a:endParaRPr>
                    </a:p>
                    <a:p>
                      <a:pPr algn="just">
                        <a:spcAft>
                          <a:spcPts val="0"/>
                        </a:spcAft>
                      </a:pPr>
                      <a:r>
                        <a:rPr lang="en-US" sz="2000" kern="100">
                          <a:solidFill>
                            <a:schemeClr val="tx1"/>
                          </a:solidFill>
                          <a:effectLst/>
                          <a:sym typeface="+mn-ea"/>
                        </a:rPr>
                        <a:t>return </a:t>
                      </a:r>
                      <a:r>
                        <a:rPr lang="en-US" sz="2000" kern="100">
                          <a:solidFill>
                            <a:schemeClr val="tx1"/>
                          </a:solidFill>
                          <a:effectLst/>
                        </a:rPr>
                        <a:t>log</a:t>
                      </a:r>
                      <a:r>
                        <a:rPr lang="en-US" sz="2000" kern="100" baseline="-25000">
                          <a:solidFill>
                            <a:schemeClr val="tx1"/>
                          </a:solidFill>
                          <a:effectLst/>
                        </a:rPr>
                        <a:t>base</a:t>
                      </a:r>
                      <a:r>
                        <a:rPr lang="en-US" sz="2000" kern="100">
                          <a:solidFill>
                            <a:schemeClr val="tx1"/>
                          </a:solidFill>
                          <a:effectLst/>
                        </a:rPr>
                        <a:t>x</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7" marR="68587" marT="0" marB="0" anchor="ctr"/>
                </a:tc>
                <a:tc>
                  <a:txBody>
                    <a:bodyPr/>
                    <a:lstStyle/>
                    <a:p>
                      <a:pPr algn="just">
                        <a:spcAft>
                          <a:spcPts val="0"/>
                        </a:spcAft>
                      </a:pPr>
                      <a:r>
                        <a:rPr lang="en-US" sz="2000" kern="100">
                          <a:solidFill>
                            <a:schemeClr val="tx1"/>
                          </a:solidFill>
                          <a:effectLst/>
                        </a:rPr>
                        <a:t>log(e)</a:t>
                      </a:r>
                      <a:endParaRPr lang="zh-CN" sz="2000" kern="100">
                        <a:solidFill>
                          <a:schemeClr val="tx1"/>
                        </a:solidFill>
                        <a:effectLst/>
                      </a:endParaRPr>
                    </a:p>
                    <a:p>
                      <a:pPr algn="just">
                        <a:spcAft>
                          <a:spcPts val="0"/>
                        </a:spcAft>
                      </a:pPr>
                      <a:r>
                        <a:rPr lang="en-US" sz="2000" kern="100">
                          <a:solidFill>
                            <a:schemeClr val="tx1"/>
                          </a:solidFill>
                          <a:effectLst/>
                        </a:rPr>
                        <a:t>log(e, 2)</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7" marR="68587" marT="0" marB="0" anchor="ctr"/>
                </a:tc>
                <a:tc>
                  <a:txBody>
                    <a:bodyPr/>
                    <a:lstStyle/>
                    <a:p>
                      <a:pPr algn="just">
                        <a:spcAft>
                          <a:spcPts val="0"/>
                        </a:spcAft>
                      </a:pPr>
                      <a:r>
                        <a:rPr lang="en-US" sz="2000" kern="100">
                          <a:solidFill>
                            <a:schemeClr val="tx1"/>
                          </a:solidFill>
                          <a:effectLst/>
                        </a:rPr>
                        <a:t>1.0</a:t>
                      </a:r>
                      <a:endParaRPr lang="zh-CN" sz="2000" kern="100">
                        <a:solidFill>
                          <a:schemeClr val="tx1"/>
                        </a:solidFill>
                        <a:effectLst/>
                      </a:endParaRPr>
                    </a:p>
                    <a:p>
                      <a:pPr algn="just">
                        <a:spcAft>
                          <a:spcPts val="0"/>
                        </a:spcAft>
                      </a:pPr>
                      <a:r>
                        <a:rPr lang="en-US" sz="2000" kern="100">
                          <a:solidFill>
                            <a:schemeClr val="tx1"/>
                          </a:solidFill>
                          <a:effectLst/>
                        </a:rPr>
                        <a:t>1.4426950408889634</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7" marR="68587" marT="0" marB="0" anchor="ctr"/>
                </a:tc>
              </a:tr>
              <a:tr h="749455">
                <a:tc>
                  <a:txBody>
                    <a:bodyPr/>
                    <a:lstStyle/>
                    <a:p>
                      <a:pPr algn="just">
                        <a:spcAft>
                          <a:spcPts val="0"/>
                        </a:spcAft>
                      </a:pPr>
                      <a:r>
                        <a:rPr lang="en-US" sz="2000" kern="100">
                          <a:solidFill>
                            <a:schemeClr val="tx1"/>
                          </a:solidFill>
                          <a:effectLst/>
                        </a:rPr>
                        <a:t>log1p(x)</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7" marR="68587" marT="0" marB="0" anchor="ctr"/>
                </a:tc>
                <a:tc>
                  <a:txBody>
                    <a:bodyPr/>
                    <a:lstStyle/>
                    <a:p>
                      <a:pPr algn="just">
                        <a:spcAft>
                          <a:spcPts val="0"/>
                        </a:spcAft>
                      </a:pPr>
                      <a:r>
                        <a:rPr lang="zh-CN" sz="2000" kern="100">
                          <a:solidFill>
                            <a:schemeClr val="tx1"/>
                          </a:solidFill>
                          <a:effectLst/>
                        </a:rPr>
                        <a:t>Returns </a:t>
                      </a:r>
                      <a:r>
                        <a:rPr lang="en-US" sz="2000" kern="100">
                          <a:solidFill>
                            <a:schemeClr val="tx1"/>
                          </a:solidFill>
                          <a:effectLst/>
                        </a:rPr>
                        <a:t>log(1+x)</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7" marR="68587" marT="0" marB="0" anchor="ctr"/>
                </a:tc>
                <a:tc>
                  <a:txBody>
                    <a:bodyPr/>
                    <a:lstStyle/>
                    <a:p>
                      <a:pPr algn="just">
                        <a:spcAft>
                          <a:spcPts val="0"/>
                        </a:spcAft>
                      </a:pPr>
                      <a:r>
                        <a:rPr lang="en-US" sz="2000" kern="100">
                          <a:solidFill>
                            <a:schemeClr val="tx1"/>
                          </a:solidFill>
                          <a:effectLst/>
                        </a:rPr>
                        <a:t>log1p(1)</a:t>
                      </a:r>
                      <a:endParaRPr lang="zh-CN" sz="2000" kern="100">
                        <a:solidFill>
                          <a:schemeClr val="tx1"/>
                        </a:solidFill>
                        <a:effectLst/>
                      </a:endParaRPr>
                    </a:p>
                    <a:p>
                      <a:pPr algn="just">
                        <a:spcAft>
                          <a:spcPts val="0"/>
                        </a:spcAft>
                      </a:pPr>
                      <a:r>
                        <a:rPr lang="en-US" sz="2000" kern="100">
                          <a:solidFill>
                            <a:schemeClr val="tx1"/>
                          </a:solidFill>
                          <a:effectLst/>
                        </a:rPr>
                        <a:t>log(2)</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7" marR="68587" marT="0" marB="0" anchor="ctr"/>
                </a:tc>
                <a:tc>
                  <a:txBody>
                    <a:bodyPr/>
                    <a:lstStyle/>
                    <a:p>
                      <a:pPr algn="just">
                        <a:spcAft>
                          <a:spcPts val="0"/>
                        </a:spcAft>
                      </a:pPr>
                      <a:r>
                        <a:rPr lang="en-US" sz="2000" kern="100">
                          <a:solidFill>
                            <a:schemeClr val="tx1"/>
                          </a:solidFill>
                          <a:effectLst/>
                        </a:rPr>
                        <a:t>0.6931471805599453</a:t>
                      </a:r>
                      <a:endParaRPr lang="zh-CN" sz="2000" kern="100">
                        <a:solidFill>
                          <a:schemeClr val="tx1"/>
                        </a:solidFill>
                        <a:effectLst/>
                      </a:endParaRPr>
                    </a:p>
                    <a:p>
                      <a:pPr algn="just">
                        <a:spcAft>
                          <a:spcPts val="0"/>
                        </a:spcAft>
                      </a:pPr>
                      <a:r>
                        <a:rPr lang="en-US" sz="2000" kern="100">
                          <a:solidFill>
                            <a:schemeClr val="tx1"/>
                          </a:solidFill>
                          <a:effectLst/>
                        </a:rPr>
                        <a:t>0.6931471805599453</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7" marR="68587" marT="0" marB="0" anchor="ctr"/>
                </a:tc>
              </a:tr>
              <a:tr h="458001">
                <a:tc>
                  <a:txBody>
                    <a:bodyPr/>
                    <a:lstStyle/>
                    <a:p>
                      <a:pPr algn="just">
                        <a:spcAft>
                          <a:spcPts val="0"/>
                        </a:spcAft>
                      </a:pPr>
                      <a:r>
                        <a:rPr lang="en-US" sz="2000" kern="100">
                          <a:solidFill>
                            <a:schemeClr val="tx1"/>
                          </a:solidFill>
                          <a:effectLst/>
                        </a:rPr>
                        <a:t>log2(x)</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7" marR="68587" marT="0" marB="0" anchor="ctr"/>
                </a:tc>
                <a:tc>
                  <a:txBody>
                    <a:bodyPr/>
                    <a:lstStyle/>
                    <a:p>
                      <a:pPr algn="just">
                        <a:spcAft>
                          <a:spcPts val="0"/>
                        </a:spcAft>
                      </a:pPr>
                      <a:r>
                        <a:rPr lang="en-US" sz="2000" kern="100">
                          <a:solidFill>
                            <a:schemeClr val="tx1"/>
                          </a:solidFill>
                          <a:effectLst/>
                          <a:sym typeface="+mn-ea"/>
                        </a:rPr>
                        <a:t>return </a:t>
                      </a:r>
                      <a:r>
                        <a:rPr lang="en-US" sz="2000" kern="100">
                          <a:solidFill>
                            <a:schemeClr val="tx1"/>
                          </a:solidFill>
                          <a:effectLst/>
                        </a:rPr>
                        <a:t>log</a:t>
                      </a:r>
                      <a:r>
                        <a:rPr lang="en-US" sz="2000" kern="100" baseline="-25000">
                          <a:solidFill>
                            <a:schemeClr val="tx1"/>
                          </a:solidFill>
                          <a:effectLst/>
                        </a:rPr>
                        <a:t>2</a:t>
                      </a:r>
                      <a:r>
                        <a:rPr lang="en-US" sz="2000" kern="100">
                          <a:solidFill>
                            <a:schemeClr val="tx1"/>
                          </a:solidFill>
                          <a:effectLst/>
                        </a:rPr>
                        <a:t>x</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7" marR="68587" marT="0" marB="0" anchor="ctr"/>
                </a:tc>
                <a:tc>
                  <a:txBody>
                    <a:bodyPr/>
                    <a:lstStyle/>
                    <a:p>
                      <a:pPr algn="just">
                        <a:spcAft>
                          <a:spcPts val="0"/>
                        </a:spcAft>
                      </a:pPr>
                      <a:r>
                        <a:rPr lang="en-US" sz="2000" kern="100">
                          <a:solidFill>
                            <a:schemeClr val="tx1"/>
                          </a:solidFill>
                          <a:effectLst/>
                        </a:rPr>
                        <a:t>log2(e)</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7" marR="68587" marT="0" marB="0" anchor="ctr"/>
                </a:tc>
                <a:tc>
                  <a:txBody>
                    <a:bodyPr/>
                    <a:lstStyle/>
                    <a:p>
                      <a:pPr algn="just">
                        <a:spcAft>
                          <a:spcPts val="0"/>
                        </a:spcAft>
                      </a:pPr>
                      <a:r>
                        <a:rPr lang="en-US" sz="2000" kern="100">
                          <a:solidFill>
                            <a:schemeClr val="tx1"/>
                          </a:solidFill>
                          <a:effectLst/>
                        </a:rPr>
                        <a:t>1.4426950408889634</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7" marR="68587" marT="0" marB="0" anchor="ctr"/>
                </a:tc>
              </a:tr>
              <a:tr h="458001">
                <a:tc>
                  <a:txBody>
                    <a:bodyPr/>
                    <a:lstStyle/>
                    <a:p>
                      <a:pPr algn="just">
                        <a:spcAft>
                          <a:spcPts val="0"/>
                        </a:spcAft>
                      </a:pPr>
                      <a:r>
                        <a:rPr lang="en-US" sz="2000" kern="100">
                          <a:solidFill>
                            <a:schemeClr val="tx1"/>
                          </a:solidFill>
                          <a:effectLst/>
                        </a:rPr>
                        <a:t>log10(x)</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7" marR="68587" marT="0" marB="0" anchor="ctr"/>
                </a:tc>
                <a:tc>
                  <a:txBody>
                    <a:bodyPr/>
                    <a:lstStyle/>
                    <a:p>
                      <a:pPr algn="just">
                        <a:spcAft>
                          <a:spcPts val="0"/>
                        </a:spcAft>
                      </a:pPr>
                      <a:r>
                        <a:rPr lang="en-US" sz="2000" kern="100">
                          <a:solidFill>
                            <a:schemeClr val="tx1"/>
                          </a:solidFill>
                          <a:effectLst/>
                          <a:sym typeface="+mn-ea"/>
                        </a:rPr>
                        <a:t>return </a:t>
                      </a:r>
                      <a:r>
                        <a:rPr lang="en-US" sz="2000" kern="100">
                          <a:solidFill>
                            <a:schemeClr val="tx1"/>
                          </a:solidFill>
                          <a:effectLst/>
                        </a:rPr>
                        <a:t>log</a:t>
                      </a:r>
                      <a:r>
                        <a:rPr lang="en-US" sz="2000" kern="100" baseline="-25000">
                          <a:solidFill>
                            <a:schemeClr val="tx1"/>
                          </a:solidFill>
                          <a:effectLst/>
                        </a:rPr>
                        <a:t>10</a:t>
                      </a:r>
                      <a:r>
                        <a:rPr lang="en-US" sz="2000" kern="100">
                          <a:solidFill>
                            <a:schemeClr val="tx1"/>
                          </a:solidFill>
                          <a:effectLst/>
                        </a:rPr>
                        <a:t>x</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7" marR="68587" marT="0" marB="0" anchor="ctr"/>
                </a:tc>
                <a:tc>
                  <a:txBody>
                    <a:bodyPr/>
                    <a:lstStyle/>
                    <a:p>
                      <a:pPr algn="just">
                        <a:spcAft>
                          <a:spcPts val="0"/>
                        </a:spcAft>
                      </a:pPr>
                      <a:r>
                        <a:rPr lang="en-US" sz="2000" kern="100">
                          <a:solidFill>
                            <a:schemeClr val="tx1"/>
                          </a:solidFill>
                          <a:effectLst/>
                        </a:rPr>
                        <a:t>log10(100)</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7" marR="68587" marT="0" marB="0" anchor="ctr"/>
                </a:tc>
                <a:tc>
                  <a:txBody>
                    <a:bodyPr/>
                    <a:lstStyle/>
                    <a:p>
                      <a:pPr algn="just">
                        <a:spcAft>
                          <a:spcPts val="0"/>
                        </a:spcAft>
                      </a:pPr>
                      <a:r>
                        <a:rPr lang="en-US" sz="2000" kern="100">
                          <a:solidFill>
                            <a:schemeClr val="tx1"/>
                          </a:solidFill>
                          <a:effectLst/>
                        </a:rPr>
                        <a:t>2.0</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7" marR="68587" marT="0" marB="0" anchor="ctr"/>
                </a:tc>
              </a:tr>
              <a:tr h="374727">
                <a:tc>
                  <a:txBody>
                    <a:bodyPr/>
                    <a:lstStyle/>
                    <a:p>
                      <a:pPr algn="just">
                        <a:spcAft>
                          <a:spcPts val="0"/>
                        </a:spcAft>
                      </a:pPr>
                      <a:r>
                        <a:rPr lang="en-US" sz="2000" kern="100">
                          <a:solidFill>
                            <a:schemeClr val="tx1"/>
                          </a:solidFill>
                          <a:effectLst/>
                        </a:rPr>
                        <a:t>pow(x, y)</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7" marR="68587" marT="0" marB="0" anchor="ctr"/>
                </a:tc>
                <a:tc>
                  <a:txBody>
                    <a:bodyPr/>
                    <a:lstStyle/>
                    <a:p>
                      <a:pPr algn="just">
                        <a:spcAft>
                          <a:spcPts val="0"/>
                        </a:spcAft>
                      </a:pPr>
                      <a:r>
                        <a:rPr lang="en-US" sz="2000" kern="100">
                          <a:solidFill>
                            <a:schemeClr val="tx1"/>
                          </a:solidFill>
                          <a:effectLst/>
                          <a:sym typeface="+mn-ea"/>
                        </a:rPr>
                        <a:t>return </a:t>
                      </a:r>
                      <a:r>
                        <a:rPr lang="en-US" sz="2000" kern="100">
                          <a:solidFill>
                            <a:schemeClr val="tx1"/>
                          </a:solidFill>
                          <a:effectLst/>
                        </a:rPr>
                        <a:t>x</a:t>
                      </a:r>
                      <a:r>
                        <a:rPr lang="en-US" sz="2000" kern="100" baseline="30000">
                          <a:solidFill>
                            <a:schemeClr val="tx1"/>
                          </a:solidFill>
                          <a:effectLst/>
                        </a:rPr>
                        <a:t>y</a:t>
                      </a:r>
                      <a:r>
                        <a:rPr lang="zh-CN" sz="2000" kern="100">
                          <a:solidFill>
                            <a:schemeClr val="tx1"/>
                          </a:solidFill>
                          <a:effectLst/>
                        </a:rPr>
                        <a:t>，</a:t>
                      </a:r>
                      <a:r>
                        <a:rPr lang="en-US" altLang="zh-CN" sz="2000" kern="100">
                          <a:solidFill>
                            <a:schemeClr val="tx1"/>
                          </a:solidFill>
                          <a:effectLst/>
                        </a:rPr>
                        <a:t>i.e. </a:t>
                      </a:r>
                      <a:r>
                        <a:rPr lang="en-US" sz="2000" kern="100">
                          <a:solidFill>
                            <a:schemeClr val="tx1"/>
                          </a:solidFill>
                          <a:effectLst/>
                        </a:rPr>
                        <a:t>x ** y</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7" marR="68587" marT="0" marB="0" anchor="ctr"/>
                </a:tc>
                <a:tc>
                  <a:txBody>
                    <a:bodyPr/>
                    <a:lstStyle/>
                    <a:p>
                      <a:pPr algn="just">
                        <a:spcAft>
                          <a:spcPts val="0"/>
                        </a:spcAft>
                      </a:pPr>
                      <a:r>
                        <a:rPr lang="en-US" sz="2000" kern="100">
                          <a:solidFill>
                            <a:schemeClr val="tx1"/>
                          </a:solidFill>
                          <a:effectLst/>
                        </a:rPr>
                        <a:t>pow(2,8)</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87" marR="68587" marT="0" marB="0" anchor="ctr"/>
                </a:tc>
                <a:tc>
                  <a:txBody>
                    <a:bodyPr/>
                    <a:lstStyle/>
                    <a:p>
                      <a:pPr algn="just">
                        <a:spcAft>
                          <a:spcPts val="0"/>
                        </a:spcAft>
                      </a:pPr>
                      <a:r>
                        <a:rPr lang="en-US" sz="2000" kern="100" dirty="0">
                          <a:solidFill>
                            <a:schemeClr val="tx1"/>
                          </a:solidFill>
                          <a:effectLst/>
                        </a:rPr>
                        <a:t>256.0</a:t>
                      </a:r>
                      <a:endParaRPr lang="en-US" sz="2000" kern="100" dirty="0">
                        <a:solidFill>
                          <a:schemeClr val="tx1"/>
                        </a:solidFill>
                        <a:effectLst/>
                        <a:latin typeface="Times New Roman" panose="02020603050405020304" pitchFamily="18" charset="0"/>
                        <a:ea typeface="Times New Roman" panose="02020603050405020304" pitchFamily="18" charset="0"/>
                      </a:endParaRPr>
                    </a:p>
                  </a:txBody>
                  <a:tcPr marL="68587" marR="68587" marT="0" marB="0" anchor="ct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6958" y="1051977"/>
            <a:ext cx="7181774" cy="461665"/>
          </a:xfrm>
          <a:prstGeom prst="rect">
            <a:avLst/>
          </a:prstGeom>
        </p:spPr>
        <p:txBody>
          <a:bodyPr wrap="none">
            <a:spAutoFit/>
          </a:bodyPr>
          <a:lstStyle/>
          <a:p>
            <a:pPr>
              <a:defRPr/>
            </a:pPr>
            <a:r>
              <a:rPr lang="zh-CN" altLang="zh-CN" sz="2400" b="1" dirty="0">
                <a:highlight>
                  <a:srgbClr val="00FFFF"/>
                </a:highlight>
                <a:latin typeface="+mn-lt"/>
                <a:cs typeface="Times New Roman" panose="02020603050405020304" pitchFamily="18" charset="0"/>
              </a:rPr>
              <a:t>Table </a:t>
            </a:r>
            <a:r>
              <a:rPr lang="en-US" altLang="zh-CN" sz="2400" b="1" dirty="0">
                <a:highlight>
                  <a:srgbClr val="00FFFF"/>
                </a:highlight>
                <a:latin typeface="+mn-lt"/>
                <a:cs typeface="Times New Roman" panose="02020603050405020304" pitchFamily="18" charset="0"/>
              </a:rPr>
              <a:t>4-14 </a:t>
            </a:r>
            <a:r>
              <a:rPr lang="zh-CN" altLang="zh-CN" sz="2400" b="1" dirty="0">
                <a:highlight>
                  <a:srgbClr val="00FFFF"/>
                </a:highlight>
                <a:latin typeface="+mn-lt"/>
                <a:cs typeface="Times New Roman" panose="02020603050405020304" pitchFamily="18" charset="0"/>
              </a:rPr>
              <a:t>(</a:t>
            </a:r>
            <a:r>
              <a:rPr lang="en-US" altLang="zh-CN" sz="2400" b="1" dirty="0">
                <a:highlight>
                  <a:srgbClr val="00FFFF"/>
                </a:highlight>
                <a:latin typeface="+mn-lt"/>
                <a:cs typeface="Times New Roman" panose="02020603050405020304" pitchFamily="18" charset="0"/>
              </a:rPr>
              <a:t>4</a:t>
            </a:r>
            <a:r>
              <a:rPr lang="zh-CN" altLang="zh-CN" sz="2400" b="1" dirty="0">
                <a:highlight>
                  <a:srgbClr val="00FFFF"/>
                </a:highlight>
                <a:latin typeface="+mn-lt"/>
                <a:cs typeface="Times New Roman" panose="02020603050405020304" pitchFamily="18" charset="0"/>
              </a:rPr>
              <a:t>) </a:t>
            </a:r>
            <a:r>
              <a:rPr lang="zh-CN" altLang="zh-CN" sz="2400" b="1" dirty="0">
                <a:highlight>
                  <a:srgbClr val="00FFFF"/>
                </a:highlight>
                <a:latin typeface="+mn-lt"/>
                <a:cs typeface="Times New Roman" panose="02020603050405020304" pitchFamily="18" charset="0"/>
              </a:rPr>
              <a:t>Constants and Functions of </a:t>
            </a:r>
            <a:r>
              <a:rPr lang="en-US" altLang="zh-CN" sz="2400" b="1" dirty="0">
                <a:highlight>
                  <a:srgbClr val="00FFFF"/>
                </a:highlight>
                <a:latin typeface="+mn-lt"/>
                <a:cs typeface="Times New Roman" panose="02020603050405020304" pitchFamily="18" charset="0"/>
              </a:rPr>
              <a:t>math </a:t>
            </a:r>
            <a:r>
              <a:rPr lang="zh-CN" altLang="zh-CN" sz="2400" b="1" dirty="0">
                <a:highlight>
                  <a:srgbClr val="00FFFF"/>
                </a:highlight>
                <a:latin typeface="+mn-lt"/>
                <a:cs typeface="Times New Roman" panose="02020603050405020304" pitchFamily="18" charset="0"/>
              </a:rPr>
              <a:t>(IV): trigonometric functions</a:t>
            </a:r>
            <a:endParaRPr lang="zh-CN" altLang="en-US" sz="2400" b="1" dirty="0">
              <a:highlight>
                <a:srgbClr val="00FFFF"/>
              </a:highlight>
              <a:latin typeface="+mn-lt"/>
              <a:cs typeface="Times New Roman" panose="02020603050405020304" pitchFamily="18" charset="0"/>
            </a:endParaRPr>
          </a:p>
        </p:txBody>
      </p:sp>
      <p:graphicFrame>
        <p:nvGraphicFramePr>
          <p:cNvPr id="3" name="表格 2"/>
          <p:cNvGraphicFramePr>
            <a:graphicFrameLocks noGrp="1"/>
          </p:cNvGraphicFramePr>
          <p:nvPr/>
        </p:nvGraphicFramePr>
        <p:xfrm>
          <a:off x="479743" y="1556703"/>
          <a:ext cx="11233150" cy="4967287"/>
        </p:xfrm>
        <a:graphic>
          <a:graphicData uri="http://schemas.openxmlformats.org/drawingml/2006/table">
            <a:tbl>
              <a:tblPr firstRow="1" firstCol="1" lastRow="1" lastCol="1" bandRow="1" bandCol="1">
                <a:tableStyleId>{5C22544A-7EE6-4342-B048-85BDC9FD1C3A}</a:tableStyleId>
              </a:tblPr>
              <a:tblGrid>
                <a:gridCol w="1926557"/>
                <a:gridCol w="3305581"/>
                <a:gridCol w="2897843"/>
                <a:gridCol w="3103169"/>
              </a:tblGrid>
              <a:tr h="496570">
                <a:tc>
                  <a:txBody>
                    <a:bodyPr/>
                    <a:lstStyle/>
                    <a:p>
                      <a:pPr algn="ctr">
                        <a:spcAft>
                          <a:spcPts val="0"/>
                        </a:spcAft>
                      </a:pPr>
                      <a:r>
                        <a:rPr lang="zh-CN" sz="2000" kern="100">
                          <a:solidFill>
                            <a:schemeClr val="tx1"/>
                          </a:solidFill>
                          <a:effectLst/>
                        </a:rPr>
                        <a:t>name (of a thing)</a:t>
                      </a:r>
                      <a:endParaRPr lang="zh-CN" sz="2000" b="1" kern="100">
                        <a:solidFill>
                          <a:schemeClr val="tx1"/>
                        </a:solidFill>
                        <a:effectLst/>
                        <a:latin typeface="Times New Roman" panose="02020603050405020304" pitchFamily="18" charset="0"/>
                        <a:ea typeface="Times New Roman" panose="02020603050405020304" pitchFamily="18" charset="0"/>
                      </a:endParaRPr>
                    </a:p>
                  </a:txBody>
                  <a:tcPr marL="68579" marR="68579" marT="0" marB="0"/>
                </a:tc>
                <a:tc>
                  <a:txBody>
                    <a:bodyPr/>
                    <a:lstStyle/>
                    <a:p>
                      <a:pPr algn="ctr">
                        <a:spcAft>
                          <a:spcPts val="0"/>
                        </a:spcAft>
                      </a:pPr>
                      <a:r>
                        <a:rPr lang="zh-CN" sz="2000" kern="100">
                          <a:solidFill>
                            <a:schemeClr val="tx1"/>
                          </a:solidFill>
                          <a:effectLst/>
                        </a:rPr>
                        <a:t>clarification</a:t>
                      </a:r>
                      <a:endParaRPr lang="zh-CN" sz="2000" b="1" kern="100">
                        <a:solidFill>
                          <a:schemeClr val="tx1"/>
                        </a:solidFill>
                        <a:effectLst/>
                        <a:latin typeface="Times New Roman" panose="02020603050405020304" pitchFamily="18" charset="0"/>
                        <a:ea typeface="Times New Roman" panose="02020603050405020304" pitchFamily="18" charset="0"/>
                      </a:endParaRPr>
                    </a:p>
                  </a:txBody>
                  <a:tcPr marL="68579" marR="68579" marT="0" marB="0"/>
                </a:tc>
                <a:tc>
                  <a:txBody>
                    <a:bodyPr/>
                    <a:lstStyle/>
                    <a:p>
                      <a:pPr algn="ctr">
                        <a:spcAft>
                          <a:spcPts val="0"/>
                        </a:spcAft>
                      </a:pPr>
                      <a:r>
                        <a:rPr lang="zh-CN" sz="2000" kern="100">
                          <a:solidFill>
                            <a:schemeClr val="tx1"/>
                          </a:solidFill>
                          <a:effectLst/>
                        </a:rPr>
                        <a:t>typical example</a:t>
                      </a:r>
                      <a:endParaRPr lang="zh-CN" sz="2000" b="1" kern="100">
                        <a:solidFill>
                          <a:schemeClr val="tx1"/>
                        </a:solidFill>
                        <a:effectLst/>
                        <a:latin typeface="Times New Roman" panose="02020603050405020304" pitchFamily="18" charset="0"/>
                        <a:ea typeface="Times New Roman" panose="02020603050405020304" pitchFamily="18" charset="0"/>
                      </a:endParaRPr>
                    </a:p>
                  </a:txBody>
                  <a:tcPr marL="68579" marR="68579" marT="0" marB="0"/>
                </a:tc>
                <a:tc>
                  <a:txBody>
                    <a:bodyPr/>
                    <a:lstStyle/>
                    <a:p>
                      <a:pPr algn="ctr">
                        <a:spcAft>
                          <a:spcPts val="0"/>
                        </a:spcAft>
                      </a:pPr>
                      <a:r>
                        <a:rPr lang="zh-CN" sz="2000" kern="100">
                          <a:solidFill>
                            <a:schemeClr val="tx1"/>
                          </a:solidFill>
                          <a:effectLst/>
                        </a:rPr>
                        <a:t>in the end</a:t>
                      </a:r>
                      <a:endParaRPr lang="zh-CN" sz="2000" b="1" kern="100">
                        <a:solidFill>
                          <a:schemeClr val="tx1"/>
                        </a:solidFill>
                        <a:effectLst/>
                        <a:latin typeface="Times New Roman" panose="02020603050405020304" pitchFamily="18" charset="0"/>
                        <a:ea typeface="Times New Roman" panose="02020603050405020304" pitchFamily="18" charset="0"/>
                      </a:endParaRPr>
                    </a:p>
                  </a:txBody>
                  <a:tcPr marL="68579" marR="68579" marT="0" marB="0"/>
                </a:tc>
              </a:tr>
              <a:tr h="496729">
                <a:tc>
                  <a:txBody>
                    <a:bodyPr/>
                    <a:lstStyle/>
                    <a:p>
                      <a:pPr algn="just">
                        <a:spcAft>
                          <a:spcPts val="0"/>
                        </a:spcAft>
                      </a:pPr>
                      <a:r>
                        <a:rPr lang="en-US" sz="2000" kern="100">
                          <a:solidFill>
                            <a:schemeClr val="tx1"/>
                          </a:solidFill>
                          <a:effectLst/>
                        </a:rPr>
                        <a:t>acos(x)</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9" marR="68579" marT="0" marB="0" anchor="ctr"/>
                </a:tc>
                <a:tc>
                  <a:txBody>
                    <a:bodyPr/>
                    <a:lstStyle/>
                    <a:p>
                      <a:pPr algn="just">
                        <a:spcAft>
                          <a:spcPts val="0"/>
                        </a:spcAft>
                      </a:pPr>
                      <a:r>
                        <a:rPr lang="zh-CN" sz="2000" kern="100">
                          <a:solidFill>
                            <a:schemeClr val="tx1"/>
                          </a:solidFill>
                          <a:effectLst/>
                        </a:rPr>
                        <a:t>Returns the inverse cosine of </a:t>
                      </a:r>
                      <a:r>
                        <a:rPr lang="en-US" sz="2000" kern="100">
                          <a:solidFill>
                            <a:schemeClr val="tx1"/>
                          </a:solidFill>
                          <a:effectLst/>
                        </a:rPr>
                        <a:t>x</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9" marR="68579" marT="0" marB="0" anchor="ctr"/>
                </a:tc>
                <a:tc>
                  <a:txBody>
                    <a:bodyPr/>
                    <a:lstStyle/>
                    <a:p>
                      <a:pPr algn="just">
                        <a:spcAft>
                          <a:spcPts val="0"/>
                        </a:spcAft>
                      </a:pPr>
                      <a:r>
                        <a:rPr lang="en-US" sz="2000" kern="100">
                          <a:solidFill>
                            <a:schemeClr val="tx1"/>
                          </a:solidFill>
                          <a:effectLst/>
                        </a:rPr>
                        <a:t>acos(1)</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9" marR="68579" marT="0" marB="0" anchor="ctr"/>
                </a:tc>
                <a:tc>
                  <a:txBody>
                    <a:bodyPr/>
                    <a:lstStyle/>
                    <a:p>
                      <a:pPr algn="just">
                        <a:spcAft>
                          <a:spcPts val="0"/>
                        </a:spcAft>
                      </a:pPr>
                      <a:r>
                        <a:rPr lang="en-US" sz="2000" kern="100">
                          <a:solidFill>
                            <a:schemeClr val="tx1"/>
                          </a:solidFill>
                          <a:effectLst/>
                        </a:rPr>
                        <a:t>0.0</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9" marR="68579" marT="0" marB="0" anchor="ctr"/>
                </a:tc>
              </a:tr>
              <a:tr h="496729">
                <a:tc>
                  <a:txBody>
                    <a:bodyPr/>
                    <a:lstStyle/>
                    <a:p>
                      <a:pPr algn="just">
                        <a:spcAft>
                          <a:spcPts val="0"/>
                        </a:spcAft>
                      </a:pPr>
                      <a:r>
                        <a:rPr lang="en-US" sz="2000" kern="100">
                          <a:solidFill>
                            <a:schemeClr val="tx1"/>
                          </a:solidFill>
                          <a:effectLst/>
                        </a:rPr>
                        <a:t>asin(x)</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9" marR="68579" marT="0" marB="0" anchor="ctr"/>
                </a:tc>
                <a:tc>
                  <a:txBody>
                    <a:bodyPr/>
                    <a:lstStyle/>
                    <a:p>
                      <a:pPr algn="just">
                        <a:spcAft>
                          <a:spcPts val="0"/>
                        </a:spcAft>
                      </a:pPr>
                      <a:r>
                        <a:rPr lang="zh-CN" sz="2000" kern="100">
                          <a:solidFill>
                            <a:schemeClr val="tx1"/>
                          </a:solidFill>
                          <a:effectLst/>
                        </a:rPr>
                        <a:t>Returns the arcsine of </a:t>
                      </a:r>
                      <a:r>
                        <a:rPr lang="en-US" sz="2000" kern="100">
                          <a:solidFill>
                            <a:schemeClr val="tx1"/>
                          </a:solidFill>
                          <a:effectLst/>
                        </a:rPr>
                        <a:t>x</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9" marR="68579" marT="0" marB="0" anchor="ctr"/>
                </a:tc>
                <a:tc>
                  <a:txBody>
                    <a:bodyPr/>
                    <a:lstStyle/>
                    <a:p>
                      <a:pPr algn="just">
                        <a:spcAft>
                          <a:spcPts val="0"/>
                        </a:spcAft>
                      </a:pPr>
                      <a:r>
                        <a:rPr lang="en-US" sz="2000" kern="100">
                          <a:solidFill>
                            <a:schemeClr val="tx1"/>
                          </a:solidFill>
                          <a:effectLst/>
                        </a:rPr>
                        <a:t>asin(1)</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9" marR="68579" marT="0" marB="0" anchor="ctr"/>
                </a:tc>
                <a:tc>
                  <a:txBody>
                    <a:bodyPr/>
                    <a:lstStyle/>
                    <a:p>
                      <a:pPr algn="just">
                        <a:spcAft>
                          <a:spcPts val="0"/>
                        </a:spcAft>
                      </a:pPr>
                      <a:r>
                        <a:rPr lang="en-US" sz="2000" kern="100">
                          <a:solidFill>
                            <a:schemeClr val="tx1"/>
                          </a:solidFill>
                          <a:effectLst/>
                        </a:rPr>
                        <a:t>1.5707963267948966</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9" marR="68579" marT="0" marB="0" anchor="ctr"/>
                </a:tc>
              </a:tr>
              <a:tr h="496729">
                <a:tc>
                  <a:txBody>
                    <a:bodyPr/>
                    <a:lstStyle/>
                    <a:p>
                      <a:pPr algn="just">
                        <a:spcAft>
                          <a:spcPts val="0"/>
                        </a:spcAft>
                      </a:pPr>
                      <a:r>
                        <a:rPr lang="en-US" sz="2000" kern="100">
                          <a:solidFill>
                            <a:schemeClr val="tx1"/>
                          </a:solidFill>
                          <a:effectLst/>
                        </a:rPr>
                        <a:t>atan(x)</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9" marR="68579" marT="0" marB="0" anchor="ctr"/>
                </a:tc>
                <a:tc>
                  <a:txBody>
                    <a:bodyPr/>
                    <a:lstStyle/>
                    <a:p>
                      <a:pPr algn="just">
                        <a:spcAft>
                          <a:spcPts val="0"/>
                        </a:spcAft>
                      </a:pPr>
                      <a:r>
                        <a:rPr lang="zh-CN" sz="2000" kern="100">
                          <a:solidFill>
                            <a:schemeClr val="tx1"/>
                          </a:solidFill>
                          <a:effectLst/>
                        </a:rPr>
                        <a:t>Returns the arctangent of </a:t>
                      </a:r>
                      <a:r>
                        <a:rPr lang="en-US" sz="2000" kern="100">
                          <a:solidFill>
                            <a:schemeClr val="tx1"/>
                          </a:solidFill>
                          <a:effectLst/>
                        </a:rPr>
                        <a:t>x</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9" marR="68579" marT="0" marB="0" anchor="ctr"/>
                </a:tc>
                <a:tc>
                  <a:txBody>
                    <a:bodyPr/>
                    <a:lstStyle/>
                    <a:p>
                      <a:pPr algn="just">
                        <a:spcAft>
                          <a:spcPts val="0"/>
                        </a:spcAft>
                      </a:pPr>
                      <a:r>
                        <a:rPr lang="en-US" sz="2000" kern="100">
                          <a:solidFill>
                            <a:schemeClr val="tx1"/>
                          </a:solidFill>
                          <a:effectLst/>
                        </a:rPr>
                        <a:t>atan(1)</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9" marR="68579" marT="0" marB="0" anchor="ctr"/>
                </a:tc>
                <a:tc>
                  <a:txBody>
                    <a:bodyPr/>
                    <a:lstStyle/>
                    <a:p>
                      <a:pPr algn="just">
                        <a:spcAft>
                          <a:spcPts val="0"/>
                        </a:spcAft>
                      </a:pPr>
                      <a:r>
                        <a:rPr lang="en-US" sz="2000" kern="100">
                          <a:solidFill>
                            <a:schemeClr val="tx1"/>
                          </a:solidFill>
                          <a:effectLst/>
                        </a:rPr>
                        <a:t>0.7853981633974483</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9" marR="68579" marT="0" marB="0" anchor="ctr"/>
                </a:tc>
              </a:tr>
              <a:tr h="496729">
                <a:tc>
                  <a:txBody>
                    <a:bodyPr/>
                    <a:lstStyle/>
                    <a:p>
                      <a:pPr algn="just">
                        <a:spcAft>
                          <a:spcPts val="0"/>
                        </a:spcAft>
                      </a:pPr>
                      <a:r>
                        <a:rPr lang="en-US" sz="2000" kern="100">
                          <a:solidFill>
                            <a:schemeClr val="tx1"/>
                          </a:solidFill>
                          <a:effectLst/>
                        </a:rPr>
                        <a:t>atan2(y, x)</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9" marR="68579" marT="0" marB="0" anchor="ctr"/>
                </a:tc>
                <a:tc>
                  <a:txBody>
                    <a:bodyPr/>
                    <a:lstStyle/>
                    <a:p>
                      <a:pPr algn="just">
                        <a:spcAft>
                          <a:spcPts val="0"/>
                        </a:spcAft>
                      </a:pPr>
                      <a:r>
                        <a:rPr lang="zh-CN" sz="2000" kern="100">
                          <a:solidFill>
                            <a:schemeClr val="tx1"/>
                          </a:solidFill>
                          <a:effectLst/>
                        </a:rPr>
                        <a:t>Returns </a:t>
                      </a:r>
                      <a:r>
                        <a:rPr lang="en-US" sz="2000" kern="100">
                          <a:solidFill>
                            <a:schemeClr val="tx1"/>
                          </a:solidFill>
                          <a:effectLst/>
                        </a:rPr>
                        <a:t>atan(y/x) </a:t>
                      </a:r>
                      <a:r>
                        <a:rPr lang="zh-CN" sz="2000" kern="100">
                          <a:solidFill>
                            <a:schemeClr val="tx1"/>
                          </a:solidFill>
                          <a:effectLst/>
                        </a:rPr>
                        <a:t>for </a:t>
                      </a:r>
                      <a:r>
                        <a:rPr lang="en-US" sz="2000" kern="100">
                          <a:solidFill>
                            <a:schemeClr val="tx1"/>
                          </a:solidFill>
                          <a:effectLst/>
                        </a:rPr>
                        <a:t>x</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9" marR="68579" marT="0" marB="0" anchor="ctr"/>
                </a:tc>
                <a:tc>
                  <a:txBody>
                    <a:bodyPr/>
                    <a:lstStyle/>
                    <a:p>
                      <a:pPr algn="just">
                        <a:spcAft>
                          <a:spcPts val="0"/>
                        </a:spcAft>
                      </a:pPr>
                      <a:r>
                        <a:rPr lang="en-US" sz="2000" kern="100">
                          <a:solidFill>
                            <a:schemeClr val="tx1"/>
                          </a:solidFill>
                          <a:effectLst/>
                        </a:rPr>
                        <a:t>atan2(1, 2)</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9" marR="68579" marT="0" marB="0" anchor="ctr"/>
                </a:tc>
                <a:tc>
                  <a:txBody>
                    <a:bodyPr/>
                    <a:lstStyle/>
                    <a:p>
                      <a:pPr algn="just">
                        <a:spcAft>
                          <a:spcPts val="0"/>
                        </a:spcAft>
                      </a:pPr>
                      <a:r>
                        <a:rPr lang="en-US" sz="2000" kern="100">
                          <a:solidFill>
                            <a:schemeClr val="tx1"/>
                          </a:solidFill>
                          <a:effectLst/>
                        </a:rPr>
                        <a:t>0.4636476090008061</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9" marR="68579" marT="0" marB="0" anchor="ctr"/>
                </a:tc>
              </a:tr>
              <a:tr h="496729">
                <a:tc>
                  <a:txBody>
                    <a:bodyPr/>
                    <a:lstStyle/>
                    <a:p>
                      <a:pPr algn="just">
                        <a:spcAft>
                          <a:spcPts val="0"/>
                        </a:spcAft>
                      </a:pPr>
                      <a:r>
                        <a:rPr lang="en-US" sz="2000" kern="100">
                          <a:solidFill>
                            <a:schemeClr val="tx1"/>
                          </a:solidFill>
                          <a:effectLst/>
                        </a:rPr>
                        <a:t>cos(x)</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9" marR="68579" marT="0" marB="0" anchor="ctr"/>
                </a:tc>
                <a:tc>
                  <a:txBody>
                    <a:bodyPr/>
                    <a:lstStyle/>
                    <a:p>
                      <a:pPr algn="just">
                        <a:spcAft>
                          <a:spcPts val="0"/>
                        </a:spcAft>
                      </a:pPr>
                      <a:r>
                        <a:rPr lang="zh-CN" sz="2000" kern="100">
                          <a:solidFill>
                            <a:schemeClr val="tx1"/>
                          </a:solidFill>
                          <a:effectLst/>
                        </a:rPr>
                        <a:t>Returns the cosine of </a:t>
                      </a:r>
                      <a:r>
                        <a:rPr lang="en-US" sz="2000" kern="100">
                          <a:solidFill>
                            <a:schemeClr val="tx1"/>
                          </a:solidFill>
                          <a:effectLst/>
                        </a:rPr>
                        <a:t>x</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9" marR="68579" marT="0" marB="0" anchor="ctr"/>
                </a:tc>
                <a:tc>
                  <a:txBody>
                    <a:bodyPr/>
                    <a:lstStyle/>
                    <a:p>
                      <a:pPr algn="just">
                        <a:spcAft>
                          <a:spcPts val="0"/>
                        </a:spcAft>
                      </a:pPr>
                      <a:r>
                        <a:rPr lang="en-US" sz="2000" kern="100">
                          <a:solidFill>
                            <a:schemeClr val="tx1"/>
                          </a:solidFill>
                          <a:effectLst/>
                        </a:rPr>
                        <a:t>cos(2*pi)</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9" marR="68579" marT="0" marB="0" anchor="ctr"/>
                </a:tc>
                <a:tc>
                  <a:txBody>
                    <a:bodyPr/>
                    <a:lstStyle/>
                    <a:p>
                      <a:pPr algn="just">
                        <a:spcAft>
                          <a:spcPts val="0"/>
                        </a:spcAft>
                      </a:pPr>
                      <a:r>
                        <a:rPr lang="en-US" sz="2000" kern="100">
                          <a:solidFill>
                            <a:schemeClr val="tx1"/>
                          </a:solidFill>
                          <a:effectLst/>
                        </a:rPr>
                        <a:t>1.0</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9" marR="68579" marT="0" marB="0" anchor="ctr"/>
                </a:tc>
              </a:tr>
              <a:tr h="993455">
                <a:tc>
                  <a:txBody>
                    <a:bodyPr/>
                    <a:lstStyle/>
                    <a:p>
                      <a:pPr algn="just">
                        <a:spcAft>
                          <a:spcPts val="0"/>
                        </a:spcAft>
                      </a:pPr>
                      <a:r>
                        <a:rPr lang="en-US" sz="2000" kern="100">
                          <a:solidFill>
                            <a:schemeClr val="tx1"/>
                          </a:solidFill>
                          <a:effectLst/>
                        </a:rPr>
                        <a:t>hypot(x, y)</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9" marR="68579" marT="0" marB="0" anchor="ctr"/>
                </a:tc>
                <a:tc>
                  <a:txBody>
                    <a:bodyPr/>
                    <a:lstStyle/>
                    <a:p>
                      <a:pPr algn="just">
                        <a:spcAft>
                          <a:spcPts val="0"/>
                        </a:spcAft>
                      </a:pPr>
                      <a:r>
                        <a:rPr lang="zh-CN" sz="2000" kern="100">
                          <a:solidFill>
                            <a:schemeClr val="tx1"/>
                          </a:solidFill>
                          <a:effectLst/>
                        </a:rPr>
                        <a:t>Return </a:t>
                      </a:r>
                      <a:r>
                        <a:rPr lang="en-US" sz="2000" kern="100">
                          <a:solidFill>
                            <a:schemeClr val="tx1"/>
                          </a:solidFill>
                          <a:effectLst/>
                        </a:rPr>
                        <a:t>sqrt(x*x + y*y)</a:t>
                      </a:r>
                      <a:r>
                        <a:rPr lang="zh-CN" sz="2000" kern="100">
                          <a:solidFill>
                            <a:schemeClr val="tx1"/>
                          </a:solidFill>
                          <a:effectLst/>
                        </a:rPr>
                        <a:t>, the Euclidean distance</a:t>
                      </a:r>
                      <a:endParaRPr lang="zh-CN" sz="2000" kern="100">
                        <a:solidFill>
                          <a:schemeClr val="tx1"/>
                        </a:solidFill>
                        <a:effectLst/>
                        <a:latin typeface="Times New Roman" panose="02020603050405020304" pitchFamily="18" charset="0"/>
                        <a:ea typeface="Times New Roman" panose="02020603050405020304" pitchFamily="18" charset="0"/>
                      </a:endParaRPr>
                    </a:p>
                  </a:txBody>
                  <a:tcPr marL="68579" marR="68579" marT="0" marB="0" anchor="ctr"/>
                </a:tc>
                <a:tc>
                  <a:txBody>
                    <a:bodyPr/>
                    <a:lstStyle/>
                    <a:p>
                      <a:pPr algn="just">
                        <a:spcAft>
                          <a:spcPts val="0"/>
                        </a:spcAft>
                      </a:pPr>
                      <a:r>
                        <a:rPr lang="en-US" sz="2000" kern="100">
                          <a:solidFill>
                            <a:schemeClr val="tx1"/>
                          </a:solidFill>
                          <a:effectLst/>
                        </a:rPr>
                        <a:t>hypot(3,4)</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9" marR="68579" marT="0" marB="0" anchor="ctr"/>
                </a:tc>
                <a:tc>
                  <a:txBody>
                    <a:bodyPr/>
                    <a:lstStyle/>
                    <a:p>
                      <a:pPr algn="just">
                        <a:spcAft>
                          <a:spcPts val="0"/>
                        </a:spcAft>
                      </a:pPr>
                      <a:r>
                        <a:rPr lang="en-US" sz="2000" kern="100">
                          <a:solidFill>
                            <a:schemeClr val="tx1"/>
                          </a:solidFill>
                          <a:effectLst/>
                        </a:rPr>
                        <a:t>5.0</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9" marR="68579" marT="0" marB="0" anchor="ctr"/>
                </a:tc>
              </a:tr>
              <a:tr h="496729">
                <a:tc>
                  <a:txBody>
                    <a:bodyPr/>
                    <a:lstStyle/>
                    <a:p>
                      <a:pPr algn="just">
                        <a:spcAft>
                          <a:spcPts val="0"/>
                        </a:spcAft>
                      </a:pPr>
                      <a:r>
                        <a:rPr lang="en-US" sz="2000" kern="100">
                          <a:solidFill>
                            <a:schemeClr val="tx1"/>
                          </a:solidFill>
                          <a:effectLst/>
                        </a:rPr>
                        <a:t>sin(x)</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9" marR="68579" marT="0" marB="0" anchor="ctr"/>
                </a:tc>
                <a:tc>
                  <a:txBody>
                    <a:bodyPr/>
                    <a:lstStyle/>
                    <a:p>
                      <a:pPr algn="just">
                        <a:spcAft>
                          <a:spcPts val="0"/>
                        </a:spcAft>
                      </a:pPr>
                      <a:r>
                        <a:rPr lang="zh-CN" sz="2000" kern="100">
                          <a:solidFill>
                            <a:schemeClr val="tx1"/>
                          </a:solidFill>
                          <a:effectLst/>
                        </a:rPr>
                        <a:t>Returns the sine of </a:t>
                      </a:r>
                      <a:r>
                        <a:rPr lang="en-US" sz="2000" kern="100">
                          <a:solidFill>
                            <a:schemeClr val="tx1"/>
                          </a:solidFill>
                          <a:effectLst/>
                        </a:rPr>
                        <a:t>x</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9" marR="68579" marT="0" marB="0" anchor="ctr"/>
                </a:tc>
                <a:tc>
                  <a:txBody>
                    <a:bodyPr/>
                    <a:lstStyle/>
                    <a:p>
                      <a:pPr algn="just">
                        <a:spcAft>
                          <a:spcPts val="0"/>
                        </a:spcAft>
                      </a:pPr>
                      <a:r>
                        <a:rPr lang="en-US" sz="2000" kern="100">
                          <a:solidFill>
                            <a:schemeClr val="tx1"/>
                          </a:solidFill>
                          <a:effectLst/>
                        </a:rPr>
                        <a:t>sin(pi/2)</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9" marR="68579" marT="0" marB="0" anchor="ctr"/>
                </a:tc>
                <a:tc>
                  <a:txBody>
                    <a:bodyPr/>
                    <a:lstStyle/>
                    <a:p>
                      <a:pPr algn="just">
                        <a:spcAft>
                          <a:spcPts val="0"/>
                        </a:spcAft>
                      </a:pPr>
                      <a:r>
                        <a:rPr lang="en-US" sz="2000" kern="100">
                          <a:solidFill>
                            <a:schemeClr val="tx1"/>
                          </a:solidFill>
                          <a:effectLst/>
                        </a:rPr>
                        <a:t>1.0</a:t>
                      </a:r>
                      <a:endParaRPr lang="en-US" sz="2000" kern="100">
                        <a:solidFill>
                          <a:schemeClr val="tx1"/>
                        </a:solidFill>
                        <a:effectLst/>
                        <a:latin typeface="Times New Roman" panose="02020603050405020304" pitchFamily="18" charset="0"/>
                        <a:ea typeface="Times New Roman" panose="02020603050405020304" pitchFamily="18" charset="0"/>
                      </a:endParaRPr>
                    </a:p>
                  </a:txBody>
                  <a:tcPr marL="68579" marR="68579" marT="0" marB="0" anchor="ctr"/>
                </a:tc>
              </a:tr>
              <a:tr h="496729">
                <a:tc>
                  <a:txBody>
                    <a:bodyPr/>
                    <a:lstStyle/>
                    <a:p>
                      <a:pPr algn="just">
                        <a:spcAft>
                          <a:spcPts val="0"/>
                        </a:spcAft>
                      </a:pPr>
                      <a:r>
                        <a:rPr lang="en-US" sz="2000" kern="100" dirty="0">
                          <a:solidFill>
                            <a:schemeClr val="tx1"/>
                          </a:solidFill>
                          <a:effectLst/>
                        </a:rPr>
                        <a:t>tan(x)</a:t>
                      </a:r>
                      <a:endParaRPr lang="en-US" sz="2000" kern="100" dirty="0">
                        <a:solidFill>
                          <a:schemeClr val="tx1"/>
                        </a:solidFill>
                        <a:effectLst/>
                        <a:latin typeface="Times New Roman" panose="02020603050405020304" pitchFamily="18" charset="0"/>
                        <a:ea typeface="Times New Roman" panose="02020603050405020304" pitchFamily="18" charset="0"/>
                      </a:endParaRPr>
                    </a:p>
                  </a:txBody>
                  <a:tcPr marL="68579" marR="68579" marT="0" marB="0"/>
                </a:tc>
                <a:tc>
                  <a:txBody>
                    <a:bodyPr/>
                    <a:lstStyle/>
                    <a:p>
                      <a:pPr algn="just">
                        <a:spcAft>
                          <a:spcPts val="0"/>
                        </a:spcAft>
                      </a:pPr>
                      <a:r>
                        <a:rPr lang="zh-CN" sz="2000" kern="100" dirty="0">
                          <a:solidFill>
                            <a:schemeClr val="tx1"/>
                          </a:solidFill>
                          <a:effectLst/>
                        </a:rPr>
                        <a:t>Returns the tangent of </a:t>
                      </a:r>
                      <a:r>
                        <a:rPr lang="en-US" sz="2000" kern="100" dirty="0">
                          <a:solidFill>
                            <a:schemeClr val="tx1"/>
                          </a:solidFill>
                          <a:effectLst/>
                        </a:rPr>
                        <a:t>x</a:t>
                      </a:r>
                      <a:endParaRPr lang="en-US" sz="2000" kern="100" dirty="0">
                        <a:solidFill>
                          <a:schemeClr val="tx1"/>
                        </a:solidFill>
                        <a:effectLst/>
                        <a:latin typeface="Times New Roman" panose="02020603050405020304" pitchFamily="18" charset="0"/>
                        <a:ea typeface="Times New Roman" panose="02020603050405020304" pitchFamily="18" charset="0"/>
                      </a:endParaRPr>
                    </a:p>
                  </a:txBody>
                  <a:tcPr marL="68579" marR="68579" marT="0" marB="0"/>
                </a:tc>
                <a:tc>
                  <a:txBody>
                    <a:bodyPr/>
                    <a:lstStyle/>
                    <a:p>
                      <a:pPr algn="just">
                        <a:spcAft>
                          <a:spcPts val="0"/>
                        </a:spcAft>
                      </a:pPr>
                      <a:r>
                        <a:rPr lang="en-US" sz="2000" kern="100" dirty="0">
                          <a:solidFill>
                            <a:schemeClr val="tx1"/>
                          </a:solidFill>
                          <a:effectLst/>
                        </a:rPr>
                        <a:t>tan(pi/4)</a:t>
                      </a:r>
                      <a:endParaRPr lang="en-US" sz="2000" kern="100" dirty="0">
                        <a:solidFill>
                          <a:schemeClr val="tx1"/>
                        </a:solidFill>
                        <a:effectLst/>
                        <a:latin typeface="Times New Roman" panose="02020603050405020304" pitchFamily="18" charset="0"/>
                        <a:ea typeface="Times New Roman" panose="02020603050405020304" pitchFamily="18" charset="0"/>
                      </a:endParaRPr>
                    </a:p>
                  </a:txBody>
                  <a:tcPr marL="68579" marR="68579" marT="0" marB="0"/>
                </a:tc>
                <a:tc>
                  <a:txBody>
                    <a:bodyPr/>
                    <a:lstStyle/>
                    <a:p>
                      <a:pPr algn="just">
                        <a:spcAft>
                          <a:spcPts val="0"/>
                        </a:spcAft>
                      </a:pPr>
                      <a:r>
                        <a:rPr lang="en-US" sz="2000" kern="100" dirty="0">
                          <a:solidFill>
                            <a:schemeClr val="tx1"/>
                          </a:solidFill>
                          <a:effectLst/>
                        </a:rPr>
                        <a:t>0.99999999999999999999</a:t>
                      </a:r>
                      <a:endParaRPr lang="en-US" sz="2000" kern="100" dirty="0">
                        <a:solidFill>
                          <a:schemeClr val="tx1"/>
                        </a:solidFill>
                        <a:effectLst/>
                        <a:latin typeface="Times New Roman" panose="02020603050405020304" pitchFamily="18" charset="0"/>
                        <a:ea typeface="Times New Roman" panose="02020603050405020304" pitchFamily="18" charset="0"/>
                      </a:endParaRPr>
                    </a:p>
                  </a:txBody>
                  <a:tcPr marL="68579" marR="68579" marT="0" marB="0"/>
                </a:tc>
              </a:tr>
            </a:tbl>
          </a:graphicData>
        </a:graphic>
      </p:graphicFrame>
      <p:sp>
        <p:nvSpPr>
          <p:cNvPr id="19458" name="标题 1"/>
          <p:cNvSpPr>
            <a:spLocks noGrp="1" noChangeArrowheads="1"/>
          </p:cNvSpPr>
          <p:nvPr>
            <p:custDataLst>
              <p:tags r:id="rId1"/>
            </p:custDataLst>
          </p:nvPr>
        </p:nvSpPr>
        <p:spPr>
          <a:xfrm>
            <a:off x="-570865" y="548640"/>
            <a:ext cx="13333095" cy="501650"/>
          </a:xfrm>
          <a:prstGeom prst="rect">
            <a:avLst/>
          </a:prstGeom>
          <a:noFill/>
          <a:ln>
            <a:noFill/>
          </a:ln>
        </p:spPr>
        <p:txBody>
          <a:bodyPr vert="horz" wrap="square" lIns="92075" tIns="46038" rIns="92075" bIns="46038" numCol="1" anchor="ctr" anchorCtr="0" compatLnSpc="1"/>
          <a:lst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panose="020B0604020202020204" pitchFamily="34" charset="0"/>
              </a:defRPr>
            </a:lvl2pPr>
            <a:lvl3pPr algn="ctr" rtl="0" eaLnBrk="0" fontAlgn="base" hangingPunct="0">
              <a:spcBef>
                <a:spcPct val="0"/>
              </a:spcBef>
              <a:spcAft>
                <a:spcPct val="0"/>
              </a:spcAft>
              <a:defRPr sz="3200">
                <a:solidFill>
                  <a:srgbClr val="B82F25"/>
                </a:solidFill>
                <a:latin typeface="Arial" panose="020B0604020202020204" pitchFamily="34" charset="0"/>
              </a:defRPr>
            </a:lvl3pPr>
            <a:lvl4pPr algn="ctr" rtl="0" eaLnBrk="0" fontAlgn="base" hangingPunct="0">
              <a:spcBef>
                <a:spcPct val="0"/>
              </a:spcBef>
              <a:spcAft>
                <a:spcPct val="0"/>
              </a:spcAft>
              <a:defRPr sz="3200">
                <a:solidFill>
                  <a:srgbClr val="B82F25"/>
                </a:solidFill>
                <a:latin typeface="Arial" panose="020B0604020202020204" pitchFamily="34" charset="0"/>
              </a:defRPr>
            </a:lvl4pPr>
            <a:lvl5pPr algn="ctr" rtl="0" eaLnBrk="0" fontAlgn="base" hangingPunct="0">
              <a:spcBef>
                <a:spcPct val="0"/>
              </a:spcBef>
              <a:spcAft>
                <a:spcPct val="0"/>
              </a:spcAft>
              <a:defRPr sz="3200">
                <a:solidFill>
                  <a:srgbClr val="B82F25"/>
                </a:solidFill>
                <a:latin typeface="Arial" panose="020B0604020202020204" pitchFamily="34" charset="0"/>
              </a:defRPr>
            </a:lvl5pPr>
            <a:lvl6pPr marL="457200" algn="ctr" rtl="0" eaLnBrk="0" fontAlgn="base" hangingPunct="0">
              <a:spcBef>
                <a:spcPct val="0"/>
              </a:spcBef>
              <a:spcAft>
                <a:spcPct val="0"/>
              </a:spcAft>
              <a:defRPr sz="3200">
                <a:solidFill>
                  <a:srgbClr val="FF7706"/>
                </a:solidFill>
                <a:latin typeface="Arial" panose="020B0604020202020204" pitchFamily="34" charset="0"/>
              </a:defRPr>
            </a:lvl6pPr>
            <a:lvl7pPr marL="914400" algn="ctr" rtl="0" eaLnBrk="0" fontAlgn="base" hangingPunct="0">
              <a:spcBef>
                <a:spcPct val="0"/>
              </a:spcBef>
              <a:spcAft>
                <a:spcPct val="0"/>
              </a:spcAft>
              <a:defRPr sz="3200">
                <a:solidFill>
                  <a:srgbClr val="FF7706"/>
                </a:solidFill>
                <a:latin typeface="Arial" panose="020B0604020202020204" pitchFamily="34" charset="0"/>
              </a:defRPr>
            </a:lvl7pPr>
            <a:lvl8pPr marL="1371600" algn="ctr" rtl="0" eaLnBrk="0" fontAlgn="base" hangingPunct="0">
              <a:spcBef>
                <a:spcPct val="0"/>
              </a:spcBef>
              <a:spcAft>
                <a:spcPct val="0"/>
              </a:spcAft>
              <a:defRPr sz="3200">
                <a:solidFill>
                  <a:srgbClr val="FF7706"/>
                </a:solidFill>
                <a:latin typeface="Arial" panose="020B0604020202020204" pitchFamily="34" charset="0"/>
              </a:defRPr>
            </a:lvl8pPr>
            <a:lvl9pPr marL="1828800" algn="ctr" rtl="0" eaLnBrk="0" fontAlgn="base" hangingPunct="0">
              <a:spcBef>
                <a:spcPct val="0"/>
              </a:spcBef>
              <a:spcAft>
                <a:spcPct val="0"/>
              </a:spcAft>
              <a:defRPr sz="3200">
                <a:solidFill>
                  <a:srgbClr val="FF7706"/>
                </a:solidFill>
                <a:latin typeface="Arial" panose="020B0604020202020204" pitchFamily="34" charset="0"/>
              </a:defRPr>
            </a:lvl9pPr>
          </a:lstStyle>
          <a:p>
            <a:pPr eaLnBrk="1" hangingPunct="1">
              <a:defRPr/>
            </a:pPr>
            <a:r>
              <a:rPr lang="zh-CN" altLang="zh-CN" sz="3200" dirty="0">
                <a:latin typeface="Times New Roman" panose="02020603050405020304" pitchFamily="18" charset="0"/>
                <a:ea typeface="Times New Roman" panose="02020603050405020304" pitchFamily="18" charset="0"/>
              </a:rPr>
              <a:t>Constants and functions included in the math module </a:t>
            </a:r>
            <a:r>
              <a:rPr lang="en-US" altLang="zh-CN" sz="3200" dirty="0">
                <a:latin typeface="Times New Roman" panose="02020603050405020304" pitchFamily="18" charset="0"/>
                <a:ea typeface="Times New Roman" panose="02020603050405020304" pitchFamily="18" charset="0"/>
              </a:rPr>
              <a:t>(4)</a:t>
            </a:r>
            <a:endParaRPr lang="zh-CN" altLang="en-US" sz="32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矩形 1"/>
          <p:cNvSpPr>
            <a:spLocks noChangeArrowheads="1"/>
          </p:cNvSpPr>
          <p:nvPr/>
        </p:nvSpPr>
        <p:spPr bwMode="auto">
          <a:xfrm>
            <a:off x="1559243" y="1195070"/>
            <a:ext cx="7489551" cy="461665"/>
          </a:xfrm>
          <a:prstGeom prst="rect">
            <a:avLst/>
          </a:prstGeom>
          <a:noFill/>
          <a:ln>
            <a:noFill/>
          </a:ln>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defRPr/>
            </a:pPr>
            <a:r>
              <a:rPr lang="zh-CN" altLang="zh-CN" sz="2400" b="1" dirty="0">
                <a:highlight>
                  <a:srgbClr val="00FFFF"/>
                </a:highlight>
                <a:latin typeface="+mn-lt"/>
                <a:cs typeface="Times New Roman" panose="02020603050405020304" pitchFamily="18" charset="0"/>
              </a:rPr>
              <a:t>Table </a:t>
            </a:r>
            <a:r>
              <a:rPr lang="en-US" altLang="zh-CN" sz="2400" b="1" dirty="0">
                <a:highlight>
                  <a:srgbClr val="00FFFF"/>
                </a:highlight>
                <a:latin typeface="+mn-lt"/>
                <a:cs typeface="Times New Roman" panose="02020603050405020304" pitchFamily="18" charset="0"/>
              </a:rPr>
              <a:t>4-14 </a:t>
            </a:r>
            <a:r>
              <a:rPr lang="zh-CN" altLang="zh-CN" sz="2400" b="1" dirty="0">
                <a:highlight>
                  <a:srgbClr val="00FFFF"/>
                </a:highlight>
                <a:latin typeface="+mn-lt"/>
                <a:cs typeface="Times New Roman" panose="02020603050405020304" pitchFamily="18" charset="0"/>
              </a:rPr>
              <a:t>(</a:t>
            </a:r>
            <a:r>
              <a:rPr lang="en-US" altLang="zh-CN" sz="2400" b="1" dirty="0">
                <a:highlight>
                  <a:srgbClr val="00FFFF"/>
                </a:highlight>
                <a:latin typeface="+mn-lt"/>
                <a:cs typeface="Times New Roman" panose="02020603050405020304" pitchFamily="18" charset="0"/>
              </a:rPr>
              <a:t>5</a:t>
            </a:r>
            <a:r>
              <a:rPr lang="zh-CN" altLang="zh-CN" sz="2400" b="1" dirty="0">
                <a:highlight>
                  <a:srgbClr val="00FFFF"/>
                </a:highlight>
                <a:latin typeface="+mn-lt"/>
                <a:cs typeface="Times New Roman" panose="02020603050405020304" pitchFamily="18" charset="0"/>
              </a:rPr>
              <a:t>) </a:t>
            </a:r>
            <a:r>
              <a:rPr lang="zh-CN" altLang="zh-CN" sz="2400" b="1" dirty="0">
                <a:highlight>
                  <a:srgbClr val="00FFFF"/>
                </a:highlight>
                <a:latin typeface="+mn-lt"/>
                <a:cs typeface="Times New Roman" panose="02020603050405020304" pitchFamily="18" charset="0"/>
              </a:rPr>
              <a:t>Constants and Functions for </a:t>
            </a:r>
            <a:r>
              <a:rPr lang="en-US" altLang="zh-CN" sz="2400" b="1" dirty="0">
                <a:highlight>
                  <a:srgbClr val="00FFFF"/>
                </a:highlight>
                <a:latin typeface="+mn-lt"/>
                <a:cs typeface="Times New Roman" panose="02020603050405020304" pitchFamily="18" charset="0"/>
              </a:rPr>
              <a:t>math </a:t>
            </a:r>
            <a:r>
              <a:rPr lang="zh-CN" altLang="zh-CN" sz="2400" b="1" dirty="0">
                <a:highlight>
                  <a:srgbClr val="00FFFF"/>
                </a:highlight>
                <a:latin typeface="+mn-lt"/>
                <a:cs typeface="Times New Roman" panose="02020603050405020304" pitchFamily="18" charset="0"/>
              </a:rPr>
              <a:t>(V): hyperbolic functions</a:t>
            </a:r>
            <a:endParaRPr lang="zh-CN" altLang="en-US" sz="2400" b="1" dirty="0">
              <a:highlight>
                <a:srgbClr val="00FFFF"/>
              </a:highlight>
              <a:latin typeface="+mn-lt"/>
              <a:cs typeface="Times New Roman" panose="02020603050405020304" pitchFamily="18" charset="0"/>
            </a:endParaRPr>
          </a:p>
        </p:txBody>
      </p:sp>
      <p:graphicFrame>
        <p:nvGraphicFramePr>
          <p:cNvPr id="4" name="表格 3"/>
          <p:cNvGraphicFramePr>
            <a:graphicFrameLocks noGrp="1"/>
          </p:cNvGraphicFramePr>
          <p:nvPr/>
        </p:nvGraphicFramePr>
        <p:xfrm>
          <a:off x="479743" y="1699895"/>
          <a:ext cx="11304586" cy="2160585"/>
        </p:xfrm>
        <a:graphic>
          <a:graphicData uri="http://schemas.openxmlformats.org/drawingml/2006/table">
            <a:tbl>
              <a:tblPr firstRow="1" firstCol="1" lastRow="1" lastCol="1" bandRow="1" bandCol="1">
                <a:tableStyleId>{5C22544A-7EE6-4342-B048-85BDC9FD1C3A}</a:tableStyleId>
              </a:tblPr>
              <a:tblGrid>
                <a:gridCol w="1938808"/>
                <a:gridCol w="3326603"/>
                <a:gridCol w="2916272"/>
                <a:gridCol w="3122903"/>
              </a:tblGrid>
              <a:tr h="308655">
                <a:tc>
                  <a:txBody>
                    <a:bodyPr/>
                    <a:lstStyle/>
                    <a:p>
                      <a:pPr algn="ctr">
                        <a:spcAft>
                          <a:spcPts val="0"/>
                        </a:spcAft>
                      </a:pPr>
                      <a:r>
                        <a:rPr lang="zh-CN" sz="1800" kern="100">
                          <a:solidFill>
                            <a:schemeClr val="tx1"/>
                          </a:solidFill>
                          <a:effectLst/>
                        </a:rPr>
                        <a:t>name (of a thing)</a:t>
                      </a:r>
                      <a:endParaRPr lang="zh-CN" sz="1800" b="1" kern="100">
                        <a:solidFill>
                          <a:schemeClr val="tx1"/>
                        </a:solidFill>
                        <a:effectLst/>
                        <a:latin typeface="Times New Roman" panose="02020603050405020304" pitchFamily="18" charset="0"/>
                        <a:ea typeface="Times New Roman" panose="02020603050405020304" pitchFamily="18" charset="0"/>
                      </a:endParaRPr>
                    </a:p>
                  </a:txBody>
                  <a:tcPr marL="68576" marR="68576" marT="0" marB="0"/>
                </a:tc>
                <a:tc>
                  <a:txBody>
                    <a:bodyPr/>
                    <a:lstStyle/>
                    <a:p>
                      <a:pPr algn="ctr">
                        <a:spcAft>
                          <a:spcPts val="0"/>
                        </a:spcAft>
                      </a:pPr>
                      <a:r>
                        <a:rPr lang="zh-CN" sz="1800" kern="100">
                          <a:solidFill>
                            <a:schemeClr val="tx1"/>
                          </a:solidFill>
                          <a:effectLst/>
                        </a:rPr>
                        <a:t>clarification</a:t>
                      </a:r>
                      <a:endParaRPr lang="zh-CN" sz="1800" b="1" kern="100">
                        <a:solidFill>
                          <a:schemeClr val="tx1"/>
                        </a:solidFill>
                        <a:effectLst/>
                        <a:latin typeface="Times New Roman" panose="02020603050405020304" pitchFamily="18" charset="0"/>
                        <a:ea typeface="Times New Roman" panose="02020603050405020304" pitchFamily="18" charset="0"/>
                      </a:endParaRPr>
                    </a:p>
                  </a:txBody>
                  <a:tcPr marL="68576" marR="68576" marT="0" marB="0"/>
                </a:tc>
                <a:tc>
                  <a:txBody>
                    <a:bodyPr/>
                    <a:lstStyle/>
                    <a:p>
                      <a:pPr algn="ctr">
                        <a:spcAft>
                          <a:spcPts val="0"/>
                        </a:spcAft>
                      </a:pPr>
                      <a:r>
                        <a:rPr lang="zh-CN" sz="1800" kern="100">
                          <a:solidFill>
                            <a:schemeClr val="tx1"/>
                          </a:solidFill>
                          <a:effectLst/>
                        </a:rPr>
                        <a:t>typical example</a:t>
                      </a:r>
                      <a:endParaRPr lang="zh-CN" sz="1800" b="1" kern="100">
                        <a:solidFill>
                          <a:schemeClr val="tx1"/>
                        </a:solidFill>
                        <a:effectLst/>
                        <a:latin typeface="Times New Roman" panose="02020603050405020304" pitchFamily="18" charset="0"/>
                        <a:ea typeface="Times New Roman" panose="02020603050405020304" pitchFamily="18" charset="0"/>
                      </a:endParaRPr>
                    </a:p>
                  </a:txBody>
                  <a:tcPr marL="68576" marR="68576" marT="0" marB="0"/>
                </a:tc>
                <a:tc>
                  <a:txBody>
                    <a:bodyPr/>
                    <a:lstStyle/>
                    <a:p>
                      <a:pPr algn="ctr">
                        <a:spcAft>
                          <a:spcPts val="0"/>
                        </a:spcAft>
                      </a:pPr>
                      <a:r>
                        <a:rPr lang="zh-CN" sz="1800" kern="100">
                          <a:solidFill>
                            <a:schemeClr val="tx1"/>
                          </a:solidFill>
                          <a:effectLst/>
                        </a:rPr>
                        <a:t>in the end</a:t>
                      </a:r>
                      <a:endParaRPr lang="zh-CN" sz="1800" b="1" kern="100">
                        <a:solidFill>
                          <a:schemeClr val="tx1"/>
                        </a:solidFill>
                        <a:effectLst/>
                        <a:latin typeface="Times New Roman" panose="02020603050405020304" pitchFamily="18" charset="0"/>
                        <a:ea typeface="Times New Roman" panose="02020603050405020304" pitchFamily="18" charset="0"/>
                      </a:endParaRPr>
                    </a:p>
                  </a:txBody>
                  <a:tcPr marL="68576" marR="68576" marT="0" marB="0"/>
                </a:tc>
              </a:tr>
              <a:tr h="308655">
                <a:tc>
                  <a:txBody>
                    <a:bodyPr/>
                    <a:lstStyle/>
                    <a:p>
                      <a:pPr algn="just">
                        <a:spcAft>
                          <a:spcPts val="0"/>
                        </a:spcAft>
                      </a:pPr>
                      <a:r>
                        <a:rPr lang="en-US" sz="1800" kern="100">
                          <a:solidFill>
                            <a:schemeClr val="tx1"/>
                          </a:solidFill>
                          <a:effectLst/>
                        </a:rPr>
                        <a:t>acosh(x)</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76" marR="68576" marT="0" marB="0" anchor="ctr"/>
                </a:tc>
                <a:tc>
                  <a:txBody>
                    <a:bodyPr/>
                    <a:lstStyle/>
                    <a:p>
                      <a:pPr algn="just">
                        <a:spcAft>
                          <a:spcPts val="0"/>
                        </a:spcAft>
                      </a:pPr>
                      <a:r>
                        <a:rPr lang="zh-CN" sz="1800" kern="100">
                          <a:solidFill>
                            <a:schemeClr val="tx1"/>
                          </a:solidFill>
                          <a:effectLst/>
                        </a:rPr>
                        <a:t>Return the hyperbolic inverse cosine of </a:t>
                      </a:r>
                      <a:r>
                        <a:rPr lang="en-US" sz="1800" kern="100">
                          <a:solidFill>
                            <a:schemeClr val="tx1"/>
                          </a:solidFill>
                          <a:effectLst/>
                        </a:rPr>
                        <a:t>x</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76" marR="68576" marT="0" marB="0" anchor="ctr"/>
                </a:tc>
                <a:tc>
                  <a:txBody>
                    <a:bodyPr/>
                    <a:lstStyle/>
                    <a:p>
                      <a:pPr algn="just">
                        <a:spcAft>
                          <a:spcPts val="0"/>
                        </a:spcAft>
                      </a:pPr>
                      <a:r>
                        <a:rPr lang="en-US" sz="1800" kern="100">
                          <a:solidFill>
                            <a:schemeClr val="tx1"/>
                          </a:solidFill>
                          <a:effectLst/>
                        </a:rPr>
                        <a:t>acosh(1)</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76" marR="68576" marT="0" marB="0" anchor="ctr"/>
                </a:tc>
                <a:tc>
                  <a:txBody>
                    <a:bodyPr/>
                    <a:lstStyle/>
                    <a:p>
                      <a:pPr algn="just">
                        <a:spcAft>
                          <a:spcPts val="0"/>
                        </a:spcAft>
                      </a:pPr>
                      <a:r>
                        <a:rPr lang="en-US" sz="1800" kern="100">
                          <a:solidFill>
                            <a:schemeClr val="tx1"/>
                          </a:solidFill>
                          <a:effectLst/>
                        </a:rPr>
                        <a:t>0.0</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76" marR="68576" marT="0" marB="0" anchor="ctr"/>
                </a:tc>
              </a:tr>
              <a:tr h="308655">
                <a:tc>
                  <a:txBody>
                    <a:bodyPr/>
                    <a:lstStyle/>
                    <a:p>
                      <a:pPr algn="just">
                        <a:spcAft>
                          <a:spcPts val="0"/>
                        </a:spcAft>
                      </a:pPr>
                      <a:r>
                        <a:rPr lang="en-US" sz="1800" kern="100">
                          <a:solidFill>
                            <a:schemeClr val="tx1"/>
                          </a:solidFill>
                          <a:effectLst/>
                        </a:rPr>
                        <a:t>asinh(x)</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76" marR="68576" marT="0" marB="0" anchor="ctr"/>
                </a:tc>
                <a:tc>
                  <a:txBody>
                    <a:bodyPr/>
                    <a:lstStyle/>
                    <a:p>
                      <a:pPr algn="just">
                        <a:spcAft>
                          <a:spcPts val="0"/>
                        </a:spcAft>
                      </a:pPr>
                      <a:r>
                        <a:rPr lang="zh-CN" sz="1800" kern="100">
                          <a:solidFill>
                            <a:schemeClr val="tx1"/>
                          </a:solidFill>
                          <a:effectLst/>
                        </a:rPr>
                        <a:t>Returns the hyperbolic arcsine of </a:t>
                      </a:r>
                      <a:r>
                        <a:rPr lang="en-US" sz="1800" kern="100">
                          <a:solidFill>
                            <a:schemeClr val="tx1"/>
                          </a:solidFill>
                          <a:effectLst/>
                        </a:rPr>
                        <a:t>x</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76" marR="68576" marT="0" marB="0" anchor="ctr"/>
                </a:tc>
                <a:tc>
                  <a:txBody>
                    <a:bodyPr/>
                    <a:lstStyle/>
                    <a:p>
                      <a:pPr algn="just">
                        <a:spcAft>
                          <a:spcPts val="0"/>
                        </a:spcAft>
                      </a:pPr>
                      <a:r>
                        <a:rPr lang="en-US" sz="1800" kern="100">
                          <a:solidFill>
                            <a:schemeClr val="tx1"/>
                          </a:solidFill>
                          <a:effectLst/>
                        </a:rPr>
                        <a:t>asinh(1) </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76" marR="68576" marT="0" marB="0" anchor="ctr"/>
                </a:tc>
                <a:tc>
                  <a:txBody>
                    <a:bodyPr/>
                    <a:lstStyle/>
                    <a:p>
                      <a:pPr algn="just">
                        <a:spcAft>
                          <a:spcPts val="0"/>
                        </a:spcAft>
                      </a:pPr>
                      <a:r>
                        <a:rPr lang="en-US" sz="1800" kern="100">
                          <a:solidFill>
                            <a:schemeClr val="tx1"/>
                          </a:solidFill>
                          <a:effectLst/>
                        </a:rPr>
                        <a:t>0.8813735870195429</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76" marR="68576" marT="0" marB="0" anchor="ctr"/>
                </a:tc>
              </a:tr>
              <a:tr h="308655">
                <a:tc>
                  <a:txBody>
                    <a:bodyPr/>
                    <a:lstStyle/>
                    <a:p>
                      <a:pPr algn="just">
                        <a:spcAft>
                          <a:spcPts val="0"/>
                        </a:spcAft>
                      </a:pPr>
                      <a:r>
                        <a:rPr lang="en-US" sz="1800" kern="100">
                          <a:solidFill>
                            <a:schemeClr val="tx1"/>
                          </a:solidFill>
                          <a:effectLst/>
                        </a:rPr>
                        <a:t>atanh(x)</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76" marR="68576" marT="0" marB="0" anchor="ctr"/>
                </a:tc>
                <a:tc>
                  <a:txBody>
                    <a:bodyPr/>
                    <a:lstStyle/>
                    <a:p>
                      <a:pPr algn="just">
                        <a:spcAft>
                          <a:spcPts val="0"/>
                        </a:spcAft>
                      </a:pPr>
                      <a:r>
                        <a:rPr lang="zh-CN" sz="1800" kern="100">
                          <a:solidFill>
                            <a:schemeClr val="tx1"/>
                          </a:solidFill>
                          <a:effectLst/>
                        </a:rPr>
                        <a:t>Return the hyperbolic secant of </a:t>
                      </a:r>
                      <a:r>
                        <a:rPr lang="en-US" sz="1800" kern="100">
                          <a:solidFill>
                            <a:schemeClr val="tx1"/>
                          </a:solidFill>
                          <a:effectLst/>
                        </a:rPr>
                        <a:t>x</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76" marR="68576" marT="0" marB="0" anchor="ctr"/>
                </a:tc>
                <a:tc>
                  <a:txBody>
                    <a:bodyPr/>
                    <a:lstStyle/>
                    <a:p>
                      <a:pPr algn="just">
                        <a:spcAft>
                          <a:spcPts val="0"/>
                        </a:spcAft>
                      </a:pPr>
                      <a:r>
                        <a:rPr lang="en-US" sz="1800" kern="100">
                          <a:solidFill>
                            <a:schemeClr val="tx1"/>
                          </a:solidFill>
                          <a:effectLst/>
                        </a:rPr>
                        <a:t>atanh(0.1)</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76" marR="68576" marT="0" marB="0" anchor="ctr"/>
                </a:tc>
                <a:tc>
                  <a:txBody>
                    <a:bodyPr/>
                    <a:lstStyle/>
                    <a:p>
                      <a:pPr algn="just">
                        <a:spcAft>
                          <a:spcPts val="0"/>
                        </a:spcAft>
                      </a:pPr>
                      <a:r>
                        <a:rPr lang="en-US" sz="1800" kern="100">
                          <a:solidFill>
                            <a:schemeClr val="tx1"/>
                          </a:solidFill>
                          <a:effectLst/>
                        </a:rPr>
                        <a:t>0.1003353477310756</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76" marR="68576" marT="0" marB="0" anchor="ctr"/>
                </a:tc>
              </a:tr>
              <a:tr h="308610">
                <a:tc>
                  <a:txBody>
                    <a:bodyPr/>
                    <a:lstStyle/>
                    <a:p>
                      <a:pPr algn="just">
                        <a:spcAft>
                          <a:spcPts val="0"/>
                        </a:spcAft>
                      </a:pPr>
                      <a:r>
                        <a:rPr lang="en-US" sz="1800" kern="100">
                          <a:solidFill>
                            <a:schemeClr val="tx1"/>
                          </a:solidFill>
                          <a:effectLst/>
                        </a:rPr>
                        <a:t>cosh(x)</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76" marR="68576" marT="0" marB="0" anchor="ctr"/>
                </a:tc>
                <a:tc>
                  <a:txBody>
                    <a:bodyPr/>
                    <a:lstStyle/>
                    <a:p>
                      <a:pPr algn="just">
                        <a:spcAft>
                          <a:spcPts val="0"/>
                        </a:spcAft>
                      </a:pPr>
                      <a:r>
                        <a:rPr lang="zh-CN" sz="1800" kern="100">
                          <a:solidFill>
                            <a:schemeClr val="tx1"/>
                          </a:solidFill>
                          <a:effectLst/>
                        </a:rPr>
                        <a:t>Returns the hyperbolic cosine of </a:t>
                      </a:r>
                      <a:r>
                        <a:rPr lang="en-US" sz="1800" kern="100">
                          <a:solidFill>
                            <a:schemeClr val="tx1"/>
                          </a:solidFill>
                          <a:effectLst/>
                        </a:rPr>
                        <a:t>x</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76" marR="68576" marT="0" marB="0" anchor="ctr"/>
                </a:tc>
                <a:tc>
                  <a:txBody>
                    <a:bodyPr/>
                    <a:lstStyle/>
                    <a:p>
                      <a:pPr algn="just">
                        <a:spcAft>
                          <a:spcPts val="0"/>
                        </a:spcAft>
                      </a:pPr>
                      <a:r>
                        <a:rPr lang="en-US" sz="1800" kern="100">
                          <a:solidFill>
                            <a:schemeClr val="tx1"/>
                          </a:solidFill>
                          <a:effectLst/>
                        </a:rPr>
                        <a:t>cosh(1)</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76" marR="68576" marT="0" marB="0" anchor="ctr"/>
                </a:tc>
                <a:tc>
                  <a:txBody>
                    <a:bodyPr/>
                    <a:lstStyle/>
                    <a:p>
                      <a:pPr algn="just">
                        <a:spcAft>
                          <a:spcPts val="0"/>
                        </a:spcAft>
                      </a:pPr>
                      <a:r>
                        <a:rPr lang="en-US" sz="1800" kern="100">
                          <a:solidFill>
                            <a:schemeClr val="tx1"/>
                          </a:solidFill>
                          <a:effectLst/>
                        </a:rPr>
                        <a:t>1.5430806348152437</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76" marR="68576" marT="0" marB="0" anchor="ctr"/>
                </a:tc>
              </a:tr>
              <a:tr h="308655">
                <a:tc>
                  <a:txBody>
                    <a:bodyPr/>
                    <a:lstStyle/>
                    <a:p>
                      <a:pPr algn="just">
                        <a:spcAft>
                          <a:spcPts val="0"/>
                        </a:spcAft>
                      </a:pPr>
                      <a:r>
                        <a:rPr lang="en-US" sz="1800" kern="100">
                          <a:solidFill>
                            <a:schemeClr val="tx1"/>
                          </a:solidFill>
                          <a:effectLst/>
                        </a:rPr>
                        <a:t>sinh(x)</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76" marR="68576" marT="0" marB="0" anchor="ctr"/>
                </a:tc>
                <a:tc>
                  <a:txBody>
                    <a:bodyPr/>
                    <a:lstStyle/>
                    <a:p>
                      <a:pPr algn="just">
                        <a:spcAft>
                          <a:spcPts val="0"/>
                        </a:spcAft>
                      </a:pPr>
                      <a:r>
                        <a:rPr lang="zh-CN" sz="1800" kern="100">
                          <a:solidFill>
                            <a:schemeClr val="tx1"/>
                          </a:solidFill>
                          <a:effectLst/>
                        </a:rPr>
                        <a:t>Returns the hyperbolic sine of </a:t>
                      </a:r>
                      <a:r>
                        <a:rPr lang="en-US" sz="1800" kern="100">
                          <a:solidFill>
                            <a:schemeClr val="tx1"/>
                          </a:solidFill>
                          <a:effectLst/>
                        </a:rPr>
                        <a:t>x</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76" marR="68576" marT="0" marB="0" anchor="ctr"/>
                </a:tc>
                <a:tc>
                  <a:txBody>
                    <a:bodyPr/>
                    <a:lstStyle/>
                    <a:p>
                      <a:pPr algn="just">
                        <a:spcAft>
                          <a:spcPts val="0"/>
                        </a:spcAft>
                      </a:pPr>
                      <a:r>
                        <a:rPr lang="en-US" sz="1800" kern="100">
                          <a:solidFill>
                            <a:schemeClr val="tx1"/>
                          </a:solidFill>
                          <a:effectLst/>
                        </a:rPr>
                        <a:t>sinh(0.1)</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76" marR="68576" marT="0" marB="0" anchor="ctr"/>
                </a:tc>
                <a:tc>
                  <a:txBody>
                    <a:bodyPr/>
                    <a:lstStyle/>
                    <a:p>
                      <a:pPr algn="just">
                        <a:spcAft>
                          <a:spcPts val="0"/>
                        </a:spcAft>
                      </a:pPr>
                      <a:r>
                        <a:rPr lang="en-US" sz="1800" kern="100">
                          <a:solidFill>
                            <a:schemeClr val="tx1"/>
                          </a:solidFill>
                          <a:effectLst/>
                        </a:rPr>
                        <a:t>0.10016675001984403</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76" marR="68576" marT="0" marB="0" anchor="ctr"/>
                </a:tc>
              </a:tr>
              <a:tr h="308655">
                <a:tc>
                  <a:txBody>
                    <a:bodyPr/>
                    <a:lstStyle/>
                    <a:p>
                      <a:pPr algn="just">
                        <a:spcAft>
                          <a:spcPts val="0"/>
                        </a:spcAft>
                      </a:pPr>
                      <a:r>
                        <a:rPr lang="en-US" sz="1800" kern="100">
                          <a:solidFill>
                            <a:schemeClr val="tx1"/>
                          </a:solidFill>
                          <a:effectLst/>
                        </a:rPr>
                        <a:t>tanh(x)</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76" marR="68576" marT="0" marB="0" anchor="ctr"/>
                </a:tc>
                <a:tc>
                  <a:txBody>
                    <a:bodyPr/>
                    <a:lstStyle/>
                    <a:p>
                      <a:pPr algn="just">
                        <a:spcAft>
                          <a:spcPts val="0"/>
                        </a:spcAft>
                      </a:pPr>
                      <a:r>
                        <a:rPr lang="zh-CN" sz="1800" kern="100">
                          <a:solidFill>
                            <a:schemeClr val="tx1"/>
                          </a:solidFill>
                          <a:effectLst/>
                        </a:rPr>
                        <a:t>Returns the hyperbolic tangent of </a:t>
                      </a:r>
                      <a:r>
                        <a:rPr lang="en-US" sz="1800" kern="100">
                          <a:solidFill>
                            <a:schemeClr val="tx1"/>
                          </a:solidFill>
                          <a:effectLst/>
                        </a:rPr>
                        <a:t>x</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76" marR="68576" marT="0" marB="0" anchor="ctr"/>
                </a:tc>
                <a:tc>
                  <a:txBody>
                    <a:bodyPr/>
                    <a:lstStyle/>
                    <a:p>
                      <a:pPr algn="just">
                        <a:spcAft>
                          <a:spcPts val="0"/>
                        </a:spcAft>
                      </a:pPr>
                      <a:r>
                        <a:rPr lang="en-US" sz="1800" kern="100">
                          <a:solidFill>
                            <a:schemeClr val="tx1"/>
                          </a:solidFill>
                          <a:effectLst/>
                        </a:rPr>
                        <a:t>tanh(0.1)</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76" marR="68576" marT="0" marB="0" anchor="ctr"/>
                </a:tc>
                <a:tc>
                  <a:txBody>
                    <a:bodyPr/>
                    <a:lstStyle/>
                    <a:p>
                      <a:pPr algn="just">
                        <a:spcAft>
                          <a:spcPts val="0"/>
                        </a:spcAft>
                      </a:pPr>
                      <a:r>
                        <a:rPr lang="en-US" sz="1800" kern="100" dirty="0">
                          <a:solidFill>
                            <a:schemeClr val="tx1"/>
                          </a:solidFill>
                          <a:effectLst/>
                        </a:rPr>
                        <a:t>0.09966799462495582</a:t>
                      </a:r>
                      <a:endParaRPr lang="en-US" sz="1800" kern="100" dirty="0">
                        <a:solidFill>
                          <a:schemeClr val="tx1"/>
                        </a:solidFill>
                        <a:effectLst/>
                        <a:latin typeface="Times New Roman" panose="02020603050405020304" pitchFamily="18" charset="0"/>
                        <a:ea typeface="Times New Roman" panose="02020603050405020304" pitchFamily="18" charset="0"/>
                      </a:endParaRPr>
                    </a:p>
                  </a:txBody>
                  <a:tcPr marL="68576" marR="68576" marT="0" marB="0" anchor="ctr"/>
                </a:tc>
              </a:tr>
            </a:tbl>
          </a:graphicData>
        </a:graphic>
      </p:graphicFrame>
      <p:sp>
        <p:nvSpPr>
          <p:cNvPr id="5" name="矩形 4"/>
          <p:cNvSpPr/>
          <p:nvPr/>
        </p:nvSpPr>
        <p:spPr>
          <a:xfrm>
            <a:off x="1775460" y="4587240"/>
            <a:ext cx="6951663" cy="830997"/>
          </a:xfrm>
          <a:prstGeom prst="rect">
            <a:avLst/>
          </a:prstGeom>
        </p:spPr>
        <p:txBody>
          <a:bodyPr>
            <a:spAutoFit/>
          </a:bodyPr>
          <a:lstStyle/>
          <a:p>
            <a:pPr>
              <a:defRPr/>
            </a:pPr>
            <a:r>
              <a:rPr lang="zh-CN" altLang="zh-CN" sz="2400" b="1" dirty="0">
                <a:highlight>
                  <a:srgbClr val="00FFFF"/>
                </a:highlight>
                <a:latin typeface="+mn-lt"/>
                <a:cs typeface="Times New Roman" panose="02020603050405020304" pitchFamily="18" charset="0"/>
              </a:rPr>
              <a:t>Table </a:t>
            </a:r>
            <a:r>
              <a:rPr lang="en-US" altLang="zh-CN" sz="2400" b="1" dirty="0">
                <a:highlight>
                  <a:srgbClr val="00FFFF"/>
                </a:highlight>
                <a:latin typeface="+mn-lt"/>
                <a:cs typeface="Times New Roman" panose="02020603050405020304" pitchFamily="18" charset="0"/>
              </a:rPr>
              <a:t>4-14</a:t>
            </a:r>
            <a:r>
              <a:rPr lang="zh-CN" altLang="zh-CN" sz="2400" b="1" dirty="0">
                <a:highlight>
                  <a:srgbClr val="00FFFF"/>
                </a:highlight>
                <a:latin typeface="+mn-lt"/>
                <a:cs typeface="Times New Roman" panose="02020603050405020304" pitchFamily="18" charset="0"/>
              </a:rPr>
              <a:t>(</a:t>
            </a:r>
            <a:r>
              <a:rPr lang="en-US" altLang="zh-CN" sz="2400" b="1" dirty="0">
                <a:highlight>
                  <a:srgbClr val="00FFFF"/>
                </a:highlight>
                <a:latin typeface="+mn-lt"/>
                <a:cs typeface="Times New Roman" panose="02020603050405020304" pitchFamily="18" charset="0"/>
              </a:rPr>
              <a:t>6</a:t>
            </a:r>
            <a:r>
              <a:rPr lang="zh-CN" altLang="zh-CN" sz="2400" b="1" dirty="0">
                <a:highlight>
                  <a:srgbClr val="00FFFF"/>
                </a:highlight>
                <a:latin typeface="+mn-lt"/>
                <a:cs typeface="Times New Roman" panose="02020603050405020304" pitchFamily="18" charset="0"/>
              </a:rPr>
              <a:t>) </a:t>
            </a:r>
            <a:r>
              <a:rPr lang="zh-CN" altLang="zh-CN" sz="2400" b="1" dirty="0">
                <a:highlight>
                  <a:srgbClr val="00FFFF"/>
                </a:highlight>
                <a:latin typeface="+mn-lt"/>
                <a:cs typeface="Times New Roman" panose="02020603050405020304" pitchFamily="18" charset="0"/>
              </a:rPr>
              <a:t>Constants and Functions for </a:t>
            </a:r>
            <a:r>
              <a:rPr lang="en-US" altLang="zh-CN" sz="2400" b="1" dirty="0">
                <a:highlight>
                  <a:srgbClr val="00FFFF"/>
                </a:highlight>
                <a:latin typeface="+mn-lt"/>
                <a:cs typeface="Times New Roman" panose="02020603050405020304" pitchFamily="18" charset="0"/>
              </a:rPr>
              <a:t>math </a:t>
            </a:r>
            <a:r>
              <a:rPr lang="zh-CN" altLang="zh-CN" sz="2400" b="1" dirty="0">
                <a:highlight>
                  <a:srgbClr val="00FFFF"/>
                </a:highlight>
                <a:latin typeface="+mn-lt"/>
                <a:cs typeface="Times New Roman" panose="02020603050405020304" pitchFamily="18" charset="0"/>
              </a:rPr>
              <a:t>(VI): Angle Radian Conversion Functions</a:t>
            </a:r>
            <a:endParaRPr lang="zh-CN" altLang="en-US" sz="2400" b="1" dirty="0">
              <a:highlight>
                <a:srgbClr val="00FFFF"/>
              </a:highlight>
              <a:latin typeface="+mn-lt"/>
              <a:cs typeface="Times New Roman" panose="02020603050405020304" pitchFamily="18" charset="0"/>
            </a:endParaRPr>
          </a:p>
        </p:txBody>
      </p:sp>
      <p:graphicFrame>
        <p:nvGraphicFramePr>
          <p:cNvPr id="6" name="表格 5"/>
          <p:cNvGraphicFramePr>
            <a:graphicFrameLocks noGrp="1"/>
          </p:cNvGraphicFramePr>
          <p:nvPr/>
        </p:nvGraphicFramePr>
        <p:xfrm>
          <a:off x="694373" y="5036503"/>
          <a:ext cx="11017250" cy="1773237"/>
        </p:xfrm>
        <a:graphic>
          <a:graphicData uri="http://schemas.openxmlformats.org/drawingml/2006/table">
            <a:tbl>
              <a:tblPr firstRow="1" firstCol="1" lastRow="1" lastCol="1" bandRow="1" bandCol="1">
                <a:tableStyleId>{5C22544A-7EE6-4342-B048-85BDC9FD1C3A}</a:tableStyleId>
              </a:tblPr>
              <a:tblGrid>
                <a:gridCol w="1889526"/>
                <a:gridCol w="3242050"/>
                <a:gridCol w="2842149"/>
                <a:gridCol w="3043525"/>
              </a:tblGrid>
              <a:tr h="591079">
                <a:tc>
                  <a:txBody>
                    <a:bodyPr/>
                    <a:lstStyle/>
                    <a:p>
                      <a:pPr algn="ctr">
                        <a:spcAft>
                          <a:spcPts val="0"/>
                        </a:spcAft>
                      </a:pPr>
                      <a:r>
                        <a:rPr lang="zh-CN" sz="1800" kern="100" dirty="0">
                          <a:solidFill>
                            <a:schemeClr val="tx1"/>
                          </a:solidFill>
                          <a:effectLst/>
                        </a:rPr>
                        <a:t>name (of a thing)</a:t>
                      </a:r>
                      <a:endParaRPr lang="zh-CN" sz="1800" b="1" kern="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zh-CN" sz="1800" kern="100">
                          <a:solidFill>
                            <a:schemeClr val="tx1"/>
                          </a:solidFill>
                          <a:effectLst/>
                        </a:rPr>
                        <a:t>clarification</a:t>
                      </a:r>
                      <a:endParaRPr lang="zh-CN" sz="1800" b="1" kern="1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zh-CN" sz="1800" kern="100">
                          <a:solidFill>
                            <a:schemeClr val="tx1"/>
                          </a:solidFill>
                          <a:effectLst/>
                        </a:rPr>
                        <a:t>typical example</a:t>
                      </a:r>
                      <a:endParaRPr lang="zh-CN" sz="1800" b="1" kern="1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zh-CN" sz="1800" kern="100">
                          <a:solidFill>
                            <a:schemeClr val="tx1"/>
                          </a:solidFill>
                          <a:effectLst/>
                        </a:rPr>
                        <a:t>in the end</a:t>
                      </a:r>
                      <a:endParaRPr lang="zh-CN" sz="1800" b="1" kern="1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r>
              <a:tr h="591079">
                <a:tc>
                  <a:txBody>
                    <a:bodyPr/>
                    <a:lstStyle/>
                    <a:p>
                      <a:pPr algn="just">
                        <a:spcAft>
                          <a:spcPts val="0"/>
                        </a:spcAft>
                      </a:pPr>
                      <a:r>
                        <a:rPr lang="en-US" sz="1800" kern="100">
                          <a:solidFill>
                            <a:schemeClr val="tx1"/>
                          </a:solidFill>
                          <a:effectLst/>
                        </a:rPr>
                        <a:t>degrees(x)</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zh-CN" sz="1800" kern="100">
                          <a:solidFill>
                            <a:schemeClr val="tx1"/>
                          </a:solidFill>
                          <a:effectLst/>
                        </a:rPr>
                        <a:t>Convert </a:t>
                      </a:r>
                      <a:r>
                        <a:rPr lang="en-US" sz="1800" kern="100">
                          <a:solidFill>
                            <a:schemeClr val="tx1"/>
                          </a:solidFill>
                          <a:effectLst/>
                        </a:rPr>
                        <a:t>x </a:t>
                      </a:r>
                      <a:r>
                        <a:rPr lang="zh-CN" sz="1800" kern="100">
                          <a:solidFill>
                            <a:schemeClr val="tx1"/>
                          </a:solidFill>
                          <a:effectLst/>
                        </a:rPr>
                        <a:t>from radians to angles</a:t>
                      </a:r>
                      <a:endParaRPr lang="zh-CN" sz="1800" kern="1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800" kern="100">
                          <a:solidFill>
                            <a:schemeClr val="tx1"/>
                          </a:solidFill>
                          <a:effectLst/>
                        </a:rPr>
                        <a:t>degrees(pi)</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800" kern="100">
                          <a:solidFill>
                            <a:schemeClr val="tx1"/>
                          </a:solidFill>
                          <a:effectLst/>
                        </a:rPr>
                        <a:t>180.0</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r>
              <a:tr h="591079">
                <a:tc>
                  <a:txBody>
                    <a:bodyPr/>
                    <a:lstStyle/>
                    <a:p>
                      <a:pPr algn="just">
                        <a:spcAft>
                          <a:spcPts val="0"/>
                        </a:spcAft>
                      </a:pPr>
                      <a:r>
                        <a:rPr lang="en-US" sz="1800" kern="100">
                          <a:solidFill>
                            <a:schemeClr val="tx1"/>
                          </a:solidFill>
                          <a:effectLst/>
                        </a:rPr>
                        <a:t>radians(x)</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zh-CN" sz="1800" kern="100">
                          <a:solidFill>
                            <a:schemeClr val="tx1"/>
                          </a:solidFill>
                          <a:effectLst/>
                        </a:rPr>
                        <a:t>Convert </a:t>
                      </a:r>
                      <a:r>
                        <a:rPr lang="en-US" sz="1800" kern="100">
                          <a:solidFill>
                            <a:schemeClr val="tx1"/>
                          </a:solidFill>
                          <a:effectLst/>
                        </a:rPr>
                        <a:t>x </a:t>
                      </a:r>
                      <a:r>
                        <a:rPr lang="zh-CN" sz="1800" kern="100">
                          <a:solidFill>
                            <a:schemeClr val="tx1"/>
                          </a:solidFill>
                          <a:effectLst/>
                        </a:rPr>
                        <a:t>from angle to radian</a:t>
                      </a:r>
                      <a:endParaRPr lang="zh-CN" sz="1800" kern="1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800" kern="100">
                          <a:solidFill>
                            <a:schemeClr val="tx1"/>
                          </a:solidFill>
                          <a:effectLst/>
                        </a:rPr>
                        <a:t>radians(90)</a:t>
                      </a:r>
                      <a:endParaRPr lang="en-US" sz="1800" kern="10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en-US" sz="1800" kern="100" dirty="0">
                          <a:solidFill>
                            <a:schemeClr val="tx1"/>
                          </a:solidFill>
                          <a:effectLst/>
                        </a:rPr>
                        <a:t>1.5707963267948966</a:t>
                      </a:r>
                      <a:endParaRPr lang="en-US" sz="1800" kern="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
        <p:nvSpPr>
          <p:cNvPr id="19458" name="标题 1"/>
          <p:cNvSpPr>
            <a:spLocks noGrp="1" noChangeArrowheads="1"/>
          </p:cNvSpPr>
          <p:nvPr>
            <p:custDataLst>
              <p:tags r:id="rId1"/>
            </p:custDataLst>
          </p:nvPr>
        </p:nvSpPr>
        <p:spPr>
          <a:xfrm>
            <a:off x="-570865" y="548640"/>
            <a:ext cx="13333095" cy="501650"/>
          </a:xfrm>
          <a:prstGeom prst="rect">
            <a:avLst/>
          </a:prstGeom>
          <a:noFill/>
          <a:ln>
            <a:noFill/>
          </a:ln>
        </p:spPr>
        <p:txBody>
          <a:bodyPr vert="horz" wrap="square" lIns="92075" tIns="46038" rIns="92075" bIns="46038" numCol="1" anchor="ctr" anchorCtr="0" compatLnSpc="1"/>
          <a:lst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panose="020B0604020202020204" pitchFamily="34" charset="0"/>
              </a:defRPr>
            </a:lvl2pPr>
            <a:lvl3pPr algn="ctr" rtl="0" eaLnBrk="0" fontAlgn="base" hangingPunct="0">
              <a:spcBef>
                <a:spcPct val="0"/>
              </a:spcBef>
              <a:spcAft>
                <a:spcPct val="0"/>
              </a:spcAft>
              <a:defRPr sz="3200">
                <a:solidFill>
                  <a:srgbClr val="B82F25"/>
                </a:solidFill>
                <a:latin typeface="Arial" panose="020B0604020202020204" pitchFamily="34" charset="0"/>
              </a:defRPr>
            </a:lvl3pPr>
            <a:lvl4pPr algn="ctr" rtl="0" eaLnBrk="0" fontAlgn="base" hangingPunct="0">
              <a:spcBef>
                <a:spcPct val="0"/>
              </a:spcBef>
              <a:spcAft>
                <a:spcPct val="0"/>
              </a:spcAft>
              <a:defRPr sz="3200">
                <a:solidFill>
                  <a:srgbClr val="B82F25"/>
                </a:solidFill>
                <a:latin typeface="Arial" panose="020B0604020202020204" pitchFamily="34" charset="0"/>
              </a:defRPr>
            </a:lvl4pPr>
            <a:lvl5pPr algn="ctr" rtl="0" eaLnBrk="0" fontAlgn="base" hangingPunct="0">
              <a:spcBef>
                <a:spcPct val="0"/>
              </a:spcBef>
              <a:spcAft>
                <a:spcPct val="0"/>
              </a:spcAft>
              <a:defRPr sz="3200">
                <a:solidFill>
                  <a:srgbClr val="B82F25"/>
                </a:solidFill>
                <a:latin typeface="Arial" panose="020B0604020202020204" pitchFamily="34" charset="0"/>
              </a:defRPr>
            </a:lvl5pPr>
            <a:lvl6pPr marL="457200" algn="ctr" rtl="0" eaLnBrk="0" fontAlgn="base" hangingPunct="0">
              <a:spcBef>
                <a:spcPct val="0"/>
              </a:spcBef>
              <a:spcAft>
                <a:spcPct val="0"/>
              </a:spcAft>
              <a:defRPr sz="3200">
                <a:solidFill>
                  <a:srgbClr val="FF7706"/>
                </a:solidFill>
                <a:latin typeface="Arial" panose="020B0604020202020204" pitchFamily="34" charset="0"/>
              </a:defRPr>
            </a:lvl6pPr>
            <a:lvl7pPr marL="914400" algn="ctr" rtl="0" eaLnBrk="0" fontAlgn="base" hangingPunct="0">
              <a:spcBef>
                <a:spcPct val="0"/>
              </a:spcBef>
              <a:spcAft>
                <a:spcPct val="0"/>
              </a:spcAft>
              <a:defRPr sz="3200">
                <a:solidFill>
                  <a:srgbClr val="FF7706"/>
                </a:solidFill>
                <a:latin typeface="Arial" panose="020B0604020202020204" pitchFamily="34" charset="0"/>
              </a:defRPr>
            </a:lvl7pPr>
            <a:lvl8pPr marL="1371600" algn="ctr" rtl="0" eaLnBrk="0" fontAlgn="base" hangingPunct="0">
              <a:spcBef>
                <a:spcPct val="0"/>
              </a:spcBef>
              <a:spcAft>
                <a:spcPct val="0"/>
              </a:spcAft>
              <a:defRPr sz="3200">
                <a:solidFill>
                  <a:srgbClr val="FF7706"/>
                </a:solidFill>
                <a:latin typeface="Arial" panose="020B0604020202020204" pitchFamily="34" charset="0"/>
              </a:defRPr>
            </a:lvl8pPr>
            <a:lvl9pPr marL="1828800" algn="ctr" rtl="0" eaLnBrk="0" fontAlgn="base" hangingPunct="0">
              <a:spcBef>
                <a:spcPct val="0"/>
              </a:spcBef>
              <a:spcAft>
                <a:spcPct val="0"/>
              </a:spcAft>
              <a:defRPr sz="3200">
                <a:solidFill>
                  <a:srgbClr val="FF7706"/>
                </a:solidFill>
                <a:latin typeface="Arial" panose="020B0604020202020204" pitchFamily="34" charset="0"/>
              </a:defRPr>
            </a:lvl9pPr>
          </a:lstStyle>
          <a:p>
            <a:pPr eaLnBrk="1" hangingPunct="1">
              <a:defRPr/>
            </a:pPr>
            <a:r>
              <a:rPr lang="zh-CN" altLang="zh-CN" sz="3200" dirty="0">
                <a:latin typeface="Times New Roman" panose="02020603050405020304" pitchFamily="18" charset="0"/>
                <a:ea typeface="Times New Roman" panose="02020603050405020304" pitchFamily="18" charset="0"/>
              </a:rPr>
              <a:t>Constants and functions included in the math module </a:t>
            </a:r>
            <a:r>
              <a:rPr lang="en-US" altLang="zh-CN" sz="3200" dirty="0">
                <a:latin typeface="Times New Roman" panose="02020603050405020304" pitchFamily="18" charset="0"/>
                <a:ea typeface="Times New Roman" panose="02020603050405020304" pitchFamily="18" charset="0"/>
              </a:rPr>
              <a:t>(5)</a:t>
            </a:r>
            <a:endParaRPr lang="zh-CN" altLang="en-US" sz="32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a:xfrm>
            <a:off x="1199515" y="404495"/>
            <a:ext cx="9992995" cy="576580"/>
          </a:xfrm>
        </p:spPr>
        <p:txBody>
          <a:bodyPr/>
          <a:lstStyle/>
          <a:p>
            <a:pPr eaLnBrk="1" hangingPunct="1">
              <a:defRPr/>
            </a:pPr>
            <a:r>
              <a:rPr lang="zh-CN" altLang="zh-CN" dirty="0"/>
              <a:t>Examples of </a:t>
            </a:r>
            <a:r>
              <a:rPr lang="en-US" altLang="zh-CN" dirty="0"/>
              <a:t>math </a:t>
            </a:r>
            <a:r>
              <a:rPr lang="zh-CN" altLang="zh-CN" dirty="0"/>
              <a:t>module applications </a:t>
            </a:r>
            <a:r>
              <a:rPr lang="en-US" altLang="zh-CN" dirty="0"/>
              <a:t>(1)</a:t>
            </a:r>
            <a:endParaRPr lang="zh-CN" altLang="en-US" dirty="0"/>
          </a:p>
        </p:txBody>
      </p:sp>
      <p:sp>
        <p:nvSpPr>
          <p:cNvPr id="23555" name="内容占位符 2"/>
          <p:cNvSpPr>
            <a:spLocks noGrp="1" noChangeArrowheads="1"/>
          </p:cNvSpPr>
          <p:nvPr>
            <p:ph idx="1"/>
          </p:nvPr>
        </p:nvSpPr>
        <p:spPr>
          <a:xfrm>
            <a:off x="119380" y="1160780"/>
            <a:ext cx="2614295" cy="4536440"/>
          </a:xfrm>
        </p:spPr>
        <p:txBody>
          <a:bodyPr/>
          <a:lstStyle/>
          <a:p>
            <a:pPr algn="just" eaLnBrk="1" latinLnBrk="1" hangingPunct="1">
              <a:spcBef>
                <a:spcPts val="0"/>
              </a:spcBef>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4.18</a:t>
            </a:r>
            <a:r>
              <a:rPr lang="zh-CN" altLang="zh-CN" sz="2400" dirty="0">
                <a:highlight>
                  <a:srgbClr val="00FFFF"/>
                </a:highlight>
                <a:cs typeface="Times New Roman" panose="02020603050405020304" pitchFamily="18" charset="0"/>
              </a:rPr>
              <a:t>] Example of the use of math functions (</a:t>
            </a:r>
            <a:r>
              <a:rPr lang="en-US" altLang="zh-CN" sz="2400" kern="100" dirty="0">
                <a:highlight>
                  <a:srgbClr val="FFFF00"/>
                </a:highlight>
                <a:cs typeface="Times New Roman" panose="02020603050405020304" pitchFamily="18" charset="0"/>
              </a:rPr>
              <a:t>math_test.py</a:t>
            </a:r>
            <a:r>
              <a:rPr lang="zh-CN" altLang="zh-CN" sz="2400" dirty="0">
                <a:highlight>
                  <a:srgbClr val="00FFFF"/>
                </a:highlight>
                <a:cs typeface="Times New Roman" panose="02020603050405020304" pitchFamily="18" charset="0"/>
              </a:rPr>
              <a:t>): </a:t>
            </a:r>
            <a:endParaRPr lang="zh-CN" altLang="zh-CN" sz="2400" dirty="0">
              <a:highlight>
                <a:srgbClr val="00FFFF"/>
              </a:highlight>
              <a:cs typeface="Times New Roman" panose="02020603050405020304" pitchFamily="18" charset="0"/>
            </a:endParaRPr>
          </a:p>
          <a:p>
            <a:pPr algn="just" eaLnBrk="1" latinLnBrk="1" hangingPunct="1">
              <a:spcBef>
                <a:spcPts val="0"/>
              </a:spcBef>
              <a:defRPr/>
            </a:pPr>
            <a:r>
              <a:rPr lang="zh-CN" altLang="zh-CN" sz="2400" dirty="0">
                <a:highlight>
                  <a:srgbClr val="00FFFF"/>
                </a:highlight>
                <a:cs typeface="Times New Roman" panose="02020603050405020304" pitchFamily="18" charset="0"/>
              </a:rPr>
              <a:t>input three side lengths,</a:t>
            </a:r>
            <a:r>
              <a:rPr sz="2400" dirty="0">
                <a:highlight>
                  <a:srgbClr val="00FFFF"/>
                </a:highlight>
                <a:cs typeface="Times New Roman" panose="02020603050405020304" pitchFamily="18" charset="0"/>
              </a:rPr>
              <a:t>d</a:t>
            </a:r>
            <a:r>
              <a:rPr lang="zh-CN" altLang="zh-CN" sz="2400" dirty="0">
                <a:highlight>
                  <a:srgbClr val="00FFFF"/>
                </a:highlight>
                <a:cs typeface="Times New Roman" panose="02020603050405020304" pitchFamily="18" charset="0"/>
              </a:rPr>
              <a:t>etermine whether a triangle can be formed </a:t>
            </a:r>
            <a:endParaRPr lang="zh-CN" altLang="en-US" sz="2400" dirty="0">
              <a:highlight>
                <a:srgbClr val="00FFFF"/>
              </a:highlight>
              <a:cs typeface="Times New Roman" panose="02020603050405020304" pitchFamily="18" charset="0"/>
            </a:endParaRPr>
          </a:p>
        </p:txBody>
      </p:sp>
      <p:sp>
        <p:nvSpPr>
          <p:cNvPr id="4" name="矩形 3"/>
          <p:cNvSpPr/>
          <p:nvPr>
            <p:custDataLst>
              <p:tags r:id="rId1"/>
            </p:custDataLst>
          </p:nvPr>
        </p:nvSpPr>
        <p:spPr>
          <a:xfrm>
            <a:off x="2783632" y="980728"/>
            <a:ext cx="9115425" cy="5632450"/>
          </a:xfrm>
          <a:prstGeom prst="rect">
            <a:avLst/>
          </a:prstGeom>
          <a:solidFill>
            <a:schemeClr val="accent4">
              <a:lumMod val="20000"/>
              <a:lumOff val="80000"/>
            </a:schemeClr>
          </a:solidFill>
          <a:ln>
            <a:solidFill>
              <a:srgbClr val="FF0000"/>
            </a:solidFill>
          </a:ln>
        </p:spPr>
        <p:txBody>
          <a:bodyPr>
            <a:spAutoFit/>
          </a:bodyPr>
          <a:lstStyle/>
          <a:p>
            <a:pPr marL="133350"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import math</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#三角形三边a、b、c，必须满足：</a:t>
            </a:r>
            <a:r>
              <a:rPr lang="zh-CN" altLang="zh-CN" b="1" kern="100" dirty="0">
                <a:solidFill>
                  <a:srgbClr val="FF0000"/>
                </a:solidFill>
                <a:latin typeface="Times New Roman" panose="02020603050405020304" pitchFamily="18" charset="0"/>
                <a:ea typeface="Times New Roman" panose="02020603050405020304" pitchFamily="18" charset="0"/>
              </a:rPr>
              <a:t>三条边长均大于零，并且任意两边之和大于第三边</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a=int(input("请输入边长a："))</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b=int(input("请输入边长b："))</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c=int(input("请输入边长c："))</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if (a&gt;0 and b&gt;0 and c&gt;0 and a+b&gt;c and a+c&gt;b and b+c&gt;a):</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h = (a + b + c) / 2                  #周长的一半</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area = math.sqrt(h * (h - a) * (h - b) * (h - c))  #面积</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perimeter = a + b + c                     #周长</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height_a = 2 * area / a      #边长a所对应的高</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max_side = max(a, b, c)     #最长边长</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min_side = min(a, b, c)     #最短边长</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print("三角形的三条边为：{0}、{1}和{2}".format(a, b, c))</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print("三角形的面积为：{0:.2f}".format(area))</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print("三角形的周长为：{0:.2f}".format(perimeter))</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print("边长A对应的高为：{0:.2f}".format(height_a))</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print("三角形的最长的边为：{0:.2f}".format(max_side))</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print("三角形的最短的边为：{0:.2f}".format(min_side))</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else:</a:t>
            </a:r>
            <a:endParaRPr lang="zh-CN" altLang="zh-CN"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rPr>
              <a:t>    print("三条边：{0}、{1}和{2}，不能构成三角形".format(a, b, c))</a:t>
            </a:r>
            <a:endParaRPr lang="zh-CN" altLang="zh-CN" b="1" kern="100" dirty="0">
              <a:solidFill>
                <a:srgbClr val="FF0000"/>
              </a:solidFill>
              <a:latin typeface="Times New Roman" panose="02020603050405020304" pitchFamily="18" charset="0"/>
              <a:ea typeface="Times New Roman" panose="02020603050405020304" pitchFamily="18" charset="0"/>
            </a:endParaRPr>
          </a:p>
        </p:txBody>
      </p:sp>
      <p:pic>
        <p:nvPicPr>
          <p:cNvPr id="45061"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09430" y="1608455"/>
            <a:ext cx="2613025" cy="331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a:xfrm>
            <a:off x="983432" y="430499"/>
            <a:ext cx="10080625" cy="504825"/>
          </a:xfrm>
        </p:spPr>
        <p:txBody>
          <a:bodyPr/>
          <a:lstStyle/>
          <a:p>
            <a:pPr eaLnBrk="1" hangingPunct="1">
              <a:defRPr/>
            </a:pPr>
            <a:r>
              <a:rPr lang="zh-CN" altLang="zh-CN" dirty="0"/>
              <a:t>Examples of </a:t>
            </a:r>
            <a:r>
              <a:rPr lang="en-US" altLang="zh-CN" dirty="0"/>
              <a:t>math </a:t>
            </a:r>
            <a:r>
              <a:rPr lang="zh-CN" altLang="zh-CN" dirty="0"/>
              <a:t>module applications </a:t>
            </a:r>
            <a:r>
              <a:rPr lang="en-US" altLang="zh-CN" dirty="0"/>
              <a:t>(2)</a:t>
            </a:r>
            <a:endParaRPr lang="zh-CN" altLang="en-US" dirty="0"/>
          </a:p>
        </p:txBody>
      </p:sp>
      <p:sp>
        <p:nvSpPr>
          <p:cNvPr id="24579" name="内容占位符 2"/>
          <p:cNvSpPr>
            <a:spLocks noGrp="1" noChangeArrowheads="1"/>
          </p:cNvSpPr>
          <p:nvPr>
            <p:ph idx="1"/>
          </p:nvPr>
        </p:nvSpPr>
        <p:spPr>
          <a:xfrm>
            <a:off x="695325" y="935355"/>
            <a:ext cx="5704840" cy="4114800"/>
          </a:xfrm>
        </p:spPr>
        <p:txBody>
          <a:bodyPr/>
          <a:lstStyle/>
          <a:p>
            <a:pPr eaLnBrk="1" hangingPunct="1">
              <a:defRPr/>
            </a:pPr>
            <a:r>
              <a:rPr lang="zh-CN" altLang="en-US"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4.19: Example of </a:t>
            </a:r>
            <a:r>
              <a:rPr lang="zh-CN" altLang="en-US" sz="2400" dirty="0">
                <a:highlight>
                  <a:srgbClr val="00FFFF"/>
                </a:highlight>
                <a:cs typeface="Times New Roman" panose="02020603050405020304" pitchFamily="18" charset="0"/>
              </a:rPr>
              <a:t>using a math function (</a:t>
            </a:r>
            <a:r>
              <a:rPr lang="en-US" altLang="zh-CN" sz="2400" kern="100" dirty="0">
                <a:highlight>
                  <a:srgbClr val="FFFF00"/>
                </a:highlight>
                <a:cs typeface="Times New Roman" panose="02020603050405020304" pitchFamily="18" charset="0"/>
              </a:rPr>
              <a:t>quadratic.py</a:t>
            </a:r>
            <a:r>
              <a:rPr lang="zh-CN" altLang="en-US" sz="2400" dirty="0">
                <a:highlight>
                  <a:srgbClr val="00FFFF"/>
                </a:highlight>
                <a:cs typeface="Times New Roman" panose="02020603050405020304" pitchFamily="18" charset="0"/>
              </a:rPr>
              <a:t>): Find a real number solution to a quadratic equation. </a:t>
            </a:r>
            <a:endParaRPr lang="zh-CN" altLang="en-US" sz="2400" dirty="0">
              <a:highlight>
                <a:srgbClr val="00FFFF"/>
              </a:highlight>
              <a:cs typeface="Times New Roman" panose="02020603050405020304" pitchFamily="18" charset="0"/>
            </a:endParaRPr>
          </a:p>
        </p:txBody>
      </p:sp>
      <p:pic>
        <p:nvPicPr>
          <p:cNvPr id="46084" name="图片 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846898" y="2564765"/>
            <a:ext cx="28860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456680" y="1196975"/>
            <a:ext cx="5632450" cy="5291455"/>
          </a:xfrm>
          <a:prstGeom prst="rect">
            <a:avLst/>
          </a:prstGeom>
          <a:solidFill>
            <a:schemeClr val="accent4">
              <a:lumMod val="20000"/>
              <a:lumOff val="80000"/>
            </a:schemeClr>
          </a:solidFill>
          <a:ln>
            <a:solidFill>
              <a:srgbClr val="FF0000"/>
            </a:solidFill>
          </a:ln>
        </p:spPr>
        <p:txBody>
          <a:bodyPr>
            <a:noAutofit/>
          </a:bodyPr>
          <a:lstStyle/>
          <a:p>
            <a:pPr marL="133350" indent="266700" algn="just">
              <a:spcAft>
                <a:spcPts val="0"/>
              </a:spcAft>
              <a:defRPr/>
            </a:pPr>
            <a:r>
              <a:rPr lang="x-none" altLang="zh-CN" sz="2800" b="1" kern="100">
                <a:solidFill>
                  <a:srgbClr val="FF0000"/>
                </a:solidFill>
                <a:latin typeface="Times New Roman" panose="02020603050405020304" pitchFamily="18" charset="0"/>
                <a:ea typeface="Times New Roman" panose="02020603050405020304" pitchFamily="18" charset="0"/>
              </a:rPr>
              <a:t>import math</a:t>
            </a:r>
            <a:endParaRPr lang="zh-CN" altLang="zh-CN" sz="2800"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import sys</a:t>
            </a:r>
            <a:endParaRPr lang="zh-CN" altLang="zh-CN" sz="2800"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b = float(sys.argv[1])</a:t>
            </a:r>
            <a:endParaRPr lang="zh-CN" altLang="zh-CN" sz="2800"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c = float(sys.argv[2])</a:t>
            </a:r>
            <a:endParaRPr lang="zh-CN" altLang="zh-CN" sz="2800"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discriminant = b*b - 4.0*c</a:t>
            </a:r>
            <a:endParaRPr lang="zh-CN" altLang="zh-CN" sz="2800"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if discriminant&gt;=0.</a:t>
            </a:r>
            <a:endParaRPr lang="zh-CN" altLang="zh-CN" sz="2800"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    d = math.sqrt(discriminant)</a:t>
            </a:r>
            <a:endParaRPr lang="zh-CN" altLang="zh-CN" sz="2800"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    print("x1=",(-b + d) / 2.0)</a:t>
            </a:r>
            <a:endParaRPr lang="zh-CN" altLang="zh-CN" sz="2800"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    print("x2=",(-b - d) / 2.0)</a:t>
            </a:r>
            <a:endParaRPr lang="zh-CN" altLang="zh-CN" sz="2800"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else.</a:t>
            </a:r>
            <a:endParaRPr lang="zh-CN" altLang="zh-CN" sz="2800"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rPr>
              <a:t>    print("This equation has no real solutions.")  </a:t>
            </a:r>
            <a:endParaRPr lang="zh-CN" altLang="zh-CN" sz="2800" b="1" kern="100" dirty="0">
              <a:solidFill>
                <a:srgbClr val="FF0000"/>
              </a:solidFill>
              <a:latin typeface="Times New Roman" panose="02020603050405020304" pitchFamily="18" charset="0"/>
              <a:ea typeface="Times New Roman" panose="02020603050405020304" pitchFamily="18" charset="0"/>
            </a:endParaRPr>
          </a:p>
        </p:txBody>
      </p:sp>
      <p:pic>
        <p:nvPicPr>
          <p:cNvPr id="46086"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3428683"/>
            <a:ext cx="6421438" cy="246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a:xfrm>
            <a:off x="1127125" y="397510"/>
            <a:ext cx="10177780" cy="576580"/>
          </a:xfrm>
        </p:spPr>
        <p:txBody>
          <a:bodyPr/>
          <a:lstStyle/>
          <a:p>
            <a:pPr eaLnBrk="1" hangingPunct="1">
              <a:defRPr/>
            </a:pPr>
            <a:r>
              <a:rPr lang="zh-CN" altLang="zh-CN" dirty="0"/>
              <a:t>The random module and random functions</a:t>
            </a:r>
            <a:endParaRPr lang="zh-CN" altLang="en-US" dirty="0"/>
          </a:p>
        </p:txBody>
      </p:sp>
      <p:sp>
        <p:nvSpPr>
          <p:cNvPr id="47107" name="内容占位符 2"/>
          <p:cNvSpPr>
            <a:spLocks noGrp="1" noChangeArrowheads="1"/>
          </p:cNvSpPr>
          <p:nvPr>
            <p:ph idx="1"/>
          </p:nvPr>
        </p:nvSpPr>
        <p:spPr>
          <a:xfrm>
            <a:off x="982980" y="1052195"/>
            <a:ext cx="9937750" cy="3418205"/>
          </a:xfrm>
        </p:spPr>
        <p:txBody>
          <a:bodyPr/>
          <a:lstStyle/>
          <a:p>
            <a:pPr eaLnBrk="1" hangingPunct="1"/>
            <a:r>
              <a:rPr lang="zh-CN" altLang="zh-CN" sz="2000" dirty="0"/>
              <a:t>The random module contains a variety of pseudo-random number generating functions, as well as a variety of functions for generating random numbers based on probability distributions.</a:t>
            </a:r>
            <a:endParaRPr lang="zh-CN" altLang="zh-CN" sz="2000" dirty="0"/>
          </a:p>
          <a:p>
            <a:pPr eaLnBrk="1" hangingPunct="1"/>
            <a:endParaRPr lang="zh-CN" altLang="zh-CN" sz="2000" dirty="0"/>
          </a:p>
          <a:p>
            <a:pPr eaLnBrk="1" hangingPunct="1"/>
            <a:endParaRPr lang="en-US" altLang="zh-CN" sz="2000" dirty="0"/>
          </a:p>
          <a:p>
            <a:pPr eaLnBrk="1" hangingPunct="1"/>
            <a:r>
              <a:rPr lang="zh-CN" altLang="zh-CN" sz="2000" dirty="0"/>
              <a:t>The seed of the pseudo-random number generator can be set using the random module function </a:t>
            </a:r>
            <a:r>
              <a:rPr lang="en-US" altLang="zh-CN" sz="2000" dirty="0"/>
              <a:t>seed().</a:t>
            </a:r>
            <a:endParaRPr lang="en-US" altLang="zh-CN" sz="2000" dirty="0"/>
          </a:p>
          <a:p>
            <a:pPr eaLnBrk="1" hangingPunct="1"/>
            <a:endParaRPr lang="en-US" altLang="zh-CN" sz="2000" dirty="0"/>
          </a:p>
          <a:p>
            <a:pPr eaLnBrk="1" hangingPunct="1"/>
            <a:endParaRPr lang="zh-CN" altLang="en-US" sz="2000" dirty="0"/>
          </a:p>
        </p:txBody>
      </p:sp>
      <p:pic>
        <p:nvPicPr>
          <p:cNvPr id="47108"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343912" y="2040573"/>
            <a:ext cx="46402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415589" y="3787542"/>
            <a:ext cx="8716639" cy="2123658"/>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1600" b="1" kern="100" dirty="0">
                <a:solidFill>
                  <a:srgbClr val="FF0000"/>
                </a:solidFill>
                <a:latin typeface="Times New Roman" panose="02020603050405020304" pitchFamily="18" charset="0"/>
                <a:ea typeface="Times New Roman" panose="02020603050405020304" pitchFamily="18" charset="0"/>
              </a:rPr>
              <a:t>&gt;&gt;&gt; import random</a:t>
            </a:r>
            <a:endParaRPr lang="zh-CN" altLang="zh-CN" sz="16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solidFill>
                  <a:srgbClr val="FF0000"/>
                </a:solidFill>
                <a:latin typeface="Times New Roman" panose="02020603050405020304" pitchFamily="18" charset="0"/>
                <a:ea typeface="Times New Roman" panose="02020603050405020304" pitchFamily="18" charset="0"/>
              </a:rPr>
              <a:t>&gt;&gt;&gt; random.seed(1) </a:t>
            </a:r>
            <a:r>
              <a:rPr lang="zh-CN" altLang="zh-CN" sz="1600" b="1" kern="100" dirty="0">
                <a:solidFill>
                  <a:srgbClr val="FF0000"/>
                </a:solidFill>
                <a:latin typeface="Times New Roman" panose="02020603050405020304" pitchFamily="18" charset="0"/>
                <a:ea typeface="Times New Roman" panose="02020603050405020304" pitchFamily="18" charset="0"/>
              </a:rPr>
              <a:t>#set the seed to </a:t>
            </a:r>
            <a:r>
              <a:rPr lang="x-none" altLang="zh-CN" sz="1600" b="1" kern="100" dirty="0">
                <a:solidFill>
                  <a:srgbClr val="FF0000"/>
                </a:solidFill>
                <a:latin typeface="Times New Roman" panose="02020603050405020304" pitchFamily="18" charset="0"/>
                <a:ea typeface="Times New Roman" panose="02020603050405020304" pitchFamily="18" charset="0"/>
              </a:rPr>
              <a:t>1</a:t>
            </a:r>
            <a:endParaRPr lang="zh-CN" altLang="zh-CN" sz="16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solidFill>
                  <a:srgbClr val="FF0000"/>
                </a:solidFill>
                <a:latin typeface="Times New Roman" panose="02020603050405020304" pitchFamily="18" charset="0"/>
                <a:ea typeface="Times New Roman" panose="02020603050405020304" pitchFamily="18" charset="0"/>
              </a:rPr>
              <a:t>&gt;&gt;&gt; for i in range(5): print(random.randint(1,5),end=',') </a:t>
            </a:r>
            <a:r>
              <a:rPr lang="zh-CN" altLang="zh-CN" sz="1600" b="1" kern="100" dirty="0">
                <a:solidFill>
                  <a:srgbClr val="FF0000"/>
                </a:solidFill>
                <a:latin typeface="Times New Roman" panose="02020603050405020304" pitchFamily="18" charset="0"/>
                <a:ea typeface="Times New Roman" panose="02020603050405020304" pitchFamily="18" charset="0"/>
              </a:rPr>
              <a:t>#output: </a:t>
            </a:r>
            <a:r>
              <a:rPr lang="x-none" altLang="zh-CN" sz="1600" b="1" kern="100" dirty="0">
                <a:highlight>
                  <a:srgbClr val="FFFF00"/>
                </a:highlight>
                <a:latin typeface="Times New Roman" panose="02020603050405020304" pitchFamily="18" charset="0"/>
                <a:cs typeface="Times New Roman" panose="02020603050405020304" pitchFamily="18" charset="0"/>
              </a:rPr>
              <a:t>2,5,1,3,1,</a:t>
            </a:r>
            <a:endParaRPr lang="zh-CN" altLang="zh-CN" sz="16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1600" b="1" kern="100" dirty="0">
                <a:solidFill>
                  <a:srgbClr val="FF0000"/>
                </a:solidFill>
                <a:latin typeface="Times New Roman" panose="02020603050405020304" pitchFamily="18" charset="0"/>
                <a:ea typeface="Times New Roman" panose="02020603050405020304" pitchFamily="18" charset="0"/>
              </a:rPr>
              <a:t>&gt;&gt;&gt; for i in range(5): print(random.randint(1,5),end=',') </a:t>
            </a:r>
            <a:r>
              <a:rPr lang="zh-CN" altLang="zh-CN" sz="1600" b="1" kern="100" dirty="0">
                <a:solidFill>
                  <a:srgbClr val="FF0000"/>
                </a:solidFill>
                <a:latin typeface="Times New Roman" panose="02020603050405020304" pitchFamily="18" charset="0"/>
                <a:ea typeface="Times New Roman" panose="02020603050405020304" pitchFamily="18" charset="0"/>
              </a:rPr>
              <a:t>#Output: </a:t>
            </a:r>
            <a:r>
              <a:rPr lang="x-none" altLang="zh-CN" sz="1600" b="1" kern="100" dirty="0">
                <a:highlight>
                  <a:srgbClr val="FFFF00"/>
                </a:highlight>
                <a:latin typeface="Times New Roman" panose="02020603050405020304" pitchFamily="18" charset="0"/>
                <a:cs typeface="Times New Roman" panose="02020603050405020304" pitchFamily="18" charset="0"/>
              </a:rPr>
              <a:t>4,4,4,4,4,2,</a:t>
            </a:r>
            <a:endParaRPr lang="zh-CN" altLang="zh-CN" sz="16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1600" b="1" kern="100" dirty="0">
                <a:solidFill>
                  <a:srgbClr val="FF0000"/>
                </a:solidFill>
                <a:latin typeface="Times New Roman" panose="02020603050405020304" pitchFamily="18" charset="0"/>
                <a:ea typeface="Times New Roman" panose="02020603050405020304" pitchFamily="18" charset="0"/>
              </a:rPr>
              <a:t>&gt;&gt;&gt; random.seed(1) </a:t>
            </a:r>
            <a:r>
              <a:rPr lang="zh-CN" altLang="zh-CN" sz="1600" b="1" kern="100" dirty="0">
                <a:solidFill>
                  <a:srgbClr val="FF0000"/>
                </a:solidFill>
                <a:latin typeface="Times New Roman" panose="02020603050405020304" pitchFamily="18" charset="0"/>
                <a:ea typeface="Times New Roman" panose="02020603050405020304" pitchFamily="18" charset="0"/>
              </a:rPr>
              <a:t>#reset seed to </a:t>
            </a:r>
            <a:r>
              <a:rPr lang="x-none" altLang="zh-CN" sz="1600" b="1" kern="100" dirty="0">
                <a:solidFill>
                  <a:srgbClr val="FF0000"/>
                </a:solidFill>
                <a:latin typeface="Times New Roman" panose="02020603050405020304" pitchFamily="18" charset="0"/>
                <a:ea typeface="Times New Roman" panose="02020603050405020304" pitchFamily="18" charset="0"/>
              </a:rPr>
              <a:t>1</a:t>
            </a:r>
            <a:r>
              <a:rPr lang="zh-CN" altLang="zh-CN" sz="1600" b="1" kern="100" dirty="0">
                <a:solidFill>
                  <a:srgbClr val="FF0000"/>
                </a:solidFill>
                <a:latin typeface="Times New Roman" panose="02020603050405020304" pitchFamily="18" charset="0"/>
                <a:ea typeface="Times New Roman" panose="02020603050405020304" pitchFamily="18" charset="0"/>
              </a:rPr>
              <a:t>, result repeats</a:t>
            </a:r>
            <a:endParaRPr lang="zh-CN" altLang="zh-CN" sz="16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solidFill>
                  <a:srgbClr val="FF0000"/>
                </a:solidFill>
                <a:latin typeface="Times New Roman" panose="02020603050405020304" pitchFamily="18" charset="0"/>
                <a:ea typeface="Times New Roman" panose="02020603050405020304" pitchFamily="18" charset="0"/>
              </a:rPr>
              <a:t>&gt;&gt;&gt; for i in range(5): print(random.randint(1,5),end=',') </a:t>
            </a:r>
            <a:r>
              <a:rPr lang="zh-CN" altLang="zh-CN" sz="1600" b="1" kern="100" dirty="0">
                <a:solidFill>
                  <a:srgbClr val="FF0000"/>
                </a:solidFill>
                <a:latin typeface="Times New Roman" panose="02020603050405020304" pitchFamily="18" charset="0"/>
                <a:ea typeface="Times New Roman" panose="02020603050405020304" pitchFamily="18" charset="0"/>
              </a:rPr>
              <a:t>#output: </a:t>
            </a:r>
            <a:r>
              <a:rPr lang="x-none" altLang="zh-CN" sz="1600" b="1" kern="100" dirty="0">
                <a:highlight>
                  <a:srgbClr val="FFFF00"/>
                </a:highlight>
                <a:latin typeface="Times New Roman" panose="02020603050405020304" pitchFamily="18" charset="0"/>
                <a:cs typeface="Times New Roman" panose="02020603050405020304" pitchFamily="18" charset="0"/>
              </a:rPr>
              <a:t>2,5,1,3,1,</a:t>
            </a:r>
            <a:endParaRPr lang="zh-CN" altLang="zh-CN" sz="16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1600" b="1" kern="100" dirty="0">
                <a:solidFill>
                  <a:srgbClr val="FF0000"/>
                </a:solidFill>
                <a:latin typeface="Times New Roman" panose="02020603050405020304" pitchFamily="18" charset="0"/>
                <a:ea typeface="Times New Roman" panose="02020603050405020304" pitchFamily="18" charset="0"/>
              </a:rPr>
              <a:t>&gt;&gt;&gt; random.seed(10) </a:t>
            </a:r>
            <a:r>
              <a:rPr lang="zh-CN" altLang="zh-CN" sz="1600" b="1" kern="100" dirty="0">
                <a:solidFill>
                  <a:srgbClr val="FF0000"/>
                </a:solidFill>
                <a:latin typeface="Times New Roman" panose="02020603050405020304" pitchFamily="18" charset="0"/>
                <a:ea typeface="Times New Roman" panose="02020603050405020304" pitchFamily="18" charset="0"/>
              </a:rPr>
              <a:t>#reset seed to </a:t>
            </a:r>
            <a:r>
              <a:rPr lang="x-none" altLang="zh-CN" sz="1600" b="1" kern="100" dirty="0">
                <a:solidFill>
                  <a:srgbClr val="FF0000"/>
                </a:solidFill>
                <a:latin typeface="Times New Roman" panose="02020603050405020304" pitchFamily="18" charset="0"/>
                <a:ea typeface="Times New Roman" panose="02020603050405020304" pitchFamily="18" charset="0"/>
              </a:rPr>
              <a:t>10</a:t>
            </a:r>
            <a:endParaRPr lang="zh-CN" altLang="zh-CN" sz="16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solidFill>
                  <a:srgbClr val="FF0000"/>
                </a:solidFill>
                <a:latin typeface="Times New Roman" panose="02020603050405020304" pitchFamily="18" charset="0"/>
                <a:ea typeface="Times New Roman" panose="02020603050405020304" pitchFamily="18" charset="0"/>
              </a:rPr>
              <a:t>&gt;&gt;&gt; for i in range(5): print(random.randint(1,5),end=',') </a:t>
            </a:r>
            <a:r>
              <a:rPr lang="zh-CN" altLang="zh-CN" sz="1600" b="1" kern="100" dirty="0">
                <a:solidFill>
                  <a:srgbClr val="FF0000"/>
                </a:solidFill>
                <a:latin typeface="Times New Roman" panose="02020603050405020304" pitchFamily="18" charset="0"/>
                <a:ea typeface="Times New Roman" panose="02020603050405020304" pitchFamily="18" charset="0"/>
              </a:rPr>
              <a:t>#Output: </a:t>
            </a:r>
            <a:r>
              <a:rPr lang="x-none" altLang="zh-CN" sz="1600" b="1" kern="100" dirty="0">
                <a:highlight>
                  <a:srgbClr val="FFFF00"/>
                </a:highlight>
                <a:latin typeface="Times New Roman" panose="02020603050405020304" pitchFamily="18" charset="0"/>
                <a:cs typeface="Times New Roman" panose="02020603050405020304" pitchFamily="18" charset="0"/>
              </a:rPr>
              <a:t>5,1,4,4,5,</a:t>
            </a:r>
            <a:endParaRPr lang="zh-CN" altLang="zh-CN" sz="1600" b="1" kern="100" dirty="0">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a:xfrm>
            <a:off x="1127125" y="397510"/>
            <a:ext cx="10177780" cy="576580"/>
          </a:xfrm>
        </p:spPr>
        <p:txBody>
          <a:bodyPr/>
          <a:lstStyle/>
          <a:p>
            <a:pPr eaLnBrk="1" hangingPunct="1">
              <a:defRPr/>
            </a:pPr>
            <a:r>
              <a:rPr lang="zh-CN" altLang="zh-CN" dirty="0"/>
              <a:t>The random module and random functions</a:t>
            </a:r>
            <a:endParaRPr lang="zh-CN" altLang="en-US" dirty="0"/>
          </a:p>
        </p:txBody>
      </p:sp>
      <p:sp>
        <p:nvSpPr>
          <p:cNvPr id="47107" name="内容占位符 2"/>
          <p:cNvSpPr>
            <a:spLocks noGrp="1" noChangeArrowheads="1"/>
          </p:cNvSpPr>
          <p:nvPr>
            <p:ph idx="1"/>
          </p:nvPr>
        </p:nvSpPr>
        <p:spPr>
          <a:xfrm>
            <a:off x="982980" y="1267460"/>
            <a:ext cx="9937750" cy="3418205"/>
          </a:xfrm>
        </p:spPr>
        <p:txBody>
          <a:bodyPr/>
          <a:lstStyle/>
          <a:p>
            <a:pPr eaLnBrk="1" hangingPunct="1"/>
            <a:r>
              <a:rPr lang="zh-CN" altLang="zh-CN" sz="2000" dirty="0"/>
              <a:t>random integer</a:t>
            </a:r>
            <a:endParaRPr lang="zh-CN" altLang="en-US" sz="2000" dirty="0"/>
          </a:p>
        </p:txBody>
      </p:sp>
      <p:graphicFrame>
        <p:nvGraphicFramePr>
          <p:cNvPr id="3" name="表格 2"/>
          <p:cNvGraphicFramePr>
            <a:graphicFrameLocks noGrp="1"/>
          </p:cNvGraphicFramePr>
          <p:nvPr>
            <p:custDataLst>
              <p:tags r:id="rId1"/>
            </p:custDataLst>
          </p:nvPr>
        </p:nvGraphicFramePr>
        <p:xfrm>
          <a:off x="407670" y="2060575"/>
          <a:ext cx="11591925" cy="3016885"/>
        </p:xfrm>
        <a:graphic>
          <a:graphicData uri="http://schemas.openxmlformats.org/drawingml/2006/table">
            <a:tbl>
              <a:tblPr firstRow="1" firstCol="1" lastRow="1" lastCol="1" bandRow="1" bandCol="1">
                <a:tableStyleId>{5C22544A-7EE6-4342-B048-85BDC9FD1C3A}</a:tableStyleId>
              </a:tblPr>
              <a:tblGrid>
                <a:gridCol w="1985645"/>
                <a:gridCol w="3658235"/>
                <a:gridCol w="3523615"/>
                <a:gridCol w="2424430"/>
              </a:tblGrid>
              <a:tr h="335280">
                <a:tc>
                  <a:txBody>
                    <a:bodyPr/>
                    <a:lstStyle/>
                    <a:p>
                      <a:pPr algn="ctr">
                        <a:spcAft>
                          <a:spcPts val="0"/>
                        </a:spcAft>
                      </a:pPr>
                      <a:r>
                        <a:rPr lang="zh-CN" sz="1600" kern="100">
                          <a:effectLst/>
                        </a:rPr>
                        <a:t>name (of a thing)</a:t>
                      </a:r>
                      <a:endParaRPr lang="zh-CN" sz="1600" b="1" kern="100">
                        <a:effectLst/>
                        <a:latin typeface="Times New Roman" panose="02020603050405020304" pitchFamily="18" charset="0"/>
                        <a:ea typeface="Times New Roman" panose="02020603050405020304" pitchFamily="18" charset="0"/>
                      </a:endParaRPr>
                    </a:p>
                  </a:txBody>
                  <a:tcPr marL="68572" marR="68572" marT="0" marB="0"/>
                </a:tc>
                <a:tc>
                  <a:txBody>
                    <a:bodyPr/>
                    <a:lstStyle/>
                    <a:p>
                      <a:pPr algn="ctr">
                        <a:spcAft>
                          <a:spcPts val="0"/>
                        </a:spcAft>
                      </a:pPr>
                      <a:r>
                        <a:rPr lang="zh-CN" sz="1600" kern="100">
                          <a:effectLst/>
                        </a:rPr>
                        <a:t>clarification</a:t>
                      </a:r>
                      <a:endParaRPr lang="zh-CN" sz="1600" b="1" kern="100">
                        <a:effectLst/>
                        <a:latin typeface="Times New Roman" panose="02020603050405020304" pitchFamily="18" charset="0"/>
                        <a:ea typeface="Times New Roman" panose="02020603050405020304" pitchFamily="18" charset="0"/>
                      </a:endParaRPr>
                    </a:p>
                  </a:txBody>
                  <a:tcPr marL="68572" marR="68572" marT="0" marB="0"/>
                </a:tc>
                <a:tc>
                  <a:txBody>
                    <a:bodyPr/>
                    <a:lstStyle/>
                    <a:p>
                      <a:pPr algn="ctr">
                        <a:spcAft>
                          <a:spcPts val="0"/>
                        </a:spcAft>
                      </a:pPr>
                      <a:r>
                        <a:rPr lang="zh-CN" sz="1600" kern="100">
                          <a:effectLst/>
                        </a:rPr>
                        <a:t>typical example</a:t>
                      </a:r>
                      <a:endParaRPr lang="zh-CN" sz="1600" b="1" kern="100">
                        <a:effectLst/>
                        <a:latin typeface="Times New Roman" panose="02020603050405020304" pitchFamily="18" charset="0"/>
                        <a:ea typeface="Times New Roman" panose="02020603050405020304" pitchFamily="18" charset="0"/>
                      </a:endParaRPr>
                    </a:p>
                  </a:txBody>
                  <a:tcPr marL="68572" marR="68572" marT="0" marB="0"/>
                </a:tc>
                <a:tc>
                  <a:txBody>
                    <a:bodyPr/>
                    <a:lstStyle/>
                    <a:p>
                      <a:pPr algn="ctr">
                        <a:spcAft>
                          <a:spcPts val="0"/>
                        </a:spcAft>
                      </a:pPr>
                      <a:r>
                        <a:rPr lang="zh-CN" sz="1600" kern="100">
                          <a:effectLst/>
                        </a:rPr>
                        <a:t>Results (randomized)</a:t>
                      </a:r>
                      <a:endParaRPr lang="zh-CN" sz="1600" b="1" kern="100">
                        <a:effectLst/>
                        <a:latin typeface="Times New Roman" panose="02020603050405020304" pitchFamily="18" charset="0"/>
                        <a:ea typeface="Times New Roman" panose="02020603050405020304" pitchFamily="18" charset="0"/>
                      </a:endParaRPr>
                    </a:p>
                  </a:txBody>
                  <a:tcPr marL="68572" marR="68572" marT="0" marB="0"/>
                </a:tc>
              </a:tr>
              <a:tr h="670560">
                <a:tc>
                  <a:txBody>
                    <a:bodyPr/>
                    <a:lstStyle/>
                    <a:p>
                      <a:pPr algn="just">
                        <a:spcAft>
                          <a:spcPts val="0"/>
                        </a:spcAft>
                      </a:pPr>
                      <a:r>
                        <a:rPr lang="en-US" sz="1600" kern="100">
                          <a:effectLst/>
                        </a:rPr>
                        <a:t>randrange(stop)</a:t>
                      </a:r>
                      <a:endParaRPr lang="zh-CN" sz="1600" kern="100">
                        <a:effectLst/>
                        <a:latin typeface="Times New Roman" panose="02020603050405020304" pitchFamily="18" charset="0"/>
                        <a:ea typeface="Times New Roman" panose="02020603050405020304" pitchFamily="18" charset="0"/>
                      </a:endParaRPr>
                    </a:p>
                  </a:txBody>
                  <a:tcPr marL="68572" marR="68572" marT="0" marB="0" anchor="ctr"/>
                </a:tc>
                <a:tc>
                  <a:txBody>
                    <a:bodyPr/>
                    <a:lstStyle/>
                    <a:p>
                      <a:pPr algn="just">
                        <a:spcAft>
                          <a:spcPts val="0"/>
                        </a:spcAft>
                      </a:pPr>
                      <a:r>
                        <a:rPr lang="zh-CN" sz="1600" kern="100">
                          <a:effectLst/>
                        </a:rPr>
                        <a:t>Returns a random integer </a:t>
                      </a:r>
                      <a:r>
                        <a:rPr lang="en-US" sz="1600" kern="100">
                          <a:effectLst/>
                        </a:rPr>
                        <a:t>N</a:t>
                      </a:r>
                      <a:r>
                        <a:rPr lang="zh-CN" sz="1600" kern="100">
                          <a:effectLst/>
                        </a:rPr>
                        <a:t>, </a:t>
                      </a:r>
                      <a:r>
                        <a:rPr lang="en-US" sz="1600" kern="100">
                          <a:effectLst/>
                        </a:rPr>
                        <a:t>N </a:t>
                      </a:r>
                      <a:r>
                        <a:rPr lang="zh-CN" sz="1600" kern="100">
                          <a:effectLst/>
                        </a:rPr>
                        <a:t>belongs to the sequence </a:t>
                      </a:r>
                      <a:r>
                        <a:rPr lang="en-US" sz="1600" kern="100">
                          <a:effectLst/>
                        </a:rPr>
                        <a:t>[0, stop)</a:t>
                      </a:r>
                      <a:endParaRPr lang="zh-CN" sz="1600" kern="100">
                        <a:effectLst/>
                        <a:latin typeface="Times New Roman" panose="02020603050405020304" pitchFamily="18" charset="0"/>
                        <a:ea typeface="Times New Roman" panose="02020603050405020304" pitchFamily="18" charset="0"/>
                      </a:endParaRPr>
                    </a:p>
                  </a:txBody>
                  <a:tcPr marL="68572" marR="68572" marT="0" marB="0" anchor="ctr"/>
                </a:tc>
                <a:tc>
                  <a:txBody>
                    <a:bodyPr/>
                    <a:lstStyle/>
                    <a:p>
                      <a:pPr algn="just">
                        <a:spcAft>
                          <a:spcPts val="0"/>
                        </a:spcAft>
                      </a:pPr>
                      <a:r>
                        <a:rPr lang="en-US" sz="1600" kern="100">
                          <a:effectLst/>
                        </a:rPr>
                        <a:t>for i in range(10):</a:t>
                      </a:r>
                      <a:endParaRPr lang="zh-CN" sz="1600" kern="100">
                        <a:effectLst/>
                      </a:endParaRPr>
                    </a:p>
                    <a:p>
                      <a:pPr algn="just">
                        <a:spcAft>
                          <a:spcPts val="0"/>
                        </a:spcAft>
                      </a:pPr>
                      <a:r>
                        <a:rPr lang="en-US" sz="1600" kern="100">
                          <a:effectLst/>
                        </a:rPr>
                        <a:t>  print(randrange(10),end=',')</a:t>
                      </a:r>
                      <a:endParaRPr lang="zh-CN" sz="1600" kern="100">
                        <a:effectLst/>
                        <a:latin typeface="Times New Roman" panose="02020603050405020304" pitchFamily="18" charset="0"/>
                        <a:ea typeface="Times New Roman" panose="02020603050405020304" pitchFamily="18" charset="0"/>
                      </a:endParaRPr>
                    </a:p>
                  </a:txBody>
                  <a:tcPr marL="68572" marR="68572" marT="0" marB="0" anchor="ctr"/>
                </a:tc>
                <a:tc>
                  <a:txBody>
                    <a:bodyPr/>
                    <a:lstStyle/>
                    <a:p>
                      <a:pPr algn="just">
                        <a:spcAft>
                          <a:spcPts val="0"/>
                        </a:spcAft>
                      </a:pPr>
                      <a:r>
                        <a:rPr lang="en-US" sz="1600" kern="100">
                          <a:effectLst/>
                        </a:rPr>
                        <a:t>8,6,7,4,0,9,1,5,4,9.</a:t>
                      </a:r>
                      <a:endParaRPr lang="zh-CN" sz="1600" kern="100">
                        <a:effectLst/>
                        <a:latin typeface="Times New Roman" panose="02020603050405020304" pitchFamily="18" charset="0"/>
                        <a:ea typeface="Times New Roman" panose="02020603050405020304" pitchFamily="18" charset="0"/>
                      </a:endParaRPr>
                    </a:p>
                  </a:txBody>
                  <a:tcPr marL="68572" marR="68572" marT="0" marB="0" anchor="ctr"/>
                </a:tc>
              </a:tr>
              <a:tr h="669925">
                <a:tc>
                  <a:txBody>
                    <a:bodyPr/>
                    <a:lstStyle/>
                    <a:p>
                      <a:pPr algn="just">
                        <a:spcAft>
                          <a:spcPts val="0"/>
                        </a:spcAft>
                      </a:pPr>
                      <a:r>
                        <a:rPr lang="en-US" sz="1600" kern="100">
                          <a:effectLst/>
                        </a:rPr>
                        <a:t>randrange(start, stop[, step])</a:t>
                      </a:r>
                      <a:endParaRPr lang="zh-CN" sz="1600" kern="100">
                        <a:effectLst/>
                        <a:latin typeface="Times New Roman" panose="02020603050405020304" pitchFamily="18" charset="0"/>
                        <a:ea typeface="Times New Roman" panose="02020603050405020304" pitchFamily="18" charset="0"/>
                      </a:endParaRPr>
                    </a:p>
                  </a:txBody>
                  <a:tcPr marL="68572" marR="68572" marT="0" marB="0" anchor="ctr"/>
                </a:tc>
                <a:tc>
                  <a:txBody>
                    <a:bodyPr/>
                    <a:lstStyle/>
                    <a:p>
                      <a:pPr algn="just">
                        <a:spcAft>
                          <a:spcPts val="0"/>
                        </a:spcAft>
                      </a:pPr>
                      <a:r>
                        <a:rPr lang="zh-CN" sz="1600" kern="100" dirty="0">
                          <a:effectLst/>
                        </a:rPr>
                        <a:t>Returns a random integer </a:t>
                      </a:r>
                      <a:r>
                        <a:rPr lang="en-US" sz="1600" kern="100" dirty="0">
                          <a:effectLst/>
                        </a:rPr>
                        <a:t>N </a:t>
                      </a:r>
                      <a:r>
                        <a:rPr lang="zh-CN" sz="1600" kern="100" dirty="0">
                          <a:effectLst/>
                        </a:rPr>
                        <a:t>which belongs to the sequence </a:t>
                      </a:r>
                      <a:r>
                        <a:rPr lang="en-US" sz="1600" kern="100" dirty="0">
                          <a:effectLst/>
                        </a:rPr>
                        <a:t>[start, stop, step)</a:t>
                      </a:r>
                      <a:endParaRPr lang="zh-CN" sz="1600" kern="100" dirty="0">
                        <a:effectLst/>
                        <a:latin typeface="Times New Roman" panose="02020603050405020304" pitchFamily="18" charset="0"/>
                        <a:ea typeface="Times New Roman" panose="02020603050405020304" pitchFamily="18" charset="0"/>
                      </a:endParaRPr>
                    </a:p>
                  </a:txBody>
                  <a:tcPr marL="68572" marR="68572" marT="0" marB="0" anchor="ctr"/>
                </a:tc>
                <a:tc>
                  <a:txBody>
                    <a:bodyPr/>
                    <a:lstStyle/>
                    <a:p>
                      <a:pPr algn="just">
                        <a:spcAft>
                          <a:spcPts val="0"/>
                        </a:spcAft>
                      </a:pPr>
                      <a:r>
                        <a:rPr lang="en-US" sz="1600" kern="100">
                          <a:effectLst/>
                        </a:rPr>
                        <a:t>for i in range(10):</a:t>
                      </a:r>
                      <a:endParaRPr lang="zh-CN" sz="1600" kern="100">
                        <a:effectLst/>
                      </a:endParaRPr>
                    </a:p>
                    <a:p>
                      <a:pPr algn="just">
                        <a:spcAft>
                          <a:spcPts val="0"/>
                        </a:spcAft>
                      </a:pPr>
                      <a:r>
                        <a:rPr lang="en-US" sz="1600" kern="100">
                          <a:effectLst/>
                        </a:rPr>
                        <a:t>  print(randrange(1,5),end=',')</a:t>
                      </a:r>
                      <a:endParaRPr lang="zh-CN" sz="1600" kern="100">
                        <a:effectLst/>
                        <a:latin typeface="Times New Roman" panose="02020603050405020304" pitchFamily="18" charset="0"/>
                        <a:ea typeface="Times New Roman" panose="02020603050405020304" pitchFamily="18" charset="0"/>
                      </a:endParaRPr>
                    </a:p>
                  </a:txBody>
                  <a:tcPr marL="68572" marR="68572" marT="0" marB="0" anchor="ctr"/>
                </a:tc>
                <a:tc>
                  <a:txBody>
                    <a:bodyPr/>
                    <a:lstStyle/>
                    <a:p>
                      <a:pPr algn="just">
                        <a:spcAft>
                          <a:spcPts val="0"/>
                        </a:spcAft>
                      </a:pPr>
                      <a:r>
                        <a:rPr lang="en-US" sz="1600" kern="100">
                          <a:effectLst/>
                        </a:rPr>
                        <a:t>3,4,1,2,3,4,4,4,1,1.</a:t>
                      </a:r>
                      <a:endParaRPr lang="zh-CN" sz="1600" kern="100">
                        <a:effectLst/>
                        <a:latin typeface="Times New Roman" panose="02020603050405020304" pitchFamily="18" charset="0"/>
                        <a:ea typeface="Times New Roman" panose="02020603050405020304" pitchFamily="18" charset="0"/>
                      </a:endParaRPr>
                    </a:p>
                  </a:txBody>
                  <a:tcPr marL="68572" marR="68572" marT="0" marB="0" anchor="ctr"/>
                </a:tc>
              </a:tr>
              <a:tr h="671195">
                <a:tc>
                  <a:txBody>
                    <a:bodyPr/>
                    <a:lstStyle/>
                    <a:p>
                      <a:pPr algn="just">
                        <a:spcAft>
                          <a:spcPts val="0"/>
                        </a:spcAft>
                      </a:pPr>
                      <a:r>
                        <a:rPr lang="en-US" sz="1600" kern="100">
                          <a:effectLst/>
                        </a:rPr>
                        <a:t>randint(a, b)</a:t>
                      </a:r>
                      <a:endParaRPr lang="zh-CN" sz="1600" kern="100">
                        <a:effectLst/>
                        <a:latin typeface="Times New Roman" panose="02020603050405020304" pitchFamily="18" charset="0"/>
                        <a:ea typeface="Times New Roman" panose="02020603050405020304" pitchFamily="18" charset="0"/>
                      </a:endParaRPr>
                    </a:p>
                  </a:txBody>
                  <a:tcPr marL="68572" marR="68572" marT="0" marB="0" anchor="ctr"/>
                </a:tc>
                <a:tc>
                  <a:txBody>
                    <a:bodyPr/>
                    <a:lstStyle/>
                    <a:p>
                      <a:pPr algn="just">
                        <a:spcAft>
                          <a:spcPts val="0"/>
                        </a:spcAft>
                      </a:pPr>
                      <a:r>
                        <a:rPr lang="zh-CN" sz="1600" kern="100">
                          <a:effectLst/>
                        </a:rPr>
                        <a:t>Returns a random integer </a:t>
                      </a:r>
                      <a:r>
                        <a:rPr lang="en-US" sz="1600" kern="100">
                          <a:effectLst/>
                        </a:rPr>
                        <a:t>N such </a:t>
                      </a:r>
                      <a:r>
                        <a:rPr lang="zh-CN" sz="1600" kern="100">
                          <a:effectLst/>
                        </a:rPr>
                        <a:t>that </a:t>
                      </a:r>
                      <a:r>
                        <a:rPr lang="en-US" sz="1600" kern="100">
                          <a:effectLst/>
                        </a:rPr>
                        <a:t>a&lt;=N&lt;=b</a:t>
                      </a:r>
                      <a:r>
                        <a:rPr lang="zh-CN" sz="1600" kern="100">
                          <a:effectLst/>
                        </a:rPr>
                        <a:t>, i.e. </a:t>
                      </a:r>
                      <a:r>
                        <a:rPr lang="en-US" sz="1600" kern="100">
                          <a:effectLst/>
                        </a:rPr>
                        <a:t>randrange(a, b+1)</a:t>
                      </a:r>
                      <a:endParaRPr lang="zh-CN" sz="1600" kern="100">
                        <a:effectLst/>
                        <a:latin typeface="Times New Roman" panose="02020603050405020304" pitchFamily="18" charset="0"/>
                        <a:ea typeface="Times New Roman" panose="02020603050405020304" pitchFamily="18" charset="0"/>
                      </a:endParaRPr>
                    </a:p>
                  </a:txBody>
                  <a:tcPr marL="68572" marR="68572" marT="0" marB="0" anchor="ctr"/>
                </a:tc>
                <a:tc>
                  <a:txBody>
                    <a:bodyPr/>
                    <a:lstStyle/>
                    <a:p>
                      <a:pPr algn="just">
                        <a:spcAft>
                          <a:spcPts val="0"/>
                        </a:spcAft>
                      </a:pPr>
                      <a:r>
                        <a:rPr lang="en-US" sz="1600" kern="100">
                          <a:effectLst/>
                        </a:rPr>
                        <a:t>for i in range(10):</a:t>
                      </a:r>
                      <a:endParaRPr lang="zh-CN" sz="1600" kern="100">
                        <a:effectLst/>
                      </a:endParaRPr>
                    </a:p>
                    <a:p>
                      <a:pPr algn="just">
                        <a:spcAft>
                          <a:spcPts val="0"/>
                        </a:spcAft>
                      </a:pPr>
                      <a:r>
                        <a:rPr lang="en-US" sz="1600" kern="100">
                          <a:effectLst/>
                        </a:rPr>
                        <a:t>  print(randint(1,5),end=',')</a:t>
                      </a:r>
                      <a:endParaRPr lang="zh-CN" sz="1600" kern="100">
                        <a:effectLst/>
                        <a:latin typeface="Times New Roman" panose="02020603050405020304" pitchFamily="18" charset="0"/>
                        <a:ea typeface="Times New Roman" panose="02020603050405020304" pitchFamily="18" charset="0"/>
                      </a:endParaRPr>
                    </a:p>
                  </a:txBody>
                  <a:tcPr marL="68572" marR="68572" marT="0" marB="0" anchor="ctr"/>
                </a:tc>
                <a:tc>
                  <a:txBody>
                    <a:bodyPr/>
                    <a:lstStyle/>
                    <a:p>
                      <a:pPr algn="just">
                        <a:spcAft>
                          <a:spcPts val="0"/>
                        </a:spcAft>
                      </a:pPr>
                      <a:r>
                        <a:rPr lang="en-US" sz="1600" kern="100">
                          <a:effectLst/>
                        </a:rPr>
                        <a:t>1,2,5,5,1,1,1,2,3,4.</a:t>
                      </a:r>
                      <a:endParaRPr lang="zh-CN" sz="1600" kern="100">
                        <a:effectLst/>
                        <a:latin typeface="Times New Roman" panose="02020603050405020304" pitchFamily="18" charset="0"/>
                        <a:ea typeface="Times New Roman" panose="02020603050405020304" pitchFamily="18" charset="0"/>
                      </a:endParaRPr>
                    </a:p>
                  </a:txBody>
                  <a:tcPr marL="68572" marR="68572" marT="0" marB="0" anchor="ctr"/>
                </a:tc>
              </a:tr>
              <a:tr h="669925">
                <a:tc>
                  <a:txBody>
                    <a:bodyPr/>
                    <a:lstStyle/>
                    <a:p>
                      <a:pPr algn="just">
                        <a:spcAft>
                          <a:spcPts val="0"/>
                        </a:spcAft>
                      </a:pPr>
                      <a:r>
                        <a:rPr lang="en-US" sz="1600" kern="100">
                          <a:effectLst/>
                        </a:rPr>
                        <a:t>getrandbits(k)</a:t>
                      </a:r>
                      <a:endParaRPr lang="zh-CN" sz="1600" kern="100">
                        <a:effectLst/>
                        <a:latin typeface="Times New Roman" panose="02020603050405020304" pitchFamily="18" charset="0"/>
                        <a:ea typeface="Times New Roman" panose="02020603050405020304" pitchFamily="18" charset="0"/>
                      </a:endParaRPr>
                    </a:p>
                  </a:txBody>
                  <a:tcPr marL="68572" marR="68572" marT="0" marB="0" anchor="ctr"/>
                </a:tc>
                <a:tc>
                  <a:txBody>
                    <a:bodyPr/>
                    <a:lstStyle/>
                    <a:p>
                      <a:pPr algn="just">
                        <a:spcAft>
                          <a:spcPts val="0"/>
                        </a:spcAft>
                      </a:pPr>
                      <a:r>
                        <a:rPr lang="zh-CN" sz="1600" kern="100">
                          <a:effectLst/>
                        </a:rPr>
                        <a:t>Returns a random integer </a:t>
                      </a:r>
                      <a:r>
                        <a:rPr lang="en-US" sz="1600" kern="100">
                          <a:effectLst/>
                        </a:rPr>
                        <a:t>N </a:t>
                      </a:r>
                      <a:r>
                        <a:rPr lang="zh-CN" sz="1600" kern="100">
                          <a:effectLst/>
                        </a:rPr>
                        <a:t>such that the </a:t>
                      </a:r>
                      <a:r>
                        <a:rPr lang="en-US" sz="1600" kern="100">
                          <a:effectLst/>
                        </a:rPr>
                        <a:t>bit </a:t>
                      </a:r>
                      <a:r>
                        <a:rPr lang="zh-CN" sz="1600" kern="100">
                          <a:effectLst/>
                        </a:rPr>
                        <a:t>length of </a:t>
                      </a:r>
                      <a:r>
                        <a:rPr lang="en-US" sz="1600" kern="100">
                          <a:effectLst/>
                        </a:rPr>
                        <a:t>N </a:t>
                      </a:r>
                      <a:r>
                        <a:rPr lang="zh-CN" sz="1600" kern="100">
                          <a:effectLst/>
                        </a:rPr>
                        <a:t>is </a:t>
                      </a:r>
                      <a:r>
                        <a:rPr lang="en-US" sz="1600" kern="100">
                          <a:effectLst/>
                        </a:rPr>
                        <a:t>k</a:t>
                      </a:r>
                      <a:endParaRPr lang="zh-CN" sz="1600" kern="100">
                        <a:effectLst/>
                        <a:latin typeface="Times New Roman" panose="02020603050405020304" pitchFamily="18" charset="0"/>
                        <a:ea typeface="Times New Roman" panose="02020603050405020304" pitchFamily="18" charset="0"/>
                      </a:endParaRPr>
                    </a:p>
                  </a:txBody>
                  <a:tcPr marL="68572" marR="68572" marT="0" marB="0" anchor="ctr"/>
                </a:tc>
                <a:tc>
                  <a:txBody>
                    <a:bodyPr/>
                    <a:lstStyle/>
                    <a:p>
                      <a:pPr algn="just">
                        <a:spcAft>
                          <a:spcPts val="0"/>
                        </a:spcAft>
                      </a:pPr>
                      <a:r>
                        <a:rPr lang="en-US" sz="1600" kern="100" dirty="0">
                          <a:effectLst/>
                        </a:rPr>
                        <a:t>for </a:t>
                      </a:r>
                      <a:r>
                        <a:rPr lang="en-US" sz="1600" kern="100" dirty="0" err="1">
                          <a:effectLst/>
                        </a:rPr>
                        <a:t>i </a:t>
                      </a:r>
                      <a:r>
                        <a:rPr lang="en-US" sz="1600" kern="100" dirty="0">
                          <a:effectLst/>
                        </a:rPr>
                        <a:t>in range(10):</a:t>
                      </a:r>
                      <a:endParaRPr lang="zh-CN" sz="1600" kern="100" dirty="0">
                        <a:effectLst/>
                      </a:endParaRPr>
                    </a:p>
                    <a:p>
                      <a:pPr algn="just">
                        <a:spcAft>
                          <a:spcPts val="0"/>
                        </a:spcAft>
                      </a:pPr>
                      <a:r>
                        <a:rPr lang="en-US" sz="1600" kern="100" dirty="0">
                          <a:effectLst/>
                        </a:rPr>
                        <a:t>  print(</a:t>
                      </a:r>
                      <a:r>
                        <a:rPr lang="en-US" sz="1600" kern="100" dirty="0" err="1">
                          <a:effectLst/>
                        </a:rPr>
                        <a:t>getrandbits </a:t>
                      </a:r>
                      <a:r>
                        <a:rPr lang="en-US" sz="1600" kern="100" dirty="0">
                          <a:effectLst/>
                        </a:rPr>
                        <a:t>(2),end=',')</a:t>
                      </a:r>
                      <a:endParaRPr lang="zh-CN" sz="1600" kern="100" dirty="0">
                        <a:effectLst/>
                        <a:latin typeface="Times New Roman" panose="02020603050405020304" pitchFamily="18" charset="0"/>
                        <a:ea typeface="Times New Roman" panose="02020603050405020304" pitchFamily="18" charset="0"/>
                      </a:endParaRPr>
                    </a:p>
                  </a:txBody>
                  <a:tcPr marL="68572" marR="68572" marT="0" marB="0" anchor="ctr"/>
                </a:tc>
                <a:tc>
                  <a:txBody>
                    <a:bodyPr/>
                    <a:lstStyle/>
                    <a:p>
                      <a:pPr algn="just">
                        <a:spcAft>
                          <a:spcPts val="0"/>
                        </a:spcAft>
                      </a:pPr>
                      <a:r>
                        <a:rPr lang="en-US" sz="1600" kern="100" dirty="0">
                          <a:effectLst/>
                        </a:rPr>
                        <a:t>0,0,1,2,1,3,1,1,1,1,1.</a:t>
                      </a:r>
                      <a:endParaRPr lang="zh-CN" sz="1600" kern="100" dirty="0">
                        <a:effectLst/>
                        <a:latin typeface="Times New Roman" panose="02020603050405020304" pitchFamily="18" charset="0"/>
                        <a:ea typeface="Times New Roman" panose="02020603050405020304" pitchFamily="18" charset="0"/>
                      </a:endParaRPr>
                    </a:p>
                  </a:txBody>
                  <a:tcPr marL="68572" marR="68572" marT="0" marB="0" anchor="ct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a:xfrm>
            <a:off x="839470" y="510540"/>
            <a:ext cx="10657840" cy="520065"/>
          </a:xfrm>
        </p:spPr>
        <p:txBody>
          <a:bodyPr/>
          <a:lstStyle/>
          <a:p>
            <a:pPr eaLnBrk="1" hangingPunct="1">
              <a:defRPr/>
            </a:pPr>
            <a:r>
              <a:rPr lang="zh-CN" altLang="zh-CN" dirty="0">
                <a:highlight>
                  <a:srgbClr val="00FFFF"/>
                </a:highlight>
                <a:latin typeface="+mn-lt"/>
                <a:ea typeface="+mn-ea"/>
                <a:cs typeface="Times New Roman" panose="02020603050405020304" pitchFamily="18" charset="0"/>
              </a:rPr>
              <a:t>[Example </a:t>
            </a:r>
            <a:r>
              <a:rPr lang="en-US" altLang="zh-CN" dirty="0">
                <a:highlight>
                  <a:srgbClr val="00FFFF"/>
                </a:highlight>
                <a:latin typeface="+mn-lt"/>
                <a:ea typeface="+mn-ea"/>
                <a:cs typeface="Times New Roman" panose="02020603050405020304" pitchFamily="18" charset="0"/>
              </a:rPr>
              <a:t>4.20</a:t>
            </a:r>
            <a:r>
              <a:rPr lang="zh-CN" altLang="zh-CN" dirty="0">
                <a:highlight>
                  <a:srgbClr val="00FFFF"/>
                </a:highlight>
                <a:latin typeface="+mn-lt"/>
                <a:ea typeface="+mn-ea"/>
                <a:cs typeface="Times New Roman" panose="02020603050405020304" pitchFamily="18" charset="0"/>
              </a:rPr>
              <a:t>] Guess the Number Game (</a:t>
            </a:r>
            <a:r>
              <a:rPr lang="en-US" altLang="zh-CN" kern="100" dirty="0">
                <a:highlight>
                  <a:srgbClr val="FFFF00"/>
                </a:highlight>
                <a:ea typeface="+mn-ea"/>
                <a:cs typeface="Times New Roman" panose="02020603050405020304" pitchFamily="18" charset="0"/>
              </a:rPr>
              <a:t>guess.py</a:t>
            </a:r>
            <a:r>
              <a:rPr lang="zh-CN" altLang="zh-CN" dirty="0">
                <a:highlight>
                  <a:srgbClr val="00FFFF"/>
                </a:highlight>
                <a:latin typeface="+mn-lt"/>
                <a:ea typeface="+mn-ea"/>
                <a:cs typeface="Times New Roman" panose="02020603050405020304" pitchFamily="18" charset="0"/>
              </a:rPr>
              <a:t>)</a:t>
            </a:r>
            <a:endParaRPr lang="zh-CN" altLang="en-US" dirty="0">
              <a:highlight>
                <a:srgbClr val="00FFFF"/>
              </a:highlight>
              <a:latin typeface="+mn-lt"/>
              <a:ea typeface="+mn-ea"/>
              <a:cs typeface="Times New Roman" panose="02020603050405020304" pitchFamily="18" charset="0"/>
            </a:endParaRPr>
          </a:p>
        </p:txBody>
      </p:sp>
      <p:sp>
        <p:nvSpPr>
          <p:cNvPr id="48131" name="内容占位符 2"/>
          <p:cNvSpPr>
            <a:spLocks noGrp="1" noChangeArrowheads="1"/>
          </p:cNvSpPr>
          <p:nvPr>
            <p:ph idx="1"/>
          </p:nvPr>
        </p:nvSpPr>
        <p:spPr>
          <a:xfrm>
            <a:off x="623888" y="1124585"/>
            <a:ext cx="10872787" cy="4114800"/>
          </a:xfrm>
        </p:spPr>
        <p:txBody>
          <a:bodyPr/>
          <a:lstStyle/>
          <a:p>
            <a:pPr eaLnBrk="1" hangingPunct="1"/>
            <a:r>
              <a:rPr lang="zh-CN" altLang="zh-CN" sz="2800"/>
              <a:t>First, a random integer within </a:t>
            </a:r>
            <a:r>
              <a:rPr lang="en-US" altLang="zh-CN" sz="2800"/>
              <a:t>1~100 is </a:t>
            </a:r>
            <a:r>
              <a:rPr lang="zh-CN" altLang="zh-CN" sz="2800"/>
              <a:t>generated and the user is asked to guess which number it is, i.e., the user's guess is constantly read from the standard input and a prompt is given based on the guess: </a:t>
            </a:r>
            <a:r>
              <a:rPr lang="en-US" altLang="zh-CN" sz="2800"/>
              <a:t>"</a:t>
            </a:r>
            <a:r>
              <a:rPr lang="zh-CN" altLang="zh-CN" sz="2800"/>
              <a:t>Too big</a:t>
            </a:r>
            <a:r>
              <a:rPr lang="en-US" altLang="zh-CN" sz="2800"/>
              <a:t>"</a:t>
            </a:r>
            <a:r>
              <a:rPr lang="zh-CN" altLang="zh-CN" sz="2800"/>
              <a:t>, </a:t>
            </a:r>
            <a:r>
              <a:rPr lang="en-US" altLang="zh-CN" sz="2800"/>
              <a:t>"</a:t>
            </a:r>
            <a:r>
              <a:rPr lang="zh-CN" altLang="zh-CN" sz="2800"/>
              <a:t>Too small</a:t>
            </a:r>
            <a:r>
              <a:rPr lang="en-US" altLang="zh-CN" sz="2800"/>
              <a:t>" </a:t>
            </a:r>
            <a:r>
              <a:rPr lang="zh-CN" altLang="zh-CN" sz="2800"/>
              <a:t>or </a:t>
            </a:r>
            <a:r>
              <a:rPr lang="en-US" altLang="zh-CN" sz="2800"/>
              <a:t>"</a:t>
            </a:r>
            <a:r>
              <a:rPr lang="zh-CN" altLang="zh-CN" sz="2800"/>
              <a:t>Correct</a:t>
            </a:r>
            <a:r>
              <a:rPr lang="en-US" altLang="zh-CN" sz="2800"/>
              <a:t>!"</a:t>
            </a:r>
            <a:endParaRPr lang="zh-CN" altLang="en-US" sz="2800"/>
          </a:p>
        </p:txBody>
      </p:sp>
      <p:sp>
        <p:nvSpPr>
          <p:cNvPr id="2" name="矩形 1"/>
          <p:cNvSpPr/>
          <p:nvPr/>
        </p:nvSpPr>
        <p:spPr>
          <a:xfrm>
            <a:off x="767080" y="3141345"/>
            <a:ext cx="7296150" cy="3582670"/>
          </a:xfrm>
          <a:prstGeom prst="rect">
            <a:avLst/>
          </a:prstGeom>
          <a:solidFill>
            <a:schemeClr val="accent4">
              <a:lumMod val="20000"/>
              <a:lumOff val="80000"/>
            </a:schemeClr>
          </a:solidFill>
          <a:ln>
            <a:solidFill>
              <a:srgbClr val="FF0000"/>
            </a:solidFill>
          </a:ln>
        </p:spPr>
        <p:txBody>
          <a:bodyPr>
            <a:noAutofit/>
          </a:bodyPr>
          <a:lstStyle/>
          <a:p>
            <a:pPr indent="2667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rPr>
              <a:t>import random</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rPr>
              <a:t>secret = </a:t>
            </a:r>
            <a:r>
              <a:rPr lang="en-US" altLang="zh-CN" sz="2400" b="1" kern="100" dirty="0" err="1">
                <a:solidFill>
                  <a:srgbClr val="FF0000"/>
                </a:solidFill>
                <a:latin typeface="Times New Roman" panose="02020603050405020304" pitchFamily="18" charset="0"/>
                <a:ea typeface="Times New Roman" panose="02020603050405020304" pitchFamily="18" charset="0"/>
              </a:rPr>
              <a:t>random.randrange</a:t>
            </a:r>
            <a:r>
              <a:rPr lang="en-US" altLang="zh-CN" sz="2400" b="1" kern="100" dirty="0">
                <a:solidFill>
                  <a:srgbClr val="FF0000"/>
                </a:solidFill>
                <a:latin typeface="Times New Roman" panose="02020603050405020304" pitchFamily="18" charset="0"/>
                <a:ea typeface="Times New Roman" panose="02020603050405020304" pitchFamily="18" charset="0"/>
              </a:rPr>
              <a:t>(1, 101)</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rPr>
              <a:t>guess = 0</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rPr>
              <a:t>while guess ! = secret.</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rPr>
              <a:t>    guess = </a:t>
            </a:r>
            <a:r>
              <a:rPr lang="en-US" altLang="zh-CN" sz="2400" b="1" kern="100" dirty="0" err="1">
                <a:solidFill>
                  <a:srgbClr val="FF0000"/>
                </a:solidFill>
                <a:latin typeface="Times New Roman" panose="02020603050405020304" pitchFamily="18" charset="0"/>
                <a:ea typeface="Times New Roman" panose="02020603050405020304" pitchFamily="18" charset="0"/>
              </a:rPr>
              <a:t>int</a:t>
            </a:r>
            <a:r>
              <a:rPr lang="en-US" altLang="zh-CN" sz="2400" b="1" kern="100" dirty="0">
                <a:solidFill>
                  <a:srgbClr val="FF0000"/>
                </a:solidFill>
                <a:latin typeface="Times New Roman" panose="02020603050405020304" pitchFamily="18" charset="0"/>
                <a:ea typeface="Times New Roman" panose="02020603050405020304" pitchFamily="18" charset="0"/>
              </a:rPr>
              <a:t>(input("</a:t>
            </a:r>
            <a:r>
              <a:rPr lang="zh-CN" altLang="zh-CN" sz="2400" b="1" kern="100" dirty="0">
                <a:solidFill>
                  <a:srgbClr val="FF0000"/>
                </a:solidFill>
                <a:latin typeface="Times New Roman" panose="02020603050405020304" pitchFamily="18" charset="0"/>
                <a:ea typeface="Times New Roman" panose="02020603050405020304" pitchFamily="18" charset="0"/>
              </a:rPr>
              <a:t>Please guess a number within </a:t>
            </a:r>
            <a:r>
              <a:rPr lang="en-US" altLang="zh-CN" sz="2400" b="1" kern="100" dirty="0">
                <a:solidFill>
                  <a:srgbClr val="FF0000"/>
                </a:solidFill>
                <a:latin typeface="Times New Roman" panose="02020603050405020304" pitchFamily="18" charset="0"/>
                <a:ea typeface="Times New Roman" panose="02020603050405020304" pitchFamily="18" charset="0"/>
              </a:rPr>
              <a:t>100</a:t>
            </a:r>
            <a:r>
              <a:rPr lang="zh-CN" altLang="zh-CN" sz="2400" b="1" kern="100" dirty="0">
                <a:solidFill>
                  <a:srgbClr val="FF0000"/>
                </a:solidFill>
                <a:latin typeface="Times New Roman" panose="02020603050405020304" pitchFamily="18" charset="0"/>
                <a:ea typeface="Times New Roman" panose="02020603050405020304" pitchFamily="18" charset="0"/>
              </a:rPr>
              <a:t>:</a:t>
            </a:r>
            <a:r>
              <a:rPr lang="en-US" altLang="zh-CN" sz="2400" b="1" kern="100" dirty="0">
                <a:solidFill>
                  <a:srgbClr val="FF0000"/>
                </a:solidFill>
                <a:latin typeface="Times New Roman" panose="02020603050405020304" pitchFamily="18" charset="0"/>
                <a:ea typeface="Times New Roman" panose="02020603050405020304" pitchFamily="18" charset="0"/>
              </a:rPr>
              <a:t>"))</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rPr>
              <a:t>    if (guess &lt; secret): print('</a:t>
            </a:r>
            <a:r>
              <a:rPr lang="zh-CN" altLang="zh-CN" sz="2400" b="1" kern="100" dirty="0">
                <a:solidFill>
                  <a:srgbClr val="FF0000"/>
                </a:solidFill>
                <a:latin typeface="Times New Roman" panose="02020603050405020304" pitchFamily="18" charset="0"/>
                <a:ea typeface="Times New Roman" panose="02020603050405020304" pitchFamily="18" charset="0"/>
              </a:rPr>
              <a:t>too small</a:t>
            </a:r>
            <a:r>
              <a:rPr lang="en-US" altLang="zh-CN" sz="2400" b="1" kern="100" dirty="0">
                <a:solidFill>
                  <a:srgbClr val="FF0000"/>
                </a:solidFill>
                <a:latin typeface="Times New Roman" panose="02020603050405020304" pitchFamily="18" charset="0"/>
                <a:ea typeface="Times New Roman" panose="02020603050405020304" pitchFamily="18" charset="0"/>
              </a:rPr>
              <a:t>')</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400" b="1" kern="100" dirty="0" err="1">
                <a:solidFill>
                  <a:srgbClr val="FF0000"/>
                </a:solidFill>
                <a:latin typeface="Times New Roman" panose="02020603050405020304" pitchFamily="18" charset="0"/>
                <a:ea typeface="Times New Roman" panose="02020603050405020304" pitchFamily="18" charset="0"/>
              </a:rPr>
              <a:t>    elif </a:t>
            </a:r>
            <a:r>
              <a:rPr lang="en-US" altLang="zh-CN" sz="2400" b="1" kern="100" dirty="0">
                <a:solidFill>
                  <a:srgbClr val="FF0000"/>
                </a:solidFill>
                <a:latin typeface="Times New Roman" panose="02020603050405020304" pitchFamily="18" charset="0"/>
                <a:ea typeface="Times New Roman" panose="02020603050405020304" pitchFamily="18" charset="0"/>
              </a:rPr>
              <a:t>(guess &gt; secret): print('</a:t>
            </a:r>
            <a:r>
              <a:rPr lang="zh-CN" altLang="zh-CN" sz="2400" b="1" kern="100" dirty="0">
                <a:solidFill>
                  <a:srgbClr val="FF0000"/>
                </a:solidFill>
                <a:latin typeface="Times New Roman" panose="02020603050405020304" pitchFamily="18" charset="0"/>
                <a:ea typeface="Times New Roman" panose="02020603050405020304" pitchFamily="18" charset="0"/>
              </a:rPr>
              <a:t>too big</a:t>
            </a:r>
            <a:r>
              <a:rPr lang="en-US" altLang="zh-CN" sz="2400" b="1" kern="100" dirty="0">
                <a:solidFill>
                  <a:srgbClr val="FF0000"/>
                </a:solidFill>
                <a:latin typeface="Times New Roman" panose="02020603050405020304" pitchFamily="18" charset="0"/>
                <a:ea typeface="Times New Roman" panose="02020603050405020304" pitchFamily="18" charset="0"/>
              </a:rPr>
              <a:t>')</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indent="2667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rPr>
              <a:t>    else: print('</a:t>
            </a:r>
            <a:r>
              <a:rPr lang="zh-CN" altLang="zh-CN" sz="2400" b="1" kern="100" dirty="0">
                <a:solidFill>
                  <a:srgbClr val="FF0000"/>
                </a:solidFill>
                <a:latin typeface="Times New Roman" panose="02020603050405020304" pitchFamily="18" charset="0"/>
                <a:ea typeface="Times New Roman" panose="02020603050405020304" pitchFamily="18" charset="0"/>
              </a:rPr>
              <a:t>Correct!</a:t>
            </a:r>
            <a:r>
              <a:rPr lang="en-US" altLang="zh-CN" sz="2400" b="1" kern="100" dirty="0">
                <a:solidFill>
                  <a:srgbClr val="FF0000"/>
                </a:solidFill>
                <a:latin typeface="Times New Roman" panose="02020603050405020304" pitchFamily="18" charset="0"/>
                <a:ea typeface="Times New Roman" panose="02020603050405020304" pitchFamily="18" charset="0"/>
              </a:rPr>
              <a:t>')</a:t>
            </a:r>
            <a:endParaRPr lang="zh-CN" altLang="zh-CN" sz="2400" b="1" kern="100" dirty="0">
              <a:solidFill>
                <a:srgbClr val="FF0000"/>
              </a:solidFill>
              <a:latin typeface="Times New Roman" panose="02020603050405020304" pitchFamily="18" charset="0"/>
              <a:ea typeface="Times New Roman" panose="02020603050405020304" pitchFamily="18" charset="0"/>
            </a:endParaRPr>
          </a:p>
        </p:txBody>
      </p:sp>
      <p:pic>
        <p:nvPicPr>
          <p:cNvPr id="48133"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256270" y="2493963"/>
            <a:ext cx="381635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a:xfrm>
            <a:off x="983432" y="450850"/>
            <a:ext cx="10080625" cy="522287"/>
          </a:xfrm>
        </p:spPr>
        <p:txBody>
          <a:bodyPr/>
          <a:lstStyle/>
          <a:p>
            <a:pPr eaLnBrk="1" hangingPunct="1">
              <a:defRPr/>
            </a:pPr>
            <a:r>
              <a:rPr lang="zh-CN" altLang="zh-CN" dirty="0"/>
              <a:t>Random Series</a:t>
            </a:r>
            <a:endParaRPr lang="zh-CN" altLang="en-US" dirty="0"/>
          </a:p>
        </p:txBody>
      </p:sp>
      <p:sp>
        <p:nvSpPr>
          <p:cNvPr id="17411" name="内容占位符 2"/>
          <p:cNvSpPr>
            <a:spLocks noGrp="1"/>
          </p:cNvSpPr>
          <p:nvPr>
            <p:ph idx="1"/>
          </p:nvPr>
        </p:nvSpPr>
        <p:spPr>
          <a:xfrm>
            <a:off x="695325" y="5516880"/>
            <a:ext cx="10542270" cy="817880"/>
          </a:xfrm>
        </p:spPr>
        <p:txBody>
          <a:bodyPr rtlCol="0">
            <a:normAutofit fontScale="90000"/>
          </a:bodyPr>
          <a:lstStyle/>
          <a:p>
            <a:pPr marL="0" indent="0" eaLnBrk="1" fontAlgn="auto" hangingPunct="1">
              <a:spcAft>
                <a:spcPts val="0"/>
              </a:spcAft>
              <a:buFont typeface="Arial" panose="020B0604020202020204" pitchFamily="34" charset="0"/>
              <a:buNone/>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4.21</a:t>
            </a:r>
            <a:r>
              <a:rPr lang="zh-CN" altLang="zh-CN" sz="2400" dirty="0">
                <a:highlight>
                  <a:srgbClr val="00FFFF"/>
                </a:highlight>
                <a:cs typeface="Times New Roman" panose="02020603050405020304" pitchFamily="18" charset="0"/>
              </a:rPr>
              <a:t>] Mixed Arrangement Example (</a:t>
            </a:r>
            <a:r>
              <a:rPr lang="en-US" altLang="zh-CN" sz="2600" kern="100" dirty="0">
                <a:highlight>
                  <a:srgbClr val="FFFF00"/>
                </a:highlight>
                <a:cs typeface="Times New Roman" panose="02020603050405020304" pitchFamily="18" charset="0"/>
              </a:rPr>
              <a:t>random_shuffle.py</a:t>
            </a:r>
            <a:r>
              <a:rPr lang="zh-CN" altLang="zh-CN" sz="2400" dirty="0">
                <a:highlight>
                  <a:srgbClr val="00FFFF"/>
                </a:highlight>
                <a:cs typeface="Times New Roman" panose="02020603050405020304" pitchFamily="18" charset="0"/>
              </a:rPr>
              <a:t>): Randomly generating four hands of poker (</a:t>
            </a:r>
            <a:r>
              <a:rPr lang="zh-CN" altLang="zh-CN" sz="2400" dirty="0">
                <a:highlight>
                  <a:srgbClr val="00FFFF"/>
                </a:highlight>
                <a:cs typeface="Times New Roman" panose="02020603050405020304" pitchFamily="18" charset="0"/>
              </a:rPr>
              <a:t>4-person hand</a:t>
            </a:r>
            <a:r>
              <a:rPr lang="zh-CN" altLang="zh-CN" sz="2400" dirty="0">
                <a:highlight>
                  <a:srgbClr val="00FFFF"/>
                </a:highlight>
                <a:cs typeface="Times New Roman" panose="02020603050405020304" pitchFamily="18" charset="0"/>
              </a:rPr>
              <a:t>, </a:t>
            </a:r>
            <a:r>
              <a:rPr lang="en-US" altLang="zh-CN" sz="2400" dirty="0">
                <a:highlight>
                  <a:srgbClr val="00FFFF"/>
                </a:highlight>
                <a:cs typeface="Times New Roman" panose="02020603050405020304" pitchFamily="18" charset="0"/>
              </a:rPr>
              <a:t>13 </a:t>
            </a:r>
            <a:r>
              <a:rPr lang="zh-CN" altLang="zh-CN" sz="2400" dirty="0">
                <a:highlight>
                  <a:srgbClr val="00FFFF"/>
                </a:highlight>
                <a:cs typeface="Times New Roman" panose="02020603050405020304" pitchFamily="18" charset="0"/>
              </a:rPr>
              <a:t>cards per hand</a:t>
            </a:r>
            <a:r>
              <a:rPr lang="zh-CN" altLang="zh-CN" sz="2400" dirty="0">
                <a:highlight>
                  <a:srgbClr val="00FFFF"/>
                </a:highlight>
                <a:cs typeface="Times New Roman" panose="02020603050405020304" pitchFamily="18" charset="0"/>
              </a:rPr>
              <a:t>) </a:t>
            </a:r>
            <a:r>
              <a:rPr lang="en-US" altLang="zh-CN" sz="2400" dirty="0">
                <a:highlight>
                  <a:srgbClr val="00FFFF"/>
                </a:highlight>
                <a:cs typeface="Times New Roman" panose="02020603050405020304" pitchFamily="18" charset="0"/>
              </a:rPr>
              <a:t>......to be continued</a:t>
            </a:r>
            <a:endParaRPr lang="zh-CN" altLang="en-US" sz="2400" dirty="0">
              <a:highlight>
                <a:srgbClr val="00FFFF"/>
              </a:highlight>
              <a:cs typeface="Times New Roman" panose="02020603050405020304" pitchFamily="18" charset="0"/>
            </a:endParaRPr>
          </a:p>
        </p:txBody>
      </p:sp>
      <p:sp>
        <p:nvSpPr>
          <p:cNvPr id="2" name="矩形 1"/>
          <p:cNvSpPr/>
          <p:nvPr/>
        </p:nvSpPr>
        <p:spPr>
          <a:xfrm>
            <a:off x="119063" y="838200"/>
            <a:ext cx="7561262" cy="461963"/>
          </a:xfrm>
          <a:prstGeom prst="rect">
            <a:avLst/>
          </a:prstGeom>
        </p:spPr>
        <p:txBody>
          <a:bodyPr>
            <a:spAutoFit/>
          </a:bodyPr>
          <a:lstStyle/>
          <a:p>
            <a:pPr indent="266700" algn="just">
              <a:spcAft>
                <a:spcPts val="0"/>
              </a:spcAft>
              <a:defRPr/>
            </a:pPr>
            <a:r>
              <a:rPr lang="zh-CN" altLang="zh-CN" sz="2400" b="1" kern="100" dirty="0">
                <a:latin typeface="Times New Roman" panose="02020603050405020304" pitchFamily="18" charset="0"/>
                <a:ea typeface="Times New Roman" panose="02020603050405020304" pitchFamily="18" charset="0"/>
              </a:rPr>
              <a:t>The examples in the hypothetical table are based on the following prerequisites:</a:t>
            </a:r>
            <a:endParaRPr lang="zh-CN" altLang="zh-CN" sz="2400" b="1" kern="100" dirty="0">
              <a:latin typeface="Times New Roman" panose="02020603050405020304" pitchFamily="18" charset="0"/>
              <a:ea typeface="Times New Roman" panose="02020603050405020304" pitchFamily="18" charset="0"/>
            </a:endParaRPr>
          </a:p>
        </p:txBody>
      </p:sp>
      <p:graphicFrame>
        <p:nvGraphicFramePr>
          <p:cNvPr id="3" name="表格 2"/>
          <p:cNvGraphicFramePr>
            <a:graphicFrameLocks noGrp="1"/>
          </p:cNvGraphicFramePr>
          <p:nvPr/>
        </p:nvGraphicFramePr>
        <p:xfrm>
          <a:off x="550863" y="2139633"/>
          <a:ext cx="11377613" cy="3160711"/>
        </p:xfrm>
        <a:graphic>
          <a:graphicData uri="http://schemas.openxmlformats.org/drawingml/2006/table">
            <a:tbl>
              <a:tblPr firstRow="1" firstCol="1" lastRow="1" lastCol="1" bandRow="1" bandCol="1">
                <a:tableStyleId>{5C22544A-7EE6-4342-B048-85BDC9FD1C3A}</a:tableStyleId>
              </a:tblPr>
              <a:tblGrid>
                <a:gridCol w="1948839"/>
                <a:gridCol w="3590707"/>
                <a:gridCol w="3259799"/>
                <a:gridCol w="2578268"/>
              </a:tblGrid>
              <a:tr h="351190">
                <a:tc>
                  <a:txBody>
                    <a:bodyPr/>
                    <a:lstStyle/>
                    <a:p>
                      <a:pPr algn="ctr">
                        <a:spcAft>
                          <a:spcPts val="0"/>
                        </a:spcAft>
                      </a:pPr>
                      <a:r>
                        <a:rPr lang="zh-CN" sz="1800" kern="100">
                          <a:effectLst/>
                        </a:rPr>
                        <a:t>name (of a thing)</a:t>
                      </a:r>
                      <a:endParaRPr lang="zh-CN" sz="1800" b="1" kern="100">
                        <a:effectLst/>
                        <a:latin typeface="Times New Roman" panose="02020603050405020304" pitchFamily="18" charset="0"/>
                        <a:ea typeface="Times New Roman" panose="02020603050405020304" pitchFamily="18" charset="0"/>
                      </a:endParaRPr>
                    </a:p>
                  </a:txBody>
                  <a:tcPr marL="68582" marR="68582" marT="0" marB="0"/>
                </a:tc>
                <a:tc>
                  <a:txBody>
                    <a:bodyPr/>
                    <a:lstStyle/>
                    <a:p>
                      <a:pPr algn="ctr">
                        <a:spcAft>
                          <a:spcPts val="0"/>
                        </a:spcAft>
                      </a:pPr>
                      <a:r>
                        <a:rPr lang="zh-CN" sz="1800" kern="100">
                          <a:effectLst/>
                        </a:rPr>
                        <a:t>clarification</a:t>
                      </a:r>
                      <a:endParaRPr lang="zh-CN" sz="1800" b="1" kern="100">
                        <a:effectLst/>
                        <a:latin typeface="Times New Roman" panose="02020603050405020304" pitchFamily="18" charset="0"/>
                        <a:ea typeface="Times New Roman" panose="02020603050405020304" pitchFamily="18" charset="0"/>
                      </a:endParaRPr>
                    </a:p>
                  </a:txBody>
                  <a:tcPr marL="68582" marR="68582" marT="0" marB="0"/>
                </a:tc>
                <a:tc>
                  <a:txBody>
                    <a:bodyPr/>
                    <a:lstStyle/>
                    <a:p>
                      <a:pPr algn="ctr">
                        <a:spcAft>
                          <a:spcPts val="0"/>
                        </a:spcAft>
                      </a:pPr>
                      <a:r>
                        <a:rPr lang="zh-CN" sz="1800" kern="100">
                          <a:effectLst/>
                        </a:rPr>
                        <a:t>typical example</a:t>
                      </a:r>
                      <a:endParaRPr lang="zh-CN" sz="1800" b="1" kern="100">
                        <a:effectLst/>
                        <a:latin typeface="Times New Roman" panose="02020603050405020304" pitchFamily="18" charset="0"/>
                        <a:ea typeface="Times New Roman" panose="02020603050405020304" pitchFamily="18" charset="0"/>
                      </a:endParaRPr>
                    </a:p>
                  </a:txBody>
                  <a:tcPr marL="68582" marR="68582" marT="0" marB="0"/>
                </a:tc>
                <a:tc>
                  <a:txBody>
                    <a:bodyPr/>
                    <a:lstStyle/>
                    <a:p>
                      <a:pPr algn="ctr">
                        <a:spcAft>
                          <a:spcPts val="0"/>
                        </a:spcAft>
                      </a:pPr>
                      <a:r>
                        <a:rPr lang="zh-CN" sz="1800" kern="100">
                          <a:effectLst/>
                        </a:rPr>
                        <a:t>Results (randomized)</a:t>
                      </a:r>
                      <a:endParaRPr lang="zh-CN" sz="1800" b="1" kern="100">
                        <a:effectLst/>
                        <a:latin typeface="Times New Roman" panose="02020603050405020304" pitchFamily="18" charset="0"/>
                        <a:ea typeface="Times New Roman" panose="02020603050405020304" pitchFamily="18" charset="0"/>
                      </a:endParaRPr>
                    </a:p>
                  </a:txBody>
                  <a:tcPr marL="68582" marR="68582" marT="0" marB="0"/>
                </a:tc>
              </a:tr>
              <a:tr h="1404761">
                <a:tc>
                  <a:txBody>
                    <a:bodyPr/>
                    <a:lstStyle/>
                    <a:p>
                      <a:pPr algn="just">
                        <a:spcAft>
                          <a:spcPts val="0"/>
                        </a:spcAft>
                      </a:pPr>
                      <a:r>
                        <a:rPr lang="en-US" sz="1800" kern="100">
                          <a:effectLst/>
                        </a:rPr>
                        <a:t>choice(seq)</a:t>
                      </a:r>
                      <a:endParaRPr lang="zh-CN" sz="1800" kern="100">
                        <a:effectLst/>
                        <a:latin typeface="Times New Roman" panose="02020603050405020304" pitchFamily="18" charset="0"/>
                        <a:ea typeface="Times New Roman" panose="02020603050405020304" pitchFamily="18" charset="0"/>
                      </a:endParaRPr>
                    </a:p>
                  </a:txBody>
                  <a:tcPr marL="68582" marR="68582" marT="0" marB="0" anchor="ctr"/>
                </a:tc>
                <a:tc>
                  <a:txBody>
                    <a:bodyPr/>
                    <a:lstStyle/>
                    <a:p>
                      <a:pPr algn="just">
                        <a:spcAft>
                          <a:spcPts val="0"/>
                        </a:spcAft>
                      </a:pPr>
                      <a:r>
                        <a:rPr lang="zh-CN" sz="1800" kern="100">
                          <a:effectLst/>
                        </a:rPr>
                        <a:t>Return a random element from a non-empty sequence </a:t>
                      </a:r>
                      <a:r>
                        <a:rPr lang="en-US" sz="1800" kern="100">
                          <a:effectLst/>
                        </a:rPr>
                        <a:t>seq</a:t>
                      </a:r>
                      <a:endParaRPr lang="zh-CN" sz="1800" kern="100">
                        <a:effectLst/>
                        <a:latin typeface="Times New Roman" panose="02020603050405020304" pitchFamily="18" charset="0"/>
                        <a:ea typeface="Times New Roman" panose="02020603050405020304" pitchFamily="18" charset="0"/>
                      </a:endParaRPr>
                    </a:p>
                  </a:txBody>
                  <a:tcPr marL="68582" marR="68582" marT="0" marB="0" anchor="ctr"/>
                </a:tc>
                <a:tc>
                  <a:txBody>
                    <a:bodyPr/>
                    <a:lstStyle/>
                    <a:p>
                      <a:pPr algn="just">
                        <a:spcAft>
                          <a:spcPts val="0"/>
                        </a:spcAft>
                      </a:pPr>
                      <a:r>
                        <a:rPr lang="en-US" sz="1800" kern="100">
                          <a:effectLst/>
                        </a:rPr>
                        <a:t>for i in range(5):</a:t>
                      </a:r>
                      <a:endParaRPr lang="zh-CN" sz="1800" kern="100">
                        <a:effectLst/>
                      </a:endParaRPr>
                    </a:p>
                    <a:p>
                      <a:pPr algn="just">
                        <a:spcAft>
                          <a:spcPts val="0"/>
                        </a:spcAft>
                      </a:pPr>
                      <a:r>
                        <a:rPr lang="en-US" sz="1800" kern="100">
                          <a:effectLst/>
                        </a:rPr>
                        <a:t>  print(choice(seq),end=',')</a:t>
                      </a:r>
                      <a:endParaRPr lang="zh-CN" sz="1800" kern="100">
                        <a:effectLst/>
                        <a:latin typeface="Times New Roman" panose="02020603050405020304" pitchFamily="18" charset="0"/>
                        <a:ea typeface="Times New Roman" panose="02020603050405020304" pitchFamily="18" charset="0"/>
                      </a:endParaRPr>
                    </a:p>
                  </a:txBody>
                  <a:tcPr marL="68582" marR="68582" marT="0" marB="0" anchor="ctr"/>
                </a:tc>
                <a:tc>
                  <a:txBody>
                    <a:bodyPr/>
                    <a:lstStyle/>
                    <a:p>
                      <a:pPr algn="just">
                        <a:spcAft>
                          <a:spcPts val="0"/>
                        </a:spcAft>
                      </a:pPr>
                      <a:r>
                        <a:rPr lang="en-US" sz="1800" kern="100">
                          <a:effectLst/>
                        </a:rPr>
                        <a:t>e, e, e, a, e.</a:t>
                      </a:r>
                      <a:endParaRPr lang="zh-CN" sz="1800" kern="100">
                        <a:effectLst/>
                        <a:latin typeface="Times New Roman" panose="02020603050405020304" pitchFamily="18" charset="0"/>
                        <a:ea typeface="Times New Roman" panose="02020603050405020304" pitchFamily="18" charset="0"/>
                      </a:endParaRPr>
                    </a:p>
                  </a:txBody>
                  <a:tcPr marL="68582" marR="68582" marT="0" marB="0" anchor="ctr"/>
                </a:tc>
              </a:tr>
              <a:tr h="702380">
                <a:tc>
                  <a:txBody>
                    <a:bodyPr/>
                    <a:lstStyle/>
                    <a:p>
                      <a:pPr algn="just">
                        <a:spcAft>
                          <a:spcPts val="0"/>
                        </a:spcAft>
                      </a:pPr>
                      <a:r>
                        <a:rPr lang="en-US" sz="1800" kern="100">
                          <a:effectLst/>
                        </a:rPr>
                        <a:t>sample(population, k)</a:t>
                      </a:r>
                      <a:endParaRPr lang="zh-CN" sz="1800" kern="100">
                        <a:effectLst/>
                        <a:latin typeface="Times New Roman" panose="02020603050405020304" pitchFamily="18" charset="0"/>
                        <a:ea typeface="Times New Roman" panose="02020603050405020304" pitchFamily="18" charset="0"/>
                      </a:endParaRPr>
                    </a:p>
                  </a:txBody>
                  <a:tcPr marL="68582" marR="68582" marT="0" marB="0" anchor="ctr"/>
                </a:tc>
                <a:tc>
                  <a:txBody>
                    <a:bodyPr/>
                    <a:lstStyle/>
                    <a:p>
                      <a:pPr algn="just">
                        <a:spcAft>
                          <a:spcPts val="0"/>
                        </a:spcAft>
                      </a:pPr>
                      <a:r>
                        <a:rPr lang="zh-CN" sz="1800" kern="100">
                          <a:effectLst/>
                        </a:rPr>
                        <a:t>Randomly draw </a:t>
                      </a:r>
                      <a:r>
                        <a:rPr lang="en-US" sz="1800" kern="100">
                          <a:effectLst/>
                        </a:rPr>
                        <a:t>k </a:t>
                      </a:r>
                      <a:r>
                        <a:rPr lang="zh-CN" sz="1800" kern="100">
                          <a:effectLst/>
                        </a:rPr>
                        <a:t>elements from the non-empty sequence </a:t>
                      </a:r>
                      <a:r>
                        <a:rPr lang="en-US" sz="1800" kern="100">
                          <a:effectLst/>
                        </a:rPr>
                        <a:t>population </a:t>
                      </a:r>
                      <a:r>
                        <a:rPr lang="zh-CN" sz="1800" kern="100">
                          <a:effectLst/>
                        </a:rPr>
                        <a:t>and return its list</a:t>
                      </a:r>
                      <a:endParaRPr lang="zh-CN" sz="1800" kern="100">
                        <a:effectLst/>
                        <a:latin typeface="Times New Roman" panose="02020603050405020304" pitchFamily="18" charset="0"/>
                        <a:ea typeface="Times New Roman" panose="02020603050405020304" pitchFamily="18" charset="0"/>
                      </a:endParaRPr>
                    </a:p>
                  </a:txBody>
                  <a:tcPr marL="68582" marR="68582" marT="0" marB="0" anchor="ctr"/>
                </a:tc>
                <a:tc>
                  <a:txBody>
                    <a:bodyPr/>
                    <a:lstStyle/>
                    <a:p>
                      <a:pPr algn="just">
                        <a:spcAft>
                          <a:spcPts val="0"/>
                        </a:spcAft>
                      </a:pPr>
                      <a:r>
                        <a:rPr lang="en-US" sz="1800" kern="100">
                          <a:effectLst/>
                        </a:rPr>
                        <a:t>sample(seq,3)</a:t>
                      </a:r>
                      <a:endParaRPr lang="zh-CN" sz="1800" kern="100">
                        <a:effectLst/>
                        <a:latin typeface="Times New Roman" panose="02020603050405020304" pitchFamily="18" charset="0"/>
                        <a:ea typeface="Times New Roman" panose="02020603050405020304" pitchFamily="18" charset="0"/>
                      </a:endParaRPr>
                    </a:p>
                  </a:txBody>
                  <a:tcPr marL="68582" marR="68582" marT="0" marB="0" anchor="ctr"/>
                </a:tc>
                <a:tc>
                  <a:txBody>
                    <a:bodyPr/>
                    <a:lstStyle/>
                    <a:p>
                      <a:pPr algn="just">
                        <a:spcAft>
                          <a:spcPts val="0"/>
                        </a:spcAft>
                      </a:pPr>
                      <a:r>
                        <a:rPr lang="en-US" sz="1800" kern="100">
                          <a:effectLst/>
                        </a:rPr>
                        <a:t>['i', 'u', 'a']</a:t>
                      </a:r>
                      <a:endParaRPr lang="zh-CN" sz="1800" kern="100">
                        <a:effectLst/>
                        <a:latin typeface="Times New Roman" panose="02020603050405020304" pitchFamily="18" charset="0"/>
                        <a:ea typeface="Times New Roman" panose="02020603050405020304" pitchFamily="18" charset="0"/>
                      </a:endParaRPr>
                    </a:p>
                  </a:txBody>
                  <a:tcPr marL="68582" marR="68582" marT="0" marB="0" anchor="ctr"/>
                </a:tc>
              </a:tr>
              <a:tr h="702380">
                <a:tc>
                  <a:txBody>
                    <a:bodyPr/>
                    <a:lstStyle/>
                    <a:p>
                      <a:pPr algn="just">
                        <a:spcAft>
                          <a:spcPts val="0"/>
                        </a:spcAft>
                      </a:pPr>
                      <a:r>
                        <a:rPr lang="en-US" sz="1800" kern="100">
                          <a:effectLst/>
                        </a:rPr>
                        <a:t>shuffle(x[, random])</a:t>
                      </a:r>
                      <a:endParaRPr lang="zh-CN" sz="1800" kern="100">
                        <a:effectLst/>
                        <a:latin typeface="Times New Roman" panose="02020603050405020304" pitchFamily="18" charset="0"/>
                        <a:ea typeface="Times New Roman" panose="02020603050405020304" pitchFamily="18" charset="0"/>
                      </a:endParaRPr>
                    </a:p>
                  </a:txBody>
                  <a:tcPr marL="68582" marR="68582" marT="0" marB="0" anchor="ctr"/>
                </a:tc>
                <a:tc>
                  <a:txBody>
                    <a:bodyPr/>
                    <a:lstStyle/>
                    <a:p>
                      <a:pPr algn="just">
                        <a:spcAft>
                          <a:spcPts val="0"/>
                        </a:spcAft>
                      </a:pPr>
                      <a:r>
                        <a:rPr lang="zh-CN" sz="1800" kern="100">
                          <a:effectLst/>
                        </a:rPr>
                        <a:t>Mixed list. The optional </a:t>
                      </a:r>
                      <a:r>
                        <a:rPr lang="en-US" sz="1800" kern="100">
                          <a:effectLst/>
                        </a:rPr>
                        <a:t>random </a:t>
                      </a:r>
                      <a:r>
                        <a:rPr lang="zh-CN" sz="1800" kern="100">
                          <a:effectLst/>
                        </a:rPr>
                        <a:t>is a random function, the default is </a:t>
                      </a:r>
                      <a:r>
                        <a:rPr lang="en-US" sz="1800" kern="100">
                          <a:effectLst/>
                        </a:rPr>
                        <a:t>random()</a:t>
                      </a:r>
                      <a:endParaRPr lang="zh-CN" sz="1800" kern="100">
                        <a:effectLst/>
                        <a:latin typeface="Times New Roman" panose="02020603050405020304" pitchFamily="18" charset="0"/>
                        <a:ea typeface="Times New Roman" panose="02020603050405020304" pitchFamily="18" charset="0"/>
                      </a:endParaRPr>
                    </a:p>
                  </a:txBody>
                  <a:tcPr marL="68582" marR="68582" marT="0" marB="0" anchor="ctr"/>
                </a:tc>
                <a:tc>
                  <a:txBody>
                    <a:bodyPr/>
                    <a:lstStyle/>
                    <a:p>
                      <a:pPr algn="just">
                        <a:spcAft>
                          <a:spcPts val="0"/>
                        </a:spcAft>
                      </a:pPr>
                      <a:r>
                        <a:rPr lang="en-US" sz="1800" kern="100">
                          <a:effectLst/>
                        </a:rPr>
                        <a:t>shuffle(seq1);seq1</a:t>
                      </a:r>
                      <a:endParaRPr lang="zh-CN" sz="1800" kern="100">
                        <a:effectLst/>
                        <a:latin typeface="Times New Roman" panose="02020603050405020304" pitchFamily="18" charset="0"/>
                        <a:ea typeface="Times New Roman" panose="02020603050405020304" pitchFamily="18" charset="0"/>
                      </a:endParaRPr>
                    </a:p>
                  </a:txBody>
                  <a:tcPr marL="68582" marR="68582" marT="0" marB="0" anchor="ctr"/>
                </a:tc>
                <a:tc>
                  <a:txBody>
                    <a:bodyPr/>
                    <a:lstStyle/>
                    <a:p>
                      <a:pPr algn="just">
                        <a:spcAft>
                          <a:spcPts val="0"/>
                        </a:spcAft>
                      </a:pPr>
                      <a:r>
                        <a:rPr lang="en-US" sz="1800" kern="100" dirty="0">
                          <a:effectLst/>
                        </a:rPr>
                        <a:t>[2, 1, 5, 3, 4]</a:t>
                      </a:r>
                      <a:endParaRPr lang="zh-CN" sz="1800" kern="100" dirty="0">
                        <a:effectLst/>
                        <a:latin typeface="Times New Roman" panose="02020603050405020304" pitchFamily="18" charset="0"/>
                        <a:ea typeface="Times New Roman" panose="02020603050405020304" pitchFamily="18" charset="0"/>
                      </a:endParaRPr>
                    </a:p>
                  </a:txBody>
                  <a:tcPr marL="68582" marR="68582" marT="0" marB="0" anchor="ctr"/>
                </a:tc>
              </a:tr>
            </a:tbl>
          </a:graphicData>
        </a:graphic>
      </p:graphicFrame>
      <p:sp>
        <p:nvSpPr>
          <p:cNvPr id="4" name="文本框 3"/>
          <p:cNvSpPr txBox="1"/>
          <p:nvPr/>
        </p:nvSpPr>
        <p:spPr>
          <a:xfrm>
            <a:off x="5160010" y="1245235"/>
            <a:ext cx="6535738" cy="831850"/>
          </a:xfrm>
          <a:prstGeom prst="rect">
            <a:avLst/>
          </a:prstGeom>
          <a:solidFill>
            <a:schemeClr val="accent4">
              <a:lumMod val="20000"/>
              <a:lumOff val="80000"/>
            </a:schemeClr>
          </a:solidFill>
        </p:spPr>
        <p:txBody>
          <a:bodyPr wrap="none">
            <a:spAutoFit/>
          </a:bodyPr>
          <a:lstStyle/>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from random import *</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seq=('a','e','i','o','u'); seq1 = [1, 2, 3, 4, 5]</a:t>
            </a:r>
            <a:endParaRPr lang="zh-CN" altLang="en-US" sz="2400" b="1" kern="100"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a:xfrm>
            <a:off x="-313055" y="464820"/>
            <a:ext cx="12693015" cy="515620"/>
          </a:xfrm>
        </p:spPr>
        <p:txBody>
          <a:bodyPr rtlCol="0">
            <a:normAutofit fontScale="90000"/>
          </a:bodyPr>
          <a:lstStyle/>
          <a:p>
            <a:pPr eaLnBrk="1" fontAlgn="auto" hangingPunct="1">
              <a:lnSpc>
                <a:spcPct val="120000"/>
              </a:lnSpc>
              <a:spcBef>
                <a:spcPts val="1000"/>
              </a:spcBef>
              <a:spcAft>
                <a:spcPts val="0"/>
              </a:spcAft>
              <a:buClr>
                <a:schemeClr val="accent1"/>
              </a:buClr>
              <a:buSzPct val="100000"/>
              <a:buFont typeface="Arial" panose="020B0604020202020204" pitchFamily="34" charset="0"/>
              <a:buNone/>
              <a:defRPr/>
            </a:pPr>
            <a:r>
              <a:rPr lang="zh-CN" altLang="zh-CN" dirty="0">
                <a:highlight>
                  <a:srgbClr val="00FFFF"/>
                </a:highlight>
                <a:latin typeface="+mn-lt"/>
                <a:ea typeface="+mn-ea"/>
                <a:cs typeface="Times New Roman" panose="02020603050405020304" pitchFamily="18" charset="0"/>
              </a:rPr>
              <a:t>[Example </a:t>
            </a:r>
            <a:r>
              <a:rPr lang="en-US" altLang="zh-CN" dirty="0">
                <a:highlight>
                  <a:srgbClr val="00FFFF"/>
                </a:highlight>
                <a:latin typeface="+mn-lt"/>
                <a:ea typeface="+mn-ea"/>
                <a:cs typeface="Times New Roman" panose="02020603050405020304" pitchFamily="18" charset="0"/>
              </a:rPr>
              <a:t>4.21</a:t>
            </a:r>
            <a:r>
              <a:rPr lang="zh-CN" altLang="zh-CN" dirty="0">
                <a:highlight>
                  <a:srgbClr val="00FFFF"/>
                </a:highlight>
                <a:latin typeface="+mn-lt"/>
                <a:ea typeface="+mn-ea"/>
                <a:cs typeface="Times New Roman" panose="02020603050405020304" pitchFamily="18" charset="0"/>
              </a:rPr>
              <a:t>] Mixed Arrangement Example (</a:t>
            </a:r>
            <a:r>
              <a:rPr lang="en-US" altLang="zh-CN" kern="100" dirty="0">
                <a:highlight>
                  <a:srgbClr val="FFFF00"/>
                </a:highlight>
                <a:ea typeface="+mn-ea"/>
                <a:cs typeface="Times New Roman" panose="02020603050405020304" pitchFamily="18" charset="0"/>
              </a:rPr>
              <a:t>random_shuffle.py</a:t>
            </a:r>
            <a:r>
              <a:rPr lang="zh-CN" altLang="zh-CN" dirty="0">
                <a:highlight>
                  <a:srgbClr val="00FFFF"/>
                </a:highlight>
                <a:latin typeface="+mn-lt"/>
                <a:ea typeface="+mn-ea"/>
                <a:cs typeface="Times New Roman" panose="02020603050405020304" pitchFamily="18" charset="0"/>
              </a:rPr>
              <a:t>)</a:t>
            </a:r>
            <a:endParaRPr lang="zh-CN" altLang="en-US" dirty="0">
              <a:highlight>
                <a:srgbClr val="00FFFF"/>
              </a:highlight>
              <a:latin typeface="+mn-lt"/>
              <a:ea typeface="+mn-ea"/>
              <a:cs typeface="Times New Roman" panose="02020603050405020304" pitchFamily="18" charset="0"/>
            </a:endParaRPr>
          </a:p>
        </p:txBody>
      </p:sp>
      <p:sp>
        <p:nvSpPr>
          <p:cNvPr id="2" name="矩形 1"/>
          <p:cNvSpPr/>
          <p:nvPr/>
        </p:nvSpPr>
        <p:spPr>
          <a:xfrm>
            <a:off x="335360" y="980727"/>
            <a:ext cx="11640740" cy="4401205"/>
          </a:xfrm>
          <a:prstGeom prst="rect">
            <a:avLst/>
          </a:prstGeom>
          <a:solidFill>
            <a:schemeClr val="accent4">
              <a:lumMod val="20000"/>
              <a:lumOff val="80000"/>
            </a:schemeClr>
          </a:solidFill>
          <a:ln>
            <a:solidFill>
              <a:srgbClr val="FF0000"/>
            </a:solidFill>
          </a:ln>
        </p:spPr>
        <p:txBody>
          <a:bodyPr wrap="square">
            <a:spAutoFit/>
          </a:bodyPr>
          <a:lstStyle/>
          <a:p>
            <a:pPr marL="133350"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import random</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zh-CN" altLang="zh-CN" sz="2000" b="1" kern="100" dirty="0">
                <a:solidFill>
                  <a:srgbClr val="FF0000"/>
                </a:solidFill>
                <a:latin typeface="Times New Roman" panose="02020603050405020304" pitchFamily="18" charset="0"/>
                <a:ea typeface="Times New Roman" panose="02020603050405020304" pitchFamily="18" charset="0"/>
              </a:rPr>
              <a:t>#Deck</a:t>
            </a:r>
            <a:r>
              <a:rPr lang="x-none" altLang="zh-CN" sz="2000" b="1" kern="100" dirty="0">
                <a:solidFill>
                  <a:srgbClr val="FF0000"/>
                </a:solidFill>
                <a:latin typeface="Times New Roman" panose="02020603050405020304" pitchFamily="18" charset="0"/>
                <a:ea typeface="Times New Roman" panose="02020603050405020304" pitchFamily="18" charset="0"/>
              </a:rPr>
              <a:t>: Clubs, Diamonds, Hearts, Spades, 2-10, J, Q, K, A</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cards = ['2C','3C','4C','5C','6C','7C','8C','9C','10C','JC','QC','KC','AC'.</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'2D', '3D', '4D', '5D', '6D', '7D', '8D', '9D', '10D', 'JD', 'QD', 'KD', 'AD'.</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'2H', '3H', '4H', '5H', '6H', '7H', '8H', '9H', '10H', 'JH', 'QH', 'KH', 'AH'.</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'2S', '3S', '4S', '5S', '6S', '7S', '8S', '9S', '10S', 'JS', 'QS', 'KS', 'AS']</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random.shuffle(cards) #mix, shuffle cards</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deck1=[];deck2=[];deck3=[];deck4=[] #initialize four hands</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for i in range(13): #deal cards</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deck1.append(cards.pop())</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deck2.append(cards.pop())</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deck3.append(cards.pop())</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deck4.append(cards.pop())</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133350" indent="26670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print(deck1);print(deck2);print(deck3);print(deck4)</a:t>
            </a:r>
            <a:endParaRPr lang="zh-CN" altLang="zh-CN" sz="2000" b="1" kern="100" dirty="0">
              <a:solidFill>
                <a:srgbClr val="FF0000"/>
              </a:solidFill>
              <a:latin typeface="Times New Roman" panose="02020603050405020304" pitchFamily="18" charset="0"/>
              <a:ea typeface="Times New Roman" panose="02020603050405020304" pitchFamily="18" charset="0"/>
            </a:endParaRPr>
          </a:p>
        </p:txBody>
      </p:sp>
      <p:pic>
        <p:nvPicPr>
          <p:cNvPr id="50179"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664200" y="5300663"/>
            <a:ext cx="5327650" cy="130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a:xfrm>
            <a:off x="1127448" y="450850"/>
            <a:ext cx="9604375" cy="484188"/>
          </a:xfrm>
        </p:spPr>
        <p:txBody>
          <a:bodyPr/>
          <a:lstStyle/>
          <a:p>
            <a:pPr eaLnBrk="1" hangingPunct="1">
              <a:defRPr/>
            </a:pPr>
            <a:r>
              <a:rPr lang="en-US" altLang="zh-CN" dirty="0" err="1"/>
              <a:t>int </a:t>
            </a:r>
            <a:r>
              <a:rPr lang="zh-CN" altLang="zh-CN" dirty="0"/>
              <a:t>type (arbitrary precision integer) </a:t>
            </a:r>
            <a:r>
              <a:rPr lang="zh-CN" altLang="en-US" dirty="0"/>
              <a:t>(</a:t>
            </a:r>
            <a:r>
              <a:rPr lang="en-US" altLang="zh-CN" dirty="0"/>
              <a:t>2</a:t>
            </a:r>
            <a:r>
              <a:rPr lang="zh-CN" altLang="en-US" dirty="0"/>
              <a:t>)</a:t>
            </a:r>
            <a:endParaRPr lang="zh-CN" altLang="en-US" dirty="0"/>
          </a:p>
        </p:txBody>
      </p:sp>
      <p:sp>
        <p:nvSpPr>
          <p:cNvPr id="16387" name="内容占位符 2"/>
          <p:cNvSpPr>
            <a:spLocks noGrp="1" noChangeArrowheads="1"/>
          </p:cNvSpPr>
          <p:nvPr>
            <p:ph idx="1"/>
          </p:nvPr>
        </p:nvSpPr>
        <p:spPr>
          <a:xfrm>
            <a:off x="407368" y="1057275"/>
            <a:ext cx="11305256" cy="4114800"/>
          </a:xfrm>
        </p:spPr>
        <p:txBody>
          <a:bodyPr/>
          <a:lstStyle/>
          <a:p>
            <a:pPr eaLnBrk="1" hangingPunct="1">
              <a:defRPr/>
            </a:pPr>
            <a:r>
              <a:rPr lang="zh-CN" altLang="zh-CN" sz="2400" dirty="0"/>
              <a:t>Creating </a:t>
            </a:r>
            <a:r>
              <a:rPr lang="en-US" altLang="zh-CN" sz="2400" dirty="0" err="1"/>
              <a:t>int </a:t>
            </a:r>
            <a:r>
              <a:rPr lang="zh-CN" altLang="zh-CN" sz="2400" dirty="0"/>
              <a:t>objects</a:t>
            </a:r>
            <a:endParaRPr lang="en-US" altLang="zh-CN" sz="2400" dirty="0"/>
          </a:p>
          <a:p>
            <a:pPr lvl="1" eaLnBrk="1" hangingPunct="1">
              <a:defRPr/>
            </a:pPr>
            <a:r>
              <a:rPr lang="zh-CN" altLang="zh-CN" dirty="0">
                <a:highlight>
                  <a:srgbClr val="00FFFF"/>
                </a:highlight>
                <a:cs typeface="Times New Roman" panose="02020603050405020304" pitchFamily="18" charset="0"/>
              </a:rPr>
              <a:t>Example </a:t>
            </a:r>
            <a:r>
              <a:rPr lang="en-US" altLang="zh-CN" dirty="0">
                <a:highlight>
                  <a:srgbClr val="00FFFF"/>
                </a:highlight>
                <a:cs typeface="Times New Roman" panose="02020603050405020304" pitchFamily="18" charset="0"/>
              </a:rPr>
              <a:t>4.2</a:t>
            </a:r>
            <a:r>
              <a:rPr lang="zh-CN" altLang="zh-CN" dirty="0">
                <a:highlight>
                  <a:srgbClr val="00FFFF"/>
                </a:highlight>
                <a:cs typeface="Times New Roman" panose="02020603050405020304" pitchFamily="18" charset="0"/>
              </a:rPr>
              <a:t>: Example of </a:t>
            </a:r>
            <a:r>
              <a:rPr lang="en-US" altLang="zh-CN" dirty="0" err="1">
                <a:highlight>
                  <a:srgbClr val="00FFFF"/>
                </a:highlight>
                <a:cs typeface="Times New Roman" panose="02020603050405020304" pitchFamily="18" charset="0"/>
              </a:rPr>
              <a:t>int </a:t>
            </a:r>
            <a:r>
              <a:rPr lang="zh-CN" altLang="zh-CN" dirty="0">
                <a:highlight>
                  <a:srgbClr val="00FFFF"/>
                </a:highlight>
                <a:cs typeface="Times New Roman" panose="02020603050405020304" pitchFamily="18" charset="0"/>
              </a:rPr>
              <a:t>object</a:t>
            </a:r>
            <a:endParaRPr lang="en-US" altLang="zh-CN" dirty="0">
              <a:highlight>
                <a:srgbClr val="00FFFF"/>
              </a:highlight>
              <a:cs typeface="Times New Roman" panose="02020603050405020304" pitchFamily="18" charset="0"/>
            </a:endParaRPr>
          </a:p>
          <a:p>
            <a:pPr eaLnBrk="1" hangingPunct="1">
              <a:defRPr/>
            </a:pPr>
            <a:endParaRPr lang="en-US" altLang="zh-CN" sz="2400" dirty="0"/>
          </a:p>
          <a:p>
            <a:pPr eaLnBrk="1" hangingPunct="1">
              <a:defRPr/>
            </a:pPr>
            <a:endParaRPr lang="en-US" altLang="zh-CN" sz="2400" dirty="0"/>
          </a:p>
          <a:p>
            <a:pPr eaLnBrk="1" hangingPunct="1">
              <a:defRPr/>
            </a:pPr>
            <a:endParaRPr lang="en-US" altLang="zh-CN" sz="2400" dirty="0"/>
          </a:p>
          <a:p>
            <a:pPr eaLnBrk="1" hangingPunct="1">
              <a:defRPr/>
            </a:pPr>
            <a:r>
              <a:rPr lang="zh-CN" altLang="zh-CN" sz="2400" dirty="0"/>
              <a:t>Methods of the </a:t>
            </a:r>
            <a:r>
              <a:rPr lang="en-US" altLang="zh-CN" sz="2400" dirty="0"/>
              <a:t>int </a:t>
            </a:r>
            <a:r>
              <a:rPr lang="zh-CN" altLang="zh-CN" sz="2400" dirty="0"/>
              <a:t>object</a:t>
            </a:r>
            <a:endParaRPr lang="en-US" altLang="zh-CN" sz="2400" dirty="0"/>
          </a:p>
          <a:p>
            <a:pPr lvl="1" eaLnBrk="1" hangingPunct="1">
              <a:defRPr/>
            </a:pPr>
            <a:r>
              <a:rPr lang="zh-CN" altLang="zh-CN" dirty="0">
                <a:highlight>
                  <a:srgbClr val="00FFFF"/>
                </a:highlight>
                <a:cs typeface="Times New Roman" panose="02020603050405020304" pitchFamily="18" charset="0"/>
              </a:rPr>
              <a:t>Example </a:t>
            </a:r>
            <a:r>
              <a:rPr lang="en-US" altLang="zh-CN" dirty="0">
                <a:highlight>
                  <a:srgbClr val="00FFFF"/>
                </a:highlight>
                <a:cs typeface="Times New Roman" panose="02020603050405020304" pitchFamily="18" charset="0"/>
              </a:rPr>
              <a:t>4.3</a:t>
            </a:r>
            <a:r>
              <a:rPr lang="zh-CN" altLang="zh-CN" dirty="0">
                <a:highlight>
                  <a:srgbClr val="00FFFF"/>
                </a:highlight>
                <a:cs typeface="Times New Roman" panose="02020603050405020304" pitchFamily="18" charset="0"/>
              </a:rPr>
              <a:t>] Example of </a:t>
            </a:r>
            <a:r>
              <a:rPr lang="en-US" altLang="zh-CN" dirty="0" err="1">
                <a:highlight>
                  <a:srgbClr val="00FFFF"/>
                </a:highlight>
                <a:cs typeface="Times New Roman" panose="02020603050405020304" pitchFamily="18" charset="0"/>
              </a:rPr>
              <a:t>int </a:t>
            </a:r>
            <a:r>
              <a:rPr lang="zh-CN" altLang="zh-CN" dirty="0">
                <a:highlight>
                  <a:srgbClr val="00FFFF"/>
                </a:highlight>
                <a:cs typeface="Times New Roman" panose="02020603050405020304" pitchFamily="18" charset="0"/>
              </a:rPr>
              <a:t>object method</a:t>
            </a:r>
            <a:endParaRPr lang="zh-CN" altLang="en-US" dirty="0">
              <a:highlight>
                <a:srgbClr val="00FFFF"/>
              </a:highlight>
              <a:cs typeface="Times New Roman" panose="02020603050405020304" pitchFamily="18" charset="0"/>
            </a:endParaRPr>
          </a:p>
        </p:txBody>
      </p:sp>
      <p:pic>
        <p:nvPicPr>
          <p:cNvPr id="18436"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430348" y="908685"/>
            <a:ext cx="7761288"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03535" y="4563764"/>
            <a:ext cx="6519863"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055440" y="2061766"/>
            <a:ext cx="11089232" cy="1630045"/>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int </a:t>
            </a:r>
            <a:r>
              <a:rPr lang="x-none" altLang="zh-CN" sz="2000" b="1" kern="100" dirty="0">
                <a:latin typeface="Times New Roman" panose="02020603050405020304" pitchFamily="18" charset="0"/>
                <a:ea typeface="Times New Roman" panose="02020603050405020304" pitchFamily="18" charset="0"/>
              </a:rPr>
              <a:t># </a:t>
            </a:r>
            <a:r>
              <a:rPr lang="zh-CN" altLang="zh-CN" sz="2000" b="1" kern="100" dirty="0">
                <a:latin typeface="Times New Roman" panose="02020603050405020304" pitchFamily="18" charset="0"/>
                <a:ea typeface="Times New Roman" panose="02020603050405020304" pitchFamily="18" charset="0"/>
              </a:rPr>
              <a:t>Output: </a:t>
            </a:r>
            <a:r>
              <a:rPr lang="x-none" altLang="zh-CN" sz="2000" b="1" kern="100" dirty="0">
                <a:highlight>
                  <a:srgbClr val="FFFF00"/>
                </a:highlight>
                <a:latin typeface="Times New Roman" panose="02020603050405020304" pitchFamily="18" charset="0"/>
                <a:cs typeface="Times New Roman" panose="02020603050405020304" pitchFamily="18" charset="0"/>
              </a:rPr>
              <a:t>&lt;class 'int'&gt;</a:t>
            </a:r>
            <a:endParaRPr lang="zh-CN" altLang="zh-CN" sz="20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int(), int(123), int('456'), int(1.23) </a:t>
            </a:r>
            <a:r>
              <a:rPr lang="zh-CN" altLang="zh-CN" sz="2000" b="1" kern="100" dirty="0">
                <a:latin typeface="Times New Roman" panose="02020603050405020304" pitchFamily="18" charset="0"/>
                <a:ea typeface="Times New Roman" panose="02020603050405020304" pitchFamily="18" charset="0"/>
              </a:rPr>
              <a:t>#Output: </a:t>
            </a:r>
            <a:r>
              <a:rPr lang="x-none" altLang="zh-CN" sz="2000" b="1" kern="100" dirty="0">
                <a:highlight>
                  <a:srgbClr val="FFFF00"/>
                </a:highlight>
                <a:latin typeface="Times New Roman" panose="02020603050405020304" pitchFamily="18" charset="0"/>
                <a:cs typeface="Times New Roman" panose="02020603050405020304" pitchFamily="18" charset="0"/>
              </a:rPr>
              <a:t>(0, 123, 456, 1)</a:t>
            </a:r>
            <a:endParaRPr lang="zh-CN" altLang="zh-CN" sz="20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int('FF', 16), int('100', 2) </a:t>
            </a:r>
            <a:r>
              <a:rPr lang="x-none" altLang="zh-CN" sz="2000" b="1" kern="100" dirty="0">
                <a:latin typeface="Times New Roman" panose="02020603050405020304" pitchFamily="18" charset="0"/>
                <a:ea typeface="Times New Roman" panose="02020603050405020304" pitchFamily="18" charset="0"/>
              </a:rPr>
              <a:t># </a:t>
            </a:r>
            <a:r>
              <a:rPr lang="zh-CN" altLang="zh-CN" sz="2000" b="1" kern="100" dirty="0">
                <a:latin typeface="Times New Roman" panose="02020603050405020304" pitchFamily="18" charset="0"/>
                <a:ea typeface="Times New Roman" panose="02020603050405020304" pitchFamily="18" charset="0"/>
              </a:rPr>
              <a:t>Output: </a:t>
            </a:r>
            <a:r>
              <a:rPr lang="x-none" altLang="zh-CN" sz="2000" b="1" kern="100" dirty="0">
                <a:highlight>
                  <a:srgbClr val="FFFF00"/>
                </a:highlight>
                <a:latin typeface="Times New Roman" panose="02020603050405020304" pitchFamily="18" charset="0"/>
                <a:cs typeface="Times New Roman" panose="02020603050405020304" pitchFamily="18" charset="0"/>
              </a:rPr>
              <a:t>(2</a:t>
            </a:r>
            <a:r>
              <a:rPr lang="en-US" altLang="x-none" sz="2000" b="1" kern="100" dirty="0">
                <a:highlight>
                  <a:srgbClr val="FFFF00"/>
                </a:highlight>
                <a:latin typeface="Times New Roman" panose="02020603050405020304" pitchFamily="18" charset="0"/>
                <a:cs typeface="Times New Roman" panose="02020603050405020304" pitchFamily="18" charset="0"/>
              </a:rPr>
              <a:t>5</a:t>
            </a:r>
            <a:r>
              <a:rPr lang="x-none" altLang="zh-CN" sz="2000" b="1" kern="100" dirty="0">
                <a:highlight>
                  <a:srgbClr val="FFFF00"/>
                </a:highlight>
                <a:latin typeface="Times New Roman" panose="02020603050405020304" pitchFamily="18" charset="0"/>
                <a:cs typeface="Times New Roman" panose="02020603050405020304" pitchFamily="18" charset="0"/>
              </a:rPr>
              <a:t>5, 4)</a:t>
            </a:r>
            <a:endParaRPr lang="zh-CN" altLang="zh-CN" sz="20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int('abc') </a:t>
            </a:r>
            <a:r>
              <a:rPr lang="zh-CN" altLang="zh-CN" sz="2000" b="1" kern="100" dirty="0">
                <a:latin typeface="Times New Roman" panose="02020603050405020304" pitchFamily="18" charset="0"/>
                <a:ea typeface="Times New Roman" panose="02020603050405020304" pitchFamily="18" charset="0"/>
              </a:rPr>
              <a:t>#Error reported. </a:t>
            </a:r>
            <a:r>
              <a:rPr lang="x-none" altLang="zh-CN" sz="2000" b="1" kern="100" dirty="0">
                <a:latin typeface="Times New Roman" panose="02020603050405020304" pitchFamily="18" charset="0"/>
                <a:ea typeface="Times New Roman" panose="02020603050405020304" pitchFamily="18" charset="0"/>
              </a:rPr>
              <a:t>valueError: invalid literal for int() with base 10: 'abc'</a:t>
            </a:r>
            <a:endParaRPr lang="zh-CN" altLang="zh-CN" sz="20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int(100, 2) </a:t>
            </a:r>
            <a:r>
              <a:rPr lang="zh-CN" altLang="zh-CN" sz="2000" b="1" kern="100" dirty="0">
                <a:latin typeface="Times New Roman" panose="02020603050405020304" pitchFamily="18" charset="0"/>
                <a:ea typeface="Times New Roman" panose="02020603050405020304" pitchFamily="18" charset="0"/>
              </a:rPr>
              <a:t>#Error. </a:t>
            </a:r>
            <a:r>
              <a:rPr lang="x-none" altLang="zh-CN" sz="2000" b="1" kern="100" dirty="0">
                <a:latin typeface="Times New Roman" panose="02020603050405020304" pitchFamily="18" charset="0"/>
                <a:ea typeface="Times New Roman" panose="02020603050405020304" pitchFamily="18" charset="0"/>
              </a:rPr>
              <a:t>TypeError: int() can't convert non-string with explicit base</a:t>
            </a:r>
            <a:endParaRPr lang="zh-CN" altLang="zh-CN" sz="2000" b="1" kern="100" dirty="0">
              <a:latin typeface="Times New Roman" panose="02020603050405020304" pitchFamily="18" charset="0"/>
              <a:ea typeface="Times New Roman" panose="02020603050405020304" pitchFamily="18" charset="0"/>
            </a:endParaRPr>
          </a:p>
        </p:txBody>
      </p:sp>
      <p:sp>
        <p:nvSpPr>
          <p:cNvPr id="3" name="矩形 2"/>
          <p:cNvSpPr/>
          <p:nvPr/>
        </p:nvSpPr>
        <p:spPr>
          <a:xfrm>
            <a:off x="930030" y="4984493"/>
            <a:ext cx="10331939" cy="1631216"/>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i = -10</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bin(i) </a:t>
            </a:r>
            <a:r>
              <a:rPr lang="x-none" altLang="zh-CN" sz="2000" b="1" kern="100" dirty="0">
                <a:latin typeface="Times New Roman" panose="02020603050405020304" pitchFamily="18" charset="0"/>
                <a:ea typeface="Times New Roman" panose="02020603050405020304" pitchFamily="18" charset="0"/>
              </a:rPr>
              <a:t># </a:t>
            </a:r>
            <a:r>
              <a:rPr lang="zh-CN" altLang="zh-CN" sz="2000" b="1" kern="100" dirty="0">
                <a:latin typeface="Times New Roman" panose="02020603050405020304" pitchFamily="18" charset="0"/>
                <a:ea typeface="Times New Roman" panose="02020603050405020304" pitchFamily="18" charset="0"/>
              </a:rPr>
              <a:t>Convert the value to a binary string. Output</a:t>
            </a:r>
            <a:r>
              <a:rPr lang="x-none" altLang="zh-CN" sz="2000" b="1" kern="0" dirty="0">
                <a:latin typeface="Times New Roman" panose="02020603050405020304" pitchFamily="18" charset="0"/>
                <a:ea typeface="Times New Roman" panose="02020603050405020304" pitchFamily="18" charset="0"/>
              </a:rPr>
              <a:t>: </a:t>
            </a:r>
            <a:r>
              <a:rPr lang="x-none" altLang="zh-CN" sz="2000" b="1" kern="100" dirty="0">
                <a:highlight>
                  <a:srgbClr val="FFFF00"/>
                </a:highlight>
                <a:latin typeface="Times New Roman" panose="02020603050405020304" pitchFamily="18" charset="0"/>
                <a:cs typeface="Times New Roman" panose="02020603050405020304" pitchFamily="18" charset="0"/>
              </a:rPr>
              <a:t>'-0b1010'</a:t>
            </a:r>
            <a:endParaRPr lang="en-US" altLang="zh-CN" sz="20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highlight>
                  <a:srgbClr val="FFFF00"/>
                </a:highlight>
                <a:latin typeface="Times New Roman" panose="02020603050405020304" pitchFamily="18" charset="0"/>
                <a:cs typeface="Times New Roman" panose="02020603050405020304" pitchFamily="18" charset="0"/>
              </a:rPr>
              <a:t>'-0b1010'</a:t>
            </a:r>
            <a:endParaRPr lang="zh-CN" altLang="zh-CN" sz="20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i.bit_length(), int.bit_length(i) </a:t>
            </a:r>
            <a:r>
              <a:rPr lang="x-none" altLang="zh-CN" sz="2000" b="1" kern="100" dirty="0">
                <a:latin typeface="Times New Roman" panose="02020603050405020304" pitchFamily="18" charset="0"/>
                <a:ea typeface="Times New Roman" panose="02020603050405020304" pitchFamily="18" charset="0"/>
              </a:rPr>
              <a:t># </a:t>
            </a:r>
            <a:r>
              <a:rPr lang="zh-CN" altLang="zh-CN" sz="2000" b="1" kern="100" dirty="0">
                <a:latin typeface="Times New Roman" panose="02020603050405020304" pitchFamily="18" charset="0"/>
                <a:ea typeface="Times New Roman" panose="02020603050405020304" pitchFamily="18" charset="0"/>
              </a:rPr>
              <a:t>Return the number of binary bits in </a:t>
            </a:r>
            <a:r>
              <a:rPr lang="x-none" altLang="zh-CN" sz="2000" b="1" kern="100" dirty="0">
                <a:latin typeface="Times New Roman" panose="02020603050405020304" pitchFamily="18" charset="0"/>
                <a:ea typeface="Times New Roman" panose="02020603050405020304" pitchFamily="18" charset="0"/>
              </a:rPr>
              <a:t>i</a:t>
            </a:r>
            <a:r>
              <a:rPr lang="zh-CN" altLang="zh-CN" sz="2000" b="1" kern="100" dirty="0">
                <a:latin typeface="Times New Roman" panose="02020603050405020304" pitchFamily="18" charset="0"/>
                <a:ea typeface="Times New Roman" panose="02020603050405020304" pitchFamily="18" charset="0"/>
              </a:rPr>
              <a:t>. Output</a:t>
            </a:r>
            <a:r>
              <a:rPr lang="x-none" altLang="zh-CN" sz="2000" b="1" kern="100" dirty="0">
                <a:latin typeface="Times New Roman" panose="02020603050405020304" pitchFamily="18" charset="0"/>
                <a:ea typeface="Times New Roman" panose="02020603050405020304" pitchFamily="18" charset="0"/>
              </a:rPr>
              <a:t>: </a:t>
            </a:r>
            <a:r>
              <a:rPr lang="x-none" altLang="zh-CN" sz="2000" b="1" kern="100" dirty="0">
                <a:highlight>
                  <a:srgbClr val="FFFF00"/>
                </a:highlight>
                <a:latin typeface="Times New Roman" panose="02020603050405020304" pitchFamily="18" charset="0"/>
                <a:cs typeface="Times New Roman" panose="02020603050405020304" pitchFamily="18" charset="0"/>
              </a:rPr>
              <a:t>(4, 4)</a:t>
            </a:r>
            <a:endParaRPr lang="en-US" altLang="zh-CN" sz="20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highlight>
                  <a:srgbClr val="FFFF00"/>
                </a:highlight>
                <a:latin typeface="Times New Roman" panose="02020603050405020304" pitchFamily="18" charset="0"/>
                <a:cs typeface="Times New Roman" panose="02020603050405020304" pitchFamily="18" charset="0"/>
              </a:rPr>
              <a:t>(4, 4)</a:t>
            </a:r>
            <a:endParaRPr lang="zh-CN" altLang="zh-CN" sz="2000" b="1" kern="100" dirty="0">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27448" y="476672"/>
            <a:ext cx="9602788" cy="487362"/>
          </a:xfrm>
        </p:spPr>
        <p:txBody>
          <a:bodyPr/>
          <a:lstStyle/>
          <a:p>
            <a:pPr>
              <a:defRPr/>
            </a:pPr>
            <a:r>
              <a:rPr lang="zh-CN" altLang="en-US" dirty="0"/>
              <a:t>Summary of the chapter</a:t>
            </a:r>
            <a:endParaRPr lang="zh-CN" altLang="en-US" dirty="0"/>
          </a:p>
        </p:txBody>
      </p:sp>
      <p:pic>
        <p:nvPicPr>
          <p:cNvPr id="56323"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3392" y="964034"/>
            <a:ext cx="11088489" cy="5511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noChangeArrowheads="1"/>
          </p:cNvSpPr>
          <p:nvPr>
            <p:ph type="title"/>
          </p:nvPr>
        </p:nvSpPr>
        <p:spPr>
          <a:xfrm>
            <a:off x="1127448" y="450312"/>
            <a:ext cx="9675813" cy="563563"/>
          </a:xfrm>
        </p:spPr>
        <p:txBody>
          <a:bodyPr/>
          <a:lstStyle/>
          <a:p>
            <a:pPr eaLnBrk="1" hangingPunct="1">
              <a:defRPr/>
            </a:pPr>
            <a:r>
              <a:rPr lang="zh-CN" altLang="en-US" dirty="0"/>
              <a:t>Examples of integrated </a:t>
            </a:r>
            <a:r>
              <a:rPr lang="zh-CN" altLang="zh-CN" dirty="0"/>
              <a:t>applications</a:t>
            </a:r>
            <a:endParaRPr lang="zh-CN" altLang="en-US" dirty="0"/>
          </a:p>
        </p:txBody>
      </p:sp>
      <p:sp>
        <p:nvSpPr>
          <p:cNvPr id="45059" name="内容占位符 2"/>
          <p:cNvSpPr>
            <a:spLocks noGrp="1" noChangeArrowheads="1"/>
          </p:cNvSpPr>
          <p:nvPr>
            <p:ph idx="1"/>
          </p:nvPr>
        </p:nvSpPr>
        <p:spPr>
          <a:xfrm>
            <a:off x="335360" y="1052513"/>
            <a:ext cx="11665296" cy="4752975"/>
          </a:xfrm>
        </p:spPr>
        <p:txBody>
          <a:bodyPr/>
          <a:lstStyle/>
          <a:p>
            <a:pPr algn="just" eaLnBrk="1" hangingPunct="1">
              <a:defRPr/>
            </a:pPr>
            <a:r>
              <a:rPr lang="zh-CN" altLang="zh-CN" dirty="0"/>
              <a:t>Monte Carlo simulation: the fate of gamblers going broke</a:t>
            </a:r>
            <a:endParaRPr lang="en-US" altLang="zh-CN" dirty="0"/>
          </a:p>
          <a:p>
            <a:pPr lvl="1" algn="just">
              <a:defRPr/>
            </a:pPr>
            <a:r>
              <a:rPr lang="zh-CN" altLang="zh-CN" sz="2000" dirty="0"/>
              <a:t>The ultimate fate of a gambler is bankruptcy: suppose a gambler starts with a given betting chip and places a series of successive </a:t>
            </a:r>
            <a:r>
              <a:rPr lang="zh-CN" altLang="zh-CN" sz="2000" dirty="0"/>
              <a:t>1-chip bets</a:t>
            </a:r>
            <a:r>
              <a:rPr lang="zh-CN" altLang="zh-CN" sz="2000" dirty="0"/>
              <a:t>, with the end result that the gambler is doomed to lose it all.</a:t>
            </a:r>
            <a:endParaRPr lang="zh-CN" altLang="zh-CN" sz="2000" dirty="0"/>
          </a:p>
          <a:p>
            <a:pPr lvl="1" algn="just">
              <a:defRPr/>
            </a:pPr>
            <a:r>
              <a:rPr lang="zh-CN" altLang="zh-CN" sz="2000" dirty="0"/>
              <a:t>The hypothesis can be proved by stochastic simulation, assuming that the initial stake is </a:t>
            </a:r>
            <a:r>
              <a:rPr lang="en-US" altLang="zh-CN" sz="2000" dirty="0"/>
              <a:t>stake </a:t>
            </a:r>
            <a:r>
              <a:rPr lang="zh-CN" altLang="zh-CN" sz="2000" dirty="0"/>
              <a:t>one chip, and each time a bet is placed, the </a:t>
            </a:r>
            <a:r>
              <a:rPr lang="zh-CN" altLang="zh-CN" sz="2000" dirty="0"/>
              <a:t>winner is </a:t>
            </a:r>
            <a:r>
              <a:rPr lang="zh-CN" altLang="zh-CN" sz="2000" dirty="0"/>
              <a:t>determined by the random numbers </a:t>
            </a:r>
            <a:r>
              <a:rPr lang="en-US" altLang="zh-CN" sz="2000" dirty="0"/>
              <a:t>0 </a:t>
            </a:r>
            <a:r>
              <a:rPr lang="zh-CN" altLang="zh-CN" sz="2000" dirty="0"/>
              <a:t>and </a:t>
            </a:r>
            <a:r>
              <a:rPr lang="en-US" altLang="zh-CN" sz="2000" dirty="0"/>
              <a:t>1</a:t>
            </a:r>
            <a:r>
              <a:rPr lang="zh-CN" altLang="zh-CN" sz="2000" dirty="0"/>
              <a:t>: the chip is added to </a:t>
            </a:r>
            <a:r>
              <a:rPr lang="en-US" altLang="zh-CN" sz="2000" dirty="0"/>
              <a:t>1 when 0</a:t>
            </a:r>
            <a:r>
              <a:rPr lang="zh-CN" altLang="zh-CN" sz="2000" dirty="0"/>
              <a:t>, subtracted from </a:t>
            </a:r>
            <a:r>
              <a:rPr lang="en-US" altLang="zh-CN" sz="2000" dirty="0"/>
              <a:t>1 when 1</a:t>
            </a:r>
            <a:r>
              <a:rPr lang="zh-CN" altLang="zh-CN" sz="2000" dirty="0"/>
              <a:t>, and </a:t>
            </a:r>
            <a:r>
              <a:rPr lang="zh-CN" altLang="zh-CN" sz="2000" dirty="0"/>
              <a:t>terminated when the chip is less than </a:t>
            </a:r>
            <a:r>
              <a:rPr lang="en-US" altLang="zh-CN" sz="2000" dirty="0"/>
              <a:t>0</a:t>
            </a:r>
            <a:r>
              <a:rPr lang="zh-CN" altLang="zh-CN" sz="2000" dirty="0"/>
              <a:t>. Simulation </a:t>
            </a:r>
            <a:r>
              <a:rPr lang="en-US" altLang="zh-CN" sz="2000" dirty="0"/>
              <a:t>trials </a:t>
            </a:r>
            <a:r>
              <a:rPr lang="zh-CN" altLang="zh-CN" sz="2000" dirty="0"/>
              <a:t>take the average number of bets placed</a:t>
            </a:r>
            <a:endParaRPr lang="en-US" altLang="zh-CN" sz="2000" dirty="0"/>
          </a:p>
          <a:p>
            <a:pPr algn="just" eaLnBrk="1" hangingPunct="1">
              <a:defRPr/>
            </a:pPr>
            <a:r>
              <a:rPr lang="zh-CN" altLang="zh-CN" dirty="0">
                <a:highlight>
                  <a:srgbClr val="00FFFF"/>
                </a:highlight>
                <a:cs typeface="Times New Roman" panose="02020603050405020304" pitchFamily="18" charset="0"/>
              </a:rPr>
              <a:t>[Example </a:t>
            </a:r>
            <a:r>
              <a:rPr lang="en-US" altLang="zh-CN" dirty="0">
                <a:highlight>
                  <a:srgbClr val="00FFFF"/>
                </a:highlight>
                <a:cs typeface="Times New Roman" panose="02020603050405020304" pitchFamily="18" charset="0"/>
              </a:rPr>
              <a:t>4.22</a:t>
            </a:r>
            <a:r>
              <a:rPr lang="zh-CN" altLang="zh-CN" dirty="0">
                <a:highlight>
                  <a:srgbClr val="00FFFF"/>
                </a:highlight>
                <a:cs typeface="Times New Roman" panose="02020603050405020304" pitchFamily="18" charset="0"/>
              </a:rPr>
              <a:t>] Gambler's Fate of Bankruptcy (</a:t>
            </a:r>
            <a:r>
              <a:rPr lang="en-US" altLang="zh-CN" kern="100" dirty="0">
                <a:highlight>
                  <a:srgbClr val="FFFF00"/>
                </a:highlight>
                <a:cs typeface="Times New Roman" panose="02020603050405020304" pitchFamily="18" charset="0"/>
              </a:rPr>
              <a:t>gambler1.py</a:t>
            </a:r>
            <a:r>
              <a:rPr lang="zh-CN" altLang="zh-CN" dirty="0">
                <a:highlight>
                  <a:srgbClr val="00FFFF"/>
                </a:highlight>
                <a:cs typeface="Times New Roman" panose="02020603050405020304" pitchFamily="18" charset="0"/>
              </a:rPr>
              <a:t>)</a:t>
            </a:r>
            <a:endParaRPr lang="en-US" altLang="zh-CN" dirty="0">
              <a:highlight>
                <a:srgbClr val="00FFFF"/>
              </a:highlight>
              <a:cs typeface="Times New Roman" panose="02020603050405020304" pitchFamily="18" charset="0"/>
            </a:endParaRPr>
          </a:p>
          <a:p>
            <a:pPr lvl="1" algn="just" eaLnBrk="1" hangingPunct="1">
              <a:defRPr/>
            </a:pPr>
            <a:r>
              <a:rPr lang="zh-CN" altLang="zh-CN" sz="2000" dirty="0"/>
              <a:t>Running the program results in a different outcome each time, but eventually it finishes and outputs the number of times it takes to go bankrupt. Note that if the number of takes is large, the program may take longer to run...</a:t>
            </a:r>
            <a:r>
              <a:rPr lang="en-US" altLang="zh-CN" sz="2000" dirty="0"/>
              <a:t>to be continued</a:t>
            </a:r>
            <a:endParaRPr lang="en-US" altLang="zh-CN" sz="2000" dirty="0"/>
          </a:p>
          <a:p>
            <a:pPr algn="just" eaLnBrk="1" hangingPunct="1">
              <a:defRPr/>
            </a:pPr>
            <a:r>
              <a:rPr lang="zh-CN" altLang="zh-CN" dirty="0">
                <a:highlight>
                  <a:srgbClr val="00FFFF"/>
                </a:highlight>
                <a:cs typeface="Times New Roman" panose="02020603050405020304" pitchFamily="18" charset="0"/>
              </a:rPr>
              <a:t>[Example </a:t>
            </a:r>
            <a:r>
              <a:rPr lang="en-US" altLang="zh-CN" dirty="0">
                <a:highlight>
                  <a:srgbClr val="00FFFF"/>
                </a:highlight>
                <a:cs typeface="Times New Roman" panose="02020603050405020304" pitchFamily="18" charset="0"/>
              </a:rPr>
              <a:t>4.23</a:t>
            </a:r>
            <a:r>
              <a:rPr lang="zh-CN" altLang="zh-CN" dirty="0">
                <a:highlight>
                  <a:srgbClr val="00FFFF"/>
                </a:highlight>
                <a:cs typeface="Times New Roman" panose="02020603050405020304" pitchFamily="18" charset="0"/>
              </a:rPr>
              <a:t>] Probability of a gambler winning (</a:t>
            </a:r>
            <a:r>
              <a:rPr lang="en-US" altLang="zh-CN" kern="100" dirty="0">
                <a:highlight>
                  <a:srgbClr val="FFFF00"/>
                </a:highlight>
                <a:cs typeface="Times New Roman" panose="02020603050405020304" pitchFamily="18" charset="0"/>
              </a:rPr>
              <a:t>gambler2.py</a:t>
            </a:r>
            <a:r>
              <a:rPr lang="zh-CN" altLang="zh-CN" dirty="0">
                <a:highlight>
                  <a:srgbClr val="00FFFF"/>
                </a:highlight>
                <a:cs typeface="Times New Roman" panose="02020603050405020304" pitchFamily="18" charset="0"/>
              </a:rPr>
              <a:t>)</a:t>
            </a:r>
            <a:endParaRPr lang="en-US" altLang="zh-CN" dirty="0">
              <a:highlight>
                <a:srgbClr val="00FFFF"/>
              </a:highlight>
              <a:cs typeface="Times New Roman" panose="02020603050405020304" pitchFamily="18" charset="0"/>
            </a:endParaRPr>
          </a:p>
          <a:p>
            <a:pPr lvl="1" algn="just" eaLnBrk="1" hangingPunct="1">
              <a:defRPr/>
            </a:pPr>
            <a:r>
              <a:rPr lang="en-US" altLang="zh-CN" sz="2000" dirty="0">
                <a:highlight>
                  <a:srgbClr val="00FFFF"/>
                </a:highlight>
                <a:cs typeface="Times New Roman" panose="02020603050405020304" pitchFamily="18" charset="0"/>
              </a:rPr>
              <a:t>... to be continued</a:t>
            </a:r>
            <a:endParaRPr lang="en-US" altLang="zh-CN" sz="2000" dirty="0">
              <a:highlight>
                <a:srgbClr val="00FFFF"/>
              </a:highlight>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6545" y="440690"/>
            <a:ext cx="11508740" cy="583565"/>
          </a:xfrm>
          <a:prstGeom prst="rect">
            <a:avLst/>
          </a:prstGeom>
          <a:solidFill>
            <a:schemeClr val="accent5">
              <a:lumMod val="20000"/>
              <a:lumOff val="80000"/>
            </a:schemeClr>
          </a:solidFill>
        </p:spPr>
        <p:txBody>
          <a:bodyPr wrap="square">
            <a:spAutoFit/>
          </a:bodyPr>
          <a:lstStyle/>
          <a:p>
            <a:pPr algn="ctr">
              <a:lnSpc>
                <a:spcPct val="100000"/>
              </a:lnSpc>
              <a:buClrTx/>
              <a:buSzTx/>
              <a:buFontTx/>
              <a:defRPr/>
            </a:pPr>
            <a:r>
              <a:rPr lang="zh-CN" altLang="zh-CN" sz="3200" b="1" kern="0" dirty="0">
                <a:solidFill>
                  <a:srgbClr val="990033"/>
                </a:solidFill>
                <a:highlight>
                  <a:srgbClr val="00FFFF"/>
                </a:highlight>
                <a:latin typeface="+mn-lt"/>
                <a:cs typeface="Times New Roman" panose="02020603050405020304" pitchFamily="18" charset="0"/>
              </a:rPr>
              <a:t>[Example 4.22] Gambler's Fate of Bankruptcy (</a:t>
            </a:r>
            <a:r>
              <a:rPr lang="zh-CN" altLang="zh-CN" sz="3200" b="1" kern="0" dirty="0">
                <a:solidFill>
                  <a:srgbClr val="990033"/>
                </a:solidFill>
                <a:highlight>
                  <a:srgbClr val="FFFF00"/>
                </a:highlight>
                <a:latin typeface="+mn-lt"/>
                <a:cs typeface="Times New Roman" panose="02020603050405020304" pitchFamily="18" charset="0"/>
              </a:rPr>
              <a:t>gambler1.py</a:t>
            </a:r>
            <a:r>
              <a:rPr lang="zh-CN" altLang="zh-CN" sz="3200" b="1" kern="0" dirty="0">
                <a:solidFill>
                  <a:srgbClr val="990033"/>
                </a:solidFill>
                <a:highlight>
                  <a:srgbClr val="00FFFF"/>
                </a:highlight>
                <a:latin typeface="+mn-lt"/>
                <a:cs typeface="Times New Roman" panose="02020603050405020304" pitchFamily="18" charset="0"/>
              </a:rPr>
              <a:t>)</a:t>
            </a:r>
            <a:endParaRPr lang="zh-CN" altLang="zh-CN" sz="3200" b="1" kern="0" dirty="0">
              <a:solidFill>
                <a:srgbClr val="990033"/>
              </a:solidFill>
              <a:highlight>
                <a:srgbClr val="00FFFF"/>
              </a:highlight>
              <a:latin typeface="+mn-lt"/>
              <a:cs typeface="Times New Roman" panose="02020603050405020304" pitchFamily="18" charset="0"/>
            </a:endParaRPr>
          </a:p>
        </p:txBody>
      </p:sp>
      <p:sp>
        <p:nvSpPr>
          <p:cNvPr id="3" name="矩形 2"/>
          <p:cNvSpPr/>
          <p:nvPr/>
        </p:nvSpPr>
        <p:spPr>
          <a:xfrm>
            <a:off x="292250" y="1008878"/>
            <a:ext cx="8857257" cy="5693866"/>
          </a:xfrm>
          <a:prstGeom prst="rect">
            <a:avLst/>
          </a:prstGeom>
          <a:solidFill>
            <a:schemeClr val="accent4">
              <a:lumMod val="20000"/>
              <a:lumOff val="80000"/>
            </a:schemeClr>
          </a:solidFill>
          <a:ln>
            <a:solidFill>
              <a:srgbClr val="FF0000"/>
            </a:solidFill>
          </a:ln>
        </p:spPr>
        <p:txBody>
          <a:bodyPr wrap="square">
            <a:spAutoFit/>
          </a:bodyPr>
          <a:lstStyle/>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import random</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def gamble(stake, trials).</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"""Returns the number of times it takes to lose the take, averaged over simulation trials.""""</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total_bets = 0 #Total number of bets placed</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max_cash = stake #maximum stake</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for t in range(trials):# simulate averaging trials times</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cash = stake #chips</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while cash &gt; 0: # Keep betting until you're broke</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 Simulate a bet</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total_bets += 1</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if random.randrange(0, 2) == 0.</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cash += 1</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max_cash = max(max_cash, cash)</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else: cash -= 1</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#print(cash)</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#print("Maximum stake during gambling = {}".format(max_cash))</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return int(total_bets/trials)</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if __name__ == "__main__".</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print("Average number of chips lost {}: {}".format(1,gamble(1,100)))</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print("Average number of chips lost {}: {}".format(5,gamble(5,100)))</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print("Average number of chips lost {}: {}".format(10,gamble(10,100)))</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print("Average number of chips lost {}: {}".format(20,gamble(20,100)))</a:t>
            </a:r>
            <a:endParaRPr lang="zh-CN" altLang="zh-CN" sz="1600" b="1" kern="100" dirty="0">
              <a:latin typeface="Times New Roman" panose="02020603050405020304" pitchFamily="18" charset="0"/>
              <a:ea typeface="Times New Roman" panose="02020603050405020304" pitchFamily="18" charset="0"/>
            </a:endParaRPr>
          </a:p>
        </p:txBody>
      </p:sp>
      <p:pic>
        <p:nvPicPr>
          <p:cNvPr id="52228"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896052" y="2946823"/>
            <a:ext cx="3908385" cy="1850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47625" y="620395"/>
            <a:ext cx="11720830" cy="431800"/>
          </a:xfrm>
        </p:spPr>
        <p:txBody>
          <a:bodyPr/>
          <a:lstStyle/>
          <a:p>
            <a:pPr>
              <a:defRPr/>
            </a:pPr>
            <a:r>
              <a:rPr lang="zh-CN" altLang="zh-CN" sz="3200" dirty="0">
                <a:highlight>
                  <a:srgbClr val="00FFFF"/>
                </a:highlight>
                <a:latin typeface="+mn-lt"/>
                <a:ea typeface="+mn-ea"/>
                <a:cs typeface="Times New Roman" panose="02020603050405020304" pitchFamily="18" charset="0"/>
              </a:rPr>
              <a:t>[Example </a:t>
            </a:r>
            <a:r>
              <a:rPr lang="en-US" altLang="zh-CN" sz="3200" dirty="0">
                <a:highlight>
                  <a:srgbClr val="00FFFF"/>
                </a:highlight>
                <a:latin typeface="+mn-lt"/>
                <a:ea typeface="+mn-ea"/>
                <a:cs typeface="Times New Roman" panose="02020603050405020304" pitchFamily="18" charset="0"/>
              </a:rPr>
              <a:t>4.23</a:t>
            </a:r>
            <a:r>
              <a:rPr lang="zh-CN" altLang="zh-CN" sz="3200" dirty="0">
                <a:highlight>
                  <a:srgbClr val="00FFFF"/>
                </a:highlight>
                <a:latin typeface="+mn-lt"/>
                <a:ea typeface="+mn-ea"/>
                <a:cs typeface="Times New Roman" panose="02020603050405020304" pitchFamily="18" charset="0"/>
              </a:rPr>
              <a:t>] Probability of a gambler winning (</a:t>
            </a:r>
            <a:r>
              <a:rPr lang="en-US" altLang="zh-CN" sz="3200" kern="100" dirty="0">
                <a:highlight>
                  <a:srgbClr val="FFFF00"/>
                </a:highlight>
                <a:ea typeface="+mn-ea"/>
                <a:cs typeface="Times New Roman" panose="02020603050405020304" pitchFamily="18" charset="0"/>
              </a:rPr>
              <a:t>gambler2.py</a:t>
            </a:r>
            <a:r>
              <a:rPr lang="zh-CN" altLang="zh-CN" sz="3200" dirty="0">
                <a:highlight>
                  <a:srgbClr val="00FFFF"/>
                </a:highlight>
                <a:latin typeface="+mn-lt"/>
                <a:ea typeface="+mn-ea"/>
                <a:cs typeface="Times New Roman" panose="02020603050405020304" pitchFamily="18" charset="0"/>
              </a:rPr>
              <a:t>)</a:t>
            </a:r>
            <a:endParaRPr lang="zh-CN" altLang="en-US" sz="3200" dirty="0">
              <a:highlight>
                <a:srgbClr val="00FFFF"/>
              </a:highlight>
              <a:latin typeface="+mn-lt"/>
              <a:ea typeface="+mn-ea"/>
              <a:cs typeface="Times New Roman" panose="02020603050405020304" pitchFamily="18" charset="0"/>
            </a:endParaRPr>
          </a:p>
        </p:txBody>
      </p:sp>
      <p:sp>
        <p:nvSpPr>
          <p:cNvPr id="4" name="矩形 3"/>
          <p:cNvSpPr/>
          <p:nvPr/>
        </p:nvSpPr>
        <p:spPr>
          <a:xfrm>
            <a:off x="371475" y="1124744"/>
            <a:ext cx="9864725" cy="5416868"/>
          </a:xfrm>
          <a:prstGeom prst="rect">
            <a:avLst/>
          </a:prstGeom>
          <a:solidFill>
            <a:schemeClr val="accent4">
              <a:lumMod val="20000"/>
              <a:lumOff val="80000"/>
            </a:schemeClr>
          </a:solidFill>
          <a:ln>
            <a:solidFill>
              <a:srgbClr val="FF0000"/>
            </a:solidFill>
          </a:ln>
        </p:spPr>
        <p:txBody>
          <a:bodyPr>
            <a:spAutoFit/>
          </a:bodyPr>
          <a:lstStyle/>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import random</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def gamble(stake, goal, trials).</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"""Returns the number of times it takes to lose the take, averaged over simulation trials.""""</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bets = 0 # total number of bets placed</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wins = 0 #Number of wins</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for t in range(trials):# simulate averaging trials times</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cash = stake #chips</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 Keep betting until you're broke, or reach your target exit</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while cash &gt; 0 and cash &lt; goal.</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 Simulate a bet</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bets += 1</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if random.randrange(0, 2) == 0.</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cash += 1</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else: cash -= 1</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if cash &gt;= goal: wins += 1 #number of wins </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return wins/trials, int(bets/trials)        </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if __name__ == "__main__".</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p, n = gamble(10,20,100)</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print("{} probability of winning {} {}%, average number of bets {}".format(10,20,p*100,n))</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p, n = gamble(10,1000,100)</a:t>
            </a:r>
            <a:endParaRPr lang="zh-CN" altLang="zh-CN" sz="1600" b="1" kern="100" dirty="0">
              <a:latin typeface="Times New Roman" panose="02020603050405020304" pitchFamily="18" charset="0"/>
              <a:ea typeface="Times New Roman" panose="02020603050405020304" pitchFamily="18" charset="0"/>
            </a:endParaRPr>
          </a:p>
          <a:p>
            <a:pPr marL="400050" algn="just">
              <a:spcAft>
                <a:spcPts val="0"/>
              </a:spcAft>
              <a:defRPr/>
            </a:pPr>
            <a:r>
              <a:rPr lang="x-none" altLang="zh-CN" sz="1600" b="1" kern="100" dirty="0">
                <a:latin typeface="Times New Roman" panose="02020603050405020304" pitchFamily="18" charset="0"/>
                <a:ea typeface="Times New Roman" panose="02020603050405020304" pitchFamily="18" charset="0"/>
              </a:rPr>
              <a:t>    print("{} probability of winning {} {}%, average number of bets {}".format(10,1000,p*100,n))</a:t>
            </a:r>
            <a:endParaRPr lang="zh-CN" altLang="zh-CN" sz="1600" b="1" kern="100" dirty="0">
              <a:latin typeface="Times New Roman" panose="02020603050405020304" pitchFamily="18" charset="0"/>
              <a:ea typeface="Times New Roman" panose="02020603050405020304" pitchFamily="18" charset="0"/>
            </a:endParaRPr>
          </a:p>
        </p:txBody>
      </p:sp>
      <p:pic>
        <p:nvPicPr>
          <p:cNvPr id="53252"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303838" y="3788728"/>
            <a:ext cx="6754812"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noChangeArrowheads="1"/>
          </p:cNvSpPr>
          <p:nvPr>
            <p:ph type="title"/>
          </p:nvPr>
        </p:nvSpPr>
        <p:spPr>
          <a:xfrm>
            <a:off x="1127448" y="404664"/>
            <a:ext cx="9602787" cy="576262"/>
          </a:xfrm>
        </p:spPr>
        <p:txBody>
          <a:bodyPr/>
          <a:lstStyle/>
          <a:p>
            <a:pPr eaLnBrk="1" hangingPunct="1">
              <a:defRPr/>
            </a:pPr>
            <a:r>
              <a:rPr lang="zh-CN" altLang="zh-CN" dirty="0"/>
              <a:t>Valuing pi using random numbers</a:t>
            </a:r>
            <a:endParaRPr lang="zh-CN" altLang="en-US" dirty="0"/>
          </a:p>
        </p:txBody>
      </p:sp>
      <p:pic>
        <p:nvPicPr>
          <p:cNvPr id="54275" name="图片 3"/>
          <p:cNvPicPr>
            <a:picLocks noChangeAspect="1"/>
          </p:cNvPicPr>
          <p:nvPr/>
        </p:nvPicPr>
        <p:blipFill>
          <a:blip r:embed="rId1">
            <a:extLst>
              <a:ext uri="{28A0092B-C50C-407E-A947-70E740481C1C}">
                <a14:useLocalDpi xmlns:a14="http://schemas.microsoft.com/office/drawing/2010/main" val="0"/>
              </a:ext>
            </a:extLst>
          </a:blip>
          <a:srcRect t="27769"/>
          <a:stretch>
            <a:fillRect/>
          </a:stretch>
        </p:blipFill>
        <p:spPr bwMode="auto">
          <a:xfrm>
            <a:off x="551384" y="3077052"/>
            <a:ext cx="11299825" cy="374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内容占位符 2"/>
          <p:cNvSpPr>
            <a:spLocks noGrp="1" noChangeArrowheads="1"/>
          </p:cNvSpPr>
          <p:nvPr>
            <p:ph idx="1"/>
            <p:custDataLst>
              <p:tags r:id="rId2"/>
            </p:custDataLst>
          </p:nvPr>
        </p:nvSpPr>
        <p:spPr>
          <a:xfrm>
            <a:off x="407035" y="1061720"/>
            <a:ext cx="11306810" cy="4114800"/>
          </a:xfrm>
        </p:spPr>
        <p:txBody>
          <a:bodyPr/>
          <a:lstStyle/>
          <a:p>
            <a:pPr eaLnBrk="1" hangingPunct="1"/>
            <a:r>
              <a:rPr altLang="zh-CN" sz="2200"/>
              <a:t>A mathematical method for valuing circumference using random numbers is as follows:</a:t>
            </a:r>
            <a:endParaRPr altLang="zh-CN" sz="2200"/>
          </a:p>
          <a:p>
            <a:pPr eaLnBrk="1" hangingPunct="1"/>
            <a:r>
              <a:rPr altLang="zh-CN" sz="2200"/>
              <a:t>Randomly generate n coordinate points (x,y), with x and y lying between [-1,1], corresponding to a 2 × 2 square, as shown in Figure 4-11. Assuming that k of these points lie within the tangent circle of the square, the ratio of k to n approximates the ratio of the area of the circle to the area of the square when n is sufficiently large. That is, kn = (T*1*1)/(2*2), and thus i = 4*k/n.</a:t>
            </a:r>
            <a:endParaRPr altLang="zh-CN" sz="22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a:xfrm>
            <a:off x="911424" y="785773"/>
            <a:ext cx="9602788" cy="432792"/>
          </a:xfrm>
        </p:spPr>
        <p:txBody>
          <a:bodyPr/>
          <a:lstStyle/>
          <a:p>
            <a:pPr eaLnBrk="1" hangingPunct="1">
              <a:defRPr/>
            </a:pPr>
            <a:r>
              <a:rPr lang="zh-CN" altLang="zh-CN" sz="3200" dirty="0">
                <a:highlight>
                  <a:srgbClr val="00FFFF"/>
                </a:highlight>
                <a:latin typeface="+mn-lt"/>
                <a:ea typeface="+mn-ea"/>
                <a:cs typeface="Times New Roman" panose="02020603050405020304" pitchFamily="18" charset="0"/>
              </a:rPr>
              <a:t>[Example </a:t>
            </a:r>
            <a:r>
              <a:rPr lang="en-US" altLang="zh-CN" sz="3200" dirty="0">
                <a:highlight>
                  <a:srgbClr val="00FFFF"/>
                </a:highlight>
                <a:latin typeface="+mn-lt"/>
                <a:ea typeface="+mn-ea"/>
                <a:cs typeface="Times New Roman" panose="02020603050405020304" pitchFamily="18" charset="0"/>
              </a:rPr>
              <a:t>4.24</a:t>
            </a:r>
            <a:r>
              <a:rPr lang="zh-CN" altLang="zh-CN" sz="3200" dirty="0">
                <a:highlight>
                  <a:srgbClr val="00FFFF"/>
                </a:highlight>
                <a:latin typeface="+mn-lt"/>
                <a:ea typeface="+mn-ea"/>
                <a:cs typeface="Times New Roman" panose="02020603050405020304" pitchFamily="18" charset="0"/>
              </a:rPr>
              <a:t>] Using Random Numbers to Value Circumference (</a:t>
            </a:r>
            <a:r>
              <a:rPr lang="en-US" altLang="zh-CN" sz="3200" kern="100" dirty="0">
                <a:highlight>
                  <a:srgbClr val="FFFF00"/>
                </a:highlight>
                <a:ea typeface="+mn-ea"/>
                <a:cs typeface="Times New Roman" panose="02020603050405020304" pitchFamily="18" charset="0"/>
              </a:rPr>
              <a:t>piRandom.py</a:t>
            </a:r>
            <a:r>
              <a:rPr lang="zh-CN" altLang="zh-CN" sz="3200" dirty="0">
                <a:highlight>
                  <a:srgbClr val="00FFFF"/>
                </a:highlight>
                <a:latin typeface="+mn-lt"/>
                <a:ea typeface="+mn-ea"/>
                <a:cs typeface="Times New Roman" panose="02020603050405020304" pitchFamily="18" charset="0"/>
              </a:rPr>
              <a:t>)</a:t>
            </a:r>
            <a:endParaRPr lang="zh-CN" altLang="en-US" sz="3200" dirty="0">
              <a:highlight>
                <a:srgbClr val="00FFFF"/>
              </a:highlight>
              <a:latin typeface="+mn-lt"/>
              <a:ea typeface="+mn-ea"/>
              <a:cs typeface="Times New Roman" panose="02020603050405020304" pitchFamily="18" charset="0"/>
            </a:endParaRPr>
          </a:p>
        </p:txBody>
      </p:sp>
      <p:sp>
        <p:nvSpPr>
          <p:cNvPr id="2" name="矩形 1"/>
          <p:cNvSpPr/>
          <p:nvPr/>
        </p:nvSpPr>
        <p:spPr>
          <a:xfrm>
            <a:off x="551180" y="1627505"/>
            <a:ext cx="9721850" cy="4895850"/>
          </a:xfrm>
          <a:prstGeom prst="rect">
            <a:avLst/>
          </a:prstGeom>
          <a:solidFill>
            <a:schemeClr val="accent4">
              <a:lumMod val="20000"/>
              <a:lumOff val="80000"/>
            </a:schemeClr>
          </a:solidFill>
          <a:ln>
            <a:solidFill>
              <a:srgbClr val="FF0000"/>
            </a:solidFill>
          </a:ln>
        </p:spPr>
        <p:txBody>
          <a:bodyPr>
            <a:noAutofit/>
          </a:bodyPr>
          <a:lstStyle/>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import random</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def pi(trials).</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"""Approximating circumference pi by random point locations""""</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hits = 0 #Number of points that hit the circle</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for i in range(trials):</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x = random.uniform(-1,1) # randomly generate x coordinates between -1 and 1</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y = random.uniform(-1,1) # randomly generate y coordinates between -1 and 1</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if x**2+y**2 &lt;= 1: # add 1 to the number of hits if inside the circle</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hits += 1</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return 4*hits/trials</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Test code</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if __name__ == "__main__".</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for i in range(5):</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n = 10000*(10**i)</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        print("The approximate pi is calculated after {} trials as: {}".format(n, pi(n)))</a:t>
            </a:r>
            <a:endParaRPr lang="zh-CN" altLang="zh-CN" sz="2000" b="1" kern="100" dirty="0">
              <a:solidFill>
                <a:srgbClr val="FF0000"/>
              </a:solidFill>
              <a:latin typeface="Times New Roman" panose="02020603050405020304" pitchFamily="18" charset="0"/>
              <a:ea typeface="Times New Roman" panose="02020603050405020304" pitchFamily="18" charset="0"/>
            </a:endParaRPr>
          </a:p>
        </p:txBody>
      </p:sp>
      <p:pic>
        <p:nvPicPr>
          <p:cNvPr id="55300"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608039" y="4148073"/>
            <a:ext cx="42767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a:xfrm>
            <a:off x="983432" y="704175"/>
            <a:ext cx="9677400" cy="609600"/>
          </a:xfrm>
        </p:spPr>
        <p:txBody>
          <a:bodyPr/>
          <a:lstStyle/>
          <a:p>
            <a:pPr eaLnBrk="1" hangingPunct="1">
              <a:defRPr/>
            </a:pPr>
            <a:r>
              <a:rPr lang="zh-CN" altLang="zh-CN" dirty="0"/>
              <a:t>Case study: scientific computing and data analysis</a:t>
            </a:r>
            <a:endParaRPr lang="zh-CN" altLang="en-US" dirty="0"/>
          </a:p>
        </p:txBody>
      </p:sp>
      <p:sp>
        <p:nvSpPr>
          <p:cNvPr id="47107" name="内容占位符 2"/>
          <p:cNvSpPr>
            <a:spLocks noGrp="1" noChangeArrowheads="1"/>
          </p:cNvSpPr>
          <p:nvPr>
            <p:ph idx="1"/>
          </p:nvPr>
        </p:nvSpPr>
        <p:spPr>
          <a:xfrm>
            <a:off x="839788" y="1554798"/>
            <a:ext cx="10512425" cy="5040312"/>
          </a:xfrm>
        </p:spPr>
        <p:txBody>
          <a:bodyPr/>
          <a:lstStyle/>
          <a:p>
            <a:pPr eaLnBrk="1" hangingPunct="1">
              <a:defRPr/>
            </a:pPr>
            <a:r>
              <a:rPr lang="zh-CN" altLang="zh-CN" sz="2400" dirty="0"/>
              <a:t>As the </a:t>
            </a:r>
            <a:r>
              <a:rPr lang="en-US" altLang="zh-CN" sz="2400" dirty="0"/>
              <a:t>Python </a:t>
            </a:r>
            <a:r>
              <a:rPr lang="zh-CN" altLang="zh-CN" sz="2400" dirty="0"/>
              <a:t>language ecosystem improves, numerous scientific computing and data analysis libraries (e.g., </a:t>
            </a:r>
            <a:r>
              <a:rPr lang="en-US" altLang="zh-CN" sz="2400" dirty="0" err="1"/>
              <a:t>NumPy</a:t>
            </a:r>
            <a:r>
              <a:rPr lang="zh-CN" altLang="zh-CN" sz="2400" dirty="0"/>
              <a:t>, </a:t>
            </a:r>
            <a:r>
              <a:rPr lang="en-US" altLang="zh-CN" sz="2400" dirty="0" err="1"/>
              <a:t>SciPy</a:t>
            </a:r>
            <a:r>
              <a:rPr lang="zh-CN" altLang="zh-CN" sz="2400" dirty="0"/>
              <a:t>, </a:t>
            </a:r>
            <a:r>
              <a:rPr lang="en-US" altLang="zh-CN" sz="2400" dirty="0"/>
              <a:t>Pandas</a:t>
            </a:r>
            <a:r>
              <a:rPr lang="zh-CN" altLang="zh-CN" sz="2400" dirty="0"/>
              <a:t>, </a:t>
            </a:r>
            <a:r>
              <a:rPr lang="en-US" altLang="zh-CN" sz="2400" dirty="0" err="1"/>
              <a:t>Matplotlib</a:t>
            </a:r>
            <a:r>
              <a:rPr lang="zh-CN" altLang="zh-CN" sz="2400" dirty="0"/>
              <a:t>, </a:t>
            </a:r>
            <a:r>
              <a:rPr lang="en-US" altLang="zh-CN" sz="2400" dirty="0" err="1"/>
              <a:t>IPython</a:t>
            </a:r>
            <a:r>
              <a:rPr lang="zh-CN" altLang="zh-CN" sz="2400" dirty="0"/>
              <a:t>, etc.) make </a:t>
            </a:r>
            <a:r>
              <a:rPr lang="en-US" altLang="zh-CN" sz="2400" dirty="0"/>
              <a:t>Python </a:t>
            </a:r>
            <a:r>
              <a:rPr lang="zh-CN" altLang="zh-CN" sz="2400" dirty="0"/>
              <a:t>the language of choice for scientific computing and data analysis</a:t>
            </a:r>
            <a:endParaRPr lang="zh-CN" altLang="zh-CN" sz="2400" dirty="0"/>
          </a:p>
          <a:p>
            <a:pPr eaLnBrk="1" hangingPunct="1">
              <a:defRPr/>
            </a:pPr>
            <a:r>
              <a:rPr lang="zh-CN" altLang="zh-CN" sz="2400" dirty="0"/>
              <a:t>The case studies in this chapter guide the reader through the door of scientific computing with a few simple application examples</a:t>
            </a:r>
            <a:endParaRPr lang="en-US" altLang="zh-CN" sz="2400" dirty="0"/>
          </a:p>
          <a:p>
            <a:pPr eaLnBrk="1" hangingPunct="1">
              <a:defRPr/>
            </a:pPr>
            <a:r>
              <a:rPr lang="zh-CN" altLang="en-US" sz="2400" dirty="0"/>
              <a:t>The solution and source code etc. of the case studies are provided in electronic format, please scan the QR code in the tutorial for details</a:t>
            </a:r>
            <a:endParaRPr lang="zh-CN" altLang="en-US" sz="2400" dirty="0"/>
          </a:p>
          <a:p>
            <a:pPr marL="0" indent="0" eaLnBrk="1" hangingPunct="1">
              <a:buFont typeface="Arial" panose="020B0604020202020204" pitchFamily="34" charset="0"/>
              <a:buNone/>
              <a:defRPr/>
            </a:pPr>
            <a:endParaRPr lang="zh-CN" altLang="en-US"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noChangeArrowheads="1"/>
          </p:cNvSpPr>
          <p:nvPr>
            <p:ph type="title"/>
          </p:nvPr>
        </p:nvSpPr>
        <p:spPr>
          <a:xfrm>
            <a:off x="0" y="655955"/>
            <a:ext cx="11825605" cy="504190"/>
          </a:xfrm>
        </p:spPr>
        <p:txBody>
          <a:bodyPr/>
          <a:lstStyle/>
          <a:p>
            <a:pPr>
              <a:defRPr/>
            </a:pPr>
            <a:r>
              <a:rPr lang="zh-CN" altLang="zh-CN" dirty="0">
                <a:highlight>
                  <a:srgbClr val="00FFFF"/>
                </a:highlight>
                <a:cs typeface="Times New Roman" panose="02020603050405020304" pitchFamily="18" charset="0"/>
              </a:rPr>
              <a:t>Example </a:t>
            </a:r>
            <a:r>
              <a:rPr lang="en-US" altLang="zh-CN" dirty="0">
                <a:highlight>
                  <a:srgbClr val="00FFFF"/>
                </a:highlight>
                <a:cs typeface="Times New Roman" panose="02020603050405020304" pitchFamily="18" charset="0"/>
              </a:rPr>
              <a:t>CS4.1</a:t>
            </a:r>
            <a:r>
              <a:rPr lang="zh-CN" altLang="zh-CN" dirty="0">
                <a:highlight>
                  <a:srgbClr val="00FFFF"/>
                </a:highlight>
                <a:cs typeface="Times New Roman" panose="02020603050405020304" pitchFamily="18" charset="0"/>
              </a:rPr>
              <a:t>] </a:t>
            </a:r>
            <a:r>
              <a:rPr lang="en-US" altLang="zh-CN" dirty="0" err="1">
                <a:highlight>
                  <a:srgbClr val="00FFFF"/>
                </a:highlight>
                <a:cs typeface="Times New Roman" panose="02020603050405020304" pitchFamily="18" charset="0"/>
              </a:rPr>
              <a:t>Jupyter </a:t>
            </a:r>
            <a:r>
              <a:rPr lang="en-US" altLang="zh-CN" dirty="0">
                <a:highlight>
                  <a:srgbClr val="00FFFF"/>
                </a:highlight>
                <a:cs typeface="Times New Roman" panose="02020603050405020304" pitchFamily="18" charset="0"/>
              </a:rPr>
              <a:t>Notebook </a:t>
            </a:r>
            <a:r>
              <a:rPr lang="zh-CN" altLang="zh-CN" dirty="0">
                <a:highlight>
                  <a:srgbClr val="00FFFF"/>
                </a:highlight>
                <a:cs typeface="Times New Roman" panose="02020603050405020304" pitchFamily="18" charset="0"/>
              </a:rPr>
              <a:t>Example of Use</a:t>
            </a:r>
            <a:endParaRPr lang="zh-CN" altLang="en-US" dirty="0">
              <a:highlight>
                <a:srgbClr val="00FFFF"/>
              </a:highlight>
              <a:cs typeface="Times New Roman" panose="02020603050405020304" pitchFamily="18" charset="0"/>
            </a:endParaRPr>
          </a:p>
        </p:txBody>
      </p:sp>
      <p:sp>
        <p:nvSpPr>
          <p:cNvPr id="59396" name="文本框 1"/>
          <p:cNvSpPr txBox="1">
            <a:spLocks noChangeArrowheads="1"/>
          </p:cNvSpPr>
          <p:nvPr/>
        </p:nvSpPr>
        <p:spPr bwMode="auto">
          <a:xfrm>
            <a:off x="551384" y="1342149"/>
            <a:ext cx="11412538"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 Execute the </a:t>
            </a:r>
            <a:r>
              <a:rPr lang="en-US" altLang="zh-CN" sz="2400" b="1" dirty="0">
                <a:latin typeface="Times New Roman" panose="02020603050405020304" pitchFamily="18" charset="0"/>
              </a:rPr>
              <a:t>Windows </a:t>
            </a:r>
            <a:r>
              <a:rPr lang="zh-CN" altLang="en-US" sz="2400" b="1" dirty="0">
                <a:latin typeface="Times New Roman" panose="02020603050405020304" pitchFamily="18" charset="0"/>
              </a:rPr>
              <a:t>menu command "Start"</a:t>
            </a:r>
            <a:r>
              <a:rPr lang="en-US" altLang="zh-CN" sz="2400" b="1" dirty="0">
                <a:latin typeface="Times New Roman" panose="02020603050405020304" pitchFamily="18" charset="0"/>
              </a:rPr>
              <a:t> | "</a:t>
            </a:r>
            <a:r>
              <a:rPr lang="zh-CN" altLang="en-US" sz="2400" b="1" dirty="0">
                <a:latin typeface="Times New Roman" panose="02020603050405020304" pitchFamily="18" charset="0"/>
              </a:rPr>
              <a:t>All Apps"</a:t>
            </a:r>
            <a:r>
              <a:rPr lang="en-US" altLang="zh-CN" sz="2400" b="1" dirty="0">
                <a:latin typeface="Times New Roman" panose="02020603050405020304" pitchFamily="18" charset="0"/>
              </a:rPr>
              <a:t> | Anaconda3(64-bit) | </a:t>
            </a:r>
            <a:r>
              <a:rPr lang="en-US" altLang="zh-CN" sz="2400" b="1" dirty="0" err="1">
                <a:latin typeface="Times New Roman" panose="02020603050405020304" pitchFamily="18" charset="0"/>
              </a:rPr>
              <a:t>Jupyter </a:t>
            </a:r>
            <a:r>
              <a:rPr lang="en-US" altLang="zh-CN" sz="2400" b="1" dirty="0">
                <a:latin typeface="Times New Roman" panose="02020603050405020304" pitchFamily="18" charset="0"/>
              </a:rPr>
              <a:t>Notebook</a:t>
            </a:r>
            <a:r>
              <a:rPr lang="zh-CN" altLang="en-US" sz="2400" b="1" dirty="0">
                <a:latin typeface="Times New Roman" panose="02020603050405020304" pitchFamily="18" charset="0"/>
              </a:rPr>
              <a:t>, start the local server, and open the homepage in the default browser.</a:t>
            </a:r>
            <a:endParaRPr lang="en-US" altLang="zh-CN" sz="2400" b="1" dirty="0">
              <a:latin typeface="Times New Roman" panose="02020603050405020304" pitchFamily="18" charset="0"/>
            </a:endParaRPr>
          </a:p>
          <a:p>
            <a:pPr>
              <a:lnSpc>
                <a:spcPct val="100000"/>
              </a:lnSpc>
              <a:spcBef>
                <a:spcPct val="0"/>
              </a:spcBef>
              <a:buClrTx/>
              <a:buSzTx/>
              <a:buFontTx/>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 Create a new </a:t>
            </a:r>
            <a:r>
              <a:rPr lang="en-US" altLang="zh-CN" sz="2400" b="1" dirty="0">
                <a:latin typeface="Times New Roman" panose="02020603050405020304" pitchFamily="18" charset="0"/>
              </a:rPr>
              <a:t>Notebook </a:t>
            </a:r>
            <a:r>
              <a:rPr lang="zh-CN" altLang="en-US" sz="2400" b="1" dirty="0">
                <a:latin typeface="Times New Roman" panose="02020603050405020304" pitchFamily="18" charset="0"/>
              </a:rPr>
              <a:t>file. Click the "</a:t>
            </a:r>
            <a:r>
              <a:rPr lang="en-US" altLang="zh-CN" sz="2400" b="1" dirty="0">
                <a:latin typeface="Times New Roman" panose="02020603050405020304" pitchFamily="18" charset="0"/>
              </a:rPr>
              <a:t>New" </a:t>
            </a:r>
            <a:r>
              <a:rPr lang="zh-CN" altLang="en-US" sz="2400" b="1" dirty="0">
                <a:latin typeface="Times New Roman" panose="02020603050405020304" pitchFamily="18" charset="0"/>
              </a:rPr>
              <a:t>drop-down menu in Figure </a:t>
            </a:r>
            <a:r>
              <a:rPr lang="en-US" altLang="zh-CN" sz="2400" b="1" dirty="0">
                <a:latin typeface="Times New Roman" panose="02020603050405020304" pitchFamily="18" charset="0"/>
              </a:rPr>
              <a:t>CS-20</a:t>
            </a:r>
            <a:r>
              <a:rPr lang="zh-CN" altLang="en-US" sz="2400" b="1" dirty="0">
                <a:latin typeface="Times New Roman" panose="02020603050405020304" pitchFamily="18" charset="0"/>
              </a:rPr>
              <a:t>, select </a:t>
            </a:r>
            <a:r>
              <a:rPr lang="en-US" altLang="zh-CN" sz="2400" b="1" dirty="0">
                <a:latin typeface="Times New Roman" panose="02020603050405020304" pitchFamily="18" charset="0"/>
              </a:rPr>
              <a:t>Python 3</a:t>
            </a:r>
            <a:r>
              <a:rPr lang="zh-CN" altLang="en-US" sz="2400" b="1" dirty="0">
                <a:latin typeface="Times New Roman" panose="02020603050405020304" pitchFamily="18" charset="0"/>
              </a:rPr>
              <a:t>, and create a new </a:t>
            </a:r>
            <a:r>
              <a:rPr lang="en-US" altLang="zh-CN" sz="2400" b="1" dirty="0">
                <a:latin typeface="Times New Roman" panose="02020603050405020304" pitchFamily="18" charset="0"/>
              </a:rPr>
              <a:t>Notebook </a:t>
            </a:r>
            <a:r>
              <a:rPr lang="zh-CN" altLang="en-US" sz="2400" b="1" dirty="0">
                <a:latin typeface="Times New Roman" panose="02020603050405020304" pitchFamily="18" charset="0"/>
              </a:rPr>
              <a:t>named </a:t>
            </a:r>
            <a:r>
              <a:rPr lang="en-US" altLang="zh-CN" sz="2400" b="1" dirty="0">
                <a:latin typeface="Times New Roman" panose="02020603050405020304" pitchFamily="18" charset="0"/>
              </a:rPr>
              <a:t>Untitled.</a:t>
            </a:r>
            <a:endParaRPr lang="zh-CN" altLang="en-US" sz="2400" b="1" dirty="0">
              <a:latin typeface="Times New Roman" panose="02020603050405020304" pitchFamily="18" charset="0"/>
            </a:endParaRPr>
          </a:p>
          <a:p>
            <a:pPr>
              <a:lnSpc>
                <a:spcPct val="100000"/>
              </a:lnSpc>
              <a:spcBef>
                <a:spcPct val="0"/>
              </a:spcBef>
              <a:buClrTx/>
              <a:buSzTx/>
              <a:buFontTx/>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 Enter </a:t>
            </a:r>
            <a:r>
              <a:rPr lang="en-US" altLang="zh-CN" sz="2400" b="1" dirty="0">
                <a:latin typeface="Times New Roman" panose="02020603050405020304" pitchFamily="18" charset="0"/>
              </a:rPr>
              <a:t>Markdown </a:t>
            </a:r>
            <a:r>
              <a:rPr lang="zh-CN" altLang="en-US" sz="2400" b="1" dirty="0">
                <a:latin typeface="Times New Roman" panose="02020603050405020304" pitchFamily="18" charset="0"/>
              </a:rPr>
              <a:t>text. In the first cell input box, type "Scientific Computing with </a:t>
            </a:r>
            <a:r>
              <a:rPr lang="en-US" altLang="zh-CN" sz="2400" b="1" dirty="0" err="1">
                <a:latin typeface="Times New Roman" panose="02020603050405020304" pitchFamily="18" charset="0"/>
              </a:rPr>
              <a:t>IPython </a:t>
            </a:r>
            <a:r>
              <a:rPr lang="en-US" altLang="zh-CN" sz="2400" b="1" dirty="0">
                <a:latin typeface="Times New Roman" panose="02020603050405020304" pitchFamily="18" charset="0"/>
              </a:rPr>
              <a:t>Notebook</a:t>
            </a:r>
            <a:r>
              <a:rPr lang="zh-CN" altLang="en-US" sz="2400" b="1" dirty="0">
                <a:latin typeface="Times New Roman" panose="02020603050405020304" pitchFamily="18" charset="0"/>
              </a:rPr>
              <a:t>" and set the cell type to </a:t>
            </a:r>
            <a:r>
              <a:rPr lang="en-US" altLang="zh-CN" sz="2400" b="1" dirty="0">
                <a:latin typeface="Times New Roman" panose="02020603050405020304" pitchFamily="18" charset="0"/>
              </a:rPr>
              <a:t>Markdown.</a:t>
            </a:r>
            <a:endParaRPr lang="en-US" altLang="zh-CN" sz="2400" b="1" dirty="0">
              <a:latin typeface="Times New Roman" panose="02020603050405020304" pitchFamily="18" charset="0"/>
            </a:endParaRPr>
          </a:p>
          <a:p>
            <a:pPr>
              <a:lnSpc>
                <a:spcPct val="100000"/>
              </a:lnSpc>
              <a:spcBef>
                <a:spcPct val="0"/>
              </a:spcBef>
              <a:buClrTx/>
              <a:buSzTx/>
              <a:buFontTx/>
              <a:buNone/>
            </a:pPr>
            <a:endParaRPr lang="zh-CN" altLang="en-US" sz="2400" b="1" dirty="0">
              <a:latin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43660" y="2564765"/>
            <a:ext cx="8778875" cy="3846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a:spLocks noGrp="1" noChangeArrowheads="1"/>
          </p:cNvSpPr>
          <p:nvPr>
            <p:ph type="title"/>
          </p:nvPr>
        </p:nvSpPr>
        <p:spPr>
          <a:xfrm>
            <a:off x="0" y="655955"/>
            <a:ext cx="11825605" cy="504190"/>
          </a:xfrm>
        </p:spPr>
        <p:txBody>
          <a:bodyPr/>
          <a:lstStyle/>
          <a:p>
            <a:pPr>
              <a:defRPr/>
            </a:pPr>
            <a:r>
              <a:rPr lang="zh-CN" altLang="zh-CN" dirty="0">
                <a:highlight>
                  <a:srgbClr val="00FFFF"/>
                </a:highlight>
                <a:cs typeface="Times New Roman" panose="02020603050405020304" pitchFamily="18" charset="0"/>
              </a:rPr>
              <a:t>Example </a:t>
            </a:r>
            <a:r>
              <a:rPr lang="en-US" altLang="zh-CN" dirty="0">
                <a:highlight>
                  <a:srgbClr val="00FFFF"/>
                </a:highlight>
                <a:cs typeface="Times New Roman" panose="02020603050405020304" pitchFamily="18" charset="0"/>
              </a:rPr>
              <a:t>CS4.1:</a:t>
            </a:r>
            <a:r>
              <a:rPr lang="zh-CN" altLang="zh-CN" dirty="0">
                <a:highlight>
                  <a:srgbClr val="00FFFF"/>
                </a:highlight>
                <a:cs typeface="Times New Roman" panose="02020603050405020304" pitchFamily="18" charset="0"/>
              </a:rPr>
              <a:t> </a:t>
            </a:r>
            <a:r>
              <a:rPr lang="en-US" altLang="zh-CN" dirty="0" err="1">
                <a:highlight>
                  <a:srgbClr val="00FFFF"/>
                </a:highlight>
                <a:cs typeface="Times New Roman" panose="02020603050405020304" pitchFamily="18" charset="0"/>
              </a:rPr>
              <a:t>Jupyter </a:t>
            </a:r>
            <a:r>
              <a:rPr lang="en-US" altLang="zh-CN" dirty="0">
                <a:highlight>
                  <a:srgbClr val="00FFFF"/>
                </a:highlight>
                <a:cs typeface="Times New Roman" panose="02020603050405020304" pitchFamily="18" charset="0"/>
              </a:rPr>
              <a:t>Notebook </a:t>
            </a:r>
            <a:r>
              <a:rPr lang="zh-CN" altLang="zh-CN" dirty="0">
                <a:highlight>
                  <a:srgbClr val="00FFFF"/>
                </a:highlight>
                <a:cs typeface="Times New Roman" panose="02020603050405020304" pitchFamily="18" charset="0"/>
              </a:rPr>
              <a:t>Example of Use</a:t>
            </a:r>
            <a:endParaRPr lang="zh-CN" altLang="en-US" dirty="0">
              <a:highlight>
                <a:srgbClr val="00FFFF"/>
              </a:highlight>
              <a:cs typeface="Times New Roman" panose="02020603050405020304" pitchFamily="18" charset="0"/>
            </a:endParaRPr>
          </a:p>
        </p:txBody>
      </p:sp>
      <p:sp>
        <p:nvSpPr>
          <p:cNvPr id="59396" name="文本框 1"/>
          <p:cNvSpPr txBox="1">
            <a:spLocks noChangeArrowheads="1"/>
          </p:cNvSpPr>
          <p:nvPr/>
        </p:nvSpPr>
        <p:spPr bwMode="auto">
          <a:xfrm>
            <a:off x="551384" y="1342149"/>
            <a:ext cx="11412538"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4</a:t>
            </a:r>
            <a:r>
              <a:rPr lang="zh-CN" altLang="en-US" sz="2400" b="1" dirty="0">
                <a:latin typeface="Times New Roman" panose="02020603050405020304" pitchFamily="18" charset="0"/>
              </a:rPr>
              <a:t>) Enter and execute </a:t>
            </a:r>
            <a:r>
              <a:rPr lang="en-US" altLang="zh-CN" sz="2400" b="1" dirty="0">
                <a:latin typeface="Times New Roman" panose="02020603050405020304" pitchFamily="18" charset="0"/>
              </a:rPr>
              <a:t>Python </a:t>
            </a:r>
            <a:r>
              <a:rPr lang="zh-CN" altLang="en-US" sz="2400" b="1" dirty="0">
                <a:latin typeface="Times New Roman" panose="02020603050405020304" pitchFamily="18" charset="0"/>
              </a:rPr>
              <a:t>code. Use the menu command </a:t>
            </a:r>
            <a:r>
              <a:rPr lang="en-US" altLang="zh-CN" sz="2400" b="1" dirty="0" err="1">
                <a:latin typeface="Times New Roman" panose="02020603050405020304" pitchFamily="18" charset="0"/>
              </a:rPr>
              <a:t>Insert|Insert </a:t>
            </a:r>
            <a:r>
              <a:rPr lang="en-US" altLang="zh-CN" sz="2400" b="1" dirty="0">
                <a:latin typeface="Times New Roman" panose="02020603050405020304" pitchFamily="18" charset="0"/>
              </a:rPr>
              <a:t>Cell Below </a:t>
            </a:r>
            <a:r>
              <a:rPr lang="zh-CN" altLang="en-US" sz="2400" b="1" dirty="0">
                <a:latin typeface="Times New Roman" panose="02020603050405020304" pitchFamily="18" charset="0"/>
              </a:rPr>
              <a:t>or shortcut key </a:t>
            </a:r>
            <a:r>
              <a:rPr lang="en-US" altLang="zh-CN" sz="2400" b="1" dirty="0">
                <a:latin typeface="Times New Roman" panose="02020603050405020304" pitchFamily="18" charset="0"/>
              </a:rPr>
              <a:t>B</a:t>
            </a:r>
            <a:r>
              <a:rPr lang="zh-CN" altLang="en-US" sz="2400" b="1" dirty="0">
                <a:latin typeface="Times New Roman" panose="02020603050405020304" pitchFamily="18" charset="0"/>
              </a:rPr>
              <a:t>, insert a cell below, enter the code, press the shortcut key </a:t>
            </a:r>
            <a:r>
              <a:rPr lang="en-US" altLang="zh-CN" sz="2400" b="1" dirty="0" err="1">
                <a:latin typeface="Times New Roman" panose="02020603050405020304" pitchFamily="18" charset="0"/>
              </a:rPr>
              <a:t>Ctrl + Enter</a:t>
            </a:r>
            <a:r>
              <a:rPr lang="zh-CN" altLang="en-US" sz="2400" b="1" dirty="0">
                <a:latin typeface="Times New Roman" panose="02020603050405020304" pitchFamily="18" charset="0"/>
              </a:rPr>
              <a:t>, execution and display the results</a:t>
            </a:r>
            <a:endParaRPr lang="zh-CN" altLang="en-US" sz="2400" b="1" dirty="0">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2226" y="1052736"/>
            <a:ext cx="11449050"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a:spLocks noGrp="1" noChangeArrowheads="1"/>
          </p:cNvSpPr>
          <p:nvPr>
            <p:ph type="title"/>
          </p:nvPr>
        </p:nvSpPr>
        <p:spPr>
          <a:xfrm>
            <a:off x="-353060" y="614680"/>
            <a:ext cx="13150215" cy="504190"/>
          </a:xfrm>
        </p:spPr>
        <p:txBody>
          <a:bodyPr/>
          <a:lstStyle/>
          <a:p>
            <a:pPr>
              <a:defRPr/>
            </a:pPr>
            <a:r>
              <a:rPr lang="zh-CN" altLang="zh-CN" sz="3200" dirty="0">
                <a:highlight>
                  <a:srgbClr val="00FFFF"/>
                </a:highlight>
                <a:cs typeface="Times New Roman" panose="02020603050405020304" pitchFamily="18" charset="0"/>
              </a:rPr>
              <a:t>Example </a:t>
            </a:r>
            <a:r>
              <a:rPr lang="en-US" altLang="zh-CN" sz="3200" dirty="0">
                <a:highlight>
                  <a:srgbClr val="00FFFF"/>
                </a:highlight>
                <a:cs typeface="Times New Roman" panose="02020603050405020304" pitchFamily="18" charset="0"/>
              </a:rPr>
              <a:t>CS4.2</a:t>
            </a:r>
            <a:r>
              <a:rPr lang="zh-CN" altLang="zh-CN" sz="3200" dirty="0">
                <a:highlight>
                  <a:srgbClr val="00FFFF"/>
                </a:highlight>
                <a:cs typeface="Times New Roman" panose="02020603050405020304" pitchFamily="18" charset="0"/>
              </a:rPr>
              <a:t>: Creating Vectors and Matrices (Arrays)</a:t>
            </a:r>
            <a:endParaRPr lang="zh-CN" altLang="en-US" sz="3200" dirty="0">
              <a:highlight>
                <a:srgbClr val="00FFFF"/>
              </a:highlight>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a:xfrm>
            <a:off x="1055440" y="496888"/>
            <a:ext cx="9698037" cy="457200"/>
          </a:xfrm>
        </p:spPr>
        <p:txBody>
          <a:bodyPr/>
          <a:lstStyle/>
          <a:p>
            <a:pPr eaLnBrk="1" hangingPunct="1">
              <a:defRPr/>
            </a:pPr>
            <a:r>
              <a:rPr lang="en-US" altLang="zh-CN" dirty="0"/>
              <a:t>int </a:t>
            </a:r>
            <a:r>
              <a:rPr lang="zh-CN" altLang="zh-CN" dirty="0"/>
              <a:t>type (arbitrary precision integer) </a:t>
            </a:r>
            <a:r>
              <a:rPr lang="zh-CN" altLang="en-US" dirty="0"/>
              <a:t>(</a:t>
            </a:r>
            <a:r>
              <a:rPr lang="en-US" altLang="zh-CN" dirty="0"/>
              <a:t>3</a:t>
            </a:r>
            <a:r>
              <a:rPr lang="zh-CN" altLang="en-US" dirty="0"/>
              <a:t>)</a:t>
            </a:r>
            <a:endParaRPr lang="zh-CN" altLang="en-US" dirty="0"/>
          </a:p>
        </p:txBody>
      </p:sp>
      <p:sp>
        <p:nvSpPr>
          <p:cNvPr id="17411" name="内容占位符 2"/>
          <p:cNvSpPr>
            <a:spLocks noGrp="1" noChangeArrowheads="1"/>
          </p:cNvSpPr>
          <p:nvPr>
            <p:ph idx="1"/>
          </p:nvPr>
        </p:nvSpPr>
        <p:spPr>
          <a:xfrm>
            <a:off x="0" y="954405"/>
            <a:ext cx="7468870" cy="4114800"/>
          </a:xfrm>
        </p:spPr>
        <p:txBody>
          <a:bodyPr/>
          <a:lstStyle/>
          <a:p>
            <a:pPr eaLnBrk="1" hangingPunct="1">
              <a:defRPr/>
            </a:pPr>
            <a:r>
              <a:rPr lang="zh-CN" altLang="zh-CN" sz="2400" dirty="0"/>
              <a:t>Operations with Integers</a:t>
            </a:r>
            <a:endParaRPr lang="en-US" altLang="zh-CN" sz="2400" dirty="0"/>
          </a:p>
          <a:p>
            <a:pPr lvl="1" eaLnBrk="1" hangingPunct="1">
              <a:defRPr/>
            </a:pPr>
            <a:r>
              <a:rPr lang="zh-CN" altLang="zh-CN" sz="2400" dirty="0"/>
              <a:t>Arithmetic operations, bitwise operations, built-in functions, math functions in math module</a:t>
            </a:r>
            <a:endParaRPr lang="en-US" altLang="zh-CN" sz="2400" dirty="0"/>
          </a:p>
          <a:p>
            <a:pPr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4.4</a:t>
            </a:r>
            <a:r>
              <a:rPr lang="zh-CN" altLang="zh-CN" sz="2400" dirty="0">
                <a:highlight>
                  <a:srgbClr val="00FFFF"/>
                </a:highlight>
                <a:cs typeface="Times New Roman" panose="02020603050405020304" pitchFamily="18" charset="0"/>
              </a:rPr>
              <a:t>] Example of integer arithmetic (</a:t>
            </a:r>
            <a:r>
              <a:rPr lang="en-US" altLang="zh-CN" sz="2400" kern="100" dirty="0">
                <a:highlight>
                  <a:srgbClr val="FFFF00"/>
                </a:highlight>
                <a:cs typeface="Times New Roman" panose="02020603050405020304" pitchFamily="18" charset="0"/>
              </a:rPr>
              <a:t>int_ops.py</a:t>
            </a:r>
            <a:r>
              <a:rPr lang="zh-CN" altLang="zh-CN" sz="2400" dirty="0">
                <a:highlight>
                  <a:srgbClr val="00FFFF"/>
                </a:highlight>
                <a:cs typeface="Times New Roman" panose="02020603050405020304" pitchFamily="18" charset="0"/>
              </a:rPr>
              <a:t>)</a:t>
            </a:r>
            <a:endParaRPr lang="zh-CN" altLang="en-US" sz="2400" dirty="0">
              <a:highlight>
                <a:srgbClr val="00FFFF"/>
              </a:highlight>
              <a:cs typeface="Times New Roman" panose="02020603050405020304" pitchFamily="18" charset="0"/>
            </a:endParaRPr>
          </a:p>
        </p:txBody>
      </p:sp>
      <p:pic>
        <p:nvPicPr>
          <p:cNvPr id="19460"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558134" y="1124744"/>
            <a:ext cx="454025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080" y="5255895"/>
            <a:ext cx="5193030" cy="114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67080" y="3285808"/>
            <a:ext cx="5192713" cy="1939925"/>
          </a:xfrm>
          <a:prstGeom prst="rect">
            <a:avLst/>
          </a:prstGeom>
          <a:solidFill>
            <a:schemeClr val="accent4">
              <a:lumMod val="20000"/>
              <a:lumOff val="80000"/>
            </a:schemeClr>
          </a:solidFill>
          <a:ln>
            <a:solidFill>
              <a:srgbClr val="FF0000"/>
            </a:solidFill>
          </a:ln>
        </p:spPr>
        <p:txBody>
          <a:bodyPr>
            <a:spAutoFit/>
          </a:bodyPr>
          <a:lstStyle/>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import sys</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a = int(sys.argv[1])</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b = int(sys.argv[2])</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sum = a + b</a:t>
            </a:r>
            <a:endParaRPr lang="zh-CN" altLang="zh-CN" sz="24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rPr>
              <a:t>print(a, ' + ', b, ' = ', sum)</a:t>
            </a:r>
            <a:endParaRPr lang="zh-CN" altLang="zh-CN" sz="2400" b="1" kern="100"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1384" y="1067441"/>
            <a:ext cx="10440987" cy="5349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a:spLocks noGrp="1" noChangeArrowheads="1"/>
          </p:cNvSpPr>
          <p:nvPr>
            <p:ph type="title"/>
          </p:nvPr>
        </p:nvSpPr>
        <p:spPr>
          <a:xfrm>
            <a:off x="-312191" y="563385"/>
            <a:ext cx="9677400" cy="504056"/>
          </a:xfrm>
        </p:spPr>
        <p:txBody>
          <a:bodyPr/>
          <a:lstStyle/>
          <a:p>
            <a:pPr>
              <a:defRPr/>
            </a:pPr>
            <a:r>
              <a:rPr lang="zh-CN" altLang="zh-CN" sz="3200" dirty="0">
                <a:highlight>
                  <a:srgbClr val="00FFFF"/>
                </a:highlight>
                <a:cs typeface="Times New Roman" panose="02020603050405020304" pitchFamily="18" charset="0"/>
              </a:rPr>
              <a:t>Example </a:t>
            </a:r>
            <a:r>
              <a:rPr lang="en-US" altLang="zh-CN" sz="3200" dirty="0">
                <a:highlight>
                  <a:srgbClr val="00FFFF"/>
                </a:highlight>
                <a:cs typeface="Times New Roman" panose="02020603050405020304" pitchFamily="18" charset="0"/>
              </a:rPr>
              <a:t>CS4.3:</a:t>
            </a:r>
            <a:r>
              <a:rPr lang="zh-CN" altLang="zh-CN" sz="3200" dirty="0">
                <a:highlight>
                  <a:srgbClr val="00FFFF"/>
                </a:highlight>
                <a:cs typeface="Times New Roman" panose="02020603050405020304" pitchFamily="18" charset="0"/>
              </a:rPr>
              <a:t> Matrix Operations</a:t>
            </a:r>
            <a:endParaRPr lang="zh-CN" altLang="en-US" sz="3200" dirty="0">
              <a:highlight>
                <a:srgbClr val="00FFFF"/>
              </a:highlight>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11423" y="1001866"/>
            <a:ext cx="11088489" cy="2408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7"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76" y="3434302"/>
            <a:ext cx="11449223" cy="3132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p:cNvSpPr>
            <a:spLocks noGrp="1" noChangeArrowheads="1"/>
          </p:cNvSpPr>
          <p:nvPr>
            <p:ph type="title"/>
          </p:nvPr>
        </p:nvSpPr>
        <p:spPr>
          <a:xfrm>
            <a:off x="-168910" y="497840"/>
            <a:ext cx="12534900" cy="504190"/>
          </a:xfrm>
        </p:spPr>
        <p:txBody>
          <a:bodyPr/>
          <a:lstStyle/>
          <a:p>
            <a:pPr>
              <a:defRPr/>
            </a:pPr>
            <a:r>
              <a:rPr lang="zh-CN" altLang="zh-CN" sz="3200" dirty="0">
                <a:highlight>
                  <a:srgbClr val="00FFFF"/>
                </a:highlight>
                <a:cs typeface="Times New Roman" panose="02020603050405020304" pitchFamily="18" charset="0"/>
              </a:rPr>
              <a:t>[Example </a:t>
            </a:r>
            <a:r>
              <a:rPr lang="en-US" altLang="zh-CN" sz="3200" dirty="0">
                <a:highlight>
                  <a:srgbClr val="00FFFF"/>
                </a:highlight>
                <a:cs typeface="Times New Roman" panose="02020603050405020304" pitchFamily="18" charset="0"/>
              </a:rPr>
              <a:t>CS4.4</a:t>
            </a:r>
            <a:r>
              <a:rPr lang="zh-CN" altLang="zh-CN" sz="3200" dirty="0">
                <a:highlight>
                  <a:srgbClr val="00FFFF"/>
                </a:highlight>
                <a:cs typeface="Times New Roman" panose="02020603050405020304" pitchFamily="18" charset="0"/>
              </a:rPr>
              <a:t>] Solving Systems of Linear Equations</a:t>
            </a:r>
            <a:endParaRPr lang="zh-CN" altLang="en-US" sz="3200" dirty="0">
              <a:highlight>
                <a:srgbClr val="00FFFF"/>
              </a:highlight>
              <a:cs typeface="Times New Roman" panose="02020603050405020304" pitchFamily="18" charset="0"/>
            </a:endParaRPr>
          </a:p>
        </p:txBody>
      </p:sp>
      <p:sp>
        <p:nvSpPr>
          <p:cNvPr id="3" name="动作按钮: 结束 2">
            <a:hlinkClick r:id="" action="ppaction://hlinkshowjump?jump=endshow" highlightClick="1"/>
          </p:cNvPr>
          <p:cNvSpPr/>
          <p:nvPr/>
        </p:nvSpPr>
        <p:spPr>
          <a:xfrm>
            <a:off x="9551988" y="6021388"/>
            <a:ext cx="647700" cy="503237"/>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Rot="1" noChangeArrowheads="1"/>
          </p:cNvSpPr>
          <p:nvPr/>
        </p:nvSpPr>
        <p:spPr bwMode="auto">
          <a:xfrm>
            <a:off x="304800" y="1905000"/>
            <a:ext cx="11582400" cy="1265238"/>
          </a:xfrm>
          <a:prstGeom prst="rect">
            <a:avLst/>
          </a:prstGeom>
          <a:noFill/>
          <a:ln w="9525">
            <a:noFill/>
            <a:miter lim="800000"/>
          </a:ln>
        </p:spPr>
        <p:txBody>
          <a:bodyPr/>
          <a:lstStyle/>
          <a:p>
            <a:pPr algn="ctr">
              <a:lnSpc>
                <a:spcPct val="125000"/>
              </a:lnSpc>
              <a:spcBef>
                <a:spcPts val="1800"/>
              </a:spcBef>
              <a:buClr>
                <a:schemeClr val="hlink"/>
              </a:buClr>
              <a:buSzPct val="70000"/>
              <a:defRPr/>
            </a:pPr>
            <a:r>
              <a:rPr lang="en-US" altLang="zh-CN" sz="7200" b="1" kern="0" dirty="0">
                <a:solidFill>
                  <a:srgbClr val="FF0000"/>
                </a:solidFill>
                <a:latin typeface="Times New Roman" panose="02020603050405020304" pitchFamily="18" charset="0"/>
                <a:ea typeface="Times New Roman" panose="02020603050405020304" pitchFamily="18" charset="0"/>
              </a:rPr>
              <a:t>Thank!</a:t>
            </a:r>
            <a:endParaRPr lang="en-US" altLang="zh-CN" sz="7200" b="1" kern="0"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a:xfrm>
            <a:off x="1019810" y="618490"/>
            <a:ext cx="10319385" cy="579755"/>
          </a:xfrm>
        </p:spPr>
        <p:txBody>
          <a:bodyPr/>
          <a:lstStyle/>
          <a:p>
            <a:pPr eaLnBrk="1" hangingPunct="1">
              <a:defRPr/>
            </a:pPr>
            <a:r>
              <a:rPr lang="en-US" altLang="zh-CN" dirty="0"/>
              <a:t>float </a:t>
            </a:r>
            <a:r>
              <a:rPr lang="zh-CN" altLang="zh-CN" dirty="0"/>
              <a:t>type (finite-precision floating-point number)</a:t>
            </a:r>
            <a:r>
              <a:rPr lang="en-US" altLang="zh-CN" dirty="0"/>
              <a:t>(1)</a:t>
            </a:r>
            <a:endParaRPr lang="zh-CN" altLang="en-US" dirty="0"/>
          </a:p>
        </p:txBody>
      </p:sp>
      <p:sp>
        <p:nvSpPr>
          <p:cNvPr id="18435" name="内容占位符 2"/>
          <p:cNvSpPr>
            <a:spLocks noGrp="1" noChangeArrowheads="1"/>
          </p:cNvSpPr>
          <p:nvPr>
            <p:ph idx="1"/>
          </p:nvPr>
        </p:nvSpPr>
        <p:spPr>
          <a:xfrm>
            <a:off x="407670" y="1230630"/>
            <a:ext cx="10510520" cy="4683125"/>
          </a:xfrm>
        </p:spPr>
        <p:txBody>
          <a:bodyPr/>
          <a:lstStyle/>
          <a:p>
            <a:pPr eaLnBrk="1" hangingPunct="1">
              <a:defRPr/>
            </a:pPr>
            <a:r>
              <a:rPr lang="zh-CN" altLang="zh-CN" sz="2800" dirty="0"/>
              <a:t>Floating point type constants</a:t>
            </a:r>
            <a:endParaRPr lang="en-US" altLang="zh-CN" sz="2800" dirty="0"/>
          </a:p>
          <a:p>
            <a:pPr lvl="1" eaLnBrk="1" hangingPunct="1">
              <a:defRPr/>
            </a:pPr>
            <a:r>
              <a:rPr lang="zh-CN" altLang="zh-CN" dirty="0">
                <a:highlight>
                  <a:srgbClr val="00FFFF"/>
                </a:highlight>
                <a:cs typeface="Times New Roman" panose="02020603050405020304" pitchFamily="18" charset="0"/>
              </a:rPr>
              <a:t>[Example </a:t>
            </a:r>
            <a:r>
              <a:rPr lang="en-US" altLang="zh-CN" dirty="0">
                <a:highlight>
                  <a:srgbClr val="00FFFF"/>
                </a:highlight>
                <a:cs typeface="Times New Roman" panose="02020603050405020304" pitchFamily="18" charset="0"/>
              </a:rPr>
              <a:t>4.5</a:t>
            </a:r>
            <a:r>
              <a:rPr lang="zh-CN" altLang="zh-CN" dirty="0">
                <a:highlight>
                  <a:srgbClr val="00FFFF"/>
                </a:highlight>
                <a:cs typeface="Times New Roman" panose="02020603050405020304" pitchFamily="18" charset="0"/>
              </a:rPr>
              <a:t>] Example of Floating-Point Type Literals</a:t>
            </a:r>
            <a:endParaRPr lang="zh-CN" altLang="zh-CN" dirty="0">
              <a:highlight>
                <a:srgbClr val="00FFFF"/>
              </a:highlight>
              <a:cs typeface="Times New Roman" panose="02020603050405020304" pitchFamily="18" charset="0"/>
            </a:endParaRPr>
          </a:p>
          <a:p>
            <a:pPr lvl="1" eaLnBrk="1" hangingPunct="1">
              <a:defRPr/>
            </a:pPr>
            <a:endParaRPr lang="zh-CN" altLang="zh-CN" sz="2800" dirty="0">
              <a:highlight>
                <a:srgbClr val="00FFFF"/>
              </a:highlight>
              <a:cs typeface="Times New Roman" panose="02020603050405020304" pitchFamily="18" charset="0"/>
            </a:endParaRPr>
          </a:p>
          <a:p>
            <a:pPr lvl="1" eaLnBrk="1" hangingPunct="1">
              <a:defRPr/>
            </a:pPr>
            <a:endParaRPr lang="zh-CN" altLang="zh-CN" sz="2800" dirty="0">
              <a:highlight>
                <a:srgbClr val="00FFFF"/>
              </a:highlight>
              <a:cs typeface="Times New Roman" panose="02020603050405020304" pitchFamily="18" charset="0"/>
            </a:endParaRPr>
          </a:p>
          <a:p>
            <a:pPr lvl="1" eaLnBrk="1" hangingPunct="1">
              <a:defRPr/>
            </a:pPr>
            <a:endParaRPr lang="zh-CN" altLang="zh-CN" sz="2800" dirty="0">
              <a:highlight>
                <a:srgbClr val="00FFFF"/>
              </a:highlight>
              <a:cs typeface="Times New Roman" panose="02020603050405020304" pitchFamily="18" charset="0"/>
            </a:endParaRPr>
          </a:p>
          <a:p>
            <a:pPr algn="l" eaLnBrk="1" hangingPunct="1">
              <a:defRPr/>
            </a:pPr>
            <a:r>
              <a:rPr lang="zh-CN" sz="2800">
                <a:sym typeface="+mn-ea"/>
              </a:rPr>
              <a:t>Creating a float object</a:t>
            </a:r>
            <a:endParaRPr lang="zh-CN" altLang="zh-CN" sz="2800" dirty="0"/>
          </a:p>
          <a:p>
            <a:pPr lvl="1" eaLnBrk="1" hangingPunct="1">
              <a:defRPr/>
            </a:pPr>
            <a:r>
              <a:rPr lang="zh-CN">
                <a:highlight>
                  <a:srgbClr val="00FFFF"/>
                </a:highlight>
                <a:cs typeface="Times New Roman" panose="02020603050405020304" pitchFamily="18" charset="0"/>
                <a:sym typeface="+mn-ea"/>
              </a:rPr>
              <a:t>Example </a:t>
            </a:r>
            <a:r>
              <a:rPr>
                <a:highlight>
                  <a:srgbClr val="00FFFF"/>
                </a:highlight>
                <a:cs typeface="Times New Roman" panose="02020603050405020304" pitchFamily="18" charset="0"/>
                <a:sym typeface="+mn-ea"/>
              </a:rPr>
              <a:t>4.6</a:t>
            </a:r>
            <a:r>
              <a:rPr lang="zh-CN">
                <a:highlight>
                  <a:srgbClr val="00FFFF"/>
                </a:highlight>
                <a:cs typeface="Times New Roman" panose="02020603050405020304" pitchFamily="18" charset="0"/>
                <a:sym typeface="+mn-ea"/>
              </a:rPr>
              <a:t>: </a:t>
            </a:r>
            <a:r>
              <a:rPr>
                <a:highlight>
                  <a:srgbClr val="00FFFF"/>
                </a:highlight>
                <a:cs typeface="Times New Roman" panose="02020603050405020304" pitchFamily="18" charset="0"/>
                <a:sym typeface="+mn-ea"/>
              </a:rPr>
              <a:t>Float </a:t>
            </a:r>
            <a:r>
              <a:rPr lang="zh-CN">
                <a:highlight>
                  <a:srgbClr val="00FFFF"/>
                </a:highlight>
                <a:cs typeface="Times New Roman" panose="02020603050405020304" pitchFamily="18" charset="0"/>
                <a:sym typeface="+mn-ea"/>
              </a:rPr>
              <a:t>Object Example</a:t>
            </a:r>
            <a:endParaRPr lang="en-US" altLang="zh-CN" dirty="0">
              <a:highlight>
                <a:srgbClr val="00FFFF"/>
              </a:highlight>
              <a:cs typeface="Times New Roman" panose="02020603050405020304" pitchFamily="18" charset="0"/>
            </a:endParaRPr>
          </a:p>
          <a:p>
            <a:pPr eaLnBrk="1" hangingPunct="1">
              <a:defRPr/>
            </a:pPr>
            <a:endParaRPr lang="en-US" altLang="zh-CN" sz="2800" dirty="0">
              <a:highlight>
                <a:srgbClr val="00FFFF"/>
              </a:highlight>
            </a:endParaRPr>
          </a:p>
          <a:p>
            <a:pPr eaLnBrk="1" hangingPunct="1">
              <a:defRPr/>
            </a:pPr>
            <a:endParaRPr lang="en-US" altLang="zh-CN" sz="2800" dirty="0">
              <a:highlight>
                <a:srgbClr val="00FFFF"/>
              </a:highlight>
            </a:endParaRPr>
          </a:p>
          <a:p>
            <a:pPr eaLnBrk="1" hangingPunct="1">
              <a:defRPr/>
            </a:pPr>
            <a:endParaRPr lang="en-US" altLang="zh-CN" sz="2800" dirty="0">
              <a:highlight>
                <a:srgbClr val="00FFFF"/>
              </a:highlight>
            </a:endParaRPr>
          </a:p>
          <a:p>
            <a:pPr marL="457200" lvl="1" indent="0" eaLnBrk="1" hangingPunct="1">
              <a:buNone/>
              <a:defRPr/>
            </a:pPr>
            <a:endParaRPr lang="en-US" altLang="zh-CN" sz="2800" dirty="0">
              <a:highlight>
                <a:srgbClr val="00FFFF"/>
              </a:highlight>
              <a:cs typeface="Times New Roman" panose="02020603050405020304" pitchFamily="18" charset="0"/>
            </a:endParaRPr>
          </a:p>
          <a:p>
            <a:pPr eaLnBrk="1" hangingPunct="1">
              <a:defRPr/>
            </a:pPr>
            <a:endParaRPr lang="en-US" altLang="zh-CN" sz="2800" kern="100" dirty="0">
              <a:highlight>
                <a:srgbClr val="FFFF00"/>
              </a:highlight>
              <a:cs typeface="Times New Roman" panose="02020603050405020304" pitchFamily="18" charset="0"/>
            </a:endParaRPr>
          </a:p>
          <a:p>
            <a:pPr eaLnBrk="1" hangingPunct="1">
              <a:defRPr/>
            </a:pPr>
            <a:endParaRPr lang="en-US" altLang="zh-CN" sz="2800" dirty="0"/>
          </a:p>
        </p:txBody>
      </p:sp>
      <p:pic>
        <p:nvPicPr>
          <p:cNvPr id="20484"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167879" y="2204561"/>
            <a:ext cx="5688013" cy="180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910908" y="2679065"/>
            <a:ext cx="5184204" cy="1323439"/>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3.14 </a:t>
            </a:r>
            <a:r>
              <a:rPr lang="x-none" altLang="zh-CN" sz="2000" b="1" kern="100" dirty="0">
                <a:latin typeface="Times New Roman" panose="02020603050405020304" pitchFamily="18" charset="0"/>
                <a:ea typeface="Times New Roman" panose="02020603050405020304" pitchFamily="18" charset="0"/>
              </a:rPr>
              <a:t># </a:t>
            </a:r>
            <a:r>
              <a:rPr lang="zh-CN" altLang="zh-CN" sz="2000" b="1" kern="100" dirty="0">
                <a:latin typeface="Times New Roman" panose="02020603050405020304" pitchFamily="18" charset="0"/>
                <a:ea typeface="Times New Roman" panose="02020603050405020304" pitchFamily="18" charset="0"/>
              </a:rPr>
              <a:t>Output: </a:t>
            </a:r>
            <a:r>
              <a:rPr lang="x-none" altLang="zh-CN" sz="2000" b="1" kern="100" dirty="0">
                <a:highlight>
                  <a:srgbClr val="FFFF00"/>
                </a:highlight>
                <a:latin typeface="Times New Roman" panose="02020603050405020304" pitchFamily="18" charset="0"/>
                <a:cs typeface="Times New Roman" panose="02020603050405020304" pitchFamily="18" charset="0"/>
              </a:rPr>
              <a:t>3.14</a:t>
            </a:r>
            <a:endParaRPr lang="en-US" altLang="zh-CN" sz="20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highlight>
                  <a:srgbClr val="FFFF00"/>
                </a:highlight>
                <a:latin typeface="Times New Roman" panose="02020603050405020304" pitchFamily="18" charset="0"/>
                <a:cs typeface="Times New Roman" panose="02020603050405020304" pitchFamily="18" charset="0"/>
              </a:rPr>
              <a:t>3.14</a:t>
            </a:r>
            <a:endParaRPr lang="zh-CN" altLang="zh-CN" sz="20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type(3.14) </a:t>
            </a:r>
            <a:r>
              <a:rPr lang="zh-CN" altLang="zh-CN" sz="2000" b="1" kern="100" dirty="0">
                <a:latin typeface="Times New Roman" panose="02020603050405020304" pitchFamily="18" charset="0"/>
                <a:ea typeface="Times New Roman" panose="02020603050405020304" pitchFamily="18" charset="0"/>
              </a:rPr>
              <a:t>#Output: </a:t>
            </a:r>
            <a:r>
              <a:rPr lang="x-none" altLang="zh-CN" sz="2000" b="1" kern="100" dirty="0">
                <a:highlight>
                  <a:srgbClr val="FFFF00"/>
                </a:highlight>
                <a:latin typeface="Times New Roman" panose="02020603050405020304" pitchFamily="18" charset="0"/>
                <a:cs typeface="Times New Roman" panose="02020603050405020304" pitchFamily="18" charset="0"/>
              </a:rPr>
              <a:t>&lt;class 'float'&gt;</a:t>
            </a:r>
            <a:endParaRPr lang="en-US" altLang="zh-CN" sz="20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highlight>
                  <a:srgbClr val="FFFF00"/>
                </a:highlight>
                <a:latin typeface="Times New Roman" panose="02020603050405020304" pitchFamily="18" charset="0"/>
                <a:cs typeface="Times New Roman" panose="02020603050405020304" pitchFamily="18" charset="0"/>
              </a:rPr>
              <a:t>&lt;class 'float'&gt;</a:t>
            </a:r>
            <a:endParaRPr lang="zh-CN" altLang="zh-CN" sz="2000" b="1" kern="100" dirty="0">
              <a:highlight>
                <a:srgbClr val="FFFF00"/>
              </a:highlight>
              <a:latin typeface="Times New Roman" panose="02020603050405020304" pitchFamily="18" charset="0"/>
              <a:cs typeface="Times New Roman" panose="02020603050405020304" pitchFamily="18" charset="0"/>
            </a:endParaRPr>
          </a:p>
        </p:txBody>
      </p:sp>
      <p:pic>
        <p:nvPicPr>
          <p:cNvPr id="2048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6239193" y="4672965"/>
            <a:ext cx="1368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custDataLst>
              <p:tags r:id="rId4"/>
            </p:custDataLst>
          </p:nvPr>
        </p:nvSpPr>
        <p:spPr>
          <a:xfrm>
            <a:off x="706572" y="5157193"/>
            <a:ext cx="10945216" cy="1322070"/>
          </a:xfrm>
          <a:prstGeom prst="rect">
            <a:avLst/>
          </a:prstGeom>
          <a:solidFill>
            <a:schemeClr val="accent4">
              <a:lumMod val="20000"/>
              <a:lumOff val="80000"/>
            </a:schemeClr>
          </a:solidFill>
        </p:spPr>
        <p:txBody>
          <a:bodyPr>
            <a:spAutoFit/>
          </a:bodyPr>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float </a:t>
            </a:r>
            <a:r>
              <a:rPr lang="en-US" altLang="x-none" sz="2000" b="1" kern="100" dirty="0">
                <a:solidFill>
                  <a:srgbClr val="FF0000"/>
                </a:solidFill>
                <a:latin typeface="Times New Roman" panose="02020603050405020304" pitchFamily="18" charset="0"/>
                <a:ea typeface="Times New Roman" panose="02020603050405020304" pitchFamily="18" charset="0"/>
              </a:rPr>
              <a:t>										</a:t>
            </a:r>
            <a:r>
              <a:rPr lang="zh-CN" altLang="zh-CN" sz="2000" b="1" kern="100" dirty="0">
                <a:latin typeface="Times New Roman" panose="02020603050405020304" pitchFamily="18" charset="0"/>
                <a:ea typeface="Times New Roman" panose="02020603050405020304" pitchFamily="18" charset="0"/>
              </a:rPr>
              <a:t>#Output: </a:t>
            </a:r>
            <a:r>
              <a:rPr lang="x-none" altLang="zh-CN" sz="2000" b="1" kern="100" dirty="0">
                <a:highlight>
                  <a:srgbClr val="FFFF00"/>
                </a:highlight>
                <a:latin typeface="Times New Roman" panose="02020603050405020304" pitchFamily="18" charset="0"/>
                <a:cs typeface="Times New Roman" panose="02020603050405020304" pitchFamily="18" charset="0"/>
              </a:rPr>
              <a:t>&lt;class 'float'&gt;</a:t>
            </a:r>
            <a:endParaRPr lang="zh-CN" altLang="zh-CN" sz="20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float(123), float('3.14')</a:t>
            </a:r>
            <a:r>
              <a:rPr lang="en-US" altLang="x-none" sz="2000" b="1" kern="100" dirty="0">
                <a:solidFill>
                  <a:srgbClr val="FF0000"/>
                </a:solidFill>
                <a:latin typeface="Times New Roman" panose="02020603050405020304" pitchFamily="18" charset="0"/>
                <a:ea typeface="Times New Roman" panose="02020603050405020304" pitchFamily="18" charset="0"/>
              </a:rPr>
              <a:t>						</a:t>
            </a:r>
            <a:r>
              <a:rPr lang="zh-CN" altLang="zh-CN" sz="2000" b="1" kern="100" dirty="0">
                <a:latin typeface="Times New Roman" panose="02020603050405020304" pitchFamily="18" charset="0"/>
                <a:ea typeface="Times New Roman" panose="02020603050405020304" pitchFamily="18" charset="0"/>
              </a:rPr>
              <a:t>#Output: </a:t>
            </a:r>
            <a:r>
              <a:rPr lang="x-none" altLang="zh-CN" sz="2000" b="1" kern="100" dirty="0">
                <a:highlight>
                  <a:srgbClr val="FFFF00"/>
                </a:highlight>
                <a:latin typeface="Times New Roman" panose="02020603050405020304" pitchFamily="18" charset="0"/>
                <a:cs typeface="Times New Roman" panose="02020603050405020304" pitchFamily="18" charset="0"/>
              </a:rPr>
              <a:t>(123.0, 3.14)</a:t>
            </a:r>
            <a:endParaRPr lang="zh-CN" altLang="zh-CN" sz="20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float('Infinity'), float('-Infinity'), float('NaN') </a:t>
            </a:r>
            <a:r>
              <a:rPr lang="en-US" altLang="x-none" sz="2000" b="1" kern="100" dirty="0">
                <a:solidFill>
                  <a:srgbClr val="FF0000"/>
                </a:solidFill>
                <a:latin typeface="Times New Roman" panose="02020603050405020304" pitchFamily="18" charset="0"/>
                <a:ea typeface="Times New Roman" panose="02020603050405020304" pitchFamily="18" charset="0"/>
              </a:rPr>
              <a:t>	</a:t>
            </a:r>
            <a:r>
              <a:rPr lang="zh-CN" altLang="zh-CN" sz="2000" b="1" kern="100" dirty="0">
                <a:latin typeface="Times New Roman" panose="02020603050405020304" pitchFamily="18" charset="0"/>
                <a:ea typeface="Times New Roman" panose="02020603050405020304" pitchFamily="18" charset="0"/>
              </a:rPr>
              <a:t>#Output: </a:t>
            </a:r>
            <a:r>
              <a:rPr lang="x-none" altLang="zh-CN" sz="2000" b="1" kern="100" dirty="0">
                <a:highlight>
                  <a:srgbClr val="FFFF00"/>
                </a:highlight>
                <a:latin typeface="Times New Roman" panose="02020603050405020304" pitchFamily="18" charset="0"/>
                <a:cs typeface="Times New Roman" panose="02020603050405020304" pitchFamily="18" charset="0"/>
              </a:rPr>
              <a:t>(inf, -inf, nan)</a:t>
            </a:r>
            <a:endParaRPr lang="zh-CN" altLang="zh-CN" sz="20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rPr>
              <a:t>float('123abc') </a:t>
            </a:r>
            <a:r>
              <a:rPr lang="zh-CN" altLang="zh-CN" sz="2000" b="1" kern="100" dirty="0">
                <a:latin typeface="Times New Roman" panose="02020603050405020304" pitchFamily="18" charset="0"/>
                <a:ea typeface="Times New Roman" panose="02020603050405020304" pitchFamily="18" charset="0"/>
              </a:rPr>
              <a:t>#Error. </a:t>
            </a:r>
            <a:r>
              <a:rPr lang="x-none" altLang="zh-CN" sz="2000" b="1" kern="100" dirty="0">
                <a:latin typeface="Times New Roman" panose="02020603050405020304" pitchFamily="18" charset="0"/>
                <a:ea typeface="Times New Roman" panose="02020603050405020304" pitchFamily="18" charset="0"/>
              </a:rPr>
              <a:t>ValueError: could not convert string to float: '123abc'</a:t>
            </a:r>
            <a:endParaRPr lang="zh-CN" altLang="zh-CN" sz="2000" b="1" kern="1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a:xfrm>
            <a:off x="-688340" y="685165"/>
            <a:ext cx="13818235" cy="509905"/>
          </a:xfrm>
        </p:spPr>
        <p:txBody>
          <a:bodyPr/>
          <a:lstStyle/>
          <a:p>
            <a:pPr eaLnBrk="1" hangingPunct="1">
              <a:defRPr/>
            </a:pPr>
            <a:r>
              <a:rPr lang="en-US" altLang="zh-CN" dirty="0"/>
              <a:t>float </a:t>
            </a:r>
            <a:r>
              <a:rPr lang="zh-CN" altLang="zh-CN" dirty="0"/>
              <a:t>type</a:t>
            </a:r>
            <a:r>
              <a:rPr lang="zh-CN" altLang="zh-CN" dirty="0"/>
              <a:t>(finite precision floating point number)</a:t>
            </a:r>
            <a:r>
              <a:rPr lang="en-US" altLang="zh-CN" dirty="0"/>
              <a:t>(2)</a:t>
            </a:r>
            <a:endParaRPr lang="zh-CN" altLang="en-US" dirty="0"/>
          </a:p>
        </p:txBody>
      </p:sp>
      <p:sp>
        <p:nvSpPr>
          <p:cNvPr id="19459" name="内容占位符 2"/>
          <p:cNvSpPr>
            <a:spLocks noGrp="1" noChangeArrowheads="1"/>
          </p:cNvSpPr>
          <p:nvPr>
            <p:ph idx="1"/>
          </p:nvPr>
        </p:nvSpPr>
        <p:spPr>
          <a:xfrm>
            <a:off x="119336" y="1482090"/>
            <a:ext cx="8492852" cy="4543425"/>
          </a:xfrm>
        </p:spPr>
        <p:txBody>
          <a:bodyPr/>
          <a:lstStyle/>
          <a:p>
            <a:pPr eaLnBrk="1" hangingPunct="1">
              <a:defRPr/>
            </a:pPr>
            <a:r>
              <a:rPr lang="zh-CN" altLang="zh-CN" sz="2400" dirty="0"/>
              <a:t>Methods for </a:t>
            </a:r>
            <a:r>
              <a:rPr lang="en-US" altLang="zh-CN" sz="2400" dirty="0"/>
              <a:t>float </a:t>
            </a:r>
            <a:r>
              <a:rPr lang="zh-CN" altLang="zh-CN" sz="2400" dirty="0"/>
              <a:t>objects</a:t>
            </a:r>
            <a:endParaRPr lang="en-US" altLang="zh-CN" sz="2400" dirty="0"/>
          </a:p>
          <a:p>
            <a:pPr eaLnBrk="1" hangingPunct="1">
              <a:defRPr/>
            </a:pPr>
            <a:endParaRPr lang="en-US" altLang="zh-CN" sz="2400" dirty="0"/>
          </a:p>
          <a:p>
            <a:pPr eaLnBrk="1" hangingPunct="1">
              <a:defRPr/>
            </a:pPr>
            <a:endParaRPr lang="en-US" altLang="zh-CN" sz="2400" dirty="0"/>
          </a:p>
          <a:p>
            <a:pPr eaLnBrk="1" hangingPunct="1">
              <a:defRPr/>
            </a:pPr>
            <a:endParaRPr lang="en-US" altLang="zh-CN" sz="2400" dirty="0"/>
          </a:p>
          <a:p>
            <a:pPr eaLnBrk="1" hangingPunct="1">
              <a:defRPr/>
            </a:pPr>
            <a:endParaRPr lang="zh-CN" altLang="en-US" sz="2400" dirty="0">
              <a:highlight>
                <a:srgbClr val="00FFFF"/>
              </a:highlight>
              <a:cs typeface="Times New Roman" panose="02020603050405020304" pitchFamily="18" charset="0"/>
            </a:endParaRPr>
          </a:p>
        </p:txBody>
      </p:sp>
      <p:graphicFrame>
        <p:nvGraphicFramePr>
          <p:cNvPr id="2" name="表格 1"/>
          <p:cNvGraphicFramePr>
            <a:graphicFrameLocks noGrp="1"/>
          </p:cNvGraphicFramePr>
          <p:nvPr>
            <p:custDataLst>
              <p:tags r:id="rId1"/>
            </p:custDataLst>
          </p:nvPr>
        </p:nvGraphicFramePr>
        <p:xfrm>
          <a:off x="335280" y="1986915"/>
          <a:ext cx="11619865" cy="4799330"/>
        </p:xfrm>
        <a:graphic>
          <a:graphicData uri="http://schemas.openxmlformats.org/drawingml/2006/table">
            <a:tbl>
              <a:tblPr firstRow="1" firstCol="1" bandRow="1">
                <a:tableStyleId>{5C22544A-7EE6-4342-B048-85BDC9FD1C3A}</a:tableStyleId>
              </a:tblPr>
              <a:tblGrid>
                <a:gridCol w="2505075"/>
                <a:gridCol w="2686685"/>
                <a:gridCol w="6428105"/>
              </a:tblGrid>
              <a:tr h="476885">
                <a:tc>
                  <a:txBody>
                    <a:bodyPr/>
                    <a:lstStyle/>
                    <a:p>
                      <a:pPr algn="ctr">
                        <a:spcAft>
                          <a:spcPts val="0"/>
                        </a:spcAft>
                      </a:pPr>
                      <a:r>
                        <a:rPr lang="zh-CN" sz="2200" kern="0">
                          <a:effectLst/>
                        </a:rPr>
                        <a:t>methodologies</a:t>
                      </a:r>
                      <a:endParaRPr lang="zh-CN" sz="2200" b="1" kern="0">
                        <a:effectLst/>
                        <a:latin typeface="Times New Roman" panose="02020603050405020304" pitchFamily="18" charset="0"/>
                        <a:ea typeface="Times New Roman" panose="02020603050405020304" pitchFamily="18" charset="0"/>
                      </a:endParaRPr>
                    </a:p>
                  </a:txBody>
                  <a:tcPr marL="68586" marR="68586" marT="0" marB="0"/>
                </a:tc>
                <a:tc>
                  <a:txBody>
                    <a:bodyPr/>
                    <a:lstStyle/>
                    <a:p>
                      <a:pPr algn="ctr">
                        <a:spcAft>
                          <a:spcPts val="0"/>
                        </a:spcAft>
                      </a:pPr>
                      <a:r>
                        <a:rPr lang="zh-CN" sz="2200" kern="0">
                          <a:effectLst/>
                        </a:rPr>
                        <a:t>clarification</a:t>
                      </a:r>
                      <a:endParaRPr lang="zh-CN" sz="2200" b="1" kern="0">
                        <a:effectLst/>
                        <a:latin typeface="Times New Roman" panose="02020603050405020304" pitchFamily="18" charset="0"/>
                        <a:ea typeface="Times New Roman" panose="02020603050405020304" pitchFamily="18" charset="0"/>
                      </a:endParaRPr>
                    </a:p>
                  </a:txBody>
                  <a:tcPr marL="68586" marR="68586" marT="0" marB="0"/>
                </a:tc>
                <a:tc>
                  <a:txBody>
                    <a:bodyPr/>
                    <a:lstStyle/>
                    <a:p>
                      <a:pPr algn="ctr">
                        <a:spcAft>
                          <a:spcPts val="0"/>
                        </a:spcAft>
                      </a:pPr>
                      <a:r>
                        <a:rPr lang="zh-CN" sz="2200" kern="0">
                          <a:effectLst/>
                        </a:rPr>
                        <a:t>typical example</a:t>
                      </a:r>
                      <a:endParaRPr lang="zh-CN" sz="2200" b="1" kern="0">
                        <a:effectLst/>
                        <a:latin typeface="Times New Roman" panose="02020603050405020304" pitchFamily="18" charset="0"/>
                        <a:ea typeface="Times New Roman" panose="02020603050405020304" pitchFamily="18" charset="0"/>
                      </a:endParaRPr>
                    </a:p>
                  </a:txBody>
                  <a:tcPr marL="68586" marR="68586" marT="0" marB="0"/>
                </a:tc>
              </a:tr>
              <a:tr h="953135">
                <a:tc>
                  <a:txBody>
                    <a:bodyPr/>
                    <a:lstStyle/>
                    <a:p>
                      <a:pPr algn="l">
                        <a:spcAft>
                          <a:spcPts val="0"/>
                        </a:spcAft>
                      </a:pPr>
                      <a:r>
                        <a:rPr lang="en-US" sz="2200" kern="0">
                          <a:effectLst/>
                        </a:rPr>
                        <a:t>as_integer_ratio()</a:t>
                      </a:r>
                      <a:endParaRPr lang="en-US" sz="2200" b="1" kern="0">
                        <a:effectLst/>
                        <a:latin typeface="Times New Roman" panose="02020603050405020304" pitchFamily="18" charset="0"/>
                        <a:ea typeface="Times New Roman" panose="02020603050405020304" pitchFamily="18" charset="0"/>
                      </a:endParaRPr>
                    </a:p>
                  </a:txBody>
                  <a:tcPr marL="68586" marR="68586" marT="0" marB="0" anchor="ctr"/>
                </a:tc>
                <a:tc>
                  <a:txBody>
                    <a:bodyPr/>
                    <a:lstStyle/>
                    <a:p>
                      <a:pPr algn="l">
                        <a:spcAft>
                          <a:spcPts val="0"/>
                        </a:spcAft>
                      </a:pPr>
                      <a:r>
                        <a:rPr lang="zh-CN" sz="2200" kern="0" dirty="0">
                          <a:effectLst/>
                        </a:rPr>
                        <a:t>Conversion to Fractions</a:t>
                      </a:r>
                      <a:endParaRPr lang="zh-CN" sz="2200" b="1" kern="0" dirty="0">
                        <a:effectLst/>
                        <a:latin typeface="Times New Roman" panose="02020603050405020304" pitchFamily="18" charset="0"/>
                        <a:ea typeface="Times New Roman" panose="02020603050405020304" pitchFamily="18" charset="0"/>
                      </a:endParaRPr>
                    </a:p>
                  </a:txBody>
                  <a:tcPr marL="68586" marR="68586" marT="0" marB="0" anchor="ctr"/>
                </a:tc>
                <a:tc>
                  <a:txBody>
                    <a:bodyPr/>
                    <a:lstStyle/>
                    <a:p>
                      <a:pPr algn="l">
                        <a:spcAft>
                          <a:spcPts val="0"/>
                        </a:spcAft>
                      </a:pPr>
                      <a:r>
                        <a:rPr lang="en-US" sz="2200" kern="0" dirty="0">
                          <a:effectLst/>
                        </a:rPr>
                        <a:t>1.25.as_integer_ratio() </a:t>
                      </a:r>
                      <a:r>
                        <a:rPr lang="zh-CN" sz="2200" kern="0" dirty="0">
                          <a:effectLst/>
                        </a:rPr>
                        <a:t>#Result: </a:t>
                      </a:r>
                      <a:r>
                        <a:rPr lang="en-US" sz="2200" kern="0" dirty="0">
                          <a:effectLst/>
                        </a:rPr>
                        <a:t>(5, 4)</a:t>
                      </a:r>
                      <a:endParaRPr lang="zh-CN" sz="2200" kern="100" dirty="0">
                        <a:effectLst/>
                      </a:endParaRPr>
                    </a:p>
                    <a:p>
                      <a:pPr algn="l">
                        <a:spcAft>
                          <a:spcPts val="0"/>
                        </a:spcAft>
                      </a:pPr>
                      <a:r>
                        <a:rPr lang="en-US" sz="2200" kern="0" dirty="0" err="1">
                          <a:effectLst/>
                        </a:rPr>
                        <a:t>float.as_integer_ratio</a:t>
                      </a:r>
                      <a:r>
                        <a:rPr lang="en-US" sz="2200" kern="0" dirty="0">
                          <a:effectLst/>
                        </a:rPr>
                        <a:t>(1.25) </a:t>
                      </a:r>
                      <a:r>
                        <a:rPr lang="zh-CN" sz="2200" kern="0" dirty="0">
                          <a:effectLst/>
                        </a:rPr>
                        <a:t>#result: </a:t>
                      </a:r>
                      <a:r>
                        <a:rPr lang="en-US" sz="2200" kern="0" dirty="0">
                          <a:effectLst/>
                        </a:rPr>
                        <a:t>(5, 4)</a:t>
                      </a:r>
                      <a:endParaRPr lang="zh-CN" sz="2200" b="1" kern="100" dirty="0">
                        <a:effectLst/>
                        <a:latin typeface="Times New Roman" panose="02020603050405020304" pitchFamily="18" charset="0"/>
                        <a:ea typeface="Times New Roman" panose="02020603050405020304" pitchFamily="18" charset="0"/>
                      </a:endParaRPr>
                    </a:p>
                  </a:txBody>
                  <a:tcPr marL="68586" marR="68586" marT="0" marB="0" anchor="ctr"/>
                </a:tc>
              </a:tr>
              <a:tr h="953135">
                <a:tc>
                  <a:txBody>
                    <a:bodyPr/>
                    <a:lstStyle/>
                    <a:p>
                      <a:pPr algn="l">
                        <a:spcAft>
                          <a:spcPts val="0"/>
                        </a:spcAft>
                      </a:pPr>
                      <a:r>
                        <a:rPr lang="en-US" sz="2200" kern="0">
                          <a:effectLst/>
                        </a:rPr>
                        <a:t>hex()</a:t>
                      </a:r>
                      <a:endParaRPr lang="en-US" sz="2200" kern="0">
                        <a:effectLst/>
                        <a:latin typeface="Times New Roman" panose="02020603050405020304" pitchFamily="18" charset="0"/>
                        <a:ea typeface="Times New Roman" panose="02020603050405020304" pitchFamily="18" charset="0"/>
                      </a:endParaRPr>
                    </a:p>
                  </a:txBody>
                  <a:tcPr marL="68586" marR="68586" marT="0" marB="0" anchor="ctr"/>
                </a:tc>
                <a:tc>
                  <a:txBody>
                    <a:bodyPr/>
                    <a:lstStyle/>
                    <a:p>
                      <a:pPr algn="l">
                        <a:spcAft>
                          <a:spcPts val="0"/>
                        </a:spcAft>
                      </a:pPr>
                      <a:r>
                        <a:rPr lang="zh-CN" sz="2200" kern="0" dirty="0">
                          <a:effectLst/>
                        </a:rPr>
                        <a:t>Convert to hexadecimal string</a:t>
                      </a:r>
                      <a:endParaRPr lang="zh-CN" sz="2200" kern="0" dirty="0">
                        <a:effectLst/>
                        <a:latin typeface="Times New Roman" panose="02020603050405020304" pitchFamily="18" charset="0"/>
                        <a:ea typeface="Times New Roman" panose="02020603050405020304" pitchFamily="18" charset="0"/>
                      </a:endParaRPr>
                    </a:p>
                  </a:txBody>
                  <a:tcPr marL="68586" marR="68586" marT="0" marB="0" anchor="ctr"/>
                </a:tc>
                <a:tc>
                  <a:txBody>
                    <a:bodyPr/>
                    <a:lstStyle/>
                    <a:p>
                      <a:pPr algn="l">
                        <a:spcAft>
                          <a:spcPts val="0"/>
                        </a:spcAft>
                      </a:pPr>
                      <a:r>
                        <a:rPr lang="en-US" sz="2200" kern="0">
                          <a:effectLst/>
                        </a:rPr>
                        <a:t>12.3.hex() </a:t>
                      </a:r>
                      <a:r>
                        <a:rPr lang="zh-CN" sz="2200" kern="0">
                          <a:effectLst/>
                        </a:rPr>
                        <a:t>#Result: </a:t>
                      </a:r>
                      <a:r>
                        <a:rPr lang="en-US" sz="2200" kern="0">
                          <a:effectLst/>
                        </a:rPr>
                        <a:t>'0x1.89999999999999ap+3'</a:t>
                      </a:r>
                      <a:endParaRPr lang="zh-CN" sz="2200" kern="100">
                        <a:effectLst/>
                      </a:endParaRPr>
                    </a:p>
                    <a:p>
                      <a:pPr algn="l">
                        <a:spcAft>
                          <a:spcPts val="0"/>
                        </a:spcAft>
                      </a:pPr>
                      <a:r>
                        <a:rPr lang="en-US" sz="2200" kern="0">
                          <a:effectLst/>
                        </a:rPr>
                        <a:t>float.hex(12.3) </a:t>
                      </a:r>
                      <a:r>
                        <a:rPr lang="zh-CN" sz="2200" kern="0">
                          <a:effectLst/>
                        </a:rPr>
                        <a:t>#result: </a:t>
                      </a:r>
                      <a:r>
                        <a:rPr lang="en-US" sz="2200" kern="0">
                          <a:effectLst/>
                        </a:rPr>
                        <a:t>'0x1.89999999999999ap+3'</a:t>
                      </a:r>
                      <a:endParaRPr lang="zh-CN" sz="2200" kern="100">
                        <a:effectLst/>
                        <a:latin typeface="Times New Roman" panose="02020603050405020304" pitchFamily="18" charset="0"/>
                        <a:ea typeface="Times New Roman" panose="02020603050405020304" pitchFamily="18" charset="0"/>
                      </a:endParaRPr>
                    </a:p>
                  </a:txBody>
                  <a:tcPr marL="68586" marR="68586" marT="0" marB="0" anchor="ctr"/>
                </a:tc>
              </a:tr>
              <a:tr h="712470">
                <a:tc>
                  <a:txBody>
                    <a:bodyPr/>
                    <a:lstStyle/>
                    <a:p>
                      <a:pPr algn="l">
                        <a:spcAft>
                          <a:spcPts val="0"/>
                        </a:spcAft>
                      </a:pPr>
                      <a:r>
                        <a:rPr lang="en-US" sz="2200" kern="0">
                          <a:effectLst/>
                        </a:rPr>
                        <a:t>fromhex(string) </a:t>
                      </a:r>
                      <a:endParaRPr lang="en-US" sz="2200" kern="0">
                        <a:effectLst/>
                        <a:latin typeface="Times New Roman" panose="02020603050405020304" pitchFamily="18" charset="0"/>
                        <a:ea typeface="Times New Roman" panose="02020603050405020304" pitchFamily="18" charset="0"/>
                      </a:endParaRPr>
                    </a:p>
                  </a:txBody>
                  <a:tcPr marL="68586" marR="68586" marT="0" marB="0" anchor="ctr"/>
                </a:tc>
                <a:tc>
                  <a:txBody>
                    <a:bodyPr/>
                    <a:lstStyle/>
                    <a:p>
                      <a:pPr algn="l">
                        <a:spcAft>
                          <a:spcPts val="0"/>
                        </a:spcAft>
                      </a:pPr>
                      <a:r>
                        <a:rPr lang="zh-CN" sz="2200" kern="0">
                          <a:effectLst/>
                        </a:rPr>
                        <a:t>Converting hexadecimal strings to floating point numbers</a:t>
                      </a:r>
                      <a:endParaRPr lang="zh-CN" sz="2200" kern="0">
                        <a:effectLst/>
                        <a:latin typeface="Times New Roman" panose="02020603050405020304" pitchFamily="18" charset="0"/>
                        <a:ea typeface="Times New Roman" panose="02020603050405020304" pitchFamily="18" charset="0"/>
                      </a:endParaRPr>
                    </a:p>
                  </a:txBody>
                  <a:tcPr marL="68586" marR="68586" marT="0" marB="0" anchor="ctr"/>
                </a:tc>
                <a:tc>
                  <a:txBody>
                    <a:bodyPr/>
                    <a:lstStyle/>
                    <a:p>
                      <a:pPr algn="l">
                        <a:spcAft>
                          <a:spcPts val="0"/>
                        </a:spcAft>
                      </a:pPr>
                      <a:r>
                        <a:rPr lang="en-US" sz="2200" kern="0">
                          <a:effectLst/>
                        </a:rPr>
                        <a:t>float.fromhex('0xFF') </a:t>
                      </a:r>
                      <a:r>
                        <a:rPr lang="zh-CN" sz="2200" kern="0">
                          <a:effectLst/>
                        </a:rPr>
                        <a:t>#Result: </a:t>
                      </a:r>
                      <a:r>
                        <a:rPr lang="en-US" sz="2200" kern="0">
                          <a:effectLst/>
                        </a:rPr>
                        <a:t>255.0</a:t>
                      </a:r>
                      <a:endParaRPr lang="zh-CN" sz="2200" kern="0">
                        <a:effectLst/>
                        <a:latin typeface="Times New Roman" panose="02020603050405020304" pitchFamily="18" charset="0"/>
                        <a:ea typeface="Times New Roman" panose="02020603050405020304" pitchFamily="18" charset="0"/>
                      </a:endParaRPr>
                    </a:p>
                  </a:txBody>
                  <a:tcPr marL="68586" marR="68586" marT="0" marB="0" anchor="ctr"/>
                </a:tc>
              </a:tr>
              <a:tr h="953135">
                <a:tc>
                  <a:txBody>
                    <a:bodyPr/>
                    <a:lstStyle/>
                    <a:p>
                      <a:pPr algn="l">
                        <a:spcAft>
                          <a:spcPts val="0"/>
                        </a:spcAft>
                      </a:pPr>
                      <a:r>
                        <a:rPr lang="en-US" sz="2200" kern="0">
                          <a:effectLst/>
                        </a:rPr>
                        <a:t>is_integer()</a:t>
                      </a:r>
                      <a:endParaRPr lang="en-US" sz="2200" kern="0">
                        <a:effectLst/>
                        <a:latin typeface="Times New Roman" panose="02020603050405020304" pitchFamily="18" charset="0"/>
                        <a:ea typeface="Times New Roman" panose="02020603050405020304" pitchFamily="18" charset="0"/>
                      </a:endParaRPr>
                    </a:p>
                  </a:txBody>
                  <a:tcPr marL="68586" marR="68586" marT="0" marB="0" anchor="ctr"/>
                </a:tc>
                <a:tc>
                  <a:txBody>
                    <a:bodyPr/>
                    <a:lstStyle/>
                    <a:p>
                      <a:pPr algn="l">
                        <a:spcAft>
                          <a:spcPts val="0"/>
                        </a:spcAft>
                      </a:pPr>
                      <a:r>
                        <a:rPr lang="zh-CN" sz="2200" kern="0">
                          <a:effectLst/>
                        </a:rPr>
                        <a:t>Determine if the type is </a:t>
                      </a:r>
                      <a:r>
                        <a:rPr lang="en-US" sz="2200" kern="0">
                          <a:effectLst/>
                        </a:rPr>
                        <a:t>int</a:t>
                      </a:r>
                      <a:endParaRPr lang="zh-CN" sz="2200" kern="0">
                        <a:effectLst/>
                        <a:latin typeface="Times New Roman" panose="02020603050405020304" pitchFamily="18" charset="0"/>
                        <a:ea typeface="Times New Roman" panose="02020603050405020304" pitchFamily="18" charset="0"/>
                      </a:endParaRPr>
                    </a:p>
                  </a:txBody>
                  <a:tcPr marL="68586" marR="68586" marT="0" marB="0" anchor="ctr"/>
                </a:tc>
                <a:tc>
                  <a:txBody>
                    <a:bodyPr/>
                    <a:lstStyle/>
                    <a:p>
                      <a:pPr algn="l">
                        <a:spcAft>
                          <a:spcPts val="0"/>
                        </a:spcAft>
                      </a:pPr>
                      <a:r>
                        <a:rPr lang="en-US" sz="2200" kern="0" dirty="0">
                          <a:effectLst/>
                        </a:rPr>
                        <a:t>3.14.is_integer() # </a:t>
                      </a:r>
                      <a:r>
                        <a:rPr lang="zh-CN" sz="2200" kern="0" dirty="0">
                          <a:effectLst/>
                        </a:rPr>
                        <a:t>Result: </a:t>
                      </a:r>
                      <a:r>
                        <a:rPr lang="en-US" sz="2200" kern="0" dirty="0">
                          <a:effectLst/>
                        </a:rPr>
                        <a:t>False</a:t>
                      </a:r>
                      <a:endParaRPr lang="zh-CN" sz="2200" kern="100" dirty="0">
                        <a:effectLst/>
                      </a:endParaRPr>
                    </a:p>
                    <a:p>
                      <a:pPr algn="l">
                        <a:spcAft>
                          <a:spcPts val="0"/>
                        </a:spcAft>
                      </a:pPr>
                      <a:r>
                        <a:rPr lang="en-US" sz="2200" kern="0" dirty="0" err="1">
                          <a:effectLst/>
                        </a:rPr>
                        <a:t>float.is_integer</a:t>
                      </a:r>
                      <a:r>
                        <a:rPr lang="en-US" sz="2200" kern="0" dirty="0">
                          <a:effectLst/>
                        </a:rPr>
                        <a:t>(2.0) </a:t>
                      </a:r>
                      <a:r>
                        <a:rPr lang="zh-CN" sz="2200" kern="0" dirty="0">
                          <a:effectLst/>
                        </a:rPr>
                        <a:t>#Result: </a:t>
                      </a:r>
                      <a:r>
                        <a:rPr lang="en-US" sz="2200" kern="0" dirty="0">
                          <a:effectLst/>
                        </a:rPr>
                        <a:t>True</a:t>
                      </a:r>
                      <a:endParaRPr lang="zh-CN" sz="2200" kern="100" dirty="0">
                        <a:effectLst/>
                        <a:latin typeface="Times New Roman" panose="02020603050405020304" pitchFamily="18" charset="0"/>
                        <a:ea typeface="Times New Roman" panose="02020603050405020304" pitchFamily="18" charset="0"/>
                      </a:endParaRPr>
                    </a:p>
                  </a:txBody>
                  <a:tcPr marL="68586" marR="68586" marT="0" marB="0"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内容占位符 2"/>
          <p:cNvSpPr>
            <a:spLocks noGrp="1" noChangeArrowheads="1"/>
          </p:cNvSpPr>
          <p:nvPr>
            <p:ph idx="1"/>
          </p:nvPr>
        </p:nvSpPr>
        <p:spPr>
          <a:xfrm>
            <a:off x="262846" y="1625600"/>
            <a:ext cx="8492852" cy="4543425"/>
          </a:xfrm>
        </p:spPr>
        <p:txBody>
          <a:bodyPr/>
          <a:lstStyle/>
          <a:p>
            <a:pPr eaLnBrk="1" hangingPunct="1">
              <a:defRPr/>
            </a:pPr>
            <a:r>
              <a:rPr lang="zh-CN" altLang="zh-CN" sz="2400" dirty="0"/>
              <a:t>Floating-point arithmetic</a:t>
            </a:r>
            <a:endParaRPr lang="en-US" altLang="zh-CN" sz="2400" dirty="0"/>
          </a:p>
          <a:p>
            <a:pPr lvl="1" eaLnBrk="1" hangingPunct="1">
              <a:defRPr/>
            </a:pPr>
            <a:r>
              <a:rPr lang="zh-CN" altLang="zh-CN" sz="2400" dirty="0"/>
              <a:t>Arithmetic operations, functions for floating-point operations in the math module</a:t>
            </a:r>
            <a:endParaRPr lang="en-US" altLang="zh-CN" sz="2400" dirty="0"/>
          </a:p>
          <a:p>
            <a:pPr lvl="1"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4.7</a:t>
            </a:r>
            <a:r>
              <a:rPr lang="zh-CN" altLang="zh-CN" sz="2400" dirty="0">
                <a:highlight>
                  <a:srgbClr val="00FFFF"/>
                </a:highlight>
                <a:cs typeface="Times New Roman" panose="02020603050405020304" pitchFamily="18" charset="0"/>
              </a:rPr>
              <a:t>] Floating Point Arithmetic Example</a:t>
            </a:r>
            <a:endParaRPr lang="zh-CN" altLang="en-US" sz="2400" dirty="0">
              <a:highlight>
                <a:srgbClr val="00FFFF"/>
              </a:highlight>
              <a:cs typeface="Times New Roman" panose="02020603050405020304" pitchFamily="18" charset="0"/>
            </a:endParaRPr>
          </a:p>
        </p:txBody>
      </p:sp>
      <p:sp>
        <p:nvSpPr>
          <p:cNvPr id="3" name="矩形 2"/>
          <p:cNvSpPr/>
          <p:nvPr/>
        </p:nvSpPr>
        <p:spPr>
          <a:xfrm>
            <a:off x="1782128" y="3702685"/>
            <a:ext cx="3314700" cy="1631950"/>
          </a:xfrm>
          <a:prstGeom prst="rect">
            <a:avLst/>
          </a:prstGeom>
          <a:solidFill>
            <a:schemeClr val="accent4">
              <a:lumMod val="20000"/>
              <a:lumOff val="80000"/>
            </a:schemeClr>
          </a:solidFill>
          <a:ln>
            <a:solidFill>
              <a:srgbClr val="FF0000"/>
            </a:solidFill>
          </a:ln>
        </p:spPr>
        <p:txBody>
          <a:bodyPr>
            <a:spAutoFit/>
          </a:bodyPr>
          <a:lstStyle/>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import sys</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a = float(sys.argv[1])</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b = float(sys.argv[2])</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c = a * b</a:t>
            </a:r>
            <a:endParaRPr lang="zh-CN" altLang="zh-CN" sz="2000" b="1" kern="100" dirty="0">
              <a:solidFill>
                <a:srgbClr val="FF0000"/>
              </a:solidFill>
              <a:latin typeface="Times New Roman" panose="02020603050405020304" pitchFamily="18" charset="0"/>
              <a:ea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rPr>
              <a:t>print(a, ' * ', b, ' = ', c)</a:t>
            </a:r>
            <a:endParaRPr lang="zh-CN" altLang="zh-CN" sz="2000" b="1" kern="100" dirty="0">
              <a:solidFill>
                <a:srgbClr val="FF0000"/>
              </a:solidFill>
              <a:latin typeface="Times New Roman" panose="02020603050405020304" pitchFamily="18" charset="0"/>
              <a:ea typeface="Times New Roman" panose="02020603050405020304" pitchFamily="18" charset="0"/>
            </a:endParaRPr>
          </a:p>
        </p:txBody>
      </p:sp>
      <p:pic>
        <p:nvPicPr>
          <p:cNvPr id="21535" name="图片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59805" y="4004944"/>
            <a:ext cx="4752975"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a:spLocks noGrp="1" noChangeArrowheads="1"/>
          </p:cNvSpPr>
          <p:nvPr>
            <p:custDataLst>
              <p:tags r:id="rId2"/>
            </p:custDataLst>
          </p:nvPr>
        </p:nvSpPr>
        <p:spPr>
          <a:xfrm>
            <a:off x="-110490" y="685165"/>
            <a:ext cx="12465685" cy="509905"/>
          </a:xfrm>
          <a:prstGeom prst="rect">
            <a:avLst/>
          </a:prstGeom>
          <a:noFill/>
          <a:ln>
            <a:noFill/>
          </a:ln>
        </p:spPr>
        <p:txBody>
          <a:bodyPr vert="horz" wrap="square" lIns="92075" tIns="46038" rIns="92075" bIns="46038" numCol="1" anchor="ctr" anchorCtr="0" compatLnSpc="1"/>
          <a:lst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panose="020B0604020202020204" pitchFamily="34" charset="0"/>
              </a:defRPr>
            </a:lvl2pPr>
            <a:lvl3pPr algn="ctr" rtl="0" eaLnBrk="0" fontAlgn="base" hangingPunct="0">
              <a:spcBef>
                <a:spcPct val="0"/>
              </a:spcBef>
              <a:spcAft>
                <a:spcPct val="0"/>
              </a:spcAft>
              <a:defRPr sz="3200">
                <a:solidFill>
                  <a:srgbClr val="B82F25"/>
                </a:solidFill>
                <a:latin typeface="Arial" panose="020B0604020202020204" pitchFamily="34" charset="0"/>
              </a:defRPr>
            </a:lvl3pPr>
            <a:lvl4pPr algn="ctr" rtl="0" eaLnBrk="0" fontAlgn="base" hangingPunct="0">
              <a:spcBef>
                <a:spcPct val="0"/>
              </a:spcBef>
              <a:spcAft>
                <a:spcPct val="0"/>
              </a:spcAft>
              <a:defRPr sz="3200">
                <a:solidFill>
                  <a:srgbClr val="B82F25"/>
                </a:solidFill>
                <a:latin typeface="Arial" panose="020B0604020202020204" pitchFamily="34" charset="0"/>
              </a:defRPr>
            </a:lvl4pPr>
            <a:lvl5pPr algn="ctr" rtl="0" eaLnBrk="0" fontAlgn="base" hangingPunct="0">
              <a:spcBef>
                <a:spcPct val="0"/>
              </a:spcBef>
              <a:spcAft>
                <a:spcPct val="0"/>
              </a:spcAft>
              <a:defRPr sz="3200">
                <a:solidFill>
                  <a:srgbClr val="B82F25"/>
                </a:solidFill>
                <a:latin typeface="Arial" panose="020B0604020202020204" pitchFamily="34" charset="0"/>
              </a:defRPr>
            </a:lvl5pPr>
            <a:lvl6pPr marL="457200" algn="ctr" rtl="0" eaLnBrk="0" fontAlgn="base" hangingPunct="0">
              <a:spcBef>
                <a:spcPct val="0"/>
              </a:spcBef>
              <a:spcAft>
                <a:spcPct val="0"/>
              </a:spcAft>
              <a:defRPr sz="3200">
                <a:solidFill>
                  <a:srgbClr val="FF7706"/>
                </a:solidFill>
                <a:latin typeface="Arial" panose="020B0604020202020204" pitchFamily="34" charset="0"/>
              </a:defRPr>
            </a:lvl6pPr>
            <a:lvl7pPr marL="914400" algn="ctr" rtl="0" eaLnBrk="0" fontAlgn="base" hangingPunct="0">
              <a:spcBef>
                <a:spcPct val="0"/>
              </a:spcBef>
              <a:spcAft>
                <a:spcPct val="0"/>
              </a:spcAft>
              <a:defRPr sz="3200">
                <a:solidFill>
                  <a:srgbClr val="FF7706"/>
                </a:solidFill>
                <a:latin typeface="Arial" panose="020B0604020202020204" pitchFamily="34" charset="0"/>
              </a:defRPr>
            </a:lvl7pPr>
            <a:lvl8pPr marL="1371600" algn="ctr" rtl="0" eaLnBrk="0" fontAlgn="base" hangingPunct="0">
              <a:spcBef>
                <a:spcPct val="0"/>
              </a:spcBef>
              <a:spcAft>
                <a:spcPct val="0"/>
              </a:spcAft>
              <a:defRPr sz="3200">
                <a:solidFill>
                  <a:srgbClr val="FF7706"/>
                </a:solidFill>
                <a:latin typeface="Arial" panose="020B0604020202020204" pitchFamily="34" charset="0"/>
              </a:defRPr>
            </a:lvl8pPr>
            <a:lvl9pPr marL="1828800" algn="ctr" rtl="0" eaLnBrk="0" fontAlgn="base" hangingPunct="0">
              <a:spcBef>
                <a:spcPct val="0"/>
              </a:spcBef>
              <a:spcAft>
                <a:spcPct val="0"/>
              </a:spcAft>
              <a:defRPr sz="3200">
                <a:solidFill>
                  <a:srgbClr val="FF7706"/>
                </a:solidFill>
                <a:latin typeface="Arial" panose="020B0604020202020204" pitchFamily="34" charset="0"/>
              </a:defRPr>
            </a:lvl9pPr>
          </a:lstStyle>
          <a:p>
            <a:pPr eaLnBrk="1" hangingPunct="1">
              <a:defRPr/>
            </a:pPr>
            <a:r>
              <a:rPr lang="en-US" altLang="zh-CN" dirty="0">
                <a:latin typeface="Times New Roman" panose="02020603050405020304" pitchFamily="18" charset="0"/>
                <a:ea typeface="Times New Roman" panose="02020603050405020304" pitchFamily="18" charset="0"/>
              </a:rPr>
              <a:t>float </a:t>
            </a:r>
            <a:r>
              <a:rPr lang="zh-CN" altLang="zh-CN" dirty="0">
                <a:latin typeface="Times New Roman" panose="02020603050405020304" pitchFamily="18" charset="0"/>
                <a:ea typeface="Times New Roman" panose="02020603050405020304" pitchFamily="18" charset="0"/>
              </a:rPr>
              <a:t>type(finite precision floating point number)</a:t>
            </a:r>
            <a:r>
              <a:rPr lang="en-US" altLang="zh-CN" dirty="0">
                <a:latin typeface="Times New Roman" panose="02020603050405020304" pitchFamily="18" charset="0"/>
                <a:ea typeface="Times New Roman" panose="02020603050405020304" pitchFamily="18" charset="0"/>
              </a:rPr>
              <a:t>(3)</a:t>
            </a:r>
            <a:endParaRPr lang="zh-CN" altLang="en-US"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a:xfrm>
            <a:off x="1127448" y="332656"/>
            <a:ext cx="9793287" cy="574675"/>
          </a:xfrm>
        </p:spPr>
        <p:txBody>
          <a:bodyPr/>
          <a:lstStyle/>
          <a:p>
            <a:pPr eaLnBrk="1" hangingPunct="1">
              <a:defRPr/>
            </a:pPr>
            <a:r>
              <a:rPr lang="en-US" altLang="zh-CN" dirty="0"/>
              <a:t>The bool </a:t>
            </a:r>
            <a:r>
              <a:rPr lang="zh-CN" altLang="zh-CN" dirty="0"/>
              <a:t>data type and related operators</a:t>
            </a:r>
            <a:endParaRPr lang="zh-CN" altLang="en-US" dirty="0"/>
          </a:p>
        </p:txBody>
      </p:sp>
      <p:sp>
        <p:nvSpPr>
          <p:cNvPr id="22531" name="内容占位符 2"/>
          <p:cNvSpPr>
            <a:spLocks noGrp="1" noChangeArrowheads="1"/>
          </p:cNvSpPr>
          <p:nvPr>
            <p:ph idx="1"/>
          </p:nvPr>
        </p:nvSpPr>
        <p:spPr>
          <a:xfrm>
            <a:off x="839416" y="764704"/>
            <a:ext cx="7772400" cy="4543425"/>
          </a:xfrm>
        </p:spPr>
        <p:txBody>
          <a:bodyPr/>
          <a:lstStyle/>
          <a:p>
            <a:pPr eaLnBrk="1" hangingPunct="1">
              <a:defRPr/>
            </a:pPr>
            <a:r>
              <a:rPr lang="en-US" altLang="zh-CN" sz="2400" dirty="0"/>
              <a:t>The bool </a:t>
            </a:r>
            <a:r>
              <a:rPr lang="zh-CN" altLang="zh-CN" sz="2400" dirty="0"/>
              <a:t>data type contains two values</a:t>
            </a:r>
            <a:endParaRPr lang="en-US" altLang="zh-CN" sz="2400" dirty="0"/>
          </a:p>
          <a:p>
            <a:pPr lvl="1" eaLnBrk="1" hangingPunct="1">
              <a:defRPr/>
            </a:pPr>
            <a:r>
              <a:rPr lang="en-US" altLang="zh-CN" dirty="0"/>
              <a:t>True </a:t>
            </a:r>
            <a:r>
              <a:rPr lang="zh-CN" altLang="zh-CN" dirty="0"/>
              <a:t>(true) or </a:t>
            </a:r>
            <a:r>
              <a:rPr lang="en-US" altLang="zh-CN" dirty="0"/>
              <a:t>False </a:t>
            </a:r>
            <a:r>
              <a:rPr lang="zh-CN" altLang="zh-CN" dirty="0"/>
              <a:t>(false)</a:t>
            </a:r>
            <a:endParaRPr lang="en-US" altLang="zh-CN" dirty="0"/>
          </a:p>
          <a:p>
            <a:pPr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4.8</a:t>
            </a:r>
            <a:r>
              <a:rPr lang="zh-CN" altLang="zh-CN" sz="2400" dirty="0">
                <a:highlight>
                  <a:srgbClr val="00FFFF"/>
                </a:highlight>
                <a:cs typeface="Times New Roman" panose="02020603050405020304" pitchFamily="18" charset="0"/>
              </a:rPr>
              <a:t>] Example of Boolean Literals</a:t>
            </a:r>
            <a:endParaRPr lang="en-US" altLang="zh-CN" sz="2400" dirty="0">
              <a:highlight>
                <a:srgbClr val="00FFFF"/>
              </a:highlight>
              <a:cs typeface="Times New Roman" panose="02020603050405020304" pitchFamily="18" charset="0"/>
            </a:endParaRPr>
          </a:p>
          <a:p>
            <a:pPr eaLnBrk="1" hangingPunct="1">
              <a:defRPr/>
            </a:pPr>
            <a:endParaRPr lang="en-US" altLang="zh-CN" sz="2400" dirty="0"/>
          </a:p>
          <a:p>
            <a:pPr eaLnBrk="1" hangingPunct="1">
              <a:defRPr/>
            </a:pPr>
            <a:endParaRPr lang="en-US" altLang="zh-CN" sz="2400" dirty="0"/>
          </a:p>
          <a:p>
            <a:pPr eaLnBrk="1" hangingPunct="1">
              <a:defRPr/>
            </a:pPr>
            <a:endParaRPr lang="en-US" altLang="zh-CN" sz="2400" dirty="0">
              <a:highlight>
                <a:srgbClr val="00FFFF"/>
              </a:highlight>
              <a:cs typeface="Times New Roman" panose="02020603050405020304" pitchFamily="18" charset="0"/>
            </a:endParaRPr>
          </a:p>
          <a:p>
            <a:pPr eaLnBrk="1" hangingPunct="1">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4.9</a:t>
            </a:r>
            <a:r>
              <a:rPr lang="zh-CN" altLang="zh-CN" sz="2400" dirty="0">
                <a:highlight>
                  <a:srgbClr val="00FFFF"/>
                </a:highlight>
                <a:cs typeface="Times New Roman" panose="02020603050405020304" pitchFamily="18" charset="0"/>
              </a:rPr>
              <a:t>: Example of a </a:t>
            </a:r>
            <a:r>
              <a:rPr lang="en-US" altLang="zh-CN" sz="2400" dirty="0">
                <a:highlight>
                  <a:srgbClr val="00FFFF"/>
                </a:highlight>
                <a:cs typeface="Times New Roman" panose="02020603050405020304" pitchFamily="18" charset="0"/>
              </a:rPr>
              <a:t>bool </a:t>
            </a:r>
            <a:r>
              <a:rPr lang="zh-CN" altLang="zh-CN" sz="2400" dirty="0">
                <a:highlight>
                  <a:srgbClr val="00FFFF"/>
                </a:highlight>
                <a:cs typeface="Times New Roman" panose="02020603050405020304" pitchFamily="18" charset="0"/>
              </a:rPr>
              <a:t>object</a:t>
            </a:r>
            <a:endParaRPr lang="zh-CN" altLang="en-US" sz="2400" dirty="0">
              <a:highlight>
                <a:srgbClr val="00FFFF"/>
              </a:highlight>
              <a:cs typeface="Times New Roman" panose="02020603050405020304" pitchFamily="18" charset="0"/>
            </a:endParaRPr>
          </a:p>
        </p:txBody>
      </p:sp>
      <p:sp>
        <p:nvSpPr>
          <p:cNvPr id="2" name="矩形 1"/>
          <p:cNvSpPr/>
          <p:nvPr/>
        </p:nvSpPr>
        <p:spPr>
          <a:xfrm>
            <a:off x="2304130" y="2251586"/>
            <a:ext cx="9864451" cy="1569660"/>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True,False </a:t>
            </a:r>
            <a:r>
              <a:rPr lang="zh-CN" altLang="zh-CN" sz="2400" b="1" kern="100" dirty="0">
                <a:latin typeface="Times New Roman" panose="02020603050405020304" pitchFamily="18" charset="0"/>
                <a:ea typeface="Times New Roman" panose="02020603050405020304" pitchFamily="18" charset="0"/>
              </a:rPr>
              <a:t>#Output: </a:t>
            </a:r>
            <a:r>
              <a:rPr lang="x-none" altLang="zh-CN" sz="2400" b="1" kern="100" dirty="0">
                <a:highlight>
                  <a:srgbClr val="FFFF00"/>
                </a:highlight>
                <a:latin typeface="Times New Roman" panose="02020603050405020304" pitchFamily="18" charset="0"/>
                <a:cs typeface="Times New Roman" panose="02020603050405020304" pitchFamily="18" charset="0"/>
              </a:rPr>
              <a:t>(True, False)</a:t>
            </a:r>
            <a:endParaRPr lang="en-US" altLang="zh-CN" sz="24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cs typeface="Times New Roman" panose="02020603050405020304" pitchFamily="18" charset="0"/>
              </a:rPr>
              <a:t>(True, False)</a:t>
            </a:r>
            <a:endParaRPr lang="zh-CN" altLang="zh-CN" sz="24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type(True),type(False) </a:t>
            </a:r>
            <a:r>
              <a:rPr lang="zh-CN" altLang="zh-CN" sz="2400" b="1" kern="100" dirty="0">
                <a:latin typeface="Times New Roman" panose="02020603050405020304" pitchFamily="18" charset="0"/>
                <a:ea typeface="Times New Roman" panose="02020603050405020304" pitchFamily="18" charset="0"/>
              </a:rPr>
              <a:t>#Output: </a:t>
            </a:r>
            <a:r>
              <a:rPr lang="x-none" altLang="zh-CN" sz="2400" b="1" kern="100" dirty="0">
                <a:highlight>
                  <a:srgbClr val="FFFF00"/>
                </a:highlight>
                <a:latin typeface="Times New Roman" panose="02020603050405020304" pitchFamily="18" charset="0"/>
                <a:cs typeface="Times New Roman" panose="02020603050405020304" pitchFamily="18" charset="0"/>
              </a:rPr>
              <a:t>(&lt;class 'bool'&gt;, &lt;class 'bool'&gt;)</a:t>
            </a:r>
            <a:endParaRPr lang="en-US" altLang="zh-CN" sz="24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cs typeface="Times New Roman" panose="02020603050405020304" pitchFamily="18" charset="0"/>
              </a:rPr>
              <a:t>(&lt;class 'bool'&gt;, &lt;class 'bool'&gt;)</a:t>
            </a:r>
            <a:endParaRPr lang="zh-CN" altLang="zh-CN" sz="2400" b="1" kern="100" dirty="0">
              <a:highlight>
                <a:srgbClr val="FFFF00"/>
              </a:highlight>
              <a:latin typeface="Times New Roman" panose="02020603050405020304" pitchFamily="18" charset="0"/>
              <a:cs typeface="Times New Roman" panose="02020603050405020304" pitchFamily="18" charset="0"/>
            </a:endParaRPr>
          </a:p>
        </p:txBody>
      </p:sp>
      <p:sp>
        <p:nvSpPr>
          <p:cNvPr id="3" name="矩形 2"/>
          <p:cNvSpPr/>
          <p:nvPr/>
        </p:nvSpPr>
        <p:spPr>
          <a:xfrm>
            <a:off x="2135560" y="4293096"/>
            <a:ext cx="8521821" cy="2308324"/>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bool(0) </a:t>
            </a:r>
            <a:r>
              <a:rPr lang="x-none" altLang="zh-CN" sz="2400" b="1" kern="100" dirty="0">
                <a:latin typeface="Times New Roman" panose="02020603050405020304" pitchFamily="18" charset="0"/>
                <a:ea typeface="Times New Roman" panose="02020603050405020304" pitchFamily="18" charset="0"/>
              </a:rPr>
              <a:t># </a:t>
            </a:r>
            <a:r>
              <a:rPr lang="zh-CN" altLang="zh-CN" sz="2400" b="1" kern="100" dirty="0">
                <a:latin typeface="Times New Roman" panose="02020603050405020304" pitchFamily="18" charset="0"/>
                <a:ea typeface="Times New Roman" panose="02020603050405020304" pitchFamily="18" charset="0"/>
              </a:rPr>
              <a:t>Output: </a:t>
            </a:r>
            <a:r>
              <a:rPr lang="x-none" altLang="zh-CN" sz="2400" b="1" kern="100" dirty="0">
                <a:highlight>
                  <a:srgbClr val="FFFF00"/>
                </a:highlight>
                <a:latin typeface="Times New Roman" panose="02020603050405020304" pitchFamily="18" charset="0"/>
                <a:cs typeface="Times New Roman" panose="02020603050405020304" pitchFamily="18" charset="0"/>
              </a:rPr>
              <a:t>False</a:t>
            </a:r>
            <a:endParaRPr lang="en-US" altLang="zh-CN" sz="24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cs typeface="Times New Roman" panose="02020603050405020304" pitchFamily="18" charset="0"/>
              </a:rPr>
              <a:t>False</a:t>
            </a:r>
            <a:endParaRPr lang="zh-CN" altLang="zh-CN" sz="24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bool(1) </a:t>
            </a:r>
            <a:r>
              <a:rPr lang="x-none" altLang="zh-CN" sz="2400" b="1" kern="100" dirty="0">
                <a:latin typeface="Times New Roman" panose="02020603050405020304" pitchFamily="18" charset="0"/>
                <a:ea typeface="Times New Roman" panose="02020603050405020304" pitchFamily="18" charset="0"/>
              </a:rPr>
              <a:t># </a:t>
            </a:r>
            <a:r>
              <a:rPr lang="zh-CN" altLang="zh-CN" sz="2400" b="1" kern="100" dirty="0">
                <a:latin typeface="Times New Roman" panose="02020603050405020304" pitchFamily="18" charset="0"/>
                <a:ea typeface="Times New Roman" panose="02020603050405020304" pitchFamily="18" charset="0"/>
              </a:rPr>
              <a:t>Output: </a:t>
            </a:r>
            <a:r>
              <a:rPr lang="x-none" altLang="zh-CN" sz="2400" b="1" kern="100" dirty="0">
                <a:highlight>
                  <a:srgbClr val="FFFF00"/>
                </a:highlight>
                <a:latin typeface="Times New Roman" panose="02020603050405020304" pitchFamily="18" charset="0"/>
                <a:cs typeface="Times New Roman" panose="02020603050405020304" pitchFamily="18" charset="0"/>
              </a:rPr>
              <a:t>True</a:t>
            </a:r>
            <a:endParaRPr lang="en-US" altLang="zh-CN" sz="24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cs typeface="Times New Roman" panose="02020603050405020304" pitchFamily="18" charset="0"/>
              </a:rPr>
              <a:t>True</a:t>
            </a:r>
            <a:endParaRPr lang="zh-CN" altLang="zh-CN" sz="24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rPr>
              <a:t>bool("abc") </a:t>
            </a:r>
            <a:r>
              <a:rPr lang="zh-CN" altLang="zh-CN" sz="2400" b="1" kern="100" dirty="0">
                <a:latin typeface="Times New Roman" panose="02020603050405020304" pitchFamily="18" charset="0"/>
                <a:ea typeface="Times New Roman" panose="02020603050405020304" pitchFamily="18" charset="0"/>
              </a:rPr>
              <a:t>#Output: </a:t>
            </a:r>
            <a:r>
              <a:rPr lang="x-none" altLang="zh-CN" sz="2400" b="1" kern="100" dirty="0">
                <a:highlight>
                  <a:srgbClr val="FFFF00"/>
                </a:highlight>
                <a:latin typeface="Times New Roman" panose="02020603050405020304" pitchFamily="18" charset="0"/>
                <a:cs typeface="Times New Roman" panose="02020603050405020304" pitchFamily="18" charset="0"/>
              </a:rPr>
              <a:t>True</a:t>
            </a:r>
            <a:endParaRPr lang="en-US" altLang="zh-CN" sz="2400" b="1" kern="100" dirty="0">
              <a:highlight>
                <a:srgbClr val="FFFF00"/>
              </a:highlight>
              <a:latin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highlight>
                  <a:srgbClr val="FFFF00"/>
                </a:highlight>
                <a:latin typeface="Times New Roman" panose="02020603050405020304" pitchFamily="18" charset="0"/>
                <a:cs typeface="Times New Roman" panose="02020603050405020304" pitchFamily="18" charset="0"/>
              </a:rPr>
              <a:t>True</a:t>
            </a:r>
            <a:endParaRPr lang="zh-CN" altLang="zh-CN" sz="2400" b="1" kern="100" dirty="0">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TABLE_ENDDRAG_ORIGIN_RECT" val="912*237"/>
  <p:tag name="TABLE_ENDDRAG_RECT" val="32*162*912*237"/>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commondata" val="eyJoZGlkIjoiNTY4OGEwMDYwOGQzYTc2NzJlNzQzOGI2OTI4M2QyYzI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TABLE_ENDDRAG_ORIGIN_RECT" val="914*318"/>
  <p:tag name="TABLE_ENDDRAG_RECT" val="32*122*914*318"/>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TABLE_ENDDRAG_ORIGIN_RECT" val="912*113"/>
  <p:tag name="TABLE_ENDDRAG_RECT" val="15*264*912*113"/>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spPr>
      <a:bodyPr rot="0" spcFirstLastPara="0" vertOverflow="overflow" horzOverflow="overflow" vert="horz" wrap="square" lIns="91440" tIns="45720" rIns="91440" bIns="45720" numCol="1" spcCol="0" rtlCol="0" fromWordArt="0" anchor="ctr" anchorCtr="0" forceAA="0" compatLnSpc="1">
        <a:noAutofit/>
      </a:bodyPr>
      <a:lstStyle>
        <a:defPPr algn="ctr">
          <a:defRPr dirty="0" smtClean="0"/>
        </a:defPPr>
      </a:lstStyle>
    </a:spDef>
    <a:lnDef>
      <a:spPr bwMode="auto">
        <a:solidFill>
          <a:schemeClr val="accent1"/>
        </a:solidFill>
        <a:ln w="22225" cap="flat" cmpd="sng" algn="ctr">
          <a:solidFill>
            <a:schemeClr val="accent2">
              <a:lumMod val="75000"/>
            </a:schemeClr>
          </a:solidFill>
          <a:prstDash val="solid"/>
          <a:round/>
          <a:headEnd type="none" w="sm" len="sm"/>
          <a:tailEnd type="none"/>
        </a:ln>
      </a:spPr>
      <a:body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Times New Roma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Times New Rom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Times New Roma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Times New Rom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27776</Words>
  <Application>WPS 演示</Application>
  <PresentationFormat>宽屏</PresentationFormat>
  <Paragraphs>1542</Paragraphs>
  <Slides>52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52</vt:i4>
      </vt:variant>
    </vt:vector>
  </HeadingPairs>
  <TitlesOfParts>
    <vt:vector size="61" baseType="lpstr">
      <vt:lpstr>Arial</vt:lpstr>
      <vt:lpstr>宋体</vt:lpstr>
      <vt:lpstr>Wingdings</vt:lpstr>
      <vt:lpstr>Century Gothic</vt:lpstr>
      <vt:lpstr>Times New Roman</vt:lpstr>
      <vt:lpstr>Calibri</vt:lpstr>
      <vt:lpstr>微软雅黑</vt:lpstr>
      <vt:lpstr>Arial Unicode MS</vt:lpstr>
      <vt:lpstr>tm2</vt:lpstr>
      <vt:lpstr>Ch04 Common Built-in Data Types</vt:lpstr>
      <vt:lpstr>Overview of Python's Built-in Data Types</vt:lpstr>
      <vt:lpstr>int type (arbitrary precision integer) (1)</vt:lpstr>
      <vt:lpstr>int type (arbitrary precision integer) (2)</vt:lpstr>
      <vt:lpstr>int type (arbitrary precision integer) (3)</vt:lpstr>
      <vt:lpstr>float type (finite-precision floating-point number)(1)</vt:lpstr>
      <vt:lpstr>float type  (finite precision floating point number)(2)</vt:lpstr>
      <vt:lpstr>PowerPoint 演示文稿</vt:lpstr>
      <vt:lpstr>The bool data type and related operators</vt:lpstr>
      <vt:lpstr>The bool data type and related operators</vt:lpstr>
      <vt:lpstr>complex types (plural) (1)</vt:lpstr>
      <vt:lpstr>complex types (plural) (1)</vt:lpstr>
      <vt:lpstr>complex type (plural) (2)</vt:lpstr>
      <vt:lpstr>complex type (plural) (2)</vt:lpstr>
      <vt:lpstr>Comparing Relational Operations and Conditional Expressions</vt:lpstr>
      <vt:lpstr>Relational and test operators (1)</vt:lpstr>
      <vt:lpstr>Relational and test operators (2)</vt:lpstr>
      <vt:lpstr>logical operator</vt:lpstr>
      <vt:lpstr>arithmetic operator</vt:lpstr>
      <vt:lpstr>PowerPoint 演示文稿</vt:lpstr>
      <vt:lpstr>[Example 4.14] Bit Operator Example (op_bit.py)</vt:lpstr>
      <vt:lpstr>Mixed operations and numeric type conversions</vt:lpstr>
      <vt:lpstr>Type Conversion Example</vt:lpstr>
      <vt:lpstr>Example 4.17: Numeric Data Type Example (profit.py): Calculating Compound Interest</vt:lpstr>
      <vt:lpstr>Built-in standard math functions</vt:lpstr>
      <vt:lpstr>Number Conversion Functions</vt:lpstr>
      <vt:lpstr>math modules and math functions</vt:lpstr>
      <vt:lpstr>Constants and functions included in the math module (1)</vt:lpstr>
      <vt:lpstr>Constants and functions included in the math module (3)</vt:lpstr>
      <vt:lpstr>Constants and functions included in the math module (3)</vt:lpstr>
      <vt:lpstr>PowerPoint 演示文稿</vt:lpstr>
      <vt:lpstr>PowerPoint 演示文稿</vt:lpstr>
      <vt:lpstr>Examples of math module applications (1)</vt:lpstr>
      <vt:lpstr>Examples of math module applications (2)</vt:lpstr>
      <vt:lpstr>The random module and random functions</vt:lpstr>
      <vt:lpstr>The random module and random functions</vt:lpstr>
      <vt:lpstr>[Example 4.20] Guess the Number Game (guess.py)</vt:lpstr>
      <vt:lpstr>Random Series</vt:lpstr>
      <vt:lpstr>[Example 4.21] Mixed Arrangement Example (random_shuffle.py)</vt:lpstr>
      <vt:lpstr>Summary of the chapter</vt:lpstr>
      <vt:lpstr>Examples of integrated applications</vt:lpstr>
      <vt:lpstr>PowerPoint 演示文稿</vt:lpstr>
      <vt:lpstr>[Example 4.23] Probability of a gambler winning (gambler2.py)</vt:lpstr>
      <vt:lpstr>Valuing pi using random numbers</vt:lpstr>
      <vt:lpstr>[Example 4.24] Using Random Numbers to Value Circumference (piRandom.py)</vt:lpstr>
      <vt:lpstr>Case study: scientific computing and data analysis</vt:lpstr>
      <vt:lpstr>Example CS4.1] Jupyter Notebook Example of Use</vt:lpstr>
      <vt:lpstr>Example CS4.1] Jupyter Notebook Example of Use</vt:lpstr>
      <vt:lpstr>Example CS4.2: Creating Vectors and Matrices (Arrays)</vt:lpstr>
      <vt:lpstr>[Example CS4.3] Matrix Operations</vt:lpstr>
      <vt:lpstr>[Example CS4.4] Solving Systems of Linear Equations</vt:lpstr>
      <vt:lpstr>PowerPoint 演示文稿</vt:lpstr>
    </vt:vector>
  </TitlesOfParts>
  <Company>华东师范大学计算中心</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江红、余青松;江红 余青松</dc:creator>
  <cp:keywords>, docId:AA7496A7C4E0BC746592CB68153F4439</cp:keywords>
  <cp:lastModifiedBy>憶々崎</cp:lastModifiedBy>
  <cp:revision>240</cp:revision>
  <dcterms:created xsi:type="dcterms:W3CDTF">2113-01-01T00:00:00Z</dcterms:created>
  <dcterms:modified xsi:type="dcterms:W3CDTF">2024-01-27T18:00:20Z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3AF2EC5D002B4D08840985148D4B82EF_13</vt:lpwstr>
  </property>
  <property fmtid="{D5CDD505-2E9C-101B-9397-08002B2CF9AE}" pid="3" name="KSOProductBuildVer">
    <vt:lpwstr>2052-12.1.0.16250</vt:lpwstr>
  </property>
</Properties>
</file>