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nformance="strict">
  <p:sldMasterIdLst>
    <p:sldMasterId id="2147483648" r:id="rId1"/>
  </p:sldMasterIdLst>
  <p:notesMasterIdLst>
    <p:notesMasterId r:id="rId41"/>
  </p:notesMasterIdLst>
  <p:handoutMasterIdLst>
    <p:handoutMasterId r:id="rId95"/>
  </p:handoutMasterIdLst>
  <p:sldIdLst>
    <p:sldId id="394" r:id="rId3"/>
    <p:sldId id="407" r:id="rId4"/>
    <p:sldId id="408" r:id="rId5"/>
    <p:sldId id="482" r:id="rId6"/>
    <p:sldId id="409" r:id="rId7"/>
    <p:sldId id="410" r:id="rId8"/>
    <p:sldId id="411" r:id="rId9"/>
    <p:sldId id="412" r:id="rId10"/>
    <p:sldId id="413" r:id="rId11"/>
    <p:sldId id="284" r:id="rId12"/>
    <p:sldId id="285" r:id="rId13"/>
    <p:sldId id="286" r:id="rId14"/>
    <p:sldId id="329" r:id="rId15"/>
    <p:sldId id="414" r:id="rId16"/>
    <p:sldId id="556" r:id="rId17"/>
    <p:sldId id="292" r:id="rId18"/>
    <p:sldId id="295" r:id="rId19"/>
    <p:sldId id="415" r:id="rId20"/>
    <p:sldId id="416" r:id="rId21"/>
    <p:sldId id="417" r:id="rId22"/>
    <p:sldId id="418" r:id="rId23"/>
    <p:sldId id="419" r:id="rId24"/>
    <p:sldId id="300" r:id="rId25"/>
    <p:sldId id="420" r:id="rId26"/>
    <p:sldId id="302" r:id="rId27"/>
    <p:sldId id="303" r:id="rId28"/>
    <p:sldId id="620" r:id="rId29"/>
    <p:sldId id="421" r:id="rId30"/>
    <p:sldId id="422" r:id="rId31"/>
    <p:sldId id="423" r:id="rId32"/>
    <p:sldId id="386" r:id="rId33"/>
    <p:sldId id="424" r:id="rId34"/>
    <p:sldId id="425" r:id="rId35"/>
    <p:sldId id="621" r:id="rId36"/>
    <p:sldId id="426" r:id="rId37"/>
    <p:sldId id="622" r:id="rId38"/>
    <p:sldId id="427" r:id="rId39"/>
    <p:sldId id="428" r:id="rId40"/>
    <p:sldId id="308" r:id="rId42"/>
    <p:sldId id="623" r:id="rId43"/>
    <p:sldId id="429" r:id="rId44"/>
    <p:sldId id="430" r:id="rId45"/>
    <p:sldId id="624" r:id="rId46"/>
    <p:sldId id="431" r:id="rId47"/>
    <p:sldId id="432" r:id="rId48"/>
    <p:sldId id="433" r:id="rId49"/>
    <p:sldId id="434" r:id="rId50"/>
    <p:sldId id="435" r:id="rId51"/>
    <p:sldId id="436" r:id="rId52"/>
    <p:sldId id="437" r:id="rId53"/>
    <p:sldId id="322" r:id="rId54"/>
    <p:sldId id="625" r:id="rId55"/>
    <p:sldId id="438" r:id="rId56"/>
    <p:sldId id="439" r:id="rId57"/>
    <p:sldId id="440" r:id="rId58"/>
    <p:sldId id="441" r:id="rId59"/>
    <p:sldId id="442" r:id="rId60"/>
    <p:sldId id="348" r:id="rId61"/>
    <p:sldId id="392" r:id="rId62"/>
    <p:sldId id="443" r:id="rId63"/>
    <p:sldId id="347" r:id="rId64"/>
    <p:sldId id="444" r:id="rId65"/>
    <p:sldId id="315" r:id="rId66"/>
    <p:sldId id="445" r:id="rId67"/>
    <p:sldId id="446" r:id="rId68"/>
    <p:sldId id="331" r:id="rId69"/>
    <p:sldId id="346" r:id="rId70"/>
    <p:sldId id="626" r:id="rId71"/>
    <p:sldId id="395" r:id="rId72"/>
    <p:sldId id="396" r:id="rId73"/>
    <p:sldId id="627" r:id="rId74"/>
    <p:sldId id="332" r:id="rId75"/>
    <p:sldId id="447" r:id="rId76"/>
    <p:sldId id="448" r:id="rId77"/>
    <p:sldId id="397" r:id="rId78"/>
    <p:sldId id="449" r:id="rId79"/>
    <p:sldId id="629" r:id="rId80"/>
    <p:sldId id="398" r:id="rId81"/>
    <p:sldId id="400" r:id="rId82"/>
    <p:sldId id="350" r:id="rId83"/>
    <p:sldId id="399" r:id="rId84"/>
    <p:sldId id="401" r:id="rId85"/>
    <p:sldId id="630" r:id="rId86"/>
    <p:sldId id="403" r:id="rId87"/>
    <p:sldId id="631" r:id="rId88"/>
    <p:sldId id="404" r:id="rId89"/>
    <p:sldId id="632" r:id="rId90"/>
    <p:sldId id="633" r:id="rId91"/>
    <p:sldId id="450" r:id="rId92"/>
    <p:sldId id="330" r:id="rId93"/>
    <p:sldId id="393" r:id="rId94"/>
  </p:sldIdLst>
  <p:sldSz cx="12192000" cy="6858000"/>
  <p:notesSz cx="6858000" cy="9144000"/>
  <p:custDataLst>
    <p:tags r:id="rId99"/>
  </p:custDataLst>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73"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13" autoAdjust="0"/>
  </p:normalViewPr>
  <p:slideViewPr>
    <p:cSldViewPr showGuides="1">
      <p:cViewPr varScale="1">
        <p:scale>
          <a:sx n="66" d="100"/>
          <a:sy n="66" d="100"/>
        </p:scale>
        <p:origin x="644" y="52"/>
      </p:cViewPr>
      <p:guideLst>
        <p:guide orient="horz" pos="2173"/>
        <p:guide pos="3885"/>
      </p:guideLst>
    </p:cSldViewPr>
  </p:slideViewPr>
  <p:notesTextViewPr>
    <p:cViewPr>
      <p:scale>
        <a:sx n="100" d="100"/>
        <a:sy n="100" d="100"/>
      </p:scale>
      <p:origin x="0" y="0"/>
    </p:cViewPr>
  </p:notesTextViewPr>
  <p:sorterViewPr>
    <p:cViewPr>
      <p:scale>
        <a:sx n="66" d="100"/>
        <a:sy n="66" d="100"/>
      </p:scale>
      <p:origin x="0" y="-115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gs" Target="tags/tag26.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pitchFamily="18" charset="0"/>
                <a:ea typeface="Times New Roman" panose="02020603050405020304" pitchFamily="18" charset="0"/>
                <a:cs typeface="Times New Roman" panose="02020603050405020304" pitchFamily="18" charset="0"/>
              </a:rPr>
            </a:fld>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pitchFamily="18" charset="0"/>
                <a:ea typeface="Times New Roman" panose="02020603050405020304" pitchFamily="18" charset="0"/>
                <a:cs typeface="Times New Roman" panose="02020603050405020304" pitchFamily="18" charset="0"/>
              </a:rPr>
            </a:fld>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fld id="{3D7C5B5C-84FD-46F3-AD49-A03D3E9C1ECE}" type="datetimeFigureOut">
              <a:rPr lang="zh-CN" altLang="en-US"/>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Times New Roman" panose="02020603050405020304" pitchFamily="18" charset="0"/>
                <a:cs typeface="Times New Roman" panose="02020603050405020304" pitchFamily="18" charset="0"/>
              </a:defRPr>
            </a:lvl1pPr>
          </a:lstStyle>
          <a:p>
            <a:fld id="{FA0AE866-284F-4EFC-B45E-6C6BE17F928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2021AD2-A994-472B-BD0A-4A7A02995B17}" type="slidenum">
              <a:rPr lang="zh-CN"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9F3E8BC-FC39-43EC-BCEC-A07168DAAB95}" type="slidenum">
              <a:rPr lang="zh-CN"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idx="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sz="half" idx="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4" name="Content Placeholder 3"/>
          <p:cNvSpPr>
            <a:spLocks noGrp="1"/>
          </p:cNvSpPr>
          <p:nvPr>
            <p:ph sz="half" idx="2"/>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endParaRPr lang="en-US" dirty="0"/>
          </a:p>
          <a:p>
            <a:pPr lvl="1">
              <a:lnSpc>
                <a:spcPct val="150000"/>
              </a:lnSpc>
              <a:spcBef>
                <a:spcPts val="600"/>
              </a:spcBef>
            </a:pPr>
            <a:r>
              <a:rPr lang="en-US" dirty="0"/>
              <a:t>Second level</a:t>
            </a:r>
            <a:endParaRPr lang="en-US" dirty="0"/>
          </a:p>
          <a:p>
            <a:pPr lvl="2">
              <a:lnSpc>
                <a:spcPct val="150000"/>
              </a:lnSpc>
              <a:spcBef>
                <a:spcPts val="600"/>
              </a:spcBef>
            </a:pPr>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ldLvl="2"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431006"/>
            <a:ext cx="10668000" cy="1143000"/>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4pPr>
              <a:defRPr>
                <a:ea typeface="Times New Roman" panose="02020603050405020304" pitchFamily="18" charset="0"/>
              </a:defRPr>
            </a:lvl4pPr>
            <a:lvl5pPr>
              <a:defRPr>
                <a:ea typeface="Times New Roman" panose="02020603050405020304" pitchFamily="18"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spLocks noGrp="1" noChangeArrowheads="1"/>
          </p:cNvSpPr>
          <p:nvPr>
            <p:ph type="dt" sz="half" idx="10"/>
          </p:nvPr>
        </p:nvSpPr>
        <p:spPr/>
        <p:txBody>
          <a:bodyPr/>
          <a:lstStyle>
            <a:lvl1pPr>
              <a:defRPr>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fld id="{E898CFF6-CDEC-467F-B533-945FBB90508A}"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lstStyle/>
          <a:p>
            <a:pPr lvl="0"/>
            <a:r>
              <a:rPr lang="en-US" altLang="zh-CN" dirty="0"/>
              <a:t>Click to edit Master title style</a:t>
            </a:r>
            <a:endParaRPr lang="en-US" altLang="zh-CN" dirty="0"/>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lnSpc>
                <a:spcPct val="150000"/>
              </a:lnSpc>
              <a:spcBef>
                <a:spcPts val="600"/>
              </a:spcBef>
            </a:pPr>
            <a:r>
              <a:rPr lang="en-US" altLang="zh-CN" dirty="0"/>
              <a:t> Click to edit Master text styles</a:t>
            </a:r>
            <a:endParaRPr lang="en-US" altLang="zh-CN" dirty="0"/>
          </a:p>
          <a:p>
            <a:pPr lvl="1">
              <a:lnSpc>
                <a:spcPct val="150000"/>
              </a:lnSpc>
              <a:spcBef>
                <a:spcPts val="600"/>
              </a:spcBef>
            </a:pPr>
            <a:r>
              <a:rPr lang="en-US" altLang="zh-CN" dirty="0"/>
              <a:t>Second level</a:t>
            </a:r>
            <a:endParaRPr lang="en-US" altLang="zh-CN" dirty="0"/>
          </a:p>
          <a:p>
            <a:pPr lvl="2">
              <a:lnSpc>
                <a:spcPct val="150000"/>
              </a:lnSpc>
              <a:spcBef>
                <a:spcPts val="600"/>
              </a:spcBef>
            </a:pPr>
            <a:r>
              <a:rPr lang="en-US" altLang="zh-CN" dirty="0"/>
              <a:t>Third level</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ldLvl="2" build="p">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15.png"/><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ctrTitle"/>
          </p:nvPr>
        </p:nvSpPr>
        <p:spPr>
          <a:xfrm>
            <a:off x="695400" y="1484784"/>
            <a:ext cx="9720262" cy="603250"/>
          </a:xfrm>
        </p:spPr>
        <p:txBody>
          <a:bodyPr>
            <a:normAutofit fontScale="90000"/>
          </a:bodyPr>
          <a:lstStyle/>
          <a:p>
            <a:pPr eaLnBrk="1" hangingPunct="1">
              <a:defRPr/>
            </a:pPr>
            <a:r>
              <a:rPr lang="en-US" altLang="zh-CN" sz="4400" dirty="0">
                <a:latin typeface="+mn-lt"/>
                <a:cs typeface="+mn-lt"/>
              </a:rPr>
              <a:t>Ch05 </a:t>
            </a:r>
            <a:r>
              <a:rPr lang="zh-CN" altLang="en-US" sz="4400" dirty="0">
                <a:latin typeface="+mn-lt"/>
                <a:cs typeface="+mn-lt"/>
              </a:rPr>
              <a:t>Combined Data Types</a:t>
            </a:r>
            <a:endParaRPr lang="zh-CN" altLang="en-US" sz="4400" dirty="0">
              <a:latin typeface="+mn-lt"/>
              <a:cs typeface="+mn-lt"/>
            </a:endParaRPr>
          </a:p>
        </p:txBody>
      </p:sp>
      <p:sp>
        <p:nvSpPr>
          <p:cNvPr id="6147" name="Subtitle 2"/>
          <p:cNvSpPr>
            <a:spLocks noGrp="1"/>
          </p:cNvSpPr>
          <p:nvPr>
            <p:ph type="subTitle" idx="1"/>
          </p:nvPr>
        </p:nvSpPr>
        <p:spPr>
          <a:xfrm>
            <a:off x="508635" y="1988820"/>
            <a:ext cx="10094595" cy="4586605"/>
          </a:xfrm>
        </p:spPr>
        <p:txBody>
          <a:bodyPr rtlCol="0">
            <a:noAutofit/>
          </a:bodyPr>
          <a:lstStyle/>
          <a:p>
            <a:pPr eaLnBrk="1" fontAlgn="auto" hangingPunct="1">
              <a:spcAft>
                <a:spcPts val="0"/>
              </a:spcAft>
              <a:buFontTx/>
              <a:buChar char="•"/>
              <a:defRPr/>
            </a:pPr>
            <a:r>
              <a:rPr lang="zh-CN" altLang="en-US" sz="3600" dirty="0">
                <a:latin typeface="+mn-lt"/>
                <a:cs typeface="+mn-lt"/>
              </a:rPr>
              <a:t>Highlights of the chapter:</a:t>
            </a:r>
            <a:endParaRPr lang="zh-CN" altLang="en-US" sz="3600" dirty="0">
              <a:latin typeface="+mn-lt"/>
              <a:cs typeface="+mn-lt"/>
            </a:endParaRPr>
          </a:p>
          <a:p>
            <a:pPr marL="800100" lvl="1" indent="-342900" algn="l" eaLnBrk="1" fontAlgn="auto" hangingPunct="1">
              <a:spcAft>
                <a:spcPts val="0"/>
              </a:spcAft>
              <a:buFont typeface="Wingdings" panose="05000000000000000000" pitchFamily="2" charset="2"/>
              <a:buChar char="ü"/>
              <a:defRPr/>
            </a:pPr>
            <a:r>
              <a:rPr lang="en-US" altLang="zh-CN" sz="2400" dirty="0">
                <a:latin typeface="+mn-lt"/>
                <a:cs typeface="+mn-lt"/>
              </a:rPr>
              <a:t>5.1 Python </a:t>
            </a:r>
            <a:r>
              <a:rPr lang="zh-CN" altLang="en-US" sz="2400" dirty="0">
                <a:latin typeface="+mn-lt"/>
                <a:cs typeface="+mn-lt"/>
              </a:rPr>
              <a:t>Sequential Data Overview</a:t>
            </a:r>
            <a:endParaRPr lang="zh-CN" altLang="en-US" sz="2400" dirty="0">
              <a:latin typeface="+mn-lt"/>
              <a:cs typeface="+mn-lt"/>
            </a:endParaRPr>
          </a:p>
          <a:p>
            <a:pPr marL="800100" lvl="1" indent="-342900" algn="l" eaLnBrk="1" fontAlgn="auto" hangingPunct="1">
              <a:spcAft>
                <a:spcPts val="0"/>
              </a:spcAft>
              <a:buFont typeface="Wingdings" panose="05000000000000000000" pitchFamily="2" charset="2"/>
              <a:buChar char="ü"/>
              <a:defRPr/>
            </a:pPr>
            <a:r>
              <a:rPr lang="en-US" altLang="zh-CN" sz="2400" dirty="0">
                <a:latin typeface="+mn-lt"/>
                <a:cs typeface="+mn-lt"/>
              </a:rPr>
              <a:t>5.2 </a:t>
            </a:r>
            <a:r>
              <a:rPr lang="zh-CN" altLang="en-US" sz="2400" dirty="0">
                <a:latin typeface="+mn-lt"/>
                <a:cs typeface="+mn-lt"/>
              </a:rPr>
              <a:t>Basic operations with sequence data</a:t>
            </a:r>
            <a:endParaRPr lang="zh-CN" altLang="en-US" sz="2400" dirty="0">
              <a:latin typeface="+mn-lt"/>
              <a:cs typeface="+mn-lt"/>
            </a:endParaRPr>
          </a:p>
          <a:p>
            <a:pPr marL="800100" lvl="1" indent="-342900" algn="l" eaLnBrk="1" fontAlgn="auto" hangingPunct="1">
              <a:spcAft>
                <a:spcPts val="0"/>
              </a:spcAft>
              <a:buFont typeface="Wingdings" panose="05000000000000000000" pitchFamily="2" charset="2"/>
              <a:buChar char="ü"/>
              <a:defRPr/>
            </a:pPr>
            <a:r>
              <a:rPr lang="en-US" altLang="zh-CN" sz="2400" dirty="0">
                <a:latin typeface="+mn-lt"/>
                <a:cs typeface="+mn-lt"/>
              </a:rPr>
              <a:t>5.3 </a:t>
            </a:r>
            <a:r>
              <a:rPr lang="zh-CN" altLang="en-US" sz="2400" dirty="0">
                <a:latin typeface="+mn-lt"/>
                <a:cs typeface="+mn-lt"/>
              </a:rPr>
              <a:t>Lists</a:t>
            </a:r>
            <a:endParaRPr lang="zh-CN" altLang="en-US" sz="2400" dirty="0">
              <a:latin typeface="+mn-lt"/>
              <a:cs typeface="+mn-lt"/>
            </a:endParaRPr>
          </a:p>
          <a:p>
            <a:pPr marL="800100" lvl="1" indent="-342900" algn="l" eaLnBrk="1" fontAlgn="auto" hangingPunct="1">
              <a:spcAft>
                <a:spcPts val="0"/>
              </a:spcAft>
              <a:buFont typeface="Wingdings" panose="05000000000000000000" pitchFamily="2" charset="2"/>
              <a:buChar char="ü"/>
              <a:defRPr/>
            </a:pPr>
            <a:r>
              <a:rPr lang="en-US" altLang="zh-CN" sz="2400" dirty="0">
                <a:latin typeface="+mn-lt"/>
                <a:cs typeface="+mn-lt"/>
              </a:rPr>
              <a:t>5.4 </a:t>
            </a:r>
            <a:r>
              <a:rPr lang="zh-CN" altLang="en-US" sz="2400" dirty="0">
                <a:latin typeface="+mn-lt"/>
                <a:cs typeface="+mn-lt"/>
              </a:rPr>
              <a:t>Tuples</a:t>
            </a:r>
            <a:endParaRPr lang="zh-CN" altLang="en-US" sz="2400" dirty="0">
              <a:latin typeface="+mn-lt"/>
              <a:cs typeface="+mn-lt"/>
            </a:endParaRPr>
          </a:p>
          <a:p>
            <a:pPr marL="800100" lvl="1" indent="-342900" algn="l" eaLnBrk="1" fontAlgn="auto" hangingPunct="1">
              <a:spcAft>
                <a:spcPts val="0"/>
              </a:spcAft>
              <a:buFont typeface="Wingdings" panose="05000000000000000000" pitchFamily="2" charset="2"/>
              <a:buChar char="ü"/>
              <a:defRPr/>
            </a:pPr>
            <a:r>
              <a:rPr lang="en-US" altLang="zh-CN" sz="2400" dirty="0">
                <a:latin typeface="+mn-lt"/>
                <a:cs typeface="+mn-lt"/>
              </a:rPr>
              <a:t>5.5 </a:t>
            </a:r>
            <a:r>
              <a:rPr lang="zh-CN" altLang="en-US" sz="2400" dirty="0">
                <a:latin typeface="+mn-lt"/>
                <a:cs typeface="+mn-lt"/>
              </a:rPr>
              <a:t>Strings</a:t>
            </a:r>
            <a:endParaRPr lang="zh-CN" altLang="en-US" sz="2400" dirty="0">
              <a:latin typeface="+mn-lt"/>
              <a:cs typeface="+mn-lt"/>
            </a:endParaRPr>
          </a:p>
          <a:p>
            <a:pPr marL="800100" lvl="1" indent="-342900" algn="l" eaLnBrk="1" fontAlgn="auto" hangingPunct="1">
              <a:spcAft>
                <a:spcPts val="0"/>
              </a:spcAft>
              <a:buFont typeface="Wingdings" panose="05000000000000000000" pitchFamily="2" charset="2"/>
              <a:buChar char="ü"/>
              <a:defRPr/>
            </a:pPr>
            <a:r>
              <a:rPr lang="en-US" altLang="zh-CN" sz="2400" dirty="0">
                <a:latin typeface="+mn-lt"/>
                <a:cs typeface="+mn-lt"/>
              </a:rPr>
              <a:t>5.6 </a:t>
            </a:r>
            <a:r>
              <a:rPr lang="zh-CN" altLang="en-US" sz="2400" dirty="0">
                <a:latin typeface="+mn-lt"/>
                <a:cs typeface="+mn-lt"/>
              </a:rPr>
              <a:t>Byte Sequences</a:t>
            </a:r>
            <a:endParaRPr lang="zh-CN" altLang="en-US" sz="2400" dirty="0">
              <a:latin typeface="+mn-lt"/>
              <a:cs typeface="+mn-lt"/>
            </a:endParaRPr>
          </a:p>
          <a:p>
            <a:pPr marL="800100" lvl="1" indent="-342900" algn="l" eaLnBrk="1" fontAlgn="auto" hangingPunct="1">
              <a:spcAft>
                <a:spcPts val="0"/>
              </a:spcAft>
              <a:buFont typeface="Wingdings" panose="05000000000000000000" pitchFamily="2" charset="2"/>
              <a:buChar char="ü"/>
              <a:defRPr/>
            </a:pPr>
            <a:r>
              <a:rPr lang="en-US" altLang="zh-CN" sz="2400" dirty="0">
                <a:latin typeface="+mn-lt"/>
                <a:cs typeface="+mn-lt"/>
              </a:rPr>
              <a:t>5.7 </a:t>
            </a:r>
            <a:r>
              <a:rPr lang="zh-CN" altLang="en-US" sz="2400" dirty="0">
                <a:latin typeface="+mn-lt"/>
                <a:cs typeface="+mn-lt"/>
              </a:rPr>
              <a:t>Dictionaries (mapping)</a:t>
            </a:r>
            <a:endParaRPr lang="zh-CN" altLang="en-US" sz="2400" dirty="0">
              <a:latin typeface="+mn-lt"/>
              <a:cs typeface="+mn-lt"/>
            </a:endParaRPr>
          </a:p>
          <a:p>
            <a:pPr marL="800100" lvl="1" indent="-342900" algn="l" eaLnBrk="1" fontAlgn="auto" hangingPunct="1">
              <a:spcAft>
                <a:spcPts val="0"/>
              </a:spcAft>
              <a:buFont typeface="Wingdings" panose="05000000000000000000" pitchFamily="2" charset="2"/>
              <a:buChar char="ü"/>
              <a:defRPr/>
            </a:pPr>
            <a:r>
              <a:rPr lang="en-US" altLang="zh-CN" sz="2400" dirty="0">
                <a:latin typeface="+mn-lt"/>
                <a:cs typeface="+mn-lt"/>
              </a:rPr>
              <a:t>5.8 </a:t>
            </a:r>
            <a:r>
              <a:rPr lang="zh-CN" altLang="en-US" sz="2400" dirty="0">
                <a:latin typeface="+mn-lt"/>
                <a:cs typeface="+mn-lt"/>
              </a:rPr>
              <a:t>Collections</a:t>
            </a:r>
            <a:endParaRPr lang="zh-CN" altLang="en-US" sz="2400" dirty="0">
              <a:latin typeface="+mn-lt"/>
              <a:cs typeface="+mn-lt"/>
            </a:endParaRPr>
          </a:p>
          <a:p>
            <a:pPr marL="800100" lvl="1" indent="-342900" algn="l" eaLnBrk="1" fontAlgn="auto" hangingPunct="1">
              <a:spcAft>
                <a:spcPts val="0"/>
              </a:spcAft>
              <a:buFont typeface="Wingdings" panose="05000000000000000000" pitchFamily="2" charset="2"/>
              <a:buChar char="ü"/>
              <a:defRPr/>
            </a:pPr>
            <a:r>
              <a:rPr lang="en-US" altLang="zh-CN" sz="2400" dirty="0">
                <a:latin typeface="+mn-lt"/>
                <a:cs typeface="+mn-lt"/>
              </a:rPr>
              <a:t>5.9 </a:t>
            </a:r>
            <a:r>
              <a:rPr lang="zh-CN" altLang="en-US" sz="2400" dirty="0">
                <a:latin typeface="+mn-lt"/>
                <a:cs typeface="+mn-lt"/>
              </a:rPr>
              <a:t>Examples of Comprehensive Applications of Data Types</a:t>
            </a:r>
            <a:endParaRPr lang="zh-CN" altLang="en-US" sz="2400" dirty="0">
              <a:latin typeface="+mn-lt"/>
              <a:cs typeface="+mn-lt"/>
            </a:endParaRPr>
          </a:p>
          <a:p>
            <a:pPr marL="800100" lvl="1" indent="-342900" algn="l" eaLnBrk="1" fontAlgn="auto" hangingPunct="1">
              <a:spcAft>
                <a:spcPts val="0"/>
              </a:spcAft>
              <a:buFont typeface="Wingdings" panose="05000000000000000000" pitchFamily="2" charset="2"/>
              <a:buChar char="ü"/>
              <a:defRPr/>
            </a:pPr>
            <a:endParaRPr lang="zh-CN" altLang="en-US" sz="3600" dirty="0">
              <a:latin typeface="+mn-lt"/>
              <a:cs typeface="+mn-lt"/>
            </a:endParaRPr>
          </a:p>
          <a:p>
            <a:pPr lvl="1" algn="l" eaLnBrk="1" fontAlgn="auto" hangingPunct="1">
              <a:spcAft>
                <a:spcPts val="0"/>
              </a:spcAft>
              <a:defRPr/>
            </a:pPr>
            <a:endParaRPr lang="zh-CN" altLang="en-US" sz="3600" dirty="0">
              <a:latin typeface="+mn-lt"/>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117600" y="403225"/>
            <a:ext cx="9602788" cy="576263"/>
          </a:xfrm>
        </p:spPr>
        <p:txBody>
          <a:bodyPr/>
          <a:lstStyle/>
          <a:p>
            <a:pPr eaLnBrk="1" hangingPunct="1">
              <a:defRPr/>
            </a:pPr>
            <a:r>
              <a:rPr lang="zh-CN" altLang="zh-CN" dirty="0"/>
              <a:t>Membership operations on </a:t>
            </a:r>
            <a:r>
              <a:rPr lang="zh-CN" altLang="en-US" dirty="0"/>
              <a:t>sequences</a:t>
            </a:r>
            <a:endParaRPr lang="zh-CN" altLang="en-US" dirty="0"/>
          </a:p>
        </p:txBody>
      </p:sp>
      <p:sp>
        <p:nvSpPr>
          <p:cNvPr id="21507" name="内容占位符 2"/>
          <p:cNvSpPr>
            <a:spLocks noGrp="1" noChangeArrowheads="1"/>
          </p:cNvSpPr>
          <p:nvPr>
            <p:ph idx="1"/>
          </p:nvPr>
        </p:nvSpPr>
        <p:spPr>
          <a:xfrm>
            <a:off x="82550" y="2420620"/>
            <a:ext cx="11838940" cy="3294380"/>
          </a:xfrm>
        </p:spPr>
        <p:txBody>
          <a:bodyPr/>
          <a:lstStyle/>
          <a:p>
            <a:pPr marL="0" indent="0" eaLnBrk="1" hangingPunct="1">
              <a:buFont typeface="Times New Roman" panose="02020603050405020304" pitchFamily="18" charset="0"/>
              <a:buNone/>
              <a:defRPr/>
            </a:pPr>
            <a:endParaRPr lang="en-US" altLang="zh-CN" sz="3200" dirty="0"/>
          </a:p>
          <a:p>
            <a:pPr marL="0" indent="0" eaLnBrk="1" hangingPunct="1">
              <a:buFont typeface="Times New Roman" panose="02020603050405020304" pitchFamily="18" charset="0"/>
              <a:buNone/>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5.6</a:t>
            </a:r>
            <a:r>
              <a:rPr lang="zh-CN" altLang="zh-CN" sz="2400" dirty="0">
                <a:highlight>
                  <a:srgbClr val="00FFFF"/>
                </a:highlight>
                <a:cs typeface="Times New Roman" panose="02020603050405020304" pitchFamily="18" charset="0"/>
              </a:rPr>
              <a:t>] Example of Judgment of Existence of Elements in </a:t>
            </a:r>
            <a:r>
              <a:rPr lang="zh-CN" altLang="en-US" sz="2400" dirty="0">
                <a:highlight>
                  <a:srgbClr val="00FFFF"/>
                </a:highlight>
                <a:cs typeface="Times New Roman" panose="02020603050405020304" pitchFamily="18" charset="0"/>
              </a:rPr>
              <a:t>a Sequence</a:t>
            </a:r>
            <a:endParaRPr lang="zh-CN" altLang="en-US" sz="2400" dirty="0">
              <a:highlight>
                <a:srgbClr val="00FFFF"/>
              </a:highlight>
              <a:cs typeface="Times New Roman" panose="02020603050405020304" pitchFamily="18" charset="0"/>
            </a:endParaRPr>
          </a:p>
        </p:txBody>
      </p:sp>
      <p:pic>
        <p:nvPicPr>
          <p:cNvPr id="23556" name="图片 1"/>
          <p:cNvPicPr>
            <a:picLocks noChangeAspect="1"/>
          </p:cNvPicPr>
          <p:nvPr/>
        </p:nvPicPr>
        <p:blipFill>
          <a:blip r:embed="rId1">
            <a:extLst>
              <a:ext uri="{28A0092B-C50C-407E-A947-70E740481C1C}">
                <a14:useLocalDpi xmlns:a14="http://schemas.microsoft.com/office/drawing/2010/main" val="0"/>
              </a:ext>
            </a:extLst>
          </a:blip>
          <a:srcRect r="67861"/>
          <a:stretch>
            <a:fillRect/>
          </a:stretch>
        </p:blipFill>
        <p:spPr bwMode="auto">
          <a:xfrm>
            <a:off x="982980" y="1052195"/>
            <a:ext cx="295275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264839" y="3572594"/>
          <a:ext cx="11807825" cy="2952750"/>
        </p:xfrm>
        <a:graphic>
          <a:graphicData uri="http://schemas.openxmlformats.org/drawingml/2006/table">
            <a:tbl>
              <a:tblPr firstRow="1" firstCol="1" bandRow="1">
                <a:tableStyleId>{5C22544A-7EE6-4342-B048-85BDC9FD1C3A}</a:tableStyleId>
              </a:tblPr>
              <a:tblGrid>
                <a:gridCol w="3592014"/>
                <a:gridCol w="2541006"/>
                <a:gridCol w="2951155"/>
                <a:gridCol w="2723650"/>
              </a:tblGrid>
              <a:tr h="2952750">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s='Good, better, best!'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'o' in s</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'g' not in s</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s.count('e')</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s.index('e', 10)</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10</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1" marR="68571"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t=('r', 'g', 'b')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'r' in 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'y' not in 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t.count('r')</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t.index('g')</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1" marR="68571"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lst=[1,2,3,2,1]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1 in lst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2 not in lst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lst.count(1)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lst.index(3)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1" marR="68571"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b=b'Oh, Jesus!'</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b'O' in 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b'o' not in 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b.count(b's')</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b.index(b's')</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1" marR="68571" marT="0" marB="0">
                    <a:solidFill>
                      <a:schemeClr val="accent4">
                        <a:lumMod val="20000"/>
                        <a:lumOff val="80000"/>
                      </a:schemeClr>
                    </a:solidFill>
                  </a:tcPr>
                </a:tc>
              </a:tr>
            </a:tbl>
          </a:graphicData>
        </a:graphic>
      </p:graphicFrame>
      <p:sp>
        <p:nvSpPr>
          <p:cNvPr id="3" name="文本框 2"/>
          <p:cNvSpPr txBox="1"/>
          <p:nvPr>
            <p:custDataLst>
              <p:tags r:id="rId2"/>
            </p:custDataLst>
          </p:nvPr>
        </p:nvSpPr>
        <p:spPr>
          <a:xfrm>
            <a:off x="3935730" y="981075"/>
            <a:ext cx="7172325" cy="2014855"/>
          </a:xfrm>
          <a:prstGeom prst="rect">
            <a:avLst/>
          </a:prstGeom>
          <a:noFill/>
        </p:spPr>
        <p:txBody>
          <a:bodyPr wrap="square" rtlCol="0">
            <a:spAutoFit/>
          </a:bodyPr>
          <a:p>
            <a:pPr marL="0" indent="0" latinLnBrk="0">
              <a:lnSpc>
                <a:spcPts val="3750"/>
              </a:lnSpc>
            </a:pPr>
            <a:r>
              <a:rPr lang="en-US" altLang="zh-CN" sz="2400" b="1">
                <a:latin typeface="Times New Roman" panose="02020603050405020304" pitchFamily="18" charset="0"/>
                <a:ea typeface="Times New Roman" panose="02020603050405020304" pitchFamily="18" charset="0"/>
                <a:cs typeface="Times New Roman" panose="02020603050405020304" pitchFamily="18" charset="0"/>
              </a:rPr>
              <a:t># if true, itindicates</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他和</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eexistence</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a:p>
            <a:pPr marL="0" indent="0" latinLnBrk="0">
              <a:lnSpc>
                <a:spcPts val="3750"/>
              </a:lnSpc>
            </a:pPr>
            <a:r>
              <a:rPr lang="en-US" altLang="zh-CN" sz="2400" b="1">
                <a:latin typeface="Times New Roman" panose="02020603050405020304" pitchFamily="18" charset="0"/>
                <a:ea typeface="Times New Roman" panose="02020603050405020304" pitchFamily="18" charset="0"/>
                <a:cs typeface="Times New Roman" panose="02020603050405020304" pitchFamily="18" charset="0"/>
              </a:rPr>
              <a:t># if true, it indicates not existence</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p>
            <a:pPr marL="0" indent="0" latinLnBrk="0">
              <a:lnSpc>
                <a:spcPts val="3750"/>
              </a:lnSpc>
            </a:pPr>
            <a:r>
              <a:rPr lang="en-US" altLang="zh-CN" sz="2400" b="1">
                <a:latin typeface="Times New Roman" panose="02020603050405020304" pitchFamily="18" charset="0"/>
                <a:ea typeface="Times New Roman" panose="02020603050405020304" pitchFamily="18" charset="0"/>
                <a:cs typeface="Times New Roman" panose="02020603050405020304" pitchFamily="18" charset="0"/>
              </a:rPr>
              <a:t># return the number of times x appears in s</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p>
            <a:pPr marL="0" indent="0" latinLnBrk="0">
              <a:lnSpc>
                <a:spcPts val="3750"/>
              </a:lnSpc>
            </a:pPr>
            <a:r>
              <a:rPr lang="en-US" altLang="zh-CN" sz="2400" b="1">
                <a:latin typeface="Times New Roman" panose="02020603050405020304" pitchFamily="18" charset="0"/>
                <a:ea typeface="Times New Roman" panose="02020603050405020304" pitchFamily="18" charset="0"/>
                <a:cs typeface="Times New Roman" panose="02020603050405020304" pitchFamily="18" charset="0"/>
              </a:rPr>
              <a:t># return the subscript of the first occurrence of x in s</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1055688" y="387350"/>
            <a:ext cx="9720262" cy="592138"/>
          </a:xfrm>
        </p:spPr>
        <p:txBody>
          <a:bodyPr/>
          <a:lstStyle/>
          <a:p>
            <a:pPr eaLnBrk="1" hangingPunct="1">
              <a:defRPr/>
            </a:pPr>
            <a:r>
              <a:rPr lang="zh-CN" altLang="zh-CN" dirty="0"/>
              <a:t>Comparison operations on </a:t>
            </a:r>
            <a:r>
              <a:rPr lang="zh-CN" altLang="en-US" dirty="0"/>
              <a:t>sequences</a:t>
            </a:r>
            <a:endParaRPr lang="zh-CN" altLang="en-US" dirty="0"/>
          </a:p>
        </p:txBody>
      </p:sp>
      <p:sp>
        <p:nvSpPr>
          <p:cNvPr id="22531" name="内容占位符 2"/>
          <p:cNvSpPr>
            <a:spLocks noGrp="1" noChangeArrowheads="1"/>
          </p:cNvSpPr>
          <p:nvPr>
            <p:ph idx="1"/>
          </p:nvPr>
        </p:nvSpPr>
        <p:spPr>
          <a:xfrm>
            <a:off x="1991544" y="908720"/>
            <a:ext cx="7977956" cy="4377655"/>
          </a:xfrm>
        </p:spPr>
        <p:txBody>
          <a:bodyPr/>
          <a:lstStyle/>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5.7</a:t>
            </a:r>
            <a:r>
              <a:rPr lang="zh-CN" altLang="zh-CN" sz="2800" dirty="0">
                <a:highlight>
                  <a:srgbClr val="00FFFF"/>
                </a:highlight>
                <a:cs typeface="Times New Roman" panose="02020603050405020304" pitchFamily="18" charset="0"/>
              </a:rPr>
              <a:t>] Comparison of </a:t>
            </a:r>
            <a:r>
              <a:rPr lang="zh-CN" altLang="en-US" sz="2800" dirty="0">
                <a:highlight>
                  <a:srgbClr val="00FFFF"/>
                </a:highlight>
                <a:cs typeface="Times New Roman" panose="02020603050405020304" pitchFamily="18" charset="0"/>
              </a:rPr>
              <a:t>Sequences</a:t>
            </a:r>
            <a:endParaRPr lang="zh-CN" altLang="en-US" sz="28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263525" y="1557338"/>
          <a:ext cx="11736388" cy="4876800"/>
        </p:xfrm>
        <a:graphic>
          <a:graphicData uri="http://schemas.openxmlformats.org/drawingml/2006/table">
            <a:tbl>
              <a:tblPr firstRow="1" firstCol="1" bandRow="1">
                <a:tableStyleId>{5C22544A-7EE6-4342-B048-85BDC9FD1C3A}</a:tableStyleId>
              </a:tblPr>
              <a:tblGrid>
                <a:gridCol w="2952419"/>
                <a:gridCol w="2959897"/>
                <a:gridCol w="2995793"/>
                <a:gridCol w="2828279"/>
              </a:tblGrid>
              <a:tr h="4536504">
                <a:tc>
                  <a:txBody>
                    <a:bodyPr/>
                    <a:lstStyle/>
                    <a:p>
                      <a:pPr algn="just">
                        <a:spcAft>
                          <a:spcPts val="0"/>
                        </a:spcAft>
                      </a:pPr>
                      <a:r>
                        <a:rPr lang="x-none" sz="2000" kern="100" dirty="0">
                          <a:solidFill>
                            <a:schemeClr val="tx1"/>
                          </a:solidFill>
                          <a:effectLs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s1='abc'</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s2='abc'</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s3='abcd'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s4='cba'</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 &gt; s4</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s2 &lt;= s3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 == 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 ! = s3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'a' &gt; 'A'</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'a' &gt;= ''</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t1=(1,2)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t2=(1,2)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t3=(1,2,3)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t4=(2,1)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t1&lt;t4</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 &lt;= 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 == t3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 ! = 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kern="100" dirty="0">
                          <a:solidFill>
                            <a:srgbClr val="FF0000"/>
                          </a:solidFill>
                          <a:effectLst/>
                          <a:ea typeface="Times New Roman" panose="02020603050405020304" pitchFamily="18" charset="0"/>
                          <a:cs typeface="Times New Roman" panose="02020603050405020304" pitchFamily="18" charset="0"/>
                        </a:rPr>
                        <a:t>False </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 &gt;= t3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t4 &gt; t3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s2=['a','b']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s3=['a','b','c']</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s4=['c','b','a']</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s1&lt;s2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s1&lt;=s2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s1!=s3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s1&gt;=s3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s4&gt;s3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b1=b'abc'</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b2=b'abc'</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b3=b'abcd'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b4=b'ABCD'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b1&lt;b2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b1&lt;=b2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b1==b2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b1&gt;=b3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b3!=b4</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b4&gt;b3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1130300" y="474663"/>
            <a:ext cx="9672638" cy="481012"/>
          </a:xfrm>
        </p:spPr>
        <p:txBody>
          <a:bodyPr/>
          <a:lstStyle/>
          <a:p>
            <a:pPr eaLnBrk="1" hangingPunct="1">
              <a:defRPr/>
            </a:pPr>
            <a:r>
              <a:rPr lang="zh-CN" altLang="zh-CN" dirty="0"/>
              <a:t>Sorting operations on </a:t>
            </a:r>
            <a:r>
              <a:rPr lang="zh-CN" altLang="en-US" dirty="0"/>
              <a:t>sequences</a:t>
            </a:r>
            <a:endParaRPr lang="zh-CN" altLang="en-US" dirty="0"/>
          </a:p>
        </p:txBody>
      </p:sp>
      <p:sp>
        <p:nvSpPr>
          <p:cNvPr id="23555" name="内容占位符 2"/>
          <p:cNvSpPr>
            <a:spLocks noGrp="1" noChangeArrowheads="1"/>
          </p:cNvSpPr>
          <p:nvPr>
            <p:ph idx="1"/>
          </p:nvPr>
        </p:nvSpPr>
        <p:spPr>
          <a:xfrm>
            <a:off x="1034411" y="1700808"/>
            <a:ext cx="9602788" cy="3294063"/>
          </a:xfrm>
        </p:spPr>
        <p:txBody>
          <a:bodyPr/>
          <a:lstStyle/>
          <a:p>
            <a:pPr eaLnBrk="1" hangingPunct="1">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5.8</a:t>
            </a:r>
            <a:r>
              <a:rPr lang="zh-CN" altLang="zh-CN" sz="3200" dirty="0">
                <a:highlight>
                  <a:srgbClr val="00FFFF"/>
                </a:highlight>
                <a:cs typeface="Times New Roman" panose="02020603050405020304" pitchFamily="18" charset="0"/>
              </a:rPr>
              <a:t>] Sorting </a:t>
            </a:r>
            <a:r>
              <a:rPr lang="zh-CN" altLang="zh-CN" sz="3200" dirty="0">
                <a:highlight>
                  <a:srgbClr val="00FFFF"/>
                </a:highlight>
                <a:cs typeface="Times New Roman" panose="02020603050405020304" pitchFamily="18" charset="0"/>
              </a:rPr>
              <a:t>Operation Example of </a:t>
            </a:r>
            <a:r>
              <a:rPr lang="zh-CN" altLang="en-US" sz="3200" dirty="0">
                <a:highlight>
                  <a:srgbClr val="00FFFF"/>
                </a:highlight>
                <a:cs typeface="Times New Roman" panose="02020603050405020304" pitchFamily="18" charset="0"/>
              </a:rPr>
              <a:t>Sequence</a:t>
            </a:r>
            <a:endParaRPr lang="zh-CN" altLang="en-US" sz="32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335360" y="2882348"/>
          <a:ext cx="11521279" cy="1842052"/>
        </p:xfrm>
        <a:graphic>
          <a:graphicData uri="http://schemas.openxmlformats.org/drawingml/2006/table">
            <a:tbl>
              <a:tblPr firstRow="1" firstCol="1" bandRow="1">
                <a:tableStyleId>{5C22544A-7EE6-4342-B048-85BDC9FD1C3A}</a:tableStyleId>
              </a:tblPr>
              <a:tblGrid>
                <a:gridCol w="2304909"/>
                <a:gridCol w="4354044"/>
                <a:gridCol w="4862326"/>
              </a:tblGrid>
              <a:tr h="1842052">
                <a:tc>
                  <a:txBody>
                    <a:bodyPr/>
                    <a:lstStyle/>
                    <a:p>
                      <a:pPr algn="just">
                        <a:spcAft>
                          <a:spcPts val="0"/>
                        </a:spcAft>
                      </a:pPr>
                      <a:r>
                        <a:rPr lang="x-none" sz="2400" kern="100" dirty="0">
                          <a:solidFill>
                            <a:schemeClr val="tx1"/>
                          </a:solidFill>
                          <a:effectLs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s1='axd'</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sorted(s1)</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'd', 'x']</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s2=(1,4,2)</a:t>
                      </a:r>
                      <a:endParaRPr lang="zh-CN" sz="24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c>
                  <a:txBody>
                    <a:bodyPr/>
                    <a:lstStyle/>
                    <a:p>
                      <a:pPr algn="just">
                        <a:spcAft>
                          <a:spcPts val="0"/>
                        </a:spcAft>
                      </a:pPr>
                      <a:r>
                        <a:rPr lang="x-none" sz="2400" kern="100" dirty="0">
                          <a:solidFill>
                            <a:srgbClr val="FF0000"/>
                          </a:solidFill>
                          <a:effectLst/>
                          <a:ea typeface="Times New Roman" panose="02020603050405020304" pitchFamily="18" charset="0"/>
                          <a:cs typeface="Times New Roman" panose="02020603050405020304" pitchFamily="18" charset="0"/>
                        </a:rPr>
                        <a:t>&gt;&gt;&gt; sorted(s2)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4] </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kern="100" dirty="0">
                          <a:solidFill>
                            <a:srgbClr val="FF0000"/>
                          </a:solidFill>
                          <a:effectLst/>
                          <a:ea typeface="Times New Roman" panose="02020603050405020304" pitchFamily="18" charset="0"/>
                          <a:cs typeface="Times New Roman" panose="02020603050405020304" pitchFamily="18" charset="0"/>
                        </a:rPr>
                        <a:t>&gt;&gt;&gt; sorted(s2,reverse=True)</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[4, 2, 1]</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c>
                  <a:txBody>
                    <a:bodyPr/>
                    <a:lstStyle/>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s3='abAC'</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sorted(s3, key=str.lower)</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'A', 'b', 'C']</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r>
            </a:tbl>
          </a:graphicData>
        </a:graphic>
      </p:graphicFrame>
      <p:sp>
        <p:nvSpPr>
          <p:cNvPr id="3" name="文本框 2"/>
          <p:cNvSpPr txBox="1"/>
          <p:nvPr>
            <p:custDataLst>
              <p:tags r:id="rId1"/>
            </p:custDataLst>
          </p:nvPr>
        </p:nvSpPr>
        <p:spPr>
          <a:xfrm>
            <a:off x="642620" y="1124585"/>
            <a:ext cx="10906760" cy="460375"/>
          </a:xfrm>
          <a:prstGeom prst="rect">
            <a:avLst/>
          </a:prstGeom>
          <a:noFill/>
        </p:spPr>
        <p:txBody>
          <a:bodyPr wrap="square" rtlCol="0">
            <a:spAutoFit/>
          </a:bodyPr>
          <a:p>
            <a:r>
              <a:rPr lang="en-US" altLang="zh-CN" sz="2400" b="1">
                <a:latin typeface="Times New Roman" panose="02020603050405020304" pitchFamily="18" charset="0"/>
                <a:ea typeface="Times New Roman" panose="02020603050405020304" pitchFamily="18" charset="0"/>
                <a:cs typeface="Times New Roman" panose="02020603050405020304" pitchFamily="18" charset="0"/>
              </a:rPr>
              <a:t>sorted(iterable, key=None, reverse=False) ······ # Returns a sorted list of the series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130300" y="474663"/>
            <a:ext cx="9602788" cy="504825"/>
          </a:xfrm>
        </p:spPr>
        <p:txBody>
          <a:bodyPr/>
          <a:lstStyle/>
          <a:p>
            <a:pPr>
              <a:defRPr/>
            </a:pPr>
            <a:r>
              <a:rPr lang="zh-CN" altLang="zh-CN" dirty="0"/>
              <a:t>Built-in functions </a:t>
            </a:r>
            <a:r>
              <a:rPr lang="en-US" altLang="zh-CN" dirty="0"/>
              <a:t>all() </a:t>
            </a:r>
            <a:r>
              <a:rPr lang="zh-CN" altLang="zh-CN" dirty="0"/>
              <a:t>and </a:t>
            </a:r>
            <a:r>
              <a:rPr lang="en-US" altLang="zh-CN" dirty="0"/>
              <a:t>any()</a:t>
            </a:r>
            <a:endParaRPr lang="zh-CN" altLang="en-US" dirty="0"/>
          </a:p>
        </p:txBody>
      </p:sp>
      <p:sp>
        <p:nvSpPr>
          <p:cNvPr id="4" name="矩形 3"/>
          <p:cNvSpPr/>
          <p:nvPr/>
        </p:nvSpPr>
        <p:spPr>
          <a:xfrm>
            <a:off x="1631950" y="1068388"/>
            <a:ext cx="9288463" cy="2062162"/>
          </a:xfrm>
          <a:prstGeom prst="rect">
            <a:avLst/>
          </a:prstGeom>
        </p:spPr>
        <p:txBody>
          <a:bodyPr>
            <a:spAutoFit/>
          </a:bodyPr>
          <a:lstStyle/>
          <a:p>
            <a:pPr marL="342900" indent="-342900" algn="just">
              <a:spcAft>
                <a:spcPts val="0"/>
              </a:spcAft>
              <a:buFont typeface="Wingdings" panose="05000000000000000000" pitchFamily="2" charset="2"/>
              <a:buChar char=""/>
              <a:defRPr/>
            </a:pP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all(iterable) </a:t>
            </a:r>
            <a:r>
              <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#Returns </a:t>
            </a: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True </a:t>
            </a:r>
            <a:r>
              <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if all values of the sequence are </a:t>
            </a: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True</a:t>
            </a:r>
            <a:r>
              <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 otherwise, returns </a:t>
            </a: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False</a:t>
            </a:r>
            <a:endPar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any(iterable) # </a:t>
            </a:r>
            <a:r>
              <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if any value of the sequence is </a:t>
            </a: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True</a:t>
            </a:r>
            <a:r>
              <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 return </a:t>
            </a: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True</a:t>
            </a:r>
            <a:r>
              <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 otherwise, return </a:t>
            </a:r>
            <a:r>
              <a:rPr lang="x-none" altLang="zh-CN" sz="3200" b="1" kern="100" dirty="0">
                <a:latin typeface="Times New Roman" panose="02020603050405020304" pitchFamily="18" charset="0"/>
                <a:ea typeface="Times New Roman" panose="02020603050405020304" pitchFamily="18" charset="0"/>
                <a:cs typeface="Times New Roman" panose="02020603050405020304" pitchFamily="18" charset="0"/>
              </a:rPr>
              <a:t>False</a:t>
            </a:r>
            <a:endParaRPr lang="zh-CN" altLang="zh-CN" sz="32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1369194" y="3717032"/>
          <a:ext cx="9124999" cy="1328738"/>
        </p:xfrm>
        <a:graphic>
          <a:graphicData uri="http://schemas.openxmlformats.org/drawingml/2006/table">
            <a:tbl>
              <a:tblPr firstRow="1" firstCol="1" bandRow="1">
                <a:tableStyleId>{5C22544A-7EE6-4342-B048-85BDC9FD1C3A}</a:tableStyleId>
              </a:tblPr>
              <a:tblGrid>
                <a:gridCol w="4617528"/>
                <a:gridCol w="4507471"/>
              </a:tblGrid>
              <a:tr h="1328738">
                <a:tc>
                  <a:txBody>
                    <a:bodyPr/>
                    <a:lstStyle/>
                    <a:p>
                      <a:pPr marL="400050" algn="just">
                        <a:spcAft>
                          <a:spcPts val="0"/>
                        </a:spcAft>
                      </a:pPr>
                      <a:r>
                        <a:rPr lang="x-none" sz="3200" kern="100" dirty="0">
                          <a:solidFill>
                            <a:schemeClr val="tx1"/>
                          </a:solidFill>
                          <a:effectLst/>
                          <a:ea typeface="Times New Roman" panose="02020603050405020304" pitchFamily="18" charset="0"/>
                          <a:cs typeface="Times New Roman" panose="02020603050405020304" pitchFamily="18" charset="0"/>
                        </a:rPr>
                        <a:t>&gt;&gt;&gt; </a:t>
                      </a:r>
                      <a:r>
                        <a:rPr lang="x-none" sz="3200" kern="100" dirty="0">
                          <a:solidFill>
                            <a:srgbClr val="FF0000"/>
                          </a:solidFill>
                          <a:effectLst/>
                          <a:ea typeface="Times New Roman" panose="02020603050405020304" pitchFamily="18" charset="0"/>
                          <a:cs typeface="Times New Roman" panose="02020603050405020304" pitchFamily="18" charset="0"/>
                        </a:rPr>
                        <a:t>any((1, 2, 0))</a:t>
                      </a:r>
                      <a:endParaRPr lang="zh-CN" sz="3200" kern="100" dirty="0">
                        <a:solidFill>
                          <a:srgbClr val="FF0000"/>
                        </a:solidFill>
                        <a:effectLst/>
                        <a:ea typeface="Times New Roman" panose="02020603050405020304" pitchFamily="18" charset="0"/>
                        <a:cs typeface="Times New Roman" panose="02020603050405020304" pitchFamily="18" charset="0"/>
                      </a:endParaRPr>
                    </a:p>
                    <a:p>
                      <a:pPr marL="400050" algn="just">
                        <a:spcAft>
                          <a:spcPts val="0"/>
                        </a:spcAft>
                      </a:pPr>
                      <a:r>
                        <a:rPr lang="x-none"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5" marR="68585" marT="0" marB="0">
                    <a:solidFill>
                      <a:schemeClr val="accent4">
                        <a:lumMod val="20000"/>
                        <a:lumOff val="80000"/>
                      </a:schemeClr>
                    </a:solidFill>
                  </a:tcPr>
                </a:tc>
                <a:tc>
                  <a:txBody>
                    <a:bodyPr/>
                    <a:lstStyle/>
                    <a:p>
                      <a:pPr marL="400050" algn="just">
                        <a:spcAft>
                          <a:spcPts val="0"/>
                        </a:spcAft>
                      </a:pPr>
                      <a:r>
                        <a:rPr lang="x-none" sz="32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3200" kern="100" dirty="0">
                          <a:solidFill>
                            <a:srgbClr val="FF0000"/>
                          </a:solidFill>
                          <a:effectLst/>
                          <a:ea typeface="Times New Roman" panose="02020603050405020304" pitchFamily="18" charset="0"/>
                          <a:cs typeface="Times New Roman" panose="02020603050405020304" pitchFamily="18" charset="0"/>
                        </a:rPr>
                        <a:t>all([1, 2, 0])</a:t>
                      </a:r>
                      <a:endParaRPr lang="zh-CN" sz="3200" kern="100" dirty="0">
                        <a:solidFill>
                          <a:srgbClr val="FF0000"/>
                        </a:solidFill>
                        <a:effectLst/>
                        <a:ea typeface="Times New Roman" panose="02020603050405020304" pitchFamily="18" charset="0"/>
                        <a:cs typeface="Times New Roman" panose="02020603050405020304" pitchFamily="18" charset="0"/>
                      </a:endParaRPr>
                    </a:p>
                    <a:p>
                      <a:pPr marL="400050" algn="just">
                        <a:spcAft>
                          <a:spcPts val="0"/>
                        </a:spcAft>
                      </a:pPr>
                      <a:r>
                        <a:rPr lang="x-none"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5" marR="68585" marT="0" marB="0">
                    <a:solidFill>
                      <a:schemeClr val="accent4">
                        <a:lumMod val="20000"/>
                        <a:lumOff val="80000"/>
                      </a:scheme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noChangeArrowheads="1"/>
          </p:cNvSpPr>
          <p:nvPr>
            <p:ph idx="1"/>
          </p:nvPr>
        </p:nvSpPr>
        <p:spPr>
          <a:xfrm>
            <a:off x="407988" y="1052195"/>
            <a:ext cx="11160125" cy="5688013"/>
          </a:xfrm>
        </p:spPr>
        <p:txBody>
          <a:bodyPr/>
          <a:lstStyle/>
          <a:p>
            <a:pPr eaLnBrk="1" hangingPunct="1"/>
            <a:r>
              <a:rPr lang="zh-CN" altLang="zh-CN" sz="2400"/>
              <a:t>The number of variables is equal to the length of the </a:t>
            </a:r>
            <a:r>
              <a:rPr lang="zh-CN" altLang="en-US" sz="2400"/>
              <a:t>sequence</a:t>
            </a:r>
            <a:endParaRPr lang="zh-CN" altLang="en-US" sz="2400"/>
          </a:p>
          <a:p>
            <a:pPr marL="0" indent="0" eaLnBrk="1" hangingPunct="1">
              <a:buNone/>
            </a:pPr>
            <a:endParaRPr lang="en-US" altLang="zh-CN" sz="2400"/>
          </a:p>
          <a:p>
            <a:pPr eaLnBrk="1" hangingPunct="1"/>
            <a:r>
              <a:rPr lang="zh-CN" altLang="zh-CN" sz="2400"/>
              <a:t>Unequal number of variables and </a:t>
            </a:r>
            <a:r>
              <a:rPr lang="zh-CN" altLang="en-US" sz="2400"/>
              <a:t>sequence </a:t>
            </a:r>
            <a:r>
              <a:rPr lang="zh-CN" altLang="zh-CN" sz="2400"/>
              <a:t>length</a:t>
            </a:r>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zh-CN" altLang="en-US" sz="2400"/>
          </a:p>
        </p:txBody>
      </p:sp>
      <p:sp>
        <p:nvSpPr>
          <p:cNvPr id="5" name="文本框 4"/>
          <p:cNvSpPr txBox="1"/>
          <p:nvPr>
            <p:custDataLst>
              <p:tags r:id="rId1"/>
            </p:custDataLst>
          </p:nvPr>
        </p:nvSpPr>
        <p:spPr>
          <a:xfrm>
            <a:off x="839470" y="2493010"/>
            <a:ext cx="10906760" cy="460375"/>
          </a:xfrm>
          <a:prstGeom prst="rect">
            <a:avLst/>
          </a:prstGeom>
          <a:noFill/>
        </p:spPr>
        <p:txBody>
          <a:bodyPr wrap="square" rtlCol="0">
            <a:spAutoFit/>
          </a:bodyPr>
          <a:p>
            <a:r>
              <a:rPr lang="en-US" altLang="zh-CN" sz="2400" b="1">
                <a:latin typeface="Times New Roman" panose="02020603050405020304" pitchFamily="18" charset="0"/>
                <a:ea typeface="Times New Roman" panose="02020603050405020304" pitchFamily="18" charset="0"/>
                <a:cs typeface="Times New Roman" panose="02020603050405020304" pitchFamily="18" charset="0"/>
              </a:rPr>
              <a:t>You can use tuple variable * to assign multiple values as a tuple to a tuple variable</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5602" name="标题 1"/>
          <p:cNvSpPr>
            <a:spLocks noGrp="1" noChangeArrowheads="1"/>
          </p:cNvSpPr>
          <p:nvPr>
            <p:ph type="title"/>
          </p:nvPr>
        </p:nvSpPr>
        <p:spPr>
          <a:xfrm>
            <a:off x="1055688" y="379413"/>
            <a:ext cx="9720262" cy="582612"/>
          </a:xfrm>
        </p:spPr>
        <p:txBody>
          <a:bodyPr/>
          <a:lstStyle/>
          <a:p>
            <a:pPr eaLnBrk="1" hangingPunct="1">
              <a:defRPr/>
            </a:pPr>
            <a:r>
              <a:rPr lang="zh-CN" altLang="en-US" dirty="0"/>
              <a:t>sequence splitting</a:t>
            </a:r>
            <a:endParaRPr lang="zh-CN" altLang="en-US" dirty="0"/>
          </a:p>
        </p:txBody>
      </p:sp>
      <p:sp>
        <p:nvSpPr>
          <p:cNvPr id="2" name="矩形 1"/>
          <p:cNvSpPr/>
          <p:nvPr/>
        </p:nvSpPr>
        <p:spPr>
          <a:xfrm>
            <a:off x="408255" y="3068965"/>
            <a:ext cx="10536659" cy="3169285"/>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first, *middles, last = range(10)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middles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 4, 5, 6, 7, 8]</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first, second, third, *lasts = range(10)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lasts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 4, 5, 6, 7, 8, 9]</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*firsts, last3, last2, last1 = range(10)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firsts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2, 3, 4, 5, 6]</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first, *middles, last = sorted([70, 85, 89, 88, 86, 95, 89]) </a:t>
            </a:r>
            <a:endPar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#remove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highest and lowest scores</a:t>
            </a:r>
            <a:endPar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sum(middles)/len(middles)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Calculate the average after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removing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the highest and lowest scores. Output: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87.4</a:t>
            </a:r>
            <a:endPar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文本框 3"/>
          <p:cNvSpPr txBox="1"/>
          <p:nvPr>
            <p:custDataLst>
              <p:tags r:id="rId2"/>
            </p:custDataLst>
          </p:nvPr>
        </p:nvSpPr>
        <p:spPr>
          <a:xfrm>
            <a:off x="839470" y="1533525"/>
            <a:ext cx="10906760" cy="460375"/>
          </a:xfrm>
          <a:prstGeom prst="rect">
            <a:avLst/>
          </a:prstGeom>
          <a:noFill/>
        </p:spPr>
        <p:txBody>
          <a:bodyPr wrap="square" rtlCol="0">
            <a:spAutoFit/>
          </a:bodyPr>
          <a:p>
            <a:r>
              <a:rPr lang="en-US" altLang="zh-CN" sz="2400" b="1">
                <a:latin typeface="Times New Roman" panose="02020603050405020304" pitchFamily="18" charset="0"/>
                <a:ea typeface="Times New Roman" panose="02020603050405020304" pitchFamily="18" charset="0"/>
                <a:cs typeface="Times New Roman" panose="02020603050405020304" pitchFamily="18" charset="0"/>
              </a:rPr>
              <a:t>variable 1, </a:t>
            </a:r>
            <a:r>
              <a:rPr lang="en-US" altLang="zh-CN" sz="24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variable 2, …, variable n = sequence or iterable object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1055688" y="379413"/>
            <a:ext cx="9720262" cy="582612"/>
          </a:xfrm>
        </p:spPr>
        <p:txBody>
          <a:bodyPr/>
          <a:lstStyle/>
          <a:p>
            <a:pPr eaLnBrk="1" hangingPunct="1">
              <a:defRPr/>
            </a:pPr>
            <a:r>
              <a:rPr lang="zh-CN" altLang="en-US" dirty="0"/>
              <a:t>sequence splitting</a:t>
            </a:r>
            <a:endParaRPr lang="zh-CN" altLang="en-US" dirty="0"/>
          </a:p>
        </p:txBody>
      </p:sp>
      <p:sp>
        <p:nvSpPr>
          <p:cNvPr id="27651" name="内容占位符 2"/>
          <p:cNvSpPr>
            <a:spLocks noGrp="1" noChangeArrowheads="1"/>
          </p:cNvSpPr>
          <p:nvPr>
            <p:ph idx="1"/>
          </p:nvPr>
        </p:nvSpPr>
        <p:spPr>
          <a:xfrm>
            <a:off x="407988" y="1052195"/>
            <a:ext cx="11160125" cy="5688013"/>
          </a:xfrm>
        </p:spPr>
        <p:txBody>
          <a:bodyPr/>
          <a:lstStyle/>
          <a:p>
            <a:pPr eaLnBrk="1" hangingPunct="1"/>
            <a:endParaRPr lang="en-US" altLang="zh-CN" sz="2400"/>
          </a:p>
          <a:p>
            <a:pPr eaLnBrk="1" hangingPunct="1"/>
            <a:r>
              <a:rPr lang="zh-CN" altLang="zh-CN" sz="2400"/>
              <a:t>Use of temporary </a:t>
            </a:r>
            <a:r>
              <a:rPr lang="en-US" altLang="zh-CN" sz="2400"/>
              <a:t>variables_</a:t>
            </a:r>
            <a:endParaRPr lang="zh-CN" altLang="en-US" sz="2400"/>
          </a:p>
        </p:txBody>
      </p:sp>
      <p:sp>
        <p:nvSpPr>
          <p:cNvPr id="3" name="矩形 2"/>
          <p:cNvSpPr/>
          <p:nvPr/>
        </p:nvSpPr>
        <p:spPr>
          <a:xfrm>
            <a:off x="767508" y="2133203"/>
            <a:ext cx="9289306" cy="1631216"/>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_, b, _ = (1, 2, 3)</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record = ('Zhangsan', 'szhang@abc.com', '021-62232333', '13912349876')</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 _, *phones = record</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phones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['021-62232333', '13912349876']</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1127448" y="474358"/>
            <a:ext cx="9648825" cy="504825"/>
          </a:xfrm>
        </p:spPr>
        <p:txBody>
          <a:bodyPr/>
          <a:lstStyle/>
          <a:p>
            <a:pPr eaLnBrk="1" hangingPunct="1">
              <a:defRPr/>
            </a:pPr>
            <a:r>
              <a:rPr lang="zh-CN" altLang="zh-CN"/>
              <a:t>listings</a:t>
            </a:r>
            <a:endParaRPr lang="zh-CN" altLang="en-US"/>
          </a:p>
        </p:txBody>
      </p:sp>
      <p:sp>
        <p:nvSpPr>
          <p:cNvPr id="28675" name="内容占位符 2"/>
          <p:cNvSpPr>
            <a:spLocks noGrp="1" noChangeArrowheads="1"/>
          </p:cNvSpPr>
          <p:nvPr>
            <p:ph idx="1"/>
          </p:nvPr>
        </p:nvSpPr>
        <p:spPr>
          <a:xfrm>
            <a:off x="335360" y="908050"/>
            <a:ext cx="11017224" cy="4477360"/>
          </a:xfrm>
        </p:spPr>
        <p:txBody>
          <a:bodyPr/>
          <a:lstStyle/>
          <a:p>
            <a:pPr eaLnBrk="1" hangingPunct="1">
              <a:defRPr/>
            </a:pPr>
            <a:r>
              <a:rPr lang="zh-CN" altLang="zh-CN" sz="2800" dirty="0"/>
              <a:t>Definition of a list</a:t>
            </a:r>
            <a:r>
              <a:rPr lang="zh-CN" altLang="en-US" sz="2800" dirty="0"/>
              <a:t>: a data structure with an ordered set of items</a:t>
            </a:r>
            <a:endParaRPr lang="en-US" altLang="zh-CN" sz="2800" dirty="0"/>
          </a:p>
          <a:p>
            <a:pPr eaLnBrk="1" hangingPunct="1">
              <a:defRPr/>
            </a:pPr>
            <a:r>
              <a:rPr lang="zh-CN" altLang="zh-CN" sz="2800" dirty="0"/>
              <a:t>It can also be created by creating a </a:t>
            </a:r>
            <a:r>
              <a:rPr lang="en-US" altLang="zh-CN" sz="2800" dirty="0"/>
              <a:t>list </a:t>
            </a:r>
            <a:r>
              <a:rPr lang="zh-CN" altLang="zh-CN" sz="2800" dirty="0"/>
              <a:t>object</a:t>
            </a:r>
            <a:endParaRPr lang="en-US" altLang="zh-CN" sz="2800" dirty="0"/>
          </a:p>
          <a:p>
            <a:pPr eaLnBrk="1" hangingPunct="1">
              <a:defRPr/>
            </a:pPr>
            <a:endParaRPr lang="en-US" altLang="zh-CN" sz="2800" dirty="0"/>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5.9</a:t>
            </a:r>
            <a:r>
              <a:rPr lang="zh-CN" altLang="zh-CN" sz="2800" dirty="0">
                <a:highlight>
                  <a:srgbClr val="00FFFF"/>
                </a:highlight>
                <a:cs typeface="Times New Roman" panose="02020603050405020304" pitchFamily="18" charset="0"/>
              </a:rPr>
              <a:t>] Creating a List Instance Object Using List Literals</a:t>
            </a:r>
            <a:endParaRPr lang="en-US" altLang="zh-CN" sz="2800" dirty="0">
              <a:highlight>
                <a:srgbClr val="00FFFF"/>
              </a:highlight>
              <a:cs typeface="Times New Roman" panose="02020603050405020304" pitchFamily="18" charset="0"/>
            </a:endParaRPr>
          </a:p>
          <a:p>
            <a:pPr eaLnBrk="1" hangingPunct="1">
              <a:defRPr/>
            </a:pPr>
            <a:endParaRPr lang="en-US" altLang="zh-CN" sz="2800" dirty="0"/>
          </a:p>
          <a:p>
            <a:pPr eaLnBrk="1" hangingPunct="1">
              <a:defRPr/>
            </a:pPr>
            <a:endParaRPr lang="en-US" altLang="zh-CN" sz="2800" dirty="0"/>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5.10</a:t>
            </a:r>
            <a:r>
              <a:rPr lang="zh-CN" altLang="zh-CN" sz="2800" dirty="0">
                <a:highlight>
                  <a:srgbClr val="00FFFF"/>
                </a:highlight>
                <a:cs typeface="Times New Roman" panose="02020603050405020304" pitchFamily="18" charset="0"/>
              </a:rPr>
              <a:t>] </a:t>
            </a:r>
            <a:r>
              <a:rPr lang="zh-CN" altLang="zh-CN" sz="2800" dirty="0">
                <a:highlight>
                  <a:srgbClr val="00FFFF"/>
                </a:highlight>
                <a:cs typeface="Times New Roman" panose="02020603050405020304" pitchFamily="18" charset="0"/>
              </a:rPr>
              <a:t>Creating a List Instance Object </a:t>
            </a:r>
            <a:r>
              <a:rPr lang="zh-CN" altLang="zh-CN" sz="2800" dirty="0">
                <a:highlight>
                  <a:srgbClr val="00FFFF"/>
                </a:highlight>
                <a:cs typeface="Times New Roman" panose="02020603050405020304" pitchFamily="18" charset="0"/>
              </a:rPr>
              <a:t>Using </a:t>
            </a:r>
            <a:r>
              <a:rPr lang="zh-CN" altLang="zh-CN" sz="2800" dirty="0">
                <a:highlight>
                  <a:srgbClr val="00FFFF"/>
                </a:highlight>
                <a:cs typeface="Times New Roman" panose="02020603050405020304" pitchFamily="18" charset="0"/>
              </a:rPr>
              <a:t>the </a:t>
            </a:r>
            <a:r>
              <a:rPr lang="en-US" altLang="zh-CN" sz="2800" dirty="0">
                <a:highlight>
                  <a:srgbClr val="00FFFF"/>
                </a:highlight>
                <a:cs typeface="Times New Roman" panose="02020603050405020304" pitchFamily="18" charset="0"/>
              </a:rPr>
              <a:t>List </a:t>
            </a:r>
            <a:r>
              <a:rPr lang="zh-CN" altLang="zh-CN" sz="2800" dirty="0">
                <a:highlight>
                  <a:srgbClr val="00FFFF"/>
                </a:highlight>
                <a:cs typeface="Times New Roman" panose="02020603050405020304" pitchFamily="18" charset="0"/>
              </a:rPr>
              <a:t>Object</a:t>
            </a:r>
            <a:endParaRPr lang="zh-CN" altLang="en-US" sz="2800" dirty="0">
              <a:highlight>
                <a:srgbClr val="00FFFF"/>
              </a:highlight>
              <a:cs typeface="Times New Roman" panose="02020603050405020304" pitchFamily="18" charset="0"/>
            </a:endParaRPr>
          </a:p>
        </p:txBody>
      </p:sp>
      <p:pic>
        <p:nvPicPr>
          <p:cNvPr id="2867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472170" y="1361758"/>
            <a:ext cx="22352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430068" y="3215298"/>
            <a:ext cx="6096000" cy="1323439"/>
          </a:xfrm>
          <a:prstGeom prst="rect">
            <a:avLst/>
          </a:prstGeom>
          <a:solidFill>
            <a:schemeClr val="accent4">
              <a:lumMod val="20000"/>
              <a:lumOff val="80000"/>
            </a:schemeClr>
          </a:solidFill>
          <a:ln>
            <a:solidFill>
              <a:schemeClr val="accent1"/>
            </a:solidFill>
          </a:ln>
        </p:spPr>
        <p:txBody>
          <a:bodyPr>
            <a:spAutoFit/>
          </a:bodyPr>
          <a:lstStyle/>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a1=[]</a:t>
            </a:r>
            <a:endPar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a2=[1]</a:t>
            </a:r>
            <a:endPar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a3=["</a:t>
            </a:r>
            <a:r>
              <a:rPr lang="en-US" altLang="zh-CN" sz="2000" b="1" kern="100" dirty="0" err="1">
                <a:latin typeface="Times New Roman" panose="02020603050405020304" pitchFamily="18" charset="0"/>
                <a:ea typeface="Times New Roman" panose="02020603050405020304" pitchFamily="18" charset="0"/>
                <a:cs typeface="Times New Roman" panose="02020603050405020304" pitchFamily="18" charset="0"/>
              </a:rPr>
              <a:t>a", "b", "c</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print(a1, a2, a3) </a:t>
            </a:r>
            <a:r>
              <a:rPr lang="zh-CN" altLang="en-US"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[1] ['a', 'b', 'c']</a:t>
            </a:r>
            <a:endParaRPr lang="en-US" alt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3431462" y="5038734"/>
            <a:ext cx="7490467" cy="1323439"/>
          </a:xfrm>
          <a:prstGeom prst="rect">
            <a:avLst/>
          </a:prstGeom>
          <a:solidFill>
            <a:schemeClr val="accent4">
              <a:lumMod val="20000"/>
              <a:lumOff val="80000"/>
            </a:schemeClr>
          </a:solidFill>
          <a:ln>
            <a:solidFill>
              <a:schemeClr val="accent1"/>
            </a:solidFill>
          </a:ln>
        </p:spPr>
        <p:txBody>
          <a:bodyPr>
            <a:spAutoFit/>
          </a:bodyPr>
          <a:lstStyle/>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a1=list()</a:t>
            </a:r>
            <a:endPar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a2=list("</a:t>
            </a:r>
            <a:r>
              <a:rPr lang="en-US" altLang="zh-CN" sz="2000" b="1" kern="100" dirty="0" err="1">
                <a:latin typeface="Times New Roman" panose="02020603050405020304" pitchFamily="18" charset="0"/>
                <a:ea typeface="Times New Roman" panose="02020603050405020304" pitchFamily="18" charset="0"/>
                <a:cs typeface="Times New Roman" panose="02020603050405020304" pitchFamily="18" charset="0"/>
              </a:rPr>
              <a:t>abc</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a3=list(range(3))</a:t>
            </a:r>
            <a:endPar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print(a1, a2, a3) </a:t>
            </a:r>
            <a:r>
              <a:rPr lang="zh-CN" altLang="en-US"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 'b', 'c'] [0, 1, 2]</a:t>
            </a:r>
            <a:endParaRPr lang="en-US" alt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文本框 3"/>
          <p:cNvSpPr txBox="1"/>
          <p:nvPr>
            <p:custDataLst>
              <p:tags r:id="rId2"/>
            </p:custDataLst>
          </p:nvPr>
        </p:nvSpPr>
        <p:spPr>
          <a:xfrm>
            <a:off x="695325" y="1917065"/>
            <a:ext cx="12343765" cy="768350"/>
          </a:xfrm>
          <a:prstGeom prst="rect">
            <a:avLst/>
          </a:prstGeom>
          <a:noFill/>
        </p:spPr>
        <p:txBody>
          <a:bodyPr wrap="square" rtlCol="0">
            <a:spAutoFit/>
          </a:bodyPr>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rPr>
              <a:t>list()			# </a:t>
            </a: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Creates a empty list</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rPr>
              <a:t>list(iterable)	# Creates a list of items that are elements of the enumerable object iterable.</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xfrm>
            <a:off x="1127448" y="417557"/>
            <a:ext cx="9602787" cy="576263"/>
          </a:xfrm>
        </p:spPr>
        <p:txBody>
          <a:bodyPr/>
          <a:lstStyle/>
          <a:p>
            <a:pPr eaLnBrk="1" hangingPunct="1">
              <a:defRPr/>
            </a:pPr>
            <a:r>
              <a:rPr lang="zh-CN" altLang="zh-CN" dirty="0"/>
              <a:t>List Parsing Expressions</a:t>
            </a:r>
            <a:endParaRPr lang="zh-CN" altLang="en-US" dirty="0"/>
          </a:p>
        </p:txBody>
      </p:sp>
      <p:sp>
        <p:nvSpPr>
          <p:cNvPr id="2" name="矩形 1"/>
          <p:cNvSpPr/>
          <p:nvPr/>
        </p:nvSpPr>
        <p:spPr>
          <a:xfrm>
            <a:off x="191344" y="2924944"/>
            <a:ext cx="11737304" cy="3046988"/>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[i**2 for i in range(10)]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#Squared values</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4, 9, 16, 25, 36, 49, 64, 81]</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[(i,i**2) for i in range(10)]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#number</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square value</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0), (1, 1), (2, 4), (3, 9), (4, 16), (5, 25), (6, 36), (7, 49), (8, 64), (9, 81)]</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for i in range(10) if i%2==0]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#Take an even number.</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2, 4, 6, 8]</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 y, x*y) for x in range(1, 4) for y in range(1, 4) if x&gt;=y]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#dual loop</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1, 1), (2, 1, 2), (2, 2, 4), (3, 1, 3), (3, 2, 6), (3, 3, 9)]</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文本框 2"/>
          <p:cNvSpPr txBox="1"/>
          <p:nvPr/>
        </p:nvSpPr>
        <p:spPr>
          <a:xfrm>
            <a:off x="767715" y="2419985"/>
            <a:ext cx="9672955" cy="460375"/>
          </a:xfrm>
          <a:prstGeom prst="rect">
            <a:avLst/>
          </a:prstGeom>
          <a:noFill/>
        </p:spPr>
        <p:txBody>
          <a:bodyPr wrap="square">
            <a:spAutoFit/>
          </a:bodyPr>
          <a:lstStyle/>
          <a:p>
            <a:pPr>
              <a:defRPr/>
            </a:pPr>
            <a:r>
              <a:rPr lang="zh-CN" altLang="zh-CN" sz="2400" b="1"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5.11</a:t>
            </a:r>
            <a:r>
              <a:rPr lang="zh-CN" altLang="zh-CN" sz="2400" b="1" dirty="0">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Example of a list parsing expression.</a:t>
            </a:r>
            <a:endParaRPr lang="zh-CN" alt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文本框 3"/>
          <p:cNvSpPr txBox="1"/>
          <p:nvPr>
            <p:custDataLst>
              <p:tags r:id="rId1"/>
            </p:custDataLst>
          </p:nvPr>
        </p:nvSpPr>
        <p:spPr>
          <a:xfrm>
            <a:off x="487680" y="980440"/>
            <a:ext cx="11144885" cy="1445260"/>
          </a:xfrm>
          <a:prstGeom prst="rect">
            <a:avLst/>
          </a:prstGeom>
          <a:noFill/>
        </p:spPr>
        <p:txBody>
          <a:bodyPr wrap="square" rtlCol="0">
            <a:spAutoFit/>
          </a:bodyPr>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rPr>
              <a:t>[expr for i</a:t>
            </a:r>
            <a:r>
              <a:rPr lang="en-US" altLang="zh-CN" sz="2200" b="1" baseline="-25000">
                <a:latin typeface="Times New Roman" panose="02020603050405020304" pitchFamily="18" charset="0"/>
                <a:ea typeface="Times New Roman" panose="02020603050405020304" pitchFamily="18" charset="0"/>
                <a:cs typeface="Times New Roman" panose="02020603050405020304" pitchFamily="18" charset="0"/>
              </a:rPr>
              <a:t>1</a:t>
            </a:r>
            <a:r>
              <a:rPr lang="en-US" altLang="zh-CN" sz="2200" b="1">
                <a:latin typeface="Times New Roman" panose="02020603050405020304" pitchFamily="18" charset="0"/>
                <a:ea typeface="Times New Roman" panose="02020603050405020304" pitchFamily="18" charset="0"/>
                <a:cs typeface="Times New Roman" panose="02020603050405020304" pitchFamily="18" charset="0"/>
              </a:rPr>
              <a:t> in sequence 1 … for i</a:t>
            </a:r>
            <a:r>
              <a:rPr lang="en-US" altLang="zh-CN" sz="2200" b="1" baseline="-25000">
                <a:latin typeface="Times New Roman" panose="02020603050405020304" pitchFamily="18" charset="0"/>
                <a:ea typeface="Times New Roman" panose="02020603050405020304" pitchFamily="18" charset="0"/>
                <a:cs typeface="Times New Roman" panose="02020603050405020304" pitchFamily="18" charset="0"/>
              </a:rPr>
              <a:t>N</a:t>
            </a:r>
            <a:r>
              <a:rPr lang="en-US" altLang="zh-CN" sz="2200" b="1">
                <a:latin typeface="Times New Roman" panose="02020603050405020304" pitchFamily="18" charset="0"/>
                <a:ea typeface="Times New Roman" panose="02020603050405020304" pitchFamily="18" charset="0"/>
                <a:cs typeface="Times New Roman" panose="02020603050405020304" pitchFamily="18" charset="0"/>
              </a:rPr>
              <a:t> in sequence N]	# Iterate over the contents of the sequence and count the generated list.</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[expr for i</a:t>
            </a:r>
            <a:r>
              <a:rPr lang="en-US" altLang="zh-CN" sz="2200" b="1" baseline="-25000">
                <a:latin typeface="Times New Roman" panose="02020603050405020304" pitchFamily="18" charset="0"/>
                <a:ea typeface="Times New Roman" panose="02020603050405020304" pitchFamily="18" charset="0"/>
                <a:cs typeface="Times New Roman" panose="02020603050405020304" pitchFamily="18" charset="0"/>
                <a:sym typeface="+mn-ea"/>
              </a:rPr>
              <a:t>1</a:t>
            </a: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 in sequence 1 … for i</a:t>
            </a:r>
            <a:r>
              <a:rPr lang="en-US" altLang="zh-CN" sz="2200" b="1" baseline="-25000">
                <a:latin typeface="Times New Roman" panose="02020603050405020304" pitchFamily="18" charset="0"/>
                <a:ea typeface="Times New Roman" panose="02020603050405020304" pitchFamily="18" charset="0"/>
                <a:cs typeface="Times New Roman" panose="02020603050405020304" pitchFamily="18" charset="0"/>
                <a:sym typeface="+mn-ea"/>
              </a:rPr>
              <a:t>N</a:t>
            </a: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 in sequence N if cond_expr] # Iterate by condition and count to generate list</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2927350" y="473075"/>
            <a:ext cx="6059170" cy="576580"/>
          </a:xfrm>
        </p:spPr>
        <p:txBody>
          <a:bodyPr/>
          <a:lstStyle/>
          <a:p>
            <a:pPr eaLnBrk="1" hangingPunct="1">
              <a:defRPr/>
            </a:pPr>
            <a:r>
              <a:rPr lang="zh-CN" altLang="en-US" dirty="0"/>
              <a:t>Sequential </a:t>
            </a:r>
            <a:r>
              <a:rPr lang="zh-CN" altLang="zh-CN" dirty="0"/>
              <a:t>operations on lists</a:t>
            </a:r>
            <a:endParaRPr lang="zh-CN" altLang="en-US" dirty="0"/>
          </a:p>
        </p:txBody>
      </p:sp>
      <p:sp>
        <p:nvSpPr>
          <p:cNvPr id="29699" name="内容占位符 2"/>
          <p:cNvSpPr>
            <a:spLocks noGrp="1" noChangeArrowheads="1"/>
          </p:cNvSpPr>
          <p:nvPr>
            <p:ph idx="1"/>
          </p:nvPr>
        </p:nvSpPr>
        <p:spPr>
          <a:xfrm>
            <a:off x="1047750" y="1049655"/>
            <a:ext cx="9773285" cy="3295650"/>
          </a:xfrm>
        </p:spPr>
        <p:txBody>
          <a:bodyPr/>
          <a:lstStyle/>
          <a:p>
            <a:pPr eaLnBrk="1" hangingPunct="1">
              <a:defRPr/>
            </a:pPr>
            <a:r>
              <a:rPr lang="zh-CN" altLang="zh-CN" sz="2800" dirty="0"/>
              <a:t>Index access, slicing, joining, duplication, membership, comparison, and list length, maximum, minimum, and so on.</a:t>
            </a:r>
            <a:endParaRPr lang="en-US" altLang="zh-CN" sz="2800" dirty="0"/>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5.12</a:t>
            </a:r>
            <a:r>
              <a:rPr lang="zh-CN" altLang="zh-CN" sz="2800" dirty="0">
                <a:highlight>
                  <a:srgbClr val="00FFFF"/>
                </a:highlight>
                <a:cs typeface="Times New Roman" panose="02020603050405020304" pitchFamily="18" charset="0"/>
              </a:rPr>
              <a:t>] Example of </a:t>
            </a:r>
            <a:r>
              <a:rPr lang="zh-CN" altLang="en-US" sz="2800" dirty="0">
                <a:highlight>
                  <a:srgbClr val="00FFFF"/>
                </a:highlight>
                <a:cs typeface="Times New Roman" panose="02020603050405020304" pitchFamily="18" charset="0"/>
              </a:rPr>
              <a:t>Sequential </a:t>
            </a:r>
            <a:r>
              <a:rPr lang="zh-CN" altLang="zh-CN" sz="2800" dirty="0">
                <a:highlight>
                  <a:srgbClr val="00FFFF"/>
                </a:highlight>
                <a:cs typeface="Times New Roman" panose="02020603050405020304" pitchFamily="18" charset="0"/>
              </a:rPr>
              <a:t>Operations </a:t>
            </a:r>
            <a:r>
              <a:rPr lang="zh-CN" altLang="zh-CN" sz="2800" dirty="0">
                <a:highlight>
                  <a:srgbClr val="00FFFF"/>
                </a:highlight>
                <a:cs typeface="Times New Roman" panose="02020603050405020304" pitchFamily="18" charset="0"/>
              </a:rPr>
              <a:t>on Lists</a:t>
            </a:r>
            <a:endParaRPr lang="zh-CN" altLang="en-US" sz="2800" dirty="0">
              <a:highlight>
                <a:srgbClr val="00FFFF"/>
              </a:highlight>
              <a:cs typeface="Times New Roman" panose="02020603050405020304" pitchFamily="18" charset="0"/>
            </a:endParaRPr>
          </a:p>
        </p:txBody>
      </p:sp>
      <p:graphicFrame>
        <p:nvGraphicFramePr>
          <p:cNvPr id="3" name="表格 2"/>
          <p:cNvGraphicFramePr>
            <a:graphicFrameLocks noGrp="1"/>
          </p:cNvGraphicFramePr>
          <p:nvPr/>
        </p:nvGraphicFramePr>
        <p:xfrm>
          <a:off x="551384" y="3140968"/>
          <a:ext cx="11449049" cy="2255688"/>
        </p:xfrm>
        <a:graphic>
          <a:graphicData uri="http://schemas.openxmlformats.org/drawingml/2006/table">
            <a:tbl>
              <a:tblPr firstRow="1" firstCol="1" bandRow="1">
                <a:tableStyleId>{5C22544A-7EE6-4342-B048-85BDC9FD1C3A}</a:tableStyleId>
              </a:tblPr>
              <a:tblGrid>
                <a:gridCol w="2975143"/>
                <a:gridCol w="3225404"/>
                <a:gridCol w="2742382"/>
                <a:gridCol w="2506120"/>
              </a:tblGrid>
              <a:tr h="2255688">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s=[1,2,3,4,5,6]</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s[1]='a'</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'a', 3, 4, 5, 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a:t>
                      </a:r>
                      <a:endParaRPr lang="zh-CN" sz="24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'a', [], 4, 5, 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del s[3]</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'a', [], 5, 6] </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'a']</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s[2:3]=[]</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'a', 5, 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s[:1]=[]</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5, 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s[:2]='b'</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 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del s[:1]</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xfrm>
            <a:off x="-1392236" y="373856"/>
            <a:ext cx="9602788" cy="652462"/>
          </a:xfrm>
        </p:spPr>
        <p:txBody>
          <a:bodyPr/>
          <a:lstStyle/>
          <a:p>
            <a:pPr eaLnBrk="1" hangingPunct="1">
              <a:defRPr/>
            </a:pPr>
            <a:r>
              <a:rPr lang="zh-CN" altLang="zh-CN"/>
              <a:t>Methods of the </a:t>
            </a:r>
            <a:r>
              <a:rPr lang="en-US" altLang="zh-CN"/>
              <a:t>list </a:t>
            </a:r>
            <a:r>
              <a:rPr lang="zh-CN" altLang="zh-CN"/>
              <a:t>object</a:t>
            </a:r>
            <a:endParaRPr lang="zh-CN" altLang="en-US"/>
          </a:p>
        </p:txBody>
      </p:sp>
      <p:graphicFrame>
        <p:nvGraphicFramePr>
          <p:cNvPr id="2" name="表格 1"/>
          <p:cNvGraphicFramePr>
            <a:graphicFrameLocks noGrp="1"/>
          </p:cNvGraphicFramePr>
          <p:nvPr/>
        </p:nvGraphicFramePr>
        <p:xfrm>
          <a:off x="119063" y="981075"/>
          <a:ext cx="11880849" cy="5688012"/>
        </p:xfrm>
        <a:graphic>
          <a:graphicData uri="http://schemas.openxmlformats.org/drawingml/2006/table">
            <a:tbl>
              <a:tblPr firstRow="1" firstCol="1" bandRow="1">
                <a:tableStyleId>{5C22544A-7EE6-4342-B048-85BDC9FD1C3A}</a:tableStyleId>
              </a:tblPr>
              <a:tblGrid>
                <a:gridCol w="2093406"/>
                <a:gridCol w="4250967"/>
                <a:gridCol w="5536476"/>
              </a:tblGrid>
              <a:tr h="345990">
                <a:tc>
                  <a:txBody>
                    <a:bodyPr/>
                    <a:lstStyle/>
                    <a:p>
                      <a:pPr algn="ctr">
                        <a:spcAft>
                          <a:spcPts val="0"/>
                        </a:spcAft>
                      </a:pPr>
                      <a:r>
                        <a:rPr lang="zh-CN" sz="1600" kern="0">
                          <a:effectLst/>
                          <a:ea typeface="Times New Roman" panose="02020603050405020304" pitchFamily="18" charset="0"/>
                          <a:cs typeface="Times New Roman" panose="02020603050405020304" pitchFamily="18" charset="0"/>
                        </a:rPr>
                        <a:t>methodologies</a:t>
                      </a:r>
                      <a:endParaRPr lang="zh-CN" sz="16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tc>
                <a:tc>
                  <a:txBody>
                    <a:bodyPr/>
                    <a:lstStyle/>
                    <a:p>
                      <a:pPr algn="ctr">
                        <a:spcAft>
                          <a:spcPts val="0"/>
                        </a:spcAft>
                      </a:pPr>
                      <a:r>
                        <a:rPr lang="zh-CN" sz="1600" kern="0">
                          <a:effectLst/>
                          <a:ea typeface="Times New Roman" panose="02020603050405020304" pitchFamily="18" charset="0"/>
                          <a:cs typeface="Times New Roman" panose="02020603050405020304" pitchFamily="18" charset="0"/>
                        </a:rPr>
                        <a:t>clarification</a:t>
                      </a:r>
                      <a:endParaRPr lang="zh-CN" sz="16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tc>
                <a:tc>
                  <a:txBody>
                    <a:bodyPr/>
                    <a:lstStyle/>
                    <a:p>
                      <a:pPr algn="ctr">
                        <a:spcAft>
                          <a:spcPts val="0"/>
                        </a:spcAft>
                      </a:pPr>
                      <a:r>
                        <a:rPr lang="zh-CN" sz="1600" kern="0">
                          <a:effectLst/>
                          <a:ea typeface="Times New Roman" panose="02020603050405020304" pitchFamily="18" charset="0"/>
                          <a:cs typeface="Times New Roman" panose="02020603050405020304" pitchFamily="18" charset="0"/>
                        </a:rPr>
                        <a:t>typical example</a:t>
                      </a:r>
                      <a:endParaRPr lang="zh-CN" sz="16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tc>
              </a:tr>
              <a:tr h="691980">
                <a:tc>
                  <a:txBody>
                    <a:bodyPr/>
                    <a:lstStyle/>
                    <a:p>
                      <a:pPr algn="just">
                        <a:spcAft>
                          <a:spcPts val="0"/>
                        </a:spcAft>
                      </a:pPr>
                      <a:r>
                        <a:rPr lang="en-US" sz="1600" kern="100">
                          <a:effectLst/>
                          <a:ea typeface="Times New Roman" panose="02020603050405020304" pitchFamily="18" charset="0"/>
                          <a:cs typeface="Times New Roman" panose="02020603050405020304" pitchFamily="18" charset="0"/>
                        </a:rPr>
                        <a:t>s.append(x)</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zh-CN" sz="1600" kern="0">
                          <a:effectLst/>
                          <a:ea typeface="Times New Roman" panose="02020603050405020304" pitchFamily="18" charset="0"/>
                          <a:cs typeface="Times New Roman" panose="02020603050405020304" pitchFamily="18" charset="0"/>
                        </a:rPr>
                        <a:t>Append object </a:t>
                      </a:r>
                      <a:r>
                        <a:rPr lang="en-US" sz="1600" kern="0">
                          <a:effectLst/>
                          <a:ea typeface="Times New Roman" panose="02020603050405020304" pitchFamily="18" charset="0"/>
                          <a:cs typeface="Times New Roman" panose="02020603050405020304" pitchFamily="18" charset="0"/>
                        </a:rPr>
                        <a:t>x </a:t>
                      </a:r>
                      <a:r>
                        <a:rPr lang="zh-CN" sz="1600" kern="0">
                          <a:effectLst/>
                          <a:ea typeface="Times New Roman" panose="02020603050405020304" pitchFamily="18" charset="0"/>
                          <a:cs typeface="Times New Roman" panose="02020603050405020304" pitchFamily="18" charset="0"/>
                        </a:rPr>
                        <a:t>to the end of list </a:t>
                      </a:r>
                      <a:r>
                        <a:rPr lang="en-US" sz="1600" kern="0">
                          <a:effectLst/>
                          <a:ea typeface="Times New Roman" panose="02020603050405020304" pitchFamily="18" charset="0"/>
                          <a:cs typeface="Times New Roman" panose="02020603050405020304" pitchFamily="18" charset="0"/>
                        </a:rPr>
                        <a:t>s</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en-US" sz="1600" kern="0">
                          <a:effectLst/>
                          <a:ea typeface="Times New Roman" panose="02020603050405020304" pitchFamily="18" charset="0"/>
                          <a:cs typeface="Times New Roman" panose="02020603050405020304" pitchFamily="18" charset="0"/>
                        </a:rPr>
                        <a:t>s.append('a') #s= [1, 3, 2, 'a']</a:t>
                      </a:r>
                      <a:endParaRPr lang="zh-CN" sz="1600" kern="100">
                        <a:effectLst/>
                        <a:ea typeface="Times New Roman" panose="02020603050405020304" pitchFamily="18" charset="0"/>
                        <a:cs typeface="Times New Roman" panose="02020603050405020304" pitchFamily="18" charset="0"/>
                      </a:endParaRPr>
                    </a:p>
                    <a:p>
                      <a:pPr algn="just">
                        <a:spcAft>
                          <a:spcPts val="0"/>
                        </a:spcAft>
                      </a:pPr>
                      <a:r>
                        <a:rPr lang="en-US" sz="1600" kern="0">
                          <a:effectLst/>
                          <a:ea typeface="Times New Roman" panose="02020603050405020304" pitchFamily="18" charset="0"/>
                          <a:cs typeface="Times New Roman" panose="02020603050405020304" pitchFamily="18" charset="0"/>
                        </a:rPr>
                        <a:t>s.append([1,2]) #s= [1, 3, 2, 'a', [1, 2]]</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r>
              <a:tr h="498162">
                <a:tc>
                  <a:txBody>
                    <a:bodyPr/>
                    <a:lstStyle/>
                    <a:p>
                      <a:pPr algn="just">
                        <a:spcAft>
                          <a:spcPts val="0"/>
                        </a:spcAft>
                      </a:pPr>
                      <a:r>
                        <a:rPr lang="en-US" sz="1600" kern="100">
                          <a:effectLst/>
                          <a:ea typeface="Times New Roman" panose="02020603050405020304" pitchFamily="18" charset="0"/>
                          <a:cs typeface="Times New Roman" panose="02020603050405020304" pitchFamily="18" charset="0"/>
                        </a:rPr>
                        <a:t>s.clear()</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zh-CN" sz="1600" kern="0">
                          <a:effectLst/>
                          <a:ea typeface="Times New Roman" panose="02020603050405020304" pitchFamily="18" charset="0"/>
                          <a:cs typeface="Times New Roman" panose="02020603050405020304" pitchFamily="18" charset="0"/>
                        </a:rPr>
                        <a:t>Delete all elements. Equivalent to </a:t>
                      </a:r>
                      <a:r>
                        <a:rPr lang="en-US" sz="1600" kern="0">
                          <a:effectLst/>
                          <a:ea typeface="Times New Roman" panose="02020603050405020304" pitchFamily="18" charset="0"/>
                          <a:cs typeface="Times New Roman" panose="02020603050405020304" pitchFamily="18" charset="0"/>
                        </a:rPr>
                        <a:t>del s[:]</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en-US" sz="1600" kern="0">
                          <a:effectLst/>
                          <a:ea typeface="Times New Roman" panose="02020603050405020304" pitchFamily="18" charset="0"/>
                          <a:cs typeface="Times New Roman" panose="02020603050405020304" pitchFamily="18" charset="0"/>
                        </a:rPr>
                        <a:t>s.clear() #s= []</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r>
              <a:tr h="691980">
                <a:tc>
                  <a:txBody>
                    <a:bodyPr/>
                    <a:lstStyle/>
                    <a:p>
                      <a:pPr algn="just">
                        <a:spcAft>
                          <a:spcPts val="0"/>
                        </a:spcAft>
                      </a:pPr>
                      <a:r>
                        <a:rPr lang="en-US" sz="1600" kern="100">
                          <a:effectLst/>
                          <a:ea typeface="Times New Roman" panose="02020603050405020304" pitchFamily="18" charset="0"/>
                          <a:cs typeface="Times New Roman" panose="02020603050405020304" pitchFamily="18" charset="0"/>
                        </a:rPr>
                        <a:t>s.copy()</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zh-CN" sz="1600" kern="0">
                          <a:effectLst/>
                          <a:ea typeface="Times New Roman" panose="02020603050405020304" pitchFamily="18" charset="0"/>
                          <a:cs typeface="Times New Roman" panose="02020603050405020304" pitchFamily="18" charset="0"/>
                        </a:rPr>
                        <a:t>copy list</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en-US" sz="1600" kern="0">
                          <a:effectLst/>
                          <a:ea typeface="Times New Roman" panose="02020603050405020304" pitchFamily="18" charset="0"/>
                          <a:cs typeface="Times New Roman" panose="02020603050405020304" pitchFamily="18" charset="0"/>
                        </a:rPr>
                        <a:t>s1=s.copy() #s1= </a:t>
                      </a:r>
                      <a:r>
                        <a:rPr lang="en-US" sz="1600" kern="100">
                          <a:effectLst/>
                          <a:ea typeface="Times New Roman" panose="02020603050405020304" pitchFamily="18" charset="0"/>
                          <a:cs typeface="Times New Roman" panose="02020603050405020304" pitchFamily="18" charset="0"/>
                        </a:rPr>
                        <a:t>s=[1,3,2]</a:t>
                      </a:r>
                      <a:endParaRPr lang="zh-CN" sz="1600" kern="100">
                        <a:effectLst/>
                        <a:ea typeface="Times New Roman" panose="02020603050405020304" pitchFamily="18" charset="0"/>
                        <a:cs typeface="Times New Roman" panose="02020603050405020304" pitchFamily="18" charset="0"/>
                      </a:endParaRPr>
                    </a:p>
                    <a:p>
                      <a:pPr algn="just">
                        <a:spcAft>
                          <a:spcPts val="0"/>
                        </a:spcAft>
                      </a:pPr>
                      <a:r>
                        <a:rPr lang="en-US" sz="1600" kern="0">
                          <a:effectLst/>
                          <a:ea typeface="Times New Roman" panose="02020603050405020304" pitchFamily="18" charset="0"/>
                          <a:cs typeface="Times New Roman" panose="02020603050405020304" pitchFamily="18" charset="0"/>
                        </a:rPr>
                        <a:t>id(s),id(s1) #( 3143376592008, 3143376591496)</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r>
              <a:tr h="691980">
                <a:tc>
                  <a:txBody>
                    <a:bodyPr/>
                    <a:lstStyle/>
                    <a:p>
                      <a:pPr algn="just">
                        <a:spcAft>
                          <a:spcPts val="0"/>
                        </a:spcAft>
                      </a:pPr>
                      <a:r>
                        <a:rPr lang="en-US" sz="1600" kern="100">
                          <a:effectLst/>
                          <a:ea typeface="Times New Roman" panose="02020603050405020304" pitchFamily="18" charset="0"/>
                          <a:cs typeface="Times New Roman" panose="02020603050405020304" pitchFamily="18" charset="0"/>
                        </a:rPr>
                        <a:t>s.extend(t)</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zh-CN" sz="1600" kern="0">
                          <a:effectLst/>
                          <a:ea typeface="Times New Roman" panose="02020603050405020304" pitchFamily="18" charset="0"/>
                          <a:cs typeface="Times New Roman" panose="02020603050405020304" pitchFamily="18" charset="0"/>
                        </a:rPr>
                        <a:t>Append the sequence </a:t>
                      </a:r>
                      <a:r>
                        <a:rPr lang="en-US" sz="1600" kern="0">
                          <a:effectLst/>
                          <a:ea typeface="Times New Roman" panose="02020603050405020304" pitchFamily="18" charset="0"/>
                          <a:cs typeface="Times New Roman" panose="02020603050405020304" pitchFamily="18" charset="0"/>
                        </a:rPr>
                        <a:t>t </a:t>
                      </a:r>
                      <a:r>
                        <a:rPr lang="zh-CN" sz="1600" kern="0">
                          <a:effectLst/>
                          <a:ea typeface="Times New Roman" panose="02020603050405020304" pitchFamily="18" charset="0"/>
                          <a:cs typeface="Times New Roman" panose="02020603050405020304" pitchFamily="18" charset="0"/>
                        </a:rPr>
                        <a:t>to the end of </a:t>
                      </a:r>
                      <a:r>
                        <a:rPr lang="en-US" sz="1600" kern="0">
                          <a:effectLst/>
                          <a:ea typeface="Times New Roman" panose="02020603050405020304" pitchFamily="18" charset="0"/>
                          <a:cs typeface="Times New Roman" panose="02020603050405020304" pitchFamily="18" charset="0"/>
                        </a:rPr>
                        <a:t>s</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en-US" sz="1600" kern="0">
                          <a:effectLst/>
                          <a:ea typeface="Times New Roman" panose="02020603050405020304" pitchFamily="18" charset="0"/>
                          <a:cs typeface="Times New Roman" panose="02020603050405020304" pitchFamily="18" charset="0"/>
                        </a:rPr>
                        <a:t>s.extend([4]) #s= [1, 3, 2, 4]</a:t>
                      </a:r>
                      <a:endParaRPr lang="zh-CN" sz="1600" kern="100">
                        <a:effectLst/>
                        <a:ea typeface="Times New Roman" panose="02020603050405020304" pitchFamily="18" charset="0"/>
                        <a:cs typeface="Times New Roman" panose="02020603050405020304" pitchFamily="18" charset="0"/>
                      </a:endParaRPr>
                    </a:p>
                    <a:p>
                      <a:pPr algn="just">
                        <a:spcAft>
                          <a:spcPts val="0"/>
                        </a:spcAft>
                      </a:pPr>
                      <a:r>
                        <a:rPr lang="en-US" sz="1600" kern="0">
                          <a:effectLst/>
                          <a:ea typeface="Times New Roman" panose="02020603050405020304" pitchFamily="18" charset="0"/>
                          <a:cs typeface="Times New Roman" panose="02020603050405020304" pitchFamily="18" charset="0"/>
                        </a:rPr>
                        <a:t>s.extend('ab') #s= [1, 3, 2, 4, 'a', 'b']</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r>
              <a:tr h="691980">
                <a:tc>
                  <a:txBody>
                    <a:bodyPr/>
                    <a:lstStyle/>
                    <a:p>
                      <a:pPr algn="just">
                        <a:spcAft>
                          <a:spcPts val="0"/>
                        </a:spcAft>
                      </a:pPr>
                      <a:r>
                        <a:rPr lang="en-US" sz="1600" kern="100">
                          <a:effectLst/>
                          <a:ea typeface="Times New Roman" panose="02020603050405020304" pitchFamily="18" charset="0"/>
                          <a:cs typeface="Times New Roman" panose="02020603050405020304" pitchFamily="18" charset="0"/>
                        </a:rPr>
                        <a:t>s.insert(i, x)</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zh-CN" sz="1600" kern="0">
                          <a:effectLst/>
                          <a:ea typeface="Times New Roman" panose="02020603050405020304" pitchFamily="18" charset="0"/>
                          <a:cs typeface="Times New Roman" panose="02020603050405020304" pitchFamily="18" charset="0"/>
                        </a:rPr>
                        <a:t>Insert the object </a:t>
                      </a:r>
                      <a:r>
                        <a:rPr lang="en-US" sz="1600" kern="0">
                          <a:effectLst/>
                          <a:ea typeface="Times New Roman" panose="02020603050405020304" pitchFamily="18" charset="0"/>
                          <a:cs typeface="Times New Roman" panose="02020603050405020304" pitchFamily="18" charset="0"/>
                        </a:rPr>
                        <a:t>x </a:t>
                      </a:r>
                      <a:r>
                        <a:rPr lang="zh-CN" sz="1600" kern="0">
                          <a:effectLst/>
                          <a:ea typeface="Times New Roman" panose="02020603050405020304" pitchFamily="18" charset="0"/>
                          <a:cs typeface="Times New Roman" panose="02020603050405020304" pitchFamily="18" charset="0"/>
                        </a:rPr>
                        <a:t>at position </a:t>
                      </a:r>
                      <a:r>
                        <a:rPr lang="en-US" sz="1600" kern="0">
                          <a:effectLst/>
                          <a:ea typeface="Times New Roman" panose="02020603050405020304" pitchFamily="18" charset="0"/>
                          <a:cs typeface="Times New Roman" panose="02020603050405020304" pitchFamily="18" charset="0"/>
                        </a:rPr>
                        <a:t>i </a:t>
                      </a:r>
                      <a:r>
                        <a:rPr lang="zh-CN" sz="1600" kern="0">
                          <a:effectLst/>
                          <a:ea typeface="Times New Roman" panose="02020603050405020304" pitchFamily="18" charset="0"/>
                          <a:cs typeface="Times New Roman" panose="02020603050405020304" pitchFamily="18" charset="0"/>
                        </a:rPr>
                        <a:t>of the subscript</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en-US" sz="1600" kern="0" dirty="0" err="1">
                          <a:effectLst/>
                          <a:ea typeface="Times New Roman" panose="02020603050405020304" pitchFamily="18" charset="0"/>
                          <a:cs typeface="Times New Roman" panose="02020603050405020304" pitchFamily="18" charset="0"/>
                        </a:rPr>
                        <a:t>s.insert</a:t>
                      </a:r>
                      <a:r>
                        <a:rPr lang="en-US" sz="1600" kern="0" dirty="0">
                          <a:effectLst/>
                          <a:ea typeface="Times New Roman" panose="02020603050405020304" pitchFamily="18" charset="0"/>
                          <a:cs typeface="Times New Roman" panose="02020603050405020304" pitchFamily="18" charset="0"/>
                        </a:rPr>
                        <a:t>(1,4) #s= [1, 4, 3, 2]</a:t>
                      </a:r>
                      <a:endParaRPr lang="zh-CN" sz="1600" kern="100" dirty="0">
                        <a:effectLst/>
                        <a:ea typeface="Times New Roman" panose="02020603050405020304" pitchFamily="18" charset="0"/>
                        <a:cs typeface="Times New Roman" panose="02020603050405020304" pitchFamily="18" charset="0"/>
                      </a:endParaRPr>
                    </a:p>
                    <a:p>
                      <a:pPr algn="just">
                        <a:spcAft>
                          <a:spcPts val="0"/>
                        </a:spcAft>
                      </a:pPr>
                      <a:r>
                        <a:rPr lang="en-US" sz="1600" kern="0" dirty="0" err="1">
                          <a:effectLst/>
                          <a:ea typeface="Times New Roman" panose="02020603050405020304" pitchFamily="18" charset="0"/>
                          <a:cs typeface="Times New Roman" panose="02020603050405020304" pitchFamily="18" charset="0"/>
                        </a:rPr>
                        <a:t>s.insert</a:t>
                      </a:r>
                      <a:r>
                        <a:rPr lang="en-US" sz="1600" kern="0" dirty="0">
                          <a:effectLst/>
                          <a:ea typeface="Times New Roman" panose="02020603050405020304" pitchFamily="18" charset="0"/>
                          <a:cs typeface="Times New Roman" panose="02020603050405020304" pitchFamily="18" charset="0"/>
                        </a:rPr>
                        <a:t>(8,5) #s= [1, 4, 3, 2, 5]</a:t>
                      </a:r>
                      <a:endParaRPr 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r>
              <a:tr h="691980">
                <a:tc>
                  <a:txBody>
                    <a:bodyPr/>
                    <a:lstStyle/>
                    <a:p>
                      <a:pPr algn="just">
                        <a:spcAft>
                          <a:spcPts val="0"/>
                        </a:spcAft>
                      </a:pPr>
                      <a:r>
                        <a:rPr lang="en-US" sz="1600" kern="100">
                          <a:effectLst/>
                          <a:ea typeface="Times New Roman" panose="02020603050405020304" pitchFamily="18" charset="0"/>
                          <a:cs typeface="Times New Roman" panose="02020603050405020304" pitchFamily="18" charset="0"/>
                        </a:rPr>
                        <a:t>s.pop([i])</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zh-CN" sz="1600" kern="0">
                          <a:effectLst/>
                          <a:ea typeface="Times New Roman" panose="02020603050405020304" pitchFamily="18" charset="0"/>
                          <a:cs typeface="Times New Roman" panose="02020603050405020304" pitchFamily="18" charset="0"/>
                        </a:rPr>
                        <a:t>Returns and removes the object at position </a:t>
                      </a:r>
                      <a:r>
                        <a:rPr lang="en-US" sz="1600" kern="0">
                          <a:effectLst/>
                          <a:ea typeface="Times New Roman" panose="02020603050405020304" pitchFamily="18" charset="0"/>
                          <a:cs typeface="Times New Roman" panose="02020603050405020304" pitchFamily="18" charset="0"/>
                        </a:rPr>
                        <a:t>i </a:t>
                      </a:r>
                      <a:r>
                        <a:rPr lang="zh-CN" sz="1600" kern="0">
                          <a:effectLst/>
                          <a:ea typeface="Times New Roman" panose="02020603050405020304" pitchFamily="18" charset="0"/>
                          <a:cs typeface="Times New Roman" panose="02020603050405020304" pitchFamily="18" charset="0"/>
                        </a:rPr>
                        <a:t>of the subscript, or the last object if </a:t>
                      </a:r>
                      <a:r>
                        <a:rPr lang="en-US" sz="1600" kern="0">
                          <a:effectLst/>
                          <a:ea typeface="Times New Roman" panose="02020603050405020304" pitchFamily="18" charset="0"/>
                          <a:cs typeface="Times New Roman" panose="02020603050405020304" pitchFamily="18" charset="0"/>
                        </a:rPr>
                        <a:t>i is </a:t>
                      </a:r>
                      <a:r>
                        <a:rPr lang="zh-CN" sz="1600" kern="0">
                          <a:effectLst/>
                          <a:ea typeface="Times New Roman" panose="02020603050405020304" pitchFamily="18" charset="0"/>
                          <a:cs typeface="Times New Roman" panose="02020603050405020304" pitchFamily="18" charset="0"/>
                        </a:rPr>
                        <a:t>omitted. If the subscript is exceeded, an </a:t>
                      </a:r>
                      <a:r>
                        <a:rPr lang="en-US" sz="1600" kern="0">
                          <a:effectLst/>
                          <a:ea typeface="Times New Roman" panose="02020603050405020304" pitchFamily="18" charset="0"/>
                          <a:cs typeface="Times New Roman" panose="02020603050405020304" pitchFamily="18" charset="0"/>
                        </a:rPr>
                        <a:t>IndexError </a:t>
                      </a:r>
                      <a:r>
                        <a:rPr lang="zh-CN" sz="1600" kern="0">
                          <a:effectLst/>
                          <a:ea typeface="Times New Roman" panose="02020603050405020304" pitchFamily="18" charset="0"/>
                          <a:cs typeface="Times New Roman" panose="02020603050405020304" pitchFamily="18" charset="0"/>
                        </a:rPr>
                        <a:t>will result.</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en-US" sz="1600" kern="0">
                          <a:effectLst/>
                          <a:ea typeface="Times New Roman" panose="02020603050405020304" pitchFamily="18" charset="0"/>
                          <a:cs typeface="Times New Roman" panose="02020603050405020304" pitchFamily="18" charset="0"/>
                        </a:rPr>
                        <a:t>s.pop() # </a:t>
                      </a:r>
                      <a:r>
                        <a:rPr lang="zh-CN" sz="1600" kern="0">
                          <a:effectLst/>
                          <a:ea typeface="Times New Roman" panose="02020603050405020304" pitchFamily="18" charset="0"/>
                          <a:cs typeface="Times New Roman" panose="02020603050405020304" pitchFamily="18" charset="0"/>
                        </a:rPr>
                        <a:t>output </a:t>
                      </a:r>
                      <a:r>
                        <a:rPr lang="en-US" sz="1600" kern="0">
                          <a:effectLst/>
                          <a:ea typeface="Times New Roman" panose="02020603050405020304" pitchFamily="18" charset="0"/>
                          <a:cs typeface="Times New Roman" panose="02020603050405020304" pitchFamily="18" charset="0"/>
                        </a:rPr>
                        <a:t>2</a:t>
                      </a:r>
                      <a:r>
                        <a:rPr lang="zh-CN" sz="1600" kern="0">
                          <a:effectLst/>
                          <a:ea typeface="Times New Roman" panose="02020603050405020304" pitchFamily="18" charset="0"/>
                          <a:cs typeface="Times New Roman" panose="02020603050405020304" pitchFamily="18" charset="0"/>
                        </a:rPr>
                        <a:t>. </a:t>
                      </a:r>
                      <a:r>
                        <a:rPr lang="en-US" sz="1600" kern="0">
                          <a:effectLst/>
                          <a:ea typeface="Times New Roman" panose="02020603050405020304" pitchFamily="18" charset="0"/>
                          <a:cs typeface="Times New Roman" panose="02020603050405020304" pitchFamily="18" charset="0"/>
                        </a:rPr>
                        <a:t>s= [1, 3]</a:t>
                      </a:r>
                      <a:endParaRPr lang="zh-CN" sz="1600" kern="100">
                        <a:effectLst/>
                        <a:ea typeface="Times New Roman" panose="02020603050405020304" pitchFamily="18" charset="0"/>
                        <a:cs typeface="Times New Roman" panose="02020603050405020304" pitchFamily="18" charset="0"/>
                      </a:endParaRPr>
                    </a:p>
                    <a:p>
                      <a:pPr algn="just">
                        <a:spcAft>
                          <a:spcPts val="0"/>
                        </a:spcAft>
                      </a:pPr>
                      <a:r>
                        <a:rPr lang="en-US" sz="1600" kern="0">
                          <a:effectLst/>
                          <a:ea typeface="Times New Roman" panose="02020603050405020304" pitchFamily="18" charset="0"/>
                          <a:cs typeface="Times New Roman" panose="02020603050405020304" pitchFamily="18" charset="0"/>
                        </a:rPr>
                        <a:t>s.pop(0) # </a:t>
                      </a:r>
                      <a:r>
                        <a:rPr lang="zh-CN" sz="1600" kern="0">
                          <a:effectLst/>
                          <a:ea typeface="Times New Roman" panose="02020603050405020304" pitchFamily="18" charset="0"/>
                          <a:cs typeface="Times New Roman" panose="02020603050405020304" pitchFamily="18" charset="0"/>
                        </a:rPr>
                        <a:t>output </a:t>
                      </a:r>
                      <a:r>
                        <a:rPr lang="en-US" sz="1600" kern="0">
                          <a:effectLst/>
                          <a:ea typeface="Times New Roman" panose="02020603050405020304" pitchFamily="18" charset="0"/>
                          <a:cs typeface="Times New Roman" panose="02020603050405020304" pitchFamily="18" charset="0"/>
                        </a:rPr>
                        <a:t>1</a:t>
                      </a:r>
                      <a:r>
                        <a:rPr lang="zh-CN" sz="1600" kern="0">
                          <a:effectLst/>
                          <a:ea typeface="Times New Roman" panose="02020603050405020304" pitchFamily="18" charset="0"/>
                          <a:cs typeface="Times New Roman" panose="02020603050405020304" pitchFamily="18" charset="0"/>
                        </a:rPr>
                        <a:t>. </a:t>
                      </a:r>
                      <a:r>
                        <a:rPr lang="en-US" sz="1600" kern="0">
                          <a:effectLst/>
                          <a:ea typeface="Times New Roman" panose="02020603050405020304" pitchFamily="18" charset="0"/>
                          <a:cs typeface="Times New Roman" panose="02020603050405020304" pitchFamily="18" charset="0"/>
                        </a:rPr>
                        <a:t>s=[3]</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r>
              <a:tr h="691980">
                <a:tc>
                  <a:txBody>
                    <a:bodyPr/>
                    <a:lstStyle/>
                    <a:p>
                      <a:pPr algn="just">
                        <a:spcAft>
                          <a:spcPts val="0"/>
                        </a:spcAft>
                      </a:pPr>
                      <a:r>
                        <a:rPr lang="en-US" sz="1600" kern="100">
                          <a:effectLst/>
                          <a:ea typeface="Times New Roman" panose="02020603050405020304" pitchFamily="18" charset="0"/>
                          <a:cs typeface="Times New Roman" panose="02020603050405020304" pitchFamily="18" charset="0"/>
                        </a:rPr>
                        <a:t>s.remove(x)</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zh-CN" sz="1600" kern="0">
                          <a:effectLst/>
                          <a:ea typeface="Times New Roman" panose="02020603050405020304" pitchFamily="18" charset="0"/>
                          <a:cs typeface="Times New Roman" panose="02020603050405020304" pitchFamily="18" charset="0"/>
                        </a:rPr>
                        <a:t>Removes the first occurrence of </a:t>
                      </a:r>
                      <a:r>
                        <a:rPr lang="en-US" sz="1600" kern="0">
                          <a:effectLst/>
                          <a:ea typeface="Times New Roman" panose="02020603050405020304" pitchFamily="18" charset="0"/>
                          <a:cs typeface="Times New Roman" panose="02020603050405020304" pitchFamily="18" charset="0"/>
                        </a:rPr>
                        <a:t>x </a:t>
                      </a:r>
                      <a:r>
                        <a:rPr lang="zh-CN" sz="1600" kern="0">
                          <a:effectLst/>
                          <a:ea typeface="Times New Roman" panose="02020603050405020304" pitchFamily="18" charset="0"/>
                          <a:cs typeface="Times New Roman" panose="02020603050405020304" pitchFamily="18" charset="0"/>
                        </a:rPr>
                        <a:t>in the list. if the object does not exist, a </a:t>
                      </a:r>
                      <a:r>
                        <a:rPr lang="en-US" sz="1600" kern="0">
                          <a:effectLst/>
                          <a:ea typeface="Times New Roman" panose="02020603050405020304" pitchFamily="18" charset="0"/>
                          <a:cs typeface="Times New Roman" panose="02020603050405020304" pitchFamily="18" charset="0"/>
                        </a:rPr>
                        <a:t>ValueError </a:t>
                      </a:r>
                      <a:r>
                        <a:rPr lang="zh-CN" sz="1600" kern="0">
                          <a:effectLst/>
                          <a:ea typeface="Times New Roman" panose="02020603050405020304" pitchFamily="18" charset="0"/>
                          <a:cs typeface="Times New Roman" panose="02020603050405020304" pitchFamily="18" charset="0"/>
                        </a:rPr>
                        <a:t>will result.</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en-US" sz="1600" kern="0">
                          <a:effectLst/>
                          <a:ea typeface="Times New Roman" panose="02020603050405020304" pitchFamily="18" charset="0"/>
                          <a:cs typeface="Times New Roman" panose="02020603050405020304" pitchFamily="18" charset="0"/>
                        </a:rPr>
                        <a:t>s.remove(1) #s= [3, 2]</a:t>
                      </a:r>
                      <a:endParaRPr lang="zh-CN" sz="1600" kern="100">
                        <a:effectLst/>
                        <a:ea typeface="Times New Roman" panose="02020603050405020304" pitchFamily="18" charset="0"/>
                        <a:cs typeface="Times New Roman" panose="02020603050405020304" pitchFamily="18" charset="0"/>
                      </a:endParaRPr>
                    </a:p>
                    <a:p>
                      <a:pPr algn="just">
                        <a:spcAft>
                          <a:spcPts val="0"/>
                        </a:spcAft>
                      </a:pPr>
                      <a:r>
                        <a:rPr lang="en-US" sz="1600" kern="0">
                          <a:effectLst/>
                          <a:ea typeface="Times New Roman" panose="02020603050405020304" pitchFamily="18" charset="0"/>
                          <a:cs typeface="Times New Roman" panose="02020603050405020304" pitchFamily="18" charset="0"/>
                        </a:rPr>
                        <a:t>s.remove('a') #ValueError: list.remove(x): x not in list</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r>
              <a:tr h="345990">
                <a:tc>
                  <a:txBody>
                    <a:bodyPr/>
                    <a:lstStyle/>
                    <a:p>
                      <a:pPr algn="just">
                        <a:spcAft>
                          <a:spcPts val="0"/>
                        </a:spcAft>
                      </a:pPr>
                      <a:r>
                        <a:rPr lang="en-US" sz="1600" kern="100">
                          <a:effectLst/>
                          <a:ea typeface="Times New Roman" panose="02020603050405020304" pitchFamily="18" charset="0"/>
                          <a:cs typeface="Times New Roman" panose="02020603050405020304" pitchFamily="18" charset="0"/>
                        </a:rPr>
                        <a:t>s.reverse()</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zh-CN" sz="1600" kern="0">
                          <a:effectLst/>
                          <a:ea typeface="Times New Roman" panose="02020603050405020304" pitchFamily="18" charset="0"/>
                          <a:cs typeface="Times New Roman" panose="02020603050405020304" pitchFamily="18" charset="0"/>
                        </a:rPr>
                        <a:t>list inversion</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en-US" sz="1600" kern="0">
                          <a:effectLst/>
                          <a:ea typeface="Times New Roman" panose="02020603050405020304" pitchFamily="18" charset="0"/>
                          <a:cs typeface="Times New Roman" panose="02020603050405020304" pitchFamily="18" charset="0"/>
                        </a:rPr>
                        <a:t>s.reverse() #s=[2, 3, 1]</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r>
              <a:tr h="345990">
                <a:tc>
                  <a:txBody>
                    <a:bodyPr/>
                    <a:lstStyle/>
                    <a:p>
                      <a:pPr algn="just">
                        <a:spcAft>
                          <a:spcPts val="0"/>
                        </a:spcAft>
                      </a:pPr>
                      <a:r>
                        <a:rPr lang="en-US" sz="1600" kern="100">
                          <a:effectLst/>
                          <a:ea typeface="Times New Roman" panose="02020603050405020304" pitchFamily="18" charset="0"/>
                          <a:cs typeface="Times New Roman" panose="02020603050405020304" pitchFamily="18" charset="0"/>
                        </a:rPr>
                        <a:t>s.sort()</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zh-CN" sz="1600" kern="0">
                          <a:effectLst/>
                          <a:ea typeface="Times New Roman" panose="02020603050405020304" pitchFamily="18" charset="0"/>
                          <a:cs typeface="Times New Roman" panose="02020603050405020304" pitchFamily="18" charset="0"/>
                        </a:rPr>
                        <a:t>List Sorting</a:t>
                      </a:r>
                      <a:endParaRPr lang="zh-C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c>
                  <a:txBody>
                    <a:bodyPr/>
                    <a:lstStyle/>
                    <a:p>
                      <a:pPr algn="just">
                        <a:spcAft>
                          <a:spcPts val="0"/>
                        </a:spcAft>
                      </a:pPr>
                      <a:r>
                        <a:rPr lang="en-US" sz="1600" kern="0" dirty="0" err="1">
                          <a:effectLst/>
                          <a:ea typeface="Times New Roman" panose="02020603050405020304" pitchFamily="18" charset="0"/>
                          <a:cs typeface="Times New Roman" panose="02020603050405020304" pitchFamily="18" charset="0"/>
                        </a:rPr>
                        <a:t>s.sort</a:t>
                      </a:r>
                      <a:r>
                        <a:rPr lang="en-US" sz="1600" kern="0" dirty="0">
                          <a:effectLst/>
                          <a:ea typeface="Times New Roman" panose="02020603050405020304" pitchFamily="18" charset="0"/>
                          <a:cs typeface="Times New Roman" panose="02020603050405020304" pitchFamily="18" charset="0"/>
                        </a:rPr>
                        <a:t>() #s=[1, 2, 3]</a:t>
                      </a:r>
                      <a:endParaRPr lang="zh-C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chor="ctr"/>
                </a:tc>
              </a:tr>
            </a:tbl>
          </a:graphicData>
        </a:graphic>
      </p:graphicFrame>
      <p:sp>
        <p:nvSpPr>
          <p:cNvPr id="3" name="矩形 2"/>
          <p:cNvSpPr/>
          <p:nvPr/>
        </p:nvSpPr>
        <p:spPr>
          <a:xfrm>
            <a:off x="6096223" y="548402"/>
            <a:ext cx="3109912" cy="369887"/>
          </a:xfrm>
          <a:prstGeom prst="rect">
            <a:avLst/>
          </a:prstGeom>
          <a:ln>
            <a:solidFill>
              <a:schemeClr val="accent1"/>
            </a:solidFill>
          </a:ln>
        </p:spPr>
        <p:txBody>
          <a:bodyPr wrap="none">
            <a:spAutoFit/>
          </a:bodyPr>
          <a:lstStyle/>
          <a:p>
            <a:pPr>
              <a:defRPr/>
            </a:pPr>
            <a:r>
              <a:rPr lang="zh-CN" altLang="zh-CN"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Assume that the examples in the table are based on </a:t>
            </a:r>
            <a:r>
              <a:rPr lang="en-US" altLang="zh-CN"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a=[1,3,2]</a:t>
            </a:r>
            <a:endParaRPr lang="zh-CN" alt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127448" y="370635"/>
            <a:ext cx="9793287" cy="576263"/>
          </a:xfrm>
        </p:spPr>
        <p:txBody>
          <a:bodyPr/>
          <a:lstStyle/>
          <a:p>
            <a:pPr eaLnBrk="1" hangingPunct="1">
              <a:defRPr/>
            </a:pPr>
            <a:r>
              <a:rPr lang="en-US" altLang="zh-CN" dirty="0"/>
              <a:t>Python </a:t>
            </a:r>
            <a:r>
              <a:rPr lang="zh-CN" altLang="en-US" dirty="0"/>
              <a:t>Sequential Data Overview</a:t>
            </a:r>
            <a:endParaRPr lang="zh-CN" altLang="en-US" dirty="0"/>
          </a:p>
        </p:txBody>
      </p:sp>
      <p:sp>
        <p:nvSpPr>
          <p:cNvPr id="14339" name="内容占位符 2"/>
          <p:cNvSpPr>
            <a:spLocks noGrp="1" noChangeArrowheads="1"/>
          </p:cNvSpPr>
          <p:nvPr>
            <p:ph idx="1"/>
          </p:nvPr>
        </p:nvSpPr>
        <p:spPr>
          <a:xfrm>
            <a:off x="1343472" y="980728"/>
            <a:ext cx="9937104" cy="4616450"/>
          </a:xfrm>
        </p:spPr>
        <p:txBody>
          <a:bodyPr/>
          <a:lstStyle/>
          <a:p>
            <a:pPr eaLnBrk="1" hangingPunct="1">
              <a:defRPr/>
            </a:pPr>
            <a:r>
              <a:rPr lang="en-US" altLang="zh-CN" sz="2800" dirty="0"/>
              <a:t>Python</a:t>
            </a:r>
            <a:r>
              <a:rPr lang="zh-CN" altLang="zh-CN" sz="2800" dirty="0"/>
              <a:t>'s built-in sequence data types</a:t>
            </a:r>
            <a:endParaRPr lang="en-US" altLang="zh-CN" sz="2800" dirty="0"/>
          </a:p>
          <a:p>
            <a:pPr lvl="1" eaLnBrk="1" hangingPunct="1">
              <a:defRPr/>
            </a:pPr>
            <a:r>
              <a:rPr lang="en-US" altLang="zh-CN" sz="2800" dirty="0"/>
              <a:t>Tuples</a:t>
            </a:r>
            <a:r>
              <a:rPr lang="zh-CN" altLang="zh-CN" sz="2800" dirty="0"/>
              <a:t>, </a:t>
            </a:r>
            <a:r>
              <a:rPr lang="en-US" altLang="zh-CN" sz="2800" dirty="0"/>
              <a:t>lists</a:t>
            </a:r>
            <a:r>
              <a:rPr lang="zh-CN" altLang="zh-CN" sz="2800" dirty="0"/>
              <a:t>, </a:t>
            </a:r>
            <a:r>
              <a:rPr lang="en-US" altLang="zh-CN" sz="2800" dirty="0" err="1"/>
              <a:t>strings </a:t>
            </a:r>
            <a:r>
              <a:rPr lang="zh-CN" altLang="zh-CN" sz="2800" dirty="0"/>
              <a:t>and </a:t>
            </a:r>
            <a:r>
              <a:rPr lang="zh-CN" altLang="zh-CN" sz="2800" dirty="0">
                <a:highlight>
                  <a:srgbClr val="00FFFF"/>
                </a:highlight>
                <a:cs typeface="Times New Roman" panose="02020603050405020304" pitchFamily="18" charset="0"/>
              </a:rPr>
              <a:t>bytes</a:t>
            </a:r>
            <a:r>
              <a:rPr lang="zh-CN" altLang="zh-CN" sz="2800" dirty="0"/>
              <a:t>.</a:t>
            </a:r>
            <a:endParaRPr lang="en-US" altLang="zh-CN" sz="2800" dirty="0"/>
          </a:p>
          <a:p>
            <a:pPr eaLnBrk="1" hangingPunct="1">
              <a:defRPr/>
            </a:pPr>
            <a:r>
              <a:rPr lang="zh-CN" altLang="zh-CN" sz="2800" dirty="0">
                <a:highlight>
                  <a:srgbClr val="00FFFF"/>
                </a:highlight>
                <a:cs typeface="Times New Roman" panose="02020603050405020304" pitchFamily="18" charset="0"/>
              </a:rPr>
              <a:t>arrays</a:t>
            </a:r>
            <a:endParaRPr lang="en-US" altLang="zh-CN" sz="2800" dirty="0">
              <a:highlight>
                <a:srgbClr val="00FFFF"/>
              </a:highlight>
              <a:cs typeface="Times New Roman" panose="02020603050405020304" pitchFamily="18" charset="0"/>
            </a:endParaRPr>
          </a:p>
          <a:p>
            <a:pPr lvl="1" eaLnBrk="1" hangingPunct="1">
              <a:defRPr/>
            </a:pPr>
            <a:r>
              <a:rPr lang="zh-CN" altLang="zh-CN" sz="2800" dirty="0"/>
              <a:t>Storing data in one or more arrays, accessing and manipulating the elements of the array via index subscripts</a:t>
            </a:r>
            <a:endParaRPr lang="en-US" altLang="zh-CN" sz="2800" dirty="0"/>
          </a:p>
          <a:p>
            <a:pPr eaLnBrk="1" hangingPunct="1">
              <a:defRPr/>
            </a:pPr>
            <a:r>
              <a:rPr lang="zh-CN" altLang="zh-CN" sz="2800" dirty="0"/>
              <a:t>Sequence Data Type</a:t>
            </a:r>
            <a:endParaRPr lang="en-US" altLang="zh-CN" sz="2800" dirty="0"/>
          </a:p>
          <a:p>
            <a:pPr lvl="1" eaLnBrk="1" hangingPunct="1">
              <a:defRPr/>
            </a:pPr>
            <a:r>
              <a:rPr lang="en-US" altLang="zh-CN" sz="2800" dirty="0"/>
              <a:t>Tuples</a:t>
            </a:r>
            <a:r>
              <a:rPr lang="zh-CN" altLang="zh-CN" sz="2800" dirty="0"/>
              <a:t>, </a:t>
            </a:r>
            <a:r>
              <a:rPr lang="en-US" altLang="zh-CN" sz="2800" dirty="0"/>
              <a:t>lists</a:t>
            </a:r>
            <a:r>
              <a:rPr lang="zh-CN" altLang="zh-CN" sz="2800" dirty="0"/>
              <a:t>, </a:t>
            </a:r>
            <a:r>
              <a:rPr lang="en-US" altLang="zh-CN" sz="2800" dirty="0" err="1"/>
              <a:t>strings </a:t>
            </a:r>
            <a:r>
              <a:rPr lang="zh-CN" altLang="zh-CN" sz="2800" dirty="0"/>
              <a:t>and </a:t>
            </a:r>
            <a:r>
              <a:rPr lang="zh-CN" altLang="zh-CN" sz="2800" dirty="0">
                <a:highlight>
                  <a:srgbClr val="00FFFF"/>
                </a:highlight>
                <a:cs typeface="Times New Roman" panose="02020603050405020304" pitchFamily="18" charset="0"/>
              </a:rPr>
              <a:t>bytes</a:t>
            </a:r>
            <a:r>
              <a:rPr lang="zh-CN" altLang="zh-CN" sz="2800" dirty="0"/>
              <a:t>.</a:t>
            </a: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a:xfrm>
            <a:off x="1294606" y="374092"/>
            <a:ext cx="9602788" cy="582613"/>
          </a:xfrm>
        </p:spPr>
        <p:txBody>
          <a:bodyPr/>
          <a:lstStyle/>
          <a:p>
            <a:pPr eaLnBrk="1" hangingPunct="1">
              <a:defRPr/>
            </a:pPr>
            <a:r>
              <a:rPr lang="zh-CN" altLang="zh-CN"/>
              <a:t>tuple</a:t>
            </a:r>
            <a:endParaRPr lang="zh-CN" altLang="en-US"/>
          </a:p>
        </p:txBody>
      </p:sp>
      <p:sp>
        <p:nvSpPr>
          <p:cNvPr id="26627" name="内容占位符 2"/>
          <p:cNvSpPr>
            <a:spLocks noGrp="1" noChangeArrowheads="1"/>
          </p:cNvSpPr>
          <p:nvPr>
            <p:ph idx="1"/>
          </p:nvPr>
        </p:nvSpPr>
        <p:spPr>
          <a:xfrm>
            <a:off x="551180" y="836930"/>
            <a:ext cx="11210925" cy="3294380"/>
          </a:xfrm>
        </p:spPr>
        <p:txBody>
          <a:bodyPr/>
          <a:lstStyle/>
          <a:p>
            <a:pPr eaLnBrk="1" hangingPunct="1">
              <a:defRPr/>
            </a:pPr>
            <a:r>
              <a:rPr lang="zh-CN" altLang="zh-CN" sz="2800" dirty="0"/>
              <a:t>A set of ordered </a:t>
            </a:r>
            <a:r>
              <a:rPr lang="zh-CN" altLang="en-US" sz="2800" dirty="0"/>
              <a:t>sequences </a:t>
            </a:r>
            <a:r>
              <a:rPr lang="zh-CN" altLang="zh-CN" sz="2800" dirty="0"/>
              <a:t>containing </a:t>
            </a:r>
            <a:r>
              <a:rPr lang="en-US" altLang="zh-CN" sz="2800" dirty="0"/>
              <a:t>zero </a:t>
            </a:r>
            <a:r>
              <a:rPr lang="zh-CN" altLang="zh-CN" sz="2800" dirty="0"/>
              <a:t>or more object references</a:t>
            </a:r>
            <a:endParaRPr lang="en-US" altLang="zh-CN" sz="2800" dirty="0"/>
          </a:p>
          <a:p>
            <a:pPr eaLnBrk="1" hangingPunct="1">
              <a:defRPr/>
            </a:pPr>
            <a:r>
              <a:rPr lang="zh-CN" altLang="zh-CN" sz="2800" dirty="0"/>
              <a:t>Definition of </a:t>
            </a:r>
            <a:r>
              <a:rPr sz="2800" dirty="0"/>
              <a:t>the </a:t>
            </a:r>
            <a:r>
              <a:rPr lang="zh-CN" altLang="zh-CN" sz="2800" dirty="0"/>
              <a:t>tuple</a:t>
            </a:r>
            <a:endParaRPr lang="en-US" altLang="zh-CN" sz="2800" dirty="0"/>
          </a:p>
          <a:p>
            <a:pPr eaLnBrk="1" hangingPunct="1">
              <a:defRPr/>
            </a:pPr>
            <a:r>
              <a:rPr lang="zh-CN" altLang="zh-CN" sz="2800" dirty="0"/>
              <a:t>Tuples can also be created by creating </a:t>
            </a:r>
            <a:r>
              <a:rPr lang="en-US" altLang="zh-CN" sz="2800" dirty="0"/>
              <a:t>tuple </a:t>
            </a:r>
            <a:r>
              <a:rPr lang="zh-CN" altLang="zh-CN" sz="2800" dirty="0"/>
              <a:t>objects</a:t>
            </a:r>
            <a:endParaRPr lang="en-US" altLang="zh-CN" sz="2800" dirty="0"/>
          </a:p>
          <a:p>
            <a:pPr eaLnBrk="1" hangingPunct="1">
              <a:defRPr/>
            </a:pPr>
            <a:endParaRPr lang="en-US" altLang="zh-CN" sz="2800" dirty="0"/>
          </a:p>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5.13</a:t>
            </a:r>
            <a:r>
              <a:rPr lang="zh-CN" altLang="zh-CN" sz="2800" dirty="0">
                <a:highlight>
                  <a:srgbClr val="00FFFF"/>
                </a:highlight>
                <a:cs typeface="Times New Roman" panose="02020603050405020304" pitchFamily="18" charset="0"/>
              </a:rPr>
              <a:t>] </a:t>
            </a:r>
            <a:r>
              <a:rPr lang="zh-CN" altLang="en-US" sz="2800" dirty="0">
                <a:highlight>
                  <a:srgbClr val="00FFFF"/>
                </a:highlight>
                <a:cs typeface="Times New Roman" panose="02020603050405020304" pitchFamily="18" charset="0"/>
              </a:rPr>
              <a:t>Creating a Tuple Instance Object Using Tuple Literals</a:t>
            </a:r>
            <a:endParaRPr lang="zh-CN" altLang="en-US" sz="2800" dirty="0">
              <a:highlight>
                <a:srgbClr val="00FFFF"/>
              </a:highlight>
              <a:cs typeface="Times New Roman" panose="02020603050405020304" pitchFamily="18" charset="0"/>
            </a:endParaRPr>
          </a:p>
        </p:txBody>
      </p:sp>
      <p:graphicFrame>
        <p:nvGraphicFramePr>
          <p:cNvPr id="4" name="表格 3"/>
          <p:cNvGraphicFramePr>
            <a:graphicFrameLocks noGrp="1"/>
          </p:cNvGraphicFramePr>
          <p:nvPr/>
        </p:nvGraphicFramePr>
        <p:xfrm>
          <a:off x="695325" y="3699510"/>
          <a:ext cx="11088688" cy="1806575"/>
        </p:xfrm>
        <a:graphic>
          <a:graphicData uri="http://schemas.openxmlformats.org/drawingml/2006/table">
            <a:tbl>
              <a:tblPr firstRow="1" firstCol="1" bandRow="1">
                <a:tableStyleId>{5C22544A-7EE6-4342-B048-85BDC9FD1C3A}</a:tableStyleId>
              </a:tblPr>
              <a:tblGrid>
                <a:gridCol w="2808174"/>
                <a:gridCol w="2712032"/>
                <a:gridCol w="2909573"/>
                <a:gridCol w="2658909"/>
              </a:tblGrid>
              <a:tr h="1806575">
                <a:tc>
                  <a:txBody>
                    <a:bodyPr/>
                    <a:lstStyle/>
                    <a:p>
                      <a:pPr algn="just">
                        <a:spcAft>
                          <a:spcPts val="0"/>
                        </a:spcAft>
                      </a:pPr>
                      <a:r>
                        <a:rPr lang="en-US" sz="2000" kern="100" dirty="0">
                          <a:effectLst/>
                          <a:ea typeface="Times New Roman" panose="02020603050405020304" pitchFamily="18" charset="0"/>
                          <a:cs typeface="Times New Roman" panose="02020603050405020304" pitchFamily="18" charset="0"/>
                        </a:rPr>
                        <a:t>&gt;&gt;&gt; t1=1,2,3</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en-US" sz="2000" kern="100" dirty="0">
                          <a:effectLst/>
                          <a:ea typeface="Times New Roman" panose="02020603050405020304" pitchFamily="18" charset="0"/>
                          <a:cs typeface="Times New Roman" panose="02020603050405020304" pitchFamily="18" charset="0"/>
                        </a:rPr>
                        <a:t>&gt;&gt;&gt; t2=()</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en-US" sz="2000" kern="100" dirty="0">
                          <a:effectLst/>
                          <a:ea typeface="Times New Roman" panose="02020603050405020304" pitchFamily="18" charset="0"/>
                          <a:cs typeface="Times New Roman" panose="02020603050405020304" pitchFamily="18" charset="0"/>
                        </a:rPr>
                        <a:t>&gt;&gt;&gt; t3=1</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en-US" sz="2000" kern="100" dirty="0">
                          <a:effectLst/>
                          <a:ea typeface="Times New Roman" panose="02020603050405020304" pitchFamily="18" charset="0"/>
                          <a:cs typeface="Times New Roman" panose="02020603050405020304" pitchFamily="18" charset="0"/>
                        </a:rPr>
                        <a:t>&gt;&gt;&gt; t4=(1)</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en-US" sz="2000" kern="100" dirty="0">
                          <a:effectLst/>
                          <a:ea typeface="Times New Roman" panose="02020603050405020304" pitchFamily="18" charset="0"/>
                          <a:cs typeface="Times New Roman" panose="02020603050405020304" pitchFamily="18" charset="0"/>
                        </a:rPr>
                        <a:t>&gt;&gt;&gt; t5='</a:t>
                      </a:r>
                      <a:r>
                        <a:rPr lang="en-US" sz="2000" kern="100" dirty="0" err="1">
                          <a:effectLst/>
                          <a:ea typeface="Times New Roman" panose="02020603050405020304" pitchFamily="18" charset="0"/>
                          <a:cs typeface="Times New Roman" panose="02020603050405020304" pitchFamily="18" charset="0"/>
                        </a:rPr>
                        <a:t>a','b','c</a:t>
                      </a:r>
                      <a:r>
                        <a:rPr lang="en-US" sz="2000" kern="100" dirty="0">
                          <a:effectLst/>
                          <a:ea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tc>
                <a:tc>
                  <a:txBody>
                    <a:bodyPr/>
                    <a:lstStyle/>
                    <a:p>
                      <a:pPr algn="just">
                        <a:spcAft>
                          <a:spcPts val="0"/>
                        </a:spcAft>
                      </a:pPr>
                      <a:r>
                        <a:rPr lang="en-US" sz="2000" kern="100">
                          <a:effectLst/>
                          <a:ea typeface="Times New Roman" panose="02020603050405020304" pitchFamily="18" charset="0"/>
                          <a:cs typeface="Times New Roman" panose="02020603050405020304" pitchFamily="18" charset="0"/>
                        </a:rPr>
                        <a:t>&gt;&gt;&gt; t6=2.0,</a:t>
                      </a:r>
                      <a:endParaRPr lang="zh-CN" sz="2800" kern="100">
                        <a:effectLst/>
                        <a:ea typeface="Times New Roman" panose="02020603050405020304" pitchFamily="18" charset="0"/>
                        <a:cs typeface="Times New Roman" panose="02020603050405020304" pitchFamily="18" charset="0"/>
                      </a:endParaRPr>
                    </a:p>
                    <a:p>
                      <a:pPr algn="just">
                        <a:spcAft>
                          <a:spcPts val="0"/>
                        </a:spcAft>
                      </a:pPr>
                      <a:r>
                        <a:rPr lang="en-US" sz="2000" kern="100">
                          <a:effectLst/>
                          <a:ea typeface="Times New Roman" panose="02020603050405020304" pitchFamily="18" charset="0"/>
                          <a:cs typeface="Times New Roman" panose="02020603050405020304" pitchFamily="18" charset="0"/>
                        </a:rPr>
                        <a:t>&gt;&gt;&gt; print(t1)</a:t>
                      </a:r>
                      <a:endParaRPr lang="zh-CN" sz="2800" kern="100">
                        <a:effectLst/>
                        <a:ea typeface="Times New Roman" panose="02020603050405020304" pitchFamily="18" charset="0"/>
                        <a:cs typeface="Times New Roman" panose="02020603050405020304" pitchFamily="18" charset="0"/>
                      </a:endParaRPr>
                    </a:p>
                    <a:p>
                      <a:pPr algn="just">
                        <a:spcAft>
                          <a:spcPts val="0"/>
                        </a:spcAft>
                      </a:pPr>
                      <a:r>
                        <a:rPr lang="en-US" sz="2000" kern="100">
                          <a:effectLst/>
                          <a:ea typeface="Times New Roman" panose="02020603050405020304" pitchFamily="18" charset="0"/>
                          <a:cs typeface="Times New Roman" panose="02020603050405020304" pitchFamily="18" charset="0"/>
                        </a:rPr>
                        <a:t>(1, 2, 3)</a:t>
                      </a:r>
                      <a:endParaRPr lang="zh-CN" sz="2800" kern="100">
                        <a:effectLst/>
                        <a:ea typeface="Times New Roman" panose="02020603050405020304" pitchFamily="18" charset="0"/>
                        <a:cs typeface="Times New Roman" panose="02020603050405020304" pitchFamily="18" charset="0"/>
                      </a:endParaRPr>
                    </a:p>
                    <a:p>
                      <a:pPr algn="just">
                        <a:spcAft>
                          <a:spcPts val="0"/>
                        </a:spcAft>
                      </a:pPr>
                      <a:r>
                        <a:rPr lang="en-US" sz="2000" kern="100">
                          <a:effectLst/>
                          <a:ea typeface="Times New Roman" panose="02020603050405020304" pitchFamily="18" charset="0"/>
                          <a:cs typeface="Times New Roman" panose="02020603050405020304" pitchFamily="18" charset="0"/>
                        </a:rPr>
                        <a:t>&gt;&gt;&gt; print(t2)</a:t>
                      </a:r>
                      <a:endParaRPr lang="zh-CN" sz="2800" kern="100">
                        <a:effectLst/>
                        <a:ea typeface="Times New Roman" panose="02020603050405020304" pitchFamily="18" charset="0"/>
                        <a:cs typeface="Times New Roman" panose="02020603050405020304" pitchFamily="18" charset="0"/>
                      </a:endParaRPr>
                    </a:p>
                    <a:p>
                      <a:pPr algn="just">
                        <a:spcAft>
                          <a:spcPts val="0"/>
                        </a:spcAft>
                      </a:pPr>
                      <a:r>
                        <a:rPr lang="en-US" sz="2000" kern="100">
                          <a:effectLst/>
                          <a:ea typeface="Times New Roman" panose="02020603050405020304" pitchFamily="18" charset="0"/>
                          <a:cs typeface="Times New Roman" panose="02020603050405020304" pitchFamily="18" charset="0"/>
                        </a:rPr>
                        <a:t>()</a:t>
                      </a:r>
                      <a:endParaRPr lang="zh-CN" sz="2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tc>
                <a:tc>
                  <a:txBody>
                    <a:bodyPr/>
                    <a:lstStyle/>
                    <a:p>
                      <a:pPr algn="just">
                        <a:spcAft>
                          <a:spcPts val="0"/>
                        </a:spcAft>
                      </a:pPr>
                      <a:r>
                        <a:rPr lang="x-none" sz="2000" kern="100" dirty="0">
                          <a:effectLst/>
                          <a:ea typeface="Times New Roman" panose="02020603050405020304" pitchFamily="18" charset="0"/>
                          <a:cs typeface="Times New Roman" panose="02020603050405020304" pitchFamily="18" charset="0"/>
                        </a:rPr>
                        <a:t>&gt;&gt;&gt; print(t3)</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x-none" sz="2000" kern="100" dirty="0">
                          <a:effectLst/>
                          <a:ea typeface="Times New Roman" panose="02020603050405020304" pitchFamily="18" charset="0"/>
                          <a:cs typeface="Times New Roman" panose="02020603050405020304" pitchFamily="18" charset="0"/>
                        </a:rPr>
                        <a:t>1</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x-none" sz="2000" kern="100" dirty="0">
                          <a:effectLst/>
                          <a:ea typeface="Times New Roman" panose="02020603050405020304" pitchFamily="18" charset="0"/>
                          <a:cs typeface="Times New Roman" panose="02020603050405020304" pitchFamily="18" charset="0"/>
                        </a:rPr>
                        <a:t>&gt;&gt;&gt; print(t4)</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x-none" sz="2000" kern="100" dirty="0">
                          <a:effectLst/>
                          <a:ea typeface="Times New Roman" panose="02020603050405020304" pitchFamily="18" charset="0"/>
                          <a:cs typeface="Times New Roman" panose="02020603050405020304" pitchFamily="18" charset="0"/>
                        </a:rPr>
                        <a:t>1</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x-none" sz="2000" kern="100" dirty="0">
                          <a:effectLst/>
                          <a:ea typeface="Times New Roman" panose="02020603050405020304" pitchFamily="18" charset="0"/>
                          <a:cs typeface="Times New Roman" panose="02020603050405020304" pitchFamily="18" charset="0"/>
                        </a:rPr>
                        <a:t> </a:t>
                      </a:r>
                      <a:endParaRPr lang="zh-CN"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tc>
                <a:tc>
                  <a:txBody>
                    <a:bodyPr/>
                    <a:lstStyle/>
                    <a:p>
                      <a:pPr algn="just">
                        <a:spcAft>
                          <a:spcPts val="0"/>
                        </a:spcAft>
                      </a:pPr>
                      <a:r>
                        <a:rPr lang="x-none" sz="2000" kern="100" dirty="0">
                          <a:effectLst/>
                          <a:ea typeface="Times New Roman" panose="02020603050405020304" pitchFamily="18" charset="0"/>
                          <a:cs typeface="Times New Roman" panose="02020603050405020304" pitchFamily="18" charset="0"/>
                        </a:rPr>
                        <a:t>&gt;&gt;&gt; print(t5)</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x-none" sz="2000" kern="100" dirty="0">
                          <a:effectLst/>
                          <a:ea typeface="Times New Roman" panose="02020603050405020304" pitchFamily="18" charset="0"/>
                          <a:cs typeface="Times New Roman" panose="02020603050405020304" pitchFamily="18" charset="0"/>
                        </a:rPr>
                        <a:t>('a', 'b', 'c')</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x-none" sz="2000" kern="100" dirty="0">
                          <a:effectLst/>
                          <a:ea typeface="Times New Roman" panose="02020603050405020304" pitchFamily="18" charset="0"/>
                          <a:cs typeface="Times New Roman" panose="02020603050405020304" pitchFamily="18" charset="0"/>
                        </a:rPr>
                        <a:t>&gt;&gt;&gt; print(t6)</a:t>
                      </a:r>
                      <a:endParaRPr lang="zh-CN" sz="2800" kern="100" dirty="0">
                        <a:effectLst/>
                        <a:ea typeface="Times New Roman" panose="02020603050405020304" pitchFamily="18" charset="0"/>
                        <a:cs typeface="Times New Roman" panose="02020603050405020304" pitchFamily="18" charset="0"/>
                      </a:endParaRPr>
                    </a:p>
                    <a:p>
                      <a:pPr algn="just">
                        <a:spcAft>
                          <a:spcPts val="0"/>
                        </a:spcAft>
                      </a:pPr>
                      <a:r>
                        <a:rPr lang="x-none" sz="2000" kern="100" dirty="0">
                          <a:effectLst/>
                          <a:ea typeface="Times New Roman" panose="02020603050405020304" pitchFamily="18" charset="0"/>
                          <a:cs typeface="Times New Roman" panose="02020603050405020304" pitchFamily="18" charset="0"/>
                        </a:rPr>
                        <a:t>(2.0,)</a:t>
                      </a:r>
                      <a:endParaRPr lang="zh-CN"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tc>
              </a:tr>
            </a:tbl>
          </a:graphicData>
        </a:graphic>
      </p:graphicFrame>
      <p:sp>
        <p:nvSpPr>
          <p:cNvPr id="5" name="文本框 4"/>
          <p:cNvSpPr txBox="1"/>
          <p:nvPr/>
        </p:nvSpPr>
        <p:spPr>
          <a:xfrm>
            <a:off x="176530" y="5588635"/>
            <a:ext cx="11973560" cy="829945"/>
          </a:xfrm>
          <a:prstGeom prst="rect">
            <a:avLst/>
          </a:prstGeom>
          <a:noFill/>
        </p:spPr>
        <p:txBody>
          <a:bodyPr wrap="square">
            <a:spAutoFit/>
          </a:bodyPr>
          <a:lstStyle/>
          <a:p>
            <a:pPr>
              <a:defRPr/>
            </a:pPr>
            <a:r>
              <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Note t</a:t>
            </a:r>
            <a:r>
              <a:rPr lang="en-US" altLang="zh-CN"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a:t>
            </a:r>
            <a:r>
              <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when there is only one item in the tuple, the comma after it cannot be omi</a:t>
            </a:r>
            <a:r>
              <a:rPr lang="en-US" altLang="zh-CN"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a:t>
            </a:r>
            <a:r>
              <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ted. This is because the </a:t>
            </a:r>
            <a:r>
              <a:rPr lang="en-US" altLang="zh-CN"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Python </a:t>
            </a:r>
            <a:r>
              <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interpreter interprets </a:t>
            </a:r>
            <a:r>
              <a:rPr lang="en-US" altLang="zh-CN"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(x1) </a:t>
            </a:r>
            <a:r>
              <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as </a:t>
            </a:r>
            <a:r>
              <a:rPr lang="en-US" altLang="zh-CN"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x1</a:t>
            </a:r>
            <a:r>
              <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e.g. </a:t>
            </a:r>
            <a:r>
              <a:rPr lang="en-US" altLang="zh-CN"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a:t>
            </a:r>
            <a:r>
              <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as the integer </a:t>
            </a:r>
            <a:r>
              <a:rPr lang="en-US" altLang="zh-CN"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and </a:t>
            </a:r>
            <a:r>
              <a:rPr lang="en-US" altLang="zh-CN"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a:t>
            </a:r>
            <a:r>
              <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as the tuple</a:t>
            </a:r>
            <a:endParaRPr lang="zh-CN" altLang="en-US" sz="24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文本框 1"/>
          <p:cNvSpPr txBox="1"/>
          <p:nvPr>
            <p:custDataLst>
              <p:tags r:id="rId1"/>
            </p:custDataLst>
          </p:nvPr>
        </p:nvSpPr>
        <p:spPr>
          <a:xfrm>
            <a:off x="4584065" y="1484630"/>
            <a:ext cx="4606290" cy="429895"/>
          </a:xfrm>
          <a:prstGeom prst="rect">
            <a:avLst/>
          </a:prstGeom>
          <a:noFill/>
        </p:spPr>
        <p:txBody>
          <a:bodyPr wrap="square" rtlCol="0">
            <a:spAutoFit/>
          </a:bodyPr>
          <a:p>
            <a:pPr marL="0" indent="0">
              <a:buFont typeface="Wingdings" panose="05000000000000000000" charset="0"/>
              <a:buNone/>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x1, [x2, …, xn]  or  (x1, [x2, …, xn])</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3" name="文本框 2"/>
          <p:cNvSpPr txBox="1"/>
          <p:nvPr>
            <p:custDataLst>
              <p:tags r:id="rId2"/>
            </p:custDataLst>
          </p:nvPr>
        </p:nvSpPr>
        <p:spPr>
          <a:xfrm>
            <a:off x="983615" y="2420620"/>
            <a:ext cx="11144885" cy="768350"/>
          </a:xfrm>
          <a:prstGeom prst="rect">
            <a:avLst/>
          </a:prstGeom>
          <a:noFill/>
        </p:spPr>
        <p:txBody>
          <a:bodyPr wrap="square" rtlCol="0">
            <a:spAutoFit/>
          </a:bodyPr>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tuple(): create a empty tuple</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l"/>
            </a:pPr>
            <a:r>
              <a:rPr lang="en-US" altLang="zh-CN" sz="2200" b="1">
                <a:latin typeface="Times New Roman" panose="02020603050405020304" pitchFamily="18" charset="0"/>
                <a:ea typeface="宋体" panose="02010600030101010101" pitchFamily="2" charset="-122"/>
                <a:cs typeface="Times New Roman" panose="02020603050405020304" pitchFamily="18" charset="0"/>
                <a:sym typeface="+mn-ea"/>
              </a:rPr>
              <a:t>tuple(iterable): create a tuple containing the elements of the enumerable object iterable.</a:t>
            </a:r>
            <a:endParaRPr lang="en-US" altLang="zh-CN" sz="2200" b="1">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1852930" y="837565"/>
            <a:ext cx="7866380" cy="504825"/>
          </a:xfrm>
        </p:spPr>
        <p:txBody>
          <a:bodyPr/>
          <a:lstStyle/>
          <a:p>
            <a:pPr eaLnBrk="1" hangingPunct="1">
              <a:defRPr/>
            </a:pPr>
            <a:r>
              <a:rPr lang="zh-CN" altLang="zh-CN" dirty="0"/>
              <a:t>Creating tuple instance objects using </a:t>
            </a:r>
            <a:r>
              <a:rPr lang="en-US" altLang="zh-CN" dirty="0"/>
              <a:t>tuple </a:t>
            </a:r>
            <a:r>
              <a:rPr lang="zh-CN" altLang="zh-CN" dirty="0"/>
              <a:t>objects</a:t>
            </a:r>
            <a:endParaRPr lang="zh-CN" altLang="en-US" dirty="0"/>
          </a:p>
        </p:txBody>
      </p:sp>
      <p:sp>
        <p:nvSpPr>
          <p:cNvPr id="27651" name="内容占位符 2"/>
          <p:cNvSpPr>
            <a:spLocks noGrp="1" noChangeArrowheads="1"/>
          </p:cNvSpPr>
          <p:nvPr>
            <p:ph idx="1"/>
          </p:nvPr>
        </p:nvSpPr>
        <p:spPr>
          <a:xfrm>
            <a:off x="983432" y="1898616"/>
            <a:ext cx="9604375" cy="3294062"/>
          </a:xfrm>
        </p:spPr>
        <p:txBody>
          <a:bodyPr/>
          <a:lstStyle/>
          <a:p>
            <a:pPr eaLnBrk="1" hangingPunct="1">
              <a:defRPr/>
            </a:pPr>
            <a:r>
              <a:rPr sz="3200" dirty="0">
                <a:highlight>
                  <a:srgbClr val="00FFFF"/>
                </a:highlight>
                <a:cs typeface="Times New Roman" panose="02020603050405020304" pitchFamily="18" charset="0"/>
              </a:rPr>
              <a:t>[</a:t>
            </a: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5.14</a:t>
            </a:r>
            <a:r>
              <a:rPr lang="zh-CN" altLang="zh-CN" sz="3200" dirty="0">
                <a:highlight>
                  <a:srgbClr val="00FFFF"/>
                </a:highlight>
                <a:cs typeface="Times New Roman" panose="02020603050405020304" pitchFamily="18" charset="0"/>
              </a:rPr>
              <a:t>] </a:t>
            </a:r>
            <a:r>
              <a:rPr lang="zh-CN" altLang="en-US" sz="3200" dirty="0">
                <a:highlight>
                  <a:srgbClr val="00FFFF"/>
                </a:highlight>
                <a:cs typeface="Times New Roman" panose="02020603050405020304" pitchFamily="18" charset="0"/>
              </a:rPr>
              <a:t>Creating a Tuple Instance Object </a:t>
            </a:r>
            <a:r>
              <a:rPr lang="zh-CN" altLang="en-US" sz="3200" dirty="0">
                <a:highlight>
                  <a:srgbClr val="00FFFF"/>
                </a:highlight>
                <a:cs typeface="Times New Roman" panose="02020603050405020304" pitchFamily="18" charset="0"/>
              </a:rPr>
              <a:t>Using a </a:t>
            </a:r>
            <a:r>
              <a:rPr lang="en-US" altLang="zh-CN" sz="3200" dirty="0">
                <a:highlight>
                  <a:srgbClr val="00FFFF"/>
                </a:highlight>
                <a:cs typeface="Times New Roman" panose="02020603050405020304" pitchFamily="18" charset="0"/>
              </a:rPr>
              <a:t>Tuple </a:t>
            </a:r>
            <a:r>
              <a:rPr lang="zh-CN" altLang="en-US" sz="3200" dirty="0">
                <a:highlight>
                  <a:srgbClr val="00FFFF"/>
                </a:highlight>
                <a:cs typeface="Times New Roman" panose="02020603050405020304" pitchFamily="18" charset="0"/>
              </a:rPr>
              <a:t>Object</a:t>
            </a:r>
            <a:endParaRPr lang="zh-CN" altLang="en-US" sz="3200" dirty="0">
              <a:highlight>
                <a:srgbClr val="00FFFF"/>
              </a:highlight>
              <a:cs typeface="Times New Roman" panose="02020603050405020304" pitchFamily="18" charset="0"/>
            </a:endParaRPr>
          </a:p>
        </p:txBody>
      </p:sp>
      <p:sp>
        <p:nvSpPr>
          <p:cNvPr id="2" name="矩形 1"/>
          <p:cNvSpPr/>
          <p:nvPr/>
        </p:nvSpPr>
        <p:spPr>
          <a:xfrm>
            <a:off x="983432" y="3281948"/>
            <a:ext cx="10548605" cy="2246769"/>
          </a:xfrm>
          <a:prstGeom prst="rect">
            <a:avLst/>
          </a:prstGeom>
          <a:solidFill>
            <a:schemeClr val="accent4">
              <a:lumMod val="20000"/>
              <a:lumOff val="80000"/>
            </a:schemeClr>
          </a:solidFill>
          <a:ln>
            <a:solidFill>
              <a:schemeClr val="accent1"/>
            </a:solidFill>
          </a:ln>
        </p:spPr>
        <p:txBody>
          <a:bodyPr>
            <a:spAutoFit/>
          </a:bodyPr>
          <a:lstStyle/>
          <a:p>
            <a:pPr marL="400050" algn="just">
              <a:spcAft>
                <a:spcPts val="0"/>
              </a:spcAft>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t1=tuple()</a:t>
            </a:r>
            <a:endPar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t2=tuple("</a:t>
            </a:r>
            <a:r>
              <a:rPr lang="en-US" altLang="zh-CN" sz="28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abc</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t3=tuple([1,2,3])</a:t>
            </a:r>
            <a:endPar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t4=tuple(range(3))</a:t>
            </a:r>
            <a:endPar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print(t1,t2,t3,t4) </a:t>
            </a:r>
            <a:r>
              <a:rPr lang="zh-CN" altLang="en-US"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 'b', 'c') (1, 2, 3) (0, 1, 2)</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1055688" y="546418"/>
            <a:ext cx="9747250" cy="504825"/>
          </a:xfrm>
        </p:spPr>
        <p:txBody>
          <a:bodyPr/>
          <a:lstStyle/>
          <a:p>
            <a:pPr eaLnBrk="1" hangingPunct="1">
              <a:defRPr/>
            </a:pPr>
            <a:r>
              <a:rPr lang="zh-CN" altLang="en-US" dirty="0"/>
              <a:t>Sequential </a:t>
            </a:r>
            <a:r>
              <a:rPr lang="zh-CN" altLang="zh-CN" dirty="0"/>
              <a:t>operations on tuples</a:t>
            </a:r>
            <a:endParaRPr lang="zh-CN" altLang="en-US" dirty="0"/>
          </a:p>
        </p:txBody>
      </p:sp>
      <p:sp>
        <p:nvSpPr>
          <p:cNvPr id="27651" name="内容占位符 2"/>
          <p:cNvSpPr>
            <a:spLocks noGrp="1" noChangeArrowheads="1"/>
          </p:cNvSpPr>
          <p:nvPr>
            <p:ph idx="1"/>
          </p:nvPr>
        </p:nvSpPr>
        <p:spPr>
          <a:xfrm>
            <a:off x="1127001" y="1052736"/>
            <a:ext cx="9604375" cy="3294062"/>
          </a:xfrm>
        </p:spPr>
        <p:txBody>
          <a:bodyPr/>
          <a:lstStyle/>
          <a:p>
            <a:pPr eaLnBrk="1" hangingPunct="1">
              <a:defRPr/>
            </a:pPr>
            <a:r>
              <a:rPr lang="zh-CN" altLang="zh-CN" sz="3200" dirty="0"/>
              <a:t>Index access, slice operations, join operations, repeat operations, membership operations, comparison operations, and finding tuple lengths, maxima, minima, etc.</a:t>
            </a:r>
            <a:endParaRPr lang="en-US" altLang="zh-CN" sz="3200" dirty="0"/>
          </a:p>
          <a:p>
            <a:pPr eaLnBrk="1" hangingPunct="1">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5.15</a:t>
            </a:r>
            <a:r>
              <a:rPr lang="zh-CN" altLang="zh-CN" sz="3200" dirty="0">
                <a:highlight>
                  <a:srgbClr val="00FFFF"/>
                </a:highlight>
                <a:cs typeface="Times New Roman" panose="02020603050405020304" pitchFamily="18" charset="0"/>
              </a:rPr>
              <a:t>] Example of </a:t>
            </a:r>
            <a:r>
              <a:rPr lang="zh-CN" altLang="en-US" sz="3200" dirty="0">
                <a:highlight>
                  <a:srgbClr val="00FFFF"/>
                </a:highlight>
                <a:cs typeface="Times New Roman" panose="02020603050405020304" pitchFamily="18" charset="0"/>
              </a:rPr>
              <a:t>Sequential Operations on Tuples</a:t>
            </a:r>
            <a:endParaRPr lang="zh-CN" altLang="en-US" sz="3200" dirty="0">
              <a:highlight>
                <a:srgbClr val="00FFFF"/>
              </a:highlight>
              <a:cs typeface="Times New Roman" panose="02020603050405020304" pitchFamily="18" charset="0"/>
            </a:endParaRPr>
          </a:p>
        </p:txBody>
      </p:sp>
      <p:sp>
        <p:nvSpPr>
          <p:cNvPr id="2" name="矩形 1"/>
          <p:cNvSpPr/>
          <p:nvPr/>
        </p:nvSpPr>
        <p:spPr>
          <a:xfrm>
            <a:off x="1133559" y="4363080"/>
            <a:ext cx="10548605" cy="1815882"/>
          </a:xfrm>
          <a:prstGeom prst="rect">
            <a:avLst/>
          </a:prstGeom>
          <a:solidFill>
            <a:schemeClr val="accent4">
              <a:lumMod val="20000"/>
              <a:lumOff val="80000"/>
            </a:schemeClr>
          </a:solidFill>
        </p:spPr>
        <p:txBody>
          <a:bodyPr>
            <a:spAutoFit/>
          </a:bodyPr>
          <a:lstStyle/>
          <a:p>
            <a:pPr marL="400050" algn="just">
              <a:spcAft>
                <a:spcPts val="0"/>
              </a:spcAft>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t1=(1,2,3,4,5,6,7,8,9,10)</a:t>
            </a:r>
            <a:endPar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err="1">
                <a:latin typeface="Times New Roman" panose="02020603050405020304" pitchFamily="18" charset="0"/>
                <a:ea typeface="Times New Roman" panose="02020603050405020304" pitchFamily="18" charset="0"/>
                <a:cs typeface="Times New Roman" panose="02020603050405020304" pitchFamily="18" charset="0"/>
              </a:rPr>
              <a:t>len</a:t>
            </a: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(t1) </a:t>
            </a:r>
            <a:r>
              <a:rPr lang="zh-CN" altLang="en-US"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8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10</a:t>
            </a:r>
            <a:endParaRPr lang="en-US" altLang="zh-CN" sz="28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max(t1) </a:t>
            </a:r>
            <a:r>
              <a:rPr lang="zh-CN" altLang="en-US"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8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10</a:t>
            </a:r>
            <a:endParaRPr lang="en-US" altLang="zh-CN" sz="28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sum(t1) </a:t>
            </a:r>
            <a:r>
              <a:rPr lang="zh-CN" altLang="en-US"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8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55</a:t>
            </a:r>
            <a:endParaRPr lang="en-US" altLang="zh-CN" sz="28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1055688" y="618173"/>
            <a:ext cx="9720262" cy="504825"/>
          </a:xfrm>
        </p:spPr>
        <p:txBody>
          <a:bodyPr/>
          <a:lstStyle/>
          <a:p>
            <a:pPr eaLnBrk="1" hangingPunct="1">
              <a:defRPr/>
            </a:pPr>
            <a:r>
              <a:rPr lang="en-US" altLang="zh-CN"/>
              <a:t>str </a:t>
            </a:r>
            <a:r>
              <a:rPr lang="zh-CN" altLang="zh-CN"/>
              <a:t>data type (string)</a:t>
            </a:r>
            <a:endParaRPr lang="zh-CN" altLang="en-US"/>
          </a:p>
        </p:txBody>
      </p:sp>
      <p:sp>
        <p:nvSpPr>
          <p:cNvPr id="35843" name="内容占位符 2"/>
          <p:cNvSpPr>
            <a:spLocks noGrp="1" noChangeArrowheads="1"/>
          </p:cNvSpPr>
          <p:nvPr>
            <p:ph idx="1"/>
          </p:nvPr>
        </p:nvSpPr>
        <p:spPr>
          <a:xfrm>
            <a:off x="766763" y="1341438"/>
            <a:ext cx="10801350" cy="3294062"/>
          </a:xfrm>
        </p:spPr>
        <p:txBody>
          <a:bodyPr/>
          <a:lstStyle/>
          <a:p>
            <a:pPr eaLnBrk="1" hangingPunct="1"/>
            <a:r>
              <a:rPr lang="en-US" altLang="zh-CN" sz="3200"/>
              <a:t>Python </a:t>
            </a:r>
            <a:r>
              <a:rPr lang="zh-CN" altLang="zh-CN" sz="3200"/>
              <a:t>does not have a separate character datatype; a character is a string of length </a:t>
            </a:r>
            <a:r>
              <a:rPr lang="en-US" altLang="zh-CN" sz="3200"/>
              <a:t>1.</a:t>
            </a:r>
            <a:endParaRPr lang="en-US" altLang="zh-CN" sz="3200"/>
          </a:p>
          <a:p>
            <a:pPr eaLnBrk="1" hangingPunct="1"/>
            <a:r>
              <a:rPr lang="en-US" altLang="zh-CN" sz="3200"/>
              <a:t>Python</a:t>
            </a:r>
            <a:r>
              <a:rPr lang="zh-CN" altLang="zh-CN" sz="3200"/>
              <a:t>'s built-in datatype </a:t>
            </a:r>
            <a:r>
              <a:rPr lang="en-US" altLang="zh-CN" sz="3200"/>
              <a:t>str </a:t>
            </a:r>
            <a:r>
              <a:rPr lang="zh-CN" altLang="zh-CN" sz="3200"/>
              <a:t>for string processing</a:t>
            </a:r>
            <a:endParaRPr lang="en-US" altLang="zh-CN" sz="3200"/>
          </a:p>
          <a:p>
            <a:pPr lvl="1" eaLnBrk="1" hangingPunct="1"/>
            <a:r>
              <a:rPr lang="zh-CN" altLang="zh-CN" sz="3200"/>
              <a:t>The value of the </a:t>
            </a:r>
            <a:r>
              <a:rPr lang="en-US" altLang="zh-CN" sz="3200"/>
              <a:t>str </a:t>
            </a:r>
            <a:r>
              <a:rPr lang="zh-CN" altLang="zh-CN" sz="3200"/>
              <a:t>object is a family of characters</a:t>
            </a:r>
            <a:endParaRPr lang="en-US" altLang="zh-CN" sz="3200"/>
          </a:p>
          <a:p>
            <a:pPr lvl="1" eaLnBrk="1" hangingPunct="1"/>
            <a:r>
              <a:rPr lang="en-US" altLang="zh-CN" sz="3200"/>
              <a:t>The str </a:t>
            </a:r>
            <a:r>
              <a:rPr lang="zh-CN" altLang="zh-CN" sz="3200"/>
              <a:t>object (string) is immutable.</a:t>
            </a:r>
            <a:endParaRPr lang="en-US" altLang="zh-CN" sz="3200"/>
          </a:p>
          <a:p>
            <a:pPr eaLnBrk="1" hangingPunct="1"/>
            <a:r>
              <a:rPr lang="zh-CN" altLang="zh-CN" sz="3200"/>
              <a:t>The contents enclosed in single or double quotes are string literals</a:t>
            </a:r>
            <a:endParaRPr lang="zh-CN" altLang="en-US" sz="3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a:xfrm>
            <a:off x="1055688" y="350837"/>
            <a:ext cx="9675812" cy="700088"/>
          </a:xfrm>
        </p:spPr>
        <p:txBody>
          <a:bodyPr/>
          <a:lstStyle/>
          <a:p>
            <a:pPr eaLnBrk="1" hangingPunct="1">
              <a:defRPr/>
            </a:pPr>
            <a:r>
              <a:rPr lang="en-US" altLang="zh-CN" dirty="0"/>
              <a:t>Python </a:t>
            </a:r>
            <a:r>
              <a:rPr lang="zh-CN" altLang="zh-CN" dirty="0"/>
              <a:t>String Literals</a:t>
            </a:r>
            <a:endParaRPr lang="zh-CN" altLang="en-US" dirty="0"/>
          </a:p>
        </p:txBody>
      </p:sp>
      <p:sp>
        <p:nvSpPr>
          <p:cNvPr id="26627" name="内容占位符 2"/>
          <p:cNvSpPr>
            <a:spLocks noGrp="1" noChangeArrowheads="1"/>
          </p:cNvSpPr>
          <p:nvPr>
            <p:ph idx="1"/>
          </p:nvPr>
        </p:nvSpPr>
        <p:spPr>
          <a:xfrm>
            <a:off x="1056005" y="837600"/>
            <a:ext cx="7772400" cy="4114800"/>
          </a:xfrm>
        </p:spPr>
        <p:txBody>
          <a:bodyPr/>
          <a:lstStyle/>
          <a:p>
            <a:pPr eaLnBrk="1" hangingPunct="1">
              <a:defRPr/>
            </a:pPr>
            <a:endParaRPr lang="en-US" altLang="zh-CN" sz="2800" dirty="0"/>
          </a:p>
          <a:p>
            <a:pPr eaLnBrk="1" hangingPunct="1">
              <a:defRPr/>
            </a:pPr>
            <a:endParaRPr lang="en-US" altLang="zh-CN" sz="2800" dirty="0"/>
          </a:p>
          <a:p>
            <a:pPr eaLnBrk="1" hangingPunct="1">
              <a:defRPr/>
            </a:pPr>
            <a:endParaRPr lang="en-US" altLang="zh-CN" sz="2800" dirty="0"/>
          </a:p>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5.16</a:t>
            </a:r>
            <a:r>
              <a:rPr lang="zh-CN" altLang="zh-CN" sz="2800" dirty="0">
                <a:highlight>
                  <a:srgbClr val="00FFFF"/>
                </a:highlight>
                <a:cs typeface="Times New Roman" panose="02020603050405020304" pitchFamily="18" charset="0"/>
              </a:rPr>
              <a:t>] String Literals Example</a:t>
            </a:r>
            <a:endParaRPr lang="zh-CN" altLang="en-US" sz="2800" dirty="0">
              <a:highlight>
                <a:srgbClr val="00FFFF"/>
              </a:highlight>
              <a:cs typeface="Times New Roman" panose="02020603050405020304" pitchFamily="18" charset="0"/>
            </a:endParaRPr>
          </a:p>
        </p:txBody>
      </p:sp>
      <p:sp>
        <p:nvSpPr>
          <p:cNvPr id="2" name="矩形 1"/>
          <p:cNvSpPr/>
          <p:nvPr/>
        </p:nvSpPr>
        <p:spPr>
          <a:xfrm>
            <a:off x="1381760" y="3141980"/>
            <a:ext cx="8779510" cy="3046095"/>
          </a:xfrm>
          <a:prstGeom prst="rect">
            <a:avLst/>
          </a:prstGeom>
          <a:solidFill>
            <a:schemeClr val="accent4">
              <a:lumMod val="20000"/>
              <a:lumOff val="80000"/>
            </a:schemeClr>
          </a:solidFill>
        </p:spPr>
        <p:txBody>
          <a:bodyPr wrap="square">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'abc'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"Hello"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'Hello'</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'Hello'</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type("python")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&lt;class 'str'&gt;</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&lt;class 'str'&gt;</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'Blue' 'Sky'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'BlueSky'</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'BlueSky'</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文本框 2"/>
          <p:cNvSpPr txBox="1"/>
          <p:nvPr>
            <p:custDataLst>
              <p:tags r:id="rId1"/>
            </p:custDataLst>
          </p:nvPr>
        </p:nvSpPr>
        <p:spPr>
          <a:xfrm>
            <a:off x="408305" y="1124585"/>
            <a:ext cx="11797665" cy="1445260"/>
          </a:xfrm>
          <a:prstGeom prst="rect">
            <a:avLst/>
          </a:prstGeom>
          <a:noFill/>
        </p:spPr>
        <p:txBody>
          <a:bodyPr wrap="square" rtlCol="0">
            <a:spAutoFit/>
          </a:bodyPr>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Single quotes ('   '). A string contained within single quotes, which can contain double quotes. </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Double quote ("   "). A string contained in double quotes, which can contain single quotes </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Triple single quotes (</a:t>
            </a: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 String contained in triple single quotes which can span lines.</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Triple double quotes ("""   """). String contained in triple double quotes that can span lines. </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1127125" y="402908"/>
            <a:ext cx="9602788" cy="504825"/>
          </a:xfrm>
        </p:spPr>
        <p:txBody>
          <a:bodyPr/>
          <a:lstStyle/>
          <a:p>
            <a:pPr eaLnBrk="1" hangingPunct="1">
              <a:defRPr/>
            </a:pPr>
            <a:r>
              <a:rPr lang="zh-CN" altLang="zh-CN"/>
              <a:t>string encoding</a:t>
            </a:r>
            <a:endParaRPr lang="zh-CN" altLang="en-US"/>
          </a:p>
        </p:txBody>
      </p:sp>
      <p:sp>
        <p:nvSpPr>
          <p:cNvPr id="37891" name="内容占位符 2"/>
          <p:cNvSpPr>
            <a:spLocks noGrp="1" noChangeArrowheads="1"/>
          </p:cNvSpPr>
          <p:nvPr>
            <p:ph idx="1"/>
          </p:nvPr>
        </p:nvSpPr>
        <p:spPr>
          <a:xfrm>
            <a:off x="550863" y="981075"/>
            <a:ext cx="11306175" cy="3295650"/>
          </a:xfrm>
        </p:spPr>
        <p:txBody>
          <a:bodyPr/>
          <a:lstStyle/>
          <a:p>
            <a:pPr eaLnBrk="1" hangingPunct="1"/>
            <a:r>
              <a:rPr lang="en-US" altLang="zh-CN" sz="2800"/>
              <a:t>Python 3 </a:t>
            </a:r>
            <a:r>
              <a:rPr lang="zh-CN" altLang="zh-CN" sz="2800"/>
              <a:t>characters default to 16-bit </a:t>
            </a:r>
            <a:r>
              <a:rPr lang="en-US" altLang="zh-CN" sz="2800"/>
              <a:t>Unicode </a:t>
            </a:r>
            <a:r>
              <a:rPr lang="zh-CN" altLang="zh-CN" sz="2800"/>
              <a:t>encoding</a:t>
            </a:r>
            <a:endParaRPr lang="en-US" altLang="zh-CN" sz="2800"/>
          </a:p>
          <a:p>
            <a:pPr eaLnBrk="1" hangingPunct="1"/>
            <a:r>
              <a:rPr lang="zh-CN" altLang="zh-CN" sz="2800"/>
              <a:t>use the built-in function </a:t>
            </a:r>
            <a:r>
              <a:rPr lang="en-US" altLang="zh-CN" sz="2800">
                <a:solidFill>
                  <a:srgbClr val="FF0000"/>
                </a:solidFill>
              </a:rPr>
              <a:t>ord() </a:t>
            </a:r>
            <a:r>
              <a:rPr lang="zh-CN" altLang="zh-CN" sz="2800"/>
              <a:t>can be converted to the corresponding </a:t>
            </a:r>
            <a:r>
              <a:rPr lang="en-US" altLang="zh-CN" sz="2800"/>
              <a:t>Unicode </a:t>
            </a:r>
            <a:r>
              <a:rPr lang="zh-CN" altLang="zh-CN" sz="2800"/>
              <a:t>code; use the built-in function </a:t>
            </a:r>
            <a:r>
              <a:rPr lang="en-US" altLang="zh-CN" sz="2800">
                <a:solidFill>
                  <a:srgbClr val="FF0000"/>
                </a:solidFill>
              </a:rPr>
              <a:t>chr() </a:t>
            </a:r>
            <a:r>
              <a:rPr lang="zh-CN" altLang="zh-CN" sz="2800"/>
              <a:t>can be converted to the corresponding decimal number of characters</a:t>
            </a:r>
            <a:endParaRPr lang="en-US" altLang="zh-CN" sz="2800"/>
          </a:p>
          <a:p>
            <a:pPr eaLnBrk="1" hangingPunct="1"/>
            <a:endParaRPr lang="zh-CN" altLang="en-US" sz="2800"/>
          </a:p>
        </p:txBody>
      </p:sp>
      <p:sp>
        <p:nvSpPr>
          <p:cNvPr id="2" name="矩形 1"/>
          <p:cNvSpPr/>
          <p:nvPr/>
        </p:nvSpPr>
        <p:spPr>
          <a:xfrm>
            <a:off x="2999656" y="2925703"/>
            <a:ext cx="6096000" cy="3539430"/>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ord('A')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65</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65</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chr(65)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ord('Zhang')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24352</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24352</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chr(24352)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'Zhang'</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'Zhang'</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1130300" y="383858"/>
            <a:ext cx="9602788" cy="527050"/>
          </a:xfrm>
        </p:spPr>
        <p:txBody>
          <a:bodyPr/>
          <a:lstStyle/>
          <a:p>
            <a:pPr eaLnBrk="1" hangingPunct="1">
              <a:defRPr/>
            </a:pPr>
            <a:r>
              <a:rPr lang="zh-CN" altLang="zh-CN" dirty="0"/>
              <a:t>escape character</a:t>
            </a:r>
            <a:endParaRPr lang="zh-CN" altLang="en-US" dirty="0"/>
          </a:p>
        </p:txBody>
      </p:sp>
      <p:pic>
        <p:nvPicPr>
          <p:cNvPr id="3891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92860" y="1557020"/>
            <a:ext cx="960628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1130300" y="383858"/>
            <a:ext cx="9602788" cy="527050"/>
          </a:xfrm>
        </p:spPr>
        <p:txBody>
          <a:bodyPr/>
          <a:lstStyle/>
          <a:p>
            <a:pPr eaLnBrk="1" hangingPunct="1">
              <a:defRPr/>
            </a:pPr>
            <a:r>
              <a:rPr lang="zh-CN" altLang="zh-CN" dirty="0"/>
              <a:t>escape character</a:t>
            </a:r>
            <a:endParaRPr lang="zh-CN" altLang="en-US" dirty="0"/>
          </a:p>
        </p:txBody>
      </p:sp>
      <p:sp>
        <p:nvSpPr>
          <p:cNvPr id="28675" name="内容占位符 2"/>
          <p:cNvSpPr>
            <a:spLocks noGrp="1" noChangeArrowheads="1"/>
          </p:cNvSpPr>
          <p:nvPr>
            <p:ph idx="1"/>
          </p:nvPr>
        </p:nvSpPr>
        <p:spPr>
          <a:xfrm>
            <a:off x="304800" y="-207010"/>
            <a:ext cx="11480800" cy="5181600"/>
          </a:xfrm>
        </p:spPr>
        <p:txBody>
          <a:bodyPr/>
          <a:lstStyle/>
          <a:p>
            <a:pPr eaLnBrk="1" hangingPunct="1">
              <a:defRPr/>
            </a:pPr>
            <a:endParaRPr lang="en-US" altLang="zh-CN" sz="3200" dirty="0"/>
          </a:p>
          <a:p>
            <a:pPr eaLnBrk="1" hangingPunct="1">
              <a:defRPr/>
            </a:pPr>
            <a:endParaRPr lang="en-US" altLang="zh-CN" sz="3200" dirty="0"/>
          </a:p>
          <a:p>
            <a:pPr eaLnBrk="1" hangingPunct="1">
              <a:defRPr/>
            </a:pPr>
            <a:r>
              <a:rPr sz="3200" dirty="0">
                <a:highlight>
                  <a:srgbClr val="00FFFF"/>
                </a:highlight>
                <a:cs typeface="Times New Roman" panose="02020603050405020304" pitchFamily="18" charset="0"/>
              </a:rPr>
              <a:t>[</a:t>
            </a: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5.17</a:t>
            </a:r>
            <a:r>
              <a:rPr lang="zh-CN" altLang="zh-CN" sz="3200" dirty="0">
                <a:highlight>
                  <a:srgbClr val="00FFFF"/>
                </a:highlight>
                <a:cs typeface="Times New Roman" panose="02020603050405020304" pitchFamily="18" charset="0"/>
              </a:rPr>
              <a:t>] Escape String Example</a:t>
            </a:r>
            <a:endParaRPr lang="zh-CN" altLang="en-US" sz="3200" dirty="0">
              <a:highlight>
                <a:srgbClr val="00FFFF"/>
              </a:highlight>
              <a:cs typeface="Times New Roman" panose="02020603050405020304" pitchFamily="18" charset="0"/>
            </a:endParaRPr>
          </a:p>
        </p:txBody>
      </p:sp>
      <p:sp>
        <p:nvSpPr>
          <p:cNvPr id="2" name="矩形 1"/>
          <p:cNvSpPr/>
          <p:nvPr/>
        </p:nvSpPr>
        <p:spPr>
          <a:xfrm>
            <a:off x="1056005" y="1844675"/>
            <a:ext cx="6077585" cy="2553335"/>
          </a:xfrm>
          <a:prstGeom prst="rect">
            <a:avLst/>
          </a:prstGeom>
          <a:solidFill>
            <a:schemeClr val="accent4">
              <a:lumMod val="20000"/>
              <a:lumOff val="80000"/>
            </a:schemeClr>
          </a:solidFill>
        </p:spPr>
        <p:txBody>
          <a:bodyPr wrap="square">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 = 'a\tb\tc\\\td'</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'a\tb\tc\\\\td'</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print(s)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b c\td</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'\101'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'\x41'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 = r'change \t line\t character\n'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'Change \\t line \\t character \\n'</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print(s)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change \t line \t symbol \n</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101725" y="402908"/>
            <a:ext cx="9602788" cy="504825"/>
          </a:xfrm>
        </p:spPr>
        <p:txBody>
          <a:bodyPr/>
          <a:lstStyle/>
          <a:p>
            <a:pPr eaLnBrk="1" hangingPunct="1">
              <a:defRPr/>
            </a:pPr>
            <a:r>
              <a:rPr lang="en-US" altLang="zh-CN"/>
              <a:t>str </a:t>
            </a:r>
            <a:r>
              <a:rPr lang="zh-CN" altLang="zh-CN"/>
              <a:t>object</a:t>
            </a:r>
            <a:endParaRPr lang="zh-CN" altLang="en-US"/>
          </a:p>
        </p:txBody>
      </p:sp>
      <p:sp>
        <p:nvSpPr>
          <p:cNvPr id="29699" name="内容占位符 2"/>
          <p:cNvSpPr>
            <a:spLocks noGrp="1" noChangeArrowheads="1"/>
          </p:cNvSpPr>
          <p:nvPr>
            <p:ph idx="1"/>
          </p:nvPr>
        </p:nvSpPr>
        <p:spPr>
          <a:xfrm>
            <a:off x="695400" y="908720"/>
            <a:ext cx="10945216" cy="3294063"/>
          </a:xfrm>
        </p:spPr>
        <p:txBody>
          <a:bodyPr/>
          <a:lstStyle/>
          <a:p>
            <a:pPr eaLnBrk="1" hangingPunct="1">
              <a:defRPr/>
            </a:pPr>
            <a:r>
              <a:rPr lang="zh-CN" altLang="zh-CN" sz="2800" dirty="0"/>
              <a:t>Creates an instance of an object of type </a:t>
            </a:r>
            <a:r>
              <a:rPr lang="en-US" altLang="zh-CN" sz="2800" dirty="0" err="1"/>
              <a:t>str</a:t>
            </a:r>
            <a:endParaRPr lang="en-US" altLang="zh-CN" sz="2800" dirty="0"/>
          </a:p>
          <a:p>
            <a:pPr eaLnBrk="1" hangingPunct="1">
              <a:defRPr/>
            </a:pPr>
            <a:endParaRPr lang="en-US" altLang="zh-CN" sz="2800" kern="100" dirty="0">
              <a:solidFill>
                <a:srgbClr val="FF0000"/>
              </a:solidFill>
              <a:latin typeface="Times New Roman" panose="02020603050405020304" pitchFamily="18" charset="0"/>
            </a:endParaRPr>
          </a:p>
          <a:p>
            <a:pPr eaLnBrk="1" hangingPunct="1">
              <a:defRPr/>
            </a:pPr>
            <a:r>
              <a:rPr lang="en-US" altLang="zh-CN" sz="2800" dirty="0">
                <a:highlight>
                  <a:srgbClr val="00FFFF"/>
                </a:highlight>
                <a:cs typeface="Times New Roman" panose="02020603050405020304" pitchFamily="18" charset="0"/>
              </a:rPr>
              <a:t>[</a:t>
            </a:r>
            <a:r>
              <a:rPr lang="zh-CN" altLang="en-US"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5.18] Example of an </a:t>
            </a:r>
            <a:r>
              <a:rPr lang="zh-CN" altLang="en-US" sz="2800" dirty="0">
                <a:highlight>
                  <a:srgbClr val="00FFFF"/>
                </a:highlight>
                <a:cs typeface="Times New Roman" panose="02020603050405020304" pitchFamily="18" charset="0"/>
              </a:rPr>
              <a:t>application that uses </a:t>
            </a:r>
            <a:r>
              <a:rPr lang="en-US" altLang="zh-CN" sz="2800" dirty="0">
                <a:highlight>
                  <a:srgbClr val="00FFFF"/>
                </a:highlight>
                <a:cs typeface="Times New Roman" panose="02020603050405020304" pitchFamily="18" charset="0"/>
              </a:rPr>
              <a:t>str() </a:t>
            </a:r>
            <a:r>
              <a:rPr lang="zh-CN" altLang="en-US" sz="2800" dirty="0">
                <a:highlight>
                  <a:srgbClr val="00FFFF"/>
                </a:highlight>
                <a:cs typeface="Times New Roman" panose="02020603050405020304" pitchFamily="18" charset="0"/>
              </a:rPr>
              <a:t>to create a string object (</a:t>
            </a:r>
            <a:r>
              <a:rPr lang="en-US" altLang="zh-CN" sz="2800" dirty="0">
                <a:highlight>
                  <a:srgbClr val="00FFFF"/>
                </a:highlight>
                <a:cs typeface="Times New Roman" panose="02020603050405020304" pitchFamily="18" charset="0"/>
              </a:rPr>
              <a:t>strToint.py</a:t>
            </a:r>
            <a:r>
              <a:rPr lang="zh-CN" altLang="en-US" sz="2800" dirty="0">
                <a:highlight>
                  <a:srgbClr val="00FFFF"/>
                </a:highlight>
                <a:cs typeface="Times New Roman" panose="02020603050405020304" pitchFamily="18" charset="0"/>
              </a:rPr>
              <a:t>): summing the digits in each digit of a given integer</a:t>
            </a:r>
            <a:endParaRPr lang="zh-CN" altLang="en-US" sz="2800" dirty="0">
              <a:highlight>
                <a:srgbClr val="00FFFF"/>
              </a:highlight>
              <a:cs typeface="Times New Roman" panose="02020603050405020304" pitchFamily="18" charset="0"/>
            </a:endParaRPr>
          </a:p>
        </p:txBody>
      </p:sp>
      <p:sp>
        <p:nvSpPr>
          <p:cNvPr id="2" name="矩形 1"/>
          <p:cNvSpPr/>
          <p:nvPr/>
        </p:nvSpPr>
        <p:spPr>
          <a:xfrm>
            <a:off x="1137920" y="3429000"/>
            <a:ext cx="10298430" cy="2245360"/>
          </a:xfrm>
          <a:prstGeom prst="rect">
            <a:avLst/>
          </a:prstGeom>
          <a:solidFill>
            <a:schemeClr val="accent4">
              <a:lumMod val="20000"/>
              <a:lumOff val="80000"/>
            </a:schemeClr>
          </a:solidFill>
        </p:spPr>
        <p:txBody>
          <a:bodyPr wrap="square">
            <a:spAutoFit/>
          </a:bodyPr>
          <a:lstStyle/>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intN=123456 #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given an integer</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total=0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#Accumulate and assign initial value to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total.</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s in str(</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intN</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Convert the integer to a string, iterating over the string sequence using the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statement</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int(s)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#Convert characters to integers to achieve digit accumulation across digits</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print(total)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the sum of the digits in each digit of the given integer.</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9942"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270" y="5733415"/>
            <a:ext cx="377031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custDataLst>
              <p:tags r:id="rId2"/>
            </p:custDataLst>
          </p:nvPr>
        </p:nvSpPr>
        <p:spPr>
          <a:xfrm>
            <a:off x="1101725" y="1557020"/>
            <a:ext cx="11797665" cy="429895"/>
          </a:xfrm>
          <a:prstGeom prst="rect">
            <a:avLst/>
          </a:prstGeom>
          <a:noFill/>
        </p:spPr>
        <p:txBody>
          <a:bodyPr wrap="square" rtlCol="0">
            <a:spAutoFit/>
          </a:bodyPr>
          <a:p>
            <a:pPr marL="342900" indent="-342900">
              <a:buFont typeface="Wingdings" panose="05000000000000000000" charset="0"/>
              <a:buChar char="l"/>
            </a:pP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str(object=</a:t>
            </a:r>
            <a:r>
              <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rPr>
              <a:t>'')	# Create str object, defaults to empty string </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xfrm>
            <a:off x="1130300" y="546418"/>
            <a:ext cx="9602788" cy="504825"/>
          </a:xfrm>
        </p:spPr>
        <p:txBody>
          <a:bodyPr/>
          <a:lstStyle/>
          <a:p>
            <a:pPr eaLnBrk="1" hangingPunct="1">
              <a:defRPr/>
            </a:pPr>
            <a:r>
              <a:rPr lang="en-US" altLang="zh-CN"/>
              <a:t>str </a:t>
            </a:r>
            <a:r>
              <a:rPr lang="zh-CN" altLang="zh-CN"/>
              <a:t>object properties and methods</a:t>
            </a:r>
            <a:endParaRPr lang="zh-CN" altLang="en-US"/>
          </a:p>
        </p:txBody>
      </p:sp>
      <p:sp>
        <p:nvSpPr>
          <p:cNvPr id="30723" name="内容占位符 2"/>
          <p:cNvSpPr>
            <a:spLocks noGrp="1" noChangeArrowheads="1"/>
          </p:cNvSpPr>
          <p:nvPr>
            <p:ph idx="1"/>
          </p:nvPr>
        </p:nvSpPr>
        <p:spPr>
          <a:xfrm>
            <a:off x="479376" y="1125855"/>
            <a:ext cx="11521280" cy="3294063"/>
          </a:xfrm>
        </p:spPr>
        <p:txBody>
          <a:bodyPr/>
          <a:lstStyle/>
          <a:p>
            <a:pPr eaLnBrk="1" hangingPunct="1">
              <a:defRPr/>
            </a:pPr>
            <a:r>
              <a:rPr lang="zh-CN" altLang="zh-CN" sz="3200" dirty="0"/>
              <a:t>The methods of the </a:t>
            </a:r>
            <a:r>
              <a:rPr lang="en-US" altLang="zh-CN" sz="3200" dirty="0" err="1"/>
              <a:t>str </a:t>
            </a:r>
            <a:r>
              <a:rPr lang="zh-CN" altLang="zh-CN" sz="3200" dirty="0"/>
              <a:t>object are called in two ways: the methods of the string object and the methods of the </a:t>
            </a:r>
            <a:r>
              <a:rPr lang="en-US" altLang="zh-CN" sz="3200" dirty="0" err="1"/>
              <a:t>str </a:t>
            </a:r>
            <a:r>
              <a:rPr lang="zh-CN" altLang="zh-CN" sz="3200" dirty="0"/>
              <a:t>class.</a:t>
            </a:r>
            <a:endParaRPr lang="en-US" altLang="zh-CN" sz="3200" dirty="0"/>
          </a:p>
          <a:p>
            <a:pPr eaLnBrk="1" hangingPunct="1">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5.20</a:t>
            </a:r>
            <a:r>
              <a:rPr lang="zh-CN" altLang="zh-CN" sz="3200" dirty="0">
                <a:highlight>
                  <a:srgbClr val="00FFFF"/>
                </a:highlight>
                <a:cs typeface="Times New Roman" panose="02020603050405020304" pitchFamily="18" charset="0"/>
              </a:rPr>
              <a:t>: Example of </a:t>
            </a:r>
            <a:r>
              <a:rPr lang="en-US" altLang="zh-CN" sz="3200" dirty="0" err="1">
                <a:highlight>
                  <a:srgbClr val="00FFFF"/>
                </a:highlight>
                <a:cs typeface="Times New Roman" panose="02020603050405020304" pitchFamily="18" charset="0"/>
              </a:rPr>
              <a:t>str </a:t>
            </a:r>
            <a:r>
              <a:rPr lang="zh-CN" altLang="zh-CN" sz="3200" dirty="0">
                <a:highlight>
                  <a:srgbClr val="00FFFF"/>
                </a:highlight>
                <a:cs typeface="Times New Roman" panose="02020603050405020304" pitchFamily="18" charset="0"/>
              </a:rPr>
              <a:t>object method</a:t>
            </a:r>
            <a:endParaRPr lang="zh-CN" altLang="en-US" sz="3200" dirty="0">
              <a:highlight>
                <a:srgbClr val="00FFFF"/>
              </a:highlight>
              <a:cs typeface="Times New Roman" panose="02020603050405020304" pitchFamily="18" charset="0"/>
            </a:endParaRPr>
          </a:p>
        </p:txBody>
      </p:sp>
      <p:sp>
        <p:nvSpPr>
          <p:cNvPr id="2" name="矩形 1"/>
          <p:cNvSpPr/>
          <p:nvPr/>
        </p:nvSpPr>
        <p:spPr>
          <a:xfrm>
            <a:off x="551180" y="3087370"/>
            <a:ext cx="10440670" cy="2773680"/>
          </a:xfrm>
          <a:prstGeom prst="rect">
            <a:avLst/>
          </a:prstGeom>
          <a:solidFill>
            <a:schemeClr val="accent4">
              <a:lumMod val="20000"/>
              <a:lumOff val="80000"/>
            </a:schemeClr>
          </a:solidFill>
        </p:spPr>
        <p:txBody>
          <a:bodyPr>
            <a:noAutofit/>
          </a:bodyPr>
          <a:lstStyle/>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s='abc'</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s.upper() </a:t>
            </a: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Method for string object </a:t>
            </a: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s</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Output: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t>
            </a:r>
            <a:endPar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str.upper(s) </a:t>
            </a: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#str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class method with string </a:t>
            </a: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s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as argument. Output: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t>
            </a:r>
            <a:endPar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143000" y="500380"/>
            <a:ext cx="9602788" cy="550863"/>
          </a:xfrm>
        </p:spPr>
        <p:txBody>
          <a:bodyPr/>
          <a:lstStyle/>
          <a:p>
            <a:pPr eaLnBrk="1" hangingPunct="1">
              <a:defRPr/>
            </a:pPr>
            <a:r>
              <a:rPr lang="en-US" altLang="zh-CN" dirty="0"/>
              <a:t>Python</a:t>
            </a:r>
            <a:r>
              <a:rPr lang="zh-CN" altLang="zh-CN" dirty="0"/>
              <a:t>'s built-in sequence data types</a:t>
            </a:r>
            <a:endParaRPr lang="zh-CN" altLang="en-US" dirty="0"/>
          </a:p>
        </p:txBody>
      </p:sp>
      <p:sp>
        <p:nvSpPr>
          <p:cNvPr id="3" name="矩形 2"/>
          <p:cNvSpPr/>
          <p:nvPr/>
        </p:nvSpPr>
        <p:spPr>
          <a:xfrm>
            <a:off x="1200150" y="1076687"/>
            <a:ext cx="10440988" cy="5262245"/>
          </a:xfrm>
          <a:prstGeom prst="rect">
            <a:avLst/>
          </a:prstGeom>
        </p:spPr>
        <p:txBody>
          <a:bodyPr>
            <a:spAutoFit/>
          </a:bodyPr>
          <a:lstStyle/>
          <a:p>
            <a:pPr marL="342900" indent="-342900" algn="just">
              <a:spcAft>
                <a:spcPts val="0"/>
              </a:spcAft>
              <a:buFont typeface="Times New Roman" panose="02020603050405020304" pitchFamily="18" charset="0"/>
              <a:buChar char="•"/>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A tuple</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also called a fixed-value table, is used to store a table of values whose values are fixed. Example:</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endParaRPr lang="en-US" altLang="zh-CN" sz="2400" b="1" dirty="0">
              <a:highlight>
                <a:srgbClr val="00FFFF"/>
              </a:highlight>
              <a:latin typeface="+mn-lt"/>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endParaRPr lang="en-US" altLang="zh-CN" sz="2400" b="1" dirty="0">
              <a:highlight>
                <a:srgbClr val="00FFFF"/>
              </a:highlight>
              <a:latin typeface="+mn-lt"/>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endParaRPr lang="en-US" altLang="zh-CN" sz="2400" b="1" dirty="0">
              <a:highlight>
                <a:srgbClr val="00FFFF"/>
              </a:highlight>
              <a:latin typeface="+mn-lt"/>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Lists</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also called tables, are used to store tables whose values are variable. Example:</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endParaRPr lang="en-US" altLang="zh-CN" sz="2400" b="1" dirty="0">
              <a:highlight>
                <a:srgbClr val="00FFFF"/>
              </a:highlight>
              <a:latin typeface="+mn-lt"/>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endParaRPr lang="en-US" altLang="zh-CN" sz="2400" b="1" dirty="0">
              <a:highlight>
                <a:srgbClr val="00FFFF"/>
              </a:highlight>
              <a:latin typeface="+mn-lt"/>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endParaRPr lang="zh-CN" altLang="zh-CN" sz="2400" b="1" dirty="0">
              <a:highlight>
                <a:srgbClr val="00FFFF"/>
              </a:highlight>
              <a:latin typeface="+mn-lt"/>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A string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is sequential data that includes a number of characters and supports the basic operations of sequential data. Example:</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endParaRPr lang="en-US" altLang="zh-CN" sz="2400" b="1" dirty="0">
              <a:highlight>
                <a:srgbClr val="00FFFF"/>
              </a:highlight>
              <a:latin typeface="+mn-lt"/>
              <a:ea typeface="Times New Roman" panose="02020603050405020304" pitchFamily="18" charset="0"/>
              <a:cs typeface="Times New Roman" panose="02020603050405020304" pitchFamily="18" charset="0"/>
            </a:endParaRPr>
          </a:p>
          <a:p>
            <a:pPr marL="342900" indent="-342900" algn="just">
              <a:spcAft>
                <a:spcPts val="0"/>
              </a:spcAft>
              <a:buFont typeface="Times New Roman" panose="02020603050405020304" pitchFamily="18" charset="0"/>
              <a:buChar char="•"/>
              <a:defRPr/>
            </a:pP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文本框 1"/>
          <p:cNvSpPr txBox="1"/>
          <p:nvPr/>
        </p:nvSpPr>
        <p:spPr>
          <a:xfrm>
            <a:off x="1682750" y="1842800"/>
            <a:ext cx="3019425" cy="922020"/>
          </a:xfrm>
          <a:prstGeom prst="rect">
            <a:avLst/>
          </a:prstGeom>
          <a:solidFill>
            <a:schemeClr val="accent4">
              <a:lumMod val="20000"/>
              <a:lumOff val="80000"/>
            </a:schemeClr>
          </a:solidFill>
        </p:spPr>
        <p:txBody>
          <a:bodyPr wrap="none">
            <a:spAutoFit/>
          </a:bodyPr>
          <a:lstStyle/>
          <a:p>
            <a:pPr marL="400050" algn="just">
              <a:spcAft>
                <a:spcPts val="0"/>
              </a:spcAft>
              <a:defRPr/>
            </a:pP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s1=(1,2,3)</a:t>
            </a:r>
            <a:endParaRPr lang="zh-CN"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s1 </a:t>
            </a: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1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a:t>
            </a:r>
            <a:endParaRPr lang="zh-CN" altLang="zh-CN" sz="1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s1[2] </a:t>
            </a: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 Output: </a:t>
            </a:r>
            <a:r>
              <a:rPr lang="x-none" altLang="zh-CN" sz="1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a:t>
            </a:r>
            <a:endParaRPr lang="zh-CN" alt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文本框 3"/>
          <p:cNvSpPr txBox="1"/>
          <p:nvPr/>
        </p:nvSpPr>
        <p:spPr>
          <a:xfrm>
            <a:off x="1682750" y="3789189"/>
            <a:ext cx="3019425" cy="922020"/>
          </a:xfrm>
          <a:prstGeom prst="rect">
            <a:avLst/>
          </a:prstGeom>
          <a:solidFill>
            <a:schemeClr val="accent4">
              <a:lumMod val="20000"/>
              <a:lumOff val="80000"/>
            </a:schemeClr>
          </a:solidFill>
        </p:spPr>
        <p:txBody>
          <a:bodyPr wrap="none">
            <a:spAutoFit/>
          </a:bodyPr>
          <a:lstStyle/>
          <a:p>
            <a:pPr marL="400050" algn="just">
              <a:spcAft>
                <a:spcPts val="0"/>
              </a:spcAft>
              <a:defRPr/>
            </a:pP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s2=[1,2,3]</a:t>
            </a:r>
            <a:endParaRPr lang="zh-CN"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s2[2]=4</a:t>
            </a:r>
            <a:endParaRPr lang="zh-CN"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s2 </a:t>
            </a: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1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4]</a:t>
            </a:r>
            <a:endParaRPr lang="zh-CN" alt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文本框 4"/>
          <p:cNvSpPr txBox="1"/>
          <p:nvPr/>
        </p:nvSpPr>
        <p:spPr>
          <a:xfrm>
            <a:off x="1682750" y="5582920"/>
            <a:ext cx="6999605" cy="645160"/>
          </a:xfrm>
          <a:prstGeom prst="rect">
            <a:avLst/>
          </a:prstGeom>
          <a:solidFill>
            <a:schemeClr val="accent4">
              <a:lumMod val="20000"/>
              <a:lumOff val="80000"/>
            </a:schemeClr>
          </a:solidFill>
        </p:spPr>
        <p:txBody>
          <a:bodyPr wrap="square">
            <a:spAutoFit/>
          </a:bodyPr>
          <a:lstStyle/>
          <a:p>
            <a:pPr marL="400050" algn="just">
              <a:spcAft>
                <a:spcPts val="0"/>
              </a:spcAft>
              <a:defRPr/>
            </a:pP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s3="Hello, world!"</a:t>
            </a:r>
            <a:endParaRPr lang="zh-CN"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s3[:5] </a:t>
            </a: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 The </a:t>
            </a:r>
            <a:r>
              <a:rPr lang="zh-CN"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first </a:t>
            </a:r>
            <a:r>
              <a:rPr lang="x-none"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5 </a:t>
            </a:r>
            <a:r>
              <a:rPr lang="zh-CN" altLang="zh-CN" sz="1800" b="1" kern="100" dirty="0">
                <a:latin typeface="Times New Roman" panose="02020603050405020304" pitchFamily="18" charset="0"/>
                <a:ea typeface="Times New Roman" panose="02020603050405020304" pitchFamily="18" charset="0"/>
                <a:cs typeface="Times New Roman" panose="02020603050405020304" pitchFamily="18" charset="0"/>
              </a:rPr>
              <a:t>characters of the string. Output: </a:t>
            </a:r>
            <a:r>
              <a:rPr lang="x-none" altLang="zh-CN" sz="1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'Hello'</a:t>
            </a:r>
            <a:endParaRPr lang="zh-CN" alt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911225" y="452438"/>
            <a:ext cx="9937750" cy="527050"/>
          </a:xfrm>
        </p:spPr>
        <p:txBody>
          <a:bodyPr/>
          <a:lstStyle/>
          <a:p>
            <a:pPr eaLnBrk="1" hangingPunct="1">
              <a:defRPr/>
            </a:pPr>
            <a:r>
              <a:rPr lang="zh-CN" altLang="zh-CN" dirty="0"/>
              <a:t>Type judgment of strings</a:t>
            </a:r>
            <a:endParaRPr lang="zh-CN" altLang="en-US" dirty="0"/>
          </a:p>
        </p:txBody>
      </p:sp>
      <p:sp>
        <p:nvSpPr>
          <p:cNvPr id="16387" name="内容占位符 2"/>
          <p:cNvSpPr>
            <a:spLocks noGrp="1" noChangeArrowheads="1"/>
          </p:cNvSpPr>
          <p:nvPr>
            <p:ph idx="1"/>
          </p:nvPr>
        </p:nvSpPr>
        <p:spPr>
          <a:xfrm>
            <a:off x="2279650" y="1707198"/>
            <a:ext cx="7772400" cy="4114800"/>
          </a:xfrm>
        </p:spPr>
        <p:txBody>
          <a:bodyPr/>
          <a:lstStyle/>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String Type Determination Example</a:t>
            </a:r>
            <a:endParaRPr lang="zh-CN" altLang="en-US" sz="24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695325" y="5050473"/>
          <a:ext cx="11088689" cy="1474787"/>
        </p:xfrm>
        <a:graphic>
          <a:graphicData uri="http://schemas.openxmlformats.org/drawingml/2006/table">
            <a:tbl>
              <a:tblPr firstRow="1" firstCol="1" bandRow="1">
                <a:tableStyleId>{5C22544A-7EE6-4342-B048-85BDC9FD1C3A}</a:tableStyleId>
              </a:tblPr>
              <a:tblGrid>
                <a:gridCol w="3160260"/>
                <a:gridCol w="2547490"/>
                <a:gridCol w="2833449"/>
                <a:gridCol w="2547490"/>
              </a:tblGrid>
              <a:tr h="1474470">
                <a:tc>
                  <a:txBody>
                    <a:bodyPr/>
                    <a:lstStyle/>
                    <a:p>
                      <a:pPr algn="just">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s1='yellow ribbon'</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s2='Pascal Case'</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s3='123'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s4='iPhone 7'</a:t>
                      </a:r>
                      <a:endParaRPr lang="zh-CN" sz="20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s1.islower()</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s2.isupper()</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s4.isalnum()</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s3.isnumeric()</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s1.isdigit()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s2.istitle()</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solidFill>
                      <a:schemeClr val="accent4">
                        <a:lumMod val="20000"/>
                        <a:lumOff val="80000"/>
                      </a:schemeClr>
                    </a:solidFill>
                  </a:tcPr>
                </a:tc>
              </a:tr>
            </a:tbl>
          </a:graphicData>
        </a:graphic>
      </p:graphicFrame>
      <p:sp>
        <p:nvSpPr>
          <p:cNvPr id="3" name="矩形 2"/>
          <p:cNvSpPr/>
          <p:nvPr/>
        </p:nvSpPr>
        <p:spPr>
          <a:xfrm>
            <a:off x="1919288" y="1061403"/>
            <a:ext cx="8353425" cy="3478212"/>
          </a:xfrm>
          <a:prstGeom prst="rect">
            <a:avLst/>
          </a:prstGeom>
          <a:solidFill>
            <a:schemeClr val="accent3">
              <a:lumMod val="20000"/>
              <a:lumOff val="80000"/>
            </a:schemeClr>
          </a:solidFill>
        </p:spPr>
        <p:txBody>
          <a:bodyPr>
            <a:spAutoFit/>
          </a:bodyPr>
          <a:lstStyle/>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str.isalnum() # whether it is all letters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or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numbers</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str.isalpha() #Is all alpha</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str.isdecimal() #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whether to include only decimal numeric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characters</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str.isdigit() #Is it all digits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0~9</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str.isidentifier() #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whether it is a legal identifier or not</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str.islower() #Is</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it all lowercase?</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str.isupper() #Is</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it all uppercase?</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str.isnumeric() #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whether it contains only numeric characters</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str.isprintable() #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whether it contains only printable words</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str.isspace() #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whether it contains only blank characters</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str.istitle()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#Is it a title, i.e. the first letter of each word is capitalized</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130300" y="438150"/>
            <a:ext cx="9718675" cy="541338"/>
          </a:xfrm>
        </p:spPr>
        <p:txBody>
          <a:bodyPr/>
          <a:lstStyle/>
          <a:p>
            <a:pPr eaLnBrk="1" hangingPunct="1">
              <a:defRPr/>
            </a:pPr>
            <a:r>
              <a:rPr lang="zh-CN" altLang="zh-CN"/>
              <a:t>String Case Conversion</a:t>
            </a:r>
            <a:endParaRPr lang="zh-CN" altLang="en-US"/>
          </a:p>
        </p:txBody>
      </p:sp>
      <p:sp>
        <p:nvSpPr>
          <p:cNvPr id="17411" name="内容占位符 2"/>
          <p:cNvSpPr>
            <a:spLocks noGrp="1" noChangeArrowheads="1"/>
          </p:cNvSpPr>
          <p:nvPr>
            <p:ph idx="1"/>
          </p:nvPr>
        </p:nvSpPr>
        <p:spPr>
          <a:xfrm>
            <a:off x="304800" y="2304415"/>
            <a:ext cx="11480800" cy="5181600"/>
          </a:xfrm>
        </p:spPr>
        <p:txBody>
          <a:bodyPr/>
          <a:lstStyle/>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r>
              <a:rPr lang="zh-CN" altLang="zh-CN" sz="2400" dirty="0">
                <a:highlight>
                  <a:srgbClr val="00FFFF"/>
                </a:highlight>
                <a:cs typeface="Times New Roman" panose="02020603050405020304" pitchFamily="18" charset="0"/>
              </a:rPr>
              <a:t>Example] String Case Conversion Example</a:t>
            </a:r>
            <a:endParaRPr lang="zh-CN" altLang="en-US" sz="24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550863" y="4579938"/>
          <a:ext cx="11090275" cy="1368425"/>
        </p:xfrm>
        <a:graphic>
          <a:graphicData uri="http://schemas.openxmlformats.org/drawingml/2006/table">
            <a:tbl>
              <a:tblPr firstRow="1" firstCol="1" bandRow="1">
                <a:tableStyleId>{5C22544A-7EE6-4342-B048-85BDC9FD1C3A}</a:tableStyleId>
              </a:tblPr>
              <a:tblGrid>
                <a:gridCol w="2929074"/>
                <a:gridCol w="2778698"/>
                <a:gridCol w="2834273"/>
                <a:gridCol w="2548230"/>
              </a:tblGrid>
              <a:tr h="1368425">
                <a:tc>
                  <a:txBody>
                    <a:bodyPr/>
                    <a:lstStyle/>
                    <a:p>
                      <a:pPr algn="just">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s1='red car'</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s2='Pascal Case'</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s3='python3.7'</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s4='</a:t>
                      </a:r>
                      <a:r>
                        <a:rPr lang="en-US" sz="2000" kern="100" dirty="0" err="1">
                          <a:solidFill>
                            <a:srgbClr val="FF0000"/>
                          </a:solidFill>
                          <a:effectLst/>
                          <a:ea typeface="Times New Roman" panose="02020603050405020304" pitchFamily="18" charset="0"/>
                          <a:cs typeface="Times New Roman" panose="02020603050405020304" pitchFamily="18" charset="0"/>
                        </a:rPr>
                        <a:t>iPhoneX</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6" marR="68586"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s1.capitalize()</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'Red car'</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s2.lower()</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pascal </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case'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6" marR="68586"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s3.upper()</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'PYTHON3.7</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s2.swapcase()</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pASCAL cASE</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6" marR="68586"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s1.title()</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'Red Car'</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s4.casefold()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iphonex</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6" marR="68586" marT="0" marB="0">
                    <a:solidFill>
                      <a:schemeClr val="accent4">
                        <a:lumMod val="20000"/>
                        <a:lumOff val="80000"/>
                      </a:schemeClr>
                    </a:solidFill>
                  </a:tcPr>
                </a:tc>
              </a:tr>
            </a:tbl>
          </a:graphicData>
        </a:graphic>
      </p:graphicFrame>
      <p:sp>
        <p:nvSpPr>
          <p:cNvPr id="3" name="矩形 2"/>
          <p:cNvSpPr/>
          <p:nvPr/>
        </p:nvSpPr>
        <p:spPr>
          <a:xfrm>
            <a:off x="1055688" y="908050"/>
            <a:ext cx="10440987" cy="2678113"/>
          </a:xfrm>
          <a:prstGeom prst="rect">
            <a:avLst/>
          </a:prstGeom>
          <a:solidFill>
            <a:schemeClr val="accent3">
              <a:lumMod val="20000"/>
              <a:lumOff val="80000"/>
            </a:schemeClr>
          </a:solidFill>
        </p:spPr>
        <p:txBody>
          <a:bodyPr>
            <a:spAutoFit/>
          </a:bodyPr>
          <a:lstStyle/>
          <a:p>
            <a:pPr marL="342900" indent="-342900" algn="just">
              <a:spcAft>
                <a:spcPts val="0"/>
              </a:spcAft>
              <a:buFont typeface="Wingdings" panose="05000000000000000000" pitchFamily="2" charset="2"/>
              <a:buChar char=""/>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str.capitalize()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#convert to </a:t>
            </a: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first letter uppercase, rest lowercase</a:t>
            </a:r>
            <a:endParaRPr lang="zh-CN" altLang="zh-CN" sz="2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str.lower()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#convert to lowercase</a:t>
            </a:r>
            <a:endParaRPr lang="zh-CN" altLang="zh-CN" sz="2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str.upper()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#convert to uppercase</a:t>
            </a:r>
            <a:endParaRPr lang="zh-CN" altLang="zh-CN" sz="2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str.swapcase() #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case swap</a:t>
            </a:r>
            <a:endParaRPr lang="zh-CN" altLang="zh-CN" sz="2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str.title()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#convert to initial capitalization for each word</a:t>
            </a:r>
            <a:endParaRPr lang="zh-CN" altLang="zh-CN" sz="2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str.casefold()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#convert to case-independent string comparison format string</a:t>
            </a:r>
            <a:endParaRPr lang="zh-CN" altLang="zh-CN" sz="2800"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1847850" y="481330"/>
            <a:ext cx="8633460" cy="528955"/>
          </a:xfrm>
        </p:spPr>
        <p:txBody>
          <a:bodyPr/>
          <a:lstStyle/>
          <a:p>
            <a:pPr eaLnBrk="1" hangingPunct="1">
              <a:defRPr/>
            </a:pPr>
            <a:r>
              <a:rPr lang="zh-CN" altLang="zh-CN" dirty="0"/>
              <a:t>String padding, whitespace and alignment</a:t>
            </a:r>
            <a:endParaRPr lang="zh-CN" altLang="en-US" dirty="0"/>
          </a:p>
        </p:txBody>
      </p:sp>
      <p:sp>
        <p:nvSpPr>
          <p:cNvPr id="18435" name="内容占位符 2"/>
          <p:cNvSpPr>
            <a:spLocks noGrp="1" noChangeArrowheads="1"/>
          </p:cNvSpPr>
          <p:nvPr>
            <p:ph idx="1"/>
          </p:nvPr>
        </p:nvSpPr>
        <p:spPr>
          <a:xfrm>
            <a:off x="1200150" y="1781175"/>
            <a:ext cx="9602788" cy="3295650"/>
          </a:xfrm>
        </p:spPr>
        <p:txBody>
          <a:bodyPr/>
          <a:lstStyle/>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sz="2400" dirty="0">
              <a:highlight>
                <a:srgbClr val="00FFFF"/>
              </a:highlight>
              <a:cs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String Filling, Whitespace and Alignment Example</a:t>
            </a:r>
            <a:endParaRPr lang="zh-CN" altLang="en-US" sz="24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766763" y="5030365"/>
          <a:ext cx="11017250" cy="1350963"/>
        </p:xfrm>
        <a:graphic>
          <a:graphicData uri="http://schemas.openxmlformats.org/drawingml/2006/table">
            <a:tbl>
              <a:tblPr firstRow="1" firstCol="1" bandRow="1">
                <a:tableStyleId>{5C22544A-7EE6-4342-B048-85BDC9FD1C3A}</a:tableStyleId>
              </a:tblPr>
              <a:tblGrid>
                <a:gridCol w="2909788"/>
                <a:gridCol w="2760402"/>
                <a:gridCol w="2815609"/>
                <a:gridCol w="2531451"/>
              </a:tblGrid>
              <a:tr h="1350963">
                <a:tc>
                  <a:txBody>
                    <a:bodyPr/>
                    <a:lstStyle/>
                    <a:p>
                      <a:pPr algn="just">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s1='123'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 123 '</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len</a:t>
                      </a:r>
                      <a:r>
                        <a:rPr lang="en-US" sz="2000" kern="100" dirty="0">
                          <a:solidFill>
                            <a:srgbClr val="FF0000"/>
                          </a:solidFill>
                          <a:effectLst/>
                          <a:ea typeface="Times New Roman" panose="02020603050405020304" pitchFamily="18" charset="0"/>
                          <a:cs typeface="Times New Roman" panose="02020603050405020304" pitchFamily="18" charset="0"/>
                        </a:rPr>
                        <a:t>(s2)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s2.strip()</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'123'</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s2.lstrip()</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'123 '</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s1.zfill(5)</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'00123'</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s1.center(5, ' ')</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123 '</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s1.ljust(5)</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'123 '</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s1.rjust(5, '0')</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'00123'</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20000"/>
                        <a:lumOff val="80000"/>
                      </a:schemeClr>
                    </a:solidFill>
                  </a:tcPr>
                </a:tc>
              </a:tr>
            </a:tbl>
          </a:graphicData>
        </a:graphic>
      </p:graphicFrame>
      <p:sp>
        <p:nvSpPr>
          <p:cNvPr id="3" name="矩形 2"/>
          <p:cNvSpPr/>
          <p:nvPr/>
        </p:nvSpPr>
        <p:spPr>
          <a:xfrm>
            <a:off x="839470" y="1089025"/>
            <a:ext cx="11030585" cy="3476625"/>
          </a:xfrm>
          <a:prstGeom prst="rect">
            <a:avLst/>
          </a:prstGeom>
          <a:solidFill>
            <a:schemeClr val="accent3">
              <a:lumMod val="20000"/>
              <a:lumOff val="80000"/>
            </a:schemeClr>
          </a:solidFill>
        </p:spPr>
        <p:txBody>
          <a:bodyPr wrap="square">
            <a:spAutoFit/>
          </a:bodyPr>
          <a:lstStyle/>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str.strip([chars]) # remove spaces on both sides</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you can also specify the list of characters to remove</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str.lstrip([chars]) #remove the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left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space</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you can also specify a list of characters to remove</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str.rstrip([chars]) # remove right-hand spaces</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also specify a list of characters to be removed</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str.zfill(width)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#left fill, use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0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to fill to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width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length</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str.center(width[, fillchar])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#fill both sides, use fillchar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default space</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to fill to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width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length</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str.ljust(width[, fillchar]) #String </a:t>
            </a:r>
            <a:r>
              <a:rPr lang="zh-CN" altLang="en-US" sz="2000" b="1" kern="100" dirty="0">
                <a:latin typeface="Times New Roman" panose="02020603050405020304" pitchFamily="18" charset="0"/>
                <a:ea typeface="Times New Roman" panose="02020603050405020304" pitchFamily="18" charset="0"/>
                <a:cs typeface="Times New Roman" panose="02020603050405020304" pitchFamily="18" charset="0"/>
              </a:rPr>
              <a:t>left-alignment adjustment, right side is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filled to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width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length using the fillchar character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default space</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str.rjust(width[, fillchar]) #String </a:t>
            </a:r>
            <a:r>
              <a:rPr lang="zh-CN" altLang="en-US" sz="2000" b="1" kern="100" dirty="0">
                <a:latin typeface="Times New Roman" panose="02020603050405020304" pitchFamily="18" charset="0"/>
                <a:ea typeface="Times New Roman" panose="02020603050405020304" pitchFamily="18" charset="0"/>
                <a:cs typeface="Times New Roman" panose="02020603050405020304" pitchFamily="18" charset="0"/>
              </a:rPr>
              <a:t>right-justification adjustment, the left side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is filled to the length of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width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using the fill character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fillchar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default space</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str.expandtabs([tabsize])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#Expand tabs in a string to a number of spaces,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tabsize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defaults to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8</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2456815" y="627380"/>
            <a:ext cx="7278370" cy="512445"/>
          </a:xfrm>
        </p:spPr>
        <p:txBody>
          <a:bodyPr/>
          <a:lstStyle/>
          <a:p>
            <a:pPr eaLnBrk="1" hangingPunct="1">
              <a:defRPr/>
            </a:pPr>
            <a:r>
              <a:rPr lang="zh-CN" altLang="zh-CN" dirty="0"/>
              <a:t>Test, find and </a:t>
            </a:r>
            <a:r>
              <a:rPr lang="en-US" altLang="zh-CN" dirty="0"/>
              <a:t>replace</a:t>
            </a:r>
            <a:r>
              <a:rPr lang="zh-CN" altLang="zh-CN" dirty="0"/>
              <a:t> strings </a:t>
            </a:r>
            <a:endParaRPr lang="zh-CN" altLang="en-US" dirty="0"/>
          </a:p>
        </p:txBody>
      </p:sp>
      <p:sp>
        <p:nvSpPr>
          <p:cNvPr id="19459" name="内容占位符 2"/>
          <p:cNvSpPr>
            <a:spLocks noGrp="1" noChangeArrowheads="1"/>
          </p:cNvSpPr>
          <p:nvPr>
            <p:ph idx="1"/>
          </p:nvPr>
        </p:nvSpPr>
        <p:spPr/>
        <p:txBody>
          <a:bodyPr/>
          <a:lstStyle/>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r>
              <a:rPr lang="zh-CN" altLang="zh-CN" sz="2400" dirty="0">
                <a:highlight>
                  <a:srgbClr val="00FFFF"/>
                </a:highlight>
                <a:cs typeface="Times New Roman" panose="02020603050405020304" pitchFamily="18" charset="0"/>
              </a:rPr>
              <a:t>Example] String Test, Find and Replace Example</a:t>
            </a:r>
            <a:endParaRPr lang="zh-CN" altLang="en-US" sz="24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550863" y="4579620"/>
          <a:ext cx="11377612" cy="1987550"/>
        </p:xfrm>
        <a:graphic>
          <a:graphicData uri="http://schemas.openxmlformats.org/drawingml/2006/table">
            <a:tbl>
              <a:tblPr firstRow="1" firstCol="1" bandRow="1">
                <a:tableStyleId>{5C22544A-7EE6-4342-B048-85BDC9FD1C3A}</a:tableStyleId>
              </a:tblPr>
              <a:tblGrid>
                <a:gridCol w="3691735"/>
                <a:gridCol w="3802164"/>
                <a:gridCol w="3883713"/>
              </a:tblGrid>
              <a:tr h="1987550">
                <a:tc>
                  <a:txBody>
                    <a:bodyPr/>
                    <a:lstStyle/>
                    <a:p>
                      <a:pPr algn="just">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a:t>
                      </a:r>
                      <a:r>
                        <a:rPr lang="en-US" sz="2000" kern="100" dirty="0" err="1">
                          <a:solidFill>
                            <a:srgbClr val="FF0000"/>
                          </a:solidFill>
                          <a:effectLst/>
                          <a:ea typeface="Times New Roman" panose="02020603050405020304" pitchFamily="18" charset="0"/>
                          <a:cs typeface="Times New Roman" panose="02020603050405020304" pitchFamily="18" charset="0"/>
                        </a:rPr>
                        <a:t>abABabCD</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s1.startswith("AB")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s1.startswith("AB",2)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s1.endswith("CD")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s1.count("ab")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s1.index("AB")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c>
                  <a:txBody>
                    <a:bodyPr/>
                    <a:lstStyle/>
                    <a:p>
                      <a:pPr algn="just">
                        <a:spcAft>
                          <a:spcPts val="0"/>
                        </a:spcAft>
                      </a:pPr>
                      <a:r>
                        <a:rPr lang="en-US" sz="2000" kern="100" dirty="0">
                          <a:solidFill>
                            <a:srgbClr val="FF0000"/>
                          </a:solidFill>
                          <a:effectLst/>
                          <a:ea typeface="Times New Roman" panose="02020603050405020304" pitchFamily="18" charset="0"/>
                          <a:cs typeface="Times New Roman" panose="02020603050405020304" pitchFamily="18" charset="0"/>
                        </a:rPr>
                        <a:t>&gt;&gt;&gt; s1.find("cd")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s1.find("CD")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s1.replace("</a:t>
                      </a:r>
                      <a:r>
                        <a:rPr lang="en-US" sz="2000" kern="100" dirty="0" err="1">
                          <a:solidFill>
                            <a:srgbClr val="FF0000"/>
                          </a:solidFill>
                          <a:effectLst/>
                          <a:ea typeface="Times New Roman" panose="02020603050405020304" pitchFamily="18" charset="0"/>
                          <a:cs typeface="Times New Roman" panose="02020603050405020304" pitchFamily="18" charset="0"/>
                        </a:rPr>
                        <a:t>ab", "xyz</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xyzABxyzCD</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r>
            </a:tbl>
          </a:graphicData>
        </a:graphic>
      </p:graphicFrame>
      <p:sp>
        <p:nvSpPr>
          <p:cNvPr id="3" name="矩形 2"/>
          <p:cNvSpPr/>
          <p:nvPr/>
        </p:nvSpPr>
        <p:spPr>
          <a:xfrm>
            <a:off x="730885" y="1129665"/>
            <a:ext cx="11360785" cy="3476625"/>
          </a:xfrm>
          <a:prstGeom prst="rect">
            <a:avLst/>
          </a:prstGeom>
          <a:solidFill>
            <a:schemeClr val="accent3">
              <a:lumMod val="20000"/>
              <a:lumOff val="80000"/>
            </a:schemeClr>
          </a:solidFill>
        </p:spPr>
        <p:txBody>
          <a:bodyPr wrap="square">
            <a:spAutoFit/>
          </a:bodyPr>
          <a:lstStyle/>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str.startswith(prefix[, start[, end]])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#whether or not it starts with a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prefix</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str.endswith(suffix[, start[, end]])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#whether or not it ends in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suffix</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str.count(sub[, start[, end]])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#returns the number of occurrences of the specified string</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str.index(sub[, start[, end]])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#search for the specified string, return the subscript, none results in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ValueError</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str.rindex(sub[, start[, end]]) # search the specified string from the right, return subscripts</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str.find(sub[, start[, end]])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#search for the specified string and return the subscript, or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-1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if none is present</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str.rfind(sub[, start[, end]])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#search the specified string from the right, return the subscript, or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-1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if there isn't one</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str.replace(old, new[, count])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#replace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old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with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new</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optional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count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is the number of replacements</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2456815" y="627380"/>
            <a:ext cx="7278370" cy="512445"/>
          </a:xfrm>
        </p:spPr>
        <p:txBody>
          <a:bodyPr/>
          <a:lstStyle/>
          <a:p>
            <a:pPr eaLnBrk="1" hangingPunct="1">
              <a:defRPr/>
            </a:pPr>
            <a:r>
              <a:rPr lang="zh-CN" altLang="zh-CN" dirty="0"/>
              <a:t>Test, find and </a:t>
            </a:r>
            <a:r>
              <a:rPr lang="en-US" altLang="zh-CN" dirty="0"/>
              <a:t>replace</a:t>
            </a:r>
            <a:r>
              <a:rPr lang="zh-CN" altLang="zh-CN" dirty="0"/>
              <a:t> strings </a:t>
            </a:r>
            <a:endParaRPr lang="zh-CN" altLang="en-US" dirty="0"/>
          </a:p>
        </p:txBody>
      </p:sp>
      <p:sp>
        <p:nvSpPr>
          <p:cNvPr id="19459" name="内容占位符 2"/>
          <p:cNvSpPr>
            <a:spLocks noGrp="1" noChangeArrowheads="1"/>
          </p:cNvSpPr>
          <p:nvPr>
            <p:ph idx="1"/>
          </p:nvPr>
        </p:nvSpPr>
        <p:spPr>
          <a:xfrm>
            <a:off x="304800" y="-207010"/>
            <a:ext cx="11480800" cy="5181600"/>
          </a:xfrm>
        </p:spPr>
        <p:txBody>
          <a:bodyPr/>
          <a:lstStyle/>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String Test, Find and Replace Example</a:t>
            </a:r>
            <a:endParaRPr lang="zh-CN" altLang="en-US" sz="24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550863" y="2139950"/>
          <a:ext cx="11377612" cy="1987550"/>
        </p:xfrm>
        <a:graphic>
          <a:graphicData uri="http://schemas.openxmlformats.org/drawingml/2006/table">
            <a:tbl>
              <a:tblPr firstRow="1" firstCol="1" bandRow="1">
                <a:tableStyleId>{5C22544A-7EE6-4342-B048-85BDC9FD1C3A}</a:tableStyleId>
              </a:tblPr>
              <a:tblGrid>
                <a:gridCol w="3691735"/>
                <a:gridCol w="3802164"/>
                <a:gridCol w="3883713"/>
              </a:tblGrid>
              <a:tr h="1987550">
                <a:tc>
                  <a:txBody>
                    <a:bodyPr/>
                    <a:lstStyle/>
                    <a:p>
                      <a:pPr algn="just">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a:t>
                      </a:r>
                      <a:r>
                        <a:rPr lang="en-US" sz="2000" kern="100" dirty="0" err="1">
                          <a:solidFill>
                            <a:srgbClr val="FF0000"/>
                          </a:solidFill>
                          <a:effectLst/>
                          <a:ea typeface="Times New Roman" panose="02020603050405020304" pitchFamily="18" charset="0"/>
                          <a:cs typeface="Times New Roman" panose="02020603050405020304" pitchFamily="18" charset="0"/>
                        </a:rPr>
                        <a:t>abABabCD</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s1.startswith("AB")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s1.startswith("AB",2)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s1.endswith("CD")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s1.count("ab")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s1.index("AB")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c>
                  <a:txBody>
                    <a:bodyPr/>
                    <a:lstStyle/>
                    <a:p>
                      <a:pPr algn="just">
                        <a:spcAft>
                          <a:spcPts val="0"/>
                        </a:spcAft>
                      </a:pPr>
                      <a:r>
                        <a:rPr lang="en-US" sz="2000" kern="100" dirty="0">
                          <a:solidFill>
                            <a:srgbClr val="FF0000"/>
                          </a:solidFill>
                          <a:effectLst/>
                          <a:ea typeface="Times New Roman" panose="02020603050405020304" pitchFamily="18" charset="0"/>
                          <a:cs typeface="Times New Roman" panose="02020603050405020304" pitchFamily="18" charset="0"/>
                        </a:rPr>
                        <a:t>&gt;&gt;&gt; s1.find("cd")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s1.find("CD")</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s1.replace("</a:t>
                      </a:r>
                      <a:r>
                        <a:rPr lang="en-US" sz="2000" kern="100" dirty="0" err="1">
                          <a:solidFill>
                            <a:srgbClr val="FF0000"/>
                          </a:solidFill>
                          <a:effectLst/>
                          <a:ea typeface="Times New Roman" panose="02020603050405020304" pitchFamily="18" charset="0"/>
                          <a:cs typeface="Times New Roman" panose="02020603050405020304" pitchFamily="18" charset="0"/>
                        </a:rPr>
                        <a:t>ab", "xyz</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xyzABxyzCD</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911424" y="620712"/>
            <a:ext cx="9821863" cy="495300"/>
          </a:xfrm>
        </p:spPr>
        <p:txBody>
          <a:bodyPr/>
          <a:lstStyle/>
          <a:p>
            <a:pPr eaLnBrk="1" hangingPunct="1">
              <a:defRPr/>
            </a:pPr>
            <a:r>
              <a:rPr lang="zh-CN" altLang="zh-CN" dirty="0"/>
              <a:t>String splitting and combining</a:t>
            </a:r>
            <a:endParaRPr lang="zh-CN" altLang="en-US" dirty="0"/>
          </a:p>
        </p:txBody>
      </p:sp>
      <p:sp>
        <p:nvSpPr>
          <p:cNvPr id="3" name="矩形 2"/>
          <p:cNvSpPr/>
          <p:nvPr/>
        </p:nvSpPr>
        <p:spPr>
          <a:xfrm>
            <a:off x="464686" y="1315577"/>
            <a:ext cx="11377612" cy="2247900"/>
          </a:xfrm>
          <a:prstGeom prst="rect">
            <a:avLst/>
          </a:prstGeom>
          <a:solidFill>
            <a:schemeClr val="accent3">
              <a:lumMod val="20000"/>
              <a:lumOff val="80000"/>
            </a:schemeClr>
          </a:solidFill>
        </p:spPr>
        <p:txBody>
          <a:bodyPr>
            <a:spAutoFit/>
          </a:bodyPr>
          <a:lstStyle/>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str.split(sep=None, maxsplit=-1) #Split the string by the specified character (default is space), return the list maxsplit is the maximum number of splits, default -1, unlimited</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str.rsplit(sep=None, maxsplit=-1) #Split the string by the specified characters from the right side, return the list</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str.partition(sep) #Partition the string into two parts based on the separator sep, return tuple (left, sep, right)</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str.rpartition(sep) #Split the string into two parts based on the separator sep from the right, return tuple (left, sep, right)</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str.splitlines([keepends]) # split the string by lines, return list</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str.join(iterable) #Combine the elements of iterable into a string, if it contains non-string elements, it will cause TypeError</a:t>
            </a:r>
            <a:endParaRPr lang="zh-CN" altLang="zh-CN" sz="2000"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911424" y="620712"/>
            <a:ext cx="9821863" cy="495300"/>
          </a:xfrm>
        </p:spPr>
        <p:txBody>
          <a:bodyPr/>
          <a:lstStyle/>
          <a:p>
            <a:pPr eaLnBrk="1" hangingPunct="1">
              <a:defRPr/>
            </a:pPr>
            <a:r>
              <a:rPr lang="zh-CN" altLang="zh-CN" dirty="0"/>
              <a:t>String splitting and combining</a:t>
            </a:r>
            <a:endParaRPr lang="zh-CN" altLang="en-US" dirty="0"/>
          </a:p>
        </p:txBody>
      </p:sp>
      <p:sp>
        <p:nvSpPr>
          <p:cNvPr id="20483" name="内容占位符 2"/>
          <p:cNvSpPr>
            <a:spLocks noGrp="1" noChangeArrowheads="1"/>
          </p:cNvSpPr>
          <p:nvPr>
            <p:ph idx="1"/>
          </p:nvPr>
        </p:nvSpPr>
        <p:spPr>
          <a:xfrm>
            <a:off x="304800" y="-781050"/>
            <a:ext cx="11480800" cy="5181600"/>
          </a:xfrm>
        </p:spPr>
        <p:txBody>
          <a:bodyPr/>
          <a:lstStyle/>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sz="2400" dirty="0">
              <a:highlight>
                <a:srgbClr val="00FFFF"/>
              </a:highlight>
              <a:cs typeface="Times New Roman" panose="02020603050405020304" pitchFamily="18" charset="0"/>
            </a:endParaRPr>
          </a:p>
          <a:p>
            <a:pPr eaLnBrk="1" hangingPunct="1">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String Splitting and Combination Example</a:t>
            </a:r>
            <a:endParaRPr lang="zh-CN" altLang="en-US" sz="24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191517" y="2181860"/>
          <a:ext cx="11809139" cy="2046288"/>
        </p:xfrm>
        <a:graphic>
          <a:graphicData uri="http://schemas.openxmlformats.org/drawingml/2006/table">
            <a:tbl>
              <a:tblPr firstRow="1" firstCol="1" bandRow="1">
                <a:tableStyleId>{5C22544A-7EE6-4342-B048-85BDC9FD1C3A}</a:tableStyleId>
              </a:tblPr>
              <a:tblGrid>
                <a:gridCol w="2880360"/>
                <a:gridCol w="3262179"/>
                <a:gridCol w="3057407"/>
                <a:gridCol w="2609193"/>
              </a:tblGrid>
              <a:tr h="2046288">
                <a:tc>
                  <a:txBody>
                    <a:bodyPr/>
                    <a:lstStyle/>
                    <a:p>
                      <a:pPr algn="just">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a:t>
                      </a:r>
                      <a:r>
                        <a:rPr lang="en-US" sz="2000" kern="100" dirty="0" err="1">
                          <a:solidFill>
                            <a:srgbClr val="FF0000"/>
                          </a:solidFill>
                          <a:effectLst/>
                          <a:ea typeface="Times New Roman" panose="02020603050405020304" pitchFamily="18" charset="0"/>
                          <a:cs typeface="Times New Roman" panose="02020603050405020304" pitchFamily="18" charset="0"/>
                        </a:rPr>
                        <a:t>one,two,three</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s1.split(',')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['one', 'two', 'three']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s1.rsplit(',', 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one, two</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'three']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s1.partition(',')</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('one', ',', '</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two,three</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s1.rpartition(',')</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one,two</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 'three')</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a:t>
                      </a:r>
                      <a:r>
                        <a:rPr lang="en-US" sz="2000" kern="100" dirty="0" err="1">
                          <a:solidFill>
                            <a:srgbClr val="FF0000"/>
                          </a:solidFill>
                          <a:effectLst/>
                          <a:ea typeface="Times New Roman" panose="02020603050405020304" pitchFamily="18" charset="0"/>
                          <a:cs typeface="Times New Roman" panose="02020603050405020304" pitchFamily="18" charset="0"/>
                        </a:rPr>
                        <a:t>abc\n123\nxyz</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s2.splitlines()</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'123', 'xyz']</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s2.splitlines(True)</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['abc\n', '123\n', 'xyz']</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s3= ('</a:t>
                      </a:r>
                      <a:r>
                        <a:rPr lang="en-US" sz="2000" kern="100" dirty="0" err="1">
                          <a:solidFill>
                            <a:srgbClr val="FF0000"/>
                          </a:solidFill>
                          <a:effectLst/>
                          <a:ea typeface="Times New Roman" panose="02020603050405020304" pitchFamily="18" charset="0"/>
                          <a:cs typeface="Times New Roman" panose="02020603050405020304" pitchFamily="18" charset="0"/>
                        </a:rPr>
                        <a:t>a','b','c</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s4=':'</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s4.join(s3)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s4.join('123')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'1:2:3'</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2" marR="68582" marT="0" marB="0">
                    <a:solidFill>
                      <a:schemeClr val="accent4">
                        <a:lumMod val="20000"/>
                        <a:lumOff val="80000"/>
                      </a:schemeClr>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138237" y="457200"/>
            <a:ext cx="9602788" cy="550863"/>
          </a:xfrm>
        </p:spPr>
        <p:txBody>
          <a:bodyPr/>
          <a:lstStyle/>
          <a:p>
            <a:pPr eaLnBrk="1" hangingPunct="1">
              <a:defRPr/>
            </a:pPr>
            <a:r>
              <a:rPr lang="zh-CN" altLang="zh-CN" dirty="0"/>
              <a:t>String translation and conversion</a:t>
            </a:r>
            <a:endParaRPr lang="zh-CN" altLang="en-US" dirty="0"/>
          </a:p>
        </p:txBody>
      </p:sp>
      <p:sp>
        <p:nvSpPr>
          <p:cNvPr id="21507" name="内容占位符 2"/>
          <p:cNvSpPr>
            <a:spLocks noGrp="1" noChangeArrowheads="1"/>
          </p:cNvSpPr>
          <p:nvPr>
            <p:ph idx="1"/>
          </p:nvPr>
        </p:nvSpPr>
        <p:spPr>
          <a:xfrm>
            <a:off x="1136650" y="1801813"/>
            <a:ext cx="9604375" cy="3295650"/>
          </a:xfrm>
        </p:spPr>
        <p:txBody>
          <a:bodyPr/>
          <a:lstStyle/>
          <a:p>
            <a:pPr eaLnBrk="1" hangingPunct="1">
              <a:defRPr/>
            </a:pPr>
            <a:endParaRPr lang="en-US" altLang="zh-CN" dirty="0"/>
          </a:p>
          <a:p>
            <a:pPr eaLnBrk="1" hangingPunct="1">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String Translation and Conversion Example</a:t>
            </a:r>
            <a:endParaRPr lang="zh-CN" altLang="en-US" sz="2400" dirty="0">
              <a:highlight>
                <a:srgbClr val="00FFFF"/>
              </a:highlight>
              <a:cs typeface="Times New Roman" panose="02020603050405020304" pitchFamily="18" charset="0"/>
            </a:endParaRPr>
          </a:p>
        </p:txBody>
      </p:sp>
      <p:pic>
        <p:nvPicPr>
          <p:cNvPr id="47108" name="图片 3"/>
          <p:cNvPicPr>
            <a:picLocks noChangeAspect="1"/>
          </p:cNvPicPr>
          <p:nvPr/>
        </p:nvPicPr>
        <p:blipFill>
          <a:blip r:embed="rId1">
            <a:extLst>
              <a:ext uri="{28A0092B-C50C-407E-A947-70E740481C1C}">
                <a14:useLocalDpi xmlns:a14="http://schemas.microsoft.com/office/drawing/2010/main" val="0"/>
              </a:ext>
            </a:extLst>
          </a:blip>
          <a:srcRect r="45686"/>
          <a:stretch>
            <a:fillRect/>
          </a:stretch>
        </p:blipFill>
        <p:spPr bwMode="auto">
          <a:xfrm>
            <a:off x="1558925" y="1052830"/>
            <a:ext cx="4537075" cy="899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191344" y="3140968"/>
          <a:ext cx="11809311" cy="1527175"/>
        </p:xfrm>
        <a:graphic>
          <a:graphicData uri="http://schemas.openxmlformats.org/drawingml/2006/table">
            <a:tbl>
              <a:tblPr firstRow="1" firstCol="1" bandRow="1">
                <a:tableStyleId>{5C22544A-7EE6-4342-B048-85BDC9FD1C3A}</a:tableStyleId>
              </a:tblPr>
              <a:tblGrid>
                <a:gridCol w="5836748"/>
                <a:gridCol w="5972563"/>
              </a:tblGrid>
              <a:tr h="1527175">
                <a:tc>
                  <a:txBody>
                    <a:bodyPr/>
                    <a:lstStyle/>
                    <a:p>
                      <a:pPr algn="l">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table1=str.maketrans</a:t>
                      </a:r>
                      <a:r>
                        <a:rPr lang="en-US" sz="2000" kern="100" dirty="0">
                          <a:solidFill>
                            <a:srgbClr val="FF0000"/>
                          </a:solidFill>
                          <a:effectLst/>
                          <a:ea typeface="Times New Roman" panose="02020603050405020304" pitchFamily="18" charset="0"/>
                          <a:cs typeface="Times New Roman" panose="02020603050405020304" pitchFamily="18" charset="0"/>
                        </a:rPr>
                        <a:t>('1234567','</a:t>
                      </a:r>
                      <a:r>
                        <a:rPr lang="zh-CN" sz="2000" kern="100" dirty="0">
                          <a:solidFill>
                            <a:srgbClr val="FF0000"/>
                          </a:solidFill>
                          <a:effectLst/>
                          <a:ea typeface="Times New Roman" panose="02020603050405020304" pitchFamily="18" charset="0"/>
                          <a:cs typeface="Times New Roman" panose="02020603050405020304" pitchFamily="18" charset="0"/>
                        </a:rPr>
                        <a:t>1,2,3,4,5,6 days</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kern="100" dirty="0">
                          <a:solidFill>
                            <a:srgbClr val="FF0000"/>
                          </a:solidFill>
                          <a:effectLst/>
                          <a:ea typeface="Times New Roman" panose="02020603050405020304" pitchFamily="18" charset="0"/>
                          <a:cs typeface="Times New Roman" panose="02020603050405020304" pitchFamily="18" charset="0"/>
                        </a:rPr>
                        <a:t>&gt;&gt;&gt; s1='1 3 4 9'</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s1.translate(table1)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 III, IV, </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4" marR="68584" marT="0" marB="0">
                    <a:solidFill>
                      <a:schemeClr val="accent4">
                        <a:lumMod val="20000"/>
                        <a:lumOff val="80000"/>
                      </a:schemeClr>
                    </a:solidFill>
                  </a:tcPr>
                </a:tc>
                <a:tc>
                  <a:txBody>
                    <a:bodyPr/>
                    <a:lstStyle/>
                    <a:p>
                      <a:pPr algn="l">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weeks={'1':'M </a:t>
                      </a:r>
                      <a:r>
                        <a:rPr lang="zh-CN" sz="2000" kern="100" dirty="0">
                          <a:solidFill>
                            <a:srgbClr val="FF0000"/>
                          </a:solidFill>
                          <a:effectLst/>
                          <a:ea typeface="Times New Roman" panose="02020603050405020304" pitchFamily="18" charset="0"/>
                          <a:cs typeface="Times New Roman" panose="02020603050405020304" pitchFamily="18" charset="0"/>
                        </a:rPr>
                        <a:t>I</a:t>
                      </a:r>
                      <a:r>
                        <a:rPr lang="en-US" sz="2000" kern="100" dirty="0">
                          <a:solidFill>
                            <a:srgbClr val="FF0000"/>
                          </a:solidFill>
                          <a:effectLst/>
                          <a:ea typeface="Times New Roman" panose="02020603050405020304" pitchFamily="18" charset="0"/>
                          <a:cs typeface="Times New Roman" panose="02020603050405020304" pitchFamily="18" charset="0"/>
                        </a:rPr>
                        <a:t>','2':'T </a:t>
                      </a:r>
                      <a:r>
                        <a:rPr lang="zh-CN" sz="2000" kern="100" dirty="0">
                          <a:solidFill>
                            <a:srgbClr val="FF0000"/>
                          </a:solidFill>
                          <a:effectLst/>
                          <a:ea typeface="Times New Roman" panose="02020603050405020304" pitchFamily="18" charset="0"/>
                          <a:cs typeface="Times New Roman" panose="02020603050405020304" pitchFamily="18" charset="0"/>
                        </a:rPr>
                        <a:t>II</a:t>
                      </a:r>
                      <a:r>
                        <a:rPr lang="en-US" sz="2000" kern="100" dirty="0">
                          <a:solidFill>
                            <a:srgbClr val="FF0000"/>
                          </a:solidFill>
                          <a:effectLst/>
                          <a:ea typeface="Times New Roman" panose="02020603050405020304" pitchFamily="18" charset="0"/>
                          <a:cs typeface="Times New Roman" panose="02020603050405020304" pitchFamily="18" charset="0"/>
                        </a:rPr>
                        <a:t>','3':'W </a:t>
                      </a:r>
                      <a:r>
                        <a:rPr lang="zh-CN" sz="2000" kern="100" dirty="0">
                          <a:solidFill>
                            <a:srgbClr val="FF0000"/>
                          </a:solidFill>
                          <a:effectLst/>
                          <a:ea typeface="Times New Roman" panose="02020603050405020304" pitchFamily="18" charset="0"/>
                          <a:cs typeface="Times New Roman" panose="02020603050405020304" pitchFamily="18" charset="0"/>
                        </a:rPr>
                        <a:t>III</a:t>
                      </a:r>
                      <a:r>
                        <a:rPr lang="en-US" sz="2000" kern="100" dirty="0">
                          <a:solidFill>
                            <a:srgbClr val="FF0000"/>
                          </a:solidFill>
                          <a:effectLst/>
                          <a:ea typeface="Times New Roman" panose="02020603050405020304" pitchFamily="18" charset="0"/>
                          <a:cs typeface="Times New Roman" panose="02020603050405020304" pitchFamily="18" charset="0"/>
                        </a:rPr>
                        <a:t>','4':'T </a:t>
                      </a:r>
                      <a:r>
                        <a:rPr lang="zh-CN" sz="2000" kern="100" dirty="0">
                          <a:solidFill>
                            <a:srgbClr val="FF0000"/>
                          </a:solidFill>
                          <a:effectLst/>
                          <a:ea typeface="Times New Roman" panose="02020603050405020304" pitchFamily="18" charset="0"/>
                          <a:cs typeface="Times New Roman" panose="02020603050405020304" pitchFamily="18" charset="0"/>
                        </a:rPr>
                        <a:t>IV</a:t>
                      </a:r>
                      <a:r>
                        <a:rPr lang="en-US" sz="2000" kern="100" dirty="0">
                          <a:solidFill>
                            <a:srgbClr val="FF0000"/>
                          </a:solidFill>
                          <a:effectLst/>
                          <a:ea typeface="Times New Roman" panose="02020603050405020304" pitchFamily="18" charset="0"/>
                          <a:cs typeface="Times New Roman" panose="02020603050405020304" pitchFamily="18" charset="0"/>
                        </a:rPr>
                        <a:t>','5':'F </a:t>
                      </a:r>
                      <a:r>
                        <a:rPr lang="zh-CN" sz="2000" kern="100" dirty="0">
                          <a:solidFill>
                            <a:srgbClr val="FF0000"/>
                          </a:solidFill>
                          <a:effectLst/>
                          <a:ea typeface="Times New Roman" panose="02020603050405020304" pitchFamily="18" charset="0"/>
                          <a:cs typeface="Times New Roman" panose="02020603050405020304" pitchFamily="18" charset="0"/>
                        </a:rPr>
                        <a:t>V</a:t>
                      </a:r>
                      <a:r>
                        <a:rPr lang="en-US" sz="2000" kern="100" dirty="0">
                          <a:solidFill>
                            <a:srgbClr val="FF0000"/>
                          </a:solidFill>
                          <a:effectLst/>
                          <a:ea typeface="Times New Roman" panose="02020603050405020304" pitchFamily="18" charset="0"/>
                          <a:cs typeface="Times New Roman" panose="02020603050405020304" pitchFamily="18" charset="0"/>
                        </a:rPr>
                        <a:t>','6':'S </a:t>
                      </a:r>
                      <a:r>
                        <a:rPr lang="zh-CN" sz="2000" kern="100" dirty="0">
                          <a:solidFill>
                            <a:srgbClr val="FF0000"/>
                          </a:solidFill>
                          <a:effectLst/>
                          <a:ea typeface="Times New Roman" panose="02020603050405020304" pitchFamily="18" charset="0"/>
                          <a:cs typeface="Times New Roman" panose="02020603050405020304" pitchFamily="18" charset="0"/>
                        </a:rPr>
                        <a:t>VI</a:t>
                      </a:r>
                      <a:r>
                        <a:rPr lang="en-US" sz="2000" kern="100" dirty="0">
                          <a:solidFill>
                            <a:srgbClr val="FF0000"/>
                          </a:solidFill>
                          <a:effectLst/>
                          <a:ea typeface="Times New Roman" panose="02020603050405020304" pitchFamily="18" charset="0"/>
                          <a:cs typeface="Times New Roman" panose="02020603050405020304" pitchFamily="18" charset="0"/>
                        </a:rPr>
                        <a:t>','7':'S </a:t>
                      </a:r>
                      <a:r>
                        <a:rPr lang="zh-CN" sz="2000" kern="100" dirty="0">
                          <a:solidFill>
                            <a:srgbClr val="FF0000"/>
                          </a:solidFill>
                          <a:effectLst/>
                          <a:ea typeface="Times New Roman" panose="02020603050405020304" pitchFamily="18" charset="0"/>
                          <a:cs typeface="Times New Roman" panose="02020603050405020304" pitchFamily="18" charset="0"/>
                        </a:rPr>
                        <a:t>DAY</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l">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table2=str.maketrans</a:t>
                      </a:r>
                      <a:r>
                        <a:rPr lang="en-US" sz="2000" kern="100" dirty="0">
                          <a:solidFill>
                            <a:srgbClr val="FF0000"/>
                          </a:solidFill>
                          <a:effectLst/>
                          <a:ea typeface="Times New Roman" panose="02020603050405020304" pitchFamily="18" charset="0"/>
                          <a:cs typeface="Times New Roman" panose="02020603050405020304" pitchFamily="18" charset="0"/>
                        </a:rPr>
                        <a:t>(weeks)</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l">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s1.translate(table2)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 </a:t>
                      </a:r>
                      <a:r>
                        <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 </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W </a:t>
                      </a:r>
                      <a:r>
                        <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III </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 </a:t>
                      </a:r>
                      <a:r>
                        <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IV </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4" marR="68584" marT="0" marB="0">
                    <a:solidFill>
                      <a:schemeClr val="accent4">
                        <a:lumMod val="20000"/>
                        <a:lumOff val="80000"/>
                      </a:schemeClr>
                    </a:solidFill>
                  </a:tcPr>
                </a:tc>
              </a:tr>
            </a:tbl>
          </a:graphicData>
        </a:graphic>
      </p:graphicFrame>
      <p:sp>
        <p:nvSpPr>
          <p:cNvPr id="3" name="矩形 2"/>
          <p:cNvSpPr/>
          <p:nvPr>
            <p:custDataLst>
              <p:tags r:id="rId2"/>
            </p:custDataLst>
          </p:nvPr>
        </p:nvSpPr>
        <p:spPr>
          <a:xfrm>
            <a:off x="6096000" y="1124585"/>
            <a:ext cx="4524375" cy="398780"/>
          </a:xfrm>
          <a:prstGeom prst="rect">
            <a:avLst/>
          </a:prstGeom>
          <a:solidFill>
            <a:schemeClr val="accent3">
              <a:lumMod val="20000"/>
              <a:lumOff val="80000"/>
            </a:schemeClr>
          </a:solidFill>
        </p:spPr>
        <p:txBody>
          <a:bodyPr wrap="square">
            <a:spAutoFit/>
          </a:bodyPr>
          <a:p>
            <a:pPr marL="0" indent="0" algn="just">
              <a:spcAft>
                <a:spcPts val="0"/>
              </a:spcAft>
              <a:buFont typeface="Wingdings" panose="05000000000000000000" pitchFamily="2" charset="2"/>
              <a:buNone/>
              <a:defRPr/>
            </a:pP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p:cNvSpPr txBox="1"/>
          <p:nvPr>
            <p:custDataLst>
              <p:tags r:id="rId3"/>
            </p:custDataLst>
          </p:nvPr>
        </p:nvSpPr>
        <p:spPr>
          <a:xfrm>
            <a:off x="6023610" y="908685"/>
            <a:ext cx="7172325" cy="1052830"/>
          </a:xfrm>
          <a:prstGeom prst="rect">
            <a:avLst/>
          </a:prstGeom>
          <a:noFill/>
        </p:spPr>
        <p:txBody>
          <a:bodyPr wrap="square" rtlCol="0">
            <a:spAutoFit/>
          </a:bodyPr>
          <a:p>
            <a:pPr marL="0" indent="0" latinLnBrk="0">
              <a:lnSpc>
                <a:spcPts val="3750"/>
              </a:lnSpc>
            </a:pPr>
            <a:r>
              <a:rPr sz="2400" b="1">
                <a:latin typeface="Times New Roman" panose="02020603050405020304" pitchFamily="18" charset="0"/>
                <a:cs typeface="Times New Roman" panose="02020603050405020304" pitchFamily="18" charset="0"/>
              </a:rPr>
              <a:t># Create transformation table for translate</a:t>
            </a:r>
            <a:endParaRPr sz="2400" b="1">
              <a:latin typeface="Times New Roman" panose="02020603050405020304" pitchFamily="18" charset="0"/>
              <a:cs typeface="Times New Roman" panose="02020603050405020304" pitchFamily="18" charset="0"/>
            </a:endParaRPr>
          </a:p>
          <a:p>
            <a:pPr marL="0" indent="0" latinLnBrk="0">
              <a:lnSpc>
                <a:spcPts val="3750"/>
              </a:lnSpc>
            </a:pPr>
            <a:r>
              <a:rPr sz="2400" b="1">
                <a:latin typeface="Times New Roman" panose="02020603050405020304" pitchFamily="18" charset="0"/>
                <a:cs typeface="Times New Roman" panose="02020603050405020304" pitchFamily="18" charset="0"/>
              </a:rPr>
              <a:t># Translate according to the map</a:t>
            </a:r>
            <a:endParaRPr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xfrm>
            <a:off x="1127448" y="548680"/>
            <a:ext cx="9602788" cy="504825"/>
          </a:xfrm>
        </p:spPr>
        <p:txBody>
          <a:bodyPr/>
          <a:lstStyle/>
          <a:p>
            <a:pPr eaLnBrk="1" hangingPunct="1">
              <a:defRPr/>
            </a:pPr>
            <a:r>
              <a:rPr lang="zh-CN" altLang="zh-CN"/>
              <a:t>String arithmetic</a:t>
            </a:r>
            <a:endParaRPr lang="zh-CN" altLang="en-US"/>
          </a:p>
        </p:txBody>
      </p:sp>
      <p:sp>
        <p:nvSpPr>
          <p:cNvPr id="48131" name="内容占位符 2"/>
          <p:cNvSpPr>
            <a:spLocks noGrp="1" noChangeArrowheads="1"/>
          </p:cNvSpPr>
          <p:nvPr>
            <p:ph idx="1"/>
          </p:nvPr>
        </p:nvSpPr>
        <p:spPr>
          <a:xfrm>
            <a:off x="766763" y="1196975"/>
            <a:ext cx="10945812" cy="4248150"/>
          </a:xfrm>
        </p:spPr>
        <p:txBody>
          <a:bodyPr/>
          <a:lstStyle/>
          <a:p>
            <a:pPr eaLnBrk="1" hangingPunct="1"/>
            <a:r>
              <a:rPr lang="zh-CN" altLang="zh-CN" sz="2800"/>
              <a:t>String object support, relational operations, concatenation of two strings using the operator </a:t>
            </a:r>
            <a:r>
              <a:rPr lang="en-US" altLang="zh-CN" sz="2800"/>
              <a:t>+</a:t>
            </a:r>
            <a:r>
              <a:rPr lang="zh-CN" altLang="zh-CN" sz="2800"/>
              <a:t>, built-in functions, </a:t>
            </a:r>
            <a:r>
              <a:rPr lang="en-US" altLang="zh-CN" sz="2800"/>
              <a:t>str </a:t>
            </a:r>
            <a:r>
              <a:rPr lang="zh-CN" altLang="zh-CN" sz="2800"/>
              <a:t>object methods, and other arithmetic operations</a:t>
            </a:r>
            <a:endParaRPr lang="en-US" altLang="zh-CN" sz="2800"/>
          </a:p>
          <a:p>
            <a:pPr eaLnBrk="1" hangingPunct="1"/>
            <a:r>
              <a:rPr lang="zh-CN" altLang="zh-CN" sz="2800"/>
              <a:t>String is actually a series of characters, so it supports the basic operations of a series of data types, including index access, slicing, concatenation, repetition, membership, as well as the length of the string, the maximum value, minimum value, etc.</a:t>
            </a:r>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72269" y="476885"/>
            <a:ext cx="6048672" cy="560388"/>
          </a:xfrm>
        </p:spPr>
        <p:txBody>
          <a:bodyPr/>
          <a:lstStyle/>
          <a:p>
            <a:pPr eaLnBrk="1" hangingPunct="1">
              <a:defRPr/>
            </a:pPr>
            <a:r>
              <a:rPr lang="zh-CN" altLang="zh-CN" dirty="0"/>
              <a:t>String formatting </a:t>
            </a:r>
            <a:r>
              <a:rPr lang="zh-CN" altLang="en-US" dirty="0"/>
              <a:t>(</a:t>
            </a:r>
            <a:r>
              <a:rPr lang="en-US" altLang="zh-CN" dirty="0"/>
              <a:t>1</a:t>
            </a:r>
            <a:r>
              <a:rPr lang="zh-CN" altLang="en-US" dirty="0"/>
              <a:t>)</a:t>
            </a:r>
            <a:endParaRPr lang="zh-CN" altLang="en-US" dirty="0"/>
          </a:p>
        </p:txBody>
      </p:sp>
      <p:sp>
        <p:nvSpPr>
          <p:cNvPr id="2" name="矩形 1"/>
          <p:cNvSpPr/>
          <p:nvPr/>
        </p:nvSpPr>
        <p:spPr>
          <a:xfrm>
            <a:off x="1094105" y="3136900"/>
            <a:ext cx="8027035" cy="2261870"/>
          </a:xfrm>
          <a:prstGeom prst="rect">
            <a:avLst/>
          </a:prstGeom>
          <a:solidFill>
            <a:schemeClr val="accent4">
              <a:lumMod val="20000"/>
              <a:lumOff val="80000"/>
            </a:schemeClr>
          </a:solidFill>
        </p:spPr>
        <p:txBody>
          <a:bodyPr>
            <a:no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"Number of students {0}, GPA {1}".format(15, 81.2)</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'Number of students 15, average grade 81.2'</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str.format("Number of students {0}, GPA {1:2.2f}", 15, 81.2)</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'Number of students 15, average grade 81.20'</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format(81.2, "0.5f")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'81.20000'</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"Number of students %4d, GPA %2.1f" % (15, 81)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'Number of students 15, GPA 81.0'</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custDataLst>
              <p:tags r:id="rId1"/>
            </p:custDataLst>
          </p:nvPr>
        </p:nvSpPr>
        <p:spPr>
          <a:xfrm>
            <a:off x="983615" y="1341755"/>
            <a:ext cx="10224770" cy="1322070"/>
          </a:xfrm>
          <a:prstGeom prst="rect">
            <a:avLst/>
          </a:prstGeom>
          <a:solidFill>
            <a:schemeClr val="accent3">
              <a:lumMod val="20000"/>
              <a:lumOff val="80000"/>
            </a:schemeClr>
          </a:solidFill>
        </p:spPr>
        <p:txBody>
          <a:bodyPr wrap="square">
            <a:spAutoFit/>
          </a:bodyPr>
          <a:p>
            <a:pPr marL="342900" indent="-342900" algn="just">
              <a:spcAft>
                <a:spcPts val="0"/>
              </a:spcAft>
              <a:buFont typeface="Wingdings" panose="05000000000000000000" pitchFamily="2" charset="2"/>
              <a:buChar char=""/>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str.format(value1, value2, …)</a:t>
            </a:r>
            <a:endParaRPr lang="en-US"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str.format(format str1, value1, value2</a:t>
            </a: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US"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format(value, format str)</a:t>
            </a:r>
            <a:endParaRPr lang="en-US"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format str % (value1, value2</a:t>
            </a: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 …)	# Not recommend, compatible with python2 format </a:t>
            </a:r>
            <a:endParaRPr lang="en-US" sz="20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143000" y="500380"/>
            <a:ext cx="9602788" cy="550863"/>
          </a:xfrm>
        </p:spPr>
        <p:txBody>
          <a:bodyPr/>
          <a:lstStyle/>
          <a:p>
            <a:pPr eaLnBrk="1" hangingPunct="1">
              <a:defRPr/>
            </a:pPr>
            <a:r>
              <a:rPr lang="en-US" altLang="zh-CN" dirty="0"/>
              <a:t>Python</a:t>
            </a:r>
            <a:r>
              <a:rPr lang="zh-CN" altLang="zh-CN" dirty="0"/>
              <a:t>'s built-in sequence data types</a:t>
            </a:r>
            <a:endParaRPr lang="zh-CN" altLang="en-US" dirty="0"/>
          </a:p>
        </p:txBody>
      </p:sp>
      <p:sp>
        <p:nvSpPr>
          <p:cNvPr id="3" name="矩形 2"/>
          <p:cNvSpPr/>
          <p:nvPr/>
        </p:nvSpPr>
        <p:spPr>
          <a:xfrm>
            <a:off x="1200150" y="1076687"/>
            <a:ext cx="10440988" cy="1198880"/>
          </a:xfrm>
          <a:prstGeom prst="rect">
            <a:avLst/>
          </a:prstGeom>
        </p:spPr>
        <p:txBody>
          <a:bodyPr>
            <a:spAutoFit/>
          </a:bodyPr>
          <a:lstStyle/>
          <a:p>
            <a:pPr marL="342900" indent="-342900" algn="just">
              <a:spcAft>
                <a:spcPts val="0"/>
              </a:spcAft>
              <a:buFont typeface="Times New Roman" panose="02020603050405020304" pitchFamily="18" charset="0"/>
              <a:buChar char="•"/>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Byte </a:t>
            </a:r>
            <a:r>
              <a:rPr lang="zh-CN" altLang="en-US" sz="2400" b="1" dirty="0">
                <a:highlight>
                  <a:srgbClr val="00FFFF"/>
                </a:highlight>
                <a:latin typeface="+mn-lt"/>
                <a:ea typeface="Times New Roman" panose="02020603050405020304" pitchFamily="18" charset="0"/>
                <a:cs typeface="Times New Roman" panose="02020603050405020304" pitchFamily="18" charset="0"/>
              </a:rPr>
              <a:t>sequence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data is a sequence of bytes.The pages returned by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Python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when crawling web pages are usually byte sequences encoded in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utf-8</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Byte </a:t>
            </a:r>
            <a:r>
              <a:rPr lang="zh-CN" altLang="en-US" sz="2400" b="1" kern="100" dirty="0">
                <a:latin typeface="Times New Roman" panose="02020603050405020304" pitchFamily="18" charset="0"/>
                <a:ea typeface="Times New Roman" panose="02020603050405020304" pitchFamily="18" charset="0"/>
                <a:cs typeface="Times New Roman" panose="02020603050405020304" pitchFamily="18" charset="0"/>
              </a:rPr>
              <a:t>sequences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and strings are directly convertible to each other. For example:</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文本框 5"/>
          <p:cNvSpPr txBox="1"/>
          <p:nvPr/>
        </p:nvSpPr>
        <p:spPr>
          <a:xfrm>
            <a:off x="1992933" y="2277085"/>
            <a:ext cx="7256780" cy="1260475"/>
          </a:xfrm>
          <a:prstGeom prst="rect">
            <a:avLst/>
          </a:prstGeom>
          <a:solidFill>
            <a:schemeClr val="accent4">
              <a:lumMod val="20000"/>
              <a:lumOff val="80000"/>
            </a:schemeClr>
          </a:solidFill>
        </p:spPr>
        <p:txBody>
          <a:bodyPr wrap="none">
            <a:spAutoFit/>
          </a:bodyPr>
          <a:lstStyle/>
          <a:p>
            <a:pPr marL="400050" algn="just">
              <a:spcAft>
                <a:spcPts val="0"/>
              </a:spcAft>
              <a:defRPr/>
            </a:pPr>
            <a:r>
              <a:rPr lang="x-none" altLang="zh-CN"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s1=b "abc"</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s1.decode("utf-8") </a:t>
            </a:r>
            <a:r>
              <a:rPr lang="x-none" altLang="zh-CN"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t>
            </a:r>
            <a:r>
              <a:rPr lang="x-none" altLang="zh-CN"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s2="Baidu"</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s2.encode("utf-8") </a:t>
            </a:r>
            <a:r>
              <a:rPr lang="en-US" altLang="zh-CN"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b'\xe7\x99\xbe\xe5\xba\xa6</a:t>
            </a:r>
            <a:r>
              <a:rPr lang="en-US" altLang="zh-CN"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2208034" y="504825"/>
            <a:ext cx="6048672" cy="560388"/>
          </a:xfrm>
        </p:spPr>
        <p:txBody>
          <a:bodyPr/>
          <a:lstStyle/>
          <a:p>
            <a:pPr eaLnBrk="1" hangingPunct="1">
              <a:defRPr/>
            </a:pPr>
            <a:r>
              <a:rPr lang="zh-CN" altLang="zh-CN" dirty="0"/>
              <a:t>String formatting </a:t>
            </a:r>
            <a:r>
              <a:rPr lang="zh-CN" altLang="en-US" dirty="0"/>
              <a:t>(</a:t>
            </a:r>
            <a:r>
              <a:rPr lang="en-US" altLang="zh-CN" dirty="0"/>
              <a:t>2</a:t>
            </a:r>
            <a:r>
              <a:rPr lang="zh-CN" altLang="en-US" dirty="0"/>
              <a:t>)</a:t>
            </a:r>
            <a:endParaRPr lang="zh-CN" altLang="en-US" dirty="0"/>
          </a:p>
        </p:txBody>
      </p:sp>
      <p:sp>
        <p:nvSpPr>
          <p:cNvPr id="6" name="矩形 5"/>
          <p:cNvSpPr/>
          <p:nvPr/>
        </p:nvSpPr>
        <p:spPr>
          <a:xfrm>
            <a:off x="1056005" y="1341755"/>
            <a:ext cx="8049895" cy="829945"/>
          </a:xfrm>
          <a:prstGeom prst="rect">
            <a:avLst/>
          </a:prstGeom>
        </p:spPr>
        <p:txBody>
          <a:bodyPr wrap="square">
            <a:spAutoFit/>
          </a:bodyPr>
          <a:lstStyle/>
          <a:p>
            <a:pPr eaLnBrk="1" fontAlgn="auto" hangingPunct="1">
              <a:spcBef>
                <a:spcPts val="0"/>
              </a:spcBef>
              <a:spcAft>
                <a:spcPts val="0"/>
              </a:spcAft>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4.21</a:t>
            </a:r>
            <a:r>
              <a:rPr lang="zh-CN" altLang="zh-CN" sz="2400" b="1" dirty="0">
                <a:highlight>
                  <a:srgbClr val="00FFFF"/>
                </a:highlight>
                <a:latin typeface="+mn-lt"/>
                <a:ea typeface="Times New Roman" panose="02020603050405020304" pitchFamily="18" charset="0"/>
                <a:cs typeface="Times New Roman" panose="02020603050405020304" pitchFamily="18" charset="0"/>
              </a:rPr>
              <a:t>] String Example (</a:t>
            </a: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string.py</a:t>
            </a:r>
            <a:r>
              <a:rPr lang="zh-CN" altLang="zh-CN" sz="2400" b="1" dirty="0">
                <a:highlight>
                  <a:srgbClr val="00FFFF"/>
                </a:highlight>
                <a:latin typeface="+mn-lt"/>
                <a:ea typeface="Times New Roman" panose="02020603050405020304" pitchFamily="18" charset="0"/>
                <a:cs typeface="Times New Roman" panose="02020603050405020304" pitchFamily="18" charset="0"/>
              </a:rPr>
              <a:t>): </a:t>
            </a:r>
            <a:endParaRPr lang="zh-CN" altLang="zh-CN" sz="2400" b="1" dirty="0">
              <a:highlight>
                <a:srgbClr val="00FFFF"/>
              </a:highlight>
              <a:latin typeface="+mn-lt"/>
              <a:ea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Formatting the output string to stack triangles</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pic>
        <p:nvPicPr>
          <p:cNvPr id="50181"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336405" y="2762568"/>
            <a:ext cx="2016125"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27760" y="2277110"/>
            <a:ext cx="7776845" cy="2566035"/>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print("1".center(20)) #1 line of 20 characters, center aligned</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print(format("121", "^20")) #1 line of 20 characters, center-aligned</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print(format("12321", "^20")) #1 line of 20 characters, center-aligned</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print("1".rjust(20, "*")) #1 line of 20 characters, right-justified, with * sign</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print(format("121", "*&gt;20")) #1 line of 20 characters, right-justified, with * sign</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print(format("12321", "*&gt;20")) #1 line of 20 characters, right-justified, with a * sign</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1559496" y="455277"/>
            <a:ext cx="9604375" cy="582613"/>
          </a:xfrm>
        </p:spPr>
        <p:txBody>
          <a:bodyPr/>
          <a:lstStyle/>
          <a:p>
            <a:pPr eaLnBrk="1" hangingPunct="1">
              <a:defRPr/>
            </a:pPr>
            <a:r>
              <a:rPr lang="zh-CN" altLang="zh-CN" dirty="0"/>
              <a:t>String formatting </a:t>
            </a:r>
            <a:r>
              <a:rPr lang="zh-CN" altLang="en-US" dirty="0"/>
              <a:t>(</a:t>
            </a:r>
            <a:r>
              <a:rPr lang="en-US" altLang="zh-CN" dirty="0"/>
              <a:t>3</a:t>
            </a:r>
            <a:r>
              <a:rPr lang="zh-CN" altLang="en-US" dirty="0"/>
              <a:t>)</a:t>
            </a:r>
            <a:endParaRPr lang="zh-CN" altLang="en-US" dirty="0"/>
          </a:p>
        </p:txBody>
      </p:sp>
      <p:sp>
        <p:nvSpPr>
          <p:cNvPr id="51203" name="内容占位符 2"/>
          <p:cNvSpPr>
            <a:spLocks noGrp="1" noChangeArrowheads="1"/>
          </p:cNvSpPr>
          <p:nvPr>
            <p:ph idx="1"/>
          </p:nvPr>
        </p:nvSpPr>
        <p:spPr>
          <a:xfrm>
            <a:off x="677863" y="981075"/>
            <a:ext cx="9988550" cy="3527425"/>
          </a:xfrm>
        </p:spPr>
        <p:txBody>
          <a:bodyPr/>
          <a:lstStyle/>
          <a:p>
            <a:pPr eaLnBrk="1" hangingPunct="1"/>
            <a:r>
              <a:rPr lang="en-US" altLang="zh-CN" sz="3200"/>
              <a:t>1</a:t>
            </a:r>
            <a:r>
              <a:rPr lang="zh-CN" altLang="zh-CN" sz="3200"/>
              <a:t>. Form of the </a:t>
            </a:r>
            <a:r>
              <a:rPr lang="en-US" altLang="zh-CN" sz="3200"/>
              <a:t>% </a:t>
            </a:r>
            <a:r>
              <a:rPr lang="zh-CN" altLang="zh-CN" sz="3200"/>
              <a:t>operator</a:t>
            </a:r>
            <a:endParaRPr lang="en-US" altLang="zh-CN" sz="3200"/>
          </a:p>
          <a:p>
            <a:pPr eaLnBrk="1" hangingPunct="1"/>
            <a:endParaRPr lang="en-US" altLang="zh-CN" sz="3200"/>
          </a:p>
          <a:p>
            <a:pPr eaLnBrk="1" hangingPunct="1"/>
            <a:r>
              <a:rPr lang="zh-CN" altLang="zh-CN" sz="3200"/>
              <a:t>Syntax of format descriptors</a:t>
            </a:r>
            <a:endParaRPr lang="zh-CN" altLang="en-US" sz="3200"/>
          </a:p>
        </p:txBody>
      </p:sp>
      <p:pic>
        <p:nvPicPr>
          <p:cNvPr id="51205" name="图片 4"/>
          <p:cNvPicPr>
            <a:picLocks noChangeAspect="1"/>
          </p:cNvPicPr>
          <p:nvPr/>
        </p:nvPicPr>
        <p:blipFill>
          <a:blip r:embed="rId1">
            <a:extLst>
              <a:ext uri="{28A0092B-C50C-407E-A947-70E740481C1C}">
                <a14:useLocalDpi xmlns:a14="http://schemas.microsoft.com/office/drawing/2010/main" val="0"/>
              </a:ext>
            </a:extLst>
          </a:blip>
          <a:srcRect t="29790"/>
          <a:stretch>
            <a:fillRect/>
          </a:stretch>
        </p:blipFill>
        <p:spPr bwMode="auto">
          <a:xfrm>
            <a:off x="1056005" y="2924175"/>
            <a:ext cx="616839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77863" y="3496027"/>
            <a:ext cx="11064875" cy="2677656"/>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'Result: %f' % 88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'Result: 88.000000'</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 %s, Age: %d, Weight: %3.2f' % ('Zhang San', 20, 53)</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'Name: Zhang San, Age: 20, Weight: 53.00'</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'%(lang)s has %(num)03d quote types.' % {'lang':'Python', 'num': 2}</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'Python has 002 quote types.'</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 *f' % (10, 5, 88)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'0088.00000'</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'0088.00000'</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custDataLst>
              <p:tags r:id="rId2"/>
            </p:custDataLst>
          </p:nvPr>
        </p:nvSpPr>
        <p:spPr>
          <a:xfrm>
            <a:off x="983615" y="1700530"/>
            <a:ext cx="10276840" cy="398780"/>
          </a:xfrm>
          <a:prstGeom prst="rect">
            <a:avLst/>
          </a:prstGeom>
          <a:solidFill>
            <a:schemeClr val="accent3">
              <a:lumMod val="20000"/>
              <a:lumOff val="80000"/>
            </a:schemeClr>
          </a:solidFill>
        </p:spPr>
        <p:txBody>
          <a:bodyPr wrap="square">
            <a:spAutoFit/>
          </a:bodyPr>
          <a:p>
            <a:pPr marL="342900" indent="-342900" algn="just">
              <a:spcAft>
                <a:spcPts val="0"/>
              </a:spcAft>
              <a:buFont typeface="Wingdings" panose="05000000000000000000" pitchFamily="2" charset="2"/>
              <a:buChar char=""/>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format str % (value1, value2</a:t>
            </a: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 …)	# Not recommend, compatible with python2 format </a:t>
            </a:r>
            <a:endParaRPr lang="en-US" sz="20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a:xfrm>
            <a:off x="2999656" y="482509"/>
            <a:ext cx="6069632" cy="493713"/>
          </a:xfrm>
        </p:spPr>
        <p:txBody>
          <a:bodyPr/>
          <a:lstStyle/>
          <a:p>
            <a:pPr eaLnBrk="1" hangingPunct="1">
              <a:defRPr/>
            </a:pPr>
            <a:r>
              <a:rPr lang="zh-CN" altLang="zh-CN" dirty="0"/>
              <a:t>String formatting </a:t>
            </a:r>
            <a:r>
              <a:rPr lang="zh-CN" altLang="en-US" dirty="0"/>
              <a:t>(</a:t>
            </a:r>
            <a:r>
              <a:rPr lang="en-US" altLang="zh-CN" dirty="0"/>
              <a:t>4</a:t>
            </a:r>
            <a:r>
              <a:rPr lang="zh-CN" altLang="en-US" dirty="0"/>
              <a:t>)</a:t>
            </a:r>
            <a:endParaRPr lang="zh-CN" altLang="en-US" dirty="0"/>
          </a:p>
        </p:txBody>
      </p:sp>
      <p:sp>
        <p:nvSpPr>
          <p:cNvPr id="52227" name="内容占位符 2"/>
          <p:cNvSpPr>
            <a:spLocks noGrp="1" noChangeArrowheads="1"/>
          </p:cNvSpPr>
          <p:nvPr>
            <p:ph idx="1"/>
          </p:nvPr>
        </p:nvSpPr>
        <p:spPr>
          <a:xfrm>
            <a:off x="263525" y="908050"/>
            <a:ext cx="10445750" cy="3516313"/>
          </a:xfrm>
        </p:spPr>
        <p:txBody>
          <a:bodyPr/>
          <a:lstStyle/>
          <a:p>
            <a:pPr eaLnBrk="1" hangingPunct="1"/>
            <a:r>
              <a:rPr lang="en-US" altLang="zh-CN" sz="2800" dirty="0"/>
              <a:t>2</a:t>
            </a:r>
            <a:r>
              <a:rPr lang="zh-CN" altLang="zh-CN" sz="2800" dirty="0"/>
              <a:t>. </a:t>
            </a:r>
            <a:r>
              <a:rPr lang="en-US" altLang="zh-CN" sz="2800" dirty="0"/>
              <a:t>format </a:t>
            </a:r>
            <a:r>
              <a:rPr lang="zh-CN" altLang="zh-CN" sz="2800" dirty="0"/>
              <a:t>built-in functions</a:t>
            </a:r>
            <a:endParaRPr lang="en-US" altLang="zh-CN" sz="2800" dirty="0"/>
          </a:p>
          <a:p>
            <a:pPr eaLnBrk="1" hangingPunct="1"/>
            <a:endParaRPr lang="en-US" altLang="zh-CN" sz="2800" dirty="0"/>
          </a:p>
          <a:p>
            <a:pPr eaLnBrk="1" hangingPunct="1"/>
            <a:r>
              <a:rPr lang="zh-CN" altLang="zh-CN" sz="2800" dirty="0"/>
              <a:t>Format Specifier (</a:t>
            </a:r>
            <a:r>
              <a:rPr lang="en-US" altLang="zh-CN" sz="2800" dirty="0" err="1"/>
              <a:t>format_spec</a:t>
            </a:r>
            <a:r>
              <a:rPr lang="zh-CN" altLang="zh-CN" sz="2800" dirty="0"/>
              <a:t>) Basic Format</a:t>
            </a:r>
            <a:endParaRPr lang="zh-CN" altLang="en-US" sz="2800" dirty="0"/>
          </a:p>
        </p:txBody>
      </p:sp>
      <p:pic>
        <p:nvPicPr>
          <p:cNvPr id="5222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52805" y="1340485"/>
            <a:ext cx="7898765" cy="85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95" y="2564777"/>
            <a:ext cx="5232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52488" y="2969578"/>
            <a:ext cx="11004550" cy="1631950"/>
          </a:xfrm>
          <a:prstGeom prst="rect">
            <a:avLst/>
          </a:prstGeom>
        </p:spPr>
        <p:txBody>
          <a:bodyPr>
            <a:spAutoFit/>
          </a:bodyPr>
          <a:lstStyle/>
          <a:p>
            <a:pPr marL="285750" indent="-285750">
              <a:buFont typeface="Times New Roman" panose="02020603050405020304" pitchFamily="18" charset="0"/>
              <a:buChar char="•"/>
              <a:defRPr/>
            </a:pP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where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fill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is the fill character, which can be any character except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align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is the alignment, including: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"&lt;"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(left-aligned),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(right-aligned),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(the fill is located between the symbol and the number, e.g.,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'+000000120'</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(centered);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sign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is the sign character, including: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(positive number), '-' (negative number), " " (positive number with space, negative number with -); '#' (optional) uses another character; '#' (optional) uses another character; '#' (positive number with space, negative number with -); '#' (optional) uses another character; '#' (optional) uses another character; '#' (optional) uses another character; '#' (optional) uses another character. "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(positive),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(negative),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(positive with space, negative with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uses another conversion method;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'0'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the left side of the numeric type formatting result is filled with zeros;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width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is the minimum width;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precision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is the precision;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type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is the type character of formatting.</a:t>
            </a:r>
            <a:endParaRPr lang="zh-CN" altLang="en-US" sz="20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a:xfrm>
            <a:off x="2999656" y="482509"/>
            <a:ext cx="6069632" cy="493713"/>
          </a:xfrm>
        </p:spPr>
        <p:txBody>
          <a:bodyPr/>
          <a:lstStyle/>
          <a:p>
            <a:pPr eaLnBrk="1" hangingPunct="1">
              <a:defRPr/>
            </a:pPr>
            <a:r>
              <a:rPr lang="zh-CN" altLang="zh-CN" dirty="0"/>
              <a:t>String formatting </a:t>
            </a:r>
            <a:r>
              <a:rPr lang="zh-CN" altLang="en-US" dirty="0"/>
              <a:t>(</a:t>
            </a:r>
            <a:r>
              <a:rPr lang="en-US" altLang="zh-CN" dirty="0"/>
              <a:t>5</a:t>
            </a:r>
            <a:r>
              <a:rPr lang="zh-CN" altLang="en-US" dirty="0"/>
              <a:t>)</a:t>
            </a:r>
            <a:endParaRPr lang="zh-CN" altLang="en-US" dirty="0"/>
          </a:p>
        </p:txBody>
      </p:sp>
      <p:sp>
        <p:nvSpPr>
          <p:cNvPr id="52227" name="内容占位符 2"/>
          <p:cNvSpPr>
            <a:spLocks noGrp="1" noChangeArrowheads="1"/>
          </p:cNvSpPr>
          <p:nvPr>
            <p:ph idx="1"/>
          </p:nvPr>
        </p:nvSpPr>
        <p:spPr>
          <a:xfrm>
            <a:off x="263525" y="908050"/>
            <a:ext cx="10445750" cy="3516313"/>
          </a:xfrm>
        </p:spPr>
        <p:txBody>
          <a:bodyPr/>
          <a:lstStyle/>
          <a:p>
            <a:pPr eaLnBrk="1" hangingPunct="1"/>
            <a:r>
              <a:rPr lang="zh-CN" altLang="zh-CN" sz="2800" dirty="0"/>
              <a:t>Format Specifier (</a:t>
            </a:r>
            <a:r>
              <a:rPr lang="en-US" altLang="zh-CN" sz="2800" dirty="0" err="1"/>
              <a:t>format_spec</a:t>
            </a:r>
            <a:r>
              <a:rPr lang="zh-CN" altLang="zh-CN" sz="2800" dirty="0"/>
              <a:t>) Basic Format</a:t>
            </a:r>
            <a:endParaRPr lang="zh-CN" altLang="en-US" sz="2800" dirty="0"/>
          </a:p>
        </p:txBody>
      </p:sp>
      <p:pic>
        <p:nvPicPr>
          <p:cNvPr id="52229"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239635" y="1244600"/>
            <a:ext cx="4952365" cy="43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52488" y="1677988"/>
            <a:ext cx="11004550" cy="1631950"/>
          </a:xfrm>
          <a:prstGeom prst="rect">
            <a:avLst/>
          </a:prstGeom>
        </p:spPr>
        <p:txBody>
          <a:bodyPr>
            <a:spAutoFit/>
          </a:bodyPr>
          <a:lstStyle/>
          <a:p>
            <a:pPr marL="285750" indent="-285750">
              <a:buFont typeface="Times New Roman" panose="02020603050405020304" pitchFamily="18" charset="0"/>
              <a:buChar char="•"/>
              <a:defRPr/>
            </a:pP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where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fill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is the fill character, which can be any character except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align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is the alignment, including: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"&lt;"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(left-aligned),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(right-aligned),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(the fill is located between the symbol and the number, e.g.,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'+000000120'</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(centered);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sign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is the sign character, including: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(positive number), '-' (negative number), " " (positive number with space, negative number with -); '#' (optional) uses another character; '#' (optional) uses another character; '#' (positive number with space, negative number with -); '#' (optional) uses another character; '#' (optional) uses another character; '#' (optional) uses another character; '#' (optional) uses another character. "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(positive),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(negative),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(positive with space, negative with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uses another conversion method;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'0'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the left side of the numeric type formatting result is filled with zeros;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width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is the minimum width;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precision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(optional) is the precision; </a:t>
            </a:r>
            <a:r>
              <a:rPr lang="en-US"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type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is the type character of formatting.</a:t>
            </a:r>
            <a:endParaRPr lang="zh-CN" altLang="en-US" sz="20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1201986" y="5085080"/>
            <a:ext cx="8569077" cy="1569660"/>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format(81.2, "0.5f")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'81.20000</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format(81.2, "%")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'8120.000000%'</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format(1000000, "_")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1_000_000</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format(1024, "_b")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'100_0000_0000</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1294606" y="454659"/>
            <a:ext cx="9602787" cy="519113"/>
          </a:xfrm>
        </p:spPr>
        <p:txBody>
          <a:bodyPr/>
          <a:lstStyle/>
          <a:p>
            <a:pPr eaLnBrk="1" hangingPunct="1">
              <a:defRPr/>
            </a:pPr>
            <a:r>
              <a:rPr lang="zh-CN" altLang="zh-CN" dirty="0"/>
              <a:t>String formatting </a:t>
            </a:r>
            <a:r>
              <a:rPr lang="zh-CN" altLang="en-US" dirty="0"/>
              <a:t>(</a:t>
            </a:r>
            <a:r>
              <a:rPr lang="en-US" altLang="zh-CN" dirty="0"/>
              <a:t>6</a:t>
            </a:r>
            <a:r>
              <a:rPr lang="zh-CN" altLang="en-US" dirty="0"/>
              <a:t>)</a:t>
            </a:r>
            <a:endParaRPr lang="zh-CN" altLang="en-US" dirty="0"/>
          </a:p>
        </p:txBody>
      </p:sp>
      <p:sp>
        <p:nvSpPr>
          <p:cNvPr id="53251" name="内容占位符 2"/>
          <p:cNvSpPr>
            <a:spLocks noGrp="1" noChangeArrowheads="1"/>
          </p:cNvSpPr>
          <p:nvPr>
            <p:ph idx="1"/>
          </p:nvPr>
        </p:nvSpPr>
        <p:spPr>
          <a:xfrm>
            <a:off x="263525" y="908050"/>
            <a:ext cx="10383838" cy="3503613"/>
          </a:xfrm>
        </p:spPr>
        <p:txBody>
          <a:bodyPr/>
          <a:lstStyle/>
          <a:p>
            <a:pPr eaLnBrk="1" hangingPunct="1"/>
            <a:r>
              <a:rPr lang="en-US" altLang="zh-CN" sz="2800"/>
              <a:t>3</a:t>
            </a:r>
            <a:r>
              <a:rPr lang="zh-CN" altLang="zh-CN" sz="2800"/>
              <a:t>. String </a:t>
            </a:r>
            <a:r>
              <a:rPr lang="en-US" altLang="zh-CN" sz="2800"/>
              <a:t>format </a:t>
            </a:r>
            <a:r>
              <a:rPr lang="zh-CN" altLang="zh-CN" sz="2800"/>
              <a:t>method</a:t>
            </a:r>
            <a:endParaRPr lang="en-US" altLang="zh-CN" sz="2800"/>
          </a:p>
          <a:p>
            <a:pPr eaLnBrk="1" hangingPunct="1"/>
            <a:endParaRPr lang="en-US" altLang="zh-CN" sz="2800"/>
          </a:p>
          <a:p>
            <a:pPr eaLnBrk="1" hangingPunct="1"/>
            <a:endParaRPr lang="zh-CN" altLang="zh-CN" sz="2800"/>
          </a:p>
          <a:p>
            <a:pPr eaLnBrk="1" hangingPunct="1"/>
            <a:r>
              <a:rPr lang="zh-CN" altLang="zh-CN" sz="2800"/>
              <a:t>Syntax of format descriptors</a:t>
            </a:r>
            <a:endParaRPr lang="zh-CN" altLang="en-US" sz="2800"/>
          </a:p>
        </p:txBody>
      </p:sp>
      <p:sp>
        <p:nvSpPr>
          <p:cNvPr id="2" name="矩形 1"/>
          <p:cNvSpPr/>
          <p:nvPr/>
        </p:nvSpPr>
        <p:spPr>
          <a:xfrm>
            <a:off x="833438" y="3087688"/>
            <a:ext cx="10663237" cy="400050"/>
          </a:xfrm>
          <a:prstGeom prst="rect">
            <a:avLst/>
          </a:prstGeom>
        </p:spPr>
        <p:txBody>
          <a:bodyPr>
            <a:spAutoFit/>
          </a:bodyPr>
          <a:lstStyle/>
          <a:p>
            <a:pPr marL="285750" indent="-285750">
              <a:buFont typeface="Times New Roman" panose="02020603050405020304" pitchFamily="18" charset="0"/>
              <a:buChar char="•"/>
              <a:defRPr/>
            </a:pP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where the optional index corresponds to the location of the parameter value to be formatted and the optional key corresponds to the key of the mapping to be formatted</a:t>
            </a:r>
            <a:endParaRPr lang="zh-CN" altLang="en-US" sz="20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623645" y="3933190"/>
            <a:ext cx="11377263" cy="2554545"/>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 {0:d}; hex: {0:x}; oct: {0:o}; bin: {0:b}".format(100)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'int: 100; hex: 64; oct: 144; bin: 1100100'</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 {0:d}; hex: {0:#x}; oct: {0:#o}; bin: {0:#b}".format(100)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'int: 100; hex: 0x64; oct: 0o144; bin: 0b1100100'</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 {1}, {0}'.format('a', 'b', 'c')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 b, a'</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 b, a'</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str.format_map('{name:s},{age:d},{weight:3.2f}', {'name':'Mary', 'age':20, 'weight':49})</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'Mary, 20, 49.00'</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custDataLst>
              <p:tags r:id="rId1"/>
            </p:custDataLst>
          </p:nvPr>
        </p:nvSpPr>
        <p:spPr>
          <a:xfrm>
            <a:off x="623570" y="1417320"/>
            <a:ext cx="10224770" cy="1014730"/>
          </a:xfrm>
          <a:prstGeom prst="rect">
            <a:avLst/>
          </a:prstGeom>
          <a:solidFill>
            <a:schemeClr val="accent3">
              <a:lumMod val="20000"/>
              <a:lumOff val="80000"/>
            </a:schemeClr>
          </a:solidFill>
        </p:spPr>
        <p:txBody>
          <a:bodyPr wrap="square">
            <a:spAutoFit/>
          </a:bodyPr>
          <a:p>
            <a:pPr marL="342900" indent="-342900" algn="just">
              <a:spcAft>
                <a:spcPts val="0"/>
              </a:spcAft>
              <a:buFont typeface="Wingdings" panose="05000000000000000000" pitchFamily="2" charset="2"/>
              <a:buChar char=""/>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str.format(format str, value1, value2</a:t>
            </a: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 …)	# class method</a:t>
            </a:r>
            <a:endParaRPr lang="en-US"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format_str.format(</a:t>
            </a: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value1, value2</a:t>
            </a: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 …)		# object method</a:t>
            </a:r>
            <a:endParaRPr lang="en-US" sz="20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format_str.format_map(mapping)</a:t>
            </a:r>
            <a:endParaRPr lang="en-US" sz="20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custDataLst>
              <p:tags r:id="rId2"/>
            </p:custDataLst>
          </p:nvPr>
        </p:nvSpPr>
        <p:spPr>
          <a:xfrm>
            <a:off x="5593715" y="2635885"/>
            <a:ext cx="3394075" cy="398780"/>
          </a:xfrm>
          <a:prstGeom prst="rect">
            <a:avLst/>
          </a:prstGeom>
          <a:solidFill>
            <a:schemeClr val="accent3">
              <a:lumMod val="20000"/>
              <a:lumOff val="80000"/>
            </a:schemeClr>
          </a:solidFill>
        </p:spPr>
        <p:txBody>
          <a:bodyPr wrap="square">
            <a:spAutoFit/>
          </a:bodyPr>
          <a:p>
            <a:pPr marL="0" indent="0" algn="just">
              <a:spcAft>
                <a:spcPts val="0"/>
              </a:spcAft>
              <a:buFont typeface="Wingdings" panose="05000000000000000000" pitchFamily="2" charset="2"/>
              <a:buNone/>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{[index and key]:format_spec</a:t>
            </a:r>
            <a:endParaRPr lang="en-US" sz="20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a:xfrm>
            <a:off x="1199456" y="476672"/>
            <a:ext cx="9602788" cy="504825"/>
          </a:xfrm>
        </p:spPr>
        <p:txBody>
          <a:bodyPr/>
          <a:lstStyle/>
          <a:p>
            <a:pPr eaLnBrk="1" hangingPunct="1">
              <a:defRPr/>
            </a:pPr>
            <a:r>
              <a:rPr lang="en-US" altLang="zh-CN" dirty="0"/>
              <a:t>f </a:t>
            </a:r>
            <a:r>
              <a:rPr lang="zh-CN" altLang="en-US" dirty="0"/>
              <a:t>string (string interpolation)</a:t>
            </a:r>
            <a:endParaRPr lang="zh-CN" altLang="en-US" dirty="0"/>
          </a:p>
        </p:txBody>
      </p:sp>
      <p:sp>
        <p:nvSpPr>
          <p:cNvPr id="54275" name="内容占位符 2"/>
          <p:cNvSpPr>
            <a:spLocks noGrp="1" noChangeArrowheads="1"/>
          </p:cNvSpPr>
          <p:nvPr>
            <p:ph idx="1"/>
          </p:nvPr>
        </p:nvSpPr>
        <p:spPr>
          <a:xfrm>
            <a:off x="695325" y="1268413"/>
            <a:ext cx="9963150" cy="3295650"/>
          </a:xfrm>
        </p:spPr>
        <p:txBody>
          <a:bodyPr/>
          <a:lstStyle/>
          <a:p>
            <a:pPr eaLnBrk="1" hangingPunct="1"/>
            <a:r>
              <a:rPr lang="zh-CN" altLang="en-US" sz="2800"/>
              <a:t>Starting with </a:t>
            </a:r>
            <a:r>
              <a:rPr lang="en-US" altLang="zh-CN" sz="2800"/>
              <a:t>Python </a:t>
            </a:r>
            <a:r>
              <a:rPr lang="zh-CN" altLang="en-US" sz="2800"/>
              <a:t>version </a:t>
            </a:r>
            <a:r>
              <a:rPr lang="en-US" altLang="zh-CN" sz="2800"/>
              <a:t>3.6</a:t>
            </a:r>
            <a:r>
              <a:rPr lang="zh-CN" altLang="en-US" sz="2800"/>
              <a:t>, support for formatted string variables has been added so that strings starting with </a:t>
            </a:r>
            <a:r>
              <a:rPr lang="en-US" altLang="zh-CN" sz="2800"/>
              <a:t>f </a:t>
            </a:r>
            <a:r>
              <a:rPr lang="zh-CN" altLang="en-US" sz="2800"/>
              <a:t>can contain variables embedded in the curly braces </a:t>
            </a:r>
            <a:r>
              <a:rPr lang="en-US" altLang="zh-CN" sz="2800"/>
              <a:t>{}</a:t>
            </a:r>
            <a:r>
              <a:rPr lang="zh-CN" altLang="en-US" sz="2800"/>
              <a:t>, called string variable substitution (interpolation)</a:t>
            </a:r>
            <a:endParaRPr lang="zh-CN" altLang="en-US" sz="2800"/>
          </a:p>
        </p:txBody>
      </p:sp>
      <p:sp>
        <p:nvSpPr>
          <p:cNvPr id="2" name="矩形 1"/>
          <p:cNvSpPr/>
          <p:nvPr/>
        </p:nvSpPr>
        <p:spPr>
          <a:xfrm>
            <a:off x="551384" y="3212976"/>
            <a:ext cx="11233248" cy="2308324"/>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 = "Fred"</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f "He said his name is {name}."              #Output: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'He said his name is Fred.'</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'He said his name is Fred.'</a:t>
            </a:r>
            <a:endPar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score, width, precision = 12.34567, 10, 4</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 "result: {score:{width}. {precision}}"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'result: 12.35'</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'result: 12.35'</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2237105" y="458470"/>
            <a:ext cx="7717790" cy="504825"/>
          </a:xfrm>
        </p:spPr>
        <p:txBody>
          <a:bodyPr/>
          <a:lstStyle/>
          <a:p>
            <a:pPr eaLnBrk="1" hangingPunct="1">
              <a:defRPr/>
            </a:pPr>
            <a:r>
              <a:rPr lang="zh-CN" altLang="zh-CN" dirty="0"/>
              <a:t>Examples of string applications </a:t>
            </a:r>
            <a:r>
              <a:rPr lang="zh-CN" altLang="en-US" dirty="0"/>
              <a:t>(</a:t>
            </a:r>
            <a:r>
              <a:rPr lang="en-US" altLang="zh-CN" dirty="0"/>
              <a:t>1</a:t>
            </a:r>
            <a:r>
              <a:rPr lang="zh-CN" altLang="en-US" dirty="0"/>
              <a:t>)</a:t>
            </a:r>
            <a:endParaRPr lang="zh-CN" altLang="en-US" dirty="0"/>
          </a:p>
        </p:txBody>
      </p:sp>
      <p:sp>
        <p:nvSpPr>
          <p:cNvPr id="22531" name="内容占位符 2"/>
          <p:cNvSpPr>
            <a:spLocks noGrp="1" noChangeArrowheads="1"/>
          </p:cNvSpPr>
          <p:nvPr>
            <p:ph idx="1"/>
          </p:nvPr>
        </p:nvSpPr>
        <p:spPr>
          <a:xfrm>
            <a:off x="34726" y="1059433"/>
            <a:ext cx="12031327" cy="4114800"/>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5.22</a:t>
            </a:r>
            <a:r>
              <a:rPr lang="zh-CN" altLang="zh-CN" sz="2400" dirty="0">
                <a:highlight>
                  <a:srgbClr val="00FFFF"/>
                </a:highlight>
                <a:cs typeface="Times New Roman" panose="02020603050405020304" pitchFamily="18" charset="0"/>
              </a:rPr>
              <a:t>] String usage example </a:t>
            </a:r>
            <a:r>
              <a:rPr lang="en-US" altLang="zh-CN" sz="2400" dirty="0">
                <a:highlight>
                  <a:srgbClr val="00FFFF"/>
                </a:highlight>
                <a:cs typeface="Times New Roman" panose="02020603050405020304" pitchFamily="18" charset="0"/>
              </a:rPr>
              <a:t>1 </a:t>
            </a:r>
            <a:r>
              <a:rPr lang="zh-CN" altLang="zh-CN" sz="2400" dirty="0">
                <a:highlight>
                  <a:srgbClr val="00FFFF"/>
                </a:highlight>
                <a:cs typeface="Times New Roman" panose="02020603050405020304" pitchFamily="18" charset="0"/>
              </a:rPr>
              <a:t>(</a:t>
            </a:r>
            <a:r>
              <a:rPr lang="en-US" altLang="zh-CN" sz="2400" kern="100" dirty="0">
                <a:highlight>
                  <a:srgbClr val="FFFF00"/>
                </a:highlight>
                <a:cs typeface="Times New Roman" panose="02020603050405020304" pitchFamily="18" charset="0"/>
              </a:rPr>
              <a:t>str_count.py</a:t>
            </a:r>
            <a:r>
              <a:rPr lang="zh-CN" altLang="zh-CN" sz="2400" dirty="0">
                <a:highlight>
                  <a:srgbClr val="00FFFF"/>
                </a:highlight>
                <a:cs typeface="Times New Roman" panose="02020603050405020304" pitchFamily="18" charset="0"/>
              </a:rPr>
              <a:t>): enter any string and count the </a:t>
            </a:r>
            <a:r>
              <a:rPr lang="zh-CN" altLang="zh-CN" sz="2400" dirty="0">
                <a:highlight>
                  <a:srgbClr val="00FFFF"/>
                </a:highlight>
                <a:cs typeface="Times New Roman" panose="02020603050405020304" pitchFamily="18" charset="0"/>
              </a:rPr>
              <a:t>number and frequency of occurrences of the </a:t>
            </a:r>
            <a:r>
              <a:rPr lang="zh-CN" altLang="zh-CN" sz="2400" dirty="0">
                <a:highlight>
                  <a:srgbClr val="00FFFF"/>
                </a:highlight>
                <a:cs typeface="Times New Roman" panose="02020603050405020304" pitchFamily="18" charset="0"/>
              </a:rPr>
              <a:t>vowel letters (</a:t>
            </a:r>
            <a:r>
              <a:rPr lang="en-US" altLang="zh-CN" sz="2400" dirty="0">
                <a:highlight>
                  <a:srgbClr val="00FFFF"/>
                </a:highlight>
                <a:cs typeface="Times New Roman" panose="02020603050405020304" pitchFamily="18" charset="0"/>
              </a:rPr>
              <a:t>'a'</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'e'</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a:t>
            </a:r>
            <a:r>
              <a:rPr lang="en-US" altLang="zh-CN" sz="2400" dirty="0" err="1">
                <a:highlight>
                  <a:srgbClr val="00FFFF"/>
                </a:highlight>
                <a:cs typeface="Times New Roman" panose="02020603050405020304" pitchFamily="18" charset="0"/>
              </a:rPr>
              <a:t>i</a:t>
            </a:r>
            <a:r>
              <a:rPr lang="en-US" altLang="zh-CN"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'o'</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'u'</a:t>
            </a:r>
            <a:r>
              <a:rPr lang="zh-CN" altLang="zh-CN" sz="2400" dirty="0">
                <a:highlight>
                  <a:srgbClr val="00FFFF"/>
                </a:highlight>
                <a:cs typeface="Times New Roman" panose="02020603050405020304" pitchFamily="18" charset="0"/>
              </a:rPr>
              <a:t>, case insensitive) </a:t>
            </a:r>
            <a:r>
              <a:rPr lang="zh-CN" altLang="zh-CN" sz="2400" dirty="0">
                <a:highlight>
                  <a:srgbClr val="00FFFF"/>
                </a:highlight>
                <a:cs typeface="Times New Roman" panose="02020603050405020304" pitchFamily="18" charset="0"/>
              </a:rPr>
              <a:t>in it</a:t>
            </a:r>
            <a:endParaRPr lang="en-US" altLang="zh-CN" sz="2400" dirty="0">
              <a:highlight>
                <a:srgbClr val="00FFFF"/>
              </a:highlight>
              <a:cs typeface="Times New Roman" panose="02020603050405020304" pitchFamily="18" charset="0"/>
            </a:endParaRPr>
          </a:p>
        </p:txBody>
      </p:sp>
      <p:sp>
        <p:nvSpPr>
          <p:cNvPr id="2" name="矩形 1"/>
          <p:cNvSpPr/>
          <p:nvPr/>
        </p:nvSpPr>
        <p:spPr>
          <a:xfrm>
            <a:off x="286385" y="2269490"/>
            <a:ext cx="8510588" cy="4094163"/>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s1 = input('Please enter a string:') #'The quick brown fox jumps over the lazy dog'</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s2 = s1.upper() #convert to uppercase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countall = len(s1) # string length</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counta=s2.count('A');counte=s2.count('E');counti=s2.count('I')</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counto=s2.count('O');countu=s2.count('U')</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print('The total number of all letters is:', countall)</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print('The number of occurrences and frequency of vowel letters are:')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print('A:{0}\t{1:2.2f}%'.format(counta, counta/countall * 100))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print('E:{0}\t{1:2.2f}%'.format(counte, counte/countall * 100))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print('I:{0}\t{1:2.2f}%'.format(counti, counti/countall * 100))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print('O:{0}\t{1:2.2f}%'.format(counto, counto/countall * 100))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print('U:{0}\t{1:2.2f}%'.format(countu, countu/countall * 100))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5301"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744878" y="3285237"/>
            <a:ext cx="43211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1271587" y="446088"/>
            <a:ext cx="9648825" cy="504825"/>
          </a:xfrm>
        </p:spPr>
        <p:txBody>
          <a:bodyPr/>
          <a:lstStyle/>
          <a:p>
            <a:pPr eaLnBrk="1" hangingPunct="1">
              <a:defRPr/>
            </a:pPr>
            <a:r>
              <a:rPr lang="zh-CN" altLang="zh-CN" dirty="0"/>
              <a:t>Examples of string applications </a:t>
            </a:r>
            <a:r>
              <a:rPr lang="zh-CN" altLang="en-US" dirty="0"/>
              <a:t>(</a:t>
            </a:r>
            <a:r>
              <a:rPr lang="en-US" altLang="zh-CN" dirty="0"/>
              <a:t>2</a:t>
            </a:r>
            <a:r>
              <a:rPr lang="zh-CN" altLang="en-US" dirty="0"/>
              <a:t>)</a:t>
            </a:r>
            <a:endParaRPr lang="zh-CN" altLang="en-US" dirty="0"/>
          </a:p>
        </p:txBody>
      </p:sp>
      <p:sp>
        <p:nvSpPr>
          <p:cNvPr id="23555" name="内容占位符 2"/>
          <p:cNvSpPr>
            <a:spLocks noGrp="1" noChangeArrowheads="1"/>
          </p:cNvSpPr>
          <p:nvPr>
            <p:ph idx="1"/>
          </p:nvPr>
        </p:nvSpPr>
        <p:spPr>
          <a:xfrm>
            <a:off x="191344" y="981075"/>
            <a:ext cx="11665296" cy="4114800"/>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5.23</a:t>
            </a:r>
            <a:r>
              <a:rPr lang="zh-CN" altLang="zh-CN" sz="2400" dirty="0">
                <a:highlight>
                  <a:srgbClr val="00FFFF"/>
                </a:highlight>
                <a:cs typeface="Times New Roman" panose="02020603050405020304" pitchFamily="18" charset="0"/>
              </a:rPr>
              <a:t>] String usage example </a:t>
            </a:r>
            <a:r>
              <a:rPr lang="en-US" altLang="zh-CN" sz="2400" dirty="0">
                <a:highlight>
                  <a:srgbClr val="00FFFF"/>
                </a:highlight>
                <a:cs typeface="Times New Roman" panose="02020603050405020304" pitchFamily="18" charset="0"/>
              </a:rPr>
              <a:t>2 </a:t>
            </a:r>
            <a:r>
              <a:rPr lang="zh-CN" altLang="zh-CN" sz="2400" dirty="0">
                <a:highlight>
                  <a:srgbClr val="00FFFF"/>
                </a:highlight>
                <a:cs typeface="Times New Roman" panose="02020603050405020304" pitchFamily="18" charset="0"/>
              </a:rPr>
              <a:t>(</a:t>
            </a:r>
            <a:r>
              <a:rPr lang="en-US" altLang="zh-CN" sz="2400" kern="100" dirty="0">
                <a:highlight>
                  <a:srgbClr val="FFFF00"/>
                </a:highlight>
                <a:cs typeface="Times New Roman" panose="02020603050405020304" pitchFamily="18" charset="0"/>
              </a:rPr>
              <a:t>txt_count.py</a:t>
            </a:r>
            <a:r>
              <a:rPr lang="zh-CN" altLang="zh-CN" sz="2400" dirty="0">
                <a:highlight>
                  <a:srgbClr val="00FFFF"/>
                </a:highlight>
                <a:cs typeface="Times New Roman" panose="02020603050405020304" pitchFamily="18" charset="0"/>
              </a:rPr>
              <a:t>): read a text file and count the number of lines, characters and words in it</a:t>
            </a:r>
            <a:endParaRPr lang="zh-CN" altLang="en-US" sz="2400" dirty="0">
              <a:highlight>
                <a:srgbClr val="00FFFF"/>
              </a:highlight>
              <a:cs typeface="Times New Roman" panose="02020603050405020304" pitchFamily="18" charset="0"/>
            </a:endParaRPr>
          </a:p>
        </p:txBody>
      </p:sp>
      <p:pic>
        <p:nvPicPr>
          <p:cNvPr id="56324"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896225" y="3038475"/>
            <a:ext cx="2225675"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04850" y="1892300"/>
            <a:ext cx="6689725" cy="4349750"/>
          </a:xfrm>
          <a:prstGeom prst="rect">
            <a:avLst/>
          </a:prstGeom>
          <a:solidFill>
            <a:schemeClr val="accent4">
              <a:lumMod val="20000"/>
              <a:lumOff val="80000"/>
            </a:schemeClr>
          </a:solidFill>
          <a:ln>
            <a:solidFill>
              <a:srgbClr val="FF0000"/>
            </a:solidFill>
          </a:ln>
        </p:spPr>
        <p:txBody>
          <a:bodyPr>
            <a:noAutofit/>
          </a:bodyPr>
          <a:lstStyle/>
          <a:p>
            <a:pPr indent="2286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file_name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"txt_count.py"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#text file name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line_counts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0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#line_counts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word_counts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0 #word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character_counts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0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#character_counts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with open(</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file_name</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encoding='utf8') as f.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line in f: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words =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line.split</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#separate the words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line_counts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1 #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line_counts plus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word_counts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len</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(words)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#word_counts plus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character_counts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len</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(line) #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character counts plus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Line counts:</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line_counts</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Number of words: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word_counts</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Number of characters:</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character_counts</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1200150" y="601139"/>
            <a:ext cx="9602788" cy="576263"/>
          </a:xfrm>
        </p:spPr>
        <p:txBody>
          <a:bodyPr/>
          <a:lstStyle/>
          <a:p>
            <a:pPr eaLnBrk="1" hangingPunct="1">
              <a:defRPr/>
            </a:pPr>
            <a:r>
              <a:rPr lang="zh-CN" altLang="zh-CN" dirty="0"/>
              <a:t>byte </a:t>
            </a:r>
            <a:r>
              <a:rPr lang="zh-CN" altLang="en-US" dirty="0"/>
              <a:t>sequence</a:t>
            </a:r>
            <a:endParaRPr lang="zh-CN" altLang="en-US" dirty="0"/>
          </a:p>
        </p:txBody>
      </p:sp>
      <p:sp>
        <p:nvSpPr>
          <p:cNvPr id="57347" name="内容占位符 2"/>
          <p:cNvSpPr>
            <a:spLocks noGrp="1" noChangeArrowheads="1"/>
          </p:cNvSpPr>
          <p:nvPr>
            <p:ph idx="1"/>
          </p:nvPr>
        </p:nvSpPr>
        <p:spPr>
          <a:xfrm>
            <a:off x="263352" y="1196975"/>
            <a:ext cx="11665296" cy="4176713"/>
          </a:xfrm>
        </p:spPr>
        <p:txBody>
          <a:bodyPr/>
          <a:lstStyle/>
          <a:p>
            <a:pPr eaLnBrk="1" hangingPunct="1"/>
            <a:r>
              <a:rPr lang="zh-CN" altLang="zh-CN" sz="3600" dirty="0"/>
              <a:t>Byte </a:t>
            </a:r>
            <a:r>
              <a:rPr lang="zh-CN" altLang="en-US" sz="3600" dirty="0"/>
              <a:t>sequences </a:t>
            </a:r>
            <a:r>
              <a:rPr lang="zh-CN" altLang="zh-CN" sz="3600" dirty="0"/>
              <a:t>(</a:t>
            </a:r>
            <a:r>
              <a:rPr lang="en-US" altLang="zh-CN" sz="3600" dirty="0"/>
              <a:t>bytes </a:t>
            </a:r>
            <a:r>
              <a:rPr lang="zh-CN" altLang="zh-CN" sz="3600" dirty="0"/>
              <a:t>and </a:t>
            </a:r>
            <a:r>
              <a:rPr lang="en-US" altLang="zh-CN" sz="3600" dirty="0" err="1"/>
              <a:t>bytearray</a:t>
            </a:r>
            <a:r>
              <a:rPr lang="zh-CN" altLang="zh-CN" sz="3600" dirty="0"/>
              <a:t>) are </a:t>
            </a:r>
            <a:r>
              <a:rPr lang="zh-CN" altLang="en-US" sz="3600" dirty="0"/>
              <a:t>sequential </a:t>
            </a:r>
            <a:r>
              <a:rPr lang="zh-CN" altLang="zh-CN" sz="3600" dirty="0"/>
              <a:t>data types consisting of </a:t>
            </a:r>
            <a:r>
              <a:rPr lang="en-US" altLang="zh-CN" sz="3600" dirty="0"/>
              <a:t>8 </a:t>
            </a:r>
            <a:r>
              <a:rPr lang="zh-CN" altLang="zh-CN" sz="3600" dirty="0"/>
              <a:t>bits of byte data, i.e., </a:t>
            </a:r>
            <a:r>
              <a:rPr lang="zh-CN" altLang="en-US" sz="3600" dirty="0"/>
              <a:t>a sequence of </a:t>
            </a:r>
            <a:r>
              <a:rPr lang="zh-CN" altLang="zh-CN" sz="3600" dirty="0"/>
              <a:t>integers with </a:t>
            </a:r>
            <a:r>
              <a:rPr lang="en-US" altLang="zh-CN" sz="3600" dirty="0"/>
              <a:t>0 &lt;= x &lt; 256</a:t>
            </a:r>
            <a:endParaRPr lang="en-US" altLang="zh-CN" sz="3600" dirty="0"/>
          </a:p>
          <a:p>
            <a:pPr eaLnBrk="1" hangingPunct="1"/>
            <a:r>
              <a:rPr lang="en-US" altLang="zh-CN" sz="3600" dirty="0"/>
              <a:t>Python</a:t>
            </a:r>
            <a:r>
              <a:rPr lang="zh-CN" altLang="zh-CN" sz="3600" dirty="0"/>
              <a:t>'s built-in </a:t>
            </a:r>
            <a:r>
              <a:rPr lang="zh-CN" altLang="en-US" sz="3600" dirty="0"/>
              <a:t>byte-sequence </a:t>
            </a:r>
            <a:r>
              <a:rPr lang="zh-CN" altLang="zh-CN" sz="3600" dirty="0"/>
              <a:t>data types include: </a:t>
            </a:r>
            <a:r>
              <a:rPr lang="en-US" altLang="zh-CN" sz="3600" dirty="0"/>
              <a:t>bytes </a:t>
            </a:r>
            <a:r>
              <a:rPr lang="zh-CN" altLang="zh-CN" sz="3600" dirty="0"/>
              <a:t>(immutable objects), </a:t>
            </a:r>
            <a:r>
              <a:rPr lang="en-US" altLang="zh-CN" sz="3600" dirty="0" err="1"/>
              <a:t>bytearray </a:t>
            </a:r>
            <a:r>
              <a:rPr lang="zh-CN" altLang="zh-CN" sz="3600" dirty="0"/>
              <a:t>(mutable objects), and </a:t>
            </a:r>
            <a:r>
              <a:rPr lang="en-US" altLang="zh-CN" sz="3600" dirty="0" err="1"/>
              <a:t>memoryview</a:t>
            </a:r>
            <a:endParaRPr lang="en-US" altLang="zh-CN" sz="3600" dirty="0"/>
          </a:p>
          <a:p>
            <a:pPr eaLnBrk="1" hangingPunct="1"/>
            <a:endParaRPr lang="zh-CN" altLang="en-US" sz="3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1055440" y="476672"/>
            <a:ext cx="9720262" cy="504825"/>
          </a:xfrm>
        </p:spPr>
        <p:txBody>
          <a:bodyPr/>
          <a:lstStyle/>
          <a:p>
            <a:pPr eaLnBrk="1" hangingPunct="1">
              <a:defRPr/>
            </a:pPr>
            <a:r>
              <a:rPr lang="en-US" altLang="zh-CN" dirty="0"/>
              <a:t>Bytes </a:t>
            </a:r>
            <a:r>
              <a:rPr lang="zh-CN" altLang="zh-CN" dirty="0"/>
              <a:t>Constant</a:t>
            </a:r>
            <a:endParaRPr lang="zh-CN" altLang="en-US" dirty="0"/>
          </a:p>
        </p:txBody>
      </p:sp>
      <p:sp>
        <p:nvSpPr>
          <p:cNvPr id="58371" name="内容占位符 2"/>
          <p:cNvSpPr>
            <a:spLocks noGrp="1" noChangeArrowheads="1"/>
          </p:cNvSpPr>
          <p:nvPr>
            <p:ph idx="1"/>
          </p:nvPr>
        </p:nvSpPr>
        <p:spPr>
          <a:xfrm>
            <a:off x="550863" y="1196975"/>
            <a:ext cx="11593512" cy="5327650"/>
          </a:xfrm>
        </p:spPr>
        <p:txBody>
          <a:bodyPr/>
          <a:lstStyle/>
          <a:p>
            <a:pPr eaLnBrk="1" hangingPunct="1"/>
            <a:r>
              <a:rPr lang="zh-CN" altLang="zh-CN" sz="2800"/>
              <a:t>Use the letter </a:t>
            </a:r>
            <a:r>
              <a:rPr lang="en-US" altLang="zh-CN" sz="2800"/>
              <a:t>b enclosed in </a:t>
            </a:r>
            <a:r>
              <a:rPr lang="zh-CN" altLang="zh-CN" sz="2800"/>
              <a:t>single or double quotes</a:t>
            </a:r>
            <a:endParaRPr lang="en-US" altLang="zh-CN" sz="2800"/>
          </a:p>
          <a:p>
            <a:pPr eaLnBrk="1" hangingPunct="1"/>
            <a:r>
              <a:rPr lang="en-US" altLang="zh-CN" sz="2800"/>
              <a:t>Bytes </a:t>
            </a:r>
            <a:r>
              <a:rPr lang="zh-CN" altLang="zh-CN" sz="2800"/>
              <a:t>constants are defined in a similar way to strings</a:t>
            </a:r>
            <a:endParaRPr lang="en-US" altLang="zh-CN" sz="2800"/>
          </a:p>
          <a:p>
            <a:pPr lvl="1" eaLnBrk="1" hangingPunct="1"/>
            <a:r>
              <a:rPr lang="zh-CN" altLang="zh-CN" sz="2800"/>
              <a:t>(</a:t>
            </a:r>
            <a:r>
              <a:rPr lang="en-US" altLang="zh-CN" sz="2800"/>
              <a:t>1</a:t>
            </a:r>
            <a:r>
              <a:rPr lang="zh-CN" altLang="zh-CN" sz="2800"/>
              <a:t>) Single quotes (</a:t>
            </a:r>
            <a:r>
              <a:rPr lang="en-US" altLang="zh-CN" sz="2800"/>
              <a:t>b' '</a:t>
            </a:r>
            <a:r>
              <a:rPr lang="zh-CN" altLang="zh-CN" sz="2800"/>
              <a:t>). A string contained within single quotes, which can contain double quotes</a:t>
            </a:r>
            <a:endParaRPr lang="zh-CN" altLang="zh-CN" sz="2800"/>
          </a:p>
          <a:p>
            <a:pPr lvl="1" eaLnBrk="1" hangingPunct="1"/>
            <a:r>
              <a:rPr lang="zh-CN" altLang="zh-CN" sz="2800"/>
              <a:t>(</a:t>
            </a:r>
            <a:r>
              <a:rPr lang="en-US" altLang="zh-CN" sz="2800"/>
              <a:t>2</a:t>
            </a:r>
            <a:r>
              <a:rPr lang="zh-CN" altLang="zh-CN" sz="2800"/>
              <a:t>) Double quotes (</a:t>
            </a:r>
            <a:r>
              <a:rPr lang="en-US" altLang="zh-CN" sz="2800"/>
              <a:t>b" "</a:t>
            </a:r>
            <a:r>
              <a:rPr lang="zh-CN" altLang="zh-CN" sz="2800"/>
              <a:t>). A string contained within double quotes, which can contain single quotes</a:t>
            </a:r>
            <a:endParaRPr lang="zh-CN" altLang="zh-CN" sz="2800"/>
          </a:p>
          <a:p>
            <a:pPr lvl="1" eaLnBrk="1" hangingPunct="1"/>
            <a:r>
              <a:rPr lang="zh-CN" altLang="zh-CN" sz="2800"/>
              <a:t>(</a:t>
            </a:r>
            <a:r>
              <a:rPr lang="en-US" altLang="zh-CN" sz="2800"/>
              <a:t>3</a:t>
            </a:r>
            <a:r>
              <a:rPr lang="zh-CN" altLang="zh-CN" sz="2800"/>
              <a:t>) Triple single quotes (</a:t>
            </a:r>
            <a:r>
              <a:rPr lang="en-US" altLang="zh-CN" sz="2800"/>
              <a:t>b'''' ''''</a:t>
            </a:r>
            <a:r>
              <a:rPr lang="zh-CN" altLang="zh-CN" sz="2800"/>
              <a:t>). Strings contained in triple single quotes can be spanned across lines</a:t>
            </a:r>
            <a:endParaRPr lang="zh-CN" altLang="zh-CN" sz="2800"/>
          </a:p>
          <a:p>
            <a:pPr lvl="1" eaLnBrk="1" hangingPunct="1"/>
            <a:r>
              <a:rPr lang="zh-CN" altLang="zh-CN" sz="2800"/>
              <a:t>(</a:t>
            </a:r>
            <a:r>
              <a:rPr lang="en-US" altLang="zh-CN" sz="2800"/>
              <a:t>4</a:t>
            </a:r>
            <a:r>
              <a:rPr lang="zh-CN" altLang="zh-CN" sz="2800"/>
              <a:t>) Triple double quotes (</a:t>
            </a:r>
            <a:r>
              <a:rPr lang="en-US" altLang="zh-CN" sz="2800"/>
              <a:t>b"""""</a:t>
            </a:r>
            <a:r>
              <a:rPr lang="zh-CN" altLang="zh-CN" sz="2800"/>
              <a:t>). Strings contained within triple double quotes can be spanned across lines</a:t>
            </a:r>
            <a:endParaRPr lang="en-US" altLang="zh-CN"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1127125" y="474980"/>
            <a:ext cx="9604375" cy="576263"/>
          </a:xfrm>
        </p:spPr>
        <p:txBody>
          <a:bodyPr/>
          <a:lstStyle/>
          <a:p>
            <a:pPr eaLnBrk="1" hangingPunct="1">
              <a:defRPr/>
            </a:pPr>
            <a:r>
              <a:rPr lang="zh-CN" altLang="zh-CN" dirty="0"/>
              <a:t>Basic manipulation of </a:t>
            </a:r>
            <a:r>
              <a:rPr lang="zh-CN" altLang="en-US" dirty="0"/>
              <a:t>sequence </a:t>
            </a:r>
            <a:r>
              <a:rPr lang="zh-CN" altLang="zh-CN" dirty="0"/>
              <a:t>data </a:t>
            </a:r>
            <a:r>
              <a:rPr lang="zh-CN" altLang="en-US" dirty="0"/>
              <a:t>(</a:t>
            </a:r>
            <a:r>
              <a:rPr lang="en-US" altLang="zh-CN" dirty="0"/>
              <a:t>1</a:t>
            </a:r>
            <a:r>
              <a:rPr lang="zh-CN" altLang="en-US" dirty="0"/>
              <a:t>)</a:t>
            </a:r>
            <a:endParaRPr lang="zh-CN" altLang="en-US" dirty="0"/>
          </a:p>
        </p:txBody>
      </p:sp>
      <p:sp>
        <p:nvSpPr>
          <p:cNvPr id="16387" name="内容占位符 2"/>
          <p:cNvSpPr>
            <a:spLocks noGrp="1" noChangeArrowheads="1"/>
          </p:cNvSpPr>
          <p:nvPr>
            <p:ph idx="1"/>
          </p:nvPr>
        </p:nvSpPr>
        <p:spPr>
          <a:xfrm>
            <a:off x="1112838" y="1102529"/>
            <a:ext cx="9604375" cy="3295650"/>
          </a:xfrm>
        </p:spPr>
        <p:txBody>
          <a:bodyPr/>
          <a:lstStyle/>
          <a:p>
            <a:pPr eaLnBrk="1" hangingPunct="1">
              <a:defRPr/>
            </a:pPr>
            <a:r>
              <a:rPr lang="zh-CN" altLang="en-US" sz="2400" dirty="0"/>
              <a:t>Sequence </a:t>
            </a:r>
            <a:r>
              <a:rPr lang="zh-CN" altLang="zh-CN" sz="2400" dirty="0"/>
              <a:t>lengths, maxima, minima, summation</a:t>
            </a:r>
            <a:endParaRPr lang="en-US" altLang="zh-CN" sz="2400" dirty="0"/>
          </a:p>
          <a:p>
            <a:pPr lvl="1" algn="just" eaLnBrk="1" hangingPunct="1">
              <a:defRPr/>
            </a:pPr>
            <a:r>
              <a:rPr lang="en-US" altLang="zh-CN" sz="2400" dirty="0" err="1"/>
              <a:t>len</a:t>
            </a:r>
            <a:r>
              <a:rPr lang="en-US" altLang="zh-CN" sz="2400" dirty="0"/>
              <a:t>()</a:t>
            </a:r>
            <a:r>
              <a:rPr lang="zh-CN" altLang="en-US" sz="2400" dirty="0"/>
              <a:t>, </a:t>
            </a:r>
            <a:r>
              <a:rPr lang="en-US" altLang="zh-CN" sz="2400" dirty="0"/>
              <a:t>max()</a:t>
            </a:r>
            <a:r>
              <a:rPr lang="zh-CN" altLang="en-US" sz="2400" dirty="0"/>
              <a:t>, </a:t>
            </a:r>
            <a:r>
              <a:rPr lang="en-US" altLang="zh-CN" sz="2400" dirty="0"/>
              <a:t>min()</a:t>
            </a:r>
            <a:r>
              <a:rPr lang="zh-CN" altLang="en-US" sz="2400" dirty="0"/>
              <a:t>, get the length of the sequence, the maximum value of the elements in the sequence, the minimum value of the elements in the sequence</a:t>
            </a:r>
            <a:endParaRPr lang="en-US" altLang="zh-CN" sz="2400" dirty="0"/>
          </a:p>
          <a:p>
            <a:pPr lvl="1" algn="just" eaLnBrk="1" hangingPunct="1">
              <a:defRPr/>
            </a:pPr>
            <a:r>
              <a:rPr lang="en-US" altLang="zh-CN" sz="2400" dirty="0"/>
              <a:t>sum() </a:t>
            </a:r>
            <a:r>
              <a:rPr lang="zh-CN" altLang="en-US" sz="2400" dirty="0"/>
              <a:t>to get the sum of the elements in a list or tuple</a:t>
            </a:r>
            <a:endParaRPr lang="en-US" altLang="zh-CN" sz="2400" dirty="0"/>
          </a:p>
          <a:p>
            <a:pPr eaLnBrk="1" fontAlgn="auto" hangingPunct="1">
              <a:spcAft>
                <a:spcPts val="0"/>
              </a:spcAft>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5.1</a:t>
            </a:r>
            <a:r>
              <a:rPr lang="zh-CN" altLang="zh-CN" sz="2400" dirty="0">
                <a:highlight>
                  <a:srgbClr val="00FFFF"/>
                </a:highlight>
                <a:cs typeface="Times New Roman" panose="02020603050405020304" pitchFamily="18" charset="0"/>
              </a:rPr>
              <a:t>] Summing of </a:t>
            </a:r>
            <a:r>
              <a:rPr lang="zh-CN" altLang="en-US" sz="2400" dirty="0">
                <a:highlight>
                  <a:srgbClr val="00FFFF"/>
                </a:highlight>
                <a:cs typeface="Times New Roman" panose="02020603050405020304" pitchFamily="18" charset="0"/>
              </a:rPr>
              <a:t>Sequential </a:t>
            </a:r>
            <a:r>
              <a:rPr lang="zh-CN" altLang="zh-CN" sz="2400" dirty="0">
                <a:highlight>
                  <a:srgbClr val="00FFFF"/>
                </a:highlight>
                <a:cs typeface="Times New Roman" panose="02020603050405020304" pitchFamily="18" charset="0"/>
              </a:rPr>
              <a:t>Data</a:t>
            </a:r>
            <a:endParaRPr lang="en-US" altLang="zh-CN" sz="2400" dirty="0">
              <a:highlight>
                <a:srgbClr val="00FFFF"/>
              </a:highlight>
              <a:cs typeface="Times New Roman" panose="02020603050405020304" pitchFamily="18" charset="0"/>
            </a:endParaRPr>
          </a:p>
        </p:txBody>
      </p:sp>
      <p:sp>
        <p:nvSpPr>
          <p:cNvPr id="2" name="矩形 1"/>
          <p:cNvSpPr/>
          <p:nvPr/>
        </p:nvSpPr>
        <p:spPr>
          <a:xfrm>
            <a:off x="1271082" y="4076948"/>
            <a:ext cx="9505056" cy="2245360"/>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t1=(1,2,3,4)</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sum(t1)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10</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10</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t2=(1,'a',2)</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sum(t2)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#TypeError: unsupported pera</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sym typeface="+mn-ea"/>
              </a:rPr>
              <a:t>o</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nd type(s) for +: 'int' and 'str'</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s='1234'</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sum(s)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#TypeError: unsupported operand type(s) for +: 'int' and 'str'</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983432" y="476672"/>
            <a:ext cx="9614619" cy="590871"/>
          </a:xfrm>
        </p:spPr>
        <p:txBody>
          <a:bodyPr/>
          <a:lstStyle/>
          <a:p>
            <a:pPr marL="228600" indent="-228600" eaLnBrk="1" fontAlgn="auto" hangingPunct="1">
              <a:lnSpc>
                <a:spcPct val="120000"/>
              </a:lnSpc>
              <a:spcBef>
                <a:spcPts val="1000"/>
              </a:spcBef>
              <a:spcAft>
                <a:spcPts val="0"/>
              </a:spcAft>
              <a:buClr>
                <a:schemeClr val="accent1"/>
              </a:buClr>
              <a:buSzPct val="100000"/>
              <a:buFont typeface="Times New Roman" panose="02020603050405020304" pitchFamily="18" charset="0"/>
              <a:buChar char="•"/>
              <a:defRPr/>
            </a:pPr>
            <a:r>
              <a:rPr lang="zh-CN" altLang="zh-CN" dirty="0">
                <a:highlight>
                  <a:srgbClr val="00FFFF"/>
                </a:highlight>
                <a:latin typeface="+mn-lt"/>
                <a:ea typeface="Times New Roman" panose="02020603050405020304" pitchFamily="18" charset="0"/>
                <a:cs typeface="Times New Roman" panose="02020603050405020304" pitchFamily="18" charset="0"/>
              </a:rPr>
              <a:t>Example </a:t>
            </a:r>
            <a:r>
              <a:rPr lang="en-US" altLang="zh-CN" dirty="0">
                <a:highlight>
                  <a:srgbClr val="00FFFF"/>
                </a:highlight>
                <a:latin typeface="+mn-lt"/>
                <a:ea typeface="Times New Roman" panose="02020603050405020304" pitchFamily="18" charset="0"/>
                <a:cs typeface="Times New Roman" panose="02020603050405020304" pitchFamily="18" charset="0"/>
              </a:rPr>
              <a:t>5-24</a:t>
            </a:r>
            <a:r>
              <a:rPr lang="zh-CN" altLang="zh-CN" dirty="0">
                <a:highlight>
                  <a:srgbClr val="00FFFF"/>
                </a:highlight>
                <a:latin typeface="+mn-lt"/>
                <a:ea typeface="Times New Roman" panose="02020603050405020304" pitchFamily="18" charset="0"/>
                <a:cs typeface="Times New Roman" panose="02020603050405020304" pitchFamily="18" charset="0"/>
              </a:rPr>
              <a:t>: Example of </a:t>
            </a:r>
            <a:r>
              <a:rPr lang="en-US" altLang="zh-CN" dirty="0">
                <a:highlight>
                  <a:srgbClr val="00FFFF"/>
                </a:highlight>
                <a:latin typeface="+mn-lt"/>
                <a:ea typeface="Times New Roman" panose="02020603050405020304" pitchFamily="18" charset="0"/>
                <a:cs typeface="Times New Roman" panose="02020603050405020304" pitchFamily="18" charset="0"/>
              </a:rPr>
              <a:t>bytes </a:t>
            </a:r>
            <a:r>
              <a:rPr lang="zh-CN" altLang="zh-CN" dirty="0">
                <a:highlight>
                  <a:srgbClr val="00FFFF"/>
                </a:highlight>
                <a:latin typeface="+mn-lt"/>
                <a:ea typeface="Times New Roman" panose="02020603050405020304" pitchFamily="18" charset="0"/>
                <a:cs typeface="Times New Roman" panose="02020603050405020304" pitchFamily="18" charset="0"/>
              </a:rPr>
              <a:t>constants</a:t>
            </a:r>
            <a:endParaRPr lang="zh-CN" altLang="en-US" dirty="0">
              <a:highlight>
                <a:srgbClr val="00FFFF"/>
              </a:highlight>
              <a:latin typeface="+mn-lt"/>
              <a:ea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nvGraphicFramePr>
        <p:xfrm>
          <a:off x="47328" y="1196752"/>
          <a:ext cx="11952585" cy="4063479"/>
        </p:xfrm>
        <a:graphic>
          <a:graphicData uri="http://schemas.openxmlformats.org/drawingml/2006/table">
            <a:tbl>
              <a:tblPr firstRow="1" firstCol="1" bandRow="1">
                <a:tableStyleId>{5C22544A-7EE6-4342-B048-85BDC9FD1C3A}</a:tableStyleId>
              </a:tblPr>
              <a:tblGrid>
                <a:gridCol w="3816424"/>
                <a:gridCol w="3096344"/>
                <a:gridCol w="2448272"/>
                <a:gridCol w="2591545"/>
              </a:tblGrid>
              <a:tr h="4063479">
                <a:tc>
                  <a:txBody>
                    <a:bodyPr/>
                    <a:lstStyle/>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err="1">
                          <a:solidFill>
                            <a:srgbClr val="FF0000"/>
                          </a:solidFill>
                          <a:effectLst/>
                          <a:ea typeface="Times New Roman" panose="02020603050405020304" pitchFamily="18" charset="0"/>
                          <a:cs typeface="Times New Roman" panose="02020603050405020304" pitchFamily="18" charset="0"/>
                        </a:rPr>
                        <a:t>b'abc</a:t>
                      </a:r>
                      <a:r>
                        <a:rPr lang="en-US" sz="2400" kern="100" dirty="0">
                          <a:solidFill>
                            <a:srgbClr val="FF0000"/>
                          </a:solidFill>
                          <a:effectLst/>
                          <a:ea typeface="Times New Roman" panose="02020603050405020304" pitchFamily="18" charset="0"/>
                          <a:cs typeface="Times New Roman" panose="02020603050405020304" pitchFamily="18" charset="0"/>
                        </a:rPr>
                        <a: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b'abc</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err="1">
                          <a:solidFill>
                            <a:srgbClr val="FF0000"/>
                          </a:solidFill>
                          <a:effectLst/>
                          <a:ea typeface="Times New Roman" panose="02020603050405020304" pitchFamily="18" charset="0"/>
                          <a:cs typeface="Times New Roman" panose="02020603050405020304" pitchFamily="18" charset="0"/>
                        </a:rPr>
                        <a:t>b'</a:t>
                      </a:r>
                      <a:r>
                        <a:rPr lang="en-US" sz="2400" kern="100" dirty="0">
                          <a:solidFill>
                            <a:srgbClr val="FF0000"/>
                          </a:solidFill>
                          <a:effectLst/>
                          <a:ea typeface="Times New Roman" panose="02020603050405020304" pitchFamily="18" charset="0"/>
                          <a:cs typeface="Times New Roman" panose="02020603050405020304" pitchFamily="18" charset="0"/>
                        </a:rPr>
                        <a:t>abc\'x\''</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 "abc'x</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err="1">
                          <a:solidFill>
                            <a:srgbClr val="FF0000"/>
                          </a:solidFill>
                          <a:effectLst/>
                          <a:ea typeface="Times New Roman" panose="02020603050405020304" pitchFamily="18" charset="0"/>
                          <a:cs typeface="Times New Roman" panose="02020603050405020304" pitchFamily="18" charset="0"/>
                        </a:rPr>
                        <a:t>b'abc "x</a:t>
                      </a:r>
                      <a:r>
                        <a:rPr lang="en-US" sz="2400" kern="100" dirty="0">
                          <a:solidFill>
                            <a:srgbClr val="FF0000"/>
                          </a:solidFill>
                          <a:effectLst/>
                          <a:ea typeface="Times New Roman" panose="02020603050405020304" pitchFamily="18" charset="0"/>
                          <a:cs typeface="Times New Roman" panose="02020603050405020304" pitchFamily="18" charset="0"/>
                        </a:rPr>
                        <a: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b'abc "x</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err="1">
                          <a:solidFill>
                            <a:srgbClr val="FF0000"/>
                          </a:solidFill>
                          <a:effectLst/>
                          <a:ea typeface="Times New Roman" panose="02020603050405020304" pitchFamily="18" charset="0"/>
                          <a:cs typeface="Times New Roman" panose="02020603050405020304" pitchFamily="18" charset="0"/>
                        </a:rPr>
                        <a:t>x=b'c</a:t>
                      </a:r>
                      <a:r>
                        <a:rPr lang="en-US" sz="2400" kern="100" dirty="0">
                          <a:solidFill>
                            <a:srgbClr val="FF0000"/>
                          </a:solidFill>
                          <a:effectLst/>
                          <a:ea typeface="Times New Roman" panose="02020603050405020304" pitchFamily="18" charset="0"/>
                          <a:cs typeface="Times New Roman" panose="02020603050405020304" pitchFamily="18" charset="0"/>
                        </a:rPr>
                        <a:t>:\\\ Python33'</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x</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 'c</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Python33'</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err="1">
                          <a:solidFill>
                            <a:srgbClr val="FF0000"/>
                          </a:solidFill>
                          <a:effectLst/>
                          <a:ea typeface="Times New Roman" panose="02020603050405020304" pitchFamily="18" charset="0"/>
                          <a:cs typeface="Times New Roman" panose="02020603050405020304" pitchFamily="18" charset="0"/>
                        </a:rPr>
                        <a:t>b "xyz</a:t>
                      </a:r>
                      <a:r>
                        <a:rPr lang="en-US" sz="2400" kern="100" dirty="0">
                          <a:solidFill>
                            <a:srgbClr val="FF0000"/>
                          </a:solidFill>
                          <a:effectLst/>
                          <a:ea typeface="Times New Roman" panose="02020603050405020304" pitchFamily="18" charset="0"/>
                          <a:cs typeface="Times New Roman" panose="02020603050405020304" pitchFamily="18" charset="0"/>
                        </a:rPr>
                        <a: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b'xyz</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err="1">
                          <a:solidFill>
                            <a:srgbClr val="FF0000"/>
                          </a:solidFill>
                          <a:effectLst/>
                          <a:ea typeface="Times New Roman" panose="02020603050405020304" pitchFamily="18" charset="0"/>
                          <a:cs typeface="Times New Roman" panose="02020603050405020304" pitchFamily="18" charset="0"/>
                        </a:rPr>
                        <a:t>b "x\tyz</a:t>
                      </a:r>
                      <a:r>
                        <a:rPr lang="en-US" sz="2400" kern="100" dirty="0">
                          <a:solidFill>
                            <a:srgbClr val="FF0000"/>
                          </a:solidFill>
                          <a:effectLst/>
                          <a:ea typeface="Times New Roman" panose="02020603050405020304" pitchFamily="18" charset="0"/>
                          <a:cs typeface="Times New Roman" panose="02020603050405020304" pitchFamily="18" charset="0"/>
                        </a:rPr>
                        <a: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b'x\tyz</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print(</a:t>
                      </a:r>
                      <a:r>
                        <a:rPr lang="en-US" sz="2400" kern="100" dirty="0" err="1">
                          <a:solidFill>
                            <a:srgbClr val="FF0000"/>
                          </a:solidFill>
                          <a:effectLst/>
                          <a:ea typeface="Times New Roman" panose="02020603050405020304" pitchFamily="18" charset="0"/>
                          <a:cs typeface="Times New Roman" panose="02020603050405020304" pitchFamily="18" charset="0"/>
                        </a:rPr>
                        <a:t>b "x\tyz</a:t>
                      </a:r>
                      <a:r>
                        <a:rPr lang="en-US" sz="2400" kern="100" dirty="0">
                          <a:solidFill>
                            <a:srgbClr val="FF0000"/>
                          </a:solidFill>
                          <a:effectLst/>
                          <a:ea typeface="Times New Roman" panose="02020603050405020304" pitchFamily="18" charset="0"/>
                          <a:cs typeface="Times New Roman" panose="02020603050405020304" pitchFamily="18" charset="0"/>
                        </a:rPr>
                        <a: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b'x\tyz</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print(</a:t>
                      </a:r>
                      <a:r>
                        <a:rPr lang="en-US" sz="2400" kern="100" dirty="0" err="1">
                          <a:solidFill>
                            <a:srgbClr val="FF0000"/>
                          </a:solidFill>
                          <a:effectLst/>
                          <a:ea typeface="Times New Roman" panose="02020603050405020304" pitchFamily="18" charset="0"/>
                          <a:cs typeface="Times New Roman" panose="02020603050405020304" pitchFamily="18" charset="0"/>
                        </a:rPr>
                        <a:t>b "x'y'z</a:t>
                      </a:r>
                      <a:r>
                        <a:rPr lang="en-US" sz="2400" kern="100" dirty="0">
                          <a:solidFill>
                            <a:srgbClr val="FF0000"/>
                          </a:solidFill>
                          <a:effectLst/>
                          <a:ea typeface="Times New Roman" panose="02020603050405020304" pitchFamily="18" charset="0"/>
                          <a:cs typeface="Times New Roman" panose="02020603050405020304" pitchFamily="18" charset="0"/>
                        </a:rPr>
                        <a: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 "x'y'z</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print(</a:t>
                      </a:r>
                      <a:r>
                        <a:rPr lang="en-US" sz="2400" kern="100" dirty="0" err="1">
                          <a:solidFill>
                            <a:srgbClr val="FF0000"/>
                          </a:solidFill>
                          <a:effectLst/>
                          <a:ea typeface="Times New Roman" panose="02020603050405020304" pitchFamily="18" charset="0"/>
                          <a:cs typeface="Times New Roman" panose="02020603050405020304" pitchFamily="18" charset="0"/>
                        </a:rPr>
                        <a:t>b "x\ny</a:t>
                      </a:r>
                      <a:r>
                        <a:rPr lang="en-US" sz="2400" kern="100" dirty="0">
                          <a:solidFill>
                            <a:srgbClr val="FF0000"/>
                          </a:solidFill>
                          <a:effectLst/>
                          <a:ea typeface="Times New Roman" panose="02020603050405020304" pitchFamily="18" charset="0"/>
                          <a:cs typeface="Times New Roman" panose="02020603050405020304" pitchFamily="18" charset="0"/>
                        </a:rPr>
                        <a: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b'x\ny</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s1='''a</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\tb</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\tc</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\td'''</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err="1">
                          <a:solidFill>
                            <a:srgbClr val="FF0000"/>
                          </a:solidFill>
                          <a:effectLst/>
                          <a:ea typeface="Times New Roman" panose="02020603050405020304" pitchFamily="18" charset="0"/>
                          <a:cs typeface="Times New Roman" panose="02020603050405020304" pitchFamily="18" charset="0"/>
                        </a:rPr>
                        <a:t>s1=b'''a</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\tb</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\tc</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\td'''</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s1</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a\n\tb\n\tc\n\td'</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s2=b""""</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She said.</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"Yes!"</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t>
                      </a: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\nShe </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said:</a:t>
                      </a: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 "Yes</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print(s2)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t>
                      </a: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\nShe </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said:</a:t>
                      </a: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 "Yes</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a:xfrm>
            <a:off x="1201841" y="483552"/>
            <a:ext cx="9602788" cy="557213"/>
          </a:xfrm>
        </p:spPr>
        <p:txBody>
          <a:bodyPr/>
          <a:lstStyle/>
          <a:p>
            <a:pPr eaLnBrk="1" hangingPunct="1">
              <a:defRPr/>
            </a:pPr>
            <a:r>
              <a:rPr lang="zh-CN" altLang="zh-CN" dirty="0"/>
              <a:t>Create </a:t>
            </a:r>
            <a:r>
              <a:rPr lang="en-US" altLang="zh-CN" dirty="0"/>
              <a:t>bytes </a:t>
            </a:r>
            <a:r>
              <a:rPr lang="zh-CN" altLang="zh-CN" dirty="0"/>
              <a:t>object</a:t>
            </a:r>
            <a:endParaRPr lang="zh-CN" altLang="en-US" dirty="0"/>
          </a:p>
        </p:txBody>
      </p:sp>
      <p:pic>
        <p:nvPicPr>
          <p:cNvPr id="60420"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r="73368" b="17229"/>
          <a:stretch>
            <a:fillRect/>
          </a:stretch>
        </p:blipFill>
        <p:spPr bwMode="auto">
          <a:xfrm>
            <a:off x="1631950" y="1052195"/>
            <a:ext cx="2447925" cy="208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custDataLst>
              <p:tags r:id="rId3"/>
            </p:custDataLst>
          </p:nvPr>
        </p:nvSpPr>
        <p:spPr>
          <a:xfrm>
            <a:off x="4079875" y="980440"/>
            <a:ext cx="7172325" cy="2158365"/>
          </a:xfrm>
          <a:prstGeom prst="rect">
            <a:avLst/>
          </a:prstGeom>
          <a:noFill/>
        </p:spPr>
        <p:txBody>
          <a:bodyPr wrap="square" rtlCol="0">
            <a:spAutoFit/>
          </a:bodyPr>
          <a:p>
            <a:pPr marL="0" indent="0" latinLnBrk="0">
              <a:lnSpc>
                <a:spcPts val="4030"/>
              </a:lnSpc>
            </a:pPr>
            <a:r>
              <a:rPr sz="2400" b="1">
                <a:latin typeface="Times New Roman" panose="02020603050405020304" pitchFamily="18" charset="0"/>
                <a:cs typeface="Times New Roman" panose="02020603050405020304" pitchFamily="18" charset="0"/>
              </a:rPr>
              <a:t># Create </a:t>
            </a:r>
            <a:r>
              <a:rPr lang="en-US" sz="2400" b="1">
                <a:latin typeface="Times New Roman" panose="02020603050405020304" pitchFamily="18" charset="0"/>
                <a:cs typeface="Times New Roman" panose="02020603050405020304" pitchFamily="18" charset="0"/>
              </a:rPr>
              <a:t>empty bytes object</a:t>
            </a:r>
            <a:endParaRPr sz="2400" b="1">
              <a:latin typeface="Times New Roman" panose="02020603050405020304" pitchFamily="18" charset="0"/>
              <a:cs typeface="Times New Roman" panose="02020603050405020304" pitchFamily="18" charset="0"/>
            </a:endParaRPr>
          </a:p>
          <a:p>
            <a:pPr marL="0" indent="0" latinLnBrk="0">
              <a:lnSpc>
                <a:spcPts val="4030"/>
              </a:lnSpc>
            </a:pPr>
            <a:r>
              <a:rPr sz="2400" b="1">
                <a:latin typeface="Times New Roman" panose="02020603050405020304" pitchFamily="18" charset="0"/>
                <a:cs typeface="Times New Roman" panose="02020603050405020304" pitchFamily="18" charset="0"/>
              </a:rPr>
              <a:t>#</a:t>
            </a:r>
            <a:r>
              <a:rPr lang="en-US" sz="2400" b="1">
                <a:latin typeface="Times New Roman" panose="02020603050405020304" pitchFamily="18" charset="0"/>
                <a:cs typeface="Times New Roman" panose="02020603050405020304" pitchFamily="18" charset="0"/>
              </a:rPr>
              <a:t> Create a bytes object of legnth n(int), each byte is 0</a:t>
            </a:r>
            <a:endParaRPr lang="en-US" sz="2400" b="1">
              <a:latin typeface="Times New Roman" panose="02020603050405020304" pitchFamily="18" charset="0"/>
              <a:cs typeface="Times New Roman" panose="02020603050405020304" pitchFamily="18" charset="0"/>
            </a:endParaRPr>
          </a:p>
          <a:p>
            <a:pPr marL="0" indent="0" latinLnBrk="0">
              <a:lnSpc>
                <a:spcPts val="4030"/>
              </a:lnSpc>
            </a:pPr>
            <a:r>
              <a:rPr lang="en-US" sz="2400" b="1">
                <a:latin typeface="Times New Roman" panose="02020603050405020304" pitchFamily="18" charset="0"/>
                <a:cs typeface="Times New Roman" panose="02020603050405020304" pitchFamily="18" charset="0"/>
              </a:rPr>
              <a:t># Create a bytes object, using byte integer in iterable</a:t>
            </a:r>
            <a:endParaRPr lang="en-US" sz="2400" b="1">
              <a:latin typeface="Times New Roman" panose="02020603050405020304" pitchFamily="18" charset="0"/>
              <a:cs typeface="Times New Roman" panose="02020603050405020304" pitchFamily="18" charset="0"/>
            </a:endParaRPr>
          </a:p>
          <a:p>
            <a:pPr marL="0" indent="0" latinLnBrk="0">
              <a:lnSpc>
                <a:spcPts val="4030"/>
              </a:lnSpc>
            </a:pPr>
            <a:r>
              <a:rPr lang="en-US" sz="2400" b="1">
                <a:latin typeface="Times New Roman" panose="02020603050405020304" pitchFamily="18" charset="0"/>
                <a:cs typeface="Times New Roman" panose="02020603050405020304" pitchFamily="18" charset="0"/>
              </a:rPr>
              <a:t># Create a bytes object, copy object byte data </a:t>
            </a:r>
            <a:endParaRPr lang="en-US" sz="2400" b="1">
              <a:latin typeface="Times New Roman" panose="02020603050405020304" pitchFamily="18" charset="0"/>
              <a:cs typeface="Times New Roman" panose="02020603050405020304" pitchFamily="18" charset="0"/>
            </a:endParaRPr>
          </a:p>
        </p:txBody>
      </p:sp>
      <p:pic>
        <p:nvPicPr>
          <p:cNvPr id="5" name="图片 1"/>
          <p:cNvPicPr>
            <a:picLocks noChangeAspect="1"/>
          </p:cNvPicPr>
          <p:nvPr>
            <p:custDataLst>
              <p:tags r:id="rId4"/>
            </p:custDataLst>
          </p:nvPr>
        </p:nvPicPr>
        <p:blipFill>
          <a:blip r:embed="rId2">
            <a:extLst>
              <a:ext uri="{28A0092B-C50C-407E-A947-70E740481C1C}">
                <a14:useLocalDpi xmlns:a14="http://schemas.microsoft.com/office/drawing/2010/main" val="0"/>
              </a:ext>
            </a:extLst>
          </a:blip>
          <a:srcRect t="82824" r="38107"/>
          <a:stretch>
            <a:fillRect/>
          </a:stretch>
        </p:blipFill>
        <p:spPr bwMode="auto">
          <a:xfrm>
            <a:off x="1631950" y="3147378"/>
            <a:ext cx="568896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custDataLst>
              <p:tags r:id="rId5"/>
            </p:custDataLst>
          </p:nvPr>
        </p:nvSpPr>
        <p:spPr>
          <a:xfrm>
            <a:off x="7305675" y="3060065"/>
            <a:ext cx="3035300" cy="607695"/>
          </a:xfrm>
          <a:prstGeom prst="rect">
            <a:avLst/>
          </a:prstGeom>
          <a:noFill/>
        </p:spPr>
        <p:txBody>
          <a:bodyPr wrap="square" rtlCol="0">
            <a:spAutoFit/>
          </a:bodyPr>
          <a:p>
            <a:pPr marL="0" indent="0" latinLnBrk="0">
              <a:lnSpc>
                <a:spcPts val="4030"/>
              </a:lnSpc>
            </a:pPr>
            <a:r>
              <a:rPr lang="en-US" sz="2400" b="1">
                <a:latin typeface="Times New Roman" panose="02020603050405020304" pitchFamily="18" charset="0"/>
                <a:cs typeface="Times New Roman" panose="02020603050405020304" pitchFamily="18" charset="0"/>
              </a:rPr>
              <a:t># Create bytes object</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a:xfrm>
            <a:off x="1201841" y="483552"/>
            <a:ext cx="9602788" cy="557213"/>
          </a:xfrm>
        </p:spPr>
        <p:txBody>
          <a:bodyPr/>
          <a:lstStyle/>
          <a:p>
            <a:pPr eaLnBrk="1" hangingPunct="1">
              <a:defRPr/>
            </a:pPr>
            <a:r>
              <a:rPr lang="zh-CN" altLang="zh-CN" dirty="0"/>
              <a:t>Create </a:t>
            </a:r>
            <a:r>
              <a:rPr lang="en-US" altLang="zh-CN" dirty="0"/>
              <a:t>bytes </a:t>
            </a:r>
            <a:r>
              <a:rPr lang="zh-CN" altLang="zh-CN" dirty="0"/>
              <a:t>object</a:t>
            </a:r>
            <a:endParaRPr lang="zh-CN" altLang="en-US" dirty="0"/>
          </a:p>
        </p:txBody>
      </p:sp>
      <p:sp>
        <p:nvSpPr>
          <p:cNvPr id="40963" name="内容占位符 2"/>
          <p:cNvSpPr>
            <a:spLocks noGrp="1" noChangeArrowheads="1"/>
          </p:cNvSpPr>
          <p:nvPr>
            <p:ph idx="1"/>
          </p:nvPr>
        </p:nvSpPr>
        <p:spPr>
          <a:xfrm>
            <a:off x="304800" y="8255"/>
            <a:ext cx="11480800" cy="5181600"/>
          </a:xfrm>
        </p:spPr>
        <p:txBody>
          <a:bodyPr/>
          <a:lstStyle/>
          <a:p>
            <a:pPr eaLnBrk="1" hangingPunct="1">
              <a:defRPr/>
            </a:pPr>
            <a:endParaRPr lang="en-US" altLang="zh-CN" sz="2800" dirty="0"/>
          </a:p>
          <a:p>
            <a:pPr eaLnBrk="1" hangingPunct="1">
              <a:defRPr/>
            </a:pPr>
            <a:endParaRPr lang="en-US" altLang="zh-CN" sz="2800" dirty="0"/>
          </a:p>
          <a:p>
            <a:pPr eaLnBrk="1" fontAlgn="auto" hangingPunct="1">
              <a:spcAft>
                <a:spcPts val="0"/>
              </a:spcAft>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5.25</a:t>
            </a:r>
            <a:r>
              <a:rPr lang="zh-CN" altLang="zh-CN" sz="2800" dirty="0">
                <a:highlight>
                  <a:srgbClr val="00FFFF"/>
                </a:highlight>
                <a:cs typeface="Times New Roman" panose="02020603050405020304" pitchFamily="18" charset="0"/>
              </a:rPr>
              <a:t>] Creating a </a:t>
            </a:r>
            <a:r>
              <a:rPr lang="en-US" altLang="zh-CN" sz="2800" dirty="0">
                <a:highlight>
                  <a:srgbClr val="00FFFF"/>
                </a:highlight>
                <a:cs typeface="Times New Roman" panose="02020603050405020304" pitchFamily="18" charset="0"/>
              </a:rPr>
              <a:t>bytes </a:t>
            </a:r>
            <a:r>
              <a:rPr lang="zh-CN" altLang="zh-CN" sz="2800" dirty="0">
                <a:highlight>
                  <a:srgbClr val="00FFFF"/>
                </a:highlight>
                <a:cs typeface="Times New Roman" panose="02020603050405020304" pitchFamily="18" charset="0"/>
              </a:rPr>
              <a:t>object</a:t>
            </a:r>
            <a:endParaRPr lang="zh-CN" altLang="en-US" sz="28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766763" y="1924685"/>
          <a:ext cx="11161711" cy="1728788"/>
        </p:xfrm>
        <a:graphic>
          <a:graphicData uri="http://schemas.openxmlformats.org/drawingml/2006/table">
            <a:tbl>
              <a:tblPr firstRow="1" firstCol="1" bandRow="1">
                <a:tableStyleId>{5C22544A-7EE6-4342-B048-85BDC9FD1C3A}</a:tableStyleId>
              </a:tblPr>
              <a:tblGrid>
                <a:gridCol w="2558234"/>
                <a:gridCol w="3024262"/>
                <a:gridCol w="5579215"/>
              </a:tblGrid>
              <a:tr h="1728788">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bytes()</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l"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bytes(2)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l"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b'\x00\x00'</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bytes((1,2,3))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b'\x01\x02\x03</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bytes('abc','utf-8')</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b'abc</a:t>
                      </a:r>
                      <a:r>
                        <a:rPr lang="en-US"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bytes((123, 456))</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algn="l" defTabSz="914400" rtl="0" eaLnBrk="1" latinLnBrk="0" hangingPunct="1">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Traceback </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(most recent call last).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l"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File "&lt;pyshell#95&gt;", line 1, in &lt;module&gt;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l"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bytes((123, 456))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l" defTabSz="914400" rtl="0" eaLnBrk="1" latinLnBrk="0" hangingPunct="1">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ValueError</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bytes must be in range(0, 256)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0" marB="0">
                    <a:solidFill>
                      <a:schemeClr val="accent4">
                        <a:lumMod val="20000"/>
                        <a:lumOff val="80000"/>
                      </a:schemeClr>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a:xfrm>
            <a:off x="1055688" y="420688"/>
            <a:ext cx="9602787" cy="558800"/>
          </a:xfrm>
        </p:spPr>
        <p:txBody>
          <a:bodyPr/>
          <a:lstStyle/>
          <a:p>
            <a:pPr eaLnBrk="1" hangingPunct="1">
              <a:defRPr/>
            </a:pPr>
            <a:r>
              <a:rPr lang="zh-CN" altLang="zh-CN"/>
              <a:t>Creating </a:t>
            </a:r>
            <a:r>
              <a:rPr lang="en-US" altLang="zh-CN"/>
              <a:t>bytearrary </a:t>
            </a:r>
            <a:r>
              <a:rPr lang="zh-CN" altLang="zh-CN"/>
              <a:t>objects</a:t>
            </a:r>
            <a:endParaRPr lang="zh-CN" altLang="en-US"/>
          </a:p>
        </p:txBody>
      </p:sp>
      <p:sp>
        <p:nvSpPr>
          <p:cNvPr id="41987" name="内容占位符 2"/>
          <p:cNvSpPr>
            <a:spLocks noGrp="1" noChangeArrowheads="1"/>
          </p:cNvSpPr>
          <p:nvPr>
            <p:ph idx="1"/>
          </p:nvPr>
        </p:nvSpPr>
        <p:spPr>
          <a:xfrm>
            <a:off x="1055688" y="2062480"/>
            <a:ext cx="9602788" cy="3294063"/>
          </a:xfrm>
        </p:spPr>
        <p:txBody>
          <a:bodyPr/>
          <a:lstStyle/>
          <a:p>
            <a:pPr eaLnBrk="1" hangingPunct="1">
              <a:defRPr/>
            </a:pPr>
            <a:endParaRPr lang="en-US" altLang="zh-CN" sz="2800" dirty="0"/>
          </a:p>
          <a:p>
            <a:pPr eaLnBrk="1" hangingPunct="1">
              <a:defRPr/>
            </a:pPr>
            <a:endParaRPr lang="en-US" altLang="zh-CN" sz="2800" dirty="0"/>
          </a:p>
          <a:p>
            <a:pPr eaLnBrk="1" fontAlgn="auto" hangingPunct="1">
              <a:spcAft>
                <a:spcPts val="0"/>
              </a:spcAft>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5-26</a:t>
            </a:r>
            <a:r>
              <a:rPr sz="2800" dirty="0">
                <a:highlight>
                  <a:srgbClr val="00FFFF"/>
                </a:highlight>
                <a:cs typeface="Times New Roman" panose="02020603050405020304" pitchFamily="18" charset="0"/>
              </a:rPr>
              <a:t>] </a:t>
            </a:r>
            <a:r>
              <a:rPr lang="zh-CN" altLang="zh-CN" sz="2800" dirty="0">
                <a:highlight>
                  <a:srgbClr val="00FFFF"/>
                </a:highlight>
                <a:cs typeface="Times New Roman" panose="02020603050405020304" pitchFamily="18" charset="0"/>
              </a:rPr>
              <a:t>Creating a </a:t>
            </a:r>
            <a:r>
              <a:rPr lang="en-US" altLang="zh-CN" sz="2800" dirty="0" err="1">
                <a:highlight>
                  <a:srgbClr val="00FFFF"/>
                </a:highlight>
                <a:cs typeface="Times New Roman" panose="02020603050405020304" pitchFamily="18" charset="0"/>
              </a:rPr>
              <a:t>bytearrary </a:t>
            </a:r>
            <a:r>
              <a:rPr lang="zh-CN" altLang="zh-CN" sz="2800" dirty="0">
                <a:highlight>
                  <a:srgbClr val="00FFFF"/>
                </a:highlight>
                <a:cs typeface="Times New Roman" panose="02020603050405020304" pitchFamily="18" charset="0"/>
              </a:rPr>
              <a:t>object</a:t>
            </a:r>
            <a:endParaRPr lang="zh-CN" altLang="en-US" sz="2800" dirty="0">
              <a:highlight>
                <a:srgbClr val="00FFFF"/>
              </a:highlight>
              <a:cs typeface="Times New Roman" panose="02020603050405020304" pitchFamily="18" charset="0"/>
            </a:endParaRPr>
          </a:p>
        </p:txBody>
      </p:sp>
      <p:pic>
        <p:nvPicPr>
          <p:cNvPr id="6144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43025" y="1029335"/>
            <a:ext cx="8697913"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263352" y="3789363"/>
          <a:ext cx="11784186" cy="2087562"/>
        </p:xfrm>
        <a:graphic>
          <a:graphicData uri="http://schemas.openxmlformats.org/drawingml/2006/table">
            <a:tbl>
              <a:tblPr firstRow="1" firstCol="1" bandRow="1">
                <a:tableStyleId>{5C22544A-7EE6-4342-B048-85BDC9FD1C3A}</a:tableStyleId>
              </a:tblPr>
              <a:tblGrid>
                <a:gridCol w="2840564"/>
                <a:gridCol w="3568148"/>
                <a:gridCol w="5375474"/>
              </a:tblGrid>
              <a:tr h="2087562">
                <a:tc>
                  <a:txBody>
                    <a:bodyPr/>
                    <a:lstStyle/>
                    <a:p>
                      <a:pPr marL="0" algn="just" defTabSz="914400" rtl="0" eaLnBrk="1" latinLnBrk="0" hangingPunct="1">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b="1" kern="100" dirty="0" err="1">
                          <a:solidFill>
                            <a:srgbClr val="FF0000"/>
                          </a:solidFill>
                          <a:effectLst/>
                          <a:latin typeface="+mn-lt"/>
                          <a:ea typeface="Times New Roman" panose="02020603050405020304" pitchFamily="18" charset="0"/>
                          <a:cs typeface="Times New Roman" panose="02020603050405020304" pitchFamily="18" charset="0"/>
                        </a:rPr>
                        <a:t>bytearray</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bytearray</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b="1" kern="100" dirty="0" err="1">
                          <a:solidFill>
                            <a:srgbClr val="FF0000"/>
                          </a:solidFill>
                          <a:effectLst/>
                          <a:latin typeface="+mn-lt"/>
                          <a:ea typeface="Times New Roman" panose="02020603050405020304" pitchFamily="18" charset="0"/>
                          <a:cs typeface="Times New Roman" panose="02020603050405020304" pitchFamily="18" charset="0"/>
                        </a:rPr>
                        <a:t>bytearray</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(2)</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bytearray</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(b'\x00\x00')</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4" marR="68574" marT="0" marB="0">
                    <a:solidFill>
                      <a:schemeClr val="accent4">
                        <a:lumMod val="20000"/>
                        <a:lumOff val="80000"/>
                      </a:schemeClr>
                    </a:solidFill>
                  </a:tcPr>
                </a:tc>
                <a:tc>
                  <a:txBody>
                    <a:bodyPr/>
                    <a:lstStyle/>
                    <a:p>
                      <a:pPr marL="0" algn="just" defTabSz="914400" rtl="0" eaLnBrk="1" latinLnBrk="0" hangingPunct="1">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b="1" kern="100" dirty="0" err="1">
                          <a:solidFill>
                            <a:srgbClr val="FF0000"/>
                          </a:solidFill>
                          <a:effectLst/>
                          <a:latin typeface="+mn-lt"/>
                          <a:ea typeface="Times New Roman" panose="02020603050405020304" pitchFamily="18" charset="0"/>
                          <a:cs typeface="Times New Roman" panose="02020603050405020304" pitchFamily="18" charset="0"/>
                        </a:rPr>
                        <a:t>bytearray</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((1,2,3))</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bytearray</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(b'\x01\x02\x03')</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b="1" kern="100" dirty="0" err="1">
                          <a:solidFill>
                            <a:srgbClr val="FF0000"/>
                          </a:solidFill>
                          <a:effectLst/>
                          <a:latin typeface="+mn-lt"/>
                          <a:ea typeface="Times New Roman" panose="02020603050405020304" pitchFamily="18" charset="0"/>
                          <a:cs typeface="Times New Roman" panose="02020603050405020304" pitchFamily="18" charset="0"/>
                        </a:rPr>
                        <a:t>bytearray</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('abc','utf-8')</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bytearray</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b'abc</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4" marR="68574" marT="0" marB="0">
                    <a:solidFill>
                      <a:schemeClr val="accent4">
                        <a:lumMod val="20000"/>
                        <a:lumOff val="80000"/>
                      </a:schemeClr>
                    </a:solidFill>
                  </a:tcPr>
                </a:tc>
                <a:tc>
                  <a:txBody>
                    <a:bodyPr/>
                    <a:lstStyle/>
                    <a:p>
                      <a:pPr marL="0" algn="just" defTabSz="914400" rtl="0" eaLnBrk="1" latinLnBrk="0" hangingPunct="1">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b="1" kern="100" dirty="0" err="1">
                          <a:solidFill>
                            <a:srgbClr val="FF0000"/>
                          </a:solidFill>
                          <a:effectLst/>
                          <a:latin typeface="+mn-lt"/>
                          <a:ea typeface="Times New Roman" panose="02020603050405020304" pitchFamily="18" charset="0"/>
                          <a:cs typeface="Times New Roman" panose="02020603050405020304" pitchFamily="18" charset="0"/>
                        </a:rPr>
                        <a:t>bytearray</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((123,456))</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Traceback </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(most recent call last).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File "&lt;pyshell#102&gt;", line 1, in &lt;module&gt;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bytearray</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((123,456))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ValueError</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byte must be in range(0, 256)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4" marR="68574" marT="0" marB="0">
                    <a:solidFill>
                      <a:schemeClr val="accent4">
                        <a:lumMod val="20000"/>
                        <a:lumOff val="80000"/>
                      </a:schemeClr>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a:xfrm>
            <a:off x="1127448" y="647268"/>
            <a:ext cx="9604375" cy="579438"/>
          </a:xfrm>
        </p:spPr>
        <p:txBody>
          <a:bodyPr/>
          <a:lstStyle/>
          <a:p>
            <a:pPr eaLnBrk="1" hangingPunct="1">
              <a:defRPr/>
            </a:pPr>
            <a:r>
              <a:rPr lang="zh-CN" altLang="zh-CN" dirty="0"/>
              <a:t>Sequential operations on </a:t>
            </a:r>
            <a:r>
              <a:rPr lang="en-US" altLang="zh-CN" dirty="0"/>
              <a:t>bytes </a:t>
            </a:r>
            <a:r>
              <a:rPr lang="zh-CN" altLang="zh-CN" dirty="0"/>
              <a:t>and </a:t>
            </a:r>
            <a:r>
              <a:rPr lang="en-US" altLang="zh-CN" dirty="0" err="1"/>
              <a:t>bytearrary</a:t>
            </a:r>
            <a:endParaRPr lang="zh-CN" altLang="en-US" dirty="0"/>
          </a:p>
        </p:txBody>
      </p:sp>
      <p:sp>
        <p:nvSpPr>
          <p:cNvPr id="43011" name="内容占位符 2"/>
          <p:cNvSpPr>
            <a:spLocks noGrp="1" noChangeArrowheads="1"/>
          </p:cNvSpPr>
          <p:nvPr>
            <p:ph idx="1"/>
          </p:nvPr>
        </p:nvSpPr>
        <p:spPr>
          <a:xfrm>
            <a:off x="551805" y="1340768"/>
            <a:ext cx="11376843" cy="3294062"/>
          </a:xfrm>
        </p:spPr>
        <p:txBody>
          <a:bodyPr/>
          <a:lstStyle/>
          <a:p>
            <a:pPr eaLnBrk="1" hangingPunct="1">
              <a:defRPr/>
            </a:pPr>
            <a:r>
              <a:rPr lang="zh-CN" altLang="zh-CN" sz="2800" dirty="0"/>
              <a:t>Index access, slice operations, join operations, repeat operations, membership operations, comparison operations, and finding the length of </a:t>
            </a:r>
            <a:r>
              <a:rPr lang="zh-CN" altLang="en-US" sz="2800" dirty="0"/>
              <a:t>a sequence</a:t>
            </a:r>
            <a:r>
              <a:rPr lang="zh-CN" altLang="zh-CN" sz="2800" dirty="0"/>
              <a:t>, maximum value, minimum value, etc.</a:t>
            </a:r>
            <a:endParaRPr lang="en-US" altLang="zh-CN" sz="2800" dirty="0"/>
          </a:p>
          <a:p>
            <a:pPr eaLnBrk="1" hangingPunct="1">
              <a:defRPr/>
            </a:pPr>
            <a:r>
              <a:rPr lang="en-US" altLang="zh-CN" sz="2800" dirty="0"/>
              <a:t>The bytes </a:t>
            </a:r>
            <a:r>
              <a:rPr lang="zh-CN" altLang="zh-CN" sz="2800" dirty="0"/>
              <a:t>and </a:t>
            </a:r>
            <a:r>
              <a:rPr lang="en-US" altLang="zh-CN" sz="2800" dirty="0" err="1"/>
              <a:t>bytearrary </a:t>
            </a:r>
            <a:r>
              <a:rPr lang="zh-CN" altLang="zh-CN" sz="2800" dirty="0"/>
              <a:t>methods do not accept string arguments, only </a:t>
            </a:r>
            <a:r>
              <a:rPr lang="en-US" altLang="zh-CN" sz="2800" dirty="0"/>
              <a:t>bytes </a:t>
            </a:r>
            <a:r>
              <a:rPr lang="zh-CN" altLang="zh-CN" sz="2800" dirty="0"/>
              <a:t>and </a:t>
            </a:r>
            <a:r>
              <a:rPr lang="en-US" altLang="zh-CN" sz="2800" dirty="0" err="1"/>
              <a:t>bytearrary </a:t>
            </a:r>
            <a:r>
              <a:rPr lang="zh-CN" altLang="zh-CN" sz="2800" dirty="0"/>
              <a:t>arguments</a:t>
            </a:r>
            <a:endParaRPr lang="en-US" altLang="zh-CN" sz="2800" dirty="0"/>
          </a:p>
          <a:p>
            <a:pPr eaLnBrk="1" fontAlgn="auto" hangingPunct="1">
              <a:spcAft>
                <a:spcPts val="0"/>
              </a:spcAft>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5-27</a:t>
            </a:r>
            <a:r>
              <a:rPr lang="zh-CN" altLang="zh-CN" sz="2800" dirty="0">
                <a:highlight>
                  <a:srgbClr val="00FFFF"/>
                </a:highlight>
                <a:cs typeface="Times New Roman" panose="02020603050405020304" pitchFamily="18" charset="0"/>
              </a:rPr>
              <a:t>] Example of Sequence Operation of Bytes</a:t>
            </a:r>
            <a:endParaRPr lang="zh-CN" altLang="en-US" sz="2800" dirty="0">
              <a:highlight>
                <a:srgbClr val="00FFFF"/>
              </a:highlight>
              <a:cs typeface="Times New Roman" panose="02020603050405020304" pitchFamily="18" charset="0"/>
            </a:endParaRPr>
          </a:p>
        </p:txBody>
      </p:sp>
      <p:sp>
        <p:nvSpPr>
          <p:cNvPr id="2" name="矩形 1"/>
          <p:cNvSpPr/>
          <p:nvPr/>
        </p:nvSpPr>
        <p:spPr>
          <a:xfrm>
            <a:off x="767408" y="4553719"/>
            <a:ext cx="10872787" cy="1508105"/>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b1=b "abc"</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b1.replace(b'a',b'f')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b'fbc'</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b'fbc'</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1" hangingPunct="1">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&gt;&gt;&gt;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b1.replace('</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b','g</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TypeError</a:t>
            </a:r>
            <a:r>
              <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 bytes-like object is required, not '</a:t>
            </a:r>
            <a:r>
              <a:rPr lang="en-US" altLang="zh-CN" sz="2000" b="1" kern="100" dirty="0" err="1">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str</a:t>
            </a:r>
            <a:r>
              <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a:xfrm>
            <a:off x="1055688" y="474663"/>
            <a:ext cx="9602787" cy="504825"/>
          </a:xfrm>
        </p:spPr>
        <p:txBody>
          <a:bodyPr/>
          <a:lstStyle/>
          <a:p>
            <a:pPr eaLnBrk="1" hangingPunct="1">
              <a:defRPr/>
            </a:pPr>
            <a:r>
              <a:rPr lang="zh-CN" altLang="zh-CN"/>
              <a:t>Byte encoding and decoding</a:t>
            </a:r>
            <a:endParaRPr lang="zh-CN" altLang="en-US"/>
          </a:p>
        </p:txBody>
      </p:sp>
      <p:sp>
        <p:nvSpPr>
          <p:cNvPr id="44035" name="内容占位符 2"/>
          <p:cNvSpPr>
            <a:spLocks noGrp="1" noChangeArrowheads="1"/>
          </p:cNvSpPr>
          <p:nvPr>
            <p:ph idx="1"/>
          </p:nvPr>
        </p:nvSpPr>
        <p:spPr>
          <a:xfrm>
            <a:off x="1084558" y="963613"/>
            <a:ext cx="9602787" cy="3295650"/>
          </a:xfrm>
        </p:spPr>
        <p:txBody>
          <a:bodyPr/>
          <a:lstStyle/>
          <a:p>
            <a:pPr eaLnBrk="1" hangingPunct="1">
              <a:defRPr/>
            </a:pPr>
            <a:r>
              <a:rPr lang="zh-CN" altLang="zh-CN" sz="2800" dirty="0"/>
              <a:t>String can be encoded as byte code by </a:t>
            </a:r>
            <a:r>
              <a:rPr lang="en-US" altLang="zh-CN" sz="2800" dirty="0" err="1"/>
              <a:t>str.encode</a:t>
            </a:r>
            <a:r>
              <a:rPr lang="en-US" altLang="zh-CN" sz="2800" dirty="0"/>
              <a:t>() </a:t>
            </a:r>
            <a:r>
              <a:rPr lang="zh-CN" altLang="zh-CN" sz="2800" dirty="0"/>
              <a:t>method; decoded as string by </a:t>
            </a:r>
            <a:r>
              <a:rPr lang="en-US" altLang="zh-CN" sz="2800" dirty="0"/>
              <a:t>bytes </a:t>
            </a:r>
            <a:r>
              <a:rPr lang="zh-CN" altLang="zh-CN" sz="2800" dirty="0"/>
              <a:t>and </a:t>
            </a:r>
            <a:r>
              <a:rPr lang="en-US" altLang="zh-CN" sz="2800" dirty="0" err="1"/>
              <a:t>bytearrary</a:t>
            </a:r>
            <a:r>
              <a:rPr lang="zh-CN" altLang="zh-CN" sz="2800" dirty="0"/>
              <a:t>'s </a:t>
            </a:r>
            <a:r>
              <a:rPr lang="en-US" altLang="zh-CN" sz="2800" dirty="0"/>
              <a:t>decode() </a:t>
            </a:r>
            <a:r>
              <a:rPr lang="zh-CN" altLang="zh-CN" sz="2800" dirty="0"/>
              <a:t>method</a:t>
            </a:r>
            <a:endParaRPr lang="en-US" altLang="zh-CN" sz="2800" dirty="0"/>
          </a:p>
          <a:p>
            <a:pPr eaLnBrk="1" fontAlgn="auto" hangingPunct="1">
              <a:spcAft>
                <a:spcPts val="0"/>
              </a:spcAft>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5-28</a:t>
            </a:r>
            <a:r>
              <a:rPr lang="zh-CN" altLang="zh-CN" sz="2800" dirty="0">
                <a:highlight>
                  <a:srgbClr val="00FFFF"/>
                </a:highlight>
                <a:cs typeface="Times New Roman" panose="02020603050405020304" pitchFamily="18" charset="0"/>
              </a:rPr>
              <a:t>] Byte Encoding and Decoding Example</a:t>
            </a:r>
            <a:endParaRPr lang="zh-CN" altLang="en-US" sz="2800" dirty="0">
              <a:highlight>
                <a:srgbClr val="00FFFF"/>
              </a:highlight>
              <a:cs typeface="Times New Roman" panose="02020603050405020304" pitchFamily="18" charset="0"/>
            </a:endParaRPr>
          </a:p>
        </p:txBody>
      </p:sp>
      <p:sp>
        <p:nvSpPr>
          <p:cNvPr id="2" name="矩形 1"/>
          <p:cNvSpPr/>
          <p:nvPr/>
        </p:nvSpPr>
        <p:spPr>
          <a:xfrm>
            <a:off x="551384" y="3283213"/>
            <a:ext cx="11449050" cy="2308324"/>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study well</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b=s.encode()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b </a:t>
            </a:r>
            <a:endPar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b'\xe5\xa5\xbd\xe5\xa5\xbd\xe5\xad\xa6\xe4\xb9\xa0'</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b.decode()     </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Study hard</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noChangeArrowheads="1"/>
          </p:cNvSpPr>
          <p:nvPr>
            <p:ph type="title"/>
          </p:nvPr>
        </p:nvSpPr>
        <p:spPr>
          <a:xfrm>
            <a:off x="911225" y="452120"/>
            <a:ext cx="9986963" cy="455613"/>
          </a:xfrm>
        </p:spPr>
        <p:txBody>
          <a:bodyPr/>
          <a:lstStyle/>
          <a:p>
            <a:pPr eaLnBrk="1" hangingPunct="1">
              <a:defRPr/>
            </a:pPr>
            <a:r>
              <a:rPr lang="zh-CN" altLang="zh-CN"/>
              <a:t>Dictionary (mapping)</a:t>
            </a:r>
            <a:endParaRPr lang="zh-CN" altLang="en-US"/>
          </a:p>
        </p:txBody>
      </p:sp>
      <p:sp>
        <p:nvSpPr>
          <p:cNvPr id="61443" name="内容占位符 2"/>
          <p:cNvSpPr>
            <a:spLocks noGrp="1" noChangeArrowheads="1"/>
          </p:cNvSpPr>
          <p:nvPr>
            <p:ph idx="1"/>
          </p:nvPr>
        </p:nvSpPr>
        <p:spPr>
          <a:xfrm>
            <a:off x="551383" y="836712"/>
            <a:ext cx="10346805" cy="3365500"/>
          </a:xfrm>
        </p:spPr>
        <p:txBody>
          <a:bodyPr/>
          <a:lstStyle/>
          <a:p>
            <a:pPr algn="just" eaLnBrk="1" hangingPunct="1">
              <a:defRPr/>
            </a:pPr>
            <a:r>
              <a:rPr lang="zh-CN" altLang="zh-CN" sz="2800" dirty="0"/>
              <a:t>A dictionary (</a:t>
            </a:r>
            <a:r>
              <a:rPr lang="en-US" altLang="zh-CN" sz="2800" dirty="0" err="1"/>
              <a:t>dict</a:t>
            </a:r>
            <a:r>
              <a:rPr lang="zh-CN" altLang="zh-CN" sz="2800" dirty="0"/>
              <a:t>, or mapping </a:t>
            </a:r>
            <a:r>
              <a:rPr lang="en-US" altLang="zh-CN" sz="2800" dirty="0"/>
              <a:t>map</a:t>
            </a:r>
            <a:r>
              <a:rPr lang="zh-CN" altLang="zh-CN" sz="2800" dirty="0"/>
              <a:t>) is a data structure of a set of key/value pairs. Each key corresponds to a value. In a dictionary, keys cannot be repeated. Values can be queried based on keys</a:t>
            </a:r>
            <a:endParaRPr lang="en-US" altLang="zh-CN" sz="2800" dirty="0"/>
          </a:p>
          <a:p>
            <a:pPr algn="just" eaLnBrk="1" hangingPunct="1">
              <a:defRPr/>
            </a:pPr>
            <a:r>
              <a:rPr lang="en-US" altLang="zh-CN" sz="2800" dirty="0"/>
              <a:t>The hash </a:t>
            </a:r>
            <a:r>
              <a:rPr lang="zh-CN" altLang="zh-CN" sz="2800" dirty="0"/>
              <a:t>value of the object</a:t>
            </a:r>
            <a:endParaRPr lang="en-US" altLang="zh-CN" sz="2800" dirty="0"/>
          </a:p>
          <a:p>
            <a:pPr lvl="1" algn="just"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5.30</a:t>
            </a: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 Example of a </a:t>
            </a:r>
            <a:r>
              <a:rPr lang="en-US" altLang="zh-CN" sz="2800" dirty="0">
                <a:highlight>
                  <a:srgbClr val="00FFFF"/>
                </a:highlight>
                <a:cs typeface="Times New Roman" panose="02020603050405020304" pitchFamily="18" charset="0"/>
              </a:rPr>
              <a:t>hash </a:t>
            </a:r>
            <a:r>
              <a:rPr lang="zh-CN" altLang="zh-CN" sz="2800" dirty="0">
                <a:highlight>
                  <a:srgbClr val="00FFFF"/>
                </a:highlight>
                <a:cs typeface="Times New Roman" panose="02020603050405020304" pitchFamily="18" charset="0"/>
              </a:rPr>
              <a:t>value of an </a:t>
            </a:r>
            <a:r>
              <a:rPr lang="zh-CN" altLang="zh-CN" sz="2800" dirty="0">
                <a:highlight>
                  <a:srgbClr val="00FFFF"/>
                </a:highlight>
                <a:cs typeface="Times New Roman" panose="02020603050405020304" pitchFamily="18" charset="0"/>
              </a:rPr>
              <a:t>object</a:t>
            </a:r>
            <a:endParaRPr lang="en-US" altLang="zh-CN" sz="2800" dirty="0">
              <a:highlight>
                <a:srgbClr val="00FFFF"/>
              </a:highlight>
              <a:cs typeface="Times New Roman" panose="02020603050405020304" pitchFamily="18" charset="0"/>
            </a:endParaRPr>
          </a:p>
          <a:p>
            <a:pPr lvl="1" algn="just" eaLnBrk="1" hangingPunct="1">
              <a:defRPr/>
            </a:pPr>
            <a:endParaRPr lang="en-US" altLang="zh-CN" sz="2800" dirty="0"/>
          </a:p>
          <a:p>
            <a:pPr algn="just" eaLnBrk="1" hangingPunct="1">
              <a:defRPr/>
            </a:pPr>
            <a:endParaRPr lang="en-US" altLang="zh-CN" sz="2800" dirty="0"/>
          </a:p>
          <a:p>
            <a:pPr algn="just" eaLnBrk="1" hangingPunct="1">
              <a:defRPr/>
            </a:pPr>
            <a:r>
              <a:rPr lang="zh-CN" altLang="zh-CN" sz="2800" dirty="0"/>
              <a:t>Dictionary keys can only use immutable objects, but dictionary values can use immutable or mutable objects</a:t>
            </a:r>
            <a:endParaRPr lang="zh-CN" altLang="en-US" sz="2800" dirty="0"/>
          </a:p>
        </p:txBody>
      </p:sp>
      <p:sp>
        <p:nvSpPr>
          <p:cNvPr id="2" name="矩形 1"/>
          <p:cNvSpPr/>
          <p:nvPr/>
        </p:nvSpPr>
        <p:spPr>
          <a:xfrm>
            <a:off x="1492250" y="3882757"/>
            <a:ext cx="8232775" cy="1200150"/>
          </a:xfrm>
          <a:prstGeom prst="rect">
            <a:avLst/>
          </a:prstGeom>
          <a:solidFill>
            <a:schemeClr val="accent4">
              <a:lumMod val="20000"/>
              <a:lumOff val="80000"/>
            </a:schemeClr>
          </a:solidFill>
        </p:spPr>
        <p:txBody>
          <a:bodyPr>
            <a:spAutoFit/>
          </a:bodyPr>
          <a:lstStyle/>
          <a:p>
            <a:pPr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hash(100)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#Result: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100</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hash(1.23)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Result: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530343892119149569</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hash('abc')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Result: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901130859749610928</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a:xfrm>
            <a:off x="1099343" y="392596"/>
            <a:ext cx="9891713" cy="522288"/>
          </a:xfrm>
        </p:spPr>
        <p:txBody>
          <a:bodyPr/>
          <a:lstStyle/>
          <a:p>
            <a:pPr eaLnBrk="1" hangingPunct="1">
              <a:defRPr/>
            </a:pPr>
            <a:r>
              <a:rPr lang="zh-CN" altLang="zh-CN" dirty="0"/>
              <a:t>Definition of Dictionary</a:t>
            </a:r>
            <a:endParaRPr lang="zh-CN" altLang="en-US" dirty="0"/>
          </a:p>
        </p:txBody>
      </p:sp>
      <p:sp>
        <p:nvSpPr>
          <p:cNvPr id="62467" name="内容占位符 2"/>
          <p:cNvSpPr>
            <a:spLocks noGrp="1" noChangeArrowheads="1"/>
          </p:cNvSpPr>
          <p:nvPr>
            <p:ph idx="1"/>
          </p:nvPr>
        </p:nvSpPr>
        <p:spPr>
          <a:xfrm>
            <a:off x="304800" y="2304415"/>
            <a:ext cx="11480800" cy="5181600"/>
          </a:xfrm>
        </p:spPr>
        <p:txBody>
          <a:bodyPr/>
          <a:lstStyle/>
          <a:p>
            <a:pPr eaLnBrk="1" hangingPunct="1">
              <a:defRPr/>
            </a:pPr>
            <a:endParaRPr lang="en-US" altLang="zh-CN" sz="2800" dirty="0"/>
          </a:p>
          <a:p>
            <a:pPr eaLnBrk="1" hangingPunct="1">
              <a:defRPr/>
            </a:pPr>
            <a:endParaRPr lang="en-US" altLang="zh-CN" sz="2800" dirty="0"/>
          </a:p>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5.31</a:t>
            </a:r>
            <a:r>
              <a:rPr lang="zh-CN" altLang="zh-CN" sz="2800" dirty="0">
                <a:highlight>
                  <a:srgbClr val="00FFFF"/>
                </a:highlight>
                <a:cs typeface="Times New Roman" panose="02020603050405020304" pitchFamily="18" charset="0"/>
              </a:rPr>
              <a:t>] Creating Dictionary Objects</a:t>
            </a:r>
            <a:endParaRPr lang="zh-CN" altLang="en-US" sz="2800" dirty="0">
              <a:highlight>
                <a:srgbClr val="00FFFF"/>
              </a:highlight>
              <a:cs typeface="Times New Roman" panose="02020603050405020304" pitchFamily="18" charset="0"/>
            </a:endParaRPr>
          </a:p>
        </p:txBody>
      </p:sp>
      <p:pic>
        <p:nvPicPr>
          <p:cNvPr id="6554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31950" y="877888"/>
            <a:ext cx="5040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1484948"/>
            <a:ext cx="943610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479425" y="4149725"/>
          <a:ext cx="11449050" cy="1943100"/>
        </p:xfrm>
        <a:graphic>
          <a:graphicData uri="http://schemas.openxmlformats.org/drawingml/2006/table">
            <a:tbl>
              <a:tblPr firstRow="1" firstCol="1" bandRow="1">
                <a:tableStyleId>{5C22544A-7EE6-4342-B048-85BDC9FD1C3A}</a:tableStyleId>
              </a:tblPr>
              <a:tblGrid>
                <a:gridCol w="3862156"/>
                <a:gridCol w="7586894"/>
              </a:tblGrid>
              <a:tr h="1943100">
                <a:tc>
                  <a:txBody>
                    <a:bodyPr/>
                    <a:lstStyle/>
                    <a:p>
                      <a:pPr algn="just">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a:t>
                      </a:r>
                      <a:r>
                        <a:rPr lang="en-US" sz="2000" kern="100" dirty="0" err="1">
                          <a:solidFill>
                            <a:srgbClr val="FF0000"/>
                          </a:solidFill>
                          <a:effectLst/>
                          <a:ea typeface="Times New Roman" panose="02020603050405020304" pitchFamily="18" charset="0"/>
                          <a:cs typeface="Times New Roman" panose="02020603050405020304" pitchFamily="18" charset="0"/>
                        </a:rPr>
                        <a:t>a':'apple','b':'boy</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'apple', 'b': 'boy'}</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dict</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dict</a:t>
                      </a:r>
                      <a:r>
                        <a:rPr lang="en-US" sz="2000" kern="100" dirty="0">
                          <a:solidFill>
                            <a:srgbClr val="FF0000"/>
                          </a:solidFill>
                          <a:effectLst/>
                          <a:ea typeface="Times New Roman" panose="02020603050405020304" pitchFamily="18" charset="0"/>
                          <a:cs typeface="Times New Roman" panose="02020603050405020304" pitchFamily="18" charset="0"/>
                        </a:rPr>
                        <a:t>({1:'food', 2:'drink'})</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'food', 2: 'drink'} </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dict</a:t>
                      </a:r>
                      <a:r>
                        <a:rPr lang="en-US" sz="2000" kern="100" dirty="0">
                          <a:solidFill>
                            <a:srgbClr val="FF0000"/>
                          </a:solidFill>
                          <a:effectLst/>
                          <a:ea typeface="Times New Roman" panose="02020603050405020304" pitchFamily="18" charset="0"/>
                          <a:cs typeface="Times New Roman" panose="02020603050405020304" pitchFamily="18" charset="0"/>
                        </a:rPr>
                        <a:t>([('id','1001'),('</a:t>
                      </a:r>
                      <a:r>
                        <a:rPr lang="en-US" sz="2000" kern="100" dirty="0" err="1">
                          <a:solidFill>
                            <a:srgbClr val="FF0000"/>
                          </a:solidFill>
                          <a:effectLst/>
                          <a:ea typeface="Times New Roman" panose="02020603050405020304" pitchFamily="18" charset="0"/>
                          <a:cs typeface="Times New Roman" panose="02020603050405020304" pitchFamily="18" charset="0"/>
                        </a:rPr>
                        <a:t>name','Jenny</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{'id': '1001', 'name': 'Jenny'}</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dict</a:t>
                      </a:r>
                      <a:r>
                        <a:rPr lang="en-US" sz="2000" kern="100" dirty="0">
                          <a:solidFill>
                            <a:srgbClr val="FF0000"/>
                          </a:solidFill>
                          <a:effectLst/>
                          <a:ea typeface="Times New Roman" panose="02020603050405020304" pitchFamily="18" charset="0"/>
                          <a:cs typeface="Times New Roman" panose="02020603050405020304" pitchFamily="18" charset="0"/>
                        </a:rPr>
                        <a:t>(baidu='baidu.com', google='google.com')</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baidu</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'baidu.com', 'google': 'google.com'}</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a:xfrm>
            <a:off x="1200150" y="352108"/>
            <a:ext cx="9602788" cy="555625"/>
          </a:xfrm>
        </p:spPr>
        <p:txBody>
          <a:bodyPr/>
          <a:lstStyle/>
          <a:p>
            <a:pPr eaLnBrk="1" hangingPunct="1">
              <a:defRPr/>
            </a:pPr>
            <a:r>
              <a:rPr lang="zh-CN" altLang="zh-CN"/>
              <a:t>Dictionary parsing expression</a:t>
            </a:r>
            <a:endParaRPr lang="zh-CN" altLang="en-US"/>
          </a:p>
        </p:txBody>
      </p:sp>
      <p:sp>
        <p:nvSpPr>
          <p:cNvPr id="2" name="矩形 1"/>
          <p:cNvSpPr/>
          <p:nvPr/>
        </p:nvSpPr>
        <p:spPr>
          <a:xfrm>
            <a:off x="1560508" y="3419024"/>
            <a:ext cx="8632190" cy="521970"/>
          </a:xfrm>
          <a:prstGeom prst="rect">
            <a:avLst/>
          </a:prstGeom>
        </p:spPr>
        <p:txBody>
          <a:bodyPr wrap="none">
            <a:spAutoFit/>
          </a:bodyPr>
          <a:lstStyle/>
          <a:p>
            <a:pPr>
              <a:defRPr/>
            </a:pPr>
            <a:r>
              <a:rPr lang="en-US" altLang="zh-CN" sz="2800" b="1" dirty="0">
                <a:highlight>
                  <a:srgbClr val="00FFFF"/>
                </a:highlight>
                <a:latin typeface="+mn-lt"/>
                <a:ea typeface="Times New Roman" panose="02020603050405020304" pitchFamily="18" charset="0"/>
                <a:cs typeface="Times New Roman" panose="02020603050405020304" pitchFamily="18" charset="0"/>
              </a:rPr>
              <a:t>[</a:t>
            </a:r>
            <a:r>
              <a:rPr lang="zh-CN" altLang="zh-CN" sz="28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800" b="1" dirty="0">
                <a:highlight>
                  <a:srgbClr val="00FFFF"/>
                </a:highlight>
                <a:latin typeface="+mn-lt"/>
                <a:ea typeface="Times New Roman" panose="02020603050405020304" pitchFamily="18" charset="0"/>
                <a:cs typeface="Times New Roman" panose="02020603050405020304" pitchFamily="18" charset="0"/>
              </a:rPr>
              <a:t>5.32</a:t>
            </a:r>
            <a:r>
              <a:rPr lang="zh-CN" altLang="zh-CN" sz="2800" b="1" dirty="0">
                <a:highlight>
                  <a:srgbClr val="00FFFF"/>
                </a:highlight>
                <a:latin typeface="+mn-lt"/>
                <a:ea typeface="Times New Roman" panose="02020603050405020304" pitchFamily="18" charset="0"/>
                <a:cs typeface="Times New Roman" panose="02020603050405020304" pitchFamily="18" charset="0"/>
              </a:rPr>
              <a:t>] Dictionary Parsing Expression Example</a:t>
            </a:r>
            <a:endParaRPr lang="zh-CN" altLang="en-US" sz="2800" b="1" dirty="0">
              <a:highlight>
                <a:srgbClr val="00FFFF"/>
              </a:highlight>
              <a:latin typeface="+mn-lt"/>
              <a:ea typeface="Times New Roman" panose="02020603050405020304" pitchFamily="18" charset="0"/>
              <a:cs typeface="Times New Roman" panose="02020603050405020304" pitchFamily="18" charset="0"/>
            </a:endParaRPr>
          </a:p>
        </p:txBody>
      </p:sp>
      <p:sp>
        <p:nvSpPr>
          <p:cNvPr id="3" name="矩形 2"/>
          <p:cNvSpPr/>
          <p:nvPr/>
        </p:nvSpPr>
        <p:spPr>
          <a:xfrm>
            <a:off x="1631504" y="3932238"/>
            <a:ext cx="8280920" cy="2677656"/>
          </a:xfrm>
          <a:prstGeom prst="rect">
            <a:avLst/>
          </a:prstGeom>
          <a:solidFill>
            <a:schemeClr val="accent4">
              <a:lumMod val="20000"/>
              <a:lumOff val="80000"/>
            </a:schemeClr>
          </a:solidFill>
        </p:spPr>
        <p:txBody>
          <a:bodyPr>
            <a:spAutoFit/>
          </a:bodyPr>
          <a:lstStyle/>
          <a:p>
            <a:pPr indent="266700" algn="just">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{key:value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key in "ABC" for value in range(3)}</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2, 'b': 2, 'c': 2}</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d1={1:'food', 2:'drink', 3:'fruit'}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{value:key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key,value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d1.items()}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{'food': 1, 'drink': 2, 'fruit': 3}</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x*x for x in range(10) if x%2 == 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0, 2: 4, 4: 16, 6: 36, 8: 64}</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nvSpPr>
        <p:spPr>
          <a:xfrm>
            <a:off x="781050" y="836930"/>
            <a:ext cx="10440988" cy="2676525"/>
          </a:xfrm>
          <a:prstGeom prst="rect">
            <a:avLst/>
          </a:prstGeom>
        </p:spPr>
        <p:txBody>
          <a:bodyPr>
            <a:spAutoFit/>
          </a:bodyPr>
          <a:lstStyle/>
          <a:p>
            <a:pPr indent="266700" algn="just">
              <a:spcAft>
                <a:spcPts val="0"/>
              </a:spcAft>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Using a dictionary parsing expression, an iterable object can be processed simply and efficiently and a resulting dictionary can be generated. A dictionary parsing expression takes the following form:</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{k:v for 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in </a:t>
            </a:r>
            <a:r>
              <a:rPr lang="en-US" altLang="x-none" sz="2400" b="1" kern="100" dirty="0">
                <a:latin typeface="Times New Roman" panose="02020603050405020304" pitchFamily="18" charset="0"/>
                <a:ea typeface="Times New Roman" panose="02020603050405020304" pitchFamily="18" charset="0"/>
                <a:cs typeface="Times New Roman" panose="02020603050405020304" pitchFamily="18" charset="0"/>
              </a:rPr>
              <a:t>sequence</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1... for 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N</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in </a:t>
            </a:r>
            <a:r>
              <a:rPr lang="en-US" altLang="x-none"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sequence</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 #</a:t>
            </a:r>
            <a:r>
              <a:rPr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Iterate over everything in the sequence and compute the resulting dictionary</a:t>
            </a:r>
            <a:endParaRPr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{k:v for 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in </a:t>
            </a:r>
            <a:r>
              <a:rPr lang="en-US" altLang="x-none"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sequence</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1... for 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sym typeface="+mn-ea"/>
              </a:rPr>
              <a:t>N</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 in </a:t>
            </a:r>
            <a:r>
              <a:rPr lang="en-US" altLang="x-none"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sequence</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N</a:t>
            </a:r>
            <a:r>
              <a:rPr lang="en-US" altLang="x-none"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if cond_expr} #Iterate by condition and compute the generated dictionary</a:t>
            </a:r>
            <a:endPar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noChangeArrowheads="1"/>
          </p:cNvSpPr>
          <p:nvPr>
            <p:ph type="title"/>
          </p:nvPr>
        </p:nvSpPr>
        <p:spPr>
          <a:xfrm>
            <a:off x="1131888" y="422275"/>
            <a:ext cx="9602787" cy="557213"/>
          </a:xfrm>
        </p:spPr>
        <p:txBody>
          <a:bodyPr/>
          <a:lstStyle/>
          <a:p>
            <a:pPr eaLnBrk="1" hangingPunct="1">
              <a:defRPr/>
            </a:pPr>
            <a:r>
              <a:rPr lang="zh-CN" altLang="zh-CN"/>
              <a:t>Dictionary access operations</a:t>
            </a:r>
            <a:endParaRPr lang="zh-CN" altLang="en-US"/>
          </a:p>
        </p:txBody>
      </p:sp>
      <p:sp>
        <p:nvSpPr>
          <p:cNvPr id="63491" name="内容占位符 2"/>
          <p:cNvSpPr>
            <a:spLocks noGrp="1" noChangeArrowheads="1"/>
          </p:cNvSpPr>
          <p:nvPr>
            <p:ph idx="1"/>
          </p:nvPr>
        </p:nvSpPr>
        <p:spPr>
          <a:xfrm>
            <a:off x="1140930" y="1340768"/>
            <a:ext cx="9602788" cy="3294063"/>
          </a:xfrm>
        </p:spPr>
        <p:txBody>
          <a:bodyPr/>
          <a:lstStyle/>
          <a:p>
            <a:pPr eaLnBrk="1" hangingPunct="1">
              <a:defRPr/>
            </a:pPr>
            <a:endParaRPr lang="en-US" altLang="zh-CN" sz="2800" dirty="0"/>
          </a:p>
          <a:p>
            <a:pPr eaLnBrk="1" hangingPunct="1">
              <a:defRPr/>
            </a:pPr>
            <a:endParaRPr lang="en-US" altLang="zh-CN" sz="2800" dirty="0"/>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5.33</a:t>
            </a:r>
            <a:r>
              <a:rPr lang="zh-CN" altLang="zh-CN" sz="2800" dirty="0">
                <a:highlight>
                  <a:srgbClr val="00FFFF"/>
                </a:highlight>
                <a:cs typeface="Times New Roman" panose="02020603050405020304" pitchFamily="18" charset="0"/>
              </a:rPr>
              <a:t>] Dictionary Access Example</a:t>
            </a:r>
            <a:endParaRPr lang="zh-CN" altLang="en-US" sz="2800" dirty="0">
              <a:highlight>
                <a:srgbClr val="00FFFF"/>
              </a:highlight>
              <a:cs typeface="Times New Roman" panose="02020603050405020304" pitchFamily="18" charset="0"/>
            </a:endParaRPr>
          </a:p>
        </p:txBody>
      </p:sp>
      <p:pic>
        <p:nvPicPr>
          <p:cNvPr id="6758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30655" y="957580"/>
            <a:ext cx="941832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334963" y="3281363"/>
          <a:ext cx="11664950" cy="3027362"/>
        </p:xfrm>
        <a:graphic>
          <a:graphicData uri="http://schemas.openxmlformats.org/drawingml/2006/table">
            <a:tbl>
              <a:tblPr firstRow="1" firstCol="1" bandRow="1">
                <a:tableStyleId>{5C22544A-7EE6-4342-B048-85BDC9FD1C3A}</a:tableStyleId>
              </a:tblPr>
              <a:tblGrid>
                <a:gridCol w="5090507"/>
                <a:gridCol w="6574443"/>
              </a:tblGrid>
              <a:tr h="3027362">
                <a:tc>
                  <a:txBody>
                    <a:bodyPr/>
                    <a:lstStyle/>
                    <a:p>
                      <a:pPr algn="just">
                        <a:spcAft>
                          <a:spcPts val="0"/>
                        </a:spcAft>
                      </a:pPr>
                      <a:r>
                        <a:rPr lang="en-US" sz="2400" kern="100" dirty="0">
                          <a:solidFill>
                            <a:schemeClr val="tx1"/>
                          </a:solidFill>
                          <a:effectLs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d={1:'food', 2:'drink'}</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d</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'food', 2: 'drink'}</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d[1]</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'food'</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d[3]='fruit'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d</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'food', 2: 'drink', 3: 'fruit'}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c>
                  <a:txBody>
                    <a:bodyPr/>
                    <a:lstStyle/>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del d[2]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d</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'food', 3: 'fruit'}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kern="100" dirty="0">
                          <a:solidFill>
                            <a:srgbClr val="FF0000"/>
                          </a:solidFill>
                          <a:effectLst/>
                          <a:ea typeface="Times New Roman" panose="02020603050405020304" pitchFamily="18" charset="0"/>
                          <a:cs typeface="Times New Roman" panose="02020603050405020304" pitchFamily="18" charset="0"/>
                        </a:rPr>
                        <a:t>d[2]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Traceback </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(most recent call last).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File "&lt;pyshell#100&gt;", line 1, in &lt;module&gt;</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d[2]</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4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KeyError</a:t>
                      </a:r>
                      <a:r>
                        <a:rPr lang="en-US"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2</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130300" y="474663"/>
            <a:ext cx="9602788" cy="504825"/>
          </a:xfrm>
        </p:spPr>
        <p:txBody>
          <a:bodyPr/>
          <a:lstStyle/>
          <a:p>
            <a:pPr eaLnBrk="1" hangingPunct="1">
              <a:defRPr/>
            </a:pPr>
            <a:r>
              <a:rPr lang="zh-CN" altLang="zh-CN" dirty="0"/>
              <a:t>Basic manipulation of </a:t>
            </a:r>
            <a:r>
              <a:rPr lang="zh-CN" altLang="en-US" dirty="0"/>
              <a:t>sequence </a:t>
            </a:r>
            <a:r>
              <a:rPr lang="zh-CN" altLang="zh-CN" dirty="0"/>
              <a:t>data </a:t>
            </a:r>
            <a:r>
              <a:rPr lang="zh-CN" altLang="en-US" dirty="0"/>
              <a:t>(</a:t>
            </a:r>
            <a:r>
              <a:rPr lang="en-US" altLang="zh-CN" dirty="0"/>
              <a:t>2</a:t>
            </a:r>
            <a:r>
              <a:rPr lang="zh-CN" altLang="en-US" dirty="0"/>
              <a:t>)</a:t>
            </a:r>
            <a:endParaRPr lang="zh-CN" altLang="en-US" dirty="0"/>
          </a:p>
        </p:txBody>
      </p:sp>
      <p:sp>
        <p:nvSpPr>
          <p:cNvPr id="17411" name="内容占位符 2"/>
          <p:cNvSpPr>
            <a:spLocks noGrp="1" noChangeArrowheads="1"/>
          </p:cNvSpPr>
          <p:nvPr>
            <p:ph idx="1"/>
          </p:nvPr>
        </p:nvSpPr>
        <p:spPr>
          <a:xfrm>
            <a:off x="1134110" y="1123950"/>
            <a:ext cx="10027920" cy="3294380"/>
          </a:xfrm>
        </p:spPr>
        <p:txBody>
          <a:bodyPr/>
          <a:lstStyle/>
          <a:p>
            <a:pPr eaLnBrk="1" fontAlgn="auto" hangingPunct="1">
              <a:spcAft>
                <a:spcPts val="0"/>
              </a:spcAft>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5.2</a:t>
            </a:r>
            <a:r>
              <a:rPr lang="zh-CN" altLang="zh-CN" sz="2800" dirty="0">
                <a:highlight>
                  <a:srgbClr val="00FFFF"/>
                </a:highlight>
                <a:cs typeface="Times New Roman" panose="02020603050405020304" pitchFamily="18" charset="0"/>
              </a:rPr>
              <a:t>: Example of operation on length, maximum value, and minimum value of </a:t>
            </a:r>
            <a:r>
              <a:rPr lang="zh-CN" altLang="en-US" sz="2800" dirty="0">
                <a:highlight>
                  <a:srgbClr val="00FFFF"/>
                </a:highlight>
                <a:cs typeface="Times New Roman" panose="02020603050405020304" pitchFamily="18" charset="0"/>
              </a:rPr>
              <a:t>a sequence</a:t>
            </a:r>
            <a:endParaRPr lang="zh-CN" altLang="en-US" sz="28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479425" y="2203768"/>
          <a:ext cx="11520487" cy="4103687"/>
        </p:xfrm>
        <a:graphic>
          <a:graphicData uri="http://schemas.openxmlformats.org/drawingml/2006/table">
            <a:tbl>
              <a:tblPr firstRow="1" firstCol="1" bandRow="1">
                <a:tableStyleId>{5C22544A-7EE6-4342-B048-85BDC9FD1C3A}</a:tableStyleId>
              </a:tblPr>
              <a:tblGrid>
                <a:gridCol w="3058081"/>
                <a:gridCol w="2820670"/>
                <a:gridCol w="2820934"/>
                <a:gridCol w="2820802"/>
              </a:tblGrid>
              <a:tr h="4103687">
                <a:tc>
                  <a:txBody>
                    <a:bodyPr/>
                    <a:lstStyle/>
                    <a:p>
                      <a:pPr algn="just">
                        <a:spcAft>
                          <a:spcPts val="0"/>
                        </a:spcAft>
                      </a:pPr>
                      <a:r>
                        <a:rPr lang="x-none" sz="2400" kern="100" dirty="0">
                          <a:solidFill>
                            <a:schemeClr val="tx1"/>
                          </a:solidFill>
                          <a:effectLs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s='abcdefg'</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len(s)</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7</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max(s)</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'g'</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min(s)</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len(s2)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c>
                  <a:txBody>
                    <a:bodyPr/>
                    <a:lstStyle/>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t=(10,2,3)</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len(t)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max(t)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10</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min(t)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t2=()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len(t2)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c>
                  <a:txBody>
                    <a:bodyPr/>
                    <a:lstStyle/>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lst=[1,2,9,5,4]</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len(lst)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5</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max(lst)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min(lst)</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lst2=[]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len(lst2)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c>
                  <a:txBody>
                    <a:bodyPr/>
                    <a:lstStyle/>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b=b'ABCD'</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len(b)</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4</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max(b)</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68</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min(b)</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buClrTx/>
                        <a:buSzTx/>
                        <a:buFontTx/>
                      </a:pPr>
                      <a:r>
                        <a:rPr lang="x-none" sz="2000"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65 </a:t>
                      </a:r>
                      <a:endParaRPr lang="x-none" sz="2000"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b2=b''</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len(b2)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r>
            </a:tbl>
          </a:graphicData>
        </a:graphic>
      </p:graphicFrame>
      <p:sp>
        <p:nvSpPr>
          <p:cNvPr id="3" name="文本框 2"/>
          <p:cNvSpPr txBox="1"/>
          <p:nvPr/>
        </p:nvSpPr>
        <p:spPr>
          <a:xfrm>
            <a:off x="4974590" y="108585"/>
            <a:ext cx="4048125" cy="406400"/>
          </a:xfrm>
          <a:prstGeom prst="rect">
            <a:avLst/>
          </a:prstGeom>
          <a:noFill/>
        </p:spPr>
        <p:txBody>
          <a:bodyPr wrap="square" rtlCol="0">
            <a:noAutofit/>
          </a:bodyPr>
          <a:p>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a:xfrm>
            <a:off x="1250950" y="402908"/>
            <a:ext cx="9602788" cy="504825"/>
          </a:xfrm>
        </p:spPr>
        <p:txBody>
          <a:bodyPr/>
          <a:lstStyle/>
          <a:p>
            <a:pPr eaLnBrk="1" hangingPunct="1">
              <a:defRPr/>
            </a:pPr>
            <a:r>
              <a:rPr lang="zh-CN" altLang="zh-CN"/>
              <a:t>Dictionary view objects</a:t>
            </a:r>
            <a:endParaRPr lang="zh-CN" altLang="en-US"/>
          </a:p>
        </p:txBody>
      </p:sp>
      <p:sp>
        <p:nvSpPr>
          <p:cNvPr id="65539" name="内容占位符 2"/>
          <p:cNvSpPr>
            <a:spLocks noGrp="1" noChangeArrowheads="1"/>
          </p:cNvSpPr>
          <p:nvPr>
            <p:ph idx="1"/>
          </p:nvPr>
        </p:nvSpPr>
        <p:spPr>
          <a:xfrm>
            <a:off x="17780" y="2519680"/>
            <a:ext cx="11480800" cy="5181600"/>
          </a:xfrm>
        </p:spPr>
        <p:txBody>
          <a:bodyPr/>
          <a:lstStyle/>
          <a:p>
            <a:pPr eaLnBrk="1" hangingPunct="1">
              <a:defRPr/>
            </a:pPr>
            <a:endParaRPr lang="en-US" altLang="zh-CN" sz="2800" dirty="0"/>
          </a:p>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5.34</a:t>
            </a:r>
            <a:r>
              <a:rPr lang="zh-CN" altLang="zh-CN" sz="2800" dirty="0">
                <a:highlight>
                  <a:srgbClr val="00FFFF"/>
                </a:highlight>
                <a:cs typeface="Times New Roman" panose="02020603050405020304" pitchFamily="18" charset="0"/>
              </a:rPr>
              <a:t>] Example of View Objects of a Dictionary</a:t>
            </a:r>
            <a:endParaRPr lang="zh-CN" altLang="en-US" sz="2800" dirty="0">
              <a:highlight>
                <a:srgbClr val="00FFFF"/>
              </a:highlight>
              <a:cs typeface="Times New Roman" panose="02020603050405020304" pitchFamily="18" charset="0"/>
            </a:endParaRPr>
          </a:p>
        </p:txBody>
      </p:sp>
      <p:pic>
        <p:nvPicPr>
          <p:cNvPr id="6963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46898" y="1052830"/>
            <a:ext cx="9113837"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184150" y="3716338"/>
          <a:ext cx="11888788" cy="1828800"/>
        </p:xfrm>
        <a:graphic>
          <a:graphicData uri="http://schemas.openxmlformats.org/drawingml/2006/table">
            <a:tbl>
              <a:tblPr firstRow="1" firstCol="1" bandRow="1">
                <a:tableStyleId>{5C22544A-7EE6-4342-B048-85BDC9FD1C3A}</a:tableStyleId>
              </a:tblPr>
              <a:tblGrid>
                <a:gridCol w="4111650"/>
                <a:gridCol w="4032448"/>
                <a:gridCol w="3744690"/>
              </a:tblGrid>
              <a:tr h="0">
                <a:tc>
                  <a:txBody>
                    <a:bodyPr/>
                    <a:lstStyle/>
                    <a:p>
                      <a:pPr algn="just">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d={1:'food', 2:'drink', 3:'fruit'}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d.keys</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dict_keys</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for k in </a:t>
                      </a:r>
                      <a:r>
                        <a:rPr lang="en-US" sz="2000" kern="100" dirty="0" err="1">
                          <a:solidFill>
                            <a:srgbClr val="FF0000"/>
                          </a:solidFill>
                          <a:effectLst/>
                          <a:ea typeface="Times New Roman" panose="02020603050405020304" pitchFamily="18" charset="0"/>
                          <a:cs typeface="Times New Roman" panose="02020603050405020304" pitchFamily="18" charset="0"/>
                        </a:rPr>
                        <a:t>d.keys</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indent="381000" algn="just">
                        <a:spcAft>
                          <a:spcPts val="0"/>
                        </a:spcAft>
                      </a:pPr>
                      <a:r>
                        <a:rPr lang="en-US" sz="2000" kern="100" dirty="0">
                          <a:solidFill>
                            <a:srgbClr val="FF0000"/>
                          </a:solidFill>
                          <a:effectLst/>
                          <a:ea typeface="Times New Roman" panose="02020603050405020304" pitchFamily="18" charset="0"/>
                          <a:cs typeface="Times New Roman" panose="02020603050405020304" pitchFamily="18" charset="0"/>
                        </a:rPr>
                        <a:t>print(k, end=" ")</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d.values</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dict_values</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(['food', 'drink', 'fruit'])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for v in </a:t>
                      </a:r>
                      <a:r>
                        <a:rPr lang="en-US" sz="2000" kern="100" dirty="0" err="1">
                          <a:solidFill>
                            <a:srgbClr val="FF0000"/>
                          </a:solidFill>
                          <a:effectLst/>
                          <a:ea typeface="Times New Roman" panose="02020603050405020304" pitchFamily="18" charset="0"/>
                          <a:cs typeface="Times New Roman" panose="02020603050405020304" pitchFamily="18" charset="0"/>
                        </a:rPr>
                        <a:t>d.values</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indent="381000" algn="just">
                        <a:spcAft>
                          <a:spcPts val="0"/>
                        </a:spcAft>
                      </a:pPr>
                      <a:r>
                        <a:rPr lang="en-US" sz="2000" kern="100" dirty="0">
                          <a:solidFill>
                            <a:srgbClr val="FF0000"/>
                          </a:solidFill>
                          <a:effectLst/>
                          <a:ea typeface="Times New Roman" panose="02020603050405020304" pitchFamily="18" charset="0"/>
                          <a:cs typeface="Times New Roman" panose="02020603050405020304" pitchFamily="18" charset="0"/>
                        </a:rPr>
                        <a:t>print(v, end=" ")</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food drink fruit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d.items</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dict_items</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'food'), (2, 'drink'), (3, 'fruit')])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for item in </a:t>
                      </a:r>
                      <a:r>
                        <a:rPr lang="en-US" sz="2000" kern="100" dirty="0" err="1">
                          <a:solidFill>
                            <a:srgbClr val="FF0000"/>
                          </a:solidFill>
                          <a:effectLst/>
                          <a:ea typeface="Times New Roman" panose="02020603050405020304" pitchFamily="18" charset="0"/>
                          <a:cs typeface="Times New Roman" panose="02020603050405020304" pitchFamily="18" charset="0"/>
                        </a:rPr>
                        <a:t>d.items</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indent="381000" algn="just">
                        <a:spcAft>
                          <a:spcPts val="0"/>
                        </a:spcAft>
                      </a:pPr>
                      <a:r>
                        <a:rPr lang="en-US" sz="2000" kern="100" dirty="0">
                          <a:solidFill>
                            <a:srgbClr val="FF0000"/>
                          </a:solidFill>
                          <a:effectLst/>
                          <a:ea typeface="Times New Roman" panose="02020603050405020304" pitchFamily="18" charset="0"/>
                          <a:cs typeface="Times New Roman" panose="02020603050405020304" pitchFamily="18" charset="0"/>
                        </a:rPr>
                        <a:t>print(item, end=' ')</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'food') (2, 'drink') (3, 'fruit')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noChangeArrowheads="1"/>
          </p:cNvSpPr>
          <p:nvPr>
            <p:ph type="title"/>
          </p:nvPr>
        </p:nvSpPr>
        <p:spPr>
          <a:xfrm>
            <a:off x="1200150" y="403225"/>
            <a:ext cx="9602788" cy="576263"/>
          </a:xfrm>
        </p:spPr>
        <p:txBody>
          <a:bodyPr/>
          <a:lstStyle/>
          <a:p>
            <a:pPr eaLnBrk="1" hangingPunct="1">
              <a:defRPr/>
            </a:pPr>
            <a:r>
              <a:rPr lang="zh-CN" altLang="zh-CN"/>
              <a:t>Dictionary traversal</a:t>
            </a:r>
            <a:endParaRPr lang="zh-CN" altLang="en-US"/>
          </a:p>
        </p:txBody>
      </p:sp>
      <p:sp>
        <p:nvSpPr>
          <p:cNvPr id="2" name="矩形 1"/>
          <p:cNvSpPr/>
          <p:nvPr/>
        </p:nvSpPr>
        <p:spPr>
          <a:xfrm>
            <a:off x="839788" y="980123"/>
            <a:ext cx="8951912" cy="954087"/>
          </a:xfrm>
          <a:prstGeom prst="rect">
            <a:avLst/>
          </a:prstGeom>
        </p:spPr>
        <p:txBody>
          <a:bodyPr>
            <a:spAutoFit/>
          </a:bodyPr>
          <a:lstStyle/>
          <a:p>
            <a:pPr marL="342900" indent="-342900">
              <a:buFont typeface="Times New Roman" panose="02020603050405020304" pitchFamily="18" charset="0"/>
              <a:buChar char="•"/>
              <a:defRPr/>
            </a:pP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The dictionary </a:t>
            </a: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d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and its views </a:t>
            </a:r>
            <a:r>
              <a:rPr lang="en-US" altLang="zh-CN" sz="2800" b="1" kern="100" dirty="0" err="1">
                <a:latin typeface="Times New Roman" panose="02020603050405020304" pitchFamily="18" charset="0"/>
                <a:ea typeface="Times New Roman" panose="02020603050405020304" pitchFamily="18" charset="0"/>
                <a:cs typeface="Times New Roman" panose="02020603050405020304" pitchFamily="18" charset="0"/>
              </a:rPr>
              <a:t>d.items</a:t>
            </a: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kern="100" dirty="0" err="1">
                <a:latin typeface="Times New Roman" panose="02020603050405020304" pitchFamily="18" charset="0"/>
                <a:ea typeface="Times New Roman" panose="02020603050405020304" pitchFamily="18" charset="0"/>
                <a:cs typeface="Times New Roman" panose="02020603050405020304" pitchFamily="18" charset="0"/>
              </a:rPr>
              <a:t>d.values</a:t>
            </a: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altLang="zh-CN" sz="2800" b="1" kern="100" dirty="0" err="1">
                <a:latin typeface="Times New Roman" panose="02020603050405020304" pitchFamily="18" charset="0"/>
                <a:ea typeface="Times New Roman" panose="02020603050405020304" pitchFamily="18" charset="0"/>
                <a:cs typeface="Times New Roman" panose="02020603050405020304" pitchFamily="18" charset="0"/>
              </a:rPr>
              <a:t>d.keys</a:t>
            </a: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are all iterable objects that can be iterated over using a </a:t>
            </a: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for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loop</a:t>
            </a:r>
            <a:endParaRPr lang="zh-CN" altLang="en-US" sz="2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1469132" y="2378134"/>
            <a:ext cx="8083252" cy="3785652"/>
          </a:xfrm>
          <a:prstGeom prst="rect">
            <a:avLst/>
          </a:prstGeom>
          <a:solidFill>
            <a:schemeClr val="accent4">
              <a:lumMod val="20000"/>
              <a:lumOff val="80000"/>
            </a:schemeClr>
          </a:solidFill>
        </p:spPr>
        <p:txBody>
          <a:bodyPr>
            <a:spAutoFit/>
          </a:bodyPr>
          <a:lstStyle/>
          <a:p>
            <a:pPr indent="254000" algn="just">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d={1:'food', 2:'drink', 3:'fruit'}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54000" algn="just">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k in d:</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540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print("key={},value={};".format(k, d[k]), end=" ")</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55905" algn="just">
              <a:spcAft>
                <a:spcPts val="0"/>
              </a:spcAft>
              <a:defRPr/>
            </a:pP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key=1,value=food; key=2,value=drink; key=3,value=fruit.</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54000" algn="just">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k, v in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d.items</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540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print("key={},value={};".format(k, v), end=" ")</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54000" algn="just">
              <a:spcAft>
                <a:spcPts val="0"/>
              </a:spcAft>
              <a:defRPr/>
            </a:pP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key=1,value=food; key=2,value=drink; key=3,value=fruit.</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54000" algn="just">
              <a:spcAft>
                <a:spcPts val="0"/>
              </a:spcAf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(k, v) in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d.items</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540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print("key={},value={};".format(k, v), end=" ")</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54000" algn="just">
              <a:spcAft>
                <a:spcPts val="0"/>
              </a:spcAft>
              <a:defRPr/>
            </a:pP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key=1,value=food; key=2,value=drink; key=3,value=fruit.</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a:xfrm>
            <a:off x="1130300" y="466725"/>
            <a:ext cx="9602788" cy="512763"/>
          </a:xfrm>
        </p:spPr>
        <p:txBody>
          <a:bodyPr/>
          <a:lstStyle/>
          <a:p>
            <a:pPr eaLnBrk="1" hangingPunct="1">
              <a:defRPr/>
            </a:pPr>
            <a:r>
              <a:rPr lang="zh-CN" altLang="zh-CN"/>
              <a:t>Determine if a dictionary key exists</a:t>
            </a:r>
            <a:endParaRPr lang="zh-CN" altLang="en-US"/>
          </a:p>
        </p:txBody>
      </p:sp>
      <p:sp>
        <p:nvSpPr>
          <p:cNvPr id="68611" name="内容占位符 2"/>
          <p:cNvSpPr>
            <a:spLocks noGrp="1" noChangeArrowheads="1"/>
          </p:cNvSpPr>
          <p:nvPr>
            <p:ph idx="1"/>
          </p:nvPr>
        </p:nvSpPr>
        <p:spPr>
          <a:xfrm>
            <a:off x="304800" y="2447925"/>
            <a:ext cx="11480800" cy="5181600"/>
          </a:xfrm>
        </p:spPr>
        <p:txBody>
          <a:bodyPr/>
          <a:lstStyle/>
          <a:p>
            <a:pPr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5.35]</a:t>
            </a:r>
            <a:r>
              <a:rPr lang="zh-CN" altLang="zh-CN" sz="2800" dirty="0">
                <a:highlight>
                  <a:srgbClr val="00FFFF"/>
                </a:highlight>
                <a:cs typeface="Times New Roman" panose="02020603050405020304" pitchFamily="18" charset="0"/>
              </a:rPr>
              <a:t>: Determining if a Dictionary Key Exists</a:t>
            </a:r>
            <a:endParaRPr lang="zh-CN" altLang="en-US" sz="2800" dirty="0">
              <a:highlight>
                <a:srgbClr val="00FFFF"/>
              </a:highlight>
              <a:cs typeface="Times New Roman" panose="02020603050405020304" pitchFamily="18" charset="0"/>
            </a:endParaRPr>
          </a:p>
        </p:txBody>
      </p:sp>
      <p:pic>
        <p:nvPicPr>
          <p:cNvPr id="7168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31950" y="1195388"/>
            <a:ext cx="785971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315119" y="3140968"/>
          <a:ext cx="11233150" cy="1716087"/>
        </p:xfrm>
        <a:graphic>
          <a:graphicData uri="http://schemas.openxmlformats.org/drawingml/2006/table">
            <a:tbl>
              <a:tblPr firstRow="1" firstCol="1" bandRow="1">
                <a:tableStyleId>{5C22544A-7EE6-4342-B048-85BDC9FD1C3A}</a:tableStyleId>
              </a:tblPr>
              <a:tblGrid>
                <a:gridCol w="7488767"/>
                <a:gridCol w="3744383"/>
              </a:tblGrid>
              <a:tr h="1716087">
                <a:tc>
                  <a:txBody>
                    <a:bodyPr/>
                    <a:lstStyle/>
                    <a:p>
                      <a:pPr algn="just">
                        <a:spcAft>
                          <a:spcPts val="0"/>
                        </a:spcAft>
                      </a:pPr>
                      <a:r>
                        <a:rPr lang="x-none" sz="2400" kern="100" dirty="0">
                          <a:solidFill>
                            <a:schemeClr val="tx1"/>
                          </a:solidFill>
                          <a:effectLs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d=dict(a='apple',b='boy',c='cat',d='dog')</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d</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 'dog', 'a': 'apple', 'c': 'cat', 'b': 'boy'}</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c>
                  <a:txBody>
                    <a:bodyPr/>
                    <a:lstStyle/>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'a' in d</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'e' not in d</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solidFill>
                      <a:schemeClr val="accent4">
                        <a:lumMod val="20000"/>
                        <a:lumOff val="80000"/>
                      </a:schemeClr>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a:xfrm>
            <a:off x="3387378" y="691937"/>
            <a:ext cx="5177532" cy="504825"/>
          </a:xfrm>
        </p:spPr>
        <p:txBody>
          <a:bodyPr/>
          <a:lstStyle/>
          <a:p>
            <a:pPr eaLnBrk="1" hangingPunct="1">
              <a:defRPr/>
            </a:pPr>
            <a:r>
              <a:rPr lang="zh-CN" altLang="zh-CN" dirty="0"/>
              <a:t>Dictionary object lengths and comparisons</a:t>
            </a:r>
            <a:endParaRPr lang="zh-CN" altLang="en-US" dirty="0"/>
          </a:p>
        </p:txBody>
      </p:sp>
      <p:sp>
        <p:nvSpPr>
          <p:cNvPr id="69635" name="内容占位符 2"/>
          <p:cNvSpPr>
            <a:spLocks noGrp="1" noChangeArrowheads="1"/>
          </p:cNvSpPr>
          <p:nvPr>
            <p:ph idx="1"/>
          </p:nvPr>
        </p:nvSpPr>
        <p:spPr>
          <a:xfrm>
            <a:off x="695960" y="1483360"/>
            <a:ext cx="11248390" cy="3295650"/>
          </a:xfrm>
        </p:spPr>
        <p:txBody>
          <a:bodyPr/>
          <a:lstStyle/>
          <a:p>
            <a:pPr eaLnBrk="1" hangingPunct="1">
              <a:defRPr/>
            </a:pPr>
            <a:r>
              <a:rPr lang="zh-CN" altLang="zh-CN" sz="2800" dirty="0"/>
              <a:t>With the built-in function </a:t>
            </a:r>
            <a:r>
              <a:rPr lang="en-US" altLang="zh-CN" sz="2800" dirty="0" err="1"/>
              <a:t>len</a:t>
            </a:r>
            <a:r>
              <a:rPr lang="en-US" altLang="zh-CN" sz="2800" dirty="0"/>
              <a:t>()</a:t>
            </a:r>
            <a:r>
              <a:rPr lang="zh-CN" altLang="zh-CN" sz="2800" dirty="0"/>
              <a:t>, you can get the length of the dictionary (number of elements)</a:t>
            </a:r>
            <a:endParaRPr lang="en-US" altLang="zh-CN" sz="2800" dirty="0"/>
          </a:p>
          <a:p>
            <a:pPr eaLnBrk="1" hangingPunct="1">
              <a:defRPr/>
            </a:pPr>
            <a:r>
              <a:rPr lang="zh-CN" altLang="zh-CN" sz="2800" dirty="0"/>
              <a:t>Dictionary objects also support comparison operators (&lt;, </a:t>
            </a:r>
            <a:r>
              <a:rPr lang="en-US" altLang="zh-CN" sz="2800" dirty="0"/>
              <a:t>&lt;=</a:t>
            </a:r>
            <a:r>
              <a:rPr lang="zh-CN" altLang="zh-CN" sz="2800" dirty="0"/>
              <a:t>, </a:t>
            </a:r>
            <a:r>
              <a:rPr lang="en-US" altLang="zh-CN" sz="2800" dirty="0"/>
              <a:t>==</a:t>
            </a:r>
            <a:r>
              <a:rPr lang="zh-CN" altLang="zh-CN" sz="2800" dirty="0"/>
              <a:t>, </a:t>
            </a:r>
            <a:r>
              <a:rPr lang="en-US" altLang="zh-CN" sz="2800" dirty="0"/>
              <a:t>! =</a:t>
            </a:r>
            <a:r>
              <a:rPr lang="zh-CN" altLang="zh-CN" sz="2800" dirty="0"/>
              <a:t>, </a:t>
            </a:r>
            <a:r>
              <a:rPr lang="en-US" altLang="zh-CN" sz="2800" dirty="0"/>
              <a:t>&gt;=</a:t>
            </a:r>
            <a:r>
              <a:rPr lang="zh-CN" altLang="zh-CN" sz="2800" dirty="0"/>
              <a:t>, &gt;), but only </a:t>
            </a:r>
            <a:r>
              <a:rPr lang="en-US" altLang="zh-CN" sz="2800" dirty="0"/>
              <a:t>==</a:t>
            </a:r>
            <a:r>
              <a:rPr lang="zh-CN" altLang="zh-CN" sz="2800" dirty="0"/>
              <a:t>, </a:t>
            </a:r>
            <a:r>
              <a:rPr lang="en-US" altLang="zh-CN" sz="2800" dirty="0"/>
              <a:t>! == </a:t>
            </a:r>
            <a:r>
              <a:rPr lang="zh-CN" altLang="zh-CN" sz="2800" dirty="0"/>
              <a:t>make sense.</a:t>
            </a:r>
            <a:endParaRPr lang="en-US" altLang="zh-CN" sz="2800" dirty="0"/>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5.36</a:t>
            </a:r>
            <a:r>
              <a:rPr lang="zh-CN" altLang="zh-CN" sz="2800" dirty="0">
                <a:highlight>
                  <a:srgbClr val="00FFFF"/>
                </a:highlight>
                <a:cs typeface="Times New Roman" panose="02020603050405020304" pitchFamily="18" charset="0"/>
              </a:rPr>
              <a:t>] Example of Length and Comparison of Dictionary Objects</a:t>
            </a:r>
            <a:endParaRPr lang="zh-CN" altLang="en-US" sz="28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695573" y="4441508"/>
          <a:ext cx="10945043" cy="2133600"/>
        </p:xfrm>
        <a:graphic>
          <a:graphicData uri="http://schemas.openxmlformats.org/drawingml/2006/table">
            <a:tbl>
              <a:tblPr firstRow="1" firstCol="1" bandRow="1">
                <a:tableStyleId>{5C22544A-7EE6-4342-B048-85BDC9FD1C3A}</a:tableStyleId>
              </a:tblPr>
              <a:tblGrid>
                <a:gridCol w="6840587"/>
                <a:gridCol w="4104456"/>
              </a:tblGrid>
              <a:tr h="2008187">
                <a:tc>
                  <a:txBody>
                    <a:bodyPr/>
                    <a:lstStyle/>
                    <a:p>
                      <a:pPr algn="just">
                        <a:spcAft>
                          <a:spcPts val="0"/>
                        </a:spcAft>
                      </a:pPr>
                      <a:r>
                        <a:rPr lang="x-none" sz="2800" kern="100" dirty="0">
                          <a:solidFill>
                            <a:schemeClr val="tx1"/>
                          </a:solidFill>
                          <a:effectLs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d1={1:'food', 2:'drink'}</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d2={1:'food', 2:'drink', 3:'fruit'}</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d3={1:'food', 2:'drink', 3:'fruit'}</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len(d1)</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c>
                  <a:txBody>
                    <a:bodyPr/>
                    <a:lstStyle/>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d1 == d2</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d2 ! = d3</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solidFill>
                      <a:schemeClr val="accent4">
                        <a:lumMod val="20000"/>
                        <a:lumOff val="80000"/>
                      </a:schemeClr>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a:xfrm>
            <a:off x="1127125" y="331470"/>
            <a:ext cx="9721850" cy="576263"/>
          </a:xfrm>
        </p:spPr>
        <p:txBody>
          <a:bodyPr/>
          <a:lstStyle/>
          <a:p>
            <a:pPr eaLnBrk="1" hangingPunct="1">
              <a:defRPr/>
            </a:pPr>
            <a:r>
              <a:rPr lang="zh-CN" altLang="zh-CN" dirty="0"/>
              <a:t>Methods for Dictionary Objects</a:t>
            </a:r>
            <a:endParaRPr lang="zh-CN" altLang="en-US" dirty="0"/>
          </a:p>
        </p:txBody>
      </p:sp>
      <p:sp>
        <p:nvSpPr>
          <p:cNvPr id="73731" name="内容占位符 2"/>
          <p:cNvSpPr>
            <a:spLocks noGrp="1" noChangeArrowheads="1"/>
          </p:cNvSpPr>
          <p:nvPr>
            <p:ph idx="1"/>
          </p:nvPr>
        </p:nvSpPr>
        <p:spPr>
          <a:xfrm>
            <a:off x="1200150" y="836613"/>
            <a:ext cx="7772400" cy="4114800"/>
          </a:xfrm>
        </p:spPr>
        <p:txBody>
          <a:bodyPr/>
          <a:lstStyle/>
          <a:p>
            <a:pPr eaLnBrk="1" hangingPunct="1"/>
            <a:r>
              <a:rPr lang="zh-CN" altLang="zh-CN" sz="2400"/>
              <a:t>Assume that the examples in the table are based on </a:t>
            </a:r>
            <a:r>
              <a:rPr lang="en-US" altLang="zh-CN" sz="2400"/>
              <a:t>d={1: 'food', 2: 'drink', 3: 'fruit'}</a:t>
            </a:r>
            <a:endParaRPr lang="zh-CN" altLang="en-US" sz="2400"/>
          </a:p>
        </p:txBody>
      </p:sp>
      <p:graphicFrame>
        <p:nvGraphicFramePr>
          <p:cNvPr id="2" name="表格 1"/>
          <p:cNvGraphicFramePr>
            <a:graphicFrameLocks noGrp="1"/>
          </p:cNvGraphicFramePr>
          <p:nvPr/>
        </p:nvGraphicFramePr>
        <p:xfrm>
          <a:off x="263208" y="1268413"/>
          <a:ext cx="11736387" cy="5559425"/>
        </p:xfrm>
        <a:graphic>
          <a:graphicData uri="http://schemas.openxmlformats.org/drawingml/2006/table">
            <a:tbl>
              <a:tblPr firstRow="1" firstCol="1" bandRow="1">
                <a:tableStyleId>{5C22544A-7EE6-4342-B048-85BDC9FD1C3A}</a:tableStyleId>
              </a:tblPr>
              <a:tblGrid>
                <a:gridCol w="2289810"/>
                <a:gridCol w="5056505"/>
                <a:gridCol w="4390072"/>
              </a:tblGrid>
              <a:tr h="304795">
                <a:tc>
                  <a:txBody>
                    <a:bodyPr/>
                    <a:lstStyle/>
                    <a:p>
                      <a:pPr algn="ctr">
                        <a:spcAft>
                          <a:spcPts val="0"/>
                        </a:spcAft>
                      </a:pPr>
                      <a:r>
                        <a:rPr lang="zh-CN" sz="2000" kern="0">
                          <a:effectLst/>
                          <a:ea typeface="Times New Roman" panose="02020603050405020304" pitchFamily="18" charset="0"/>
                          <a:cs typeface="Times New Roman" panose="02020603050405020304" pitchFamily="18" charset="0"/>
                        </a:rPr>
                        <a:t>methodologies</a:t>
                      </a:r>
                      <a:endParaRPr lang="zh-CN" sz="20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algn="ctr">
                        <a:spcAft>
                          <a:spcPts val="0"/>
                        </a:spcAft>
                      </a:pPr>
                      <a:r>
                        <a:rPr lang="zh-CN" sz="2000" kern="0">
                          <a:effectLst/>
                          <a:ea typeface="Times New Roman" panose="02020603050405020304" pitchFamily="18" charset="0"/>
                          <a:cs typeface="Times New Roman" panose="02020603050405020304" pitchFamily="18" charset="0"/>
                        </a:rPr>
                        <a:t>clarification</a:t>
                      </a:r>
                      <a:endParaRPr lang="zh-CN" sz="20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algn="ctr">
                        <a:spcAft>
                          <a:spcPts val="0"/>
                        </a:spcAft>
                      </a:pPr>
                      <a:r>
                        <a:rPr lang="zh-CN" sz="2000" kern="0">
                          <a:effectLst/>
                          <a:ea typeface="Times New Roman" panose="02020603050405020304" pitchFamily="18" charset="0"/>
                          <a:cs typeface="Times New Roman" panose="02020603050405020304" pitchFamily="18" charset="0"/>
                        </a:rPr>
                        <a:t>typical example</a:t>
                      </a:r>
                      <a:endParaRPr lang="zh-CN" sz="20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r>
              <a:tr h="377825">
                <a:tc>
                  <a:txBody>
                    <a:bodyPr/>
                    <a:lstStyle/>
                    <a:p>
                      <a:pPr algn="just">
                        <a:spcAft>
                          <a:spcPts val="0"/>
                        </a:spcAft>
                      </a:pPr>
                      <a:r>
                        <a:rPr lang="en-US" sz="2000" kern="100">
                          <a:effectLst/>
                          <a:ea typeface="Times New Roman" panose="02020603050405020304" pitchFamily="18" charset="0"/>
                          <a:cs typeface="Times New Roman" panose="02020603050405020304" pitchFamily="18" charset="0"/>
                        </a:rPr>
                        <a:t>d.clear()</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zh-CN" sz="2000" kern="0">
                          <a:effectLst/>
                          <a:ea typeface="Times New Roman" panose="02020603050405020304" pitchFamily="18" charset="0"/>
                          <a:cs typeface="Times New Roman" panose="02020603050405020304" pitchFamily="18" charset="0"/>
                        </a:rPr>
                        <a:t>Delete all elements</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en-US" sz="2000" kern="0">
                          <a:effectLst/>
                          <a:ea typeface="Times New Roman" panose="02020603050405020304" pitchFamily="18" charset="0"/>
                          <a:cs typeface="Times New Roman" panose="02020603050405020304" pitchFamily="18" charset="0"/>
                        </a:rPr>
                        <a:t>&gt;&gt;&gt; </a:t>
                      </a:r>
                      <a:r>
                        <a:rPr lang="en-US" sz="2000" kern="100">
                          <a:effectLst/>
                          <a:ea typeface="Times New Roman" panose="02020603050405020304" pitchFamily="18" charset="0"/>
                          <a:cs typeface="Times New Roman" panose="02020603050405020304" pitchFamily="18" charset="0"/>
                        </a:rPr>
                        <a:t>d</a:t>
                      </a:r>
                      <a:r>
                        <a:rPr lang="en-US" sz="2000" kern="0">
                          <a:effectLst/>
                          <a:ea typeface="Times New Roman" panose="02020603050405020304" pitchFamily="18" charset="0"/>
                          <a:cs typeface="Times New Roman" panose="02020603050405020304" pitchFamily="18" charset="0"/>
                        </a:rPr>
                        <a:t>.clear();d # </a:t>
                      </a:r>
                      <a:r>
                        <a:rPr lang="zh-CN" sz="2000" kern="0">
                          <a:effectLst/>
                          <a:ea typeface="Times New Roman" panose="02020603050405020304" pitchFamily="18" charset="0"/>
                          <a:cs typeface="Times New Roman" panose="02020603050405020304" pitchFamily="18" charset="0"/>
                        </a:rPr>
                        <a:t>Result: </a:t>
                      </a:r>
                      <a:r>
                        <a:rPr lang="en-US" sz="2000" kern="0">
                          <a:effectLst/>
                          <a:ea typeface="Times New Roman" panose="02020603050405020304" pitchFamily="18" charset="0"/>
                          <a:cs typeface="Times New Roman" panose="02020603050405020304" pitchFamily="18" charset="0"/>
                        </a:rPr>
                        <a:t>{}</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r>
              <a:tr h="609591">
                <a:tc>
                  <a:txBody>
                    <a:bodyPr/>
                    <a:lstStyle/>
                    <a:p>
                      <a:pPr algn="just">
                        <a:spcAft>
                          <a:spcPts val="0"/>
                        </a:spcAft>
                      </a:pPr>
                      <a:r>
                        <a:rPr lang="en-US" sz="2000" kern="100">
                          <a:effectLst/>
                          <a:ea typeface="Times New Roman" panose="02020603050405020304" pitchFamily="18" charset="0"/>
                          <a:cs typeface="Times New Roman" panose="02020603050405020304" pitchFamily="18" charset="0"/>
                        </a:rPr>
                        <a:t>d.copy()</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zh-CN" sz="2000" kern="0">
                          <a:effectLst/>
                          <a:ea typeface="Times New Roman" panose="02020603050405020304" pitchFamily="18" charset="0"/>
                          <a:cs typeface="Times New Roman" panose="02020603050405020304" pitchFamily="18" charset="0"/>
                        </a:rPr>
                        <a:t>shallow copy dictionary (computing)</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en-US" sz="2000" kern="0">
                          <a:effectLst/>
                          <a:ea typeface="Times New Roman" panose="02020603050405020304" pitchFamily="18" charset="0"/>
                          <a:cs typeface="Times New Roman" panose="02020603050405020304" pitchFamily="18" charset="0"/>
                        </a:rPr>
                        <a:t>&gt;&gt;&gt; </a:t>
                      </a:r>
                      <a:r>
                        <a:rPr lang="en-US" sz="2000" kern="100">
                          <a:effectLst/>
                          <a:ea typeface="Times New Roman" panose="02020603050405020304" pitchFamily="18" charset="0"/>
                          <a:cs typeface="Times New Roman" panose="02020603050405020304" pitchFamily="18" charset="0"/>
                        </a:rPr>
                        <a:t>d1=d</a:t>
                      </a:r>
                      <a:r>
                        <a:rPr lang="en-US" sz="2000" kern="0">
                          <a:effectLst/>
                          <a:ea typeface="Times New Roman" panose="02020603050405020304" pitchFamily="18" charset="0"/>
                          <a:cs typeface="Times New Roman" panose="02020603050405020304" pitchFamily="18" charset="0"/>
                        </a:rPr>
                        <a:t>.copy(); id(d), id(d1)</a:t>
                      </a:r>
                      <a:endParaRPr lang="zh-CN" sz="2000" kern="100">
                        <a:effectLst/>
                        <a:ea typeface="Times New Roman" panose="02020603050405020304" pitchFamily="18" charset="0"/>
                        <a:cs typeface="Times New Roman" panose="02020603050405020304" pitchFamily="18" charset="0"/>
                      </a:endParaRPr>
                    </a:p>
                    <a:p>
                      <a:pPr algn="just">
                        <a:spcAft>
                          <a:spcPts val="0"/>
                        </a:spcAft>
                      </a:pPr>
                      <a:r>
                        <a:rPr lang="en-US" sz="2000" kern="0">
                          <a:effectLst/>
                          <a:ea typeface="Times New Roman" panose="02020603050405020304" pitchFamily="18" charset="0"/>
                          <a:cs typeface="Times New Roman" panose="02020603050405020304" pitchFamily="18" charset="0"/>
                        </a:rPr>
                        <a:t>(2487537820800, 2487537277976)</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r>
              <a:tr h="609591">
                <a:tc>
                  <a:txBody>
                    <a:bodyPr/>
                    <a:lstStyle/>
                    <a:p>
                      <a:pPr algn="just">
                        <a:spcAft>
                          <a:spcPts val="0"/>
                        </a:spcAft>
                      </a:pPr>
                      <a:r>
                        <a:rPr lang="en-US" sz="2000" kern="100">
                          <a:effectLst/>
                          <a:ea typeface="Times New Roman" panose="02020603050405020304" pitchFamily="18" charset="0"/>
                          <a:cs typeface="Times New Roman" panose="02020603050405020304" pitchFamily="18" charset="0"/>
                        </a:rPr>
                        <a:t>d.get(k)</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zh-CN" sz="2000" kern="0" dirty="0">
                          <a:effectLst/>
                          <a:ea typeface="Times New Roman" panose="02020603050405020304" pitchFamily="18" charset="0"/>
                          <a:cs typeface="Times New Roman" panose="02020603050405020304" pitchFamily="18" charset="0"/>
                        </a:rPr>
                        <a:t>Returns the value corresponding to the key </a:t>
                      </a:r>
                      <a:r>
                        <a:rPr lang="en-US" sz="2000" kern="0" dirty="0">
                          <a:effectLst/>
                          <a:ea typeface="Times New Roman" panose="02020603050405020304" pitchFamily="18" charset="0"/>
                          <a:cs typeface="Times New Roman" panose="02020603050405020304" pitchFamily="18" charset="0"/>
                        </a:rPr>
                        <a:t>k</a:t>
                      </a:r>
                      <a:r>
                        <a:rPr lang="zh-CN" sz="2000" kern="0" dirty="0">
                          <a:effectLst/>
                          <a:ea typeface="Times New Roman" panose="02020603050405020304" pitchFamily="18" charset="0"/>
                          <a:cs typeface="Times New Roman" panose="02020603050405020304" pitchFamily="18" charset="0"/>
                        </a:rPr>
                        <a:t>. If </a:t>
                      </a:r>
                      <a:r>
                        <a:rPr lang="en-US" sz="2000" kern="0" dirty="0">
                          <a:effectLst/>
                          <a:ea typeface="Times New Roman" panose="02020603050405020304" pitchFamily="18" charset="0"/>
                          <a:cs typeface="Times New Roman" panose="02020603050405020304" pitchFamily="18" charset="0"/>
                        </a:rPr>
                        <a:t>the key </a:t>
                      </a:r>
                      <a:r>
                        <a:rPr lang="zh-CN" sz="2000" kern="0" dirty="0">
                          <a:effectLst/>
                          <a:ea typeface="Times New Roman" panose="02020603050405020304" pitchFamily="18" charset="0"/>
                          <a:cs typeface="Times New Roman" panose="02020603050405020304" pitchFamily="18" charset="0"/>
                        </a:rPr>
                        <a:t>does not exist, returns </a:t>
                      </a:r>
                      <a:r>
                        <a:rPr lang="en-US" sz="2000" kern="0" dirty="0">
                          <a:effectLst/>
                          <a:ea typeface="Times New Roman" panose="02020603050405020304" pitchFamily="18" charset="0"/>
                          <a:cs typeface="Times New Roman" panose="02020603050405020304" pitchFamily="18" charset="0"/>
                        </a:rPr>
                        <a:t>None.</a:t>
                      </a:r>
                      <a:endParaRPr lang="zh-C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en-US" sz="2000" kern="0">
                          <a:effectLst/>
                          <a:ea typeface="Times New Roman" panose="02020603050405020304" pitchFamily="18" charset="0"/>
                          <a:cs typeface="Times New Roman" panose="02020603050405020304" pitchFamily="18" charset="0"/>
                        </a:rPr>
                        <a:t>&gt;&gt;&gt; </a:t>
                      </a:r>
                      <a:r>
                        <a:rPr lang="en-US" sz="2000" kern="100">
                          <a:effectLst/>
                          <a:ea typeface="Times New Roman" panose="02020603050405020304" pitchFamily="18" charset="0"/>
                          <a:cs typeface="Times New Roman" panose="02020603050405020304" pitchFamily="18" charset="0"/>
                        </a:rPr>
                        <a:t>d</a:t>
                      </a:r>
                      <a:r>
                        <a:rPr lang="en-US" sz="2000" kern="0">
                          <a:effectLst/>
                          <a:ea typeface="Times New Roman" panose="02020603050405020304" pitchFamily="18" charset="0"/>
                          <a:cs typeface="Times New Roman" panose="02020603050405020304" pitchFamily="18" charset="0"/>
                        </a:rPr>
                        <a:t>.get(1),</a:t>
                      </a:r>
                      <a:r>
                        <a:rPr lang="en-US" sz="2000" kern="100">
                          <a:effectLst/>
                          <a:ea typeface="Times New Roman" panose="02020603050405020304" pitchFamily="18" charset="0"/>
                          <a:cs typeface="Times New Roman" panose="02020603050405020304" pitchFamily="18" charset="0"/>
                        </a:rPr>
                        <a:t>d</a:t>
                      </a:r>
                      <a:r>
                        <a:rPr lang="en-US" sz="2000" kern="0">
                          <a:effectLst/>
                          <a:ea typeface="Times New Roman" panose="02020603050405020304" pitchFamily="18" charset="0"/>
                          <a:cs typeface="Times New Roman" panose="02020603050405020304" pitchFamily="18" charset="0"/>
                        </a:rPr>
                        <a:t>.get(5)</a:t>
                      </a:r>
                      <a:endParaRPr lang="zh-CN" sz="2000" kern="100">
                        <a:effectLst/>
                        <a:ea typeface="Times New Roman" panose="02020603050405020304" pitchFamily="18" charset="0"/>
                        <a:cs typeface="Times New Roman" panose="02020603050405020304" pitchFamily="18" charset="0"/>
                      </a:endParaRPr>
                    </a:p>
                    <a:p>
                      <a:pPr algn="just">
                        <a:spcAft>
                          <a:spcPts val="0"/>
                        </a:spcAft>
                      </a:pPr>
                      <a:r>
                        <a:rPr lang="en-US" sz="2000" kern="0">
                          <a:effectLst/>
                          <a:ea typeface="Times New Roman" panose="02020603050405020304" pitchFamily="18" charset="0"/>
                          <a:cs typeface="Times New Roman" panose="02020603050405020304" pitchFamily="18" charset="0"/>
                        </a:rPr>
                        <a:t>('food', None)</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r>
              <a:tr h="609591">
                <a:tc>
                  <a:txBody>
                    <a:bodyPr/>
                    <a:lstStyle/>
                    <a:p>
                      <a:pPr algn="just">
                        <a:spcAft>
                          <a:spcPts val="0"/>
                        </a:spcAft>
                      </a:pPr>
                      <a:r>
                        <a:rPr lang="en-US" sz="2000" kern="100">
                          <a:effectLst/>
                          <a:ea typeface="Times New Roman" panose="02020603050405020304" pitchFamily="18" charset="0"/>
                          <a:cs typeface="Times New Roman" panose="02020603050405020304" pitchFamily="18" charset="0"/>
                        </a:rPr>
                        <a:t>d.get(k, v)</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zh-CN" sz="2000" kern="0">
                          <a:effectLst/>
                          <a:ea typeface="Times New Roman" panose="02020603050405020304" pitchFamily="18" charset="0"/>
                          <a:cs typeface="Times New Roman" panose="02020603050405020304" pitchFamily="18" charset="0"/>
                        </a:rPr>
                        <a:t>Returns the value corresponding to key </a:t>
                      </a:r>
                      <a:r>
                        <a:rPr lang="en-US" sz="2000" kern="0">
                          <a:effectLst/>
                          <a:ea typeface="Times New Roman" panose="02020603050405020304" pitchFamily="18" charset="0"/>
                          <a:cs typeface="Times New Roman" panose="02020603050405020304" pitchFamily="18" charset="0"/>
                        </a:rPr>
                        <a:t>k</a:t>
                      </a:r>
                      <a:r>
                        <a:rPr lang="zh-CN" sz="2000" kern="0">
                          <a:effectLst/>
                          <a:ea typeface="Times New Roman" panose="02020603050405020304" pitchFamily="18" charset="0"/>
                          <a:cs typeface="Times New Roman" panose="02020603050405020304" pitchFamily="18" charset="0"/>
                        </a:rPr>
                        <a:t>. If </a:t>
                      </a:r>
                      <a:r>
                        <a:rPr lang="en-US" sz="2000" kern="0">
                          <a:effectLst/>
                          <a:ea typeface="Times New Roman" panose="02020603050405020304" pitchFamily="18" charset="0"/>
                          <a:cs typeface="Times New Roman" panose="02020603050405020304" pitchFamily="18" charset="0"/>
                        </a:rPr>
                        <a:t>key </a:t>
                      </a:r>
                      <a:r>
                        <a:rPr lang="zh-CN" sz="2000" kern="0">
                          <a:effectLst/>
                          <a:ea typeface="Times New Roman" panose="02020603050405020304" pitchFamily="18" charset="0"/>
                          <a:cs typeface="Times New Roman" panose="02020603050405020304" pitchFamily="18" charset="0"/>
                        </a:rPr>
                        <a:t>does not exist, returns </a:t>
                      </a:r>
                      <a:r>
                        <a:rPr lang="en-US" sz="2000" kern="0">
                          <a:effectLst/>
                          <a:ea typeface="Times New Roman" panose="02020603050405020304" pitchFamily="18" charset="0"/>
                          <a:cs typeface="Times New Roman" panose="02020603050405020304" pitchFamily="18" charset="0"/>
                        </a:rPr>
                        <a:t>v</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en-US" sz="2000" kern="0">
                          <a:effectLst/>
                          <a:ea typeface="Times New Roman" panose="02020603050405020304" pitchFamily="18" charset="0"/>
                          <a:cs typeface="Times New Roman" panose="02020603050405020304" pitchFamily="18" charset="0"/>
                        </a:rPr>
                        <a:t>&gt;&gt;&gt; </a:t>
                      </a:r>
                      <a:r>
                        <a:rPr lang="en-US" sz="2000" kern="100">
                          <a:effectLst/>
                          <a:ea typeface="Times New Roman" panose="02020603050405020304" pitchFamily="18" charset="0"/>
                          <a:cs typeface="Times New Roman" panose="02020603050405020304" pitchFamily="18" charset="0"/>
                        </a:rPr>
                        <a:t>d.</a:t>
                      </a:r>
                      <a:r>
                        <a:rPr lang="en-US" sz="2000" kern="0">
                          <a:effectLst/>
                          <a:ea typeface="Times New Roman" panose="02020603050405020304" pitchFamily="18" charset="0"/>
                          <a:cs typeface="Times New Roman" panose="02020603050405020304" pitchFamily="18" charset="0"/>
                        </a:rPr>
                        <a:t>get(1,'</a:t>
                      </a:r>
                      <a:r>
                        <a:rPr lang="zh-CN" sz="2000" kern="0">
                          <a:effectLst/>
                          <a:ea typeface="Times New Roman" panose="02020603050405020304" pitchFamily="18" charset="0"/>
                          <a:cs typeface="Times New Roman" panose="02020603050405020304" pitchFamily="18" charset="0"/>
                        </a:rPr>
                        <a:t>none</a:t>
                      </a:r>
                      <a:r>
                        <a:rPr lang="en-US" sz="2000" kern="0">
                          <a:effectLst/>
                          <a:ea typeface="Times New Roman" panose="02020603050405020304" pitchFamily="18" charset="0"/>
                          <a:cs typeface="Times New Roman" panose="02020603050405020304" pitchFamily="18" charset="0"/>
                        </a:rPr>
                        <a:t>'),</a:t>
                      </a:r>
                      <a:r>
                        <a:rPr lang="en-US" sz="2000" kern="100">
                          <a:effectLst/>
                          <a:ea typeface="Times New Roman" panose="02020603050405020304" pitchFamily="18" charset="0"/>
                          <a:cs typeface="Times New Roman" panose="02020603050405020304" pitchFamily="18" charset="0"/>
                        </a:rPr>
                        <a:t>d.</a:t>
                      </a:r>
                      <a:r>
                        <a:rPr lang="en-US" sz="2000" kern="0">
                          <a:effectLst/>
                          <a:ea typeface="Times New Roman" panose="02020603050405020304" pitchFamily="18" charset="0"/>
                          <a:cs typeface="Times New Roman" panose="02020603050405020304" pitchFamily="18" charset="0"/>
                        </a:rPr>
                        <a:t>get(5,'</a:t>
                      </a:r>
                      <a:r>
                        <a:rPr lang="zh-CN" sz="2000" kern="0">
                          <a:effectLst/>
                          <a:ea typeface="Times New Roman" panose="02020603050405020304" pitchFamily="18" charset="0"/>
                          <a:cs typeface="Times New Roman" panose="02020603050405020304" pitchFamily="18" charset="0"/>
                        </a:rPr>
                        <a:t>none</a:t>
                      </a:r>
                      <a:r>
                        <a:rPr lang="en-US" sz="2000" kern="0">
                          <a:effectLst/>
                          <a:ea typeface="Times New Roman" panose="02020603050405020304" pitchFamily="18" charset="0"/>
                          <a:cs typeface="Times New Roman" panose="02020603050405020304" pitchFamily="18" charset="0"/>
                        </a:rPr>
                        <a:t>')</a:t>
                      </a:r>
                      <a:endParaRPr lang="zh-CN" sz="2000" kern="100">
                        <a:effectLst/>
                        <a:ea typeface="Times New Roman" panose="02020603050405020304" pitchFamily="18" charset="0"/>
                        <a:cs typeface="Times New Roman" panose="02020603050405020304" pitchFamily="18" charset="0"/>
                      </a:endParaRPr>
                    </a:p>
                    <a:p>
                      <a:pPr algn="just">
                        <a:spcAft>
                          <a:spcPts val="0"/>
                        </a:spcAft>
                      </a:pPr>
                      <a:r>
                        <a:rPr lang="en-US" sz="2000" kern="0">
                          <a:effectLst/>
                          <a:ea typeface="Times New Roman" panose="02020603050405020304" pitchFamily="18" charset="0"/>
                          <a:cs typeface="Times New Roman" panose="02020603050405020304" pitchFamily="18" charset="0"/>
                        </a:rPr>
                        <a:t>('food', '</a:t>
                      </a:r>
                      <a:r>
                        <a:rPr lang="zh-CN" sz="2000" kern="0">
                          <a:effectLst/>
                          <a:ea typeface="Times New Roman" panose="02020603050405020304" pitchFamily="18" charset="0"/>
                          <a:cs typeface="Times New Roman" panose="02020603050405020304" pitchFamily="18" charset="0"/>
                        </a:rPr>
                        <a:t>none</a:t>
                      </a:r>
                      <a:r>
                        <a:rPr lang="en-US" sz="2000" kern="0">
                          <a:effectLst/>
                          <a:ea typeface="Times New Roman" panose="02020603050405020304" pitchFamily="18" charset="0"/>
                          <a:cs typeface="Times New Roman" panose="02020603050405020304" pitchFamily="18" charset="0"/>
                        </a:rPr>
                        <a:t>')</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r>
              <a:tr h="609591">
                <a:tc>
                  <a:txBody>
                    <a:bodyPr/>
                    <a:lstStyle/>
                    <a:p>
                      <a:pPr algn="just">
                        <a:spcAft>
                          <a:spcPts val="0"/>
                        </a:spcAft>
                      </a:pPr>
                      <a:r>
                        <a:rPr lang="en-US" sz="2000" kern="100">
                          <a:effectLst/>
                          <a:ea typeface="Times New Roman" panose="02020603050405020304" pitchFamily="18" charset="0"/>
                          <a:cs typeface="Times New Roman" panose="02020603050405020304" pitchFamily="18" charset="0"/>
                        </a:rPr>
                        <a:t>d.pop(k)</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zh-CN" sz="2000" kern="0">
                          <a:effectLst/>
                          <a:ea typeface="Times New Roman" panose="02020603050405020304" pitchFamily="18" charset="0"/>
                          <a:cs typeface="Times New Roman" panose="02020603050405020304" pitchFamily="18" charset="0"/>
                        </a:rPr>
                        <a:t>Returns the value of key </a:t>
                      </a:r>
                      <a:r>
                        <a:rPr lang="en-US" sz="2000" kern="0">
                          <a:effectLst/>
                          <a:ea typeface="Times New Roman" panose="02020603050405020304" pitchFamily="18" charset="0"/>
                          <a:cs typeface="Times New Roman" panose="02020603050405020304" pitchFamily="18" charset="0"/>
                        </a:rPr>
                        <a:t>k </a:t>
                      </a:r>
                      <a:r>
                        <a:rPr lang="zh-CN" sz="2000" kern="0">
                          <a:effectLst/>
                          <a:ea typeface="Times New Roman" panose="02020603050405020304" pitchFamily="18" charset="0"/>
                          <a:cs typeface="Times New Roman" panose="02020603050405020304" pitchFamily="18" charset="0"/>
                        </a:rPr>
                        <a:t>if it exists and deletes the item; otherwise causes a </a:t>
                      </a:r>
                      <a:r>
                        <a:rPr lang="en-US" sz="2000" kern="100">
                          <a:effectLst/>
                          <a:ea typeface="Times New Roman" panose="02020603050405020304" pitchFamily="18" charset="0"/>
                          <a:cs typeface="Times New Roman" panose="02020603050405020304" pitchFamily="18" charset="0"/>
                        </a:rPr>
                        <a:t>KeyError</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en-US" sz="2000" kern="0">
                          <a:effectLst/>
                          <a:ea typeface="Times New Roman" panose="02020603050405020304" pitchFamily="18" charset="0"/>
                          <a:cs typeface="Times New Roman" panose="02020603050405020304" pitchFamily="18" charset="0"/>
                        </a:rPr>
                        <a:t>&gt;&gt;&gt; </a:t>
                      </a:r>
                      <a:r>
                        <a:rPr lang="en-US" sz="2000" kern="100">
                          <a:effectLst/>
                          <a:ea typeface="Times New Roman" panose="02020603050405020304" pitchFamily="18" charset="0"/>
                          <a:cs typeface="Times New Roman" panose="02020603050405020304" pitchFamily="18" charset="0"/>
                        </a:rPr>
                        <a:t>d.</a:t>
                      </a:r>
                      <a:r>
                        <a:rPr lang="en-US" sz="2000" kern="0">
                          <a:effectLst/>
                          <a:ea typeface="Times New Roman" panose="02020603050405020304" pitchFamily="18" charset="0"/>
                          <a:cs typeface="Times New Roman" panose="02020603050405020304" pitchFamily="18" charset="0"/>
                        </a:rPr>
                        <a:t>pop(1), d</a:t>
                      </a:r>
                      <a:endParaRPr lang="zh-CN" sz="2000" kern="100">
                        <a:effectLst/>
                        <a:ea typeface="Times New Roman" panose="02020603050405020304" pitchFamily="18" charset="0"/>
                        <a:cs typeface="Times New Roman" panose="02020603050405020304" pitchFamily="18" charset="0"/>
                      </a:endParaRPr>
                    </a:p>
                    <a:p>
                      <a:pPr algn="just">
                        <a:spcAft>
                          <a:spcPts val="0"/>
                        </a:spcAft>
                      </a:pPr>
                      <a:r>
                        <a:rPr lang="en-US" sz="2000" kern="0">
                          <a:effectLst/>
                          <a:ea typeface="Times New Roman" panose="02020603050405020304" pitchFamily="18" charset="0"/>
                          <a:cs typeface="Times New Roman" panose="02020603050405020304" pitchFamily="18" charset="0"/>
                        </a:rPr>
                        <a:t>('food', {2: 'drink', 3: 'fruit'})</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r>
              <a:tr h="609591">
                <a:tc>
                  <a:txBody>
                    <a:bodyPr/>
                    <a:lstStyle/>
                    <a:p>
                      <a:pPr algn="just">
                        <a:spcAft>
                          <a:spcPts val="0"/>
                        </a:spcAft>
                      </a:pPr>
                      <a:r>
                        <a:rPr lang="en-US" sz="2000" kern="100">
                          <a:effectLst/>
                          <a:ea typeface="Times New Roman" panose="02020603050405020304" pitchFamily="18" charset="0"/>
                          <a:cs typeface="Times New Roman" panose="02020603050405020304" pitchFamily="18" charset="0"/>
                        </a:rPr>
                        <a:t>d.pop(k, v)</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zh-CN" sz="2000" kern="0">
                          <a:effectLst/>
                          <a:ea typeface="Times New Roman" panose="02020603050405020304" pitchFamily="18" charset="0"/>
                          <a:cs typeface="Times New Roman" panose="02020603050405020304" pitchFamily="18" charset="0"/>
                        </a:rPr>
                        <a:t>If key </a:t>
                      </a:r>
                      <a:r>
                        <a:rPr lang="en-US" sz="2000" kern="0">
                          <a:effectLst/>
                          <a:ea typeface="Times New Roman" panose="02020603050405020304" pitchFamily="18" charset="0"/>
                          <a:cs typeface="Times New Roman" panose="02020603050405020304" pitchFamily="18" charset="0"/>
                        </a:rPr>
                        <a:t>k </a:t>
                      </a:r>
                      <a:r>
                        <a:rPr lang="zh-CN" sz="2000" kern="0">
                          <a:effectLst/>
                          <a:ea typeface="Times New Roman" panose="02020603050405020304" pitchFamily="18" charset="0"/>
                          <a:cs typeface="Times New Roman" panose="02020603050405020304" pitchFamily="18" charset="0"/>
                        </a:rPr>
                        <a:t>exists, return its value and delete the item; otherwise return </a:t>
                      </a:r>
                      <a:r>
                        <a:rPr lang="en-US" sz="2000" kern="100">
                          <a:effectLst/>
                          <a:ea typeface="Times New Roman" panose="02020603050405020304" pitchFamily="18" charset="0"/>
                          <a:cs typeface="Times New Roman" panose="02020603050405020304" pitchFamily="18" charset="0"/>
                        </a:rPr>
                        <a:t>v</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en-US" sz="2000" kern="0">
                          <a:effectLst/>
                          <a:ea typeface="Times New Roman" panose="02020603050405020304" pitchFamily="18" charset="0"/>
                          <a:cs typeface="Times New Roman" panose="02020603050405020304" pitchFamily="18" charset="0"/>
                        </a:rPr>
                        <a:t>&gt;&gt;&gt; </a:t>
                      </a:r>
                      <a:r>
                        <a:rPr lang="en-US" sz="2000" kern="100">
                          <a:effectLst/>
                          <a:ea typeface="Times New Roman" panose="02020603050405020304" pitchFamily="18" charset="0"/>
                          <a:cs typeface="Times New Roman" panose="02020603050405020304" pitchFamily="18" charset="0"/>
                        </a:rPr>
                        <a:t>d</a:t>
                      </a:r>
                      <a:r>
                        <a:rPr lang="en-US" sz="2000" kern="0">
                          <a:effectLst/>
                          <a:ea typeface="Times New Roman" panose="02020603050405020304" pitchFamily="18" charset="0"/>
                          <a:cs typeface="Times New Roman" panose="02020603050405020304" pitchFamily="18" charset="0"/>
                        </a:rPr>
                        <a:t>.pop(5,'</a:t>
                      </a:r>
                      <a:r>
                        <a:rPr lang="zh-CN" sz="2000" kern="0">
                          <a:effectLst/>
                          <a:ea typeface="Times New Roman" panose="02020603050405020304" pitchFamily="18" charset="0"/>
                          <a:cs typeface="Times New Roman" panose="02020603050405020304" pitchFamily="18" charset="0"/>
                        </a:rPr>
                        <a:t>none</a:t>
                      </a:r>
                      <a:r>
                        <a:rPr lang="en-US" sz="2000" kern="0">
                          <a:effectLst/>
                          <a:ea typeface="Times New Roman" panose="02020603050405020304" pitchFamily="18" charset="0"/>
                          <a:cs typeface="Times New Roman" panose="02020603050405020304" pitchFamily="18" charset="0"/>
                        </a:rPr>
                        <a:t>'), d</a:t>
                      </a:r>
                      <a:endParaRPr lang="zh-CN" sz="2000" kern="100">
                        <a:effectLst/>
                        <a:ea typeface="Times New Roman" panose="02020603050405020304" pitchFamily="18" charset="0"/>
                        <a:cs typeface="Times New Roman" panose="02020603050405020304" pitchFamily="18" charset="0"/>
                      </a:endParaRPr>
                    </a:p>
                    <a:p>
                      <a:pPr algn="just">
                        <a:spcAft>
                          <a:spcPts val="0"/>
                        </a:spcAft>
                      </a:pPr>
                      <a:r>
                        <a:rPr lang="en-US" sz="2000" kern="0">
                          <a:effectLst/>
                          <a:ea typeface="Times New Roman" panose="02020603050405020304" pitchFamily="18" charset="0"/>
                          <a:cs typeface="Times New Roman" panose="02020603050405020304" pitchFamily="18" charset="0"/>
                        </a:rPr>
                        <a:t>('</a:t>
                      </a:r>
                      <a:r>
                        <a:rPr lang="zh-CN" sz="2000" kern="0">
                          <a:effectLst/>
                          <a:ea typeface="Times New Roman" panose="02020603050405020304" pitchFamily="18" charset="0"/>
                          <a:cs typeface="Times New Roman" panose="02020603050405020304" pitchFamily="18" charset="0"/>
                        </a:rPr>
                        <a:t>none</a:t>
                      </a:r>
                      <a:r>
                        <a:rPr lang="en-US" sz="2000" kern="0">
                          <a:effectLst/>
                          <a:ea typeface="Times New Roman" panose="02020603050405020304" pitchFamily="18" charset="0"/>
                          <a:cs typeface="Times New Roman" panose="02020603050405020304" pitchFamily="18" charset="0"/>
                        </a:rPr>
                        <a:t>', {1: 'food', 2: 'drink', 3: 'fruit'})</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r>
              <a:tr h="511810">
                <a:tc>
                  <a:txBody>
                    <a:bodyPr/>
                    <a:lstStyle/>
                    <a:p>
                      <a:pPr algn="just">
                        <a:spcAft>
                          <a:spcPts val="0"/>
                        </a:spcAft>
                      </a:pPr>
                      <a:r>
                        <a:rPr lang="en-US" sz="2000" kern="100">
                          <a:effectLst/>
                          <a:ea typeface="Times New Roman" panose="02020603050405020304" pitchFamily="18" charset="0"/>
                          <a:cs typeface="Times New Roman" panose="02020603050405020304" pitchFamily="18" charset="0"/>
                        </a:rPr>
                        <a:t>d.setdefault(k, v)</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zh-CN" sz="2000" kern="0">
                          <a:effectLst/>
                          <a:ea typeface="Times New Roman" panose="02020603050405020304" pitchFamily="18" charset="0"/>
                          <a:cs typeface="Times New Roman" panose="02020603050405020304" pitchFamily="18" charset="0"/>
                        </a:rPr>
                        <a:t>If key </a:t>
                      </a:r>
                      <a:r>
                        <a:rPr lang="en-US" sz="2000" kern="0">
                          <a:effectLst/>
                          <a:ea typeface="Times New Roman" panose="02020603050405020304" pitchFamily="18" charset="0"/>
                          <a:cs typeface="Times New Roman" panose="02020603050405020304" pitchFamily="18" charset="0"/>
                        </a:rPr>
                        <a:t>k </a:t>
                      </a:r>
                      <a:r>
                        <a:rPr lang="zh-CN" sz="2000" kern="0">
                          <a:effectLst/>
                          <a:ea typeface="Times New Roman" panose="02020603050405020304" pitchFamily="18" charset="0"/>
                          <a:cs typeface="Times New Roman" panose="02020603050405020304" pitchFamily="18" charset="0"/>
                        </a:rPr>
                        <a:t>exists, return its value; otherwise add item </a:t>
                      </a:r>
                      <a:r>
                        <a:rPr lang="en-US" sz="2000" kern="0">
                          <a:effectLst/>
                          <a:ea typeface="Times New Roman" panose="02020603050405020304" pitchFamily="18" charset="0"/>
                          <a:cs typeface="Times New Roman" panose="02020603050405020304" pitchFamily="18" charset="0"/>
                        </a:rPr>
                        <a:t>k= v</a:t>
                      </a:r>
                      <a:r>
                        <a:rPr lang="zh-CN" sz="2000" kern="0">
                          <a:effectLst/>
                          <a:ea typeface="Times New Roman" panose="02020603050405020304" pitchFamily="18" charset="0"/>
                          <a:cs typeface="Times New Roman" panose="02020603050405020304" pitchFamily="18" charset="0"/>
                        </a:rPr>
                        <a:t>, </a:t>
                      </a:r>
                      <a:r>
                        <a:rPr lang="en-US" sz="2000" kern="0">
                          <a:effectLst/>
                          <a:ea typeface="Times New Roman" panose="02020603050405020304" pitchFamily="18" charset="0"/>
                          <a:cs typeface="Times New Roman" panose="02020603050405020304" pitchFamily="18" charset="0"/>
                        </a:rPr>
                        <a:t>v </a:t>
                      </a:r>
                      <a:r>
                        <a:rPr lang="zh-CN" sz="2000" kern="0">
                          <a:effectLst/>
                          <a:ea typeface="Times New Roman" panose="02020603050405020304" pitchFamily="18" charset="0"/>
                          <a:cs typeface="Times New Roman" panose="02020603050405020304" pitchFamily="18" charset="0"/>
                        </a:rPr>
                        <a:t>defaults to </a:t>
                      </a:r>
                      <a:r>
                        <a:rPr lang="en-US" sz="2000" kern="0">
                          <a:effectLst/>
                          <a:ea typeface="Times New Roman" panose="02020603050405020304" pitchFamily="18" charset="0"/>
                          <a:cs typeface="Times New Roman" panose="02020603050405020304" pitchFamily="18" charset="0"/>
                        </a:rPr>
                        <a:t>None</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en-US" sz="2000" kern="0">
                          <a:effectLst/>
                          <a:ea typeface="Times New Roman" panose="02020603050405020304" pitchFamily="18" charset="0"/>
                          <a:cs typeface="Times New Roman" panose="02020603050405020304" pitchFamily="18" charset="0"/>
                        </a:rPr>
                        <a:t>&gt;&gt;&gt; </a:t>
                      </a:r>
                      <a:r>
                        <a:rPr lang="en-US" sz="2000" kern="100">
                          <a:effectLst/>
                          <a:ea typeface="Times New Roman" panose="02020603050405020304" pitchFamily="18" charset="0"/>
                          <a:cs typeface="Times New Roman" panose="02020603050405020304" pitchFamily="18" charset="0"/>
                        </a:rPr>
                        <a:t>d</a:t>
                      </a:r>
                      <a:r>
                        <a:rPr lang="en-US" sz="2000" kern="0">
                          <a:effectLst/>
                          <a:ea typeface="Times New Roman" panose="02020603050405020304" pitchFamily="18" charset="0"/>
                          <a:cs typeface="Times New Roman" panose="02020603050405020304" pitchFamily="18" charset="0"/>
                        </a:rPr>
                        <a:t>.setdefault(1) # </a:t>
                      </a:r>
                      <a:r>
                        <a:rPr lang="zh-CN" sz="2000" kern="0">
                          <a:effectLst/>
                          <a:ea typeface="Times New Roman" panose="02020603050405020304" pitchFamily="18" charset="0"/>
                          <a:cs typeface="Times New Roman" panose="02020603050405020304" pitchFamily="18" charset="0"/>
                        </a:rPr>
                        <a:t>Result: </a:t>
                      </a:r>
                      <a:r>
                        <a:rPr lang="en-US" sz="2000" kern="0">
                          <a:effectLst/>
                          <a:ea typeface="Times New Roman" panose="02020603050405020304" pitchFamily="18" charset="0"/>
                          <a:cs typeface="Times New Roman" panose="02020603050405020304" pitchFamily="18" charset="0"/>
                        </a:rPr>
                        <a:t>'food'</a:t>
                      </a:r>
                      <a:endParaRPr lang="zh-CN" sz="2000" kern="100">
                        <a:effectLst/>
                        <a:ea typeface="Times New Roman" panose="02020603050405020304" pitchFamily="18" charset="0"/>
                        <a:cs typeface="Times New Roman" panose="02020603050405020304" pitchFamily="18" charset="0"/>
                      </a:endParaRPr>
                    </a:p>
                    <a:p>
                      <a:pPr algn="just">
                        <a:spcAft>
                          <a:spcPts val="0"/>
                        </a:spcAft>
                      </a:pPr>
                      <a:r>
                        <a:rPr lang="en-US" sz="2000" kern="0">
                          <a:effectLst/>
                          <a:ea typeface="Times New Roman" panose="02020603050405020304" pitchFamily="18" charset="0"/>
                          <a:cs typeface="Times New Roman" panose="02020603050405020304" pitchFamily="18" charset="0"/>
                        </a:rPr>
                        <a:t>&gt;&gt;&gt; </a:t>
                      </a:r>
                      <a:r>
                        <a:rPr lang="en-US" sz="2000" kern="100">
                          <a:effectLst/>
                          <a:ea typeface="Times New Roman" panose="02020603050405020304" pitchFamily="18" charset="0"/>
                          <a:cs typeface="Times New Roman" panose="02020603050405020304" pitchFamily="18" charset="0"/>
                        </a:rPr>
                        <a:t>d</a:t>
                      </a:r>
                      <a:r>
                        <a:rPr lang="en-US" sz="2000" kern="0">
                          <a:effectLst/>
                          <a:ea typeface="Times New Roman" panose="02020603050405020304" pitchFamily="18" charset="0"/>
                          <a:cs typeface="Times New Roman" panose="02020603050405020304" pitchFamily="18" charset="0"/>
                        </a:rPr>
                        <a:t>.setdefault(4);d</a:t>
                      </a:r>
                      <a:endParaRPr lang="zh-CN" sz="2000" kern="100">
                        <a:effectLst/>
                        <a:ea typeface="Times New Roman" panose="02020603050405020304" pitchFamily="18" charset="0"/>
                        <a:cs typeface="Times New Roman" panose="02020603050405020304" pitchFamily="18" charset="0"/>
                      </a:endParaRPr>
                    </a:p>
                    <a:p>
                      <a:pPr algn="just">
                        <a:spcAft>
                          <a:spcPts val="0"/>
                        </a:spcAft>
                      </a:pPr>
                      <a:r>
                        <a:rPr lang="en-US" sz="2000" kern="0">
                          <a:effectLst/>
                          <a:ea typeface="Times New Roman" panose="02020603050405020304" pitchFamily="18" charset="0"/>
                          <a:cs typeface="Times New Roman" panose="02020603050405020304" pitchFamily="18" charset="0"/>
                        </a:rPr>
                        <a:t>{1: 'food', 2: 'drink', 3: 'fruit', 4: None}</a:t>
                      </a:r>
                      <a:endParaRPr lang="zh-C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r>
              <a:tr h="601345">
                <a:tc>
                  <a:txBody>
                    <a:bodyPr/>
                    <a:lstStyle/>
                    <a:p>
                      <a:pPr algn="just">
                        <a:spcAft>
                          <a:spcPts val="0"/>
                        </a:spcAft>
                      </a:pPr>
                      <a:r>
                        <a:rPr lang="en-US" sz="2000" kern="100" dirty="0" err="1">
                          <a:effectLst/>
                          <a:ea typeface="Times New Roman" panose="02020603050405020304" pitchFamily="18" charset="0"/>
                          <a:cs typeface="Times New Roman" panose="02020603050405020304" pitchFamily="18" charset="0"/>
                        </a:rPr>
                        <a:t>d.update</a:t>
                      </a:r>
                      <a:r>
                        <a:rPr lang="en-US" sz="2000" kern="100" dirty="0">
                          <a:effectLst/>
                          <a:ea typeface="Times New Roman" panose="02020603050405020304" pitchFamily="18" charset="0"/>
                          <a:cs typeface="Times New Roman" panose="02020603050405020304" pitchFamily="18" charset="0"/>
                        </a:rPr>
                        <a:t>([other])</a:t>
                      </a:r>
                      <a:endParaRPr lang="zh-C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zh-CN" sz="2000" kern="0" dirty="0">
                          <a:effectLst/>
                          <a:ea typeface="Times New Roman" panose="02020603050405020304" pitchFamily="18" charset="0"/>
                          <a:cs typeface="Times New Roman" panose="02020603050405020304" pitchFamily="18" charset="0"/>
                        </a:rPr>
                        <a:t>Update or add items to a dictionary using dictionaries or key-value </a:t>
                      </a:r>
                      <a:r>
                        <a:rPr lang="en-US" sz="2000" kern="0" dirty="0">
                          <a:effectLst/>
                          <a:ea typeface="Times New Roman" panose="02020603050405020304" pitchFamily="18" charset="0"/>
                          <a:cs typeface="Times New Roman" panose="02020603050405020304" pitchFamily="18" charset="0"/>
                        </a:rPr>
                        <a:t>pairsd</a:t>
                      </a:r>
                      <a:endParaRPr lang="zh-C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c>
                  <a:txBody>
                    <a:bodyPr/>
                    <a:lstStyle/>
                    <a:p>
                      <a:pPr algn="just">
                        <a:spcAft>
                          <a:spcPts val="0"/>
                        </a:spcAft>
                      </a:pPr>
                      <a:r>
                        <a:rPr lang="en-US" sz="2000" kern="0" dirty="0">
                          <a:effectLst/>
                          <a:ea typeface="Times New Roman" panose="02020603050405020304" pitchFamily="18" charset="0"/>
                          <a:cs typeface="Times New Roman" panose="02020603050405020304" pitchFamily="18" charset="0"/>
                        </a:rPr>
                        <a:t>&gt;&gt;&gt; d1={1: '</a:t>
                      </a:r>
                      <a:r>
                        <a:rPr lang="zh-CN" sz="2000" kern="0" dirty="0">
                          <a:effectLst/>
                          <a:ea typeface="Times New Roman" panose="02020603050405020304" pitchFamily="18" charset="0"/>
                          <a:cs typeface="Times New Roman" panose="02020603050405020304" pitchFamily="18" charset="0"/>
                        </a:rPr>
                        <a:t>food</a:t>
                      </a:r>
                      <a:r>
                        <a:rPr lang="en-US" sz="2000" kern="0" dirty="0">
                          <a:effectLst/>
                          <a:ea typeface="Times New Roman" panose="02020603050405020304" pitchFamily="18" charset="0"/>
                          <a:cs typeface="Times New Roman" panose="02020603050405020304" pitchFamily="18" charset="0"/>
                        </a:rPr>
                        <a:t>', 4: '</a:t>
                      </a:r>
                      <a:r>
                        <a:rPr lang="zh-CN" sz="2000" kern="0" dirty="0">
                          <a:effectLst/>
                          <a:ea typeface="Times New Roman" panose="02020603050405020304" pitchFamily="18" charset="0"/>
                          <a:cs typeface="Times New Roman" panose="02020603050405020304" pitchFamily="18" charset="0"/>
                        </a:rPr>
                        <a:t>books</a:t>
                      </a:r>
                      <a:r>
                        <a:rPr lang="en-US" sz="2000" kern="0" dirty="0">
                          <a:effectLst/>
                          <a:ea typeface="Times New Roman" panose="02020603050405020304" pitchFamily="18" charset="0"/>
                          <a:cs typeface="Times New Roman" panose="02020603050405020304" pitchFamily="18" charset="0"/>
                        </a:rPr>
                        <a:t>'}</a:t>
                      </a:r>
                      <a:endParaRPr lang="zh-CN" sz="2000" kern="100" dirty="0">
                        <a:effectLst/>
                        <a:ea typeface="Times New Roman" panose="02020603050405020304" pitchFamily="18" charset="0"/>
                        <a:cs typeface="Times New Roman" panose="02020603050405020304" pitchFamily="18" charset="0"/>
                      </a:endParaRPr>
                    </a:p>
                    <a:p>
                      <a:pPr algn="just">
                        <a:spcAft>
                          <a:spcPts val="0"/>
                        </a:spcAft>
                      </a:pPr>
                      <a:r>
                        <a:rPr lang="en-US" sz="2000" kern="0" dirty="0">
                          <a:effectLst/>
                          <a:ea typeface="Times New Roman" panose="02020603050405020304" pitchFamily="18" charset="0"/>
                          <a:cs typeface="Times New Roman" panose="02020603050405020304" pitchFamily="18" charset="0"/>
                        </a:rPr>
                        <a:t>&gt;&gt;&gt; </a:t>
                      </a:r>
                      <a:r>
                        <a:rPr lang="en-US" sz="2000" kern="100" dirty="0" err="1">
                          <a:effectLst/>
                          <a:ea typeface="Times New Roman" panose="02020603050405020304" pitchFamily="18" charset="0"/>
                          <a:cs typeface="Times New Roman" panose="02020603050405020304" pitchFamily="18" charset="0"/>
                        </a:rPr>
                        <a:t>d</a:t>
                      </a:r>
                      <a:r>
                        <a:rPr lang="en-US" sz="2000" kern="0" dirty="0" err="1">
                          <a:effectLst/>
                          <a:ea typeface="Times New Roman" panose="02020603050405020304" pitchFamily="18" charset="0"/>
                          <a:cs typeface="Times New Roman" panose="02020603050405020304" pitchFamily="18" charset="0"/>
                        </a:rPr>
                        <a:t>.update</a:t>
                      </a:r>
                      <a:r>
                        <a:rPr lang="en-US" sz="2000" kern="0" dirty="0">
                          <a:effectLst/>
                          <a:ea typeface="Times New Roman" panose="02020603050405020304" pitchFamily="18" charset="0"/>
                          <a:cs typeface="Times New Roman" panose="02020603050405020304" pitchFamily="18" charset="0"/>
                        </a:rPr>
                        <a:t>(d1);d</a:t>
                      </a:r>
                      <a:endParaRPr lang="zh-CN" sz="2000" kern="100" dirty="0">
                        <a:effectLst/>
                        <a:ea typeface="Times New Roman" panose="02020603050405020304" pitchFamily="18" charset="0"/>
                        <a:cs typeface="Times New Roman" panose="02020603050405020304" pitchFamily="18" charset="0"/>
                      </a:endParaRPr>
                    </a:p>
                    <a:p>
                      <a:pPr algn="just">
                        <a:spcAft>
                          <a:spcPts val="0"/>
                        </a:spcAft>
                      </a:pPr>
                      <a:r>
                        <a:rPr lang="en-US" sz="2000" kern="0" dirty="0">
                          <a:effectLst/>
                          <a:ea typeface="Times New Roman" panose="02020603050405020304" pitchFamily="18" charset="0"/>
                          <a:cs typeface="Times New Roman" panose="02020603050405020304" pitchFamily="18" charset="0"/>
                        </a:rPr>
                        <a:t>{1: '</a:t>
                      </a:r>
                      <a:r>
                        <a:rPr lang="zh-CN" sz="2000" kern="0" dirty="0">
                          <a:effectLst/>
                          <a:ea typeface="Times New Roman" panose="02020603050405020304" pitchFamily="18" charset="0"/>
                          <a:cs typeface="Times New Roman" panose="02020603050405020304" pitchFamily="18" charset="0"/>
                        </a:rPr>
                        <a:t>food</a:t>
                      </a:r>
                      <a:r>
                        <a:rPr lang="en-US" sz="2000" kern="0" dirty="0">
                          <a:effectLst/>
                          <a:ea typeface="Times New Roman" panose="02020603050405020304" pitchFamily="18" charset="0"/>
                          <a:cs typeface="Times New Roman" panose="02020603050405020304" pitchFamily="18" charset="0"/>
                        </a:rPr>
                        <a:t>', 2: 'drink', 3: 'fruit', 4: '</a:t>
                      </a:r>
                      <a:r>
                        <a:rPr lang="zh-CN" sz="2000" kern="0" dirty="0">
                          <a:effectLst/>
                          <a:ea typeface="Times New Roman" panose="02020603050405020304" pitchFamily="18" charset="0"/>
                          <a:cs typeface="Times New Roman" panose="02020603050405020304" pitchFamily="18" charset="0"/>
                        </a:rPr>
                        <a:t>books</a:t>
                      </a:r>
                      <a:r>
                        <a:rPr lang="en-US" sz="2000" kern="0" dirty="0">
                          <a:effectLst/>
                          <a:ea typeface="Times New Roman" panose="02020603050405020304" pitchFamily="18" charset="0"/>
                          <a:cs typeface="Times New Roman" panose="02020603050405020304" pitchFamily="18" charset="0"/>
                        </a:rPr>
                        <a:t>'}</a:t>
                      </a:r>
                      <a:endParaRPr lang="zh-C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nchor="ct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a:xfrm>
            <a:off x="4037965" y="405130"/>
            <a:ext cx="4116070" cy="582930"/>
          </a:xfrm>
        </p:spPr>
        <p:txBody>
          <a:bodyPr/>
          <a:lstStyle/>
          <a:p>
            <a:pPr eaLnBrk="1" hangingPunct="1">
              <a:defRPr/>
            </a:pPr>
            <a:r>
              <a:rPr lang="zh-CN" altLang="zh-CN" dirty="0"/>
              <a:t>set (mathematics)</a:t>
            </a:r>
            <a:endParaRPr lang="zh-CN" altLang="en-US" dirty="0"/>
          </a:p>
        </p:txBody>
      </p:sp>
      <p:sp>
        <p:nvSpPr>
          <p:cNvPr id="74755" name="内容占位符 2"/>
          <p:cNvSpPr>
            <a:spLocks noGrp="1" noChangeArrowheads="1"/>
          </p:cNvSpPr>
          <p:nvPr>
            <p:ph idx="1"/>
          </p:nvPr>
        </p:nvSpPr>
        <p:spPr>
          <a:xfrm>
            <a:off x="911225" y="908050"/>
            <a:ext cx="10729913" cy="4387850"/>
          </a:xfrm>
        </p:spPr>
        <p:txBody>
          <a:bodyPr/>
          <a:lstStyle/>
          <a:p>
            <a:pPr algn="just" eaLnBrk="1" hangingPunct="1"/>
            <a:r>
              <a:rPr lang="zh-CN" altLang="zh-CN" sz="2800"/>
              <a:t>A collection datatype is an unordered aggregation of simple objects, and the elements of the collection are not duplicated</a:t>
            </a:r>
            <a:endParaRPr lang="en-US" altLang="zh-CN" sz="2800"/>
          </a:p>
          <a:p>
            <a:pPr algn="just" eaLnBrk="1" hangingPunct="1"/>
            <a:r>
              <a:rPr lang="en-US" altLang="zh-CN" sz="2800"/>
              <a:t>Python </a:t>
            </a:r>
            <a:r>
              <a:rPr lang="zh-CN" altLang="zh-CN" sz="2800"/>
              <a:t>set data types include mutable set objects (</a:t>
            </a:r>
            <a:r>
              <a:rPr lang="en-US" altLang="zh-CN" sz="2800"/>
              <a:t>set</a:t>
            </a:r>
            <a:r>
              <a:rPr lang="zh-CN" altLang="zh-CN" sz="2800"/>
              <a:t>) and immutable set objects (</a:t>
            </a:r>
            <a:r>
              <a:rPr lang="en-US" altLang="zh-CN" sz="2800"/>
              <a:t>frozenset</a:t>
            </a:r>
            <a:r>
              <a:rPr lang="zh-CN" altLang="zh-CN" sz="2800"/>
              <a:t>)</a:t>
            </a:r>
            <a:endParaRPr lang="en-US" altLang="zh-CN" sz="2800"/>
          </a:p>
          <a:p>
            <a:pPr algn="just" eaLnBrk="1" hangingPunct="1"/>
            <a:r>
              <a:rPr lang="zh-CN" altLang="zh-CN" sz="2800"/>
              <a:t>Definition of a mutable set object (</a:t>
            </a:r>
            <a:r>
              <a:rPr lang="en-US" altLang="zh-CN" sz="2800"/>
              <a:t>set</a:t>
            </a:r>
            <a:r>
              <a:rPr lang="zh-CN" altLang="zh-CN" sz="2800"/>
              <a:t>)</a:t>
            </a:r>
            <a:endParaRPr lang="en-US" altLang="zh-CN" sz="2800"/>
          </a:p>
          <a:p>
            <a:pPr algn="just" eaLnBrk="1" hangingPunct="1"/>
            <a:r>
              <a:rPr lang="en-US" altLang="zh-CN" sz="2800"/>
              <a:t>{} </a:t>
            </a:r>
            <a:r>
              <a:rPr lang="zh-CN" altLang="zh-CN" sz="2800"/>
              <a:t>denotes the empty </a:t>
            </a:r>
            <a:r>
              <a:rPr lang="en-US" altLang="zh-CN" sz="2800"/>
              <a:t>dict</a:t>
            </a:r>
            <a:r>
              <a:rPr lang="zh-CN" altLang="zh-CN" sz="2800"/>
              <a:t>, since </a:t>
            </a:r>
            <a:r>
              <a:rPr lang="en-US" altLang="zh-CN" sz="2800"/>
              <a:t>dict </a:t>
            </a:r>
            <a:r>
              <a:rPr lang="zh-CN" altLang="zh-CN" sz="2800"/>
              <a:t>is also defined using curly braces. The empty set is </a:t>
            </a:r>
            <a:r>
              <a:rPr lang="en-US" altLang="zh-CN" sz="2800"/>
              <a:t>set()</a:t>
            </a:r>
            <a:endParaRPr lang="en-US" altLang="zh-CN" sz="2800"/>
          </a:p>
        </p:txBody>
      </p:sp>
      <p:pic>
        <p:nvPicPr>
          <p:cNvPr id="7475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527800" y="3101975"/>
            <a:ext cx="2841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470" y="4509378"/>
            <a:ext cx="1051401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a:xfrm>
            <a:off x="911424" y="980728"/>
            <a:ext cx="9865096" cy="530696"/>
          </a:xfrm>
        </p:spPr>
        <p:txBody>
          <a:bodyPr/>
          <a:lstStyle/>
          <a:p>
            <a:pPr eaLnBrk="1" hangingPunct="1">
              <a:defRPr/>
            </a:pPr>
            <a:r>
              <a:rPr lang="en-US" altLang="zh-CN" dirty="0">
                <a:highlight>
                  <a:srgbClr val="00FFFF"/>
                </a:highlight>
                <a:latin typeface="+mn-lt"/>
                <a:ea typeface="Times New Roman" panose="02020603050405020304" pitchFamily="18" charset="0"/>
                <a:cs typeface="Times New Roman" panose="02020603050405020304" pitchFamily="18" charset="0"/>
              </a:rPr>
              <a:t>[</a:t>
            </a:r>
            <a:r>
              <a:rPr lang="zh-CN" altLang="zh-CN" dirty="0">
                <a:highlight>
                  <a:srgbClr val="00FFFF"/>
                </a:highlight>
                <a:latin typeface="+mn-lt"/>
                <a:ea typeface="Times New Roman" panose="02020603050405020304" pitchFamily="18" charset="0"/>
                <a:cs typeface="Times New Roman" panose="02020603050405020304" pitchFamily="18" charset="0"/>
              </a:rPr>
              <a:t>Example </a:t>
            </a:r>
            <a:r>
              <a:rPr lang="en-US" altLang="zh-CN" dirty="0">
                <a:highlight>
                  <a:srgbClr val="00FFFF"/>
                </a:highlight>
                <a:latin typeface="+mn-lt"/>
                <a:ea typeface="Times New Roman" panose="02020603050405020304" pitchFamily="18" charset="0"/>
                <a:cs typeface="Times New Roman" panose="02020603050405020304" pitchFamily="18" charset="0"/>
              </a:rPr>
              <a:t>5.37</a:t>
            </a:r>
            <a:r>
              <a:rPr lang="zh-CN" altLang="zh-CN" dirty="0">
                <a:highlight>
                  <a:srgbClr val="00FFFF"/>
                </a:highlight>
                <a:latin typeface="+mn-lt"/>
                <a:ea typeface="Times New Roman" panose="02020603050405020304" pitchFamily="18" charset="0"/>
                <a:cs typeface="Times New Roman" panose="02020603050405020304" pitchFamily="18" charset="0"/>
              </a:rPr>
              <a:t>] Creating Collection Objects</a:t>
            </a:r>
            <a:endParaRPr lang="zh-CN" altLang="en-US" dirty="0">
              <a:highlight>
                <a:srgbClr val="00FFFF"/>
              </a:highlight>
              <a:latin typeface="+mn-lt"/>
              <a:ea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nvGraphicFramePr>
        <p:xfrm>
          <a:off x="550863" y="2001838"/>
          <a:ext cx="10726737" cy="2808287"/>
        </p:xfrm>
        <a:graphic>
          <a:graphicData uri="http://schemas.openxmlformats.org/drawingml/2006/table">
            <a:tbl>
              <a:tblPr firstRow="1" firstCol="1" bandRow="1">
                <a:tableStyleId>{5C22544A-7EE6-4342-B048-85BDC9FD1C3A}</a:tableStyleId>
              </a:tblPr>
              <a:tblGrid>
                <a:gridCol w="2528736"/>
                <a:gridCol w="2406378"/>
                <a:gridCol w="5791623"/>
              </a:tblGrid>
              <a:tr h="2808287">
                <a:tc>
                  <a:txBody>
                    <a:bodyPr/>
                    <a:lstStyle/>
                    <a:p>
                      <a:pPr algn="just">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{1,2,1}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{1,'a',True}</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'a'}</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{1.2, True}</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 1.2}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0" marB="0">
                    <a:solidFill>
                      <a:schemeClr val="accent4">
                        <a:lumMod val="20000"/>
                        <a:lumOff val="80000"/>
                      </a:schemeClr>
                    </a:solidFill>
                  </a:tcPr>
                </a:tc>
                <a:tc>
                  <a:txBody>
                    <a:bodyPr/>
                    <a:lstStyle/>
                    <a:p>
                      <a:pPr marL="0" algn="just" defTabSz="914400" rtl="0" eaLnBrk="1" latinLnBrk="0" hangingPunct="1">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set()</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set()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b="1" kern="100" dirty="0" err="1">
                          <a:solidFill>
                            <a:srgbClr val="FF0000"/>
                          </a:solidFill>
                          <a:effectLst/>
                          <a:latin typeface="+mn-lt"/>
                          <a:ea typeface="Times New Roman" panose="02020603050405020304" pitchFamily="18" charset="0"/>
                          <a:cs typeface="Times New Roman" panose="02020603050405020304" pitchFamily="18" charset="0"/>
                        </a:rPr>
                        <a:t>frozenset</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frozenset</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set('Hello')</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 'e', 'o', 'l'}</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0" marB="0">
                    <a:solidFill>
                      <a:schemeClr val="accent4">
                        <a:lumMod val="20000"/>
                        <a:lumOff val="80000"/>
                      </a:schemeClr>
                    </a:solidFill>
                  </a:tcPr>
                </a:tc>
                <a:tc>
                  <a:txBody>
                    <a:bodyPr/>
                    <a:lstStyle/>
                    <a:p>
                      <a:pPr marL="0" algn="just" defTabSz="914400" rtl="0" eaLnBrk="1" latinLnBrk="0" hangingPunct="1">
                        <a:spcAft>
                          <a:spcPts val="0"/>
                        </a:spcAft>
                      </a:pPr>
                      <a:r>
                        <a:rPr lang="en-US" sz="2000" kern="100" dirty="0">
                          <a:solidFill>
                            <a:schemeClr val="tx1"/>
                          </a:solidFill>
                          <a:effectLst/>
                          <a:ea typeface="Times New Roman" panose="02020603050405020304" pitchFamily="18" charset="0"/>
                          <a:cs typeface="Times New Roman" panose="02020603050405020304" pitchFamily="18" charset="0"/>
                        </a:rPr>
                        <a:t>&gt;&gt;&gt; </a:t>
                      </a:r>
                      <a:r>
                        <a:rPr lang="en-US" sz="2000" b="1" kern="100" dirty="0">
                          <a:solidFill>
                            <a:srgbClr val="FF0000"/>
                          </a:solidFill>
                          <a:effectLst/>
                          <a:latin typeface="+mn-lt"/>
                          <a:ea typeface="Times New Roman" panose="02020603050405020304" pitchFamily="18" charset="0"/>
                          <a:cs typeface="Times New Roman" panose="02020603050405020304" pitchFamily="18" charset="0"/>
                        </a:rPr>
                        <a:t>{'a',[1,2]}</a:t>
                      </a:r>
                      <a:endParaRPr lang="zh-CN" sz="2000" b="1" kern="100" dirty="0">
                        <a:solidFill>
                          <a:srgbClr val="FF0000"/>
                        </a:solidFill>
                        <a:effectLst/>
                        <a:latin typeface="+mn-lt"/>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Traceback </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(most recent call last).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File "&lt;pyshell#13&gt;", line 1, in &lt;module&gt;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 [1,2]}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defTabSz="457200" rtl="0" eaLnBrk="0" fontAlgn="base" hangingPunct="0">
                        <a:spcBef>
                          <a:spcPct val="0"/>
                        </a:spcBef>
                        <a:spcAft>
                          <a:spcPts val="0"/>
                        </a:spcAft>
                        <a:defRPr/>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TypeError</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unhashable </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type: 'list'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0" marB="0">
                    <a:solidFill>
                      <a:schemeClr val="accent4">
                        <a:lumMod val="20000"/>
                        <a:lumOff val="80000"/>
                      </a:schemeClr>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noChangeArrowheads="1"/>
          </p:cNvSpPr>
          <p:nvPr>
            <p:ph type="title"/>
          </p:nvPr>
        </p:nvSpPr>
        <p:spPr>
          <a:xfrm>
            <a:off x="1200150" y="402908"/>
            <a:ext cx="9602788" cy="576262"/>
          </a:xfrm>
        </p:spPr>
        <p:txBody>
          <a:bodyPr/>
          <a:lstStyle/>
          <a:p>
            <a:pPr eaLnBrk="1" hangingPunct="1">
              <a:defRPr/>
            </a:pPr>
            <a:r>
              <a:rPr lang="zh-CN" altLang="zh-CN"/>
              <a:t>Set Parsing Expressions</a:t>
            </a:r>
            <a:endParaRPr lang="zh-CN" altLang="en-US"/>
          </a:p>
        </p:txBody>
      </p:sp>
      <p:sp>
        <p:nvSpPr>
          <p:cNvPr id="2" name="矩形 1"/>
          <p:cNvSpPr/>
          <p:nvPr/>
        </p:nvSpPr>
        <p:spPr>
          <a:xfrm>
            <a:off x="982663" y="981075"/>
            <a:ext cx="10585945" cy="4154170"/>
          </a:xfrm>
          <a:prstGeom prst="rect">
            <a:avLst/>
          </a:prstGeom>
        </p:spPr>
        <p:txBody>
          <a:bodyPr>
            <a:spAutoFit/>
          </a:bodyPr>
          <a:lstStyle/>
          <a:p>
            <a:pPr marL="342900" indent="-342900" algn="just">
              <a:spcAft>
                <a:spcPts val="0"/>
              </a:spcAft>
              <a:buFont typeface="Wingdings" panose="05000000000000000000" pitchFamily="2" charset="2"/>
              <a:buChar char="ü"/>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Using a collection parsing expression, you can simply and efficiently process an iterable object and generate a collection of results. A collection parsing expression takes the following form:</a:t>
            </a:r>
            <a:endPar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{expr for 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in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sequence</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1... for 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N</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in </a:t>
            </a:r>
            <a:r>
              <a:rPr lang="en-US" altLang="x-none" sz="2400" b="1" kern="100" dirty="0">
                <a:latin typeface="Times New Roman" panose="02020603050405020304" pitchFamily="18" charset="0"/>
                <a:ea typeface="Times New Roman" panose="02020603050405020304" pitchFamily="18" charset="0"/>
                <a:cs typeface="Times New Roman" panose="02020603050405020304" pitchFamily="18" charset="0"/>
              </a:rPr>
              <a:t>sequence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 #</a:t>
            </a:r>
            <a:r>
              <a:rPr sz="2400" b="1" kern="100" dirty="0">
                <a:latin typeface="Times New Roman" panose="02020603050405020304" pitchFamily="18" charset="0"/>
                <a:ea typeface="Times New Roman" panose="02020603050405020304" pitchFamily="18" charset="0"/>
                <a:cs typeface="Times New Roman" panose="02020603050405020304" pitchFamily="18" charset="0"/>
              </a:rPr>
              <a:t>Iterate over everything in the sequence and compute the resulting set</a:t>
            </a:r>
            <a:endParaRPr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{expr for 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in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sequence</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1... for 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N</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in </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sequence</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N if cond_expr} #</a:t>
            </a:r>
            <a:r>
              <a:rPr sz="2400" b="1" kern="100" dirty="0">
                <a:latin typeface="Times New Roman" panose="02020603050405020304" pitchFamily="18" charset="0"/>
                <a:ea typeface="Times New Roman" panose="02020603050405020304" pitchFamily="18" charset="0"/>
                <a:cs typeface="Times New Roman" panose="02020603050405020304" pitchFamily="18" charset="0"/>
              </a:rPr>
              <a:t>Iterate by condition and compute the generated set</a:t>
            </a:r>
            <a:endParaRPr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Expression expr uses the content of each iteration </a:t>
            </a: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i</a:t>
            </a:r>
            <a:r>
              <a:rPr lang="x-none" altLang="zh-CN" sz="2400" b="1" kern="100" baseline="-25000" dirty="0">
                <a:latin typeface="Times New Roman" panose="02020603050405020304" pitchFamily="18" charset="0"/>
                <a:ea typeface="Times New Roman" panose="02020603050405020304" pitchFamily="18" charset="0"/>
                <a:cs typeface="Times New Roman" panose="02020603050405020304" pitchFamily="18" charset="0"/>
              </a:rPr>
              <a:t>N</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computes and generates a collection. If the conditional expression cond_expr is specified, only the elements that satisfy the condition participate in the iteration.</a:t>
            </a:r>
            <a:endPar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5.38</a:t>
            </a:r>
            <a:r>
              <a:rPr lang="zh-CN" altLang="zh-CN" sz="2400" b="1" dirty="0">
                <a:highlight>
                  <a:srgbClr val="00FFFF"/>
                </a:highlight>
                <a:latin typeface="+mn-lt"/>
                <a:ea typeface="Times New Roman" panose="02020603050405020304" pitchFamily="18" charset="0"/>
                <a:cs typeface="Times New Roman" panose="02020603050405020304" pitchFamily="18" charset="0"/>
              </a:rPr>
              <a:t>] Example of a Collection Parsing Expression</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
        <p:nvSpPr>
          <p:cNvPr id="3" name="矩形 2"/>
          <p:cNvSpPr/>
          <p:nvPr/>
        </p:nvSpPr>
        <p:spPr>
          <a:xfrm>
            <a:off x="1443991" y="4733047"/>
            <a:ext cx="8856662" cy="2123658"/>
          </a:xfrm>
          <a:prstGeom prst="rect">
            <a:avLst/>
          </a:prstGeom>
          <a:solidFill>
            <a:schemeClr val="accent4">
              <a:lumMod val="20000"/>
              <a:lumOff val="80000"/>
            </a:schemeClr>
          </a:solidFill>
        </p:spPr>
        <p:txBody>
          <a:bodyPr>
            <a:spAutoFit/>
          </a:bodyPr>
          <a:lstStyle/>
          <a:p>
            <a:pPr marL="400050" indent="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for i in range(5)}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2, 3, 4}</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2, 3, 4}</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{2**i for i in range(5)}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4, 8, 16}</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4, 8, 16}</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{x**2 for x in [1, 1, 2]}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4}</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4}</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noChangeArrowheads="1"/>
          </p:cNvSpPr>
          <p:nvPr>
            <p:ph type="title"/>
          </p:nvPr>
        </p:nvSpPr>
        <p:spPr>
          <a:xfrm>
            <a:off x="1200150" y="402908"/>
            <a:ext cx="9602788" cy="576262"/>
          </a:xfrm>
        </p:spPr>
        <p:txBody>
          <a:bodyPr/>
          <a:lstStyle/>
          <a:p>
            <a:pPr eaLnBrk="1" hangingPunct="1">
              <a:defRPr/>
            </a:pPr>
            <a:r>
              <a:rPr lang="zh-CN" altLang="zh-CN"/>
              <a:t>Set Parsing Expressions</a:t>
            </a:r>
            <a:endParaRPr lang="zh-CN" altLang="en-US"/>
          </a:p>
        </p:txBody>
      </p:sp>
      <p:sp>
        <p:nvSpPr>
          <p:cNvPr id="2" name="矩形 1"/>
          <p:cNvSpPr/>
          <p:nvPr/>
        </p:nvSpPr>
        <p:spPr>
          <a:xfrm>
            <a:off x="982663" y="1268095"/>
            <a:ext cx="10585945" cy="460375"/>
          </a:xfrm>
          <a:prstGeom prst="rect">
            <a:avLst/>
          </a:prstGeom>
        </p:spPr>
        <p:txBody>
          <a:bodyPr>
            <a:spAutoFit/>
          </a:bodyPr>
          <a:lstStyle/>
          <a:p>
            <a:pPr marL="342900" indent="-342900" algn="just">
              <a:buFont typeface="Wingdings" panose="05000000000000000000" pitchFamily="2" charset="2"/>
              <a:buChar char="ü"/>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5.38</a:t>
            </a:r>
            <a:r>
              <a:rPr lang="zh-CN" altLang="zh-CN" sz="2400" b="1" dirty="0">
                <a:highlight>
                  <a:srgbClr val="00FFFF"/>
                </a:highlight>
                <a:latin typeface="+mn-lt"/>
                <a:ea typeface="Times New Roman" panose="02020603050405020304" pitchFamily="18" charset="0"/>
                <a:cs typeface="Times New Roman" panose="02020603050405020304" pitchFamily="18" charset="0"/>
              </a:rPr>
              <a:t>] Example of a Collection Parsing Expression</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
        <p:nvSpPr>
          <p:cNvPr id="3" name="矩形 2"/>
          <p:cNvSpPr/>
          <p:nvPr/>
        </p:nvSpPr>
        <p:spPr>
          <a:xfrm>
            <a:off x="1343661" y="2059697"/>
            <a:ext cx="8856662" cy="2123658"/>
          </a:xfrm>
          <a:prstGeom prst="rect">
            <a:avLst/>
          </a:prstGeom>
          <a:solidFill>
            <a:schemeClr val="accent4">
              <a:lumMod val="20000"/>
              <a:lumOff val="80000"/>
            </a:schemeClr>
          </a:solidFill>
        </p:spPr>
        <p:txBody>
          <a:bodyPr>
            <a:spAutoFit/>
          </a:bodyPr>
          <a:lstStyle/>
          <a:p>
            <a:pPr marL="400050" indent="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for i in range(5)}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2, 3, 4}</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 1, 2, 3, 4}</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{2**i for i in range(5)}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4, 8, 16}</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4, 8, 16}</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{x**2 for x in [1, 1, 2]}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4}</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indent="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4}</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a:xfrm>
            <a:off x="1815465" y="621030"/>
            <a:ext cx="8993505" cy="504825"/>
          </a:xfrm>
        </p:spPr>
        <p:txBody>
          <a:bodyPr/>
          <a:lstStyle/>
          <a:p>
            <a:pPr eaLnBrk="1" hangingPunct="1">
              <a:defRPr/>
            </a:pPr>
            <a:r>
              <a:rPr lang="zh-CN" altLang="zh-CN"/>
              <a:t>Determine if a collection element exists</a:t>
            </a:r>
            <a:endParaRPr lang="zh-CN" altLang="en-US"/>
          </a:p>
        </p:txBody>
      </p:sp>
      <p:sp>
        <p:nvSpPr>
          <p:cNvPr id="55299" name="内容占位符 2"/>
          <p:cNvSpPr>
            <a:spLocks noGrp="1" noChangeArrowheads="1"/>
          </p:cNvSpPr>
          <p:nvPr>
            <p:ph idx="1"/>
          </p:nvPr>
        </p:nvSpPr>
        <p:spPr/>
        <p:txBody>
          <a:bodyPr/>
          <a:lstStyle/>
          <a:p>
            <a:pPr eaLnBrk="1" hangingPunct="1">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5.39</a:t>
            </a:r>
            <a:r>
              <a:rPr lang="zh-CN" altLang="zh-CN" sz="3200" dirty="0">
                <a:highlight>
                  <a:srgbClr val="00FFFF"/>
                </a:highlight>
                <a:cs typeface="Times New Roman" panose="02020603050405020304" pitchFamily="18" charset="0"/>
              </a:rPr>
              <a:t>] Example of Judgment of Elements in a Set</a:t>
            </a:r>
            <a:endParaRPr lang="zh-CN" altLang="en-US" sz="3200" dirty="0">
              <a:highlight>
                <a:srgbClr val="00FFFF"/>
              </a:highlight>
              <a:cs typeface="Times New Roman" panose="02020603050405020304" pitchFamily="18" charset="0"/>
            </a:endParaRPr>
          </a:p>
        </p:txBody>
      </p:sp>
      <p:pic>
        <p:nvPicPr>
          <p:cNvPr id="7782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51489" y="1988761"/>
            <a:ext cx="712946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2279576" y="3140968"/>
          <a:ext cx="8064500" cy="1950720"/>
        </p:xfrm>
        <a:graphic>
          <a:graphicData uri="http://schemas.openxmlformats.org/drawingml/2006/table">
            <a:tbl>
              <a:tblPr firstRow="1" firstCol="1" bandRow="1">
                <a:tableStyleId>{5C22544A-7EE6-4342-B048-85BDC9FD1C3A}</a:tableStyleId>
              </a:tblPr>
              <a:tblGrid>
                <a:gridCol w="3923388"/>
                <a:gridCol w="4141112"/>
              </a:tblGrid>
              <a:tr h="1500187">
                <a:tc>
                  <a:txBody>
                    <a:bodyPr/>
                    <a:lstStyle/>
                    <a:p>
                      <a:pPr algn="just">
                        <a:spcAft>
                          <a:spcPts val="0"/>
                        </a:spcAft>
                      </a:pPr>
                      <a:r>
                        <a:rPr lang="x-none" sz="3200" kern="100" dirty="0">
                          <a:solidFill>
                            <a:schemeClr val="tx1"/>
                          </a:solidFill>
                          <a:effectLst/>
                          <a:ea typeface="Times New Roman" panose="02020603050405020304" pitchFamily="18" charset="0"/>
                          <a:cs typeface="Times New Roman" panose="02020603050405020304" pitchFamily="18" charset="0"/>
                        </a:rPr>
                        <a:t>&gt;&gt;&gt; </a:t>
                      </a:r>
                      <a:r>
                        <a:rPr lang="x-none" sz="3200" kern="100" dirty="0">
                          <a:solidFill>
                            <a:srgbClr val="FF0000"/>
                          </a:solidFill>
                          <a:effectLst/>
                          <a:ea typeface="Times New Roman" panose="02020603050405020304" pitchFamily="18" charset="0"/>
                          <a:cs typeface="Times New Roman" panose="02020603050405020304" pitchFamily="18" charset="0"/>
                        </a:rPr>
                        <a:t>s=set('Hello')</a:t>
                      </a:r>
                      <a:endParaRPr lang="zh-CN" sz="32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32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3200" kern="100" dirty="0">
                          <a:solidFill>
                            <a:srgbClr val="FF0000"/>
                          </a:solidFill>
                          <a:effectLst/>
                          <a:ea typeface="Times New Roman" panose="02020603050405020304" pitchFamily="18" charset="0"/>
                          <a:cs typeface="Times New Roman" panose="02020603050405020304" pitchFamily="18" charset="0"/>
                        </a:rPr>
                        <a:t>s</a:t>
                      </a:r>
                      <a:endParaRPr lang="zh-CN" sz="32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{'h', 'e', 'o', 'l'} </a:t>
                      </a:r>
                      <a:endParaRPr lang="zh-CN"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solidFill>
                      <a:schemeClr val="accent4">
                        <a:lumMod val="20000"/>
                        <a:lumOff val="80000"/>
                      </a:schemeClr>
                    </a:solidFill>
                  </a:tcPr>
                </a:tc>
                <a:tc>
                  <a:txBody>
                    <a:bodyPr/>
                    <a:lstStyle/>
                    <a:p>
                      <a:pPr algn="just">
                        <a:spcAft>
                          <a:spcPts val="0"/>
                        </a:spcAft>
                      </a:pPr>
                      <a:r>
                        <a:rPr lang="x-none" sz="32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3200" kern="100" dirty="0">
                          <a:solidFill>
                            <a:srgbClr val="FF0000"/>
                          </a:solidFill>
                          <a:effectLst/>
                          <a:ea typeface="Times New Roman" panose="02020603050405020304" pitchFamily="18" charset="0"/>
                          <a:cs typeface="Times New Roman" panose="02020603050405020304" pitchFamily="18" charset="0"/>
                        </a:rPr>
                        <a:t>'h' in s</a:t>
                      </a:r>
                      <a:endParaRPr lang="zh-CN" sz="32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32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3200" kern="100" dirty="0">
                          <a:solidFill>
                            <a:srgbClr val="FF0000"/>
                          </a:solidFill>
                          <a:effectLst/>
                          <a:ea typeface="Times New Roman" panose="02020603050405020304" pitchFamily="18" charset="0"/>
                          <a:cs typeface="Times New Roman" panose="02020603050405020304" pitchFamily="18" charset="0"/>
                        </a:rPr>
                        <a:t>'o' not in s</a:t>
                      </a:r>
                      <a:endParaRPr lang="zh-CN" sz="32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32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solidFill>
                      <a:schemeClr val="accent4">
                        <a:lumMod val="20000"/>
                        <a:lumOff val="80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1130300" y="449263"/>
            <a:ext cx="9602788" cy="530225"/>
          </a:xfrm>
        </p:spPr>
        <p:txBody>
          <a:bodyPr/>
          <a:lstStyle/>
          <a:p>
            <a:pPr eaLnBrk="1" hangingPunct="1">
              <a:defRPr/>
            </a:pPr>
            <a:r>
              <a:rPr lang="zh-CN" altLang="zh-CN" dirty="0"/>
              <a:t>Index access operations for </a:t>
            </a:r>
            <a:r>
              <a:rPr lang="zh-CN" altLang="en-US" dirty="0"/>
              <a:t>sequences</a:t>
            </a:r>
            <a:endParaRPr lang="zh-CN" altLang="en-US" dirty="0"/>
          </a:p>
        </p:txBody>
      </p:sp>
      <p:sp>
        <p:nvSpPr>
          <p:cNvPr id="18435" name="内容占位符 2"/>
          <p:cNvSpPr>
            <a:spLocks noGrp="1" noChangeArrowheads="1"/>
          </p:cNvSpPr>
          <p:nvPr>
            <p:ph idx="1"/>
          </p:nvPr>
        </p:nvSpPr>
        <p:spPr>
          <a:xfrm>
            <a:off x="695400" y="1344613"/>
            <a:ext cx="9531275" cy="3922712"/>
          </a:xfrm>
        </p:spPr>
        <p:txBody>
          <a:bodyPr/>
          <a:lstStyle/>
          <a:p>
            <a:pPr eaLnBrk="1" hangingPunct="1">
              <a:defRPr/>
            </a:pPr>
            <a:endParaRPr lang="en-US" altLang="zh-CN" sz="3200" dirty="0"/>
          </a:p>
          <a:p>
            <a:pPr eaLnBrk="1" hangingPunct="1">
              <a:defRPr/>
            </a:pPr>
            <a:endParaRPr lang="en-US" altLang="zh-CN" sz="3200" dirty="0"/>
          </a:p>
          <a:p>
            <a:pPr eaLnBrk="1" hangingPunct="1">
              <a:defRPr/>
            </a:pPr>
            <a:endParaRPr lang="en-US" altLang="zh-CN" sz="2800" dirty="0"/>
          </a:p>
          <a:p>
            <a:pPr eaLnBrk="1" fontAlgn="auto" hangingPunct="1">
              <a:spcAft>
                <a:spcPts val="0"/>
              </a:spcAft>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5.3</a:t>
            </a:r>
            <a:r>
              <a:rPr lang="zh-CN" altLang="zh-CN" sz="2400" dirty="0">
                <a:highlight>
                  <a:srgbClr val="00FFFF"/>
                </a:highlight>
                <a:cs typeface="Times New Roman" panose="02020603050405020304" pitchFamily="18" charset="0"/>
              </a:rPr>
              <a:t>] Index Access Example for </a:t>
            </a:r>
            <a:r>
              <a:rPr lang="zh-CN" altLang="en-US" sz="2400" dirty="0">
                <a:highlight>
                  <a:srgbClr val="00FFFF"/>
                </a:highlight>
                <a:cs typeface="Times New Roman" panose="02020603050405020304" pitchFamily="18" charset="0"/>
              </a:rPr>
              <a:t>Sequence</a:t>
            </a:r>
            <a:endParaRPr lang="zh-CN" altLang="en-US" sz="24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406718" y="3716973"/>
          <a:ext cx="11664950" cy="3108960"/>
        </p:xfrm>
        <a:graphic>
          <a:graphicData uri="http://schemas.openxmlformats.org/drawingml/2006/table">
            <a:tbl>
              <a:tblPr firstRow="1" firstCol="1" bandRow="1">
                <a:tableStyleId>{5C22544A-7EE6-4342-B048-85BDC9FD1C3A}</a:tableStyleId>
              </a:tblPr>
              <a:tblGrid>
                <a:gridCol w="2376661"/>
                <a:gridCol w="3510977"/>
                <a:gridCol w="2800219"/>
                <a:gridCol w="2977093"/>
              </a:tblGrid>
              <a:tr h="2943225">
                <a:tc>
                  <a:txBody>
                    <a:bodyPr/>
                    <a:lstStyle/>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s='</a:t>
                      </a:r>
                      <a:r>
                        <a:rPr lang="en-US" sz="2400" b="1" kern="100" dirty="0" err="1">
                          <a:solidFill>
                            <a:srgbClr val="FF0000"/>
                          </a:solidFill>
                          <a:effectLst/>
                          <a:latin typeface="+mn-lt"/>
                          <a:ea typeface="Times New Roman" panose="02020603050405020304" pitchFamily="18" charset="0"/>
                          <a:cs typeface="Times New Roman" panose="02020603050405020304" pitchFamily="18" charset="0"/>
                        </a:rPr>
                        <a:t>abcdef</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s[0]</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s[2]</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s[-1]</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s[-3]</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c>
                  <a:txBody>
                    <a:bodyPr/>
                    <a:lstStyle/>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t=('a','e','</a:t>
                      </a:r>
                      <a:r>
                        <a:rPr lang="en-US" sz="2400" b="1" kern="100" dirty="0" err="1">
                          <a:solidFill>
                            <a:srgbClr val="FF0000"/>
                          </a:solidFill>
                          <a:effectLst/>
                          <a:latin typeface="+mn-lt"/>
                          <a:ea typeface="Times New Roman" panose="02020603050405020304" pitchFamily="18" charset="0"/>
                          <a:cs typeface="Times New Roman" panose="02020603050405020304" pitchFamily="18" charset="0"/>
                        </a:rPr>
                        <a:t>i</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a:t>
                      </a:r>
                      <a:r>
                        <a:rPr lang="en-US" sz="2400" b="1" kern="100" dirty="0" err="1">
                          <a:solidFill>
                            <a:srgbClr val="FF0000"/>
                          </a:solidFill>
                          <a:effectLst/>
                          <a:latin typeface="+mn-lt"/>
                          <a:ea typeface="Times New Roman" panose="02020603050405020304" pitchFamily="18" charset="0"/>
                          <a:cs typeface="Times New Roman" panose="02020603050405020304" pitchFamily="18" charset="0"/>
                        </a:rPr>
                        <a:t>o','u</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t[0]</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t[1]</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t[-1]</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'u'</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rgbClr val="FF0000"/>
                          </a:solidFill>
                          <a:effectLst/>
                          <a:latin typeface="+mn-lt"/>
                          <a:ea typeface="Times New Roman" panose="02020603050405020304" pitchFamily="18" charset="0"/>
                          <a:cs typeface="Times New Roman" panose="02020603050405020304" pitchFamily="18" charset="0"/>
                        </a:rPr>
                        <a:t>&gt;&gt;&gt; t[-5]</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c>
                  <a:txBody>
                    <a:bodyPr/>
                    <a:lstStyle/>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lst=[1,2,3,4,5]</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err="1">
                          <a:solidFill>
                            <a:srgbClr val="FF0000"/>
                          </a:solidFill>
                          <a:effectLst/>
                          <a:latin typeface="+mn-lt"/>
                          <a:ea typeface="Times New Roman" panose="02020603050405020304" pitchFamily="18" charset="0"/>
                          <a:cs typeface="Times New Roman" panose="02020603050405020304" pitchFamily="18" charset="0"/>
                        </a:rPr>
                        <a:t>lst</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[0]</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err="1">
                          <a:solidFill>
                            <a:srgbClr val="FF0000"/>
                          </a:solidFill>
                          <a:effectLst/>
                          <a:latin typeface="+mn-lt"/>
                          <a:ea typeface="Times New Roman" panose="02020603050405020304" pitchFamily="18" charset="0"/>
                          <a:cs typeface="Times New Roman" panose="02020603050405020304" pitchFamily="18" charset="0"/>
                        </a:rPr>
                        <a:t>lst</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 4, 5]</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err="1">
                          <a:solidFill>
                            <a:srgbClr val="FF0000"/>
                          </a:solidFill>
                          <a:effectLst/>
                          <a:latin typeface="+mn-lt"/>
                          <a:ea typeface="Times New Roman" panose="02020603050405020304" pitchFamily="18" charset="0"/>
                          <a:cs typeface="Times New Roman" panose="02020603050405020304" pitchFamily="18" charset="0"/>
                        </a:rPr>
                        <a:t>lst</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[2]='a'</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err="1">
                          <a:solidFill>
                            <a:srgbClr val="FF0000"/>
                          </a:solidFill>
                          <a:effectLst/>
                          <a:latin typeface="+mn-lt"/>
                          <a:ea typeface="Times New Roman" panose="02020603050405020304" pitchFamily="18" charset="0"/>
                          <a:cs typeface="Times New Roman" panose="02020603050405020304" pitchFamily="18" charset="0"/>
                        </a:rPr>
                        <a:t>lst</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[-2]='b'</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err="1">
                          <a:solidFill>
                            <a:srgbClr val="FF0000"/>
                          </a:solidFill>
                          <a:effectLst/>
                          <a:latin typeface="+mn-lt"/>
                          <a:ea typeface="Times New Roman" panose="02020603050405020304" pitchFamily="18" charset="0"/>
                          <a:cs typeface="Times New Roman" panose="02020603050405020304" pitchFamily="18" charset="0"/>
                        </a:rPr>
                        <a:t>lst</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'a', 'b', 5]</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c>
                  <a:txBody>
                    <a:bodyPr/>
                    <a:lstStyle/>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err="1">
                          <a:solidFill>
                            <a:srgbClr val="FF0000"/>
                          </a:solidFill>
                          <a:effectLst/>
                          <a:latin typeface="+mn-lt"/>
                          <a:ea typeface="Times New Roman" panose="02020603050405020304" pitchFamily="18" charset="0"/>
                          <a:cs typeface="Times New Roman" panose="02020603050405020304" pitchFamily="18" charset="0"/>
                        </a:rPr>
                        <a:t>b=b'ABCDEF</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 </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b[0]</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65</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b[1]</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66</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b[-1]</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70</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400" b="1" kern="100" dirty="0">
                          <a:solidFill>
                            <a:srgbClr val="FF0000"/>
                          </a:solidFill>
                          <a:effectLst/>
                          <a:latin typeface="+mn-lt"/>
                          <a:ea typeface="Times New Roman" panose="02020603050405020304" pitchFamily="18" charset="0"/>
                          <a:cs typeface="Times New Roman" panose="02020603050405020304" pitchFamily="18" charset="0"/>
                        </a:rPr>
                        <a:t>b[-2]</a:t>
                      </a:r>
                      <a:endParaRPr lang="zh-CN" sz="2400" b="1" kern="100" dirty="0">
                        <a:solidFill>
                          <a:srgbClr val="FF0000"/>
                        </a:solidFill>
                        <a:effectLst/>
                        <a:latin typeface="+mn-lt"/>
                        <a:ea typeface="Times New Roman" panose="02020603050405020304" pitchFamily="18" charset="0"/>
                        <a:cs typeface="Times New Roman" panose="02020603050405020304" pitchFamily="18" charset="0"/>
                      </a:endParaRPr>
                    </a:p>
                    <a:p>
                      <a:pPr marL="0" algn="just" defTabSz="914400" rtl="0" eaLnBrk="1" latinLnBrk="0" hangingPunct="1">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69</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r>
            </a:tbl>
          </a:graphicData>
        </a:graphic>
      </p:graphicFrame>
      <p:pic>
        <p:nvPicPr>
          <p:cNvPr id="20486"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5595" y="1437005"/>
            <a:ext cx="646620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695575" y="980440"/>
            <a:ext cx="6786245" cy="429895"/>
          </a:xfrm>
          <a:prstGeom prst="rect">
            <a:avLst/>
          </a:prstGeom>
          <a:noFill/>
        </p:spPr>
        <p:txBody>
          <a:bodyPr wrap="square" rtlCol="0">
            <a:spAutoFit/>
          </a:bodyPr>
          <a:p>
            <a:r>
              <a:rPr lang="en-US" altLang="zh-CN" sz="2200" b="1">
                <a:latin typeface="Times New Roman" panose="02020603050405020304" pitchFamily="18" charset="0"/>
                <a:ea typeface="Times New Roman" panose="02020603050405020304" pitchFamily="18" charset="0"/>
                <a:cs typeface="Times New Roman" panose="02020603050405020304" pitchFamily="18" charset="0"/>
              </a:rPr>
              <a:t>s[i]········ #Access the element of the series s at index i </a:t>
            </a:r>
            <a:endParaRPr lang="en-US" altLang="zh-CN" sz="2200" b="1">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a:xfrm>
            <a:off x="1127125" y="737765"/>
            <a:ext cx="9604375" cy="573087"/>
          </a:xfrm>
        </p:spPr>
        <p:txBody>
          <a:bodyPr/>
          <a:lstStyle/>
          <a:p>
            <a:pPr eaLnBrk="1" hangingPunct="1">
              <a:defRPr/>
            </a:pPr>
            <a:r>
              <a:rPr lang="zh-CN" altLang="zh-CN" dirty="0"/>
              <a:t>Operations on sets: union, intersection, difference and symmetric difference sets</a:t>
            </a:r>
            <a:endParaRPr lang="zh-CN" altLang="en-US" dirty="0"/>
          </a:p>
        </p:txBody>
      </p:sp>
      <p:pic>
        <p:nvPicPr>
          <p:cNvPr id="78851"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59377" y="1628551"/>
            <a:ext cx="8874125"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p:nvPr/>
        </p:nvGraphicFramePr>
        <p:xfrm>
          <a:off x="1828800" y="3933190"/>
          <a:ext cx="8533765" cy="1905000"/>
        </p:xfrm>
        <a:graphic>
          <a:graphicData uri="http://schemas.openxmlformats.org/drawingml/2006/table">
            <a:tbl>
              <a:tblPr firstRow="1" bandRow="1">
                <a:tableStyleId>{5C22544A-7EE6-4342-B048-85BDC9FD1C3A}</a:tableStyleId>
              </a:tblPr>
              <a:tblGrid>
                <a:gridCol w="1786890"/>
                <a:gridCol w="6746240"/>
              </a:tblGrid>
              <a:tr h="381000">
                <a:tc>
                  <a:txBody>
                    <a:bodyPr/>
                    <a:p>
                      <a:pPr>
                        <a:buNone/>
                      </a:pPr>
                      <a:r>
                        <a:rPr lang="zh-CN" altLang="en-US">
                          <a:solidFill>
                            <a:schemeClr val="tx1"/>
                          </a:solidFill>
                        </a:rPr>
                        <a:t>operator</a:t>
                      </a:r>
                      <a:endParaRPr lang="zh-CN" altLang="en-US">
                        <a:solidFill>
                          <a:schemeClr val="tx1"/>
                        </a:solidFill>
                      </a:endParaRPr>
                    </a:p>
                  </a:txBody>
                  <a:tcPr/>
                </a:tc>
                <a:tc>
                  <a:txBody>
                    <a:bodyPr/>
                    <a:p>
                      <a:pPr>
                        <a:buNone/>
                      </a:pPr>
                      <a:r>
                        <a:rPr lang="en-US" altLang="zh-CN">
                          <a:solidFill>
                            <a:schemeClr val="tx1"/>
                          </a:solidFill>
                        </a:rPr>
                        <a:t>description</a:t>
                      </a:r>
                      <a:endParaRPr lang="en-US" altLang="zh-CN">
                        <a:solidFill>
                          <a:schemeClr val="tx1"/>
                        </a:solidFill>
                      </a:endParaRPr>
                    </a:p>
                  </a:txBody>
                  <a:tcPr/>
                </a:tc>
              </a:tr>
              <a:tr h="381000">
                <a:tc>
                  <a:txBody>
                    <a:bodyPr/>
                    <a:p>
                      <a:pPr>
                        <a:buNone/>
                      </a:pPr>
                      <a:r>
                        <a:rPr lang="en-US" altLang="zh-CN"/>
                        <a:t>s1 | s2 | …</a:t>
                      </a:r>
                      <a:endParaRPr lang="en-US" altLang="zh-CN"/>
                    </a:p>
                  </a:txBody>
                  <a:tcPr/>
                </a:tc>
                <a:tc>
                  <a:txBody>
                    <a:bodyPr/>
                    <a:p>
                      <a:pPr>
                        <a:buNone/>
                      </a:pPr>
                      <a:r>
                        <a:rPr lang="en-US" altLang="zh-CN"/>
                        <a:t>return the union set of s1, s2, </a:t>
                      </a:r>
                      <a:r>
                        <a:rPr lang="en-US" altLang="zh-CN" sz="1800">
                          <a:sym typeface="+mn-ea"/>
                        </a:rPr>
                        <a:t>… : s1∪s2∪</a:t>
                      </a:r>
                      <a:r>
                        <a:rPr lang="en-US" altLang="zh-CN" sz="1800">
                          <a:sym typeface="+mn-ea"/>
                        </a:rPr>
                        <a:t>…</a:t>
                      </a:r>
                      <a:endParaRPr lang="zh-CN" altLang="en-US">
                        <a:ea typeface="宋体" panose="02010600030101010101" pitchFamily="2" charset="-122"/>
                      </a:endParaRPr>
                    </a:p>
                  </a:txBody>
                  <a:tcPr/>
                </a:tc>
              </a:tr>
              <a:tr h="381000">
                <a:tc>
                  <a:txBody>
                    <a:bodyPr/>
                    <a:p>
                      <a:pPr>
                        <a:buNone/>
                      </a:pPr>
                      <a:r>
                        <a:rPr lang="en-US" altLang="zh-CN"/>
                        <a:t>s1 &amp; s2 &amp; </a:t>
                      </a:r>
                      <a:r>
                        <a:rPr lang="en-US" altLang="zh-CN" sz="1800">
                          <a:sym typeface="+mn-ea"/>
                        </a:rPr>
                        <a:t>…</a:t>
                      </a:r>
                      <a:endParaRPr lang="en-US" altLang="zh-CN"/>
                    </a:p>
                  </a:txBody>
                  <a:tcPr/>
                </a:tc>
                <a:tc>
                  <a:txBody>
                    <a:bodyPr/>
                    <a:p>
                      <a:pPr>
                        <a:buNone/>
                      </a:pPr>
                      <a:r>
                        <a:rPr lang="en-US" altLang="zh-CN" sz="1800">
                          <a:sym typeface="+mn-ea"/>
                        </a:rPr>
                        <a:t>return the intersection set of s1, s2, </a:t>
                      </a:r>
                      <a:r>
                        <a:rPr lang="en-US" altLang="zh-CN" sz="1800">
                          <a:sym typeface="+mn-ea"/>
                        </a:rPr>
                        <a:t>… : s1∩s2∩…</a:t>
                      </a:r>
                      <a:endParaRPr lang="zh-CN" altLang="en-US"/>
                    </a:p>
                  </a:txBody>
                  <a:tcPr/>
                </a:tc>
              </a:tr>
              <a:tr h="381000">
                <a:tc>
                  <a:txBody>
                    <a:bodyPr/>
                    <a:p>
                      <a:pPr>
                        <a:buNone/>
                      </a:pPr>
                      <a:r>
                        <a:rPr lang="en-US" altLang="zh-CN"/>
                        <a:t>s1 - s2 - </a:t>
                      </a:r>
                      <a:r>
                        <a:rPr lang="en-US" altLang="zh-CN" sz="1800">
                          <a:sym typeface="+mn-ea"/>
                        </a:rPr>
                        <a:t>…</a:t>
                      </a:r>
                      <a:endParaRPr lang="en-US" altLang="zh-CN"/>
                    </a:p>
                  </a:txBody>
                  <a:tcPr/>
                </a:tc>
                <a:tc>
                  <a:txBody>
                    <a:bodyPr/>
                    <a:p>
                      <a:pPr>
                        <a:buNone/>
                      </a:pPr>
                      <a:r>
                        <a:rPr lang="en-US" altLang="zh-CN" sz="1800">
                          <a:sym typeface="+mn-ea"/>
                        </a:rPr>
                        <a:t>return the difference set of s1, s2, </a:t>
                      </a:r>
                      <a:r>
                        <a:rPr lang="en-US" altLang="zh-CN" sz="1800">
                          <a:sym typeface="+mn-ea"/>
                        </a:rPr>
                        <a:t>… : s1\s2\…</a:t>
                      </a:r>
                      <a:endParaRPr lang="zh-CN" altLang="en-US"/>
                    </a:p>
                  </a:txBody>
                  <a:tcPr/>
                </a:tc>
              </a:tr>
              <a:tr h="381000">
                <a:tc>
                  <a:txBody>
                    <a:bodyPr/>
                    <a:p>
                      <a:pPr>
                        <a:buNone/>
                      </a:pPr>
                      <a:r>
                        <a:rPr lang="en-US" altLang="zh-CN"/>
                        <a:t>s1 ^ s2</a:t>
                      </a:r>
                      <a:endParaRPr lang="en-US" altLang="zh-CN"/>
                    </a:p>
                  </a:txBody>
                  <a:tcPr/>
                </a:tc>
                <a:tc>
                  <a:txBody>
                    <a:bodyPr/>
                    <a:p>
                      <a:pPr>
                        <a:buNone/>
                      </a:pPr>
                      <a:r>
                        <a:rPr lang="en-US" altLang="zh-CN" sz="1800">
                          <a:sym typeface="+mn-ea"/>
                        </a:rPr>
                        <a:t>return the symmetric difference set of s1, s2, </a:t>
                      </a:r>
                      <a:r>
                        <a:rPr lang="en-US" altLang="zh-CN" sz="1800">
                          <a:sym typeface="+mn-ea"/>
                        </a:rPr>
                        <a:t>… : s1</a:t>
                      </a:r>
                      <a:r>
                        <a:rPr lang="zh-CN" altLang="en-US" sz="1800">
                          <a:ea typeface="宋体" panose="02010600030101010101" pitchFamily="2" charset="-122"/>
                          <a:sym typeface="+mn-ea"/>
                        </a:rPr>
                        <a:t>△</a:t>
                      </a:r>
                      <a:r>
                        <a:rPr lang="en-US" altLang="zh-CN" sz="1800">
                          <a:sym typeface="+mn-ea"/>
                        </a:rPr>
                        <a:t>s2</a:t>
                      </a:r>
                      <a:endParaRPr lang="zh-CN" altLang="en-US"/>
                    </a:p>
                  </a:txBody>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a:xfrm>
            <a:off x="1127125" y="737765"/>
            <a:ext cx="9604375" cy="573087"/>
          </a:xfrm>
        </p:spPr>
        <p:txBody>
          <a:bodyPr/>
          <a:lstStyle/>
          <a:p>
            <a:pPr eaLnBrk="1" hangingPunct="1">
              <a:defRPr/>
            </a:pPr>
            <a:r>
              <a:rPr lang="zh-CN" altLang="zh-CN" dirty="0"/>
              <a:t>Operations on sets: union, intersection, difference and symmetric difference sets</a:t>
            </a:r>
            <a:endParaRPr lang="zh-CN" altLang="en-US" dirty="0"/>
          </a:p>
        </p:txBody>
      </p:sp>
      <p:graphicFrame>
        <p:nvGraphicFramePr>
          <p:cNvPr id="3" name="表格 2"/>
          <p:cNvGraphicFramePr/>
          <p:nvPr>
            <p:custDataLst>
              <p:tags r:id="rId1"/>
            </p:custDataLst>
          </p:nvPr>
        </p:nvGraphicFramePr>
        <p:xfrm>
          <a:off x="1829435" y="1776095"/>
          <a:ext cx="8533130" cy="3048000"/>
        </p:xfrm>
        <a:graphic>
          <a:graphicData uri="http://schemas.openxmlformats.org/drawingml/2006/table">
            <a:tbl>
              <a:tblPr firstRow="1" bandRow="1">
                <a:tableStyleId>{5C22544A-7EE6-4342-B048-85BDC9FD1C3A}</a:tableStyleId>
              </a:tblPr>
              <a:tblGrid>
                <a:gridCol w="2753995"/>
                <a:gridCol w="5779135"/>
              </a:tblGrid>
              <a:tr h="381000">
                <a:tc>
                  <a:txBody>
                    <a:bodyPr/>
                    <a:p>
                      <a:pPr>
                        <a:buNone/>
                      </a:pPr>
                      <a:r>
                        <a:rPr lang="en-US" altLang="zh-CN">
                          <a:solidFill>
                            <a:schemeClr val="tx1"/>
                          </a:solidFill>
                        </a:rPr>
                        <a:t>method</a:t>
                      </a:r>
                      <a:endParaRPr lang="en-US" altLang="zh-CN">
                        <a:solidFill>
                          <a:schemeClr val="tx1"/>
                        </a:solidFill>
                      </a:endParaRPr>
                    </a:p>
                  </a:txBody>
                  <a:tcPr/>
                </a:tc>
                <a:tc>
                  <a:txBody>
                    <a:bodyPr/>
                    <a:p>
                      <a:pPr>
                        <a:buNone/>
                      </a:pPr>
                      <a:r>
                        <a:rPr lang="en-US" altLang="zh-CN">
                          <a:solidFill>
                            <a:schemeClr val="tx1"/>
                          </a:solidFill>
                        </a:rPr>
                        <a:t>description</a:t>
                      </a:r>
                      <a:endParaRPr lang="en-US" altLang="zh-CN">
                        <a:solidFill>
                          <a:schemeClr val="tx1"/>
                        </a:solidFill>
                      </a:endParaRPr>
                    </a:p>
                  </a:txBody>
                  <a:tcPr/>
                </a:tc>
              </a:tr>
              <a:tr h="381000">
                <a:tc>
                  <a:txBody>
                    <a:bodyPr/>
                    <a:p>
                      <a:pPr>
                        <a:buNone/>
                      </a:pPr>
                      <a:r>
                        <a:rPr lang="en-US" altLang="zh-CN"/>
                        <a:t>s1.isdisjoint(s2)</a:t>
                      </a:r>
                      <a:endParaRPr lang="en-US" altLang="zh-CN"/>
                    </a:p>
                  </a:txBody>
                  <a:tcPr/>
                </a:tc>
                <a:tc>
                  <a:txBody>
                    <a:bodyPr/>
                    <a:p>
                      <a:pPr>
                        <a:buNone/>
                      </a:pPr>
                      <a:r>
                        <a:rPr lang="zh-CN" altLang="en-US">
                          <a:ea typeface="宋体" panose="02010600030101010101" pitchFamily="2" charset="-122"/>
                        </a:rPr>
                        <a:t>Returns True if the sets s1 and s2 have no elements in common; otherwise returns False</a:t>
                      </a:r>
                      <a:endParaRPr lang="zh-CN" altLang="en-US">
                        <a:ea typeface="宋体" panose="02010600030101010101" pitchFamily="2" charset="-122"/>
                      </a:endParaRPr>
                    </a:p>
                  </a:txBody>
                  <a:tcPr/>
                </a:tc>
              </a:tr>
              <a:tr h="381000">
                <a:tc>
                  <a:txBody>
                    <a:bodyPr/>
                    <a:p>
                      <a:pPr>
                        <a:buNone/>
                      </a:pPr>
                      <a:r>
                        <a:rPr lang="en-US" altLang="zh-CN"/>
                        <a:t>s1.issubset(s2)</a:t>
                      </a:r>
                      <a:endParaRPr lang="en-US" altLang="zh-CN"/>
                    </a:p>
                  </a:txBody>
                  <a:tcPr/>
                </a:tc>
                <a:tc>
                  <a:txBody>
                    <a:bodyPr/>
                    <a:p>
                      <a:pPr>
                        <a:buNone/>
                      </a:pPr>
                      <a:r>
                        <a:rPr lang="zh-CN" altLang="en-US"/>
                        <a:t>Returns True if the set s1 is a subset of s2; otherwise returns False.</a:t>
                      </a:r>
                      <a:endParaRPr lang="zh-CN" altLang="en-US"/>
                    </a:p>
                  </a:txBody>
                  <a:tcPr/>
                </a:tc>
              </a:tr>
              <a:tr h="381000">
                <a:tc>
                  <a:txBody>
                    <a:bodyPr/>
                    <a:p>
                      <a:pPr>
                        <a:buNone/>
                      </a:pPr>
                      <a:r>
                        <a:rPr lang="en-US" altLang="zh-CN"/>
                        <a:t>s1.issuperset(s2)</a:t>
                      </a:r>
                      <a:endParaRPr lang="en-US" altLang="zh-CN"/>
                    </a:p>
                  </a:txBody>
                  <a:tcPr/>
                </a:tc>
                <a:tc>
                  <a:txBody>
                    <a:bodyPr/>
                    <a:p>
                      <a:pPr>
                        <a:buNone/>
                      </a:pPr>
                      <a:r>
                        <a:rPr lang="zh-CN" altLang="en-US"/>
                        <a:t>Returns True if set s1 is a superset of s2; False otherwise.</a:t>
                      </a:r>
                      <a:endParaRPr lang="zh-CN" altLang="en-US"/>
                    </a:p>
                  </a:txBody>
                  <a:tcPr/>
                </a:tc>
              </a:tr>
              <a:tr h="381000">
                <a:tc>
                  <a:txBody>
                    <a:bodyPr/>
                    <a:p>
                      <a:pPr>
                        <a:buNone/>
                      </a:pPr>
                      <a:r>
                        <a:rPr lang="en-US" altLang="zh-CN"/>
                        <a:t>s1.union(s2, </a:t>
                      </a:r>
                      <a:r>
                        <a:rPr lang="en-US" altLang="zh-CN" sz="1800">
                          <a:sym typeface="+mn-ea"/>
                        </a:rPr>
                        <a:t>…</a:t>
                      </a:r>
                      <a:r>
                        <a:rPr lang="en-US" altLang="zh-CN"/>
                        <a:t>)</a:t>
                      </a:r>
                      <a:endParaRPr lang="en-US" altLang="zh-CN"/>
                    </a:p>
                  </a:txBody>
                  <a:tcPr/>
                </a:tc>
                <a:tc>
                  <a:txBody>
                    <a:bodyPr/>
                    <a:p>
                      <a:pPr>
                        <a:buNone/>
                      </a:pPr>
                      <a:r>
                        <a:rPr lang="en-US" altLang="zh-CN" sz="1800">
                          <a:sym typeface="+mn-ea"/>
                        </a:rPr>
                        <a:t>return the union set of s1, s2, </a:t>
                      </a:r>
                      <a:r>
                        <a:rPr lang="en-US" altLang="zh-CN" sz="1800">
                          <a:sym typeface="+mn-ea"/>
                        </a:rPr>
                        <a:t>… : s1∪s2∪…</a:t>
                      </a:r>
                      <a:endParaRPr lang="zh-CN" altLang="en-US" sz="1800">
                        <a:ea typeface="宋体" panose="02010600030101010101" pitchFamily="2" charset="-122"/>
                      </a:endParaRPr>
                    </a:p>
                  </a:txBody>
                  <a:tcPr/>
                </a:tc>
              </a:tr>
              <a:tr h="381000">
                <a:tc>
                  <a:txBody>
                    <a:bodyPr/>
                    <a:p>
                      <a:pPr>
                        <a:buNone/>
                      </a:pPr>
                      <a:r>
                        <a:rPr lang="en-US" altLang="zh-CN"/>
                        <a:t>s1.intersection(s2, …)</a:t>
                      </a:r>
                      <a:endParaRPr lang="en-US" altLang="zh-CN"/>
                    </a:p>
                  </a:txBody>
                  <a:tcPr/>
                </a:tc>
                <a:tc>
                  <a:txBody>
                    <a:bodyPr/>
                    <a:p>
                      <a:pPr>
                        <a:buNone/>
                      </a:pPr>
                      <a:r>
                        <a:rPr lang="en-US" altLang="zh-CN" sz="1800">
                          <a:sym typeface="+mn-ea"/>
                        </a:rPr>
                        <a:t>return the intersection set of s1, s2, … : s1∩s2∩…</a:t>
                      </a:r>
                      <a:endParaRPr lang="zh-CN" altLang="en-US" sz="1800"/>
                    </a:p>
                  </a:txBody>
                  <a:tcPr/>
                </a:tc>
              </a:tr>
              <a:tr h="381000">
                <a:tc>
                  <a:txBody>
                    <a:bodyPr/>
                    <a:p>
                      <a:pPr>
                        <a:buNone/>
                      </a:pPr>
                      <a:r>
                        <a:rPr lang="en-US" altLang="zh-CN"/>
                        <a:t>s1.difference(s2, </a:t>
                      </a:r>
                      <a:r>
                        <a:rPr lang="en-US" altLang="zh-CN" sz="1800">
                          <a:sym typeface="+mn-ea"/>
                        </a:rPr>
                        <a:t>…)</a:t>
                      </a:r>
                      <a:endParaRPr lang="en-US" altLang="zh-CN"/>
                    </a:p>
                  </a:txBody>
                  <a:tcPr/>
                </a:tc>
                <a:tc>
                  <a:txBody>
                    <a:bodyPr/>
                    <a:p>
                      <a:pPr>
                        <a:buNone/>
                      </a:pPr>
                      <a:r>
                        <a:rPr lang="en-US" altLang="zh-CN" sz="1800">
                          <a:sym typeface="+mn-ea"/>
                        </a:rPr>
                        <a:t>return the difference set of s1, s2, … : s1\s2\…</a:t>
                      </a:r>
                      <a:endParaRPr lang="zh-CN" altLang="en-US" sz="1800"/>
                    </a:p>
                  </a:txBody>
                  <a:tcPr/>
                </a:tc>
              </a:tr>
              <a:tr h="381000">
                <a:tc>
                  <a:txBody>
                    <a:bodyPr/>
                    <a:p>
                      <a:pPr>
                        <a:buNone/>
                      </a:pPr>
                      <a:r>
                        <a:rPr lang="en-US" altLang="zh-CN"/>
                        <a:t>s1.symmetric_difference(s2)</a:t>
                      </a:r>
                      <a:endParaRPr lang="en-US" altLang="zh-CN"/>
                    </a:p>
                  </a:txBody>
                  <a:tcPr/>
                </a:tc>
                <a:tc>
                  <a:txBody>
                    <a:bodyPr/>
                    <a:p>
                      <a:pPr>
                        <a:buNone/>
                      </a:pPr>
                      <a:r>
                        <a:rPr lang="en-US" altLang="zh-CN" sz="1800">
                          <a:sym typeface="+mn-ea"/>
                        </a:rPr>
                        <a:t>return the symmetric difference set of s1, s2, … : s1</a:t>
                      </a:r>
                      <a:r>
                        <a:rPr lang="zh-CN" altLang="en-US" sz="1800">
                          <a:ea typeface="宋体" panose="02010600030101010101" pitchFamily="2" charset="-122"/>
                          <a:sym typeface="+mn-ea"/>
                        </a:rPr>
                        <a:t>△</a:t>
                      </a:r>
                      <a:r>
                        <a:rPr lang="en-US" altLang="zh-CN" sz="1800">
                          <a:sym typeface="+mn-ea"/>
                        </a:rPr>
                        <a:t>s2</a:t>
                      </a:r>
                      <a:endParaRPr lang="zh-CN" altLang="en-US" sz="1800"/>
                    </a:p>
                    <a:p>
                      <a:pPr>
                        <a:buNone/>
                      </a:pPr>
                      <a:endParaRPr lang="zh-CN" altLang="en-US" sz="1800"/>
                    </a:p>
                  </a:txBody>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a:xfrm>
            <a:off x="983432" y="1052736"/>
            <a:ext cx="9701904" cy="458688"/>
          </a:xfrm>
        </p:spPr>
        <p:txBody>
          <a:bodyPr/>
          <a:lstStyle/>
          <a:p>
            <a:pPr eaLnBrk="1" hangingPunct="1">
              <a:defRPr/>
            </a:pPr>
            <a:r>
              <a:rPr lang="zh-CN" altLang="zh-CN" dirty="0">
                <a:highlight>
                  <a:srgbClr val="00FFFF"/>
                </a:highlight>
                <a:latin typeface="+mn-lt"/>
                <a:ea typeface="Times New Roman" panose="02020603050405020304" pitchFamily="18" charset="0"/>
                <a:cs typeface="Times New Roman" panose="02020603050405020304" pitchFamily="18" charset="0"/>
              </a:rPr>
              <a:t>[Example </a:t>
            </a:r>
            <a:r>
              <a:rPr lang="en-US" altLang="zh-CN" dirty="0">
                <a:highlight>
                  <a:srgbClr val="00FFFF"/>
                </a:highlight>
                <a:latin typeface="+mn-lt"/>
                <a:ea typeface="Times New Roman" panose="02020603050405020304" pitchFamily="18" charset="0"/>
                <a:cs typeface="Times New Roman" panose="02020603050405020304" pitchFamily="18" charset="0"/>
              </a:rPr>
              <a:t>5.40</a:t>
            </a:r>
            <a:r>
              <a:rPr lang="zh-CN" altLang="zh-CN" dirty="0">
                <a:highlight>
                  <a:srgbClr val="00FFFF"/>
                </a:highlight>
                <a:latin typeface="+mn-lt"/>
                <a:ea typeface="Times New Roman" panose="02020603050405020304" pitchFamily="18" charset="0"/>
                <a:cs typeface="Times New Roman" panose="02020603050405020304" pitchFamily="18" charset="0"/>
              </a:rPr>
              <a:t>] Examples of Operations on Sets</a:t>
            </a:r>
            <a:endParaRPr lang="zh-CN" altLang="en-US" dirty="0">
              <a:highlight>
                <a:srgbClr val="00FFFF"/>
              </a:highlight>
              <a:latin typeface="+mn-lt"/>
              <a:ea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nvGraphicFramePr>
        <p:xfrm>
          <a:off x="299356" y="2636912"/>
          <a:ext cx="11593287" cy="2808287"/>
        </p:xfrm>
        <a:graphic>
          <a:graphicData uri="http://schemas.openxmlformats.org/drawingml/2006/table">
            <a:tbl>
              <a:tblPr firstRow="1" firstCol="1" bandRow="1">
                <a:tableStyleId>{5C22544A-7EE6-4342-B048-85BDC9FD1C3A}</a:tableStyleId>
              </a:tblPr>
              <a:tblGrid>
                <a:gridCol w="2664296"/>
                <a:gridCol w="3024336"/>
                <a:gridCol w="5904655"/>
              </a:tblGrid>
              <a:tr h="2808287">
                <a:tc>
                  <a:txBody>
                    <a:bodyPr/>
                    <a:lstStyle/>
                    <a:p>
                      <a:pPr algn="just">
                        <a:spcAft>
                          <a:spcPts val="0"/>
                        </a:spcAft>
                      </a:pPr>
                      <a:r>
                        <a:rPr lang="x-none" sz="2800" kern="100" dirty="0">
                          <a:solidFill>
                            <a:schemeClr val="tx1"/>
                          </a:solidFill>
                          <a:effectLs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s1={1,2,3}</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s2={2,3,4}</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s1 | s2</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 4}</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s1 &amp; s2</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 3}</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1" marR="68581" marT="0" marB="0">
                    <a:solidFill>
                      <a:schemeClr val="accent4">
                        <a:lumMod val="20000"/>
                        <a:lumOff val="80000"/>
                      </a:schemeClr>
                    </a:solidFill>
                  </a:tcPr>
                </a:tc>
                <a:tc>
                  <a:txBody>
                    <a:bodyPr/>
                    <a:lstStyle/>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s1 - s2</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s1 ^ s2</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4}</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s1.union(s2)</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 4}</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1" marR="68581" marT="0" marB="0">
                    <a:solidFill>
                      <a:schemeClr val="accent4">
                        <a:lumMod val="20000"/>
                        <a:lumOff val="80000"/>
                      </a:schemeClr>
                    </a:solidFill>
                  </a:tcPr>
                </a:tc>
                <a:tc>
                  <a:txBody>
                    <a:bodyPr/>
                    <a:lstStyle/>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s1.intersection(s2)</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 3}</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s1.difference(s2)</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8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800" kern="100" dirty="0">
                          <a:solidFill>
                            <a:srgbClr val="FF0000"/>
                          </a:solidFill>
                          <a:effectLst/>
                          <a:ea typeface="Times New Roman" panose="02020603050405020304" pitchFamily="18" charset="0"/>
                          <a:cs typeface="Times New Roman" panose="02020603050405020304" pitchFamily="18" charset="0"/>
                        </a:rPr>
                        <a:t>s1.symmetric_difference(s2)</a:t>
                      </a:r>
                      <a:endParaRPr lang="zh-CN" sz="28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4}</a:t>
                      </a:r>
                      <a:endParaRPr lang="zh-CN" sz="28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1" marR="68581" marT="0" marB="0">
                    <a:solidFill>
                      <a:schemeClr val="accent4">
                        <a:lumMod val="20000"/>
                        <a:lumOff val="80000"/>
                      </a:schemeClr>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p:nvPr>
        </p:nvSpPr>
        <p:spPr>
          <a:xfrm>
            <a:off x="1294606" y="619929"/>
            <a:ext cx="9602788" cy="603250"/>
          </a:xfrm>
        </p:spPr>
        <p:txBody>
          <a:bodyPr/>
          <a:lstStyle/>
          <a:p>
            <a:pPr eaLnBrk="1" hangingPunct="1">
              <a:defRPr/>
            </a:pPr>
            <a:r>
              <a:rPr lang="zh-CN" altLang="zh-CN" dirty="0"/>
              <a:t>Comparison operations on sets: equality, subsets and supersets</a:t>
            </a:r>
            <a:endParaRPr lang="zh-CN" altLang="en-US" dirty="0"/>
          </a:p>
        </p:txBody>
      </p:sp>
      <p:sp>
        <p:nvSpPr>
          <p:cNvPr id="58371" name="内容占位符 2"/>
          <p:cNvSpPr>
            <a:spLocks noGrp="1" noChangeArrowheads="1"/>
          </p:cNvSpPr>
          <p:nvPr>
            <p:ph idx="1"/>
          </p:nvPr>
        </p:nvSpPr>
        <p:spPr>
          <a:xfrm>
            <a:off x="1055440" y="2796887"/>
            <a:ext cx="9602788" cy="3295650"/>
          </a:xfrm>
        </p:spPr>
        <p:txBody>
          <a:bodyPr/>
          <a:lstStyle/>
          <a:p>
            <a:pPr eaLnBrk="1" hangingPunct="1">
              <a:defRPr/>
            </a:pPr>
            <a:endParaRPr lang="en-US" altLang="zh-CN" sz="2800" dirty="0"/>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5.41</a:t>
            </a:r>
            <a:r>
              <a:rPr lang="zh-CN" altLang="zh-CN" sz="2800" dirty="0">
                <a:highlight>
                  <a:srgbClr val="00FFFF"/>
                </a:highlight>
                <a:cs typeface="Times New Roman" panose="02020603050405020304" pitchFamily="18" charset="0"/>
              </a:rPr>
              <a:t>: Example of Comparison of Sets</a:t>
            </a:r>
            <a:endParaRPr lang="zh-CN" altLang="en-US" sz="2800" dirty="0">
              <a:highlight>
                <a:srgbClr val="00FFFF"/>
              </a:highlight>
              <a:cs typeface="Times New Roman" panose="02020603050405020304" pitchFamily="18" charset="0"/>
            </a:endParaRPr>
          </a:p>
        </p:txBody>
      </p:sp>
      <p:pic>
        <p:nvPicPr>
          <p:cNvPr id="8090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35063" y="1480751"/>
            <a:ext cx="946150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1055440" y="4076313"/>
          <a:ext cx="10582275" cy="2194560"/>
        </p:xfrm>
        <a:graphic>
          <a:graphicData uri="http://schemas.openxmlformats.org/drawingml/2006/table">
            <a:tbl>
              <a:tblPr firstRow="1" firstCol="1" bandRow="1">
                <a:tableStyleId>{5C22544A-7EE6-4342-B048-85BDC9FD1C3A}</a:tableStyleId>
              </a:tblPr>
              <a:tblGrid>
                <a:gridCol w="2807820"/>
                <a:gridCol w="2088724"/>
                <a:gridCol w="2446756"/>
                <a:gridCol w="3238975"/>
              </a:tblGrid>
              <a:tr h="1866900">
                <a:tc>
                  <a:txBody>
                    <a:bodyPr/>
                    <a:lstStyle/>
                    <a:p>
                      <a:pPr algn="just">
                        <a:spcAft>
                          <a:spcPts val="0"/>
                        </a:spcAft>
                      </a:pPr>
                      <a:r>
                        <a:rPr lang="x-none" sz="2400" kern="100" dirty="0">
                          <a:solidFill>
                            <a:schemeClr val="tx1"/>
                          </a:solidFill>
                          <a:effectLs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s1={1,2,3}</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s2={3,2,1}</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s3={1,2}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s4={7,9}</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s1==s2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s1!=s4</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s3&lt;=s1</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s2&gt;s3</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s3&lt;s4</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s3&gt;s4</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s1&gt;=s2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20000"/>
                        <a:lumOff val="80000"/>
                      </a:schemeClr>
                    </a:solidFill>
                  </a:tcPr>
                </a:tc>
                <a:tc>
                  <a:txBody>
                    <a:bodyPr/>
                    <a:lstStyle/>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s1.isdisjoint(s2)</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False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s3.issubset(s1)</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400" kern="100" dirty="0">
                          <a:solidFill>
                            <a:srgbClr val="FF0000"/>
                          </a:solidFill>
                          <a:effectLst/>
                          <a:ea typeface="Times New Roman" panose="02020603050405020304" pitchFamily="18" charset="0"/>
                          <a:cs typeface="Times New Roman" panose="02020603050405020304" pitchFamily="18" charset="0"/>
                        </a:rPr>
                        <a:t>s2.issuperset(s3)</a:t>
                      </a:r>
                      <a:endParaRPr lang="zh-CN" sz="24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True</a:t>
                      </a:r>
                      <a:endParaRPr lang="zh-CN" sz="24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20000"/>
                        <a:lumOff val="80000"/>
                      </a:schemeClr>
                    </a:solid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a:xfrm>
            <a:off x="1402556" y="691515"/>
            <a:ext cx="9602788" cy="504825"/>
          </a:xfrm>
        </p:spPr>
        <p:txBody>
          <a:bodyPr/>
          <a:lstStyle/>
          <a:p>
            <a:pPr eaLnBrk="1" hangingPunct="1">
              <a:defRPr/>
            </a:pPr>
            <a:r>
              <a:rPr lang="zh-CN" altLang="zh-CN" dirty="0"/>
              <a:t>The length of the set, the maximum value, the minimum value, the elements and the</a:t>
            </a:r>
            <a:endParaRPr lang="zh-CN" altLang="en-US" dirty="0"/>
          </a:p>
        </p:txBody>
      </p:sp>
      <p:sp>
        <p:nvSpPr>
          <p:cNvPr id="59395" name="内容占位符 2"/>
          <p:cNvSpPr>
            <a:spLocks noGrp="1" noChangeArrowheads="1"/>
          </p:cNvSpPr>
          <p:nvPr>
            <p:ph idx="1"/>
          </p:nvPr>
        </p:nvSpPr>
        <p:spPr>
          <a:xfrm>
            <a:off x="1055440" y="1664392"/>
            <a:ext cx="9602788" cy="1583829"/>
          </a:xfrm>
        </p:spPr>
        <p:txBody>
          <a:bodyPr/>
          <a:lstStyle/>
          <a:p>
            <a:pPr eaLnBrk="1" hangingPunct="1">
              <a:defRPr/>
            </a:pPr>
            <a:r>
              <a:rPr lang="zh-CN" altLang="zh-CN" sz="2800" dirty="0"/>
              <a:t>Through the built-in functions </a:t>
            </a:r>
            <a:r>
              <a:rPr lang="en-US" altLang="zh-CN" sz="2800" dirty="0" err="1"/>
              <a:t>len</a:t>
            </a:r>
            <a:r>
              <a:rPr lang="en-US" altLang="zh-CN" sz="2800" dirty="0"/>
              <a:t>()</a:t>
            </a:r>
            <a:r>
              <a:rPr lang="zh-CN" altLang="zh-CN" sz="2800" dirty="0"/>
              <a:t>, </a:t>
            </a:r>
            <a:r>
              <a:rPr lang="en-US" altLang="zh-CN" sz="2800" dirty="0"/>
              <a:t>max()</a:t>
            </a:r>
            <a:r>
              <a:rPr lang="zh-CN" altLang="zh-CN" sz="2800" dirty="0"/>
              <a:t>, </a:t>
            </a:r>
            <a:r>
              <a:rPr lang="en-US" altLang="zh-CN" sz="2800" dirty="0"/>
              <a:t>min()</a:t>
            </a:r>
            <a:r>
              <a:rPr lang="zh-CN" altLang="zh-CN" sz="2800" dirty="0"/>
              <a:t>, </a:t>
            </a:r>
            <a:r>
              <a:rPr lang="en-US" altLang="zh-CN" sz="2800" dirty="0"/>
              <a:t>sum()</a:t>
            </a:r>
            <a:r>
              <a:rPr lang="zh-CN" altLang="zh-CN" sz="2800" dirty="0"/>
              <a:t>, you can get the length of the set, the maximum value of the element, the minimum value of the element, the sum of the element</a:t>
            </a:r>
            <a:endParaRPr lang="en-US" altLang="zh-CN" sz="2800" dirty="0"/>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5.42</a:t>
            </a:r>
            <a:r>
              <a:rPr lang="zh-CN" altLang="zh-CN" sz="2800" dirty="0">
                <a:highlight>
                  <a:srgbClr val="00FFFF"/>
                </a:highlight>
                <a:cs typeface="Times New Roman" panose="02020603050405020304" pitchFamily="18" charset="0"/>
              </a:rPr>
              <a:t>] Length, Maximum Value, Minimum Value, Elements, and Examples of Sets</a:t>
            </a:r>
            <a:endParaRPr lang="zh-CN" altLang="en-US" sz="28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334962" y="4505578"/>
          <a:ext cx="11737975" cy="2088429"/>
        </p:xfrm>
        <a:graphic>
          <a:graphicData uri="http://schemas.openxmlformats.org/drawingml/2006/table">
            <a:tbl>
              <a:tblPr firstRow="1" firstCol="1" bandRow="1">
                <a:tableStyleId>{5C22544A-7EE6-4342-B048-85BDC9FD1C3A}</a:tableStyleId>
              </a:tblPr>
              <a:tblGrid>
                <a:gridCol w="2824532"/>
                <a:gridCol w="1955563"/>
                <a:gridCol w="6957880"/>
              </a:tblGrid>
              <a:tr h="2088429">
                <a:tc>
                  <a:txBody>
                    <a:bodyPr/>
                    <a:lstStyle/>
                    <a:p>
                      <a:pPr algn="just">
                        <a:spcAft>
                          <a:spcPts val="0"/>
                        </a:spcAft>
                      </a:pPr>
                      <a:r>
                        <a:rPr lang="x-none" sz="2000" kern="100" dirty="0">
                          <a:solidFill>
                            <a:schemeClr val="tx1"/>
                          </a:solidFill>
                          <a:effectLs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s1={1,3,5,7,9}</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s2={'1','2','3'}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len(s1)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5</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4" marR="68584"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max(s1)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min(s2)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4" marR="68584"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sum(s2)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Traceback (most recent call last).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File "&lt;pyshell#16&gt;", line 1, in &lt;module&gt;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sum(s2)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defTabSz="457200" rtl="0" eaLnBrk="0" fontAlgn="base" latinLnBrk="0" hangingPunct="0">
                        <a:spcBef>
                          <a:spcPct val="0"/>
                        </a:spcBef>
                        <a:spcAft>
                          <a:spcPts val="0"/>
                        </a:spcAft>
                        <a:defRPr/>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TypeError: unsupported operand type(s) for +: 'int' and 'str'</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4" marR="68584" marT="0" marB="0">
                    <a:solidFill>
                      <a:schemeClr val="accent4">
                        <a:lumMod val="20000"/>
                        <a:lumOff val="80000"/>
                      </a:schemeClr>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noChangeArrowheads="1"/>
          </p:cNvSpPr>
          <p:nvPr>
            <p:ph type="title"/>
          </p:nvPr>
        </p:nvSpPr>
        <p:spPr>
          <a:xfrm>
            <a:off x="1919536" y="400350"/>
            <a:ext cx="7772400" cy="495300"/>
          </a:xfrm>
        </p:spPr>
        <p:txBody>
          <a:bodyPr/>
          <a:lstStyle/>
          <a:p>
            <a:pPr algn="l" eaLnBrk="1" hangingPunct="1">
              <a:defRPr/>
            </a:pPr>
            <a:r>
              <a:rPr lang="zh-CN" altLang="zh-CN" dirty="0"/>
              <a:t>Methods for variable sets</a:t>
            </a:r>
            <a:endParaRPr lang="zh-CN" altLang="en-US" dirty="0"/>
          </a:p>
        </p:txBody>
      </p:sp>
      <p:graphicFrame>
        <p:nvGraphicFramePr>
          <p:cNvPr id="2" name="表格 1"/>
          <p:cNvGraphicFramePr>
            <a:graphicFrameLocks noGrp="1"/>
          </p:cNvGraphicFramePr>
          <p:nvPr/>
        </p:nvGraphicFramePr>
        <p:xfrm>
          <a:off x="144463" y="1266989"/>
          <a:ext cx="11928475" cy="5087620"/>
        </p:xfrm>
        <a:graphic>
          <a:graphicData uri="http://schemas.openxmlformats.org/drawingml/2006/table">
            <a:tbl>
              <a:tblPr firstRow="1" firstCol="1" bandRow="1">
                <a:tableStyleId>{5C22544A-7EE6-4342-B048-85BDC9FD1C3A}</a:tableStyleId>
              </a:tblPr>
              <a:tblGrid>
                <a:gridCol w="3783330"/>
                <a:gridCol w="4584390"/>
                <a:gridCol w="3560755"/>
              </a:tblGrid>
              <a:tr h="323560">
                <a:tc>
                  <a:txBody>
                    <a:bodyPr/>
                    <a:lstStyle/>
                    <a:p>
                      <a:pPr algn="ctr">
                        <a:spcAft>
                          <a:spcPts val="0"/>
                        </a:spcAft>
                      </a:pPr>
                      <a:r>
                        <a:rPr lang="zh-CN" sz="1800" kern="100">
                          <a:effectLst/>
                          <a:ea typeface="Times New Roman" panose="02020603050405020304" pitchFamily="18" charset="0"/>
                          <a:cs typeface="Times New Roman" panose="02020603050405020304" pitchFamily="18" charset="0"/>
                        </a:rPr>
                        <a:t>methodologies</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spcAft>
                          <a:spcPts val="0"/>
                        </a:spcAft>
                      </a:pPr>
                      <a:r>
                        <a:rPr lang="zh-CN" sz="1800" kern="0">
                          <a:effectLst/>
                          <a:ea typeface="Times New Roman" panose="02020603050405020304" pitchFamily="18" charset="0"/>
                          <a:cs typeface="Times New Roman" panose="02020603050405020304" pitchFamily="18" charset="0"/>
                        </a:rPr>
                        <a:t>clarification</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spcAft>
                          <a:spcPts val="0"/>
                        </a:spcAft>
                      </a:pPr>
                      <a:r>
                        <a:rPr lang="zh-CN" sz="1800" kern="0">
                          <a:effectLst/>
                          <a:ea typeface="Times New Roman" panose="02020603050405020304" pitchFamily="18" charset="0"/>
                          <a:cs typeface="Times New Roman" panose="02020603050405020304" pitchFamily="18" charset="0"/>
                        </a:rPr>
                        <a:t>typical example</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tc>
              </a:tr>
              <a:tr h="647118">
                <a:tc>
                  <a:txBody>
                    <a:bodyPr/>
                    <a:lstStyle/>
                    <a:p>
                      <a:pPr algn="just">
                        <a:spcAft>
                          <a:spcPts val="0"/>
                        </a:spcAft>
                      </a:pPr>
                      <a:r>
                        <a:rPr lang="en-US" sz="1800" kern="100">
                          <a:effectLst/>
                          <a:ea typeface="Times New Roman" panose="02020603050405020304" pitchFamily="18" charset="0"/>
                          <a:cs typeface="Times New Roman" panose="02020603050405020304" pitchFamily="18" charset="0"/>
                        </a:rPr>
                        <a:t>s1.update(s2, ...)</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100">
                          <a:effectLst/>
                          <a:ea typeface="Times New Roman" panose="02020603050405020304" pitchFamily="18" charset="0"/>
                          <a:cs typeface="Times New Roman" panose="02020603050405020304" pitchFamily="18" charset="0"/>
                        </a:rPr>
                        <a:t>s1 |= s2 | ...</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zh-CN" sz="1800" kern="0">
                          <a:effectLst/>
                          <a:ea typeface="Times New Roman" panose="02020603050405020304" pitchFamily="18" charset="0"/>
                          <a:cs typeface="Times New Roman" panose="02020603050405020304" pitchFamily="18" charset="0"/>
                        </a:rPr>
                        <a:t>union (symbol ∪) (set theory)</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0">
                          <a:effectLst/>
                          <a:ea typeface="Times New Roman" panose="02020603050405020304" pitchFamily="18" charset="0"/>
                          <a:cs typeface="Times New Roman" panose="02020603050405020304" pitchFamily="18" charset="0"/>
                        </a:rPr>
                        <a:t>s1= </a:t>
                      </a:r>
                      <a:r>
                        <a:rPr lang="zh-CN" sz="1800" kern="100">
                          <a:effectLst/>
                          <a:ea typeface="Times New Roman" panose="02020603050405020304" pitchFamily="18" charset="0"/>
                          <a:cs typeface="Times New Roman" panose="02020603050405020304" pitchFamily="18" charset="0"/>
                        </a:rPr>
                        <a:t>s1∪s2∪</a:t>
                      </a:r>
                      <a:r>
                        <a:rPr lang="x-none" sz="1800" kern="100">
                          <a:effectLst/>
                          <a:ea typeface="Times New Roman" panose="02020603050405020304" pitchFamily="18" charset="0"/>
                          <a:cs typeface="Times New Roman" panose="02020603050405020304" pitchFamily="18" charset="0"/>
                        </a:rPr>
                        <a:t>...</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en-US" sz="1800" kern="0">
                          <a:effectLst/>
                          <a:ea typeface="Times New Roman" panose="02020603050405020304" pitchFamily="18" charset="0"/>
                          <a:cs typeface="Times New Roman" panose="02020603050405020304" pitchFamily="18" charset="0"/>
                        </a:rPr>
                        <a:t>&gt;&gt;&gt; s1.update(s2) </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0">
                          <a:effectLst/>
                          <a:ea typeface="Times New Roman" panose="02020603050405020304" pitchFamily="18" charset="0"/>
                          <a:cs typeface="Times New Roman" panose="02020603050405020304" pitchFamily="18" charset="0"/>
                        </a:rPr>
                        <a:t>#s1={1, 2, 3, 4}</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r>
              <a:tr h="140335">
                <a:tc>
                  <a:txBody>
                    <a:bodyPr/>
                    <a:lstStyle/>
                    <a:p>
                      <a:pPr algn="just">
                        <a:spcAft>
                          <a:spcPts val="0"/>
                        </a:spcAft>
                      </a:pPr>
                      <a:r>
                        <a:rPr lang="en-US" sz="1800" kern="100">
                          <a:effectLst/>
                          <a:ea typeface="Times New Roman" panose="02020603050405020304" pitchFamily="18" charset="0"/>
                          <a:cs typeface="Times New Roman" panose="02020603050405020304" pitchFamily="18" charset="0"/>
                        </a:rPr>
                        <a:t>s1.intersection_update(s2, ...)</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100">
                          <a:effectLst/>
                          <a:ea typeface="Times New Roman" panose="02020603050405020304" pitchFamily="18" charset="0"/>
                          <a:cs typeface="Times New Roman" panose="02020603050405020304" pitchFamily="18" charset="0"/>
                        </a:rPr>
                        <a:t>s1 &amp;= s2 &amp; ...</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zh-CN" sz="1800" kern="0" dirty="0">
                          <a:effectLst/>
                          <a:ea typeface="Times New Roman" panose="02020603050405020304" pitchFamily="18" charset="0"/>
                          <a:cs typeface="Times New Roman" panose="02020603050405020304" pitchFamily="18" charset="0"/>
                        </a:rPr>
                        <a:t>intersection (symbol ∩) (set theory)</a:t>
                      </a:r>
                      <a:endParaRPr lang="zh-CN" sz="1800" kern="100" dirty="0">
                        <a:effectLst/>
                        <a:ea typeface="Times New Roman" panose="02020603050405020304" pitchFamily="18" charset="0"/>
                        <a:cs typeface="Times New Roman" panose="02020603050405020304" pitchFamily="18" charset="0"/>
                      </a:endParaRPr>
                    </a:p>
                    <a:p>
                      <a:pPr algn="just">
                        <a:spcAft>
                          <a:spcPts val="0"/>
                        </a:spcAft>
                      </a:pPr>
                      <a:r>
                        <a:rPr lang="en-US" sz="1800" kern="0" dirty="0">
                          <a:effectLst/>
                          <a:ea typeface="Times New Roman" panose="02020603050405020304" pitchFamily="18" charset="0"/>
                          <a:cs typeface="Times New Roman" panose="02020603050405020304" pitchFamily="18" charset="0"/>
                        </a:rPr>
                        <a:t>s1= </a:t>
                      </a:r>
                      <a:r>
                        <a:rPr lang="zh-CN" sz="1800" kern="100" dirty="0">
                          <a:effectLst/>
                          <a:ea typeface="Times New Roman" panose="02020603050405020304" pitchFamily="18" charset="0"/>
                          <a:cs typeface="Times New Roman" panose="02020603050405020304" pitchFamily="18" charset="0"/>
                        </a:rPr>
                        <a:t>s1∩s2∩</a:t>
                      </a:r>
                      <a:r>
                        <a:rPr lang="x-none" sz="1800" kern="100" dirty="0">
                          <a:effectLst/>
                          <a:ea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en-US" sz="1800" kern="0">
                          <a:effectLst/>
                          <a:ea typeface="Times New Roman" panose="02020603050405020304" pitchFamily="18" charset="0"/>
                          <a:cs typeface="Times New Roman" panose="02020603050405020304" pitchFamily="18" charset="0"/>
                        </a:rPr>
                        <a:t>&gt;&gt;&gt; s1.intersection_update(s2)</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0">
                          <a:effectLst/>
                          <a:ea typeface="Times New Roman" panose="02020603050405020304" pitchFamily="18" charset="0"/>
                          <a:cs typeface="Times New Roman" panose="02020603050405020304" pitchFamily="18" charset="0"/>
                        </a:rPr>
                        <a:t># s1={2, 3}</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r>
              <a:tr h="0">
                <a:tc>
                  <a:txBody>
                    <a:bodyPr/>
                    <a:lstStyle/>
                    <a:p>
                      <a:pPr algn="just">
                        <a:spcAft>
                          <a:spcPts val="0"/>
                        </a:spcAft>
                      </a:pPr>
                      <a:r>
                        <a:rPr lang="en-US" sz="1800" kern="100">
                          <a:effectLst/>
                          <a:ea typeface="Times New Roman" panose="02020603050405020304" pitchFamily="18" charset="0"/>
                          <a:cs typeface="Times New Roman" panose="02020603050405020304" pitchFamily="18" charset="0"/>
                        </a:rPr>
                        <a:t>s1.difference_update(s2, ...)</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100">
                          <a:effectLst/>
                          <a:ea typeface="Times New Roman" panose="02020603050405020304" pitchFamily="18" charset="0"/>
                          <a:cs typeface="Times New Roman" panose="02020603050405020304" pitchFamily="18" charset="0"/>
                        </a:rPr>
                        <a:t>s1 -= s2 -...</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zh-CN" sz="1800" kern="0">
                          <a:effectLst/>
                          <a:ea typeface="Times New Roman" panose="02020603050405020304" pitchFamily="18" charset="0"/>
                          <a:cs typeface="Times New Roman" panose="02020603050405020304" pitchFamily="18" charset="0"/>
                        </a:rPr>
                        <a:t>difference set (math.)</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0">
                          <a:effectLst/>
                          <a:ea typeface="Times New Roman" panose="02020603050405020304" pitchFamily="18" charset="0"/>
                          <a:cs typeface="Times New Roman" panose="02020603050405020304" pitchFamily="18" charset="0"/>
                        </a:rPr>
                        <a:t>s1= </a:t>
                      </a:r>
                      <a:r>
                        <a:rPr lang="x-none" sz="1800" kern="100">
                          <a:effectLst/>
                          <a:ea typeface="Times New Roman" panose="02020603050405020304" pitchFamily="18" charset="0"/>
                          <a:cs typeface="Times New Roman" panose="02020603050405020304" pitchFamily="18" charset="0"/>
                        </a:rPr>
                        <a:t>s1-s2-...</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en-US" sz="1800" kern="0" dirty="0">
                          <a:effectLst/>
                          <a:ea typeface="Times New Roman" panose="02020603050405020304" pitchFamily="18" charset="0"/>
                          <a:cs typeface="Times New Roman" panose="02020603050405020304" pitchFamily="18" charset="0"/>
                        </a:rPr>
                        <a:t>&gt;&gt;&gt; s1.difference_update(s2)</a:t>
                      </a:r>
                      <a:endParaRPr lang="zh-CN" sz="1800" kern="100" dirty="0">
                        <a:effectLst/>
                        <a:ea typeface="Times New Roman" panose="02020603050405020304" pitchFamily="18" charset="0"/>
                        <a:cs typeface="Times New Roman" panose="02020603050405020304" pitchFamily="18" charset="0"/>
                      </a:endParaRPr>
                    </a:p>
                    <a:p>
                      <a:pPr algn="just">
                        <a:spcAft>
                          <a:spcPts val="0"/>
                        </a:spcAft>
                      </a:pPr>
                      <a:r>
                        <a:rPr lang="en-US" sz="1800" kern="0" dirty="0">
                          <a:effectLst/>
                          <a:ea typeface="Times New Roman" panose="02020603050405020304" pitchFamily="18" charset="0"/>
                          <a:cs typeface="Times New Roman" panose="02020603050405020304" pitchFamily="18" charset="0"/>
                        </a:rPr>
                        <a:t># s1={1}</a:t>
                      </a:r>
                      <a:endParaRPr 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r>
              <a:tr h="0">
                <a:tc>
                  <a:txBody>
                    <a:bodyPr/>
                    <a:lstStyle/>
                    <a:p>
                      <a:pPr algn="just">
                        <a:spcAft>
                          <a:spcPts val="0"/>
                        </a:spcAft>
                      </a:pPr>
                      <a:r>
                        <a:rPr lang="en-US" sz="1800" kern="100">
                          <a:effectLst/>
                          <a:ea typeface="Times New Roman" panose="02020603050405020304" pitchFamily="18" charset="0"/>
                          <a:cs typeface="Times New Roman" panose="02020603050405020304" pitchFamily="18" charset="0"/>
                        </a:rPr>
                        <a:t>s1.symmetric_difference_update(s2)</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100">
                          <a:effectLst/>
                          <a:ea typeface="Times New Roman" panose="02020603050405020304" pitchFamily="18" charset="0"/>
                          <a:cs typeface="Times New Roman" panose="02020603050405020304" pitchFamily="18" charset="0"/>
                        </a:rPr>
                        <a:t>s1 ^= s2</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zh-CN" sz="1800" kern="100">
                          <a:effectLst/>
                          <a:ea typeface="Times New Roman" panose="02020603050405020304" pitchFamily="18" charset="0"/>
                          <a:cs typeface="Times New Roman" panose="02020603050405020304" pitchFamily="18" charset="0"/>
                        </a:rPr>
                        <a:t>symmetric difference set (math.)</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0">
                          <a:effectLst/>
                          <a:ea typeface="Times New Roman" panose="02020603050405020304" pitchFamily="18" charset="0"/>
                          <a:cs typeface="Times New Roman" panose="02020603050405020304" pitchFamily="18" charset="0"/>
                        </a:rPr>
                        <a:t>s1= </a:t>
                      </a:r>
                      <a:r>
                        <a:rPr lang="x-none" sz="1800" kern="100">
                          <a:effectLst/>
                          <a:ea typeface="Times New Roman" panose="02020603050405020304" pitchFamily="18" charset="0"/>
                          <a:cs typeface="Times New Roman" panose="02020603050405020304" pitchFamily="18" charset="0"/>
                        </a:rPr>
                        <a:t>s1∆s2</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en-US" sz="1800" kern="0">
                          <a:effectLst/>
                          <a:ea typeface="Times New Roman" panose="02020603050405020304" pitchFamily="18" charset="0"/>
                          <a:cs typeface="Times New Roman" panose="02020603050405020304" pitchFamily="18" charset="0"/>
                        </a:rPr>
                        <a:t>s1.symmetric_difference_update(s2)</a:t>
                      </a:r>
                      <a:endParaRPr lang="zh-CN" sz="1800" kern="100">
                        <a:effectLst/>
                        <a:ea typeface="Times New Roman" panose="02020603050405020304" pitchFamily="18" charset="0"/>
                        <a:cs typeface="Times New Roman" panose="02020603050405020304" pitchFamily="18" charset="0"/>
                      </a:endParaRPr>
                    </a:p>
                    <a:p>
                      <a:pPr algn="just">
                        <a:spcAft>
                          <a:spcPts val="0"/>
                        </a:spcAft>
                      </a:pPr>
                      <a:r>
                        <a:rPr lang="en-US" sz="1800" kern="0">
                          <a:effectLst/>
                          <a:ea typeface="Times New Roman" panose="02020603050405020304" pitchFamily="18" charset="0"/>
                          <a:cs typeface="Times New Roman" panose="02020603050405020304" pitchFamily="18" charset="0"/>
                        </a:rPr>
                        <a:t># s1={1, 4}</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r>
              <a:tr h="323560">
                <a:tc>
                  <a:txBody>
                    <a:bodyPr/>
                    <a:lstStyle/>
                    <a:p>
                      <a:pPr algn="just">
                        <a:spcAft>
                          <a:spcPts val="0"/>
                        </a:spcAft>
                      </a:pPr>
                      <a:r>
                        <a:rPr lang="en-US" sz="1800" kern="100">
                          <a:effectLst/>
                          <a:ea typeface="Times New Roman" panose="02020603050405020304" pitchFamily="18" charset="0"/>
                          <a:cs typeface="Times New Roman" panose="02020603050405020304" pitchFamily="18" charset="0"/>
                        </a:rPr>
                        <a:t>s.add(x)</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zh-CN" sz="1800" kern="0">
                          <a:effectLst/>
                          <a:ea typeface="Times New Roman" panose="02020603050405020304" pitchFamily="18" charset="0"/>
                          <a:cs typeface="Times New Roman" panose="02020603050405020304" pitchFamily="18" charset="0"/>
                        </a:rPr>
                        <a:t>Add object </a:t>
                      </a:r>
                      <a:r>
                        <a:rPr lang="en-US" sz="1800" kern="0">
                          <a:effectLst/>
                          <a:ea typeface="Times New Roman" panose="02020603050405020304" pitchFamily="18" charset="0"/>
                          <a:cs typeface="Times New Roman" panose="02020603050405020304" pitchFamily="18" charset="0"/>
                        </a:rPr>
                        <a:t>x </a:t>
                      </a:r>
                      <a:r>
                        <a:rPr lang="zh-CN" sz="1800" kern="0">
                          <a:effectLst/>
                          <a:ea typeface="Times New Roman" panose="02020603050405020304" pitchFamily="18" charset="0"/>
                          <a:cs typeface="Times New Roman" panose="02020603050405020304" pitchFamily="18" charset="0"/>
                        </a:rPr>
                        <a:t>to collection </a:t>
                      </a:r>
                      <a:r>
                        <a:rPr lang="en-US" sz="1800" kern="0">
                          <a:effectLst/>
                          <a:ea typeface="Times New Roman" panose="02020603050405020304" pitchFamily="18" charset="0"/>
                          <a:cs typeface="Times New Roman" panose="02020603050405020304" pitchFamily="18" charset="0"/>
                        </a:rPr>
                        <a:t>s</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en-US" sz="1800" kern="0">
                          <a:effectLst/>
                          <a:ea typeface="Times New Roman" panose="02020603050405020304" pitchFamily="18" charset="0"/>
                          <a:cs typeface="Times New Roman" panose="02020603050405020304" pitchFamily="18" charset="0"/>
                        </a:rPr>
                        <a:t>&gt;&gt;&gt;s1.add('a') # s1={1, 2, 3, 'a'}</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r>
              <a:tr h="647118">
                <a:tc>
                  <a:txBody>
                    <a:bodyPr/>
                    <a:lstStyle/>
                    <a:p>
                      <a:pPr algn="just">
                        <a:spcAft>
                          <a:spcPts val="0"/>
                        </a:spcAft>
                      </a:pPr>
                      <a:r>
                        <a:rPr lang="en-US" sz="1800" kern="100">
                          <a:effectLst/>
                          <a:ea typeface="Times New Roman" panose="02020603050405020304" pitchFamily="18" charset="0"/>
                          <a:cs typeface="Times New Roman" panose="02020603050405020304" pitchFamily="18" charset="0"/>
                        </a:rPr>
                        <a:t>s.remove(x)</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zh-CN" sz="1800" kern="0">
                          <a:effectLst/>
                          <a:ea typeface="Times New Roman" panose="02020603050405020304" pitchFamily="18" charset="0"/>
                          <a:cs typeface="Times New Roman" panose="02020603050405020304" pitchFamily="18" charset="0"/>
                        </a:rPr>
                        <a:t>Removes object </a:t>
                      </a:r>
                      <a:r>
                        <a:rPr lang="en-US" sz="1800" kern="0">
                          <a:effectLst/>
                          <a:ea typeface="Times New Roman" panose="02020603050405020304" pitchFamily="18" charset="0"/>
                          <a:cs typeface="Times New Roman" panose="02020603050405020304" pitchFamily="18" charset="0"/>
                        </a:rPr>
                        <a:t>x </a:t>
                      </a:r>
                      <a:r>
                        <a:rPr lang="zh-CN" sz="1800" kern="0">
                          <a:effectLst/>
                          <a:ea typeface="Times New Roman" panose="02020603050405020304" pitchFamily="18" charset="0"/>
                          <a:cs typeface="Times New Roman" panose="02020603050405020304" pitchFamily="18" charset="0"/>
                        </a:rPr>
                        <a:t>from collection </a:t>
                      </a:r>
                      <a:r>
                        <a:rPr lang="en-US" sz="1800" kern="0">
                          <a:effectLst/>
                          <a:ea typeface="Times New Roman" panose="02020603050405020304" pitchFamily="18" charset="0"/>
                          <a:cs typeface="Times New Roman" panose="02020603050405020304" pitchFamily="18" charset="0"/>
                        </a:rPr>
                        <a:t>s</a:t>
                      </a:r>
                      <a:r>
                        <a:rPr lang="zh-CN" sz="1800" kern="0">
                          <a:effectLst/>
                          <a:ea typeface="Times New Roman" panose="02020603050405020304" pitchFamily="18" charset="0"/>
                          <a:cs typeface="Times New Roman" panose="02020603050405020304" pitchFamily="18" charset="0"/>
                        </a:rPr>
                        <a:t>. If it does not exist, causes a </a:t>
                      </a:r>
                      <a:r>
                        <a:rPr lang="en-US" sz="1800" kern="0">
                          <a:effectLst/>
                          <a:ea typeface="Times New Roman" panose="02020603050405020304" pitchFamily="18" charset="0"/>
                          <a:cs typeface="Times New Roman" panose="02020603050405020304" pitchFamily="18" charset="0"/>
                        </a:rPr>
                        <a:t>KeyError</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en-US" sz="1800" kern="0">
                          <a:effectLst/>
                          <a:ea typeface="Times New Roman" panose="02020603050405020304" pitchFamily="18" charset="0"/>
                          <a:cs typeface="Times New Roman" panose="02020603050405020304" pitchFamily="18" charset="0"/>
                        </a:rPr>
                        <a:t>&gt;&gt;&gt; s1.remove(1) #s1={2, 3}</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r>
              <a:tr h="529628">
                <a:tc>
                  <a:txBody>
                    <a:bodyPr/>
                    <a:lstStyle/>
                    <a:p>
                      <a:pPr algn="just">
                        <a:spcAft>
                          <a:spcPts val="0"/>
                        </a:spcAft>
                      </a:pPr>
                      <a:r>
                        <a:rPr lang="en-US" sz="1800" kern="100">
                          <a:effectLst/>
                          <a:ea typeface="Times New Roman" panose="02020603050405020304" pitchFamily="18" charset="0"/>
                          <a:cs typeface="Times New Roman" panose="02020603050405020304" pitchFamily="18" charset="0"/>
                        </a:rPr>
                        <a:t>s.discard(x)</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zh-CN" sz="1800" kern="0">
                          <a:effectLst/>
                          <a:ea typeface="Times New Roman" panose="02020603050405020304" pitchFamily="18" charset="0"/>
                          <a:cs typeface="Times New Roman" panose="02020603050405020304" pitchFamily="18" charset="0"/>
                        </a:rPr>
                        <a:t>Remove object </a:t>
                      </a:r>
                      <a:r>
                        <a:rPr lang="en-US" sz="1800" kern="0">
                          <a:effectLst/>
                          <a:ea typeface="Times New Roman" panose="02020603050405020304" pitchFamily="18" charset="0"/>
                          <a:cs typeface="Times New Roman" panose="02020603050405020304" pitchFamily="18" charset="0"/>
                        </a:rPr>
                        <a:t>x </a:t>
                      </a:r>
                      <a:r>
                        <a:rPr lang="zh-CN" sz="1800" kern="0">
                          <a:effectLst/>
                          <a:ea typeface="Times New Roman" panose="02020603050405020304" pitchFamily="18" charset="0"/>
                          <a:cs typeface="Times New Roman" panose="02020603050405020304" pitchFamily="18" charset="0"/>
                        </a:rPr>
                        <a:t>from collection </a:t>
                      </a:r>
                      <a:r>
                        <a:rPr lang="en-US" sz="1800" kern="0">
                          <a:effectLst/>
                          <a:ea typeface="Times New Roman" panose="02020603050405020304" pitchFamily="18" charset="0"/>
                          <a:cs typeface="Times New Roman" panose="02020603050405020304" pitchFamily="18" charset="0"/>
                        </a:rPr>
                        <a:t>s </a:t>
                      </a:r>
                      <a:r>
                        <a:rPr lang="zh-CN" sz="1800" kern="0">
                          <a:effectLst/>
                          <a:ea typeface="Times New Roman" panose="02020603050405020304" pitchFamily="18" charset="0"/>
                          <a:cs typeface="Times New Roman" panose="02020603050405020304" pitchFamily="18" charset="0"/>
                        </a:rPr>
                        <a:t>(if it exists)</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en-US" sz="1800" kern="0">
                          <a:effectLst/>
                          <a:ea typeface="Times New Roman" panose="02020603050405020304" pitchFamily="18" charset="0"/>
                          <a:cs typeface="Times New Roman" panose="02020603050405020304" pitchFamily="18" charset="0"/>
                        </a:rPr>
                        <a:t>&gt;&gt;&gt; s1.discard(3) # s1={1, 2}</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r>
              <a:tr h="647118">
                <a:tc>
                  <a:txBody>
                    <a:bodyPr/>
                    <a:lstStyle/>
                    <a:p>
                      <a:pPr algn="just">
                        <a:spcAft>
                          <a:spcPts val="0"/>
                        </a:spcAft>
                      </a:pPr>
                      <a:r>
                        <a:rPr lang="en-US" sz="1800" kern="100">
                          <a:effectLst/>
                          <a:ea typeface="Times New Roman" panose="02020603050405020304" pitchFamily="18" charset="0"/>
                          <a:cs typeface="Times New Roman" panose="02020603050405020304" pitchFamily="18" charset="0"/>
                        </a:rPr>
                        <a:t>s.pop()</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zh-CN" sz="1800" kern="0">
                          <a:effectLst/>
                          <a:ea typeface="Times New Roman" panose="02020603050405020304" pitchFamily="18" charset="0"/>
                          <a:cs typeface="Times New Roman" panose="02020603050405020304" pitchFamily="18" charset="0"/>
                        </a:rPr>
                        <a:t>Pop a random element from collection </a:t>
                      </a:r>
                      <a:r>
                        <a:rPr lang="en-US" sz="1800" kern="0">
                          <a:effectLst/>
                          <a:ea typeface="Times New Roman" panose="02020603050405020304" pitchFamily="18" charset="0"/>
                          <a:cs typeface="Times New Roman" panose="02020603050405020304" pitchFamily="18" charset="0"/>
                        </a:rPr>
                        <a:t>s</a:t>
                      </a:r>
                      <a:r>
                        <a:rPr lang="zh-CN" sz="1800" kern="0">
                          <a:effectLst/>
                          <a:ea typeface="Times New Roman" panose="02020603050405020304" pitchFamily="18" charset="0"/>
                          <a:cs typeface="Times New Roman" panose="02020603050405020304" pitchFamily="18" charset="0"/>
                        </a:rPr>
                        <a:t>. If </a:t>
                      </a:r>
                      <a:r>
                        <a:rPr lang="en-US" sz="1800" kern="0">
                          <a:effectLst/>
                          <a:ea typeface="Times New Roman" panose="02020603050405020304" pitchFamily="18" charset="0"/>
                          <a:cs typeface="Times New Roman" panose="02020603050405020304" pitchFamily="18" charset="0"/>
                        </a:rPr>
                        <a:t>s </a:t>
                      </a:r>
                      <a:r>
                        <a:rPr lang="zh-CN" sz="1800" kern="0">
                          <a:effectLst/>
                          <a:ea typeface="Times New Roman" panose="02020603050405020304" pitchFamily="18" charset="0"/>
                          <a:cs typeface="Times New Roman" panose="02020603050405020304" pitchFamily="18" charset="0"/>
                        </a:rPr>
                        <a:t>is empty, it causes a </a:t>
                      </a:r>
                      <a:r>
                        <a:rPr lang="en-US" sz="1800" kern="0">
                          <a:effectLst/>
                          <a:ea typeface="Times New Roman" panose="02020603050405020304" pitchFamily="18" charset="0"/>
                          <a:cs typeface="Times New Roman" panose="02020603050405020304" pitchFamily="18" charset="0"/>
                        </a:rPr>
                        <a:t>KeyError</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en-US" sz="1800" kern="0">
                          <a:effectLst/>
                          <a:ea typeface="Times New Roman" panose="02020603050405020304" pitchFamily="18" charset="0"/>
                          <a:cs typeface="Times New Roman" panose="02020603050405020304" pitchFamily="18" charset="0"/>
                        </a:rPr>
                        <a:t>&gt;&gt;&gt; s1.pop() # </a:t>
                      </a:r>
                      <a:r>
                        <a:rPr lang="zh-CN" sz="1800" kern="0">
                          <a:effectLst/>
                          <a:ea typeface="Times New Roman" panose="02020603050405020304" pitchFamily="18" charset="0"/>
                          <a:cs typeface="Times New Roman" panose="02020603050405020304" pitchFamily="18" charset="0"/>
                        </a:rPr>
                        <a:t>Output: </a:t>
                      </a:r>
                      <a:r>
                        <a:rPr lang="en-US" sz="1800" kern="0">
                          <a:effectLst/>
                          <a:ea typeface="Times New Roman" panose="02020603050405020304" pitchFamily="18" charset="0"/>
                          <a:cs typeface="Times New Roman" panose="02020603050405020304" pitchFamily="18" charset="0"/>
                        </a:rPr>
                        <a:t>1</a:t>
                      </a:r>
                      <a:r>
                        <a:rPr lang="zh-CN" sz="1800" kern="0">
                          <a:effectLst/>
                          <a:ea typeface="Times New Roman" panose="02020603050405020304" pitchFamily="18" charset="0"/>
                          <a:cs typeface="Times New Roman" panose="02020603050405020304" pitchFamily="18" charset="0"/>
                        </a:rPr>
                        <a:t>. </a:t>
                      </a:r>
                      <a:r>
                        <a:rPr lang="en-US" sz="1800" kern="0">
                          <a:effectLst/>
                          <a:ea typeface="Times New Roman" panose="02020603050405020304" pitchFamily="18" charset="0"/>
                          <a:cs typeface="Times New Roman" panose="02020603050405020304" pitchFamily="18" charset="0"/>
                        </a:rPr>
                        <a:t>s1={2, 3}</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r>
              <a:tr h="323560">
                <a:tc>
                  <a:txBody>
                    <a:bodyPr/>
                    <a:lstStyle/>
                    <a:p>
                      <a:pPr algn="just">
                        <a:spcAft>
                          <a:spcPts val="0"/>
                        </a:spcAft>
                      </a:pPr>
                      <a:r>
                        <a:rPr lang="en-US" sz="1800" kern="100">
                          <a:effectLst/>
                          <a:ea typeface="Times New Roman" panose="02020603050405020304" pitchFamily="18" charset="0"/>
                          <a:cs typeface="Times New Roman" panose="02020603050405020304" pitchFamily="18" charset="0"/>
                        </a:rPr>
                        <a:t>s.clear()</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zh-CN" sz="1800" kern="0">
                          <a:effectLst/>
                          <a:ea typeface="Times New Roman" panose="02020603050405020304" pitchFamily="18" charset="0"/>
                          <a:cs typeface="Times New Roman" panose="02020603050405020304" pitchFamily="18" charset="0"/>
                        </a:rPr>
                        <a:t>Empty collection </a:t>
                      </a:r>
                      <a:r>
                        <a:rPr lang="en-US" sz="1800" kern="0">
                          <a:effectLst/>
                          <a:ea typeface="Times New Roman" panose="02020603050405020304" pitchFamily="18" charset="0"/>
                          <a:cs typeface="Times New Roman" panose="02020603050405020304" pitchFamily="18" charset="0"/>
                        </a:rPr>
                        <a:t>s</a:t>
                      </a:r>
                      <a:endParaRPr lang="zh-C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c>
                  <a:txBody>
                    <a:bodyPr/>
                    <a:lstStyle/>
                    <a:p>
                      <a:pPr algn="just">
                        <a:spcAft>
                          <a:spcPts val="0"/>
                        </a:spcAft>
                      </a:pPr>
                      <a:r>
                        <a:rPr lang="en-US" sz="1800" kern="0" dirty="0">
                          <a:effectLst/>
                          <a:ea typeface="Times New Roman" panose="02020603050405020304" pitchFamily="18" charset="0"/>
                          <a:cs typeface="Times New Roman" panose="02020603050405020304" pitchFamily="18" charset="0"/>
                        </a:rPr>
                        <a:t>&gt;&gt;&gt; s1.clear() # s1=set()</a:t>
                      </a:r>
                      <a:endParaRPr 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9" marR="68579" marT="0" marB="0" anchor="ctr"/>
                </a:tc>
              </a:tr>
            </a:tbl>
          </a:graphicData>
        </a:graphic>
      </p:graphicFrame>
      <p:sp>
        <p:nvSpPr>
          <p:cNvPr id="82993" name="文本框 2"/>
          <p:cNvSpPr txBox="1">
            <a:spLocks noChangeArrowheads="1"/>
          </p:cNvSpPr>
          <p:nvPr/>
        </p:nvSpPr>
        <p:spPr bwMode="auto">
          <a:xfrm>
            <a:off x="6887528" y="609918"/>
            <a:ext cx="5400675" cy="369887"/>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b="1">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b="1">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b="1">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b="1">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b="1">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zh-CN" sz="1800" b="0">
                <a:latin typeface="Times New Roman" panose="02020603050405020304" pitchFamily="18" charset="0"/>
                <a:ea typeface="Times New Roman" panose="02020603050405020304" pitchFamily="18" charset="0"/>
                <a:cs typeface="Times New Roman" panose="02020603050405020304" pitchFamily="18" charset="0"/>
              </a:rPr>
              <a:t>Assuming that the examples in the table are based on "</a:t>
            </a:r>
            <a:r>
              <a:rPr lang="en-US" altLang="zh-CN" sz="1800" b="0">
                <a:latin typeface="Times New Roman" panose="02020603050405020304" pitchFamily="18" charset="0"/>
                <a:ea typeface="Times New Roman" panose="02020603050405020304" pitchFamily="18" charset="0"/>
                <a:cs typeface="Times New Roman" panose="02020603050405020304" pitchFamily="18" charset="0"/>
              </a:rPr>
              <a:t>s1={1,2,3}</a:t>
            </a:r>
            <a:r>
              <a:rPr lang="zh-CN" altLang="zh-CN" sz="1800" b="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b="0">
                <a:latin typeface="Times New Roman" panose="02020603050405020304" pitchFamily="18" charset="0"/>
                <a:ea typeface="Times New Roman" panose="02020603050405020304" pitchFamily="18" charset="0"/>
                <a:cs typeface="Times New Roman" panose="02020603050405020304" pitchFamily="18" charset="0"/>
              </a:rPr>
              <a:t>s2={2,3,4}</a:t>
            </a:r>
            <a:r>
              <a:rPr lang="zh-CN" altLang="zh-CN" sz="1800" b="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1800" b="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225" y="474663"/>
            <a:ext cx="9602788" cy="487362"/>
          </a:xfrm>
        </p:spPr>
        <p:txBody>
          <a:bodyPr/>
          <a:lstStyle/>
          <a:p>
            <a:pPr>
              <a:defRPr/>
            </a:pPr>
            <a:r>
              <a:rPr lang="zh-CN" altLang="en-US" dirty="0"/>
              <a:t>Summary of the chapter</a:t>
            </a:r>
            <a:endParaRPr lang="zh-CN" altLang="en-US" dirty="0"/>
          </a:p>
        </p:txBody>
      </p:sp>
      <p:pic>
        <p:nvPicPr>
          <p:cNvPr id="91139"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063" y="980123"/>
            <a:ext cx="1188085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a:xfrm>
            <a:off x="1257300" y="762000"/>
            <a:ext cx="9677400" cy="504825"/>
          </a:xfrm>
        </p:spPr>
        <p:txBody>
          <a:bodyPr/>
          <a:lstStyle/>
          <a:p>
            <a:pPr eaLnBrk="1" hangingPunct="1">
              <a:defRPr/>
            </a:pPr>
            <a:r>
              <a:rPr lang="zh-CN" altLang="en-US" dirty="0"/>
              <a:t>Comprehensive Example </a:t>
            </a:r>
            <a:r>
              <a:rPr lang="en-US" altLang="zh-CN" dirty="0"/>
              <a:t>1</a:t>
            </a:r>
            <a:r>
              <a:rPr lang="zh-CN" altLang="en-US" dirty="0"/>
              <a:t>: </a:t>
            </a:r>
            <a:r>
              <a:rPr lang="zh-CN" altLang="zh-CN" dirty="0"/>
              <a:t>Simple Encryption and Decryption of Strings</a:t>
            </a:r>
            <a:endParaRPr lang="zh-CN" altLang="en-US" dirty="0"/>
          </a:p>
        </p:txBody>
      </p:sp>
      <p:sp>
        <p:nvSpPr>
          <p:cNvPr id="2" name="文本框 1"/>
          <p:cNvSpPr txBox="1"/>
          <p:nvPr/>
        </p:nvSpPr>
        <p:spPr>
          <a:xfrm>
            <a:off x="479425" y="1697355"/>
            <a:ext cx="10872788" cy="3291840"/>
          </a:xfrm>
          <a:prstGeom prst="rect">
            <a:avLst/>
          </a:prstGeom>
          <a:noFill/>
        </p:spPr>
        <p:txBody>
          <a:bodyPr>
            <a:spAutoFit/>
          </a:bodyPr>
          <a:lstStyle/>
          <a:p>
            <a:pPr marL="285750" indent="-285750" algn="just">
              <a:spcAft>
                <a:spcPts val="600"/>
              </a:spcAft>
              <a:buFont typeface="Times New Roman" panose="02020603050405020304" pitchFamily="18" charset="0"/>
              <a:buChar char="•"/>
              <a:defRPr/>
            </a:pPr>
            <a:r>
              <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rPr>
              <a:t>The principle of the simple encryption algorithm based on per-bit logical dissimilarity is as follows:</a:t>
            </a:r>
            <a:endPar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600"/>
              </a:spcAft>
              <a:buFont typeface="Times New Roman" panose="02020603050405020304" pitchFamily="18" charset="0"/>
              <a:buChar char="•"/>
              <a:defRPr/>
            </a:pP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Given a plaintext character (e.g.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A</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 and a secret key character (e.g.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P</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 the bitwise logical different or of its corresponding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ASCII </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code is the encrypted ciphertext character, and the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ASCII </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code of the ciphertext character and the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ASCII </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code of the same secret key character are the plaintext before encryption. For example</a:t>
            </a:r>
            <a:endPar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defRPr/>
            </a:pPr>
            <a:endPar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defRPr/>
            </a:pPr>
            <a:endPar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600"/>
              </a:spcAft>
              <a:buFont typeface="Times New Roman" panose="02020603050405020304" pitchFamily="18" charset="0"/>
              <a:buChar char="•"/>
              <a:defRPr/>
            </a:pPr>
            <a:endParaRPr lang="zh-CN" altLang="en-US" sz="20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文本框 2"/>
          <p:cNvSpPr txBox="1"/>
          <p:nvPr/>
        </p:nvSpPr>
        <p:spPr>
          <a:xfrm>
            <a:off x="1515195" y="3795162"/>
            <a:ext cx="6408712" cy="707886"/>
          </a:xfrm>
          <a:prstGeom prst="rect">
            <a:avLst/>
          </a:prstGeom>
          <a:solidFill>
            <a:schemeClr val="accent4">
              <a:lumMod val="20000"/>
              <a:lumOff val="80000"/>
            </a:schemeClr>
          </a:solidFill>
        </p:spPr>
        <p:txBody>
          <a:bodyPr>
            <a:spAutoFit/>
          </a:bodyPr>
          <a:lstStyle/>
          <a:p>
            <a:pPr>
              <a:defRPr/>
            </a:pP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ord</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ord</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17</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chr</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(17 ^ </a:t>
            </a:r>
            <a:r>
              <a:rPr lang="en-US" altLang="zh-CN" sz="20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ord</a:t>
            </a:r>
            <a:r>
              <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 </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a:t>
            </a:r>
            <a:endParaRPr lang="zh-CN" altLang="en-US"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a:xfrm>
            <a:off x="1257300" y="762000"/>
            <a:ext cx="9677400" cy="504825"/>
          </a:xfrm>
        </p:spPr>
        <p:txBody>
          <a:bodyPr/>
          <a:lstStyle/>
          <a:p>
            <a:pPr eaLnBrk="1" hangingPunct="1">
              <a:defRPr/>
            </a:pPr>
            <a:r>
              <a:rPr lang="zh-CN" altLang="en-US" dirty="0"/>
              <a:t>Comprehensive Example </a:t>
            </a:r>
            <a:r>
              <a:rPr lang="en-US" altLang="zh-CN" dirty="0"/>
              <a:t>1</a:t>
            </a:r>
            <a:r>
              <a:rPr lang="zh-CN" altLang="en-US" dirty="0"/>
              <a:t>: </a:t>
            </a:r>
            <a:r>
              <a:rPr lang="zh-CN" altLang="zh-CN" dirty="0"/>
              <a:t>Simple Encryption and Decryption of Strings</a:t>
            </a:r>
            <a:endParaRPr lang="zh-CN" altLang="en-US" dirty="0"/>
          </a:p>
        </p:txBody>
      </p:sp>
      <p:sp>
        <p:nvSpPr>
          <p:cNvPr id="2" name="文本框 1"/>
          <p:cNvSpPr txBox="1"/>
          <p:nvPr/>
        </p:nvSpPr>
        <p:spPr>
          <a:xfrm>
            <a:off x="479425" y="979805"/>
            <a:ext cx="10872788" cy="3661410"/>
          </a:xfrm>
          <a:prstGeom prst="rect">
            <a:avLst/>
          </a:prstGeom>
          <a:noFill/>
        </p:spPr>
        <p:txBody>
          <a:bodyPr>
            <a:spAutoFit/>
          </a:bodyPr>
          <a:lstStyle/>
          <a:p>
            <a:pPr algn="just">
              <a:spcAft>
                <a:spcPts val="600"/>
              </a:spcAft>
              <a:defRPr/>
            </a:pPr>
            <a:endPar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defRPr/>
            </a:pPr>
            <a:endPar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600"/>
              </a:spcAft>
              <a:buFont typeface="Times New Roman" panose="02020603050405020304" pitchFamily="18" charset="0"/>
              <a:buChar char="•"/>
              <a:defRPr/>
            </a:pPr>
            <a:r>
              <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rPr>
              <a:t>Therefore, the simple string encryption algorithm and decryption algorithm based on bitwise logical differentiation can share a common function, which is designed as follows:</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spcAft>
                <a:spcPts val="600"/>
              </a:spcAft>
              <a:defRPr/>
            </a:pP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 Given the string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text </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(e.g.,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The quick brown fox jumps over the lazy dog</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key </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(e.g.,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Python_1</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 use </a:t>
            </a:r>
            <a:r>
              <a:rPr lang="en-US" altLang="zh-CN" sz="2000" b="1" dirty="0" err="1">
                <a:latin typeface="Times New Roman" panose="02020603050405020304" pitchFamily="18" charset="0"/>
                <a:ea typeface="Times New Roman" panose="02020603050405020304" pitchFamily="18" charset="0"/>
                <a:cs typeface="Times New Roman" panose="02020603050405020304" pitchFamily="18" charset="0"/>
              </a:rPr>
              <a:t>itertools.cycle</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(key) </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to construct a cyclic string iterator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keys</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spcAft>
                <a:spcPts val="600"/>
              </a:spcAft>
              <a:defRPr/>
            </a:pP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 Loop through each character of the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text</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 using the corresponding character in the </a:t>
            </a:r>
            <a:r>
              <a:rPr lang="en-US" altLang="zh-CN" sz="2000" b="1" dirty="0">
                <a:latin typeface="Times New Roman" panose="02020603050405020304" pitchFamily="18" charset="0"/>
                <a:ea typeface="Times New Roman" panose="02020603050405020304" pitchFamily="18" charset="0"/>
                <a:cs typeface="Times New Roman" panose="02020603050405020304" pitchFamily="18" charset="0"/>
              </a:rPr>
              <a:t>keys </a:t>
            </a:r>
            <a:r>
              <a:rPr lang="zh-CN" altLang="zh-CN" sz="2000" b="1" dirty="0">
                <a:latin typeface="Times New Roman" panose="02020603050405020304" pitchFamily="18" charset="0"/>
                <a:ea typeface="Times New Roman" panose="02020603050405020304" pitchFamily="18" charset="0"/>
                <a:cs typeface="Times New Roman" panose="02020603050405020304" pitchFamily="18" charset="0"/>
              </a:rPr>
              <a:t>to carry out the bitwise logical different or operation, the result is the encrypted ciphertext (if decrypted, the result is the decrypted plaintext)</a:t>
            </a:r>
            <a:endParaRPr lang="zh-CN" altLang="en-US" sz="20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矩形 5"/>
          <p:cNvSpPr>
            <a:spLocks noChangeArrowheads="1"/>
          </p:cNvSpPr>
          <p:nvPr>
            <p:custDataLst>
              <p:tags r:id="rId1"/>
            </p:custDataLst>
          </p:nvPr>
        </p:nvSpPr>
        <p:spPr bwMode="auto">
          <a:xfrm>
            <a:off x="956302" y="4832668"/>
            <a:ext cx="9892226" cy="460375"/>
          </a:xfrm>
          <a:prstGeom prst="rect">
            <a:avLst/>
          </a:prstGeom>
          <a:solidFill>
            <a:schemeClr val="accent5">
              <a:lumMod val="20000"/>
              <a:lumOff val="80000"/>
            </a:schemeClr>
          </a:solid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5.43</a:t>
            </a:r>
            <a:r>
              <a:rPr lang="zh-CN" altLang="zh-CN" sz="2400" b="1" dirty="0">
                <a:highlight>
                  <a:srgbClr val="00FFFF"/>
                </a:highlight>
                <a:latin typeface="+mn-lt"/>
                <a:ea typeface="Times New Roman" panose="02020603050405020304" pitchFamily="18" charset="0"/>
                <a:cs typeface="Times New Roman" panose="02020603050405020304" pitchFamily="18" charset="0"/>
              </a:rPr>
              <a:t>] Simple encryption and decryption of strings (</a:t>
            </a: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crypt.py</a:t>
            </a:r>
            <a:r>
              <a:rPr lang="zh-CN" altLang="zh-CN" sz="2400" b="1" dirty="0">
                <a:highlight>
                  <a:srgbClr val="00FFFF"/>
                </a:highlight>
                <a:latin typeface="+mn-lt"/>
                <a:ea typeface="Times New Roman" panose="02020603050405020304" pitchFamily="18" charset="0"/>
                <a:cs typeface="Times New Roman" panose="02020603050405020304" pitchFamily="18" charset="0"/>
              </a:rPr>
              <a:t>)</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325" y="765175"/>
            <a:ext cx="8785225" cy="6000750"/>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from itertools import cycle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crypt(text, key).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result = []</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keys = cycle(key)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ch in text: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result.append(chr(ord(ch)^ord(next(keys))))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''.join(result)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__name__=='__main__'.</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plain = 'The quick brown fox jumps over the lazy dog'</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key = 'Python_1'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print('Plaintext before encryption: {}'.format(plain))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encrypted = crypt(plain, key)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print('Encrypted ciphertext: {}'.format(encrypted))</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decrypted = crypt(encrypted, key)</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print('Decrypted plaintext: {}'.format(decrypted))</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499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456363" y="1196975"/>
            <a:ext cx="5329237"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custDataLst>
              <p:tags r:id="rId2"/>
            </p:custDataLst>
          </p:nvPr>
        </p:nvSpPr>
        <p:spPr bwMode="auto">
          <a:xfrm>
            <a:off x="956302" y="383858"/>
            <a:ext cx="9892226" cy="460375"/>
          </a:xfrm>
          <a:prstGeom prst="rect">
            <a:avLst/>
          </a:prstGeom>
          <a:solidFill>
            <a:schemeClr val="accent5">
              <a:lumMod val="20000"/>
              <a:lumOff val="80000"/>
            </a:schemeClr>
          </a:solid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5.43</a:t>
            </a:r>
            <a:r>
              <a:rPr lang="zh-CN" altLang="zh-CN" sz="2400" b="1" dirty="0">
                <a:highlight>
                  <a:srgbClr val="00FFFF"/>
                </a:highlight>
                <a:latin typeface="+mn-lt"/>
                <a:ea typeface="Times New Roman" panose="02020603050405020304" pitchFamily="18" charset="0"/>
                <a:cs typeface="Times New Roman" panose="02020603050405020304" pitchFamily="18" charset="0"/>
              </a:rPr>
              <a:t>] Simple encryption and decryption of strings (</a:t>
            </a: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crypt.py</a:t>
            </a:r>
            <a:r>
              <a:rPr lang="zh-CN" altLang="zh-CN" sz="2400" b="1" dirty="0">
                <a:highlight>
                  <a:srgbClr val="00FFFF"/>
                </a:highlight>
                <a:latin typeface="+mn-lt"/>
                <a:ea typeface="Times New Roman" panose="02020603050405020304" pitchFamily="18" charset="0"/>
                <a:cs typeface="Times New Roman" panose="02020603050405020304" pitchFamily="18" charset="0"/>
              </a:rPr>
              <a:t>)</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1127125" y="495300"/>
            <a:ext cx="9577388" cy="484188"/>
          </a:xfrm>
        </p:spPr>
        <p:txBody>
          <a:bodyPr/>
          <a:lstStyle/>
          <a:p>
            <a:pPr eaLnBrk="1" hangingPunct="1">
              <a:defRPr/>
            </a:pPr>
            <a:r>
              <a:rPr lang="zh-CN" altLang="zh-CN" dirty="0"/>
              <a:t>Slicing operations on </a:t>
            </a:r>
            <a:r>
              <a:rPr lang="zh-CN" altLang="en-US" dirty="0"/>
              <a:t>sequences</a:t>
            </a:r>
            <a:endParaRPr lang="zh-CN" altLang="en-US" dirty="0"/>
          </a:p>
        </p:txBody>
      </p:sp>
      <p:sp>
        <p:nvSpPr>
          <p:cNvPr id="19459" name="内容占位符 2"/>
          <p:cNvSpPr>
            <a:spLocks noGrp="1" noChangeArrowheads="1"/>
          </p:cNvSpPr>
          <p:nvPr>
            <p:ph idx="1"/>
          </p:nvPr>
        </p:nvSpPr>
        <p:spPr>
          <a:xfrm>
            <a:off x="1631504" y="1410052"/>
            <a:ext cx="7772400" cy="3482975"/>
          </a:xfrm>
        </p:spPr>
        <p:txBody>
          <a:bodyPr/>
          <a:lstStyle/>
          <a:p>
            <a:pPr eaLnBrk="1" fontAlgn="auto" hangingPunct="1">
              <a:spcAft>
                <a:spcPts val="0"/>
              </a:spcAft>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5.4</a:t>
            </a:r>
            <a:r>
              <a:rPr lang="zh-CN" altLang="zh-CN" sz="2800" dirty="0">
                <a:highlight>
                  <a:srgbClr val="00FFFF"/>
                </a:highlight>
                <a:cs typeface="Times New Roman" panose="02020603050405020304" pitchFamily="18" charset="0"/>
              </a:rPr>
              <a:t>: Slicing of a </a:t>
            </a:r>
            <a:r>
              <a:rPr lang="zh-CN" altLang="en-US" sz="2800" dirty="0">
                <a:highlight>
                  <a:srgbClr val="00FFFF"/>
                </a:highlight>
                <a:cs typeface="Times New Roman" panose="02020603050405020304" pitchFamily="18" charset="0"/>
              </a:rPr>
              <a:t>Sequence</a:t>
            </a:r>
            <a:endParaRPr lang="en-US" altLang="zh-CN" sz="2800" dirty="0">
              <a:highlight>
                <a:srgbClr val="00FFFF"/>
              </a:highlight>
              <a:cs typeface="Times New Roman" panose="02020603050405020304" pitchFamily="18" charset="0"/>
            </a:endParaRPr>
          </a:p>
          <a:p>
            <a:pPr eaLnBrk="1" hangingPunct="1">
              <a:defRPr/>
            </a:pPr>
            <a:endParaRPr lang="en-US" altLang="zh-CN" sz="2800" dirty="0"/>
          </a:p>
          <a:p>
            <a:pPr eaLnBrk="1" hangingPunct="1">
              <a:defRPr/>
            </a:pPr>
            <a:endParaRPr lang="en-US" altLang="zh-CN" sz="2800" dirty="0"/>
          </a:p>
          <a:p>
            <a:pPr eaLnBrk="1" hangingPunct="1">
              <a:defRPr/>
            </a:pPr>
            <a:endParaRPr lang="en-US" altLang="zh-CN" sz="2800" dirty="0"/>
          </a:p>
          <a:p>
            <a:pPr eaLnBrk="1" hangingPunct="1">
              <a:defRPr/>
            </a:pPr>
            <a:endParaRPr lang="en-US" altLang="zh-CN" sz="2800" dirty="0"/>
          </a:p>
          <a:p>
            <a:pPr eaLnBrk="1" hangingPunct="1">
              <a:defRPr/>
            </a:pPr>
            <a:endParaRPr lang="en-US" altLang="zh-CN" sz="2800" dirty="0"/>
          </a:p>
        </p:txBody>
      </p:sp>
      <p:graphicFrame>
        <p:nvGraphicFramePr>
          <p:cNvPr id="2" name="表格 1"/>
          <p:cNvGraphicFramePr>
            <a:graphicFrameLocks noGrp="1"/>
          </p:cNvGraphicFramePr>
          <p:nvPr/>
        </p:nvGraphicFramePr>
        <p:xfrm>
          <a:off x="334963" y="2060575"/>
          <a:ext cx="11737974" cy="4681538"/>
        </p:xfrm>
        <a:graphic>
          <a:graphicData uri="http://schemas.openxmlformats.org/drawingml/2006/table">
            <a:tbl>
              <a:tblPr firstRow="1" firstCol="1" bandRow="1">
                <a:tableStyleId>{5C22544A-7EE6-4342-B048-85BDC9FD1C3A}</a:tableStyleId>
              </a:tblPr>
              <a:tblGrid>
                <a:gridCol w="2691765"/>
                <a:gridCol w="3178947"/>
                <a:gridCol w="2933631"/>
                <a:gridCol w="2933631"/>
              </a:tblGrid>
              <a:tr h="4681538">
                <a:tc>
                  <a:txBody>
                    <a:bodyPr/>
                    <a:lstStyle/>
                    <a:p>
                      <a:pPr algn="just">
                        <a:spcAft>
                          <a:spcPts val="0"/>
                        </a:spcAft>
                      </a:pPr>
                      <a:r>
                        <a:rPr lang="x-none" sz="2000" kern="100" dirty="0">
                          <a:solidFill>
                            <a:schemeClr val="tx1"/>
                          </a:solidFill>
                          <a:effectLs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s='abcdef'</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'bc</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s[3:10]</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'def</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s[8:2]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kern="100" dirty="0">
                          <a:solidFill>
                            <a:srgbClr val="FF0000"/>
                          </a:solidFill>
                          <a:effectLst/>
                          <a:ea typeface="Times New Roman" panose="02020603050405020304" pitchFamily="18" charset="0"/>
                          <a:cs typeface="Times New Roman" panose="02020603050405020304" pitchFamily="18" charset="0"/>
                        </a:rPr>
                        <a:t>'</a:t>
                      </a: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'abcdef</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'ace</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'fedcba</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4" marR="68584"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t=('a','e','i','o','u')</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t[-2:-1]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('o',)</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kern="100" dirty="0">
                          <a:solidFill>
                            <a:srgbClr val="FF0000"/>
                          </a:solidFill>
                          <a:effectLst/>
                          <a:ea typeface="Times New Roman" panose="02020603050405020304" pitchFamily="18" charset="0"/>
                          <a:cs typeface="Times New Roman" panose="02020603050405020304" pitchFamily="18" charset="0"/>
                        </a:rPr>
                        <a:t>&gt;&gt;&gt; 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('o', 'u')</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t[-99:-5]</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t[-99:-3]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'e')</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kern="100" dirty="0">
                          <a:solidFill>
                            <a:srgbClr val="FF0000"/>
                          </a:solidFill>
                          <a:effectLst/>
                          <a:ea typeface="Times New Roman" panose="02020603050405020304" pitchFamily="18" charset="0"/>
                          <a:cs typeface="Times New Roman" panose="02020603050405020304" pitchFamily="18" charset="0"/>
                        </a:rPr>
                        <a:t>&gt;&gt;&gt; 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kern="100" dirty="0">
                          <a:solidFill>
                            <a:srgbClr val="FF0000"/>
                          </a:solidFill>
                          <a:effectLst/>
                          <a:ea typeface="Times New Roman" panose="02020603050405020304" pitchFamily="18" charset="0"/>
                          <a:cs typeface="Times New Roman" panose="02020603050405020304" pitchFamily="18" charset="0"/>
                        </a:rPr>
                        <a:t>('a', 'e', 'i', 'o', 'u')</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 'i', 'o')</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 'o')</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4" marR="68584"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lst=[1,2,3,4,5]</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 </a:t>
                      </a: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 4, 5]</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 3]</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lst[:2]='a'</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lst[1:]='b'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del lst[:1]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4" marR="68584" marT="0" marB="0">
                    <a:solidFill>
                      <a:schemeClr val="accent4">
                        <a:lumMod val="20000"/>
                        <a:lumOff val="80000"/>
                      </a:schemeClr>
                    </a:solidFill>
                  </a:tcPr>
                </a:tc>
                <a:tc>
                  <a:txBody>
                    <a:bodyPr/>
                    <a:lstStyle/>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err="1">
                          <a:solidFill>
                            <a:srgbClr val="FF0000"/>
                          </a:solidFill>
                          <a:effectLst/>
                          <a:ea typeface="Times New Roman" panose="02020603050405020304" pitchFamily="18" charset="0"/>
                          <a:cs typeface="Times New Roman" panose="02020603050405020304" pitchFamily="18" charset="0"/>
                        </a:rPr>
                        <a:t>b=b'ABCDEF</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b[2:2]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b[0:1]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a:t>
                      </a:r>
                      <a:r>
                        <a:rPr lang="en-US"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b[1:2]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b'B</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b[2:2]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b'F</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b[-2:-1]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b'E</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en-US" sz="2000" kern="100" dirty="0">
                          <a:solidFill>
                            <a:srgbClr val="FF0000"/>
                          </a:solidFill>
                          <a:effectLst/>
                          <a:ea typeface="Times New Roman" panose="02020603050405020304" pitchFamily="18" charset="0"/>
                          <a:cs typeface="Times New Roman" panose="02020603050405020304" pitchFamily="18" charset="0"/>
                        </a:rPr>
                        <a:t>b[0:len(b)]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en-US" sz="2000" b="1" kern="100" dirty="0" err="1">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 'ABCDEF</a:t>
                      </a:r>
                      <a:r>
                        <a:rPr lang="en-US"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4" marR="68584" marT="0" marB="0">
                    <a:solidFill>
                      <a:schemeClr val="accent4">
                        <a:lumMod val="20000"/>
                        <a:lumOff val="80000"/>
                      </a:schemeClr>
                    </a:solidFill>
                  </a:tcPr>
                </a:tc>
              </a:tr>
            </a:tbl>
          </a:graphicData>
        </a:graphic>
      </p:graphicFrame>
      <p:sp>
        <p:nvSpPr>
          <p:cNvPr id="3" name="文本框 2"/>
          <p:cNvSpPr txBox="1"/>
          <p:nvPr>
            <p:custDataLst>
              <p:tags r:id="rId1"/>
            </p:custDataLst>
          </p:nvPr>
        </p:nvSpPr>
        <p:spPr>
          <a:xfrm>
            <a:off x="2063750" y="980440"/>
            <a:ext cx="6786245" cy="460375"/>
          </a:xfrm>
          <a:prstGeom prst="rect">
            <a:avLst/>
          </a:prstGeom>
          <a:noFill/>
        </p:spPr>
        <p:txBody>
          <a:bodyPr wrap="square" rtlCol="0">
            <a:spAutoFit/>
          </a:bodyPr>
          <a:p>
            <a:r>
              <a:rPr lang="en-US" altLang="zh-CN" sz="2400" b="1">
                <a:latin typeface="Times New Roman" panose="02020603050405020304" pitchFamily="18" charset="0"/>
                <a:ea typeface="Times New Roman" panose="02020603050405020304" pitchFamily="18" charset="0"/>
                <a:cs typeface="Times New Roman" panose="02020603050405020304" pitchFamily="18" charset="0"/>
              </a:rPr>
              <a:t>s[i:j] ·· or ·· s[i:j:k]</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191135" y="692785"/>
            <a:ext cx="11857990" cy="504825"/>
          </a:xfrm>
        </p:spPr>
        <p:txBody>
          <a:bodyPr/>
          <a:lstStyle/>
          <a:p>
            <a:pPr eaLnBrk="1" hangingPunct="1">
              <a:defRPr/>
            </a:pPr>
            <a:r>
              <a:rPr lang="zh-CN" altLang="zh-CN" dirty="0"/>
              <a:t>Application </a:t>
            </a:r>
            <a:r>
              <a:rPr lang="zh-CN" altLang="en-US" dirty="0"/>
              <a:t>example </a:t>
            </a:r>
            <a:r>
              <a:rPr lang="en-US" altLang="zh-CN" dirty="0"/>
              <a:t>2</a:t>
            </a:r>
            <a:r>
              <a:rPr lang="zh-CN" altLang="en-US" dirty="0"/>
              <a:t>: Remove duplicate items in a list</a:t>
            </a:r>
            <a:br>
              <a:rPr lang="zh-CN" altLang="en-US" dirty="0"/>
            </a:br>
            <a:endParaRPr lang="zh-CN" altLang="en-US" dirty="0"/>
          </a:p>
        </p:txBody>
      </p:sp>
      <p:sp>
        <p:nvSpPr>
          <p:cNvPr id="83971" name="内容占位符 2"/>
          <p:cNvSpPr>
            <a:spLocks noGrp="1" noChangeArrowheads="1"/>
          </p:cNvSpPr>
          <p:nvPr>
            <p:ph idx="1"/>
          </p:nvPr>
        </p:nvSpPr>
        <p:spPr>
          <a:xfrm>
            <a:off x="338455" y="989330"/>
            <a:ext cx="6550025" cy="4527550"/>
          </a:xfrm>
        </p:spPr>
        <p:txBody>
          <a:bodyPr/>
          <a:lstStyle/>
          <a:p>
            <a:pPr>
              <a:defRPr/>
            </a:pPr>
            <a:r>
              <a:rPr lang="zh-CN" altLang="zh-CN" dirty="0"/>
              <a:t>It is possible to remove duplicate items from a list by constructing a collection, but the result does not guarantee the original order</a:t>
            </a:r>
            <a:endParaRPr lang="zh-CN" altLang="zh-CN" dirty="0"/>
          </a:p>
          <a:p>
            <a:pPr lvl="1">
              <a:defRPr/>
            </a:pPr>
            <a:r>
              <a:rPr lang="en-US" altLang="zh-CN" sz="2000" dirty="0"/>
              <a:t>&gt;&gt;&gt; a = [1, 8, 5, 1, 9, 2, 1, 10]</a:t>
            </a:r>
            <a:endParaRPr lang="zh-CN" altLang="zh-CN" sz="2000" dirty="0"/>
          </a:p>
          <a:p>
            <a:pPr marL="575945" lvl="1" algn="just" defTabSz="457200">
              <a:spcBef>
                <a:spcPct val="0"/>
              </a:spcBef>
              <a:spcAft>
                <a:spcPts val="0"/>
              </a:spcAft>
              <a:defRPr/>
            </a:pPr>
            <a:r>
              <a:rPr lang="en-US" altLang="zh-CN" sz="2000" dirty="0"/>
              <a:t>&gt;&gt;&gt; list(set(a)) </a:t>
            </a:r>
            <a:r>
              <a:rPr lang="zh-CN" altLang="zh-CN" sz="2000" dirty="0"/>
              <a:t>#output: </a:t>
            </a:r>
            <a:r>
              <a:rPr lang="en-US" altLang="zh-CN" sz="2000" kern="100" dirty="0">
                <a:highlight>
                  <a:srgbClr val="FFFF00"/>
                </a:highlight>
                <a:cs typeface="Times New Roman" panose="02020603050405020304" pitchFamily="18" charset="0"/>
              </a:rPr>
              <a:t>[1, 2, 5, 8, 9, 10]</a:t>
            </a:r>
            <a:endParaRPr lang="zh-CN" altLang="zh-CN" sz="2000" kern="100" dirty="0">
              <a:highlight>
                <a:srgbClr val="FFFF00"/>
              </a:highlight>
              <a:cs typeface="Times New Roman" panose="02020603050405020304" pitchFamily="18" charset="0"/>
            </a:endParaRPr>
          </a:p>
          <a:p>
            <a:pPr>
              <a:defRPr/>
            </a:pPr>
            <a:r>
              <a:rPr lang="zh-CN" altLang="zh-CN" dirty="0"/>
              <a:t>Removing duplicate elements from a list while maintaining the original order can be accomplished by defining a generator function</a:t>
            </a:r>
            <a:endParaRPr lang="en-US" altLang="zh-CN" dirty="0"/>
          </a:p>
          <a:p>
            <a:pPr>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5.44</a:t>
            </a:r>
            <a:r>
              <a:rPr lang="zh-CN" altLang="zh-CN" dirty="0">
                <a:highlight>
                  <a:srgbClr val="00FFFF"/>
                </a:highlight>
                <a:cs typeface="Times New Roman" panose="02020603050405020304" pitchFamily="18" charset="0"/>
              </a:rPr>
              <a:t>] Generator function for removing duplicate items from a list (</a:t>
            </a:r>
            <a:r>
              <a:rPr lang="en-US" altLang="zh-CN" dirty="0">
                <a:highlight>
                  <a:srgbClr val="00FFFF"/>
                </a:highlight>
                <a:cs typeface="Times New Roman" panose="02020603050405020304" pitchFamily="18" charset="0"/>
              </a:rPr>
              <a:t>deduplicate.py</a:t>
            </a:r>
            <a:r>
              <a:rPr lang="zh-CN" altLang="zh-CN" dirty="0">
                <a:highlight>
                  <a:srgbClr val="00FFFF"/>
                </a:highlight>
                <a:cs typeface="Times New Roman" panose="02020603050405020304" pitchFamily="18" charset="0"/>
              </a:rPr>
              <a:t>)</a:t>
            </a:r>
            <a:endParaRPr lang="zh-CN" altLang="en-US" dirty="0">
              <a:highlight>
                <a:srgbClr val="00FFFF"/>
              </a:highlight>
              <a:cs typeface="Times New Roman" panose="02020603050405020304" pitchFamily="18" charset="0"/>
            </a:endParaRPr>
          </a:p>
        </p:txBody>
      </p:sp>
      <p:sp>
        <p:nvSpPr>
          <p:cNvPr id="2" name="矩形 1"/>
          <p:cNvSpPr/>
          <p:nvPr/>
        </p:nvSpPr>
        <p:spPr>
          <a:xfrm>
            <a:off x="6888480" y="959485"/>
            <a:ext cx="5111750" cy="4472940"/>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unique(items).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items_existed = set()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item in items.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item not in items_existed: if item not in items_existed.</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yield item</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items_existed.add(item)</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__name__ == "__main__".</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Test code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 = [1, 8, 5, 1, 9, 2, 1, 10]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a1 = unique(a)</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print(list(a1))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6021"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587490" y="5516563"/>
            <a:ext cx="34464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1294606" y="932497"/>
            <a:ext cx="9602788" cy="385763"/>
          </a:xfrm>
        </p:spPr>
        <p:txBody>
          <a:bodyPr/>
          <a:lstStyle/>
          <a:p>
            <a:pPr eaLnBrk="1" hangingPunct="1">
              <a:defRPr/>
            </a:pPr>
            <a:r>
              <a:rPr lang="zh-CN" altLang="zh-CN" sz="3200" dirty="0"/>
              <a:t>Application </a:t>
            </a:r>
            <a:r>
              <a:rPr lang="zh-CN" altLang="en-US" sz="3200" dirty="0"/>
              <a:t>example </a:t>
            </a:r>
            <a:r>
              <a:rPr lang="en-US" altLang="zh-CN" sz="3200" dirty="0"/>
              <a:t>3</a:t>
            </a:r>
            <a:r>
              <a:rPr lang="zh-CN" altLang="en-US" sz="3200" dirty="0"/>
              <a:t>: Simple list-based roster management system (</a:t>
            </a:r>
            <a:r>
              <a:rPr lang="en-US" altLang="zh-CN" sz="3200" dirty="0"/>
              <a:t>1</a:t>
            </a:r>
            <a:r>
              <a:rPr lang="zh-CN" altLang="en-US" sz="3200" dirty="0"/>
              <a:t>)</a:t>
            </a:r>
            <a:br>
              <a:rPr lang="zh-CN" altLang="en-US" sz="3200" dirty="0"/>
            </a:br>
            <a:endParaRPr lang="zh-CN" altLang="en-US" sz="3200" dirty="0"/>
          </a:p>
        </p:txBody>
      </p:sp>
      <p:sp>
        <p:nvSpPr>
          <p:cNvPr id="83971" name="内容占位符 2"/>
          <p:cNvSpPr>
            <a:spLocks noGrp="1" noChangeArrowheads="1"/>
          </p:cNvSpPr>
          <p:nvPr>
            <p:ph idx="1"/>
          </p:nvPr>
        </p:nvSpPr>
        <p:spPr>
          <a:xfrm>
            <a:off x="51435" y="1276350"/>
            <a:ext cx="6918325" cy="4527550"/>
          </a:xfrm>
        </p:spPr>
        <p:txBody>
          <a:bodyPr/>
          <a:lstStyle/>
          <a:p>
            <a:pPr latinLnBrk="0">
              <a:spcBef>
                <a:spcPts val="0"/>
              </a:spcBef>
              <a:spcAft>
                <a:spcPts val="300"/>
              </a:spcAft>
              <a:defRPr/>
            </a:pPr>
            <a:r>
              <a:rPr lang="zh-CN" altLang="en-US" sz="2400" dirty="0"/>
              <a:t>A roster management system can be easily realized through the list, which realizes the functions of displaying, querying, adding, deleting and modifying names.</a:t>
            </a:r>
            <a:endParaRPr lang="en-US" altLang="zh-CN" sz="2400" dirty="0"/>
          </a:p>
          <a:p>
            <a:pPr latinLnBrk="0">
              <a:spcBef>
                <a:spcPts val="0"/>
              </a:spcBef>
              <a:spcAft>
                <a:spcPts val="300"/>
              </a:spcAft>
              <a:defRPr/>
            </a:pPr>
            <a:r>
              <a:rPr lang="en-US" altLang="zh-CN" sz="2400" dirty="0">
                <a:highlight>
                  <a:srgbClr val="00FFFF"/>
                </a:highlight>
                <a:cs typeface="Times New Roman" panose="02020603050405020304" pitchFamily="18" charset="0"/>
              </a:rPr>
              <a:t>[</a:t>
            </a:r>
            <a:r>
              <a:rPr lang="zh-CN" altLang="en-US"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5.45] </a:t>
            </a:r>
            <a:r>
              <a:rPr lang="zh-CN" altLang="en-US" sz="2400" dirty="0">
                <a:highlight>
                  <a:srgbClr val="00FFFF"/>
                </a:highlight>
                <a:cs typeface="Times New Roman" panose="02020603050405020304" pitchFamily="18" charset="0"/>
              </a:rPr>
              <a:t>Integrated Application of Lists: Simple Roster Management System (</a:t>
            </a:r>
            <a:r>
              <a:rPr lang="en-US" altLang="zh-CN" sz="2400" dirty="0">
                <a:highlight>
                  <a:srgbClr val="00FFFF"/>
                </a:highlight>
                <a:cs typeface="Times New Roman" panose="02020603050405020304" pitchFamily="18" charset="0"/>
              </a:rPr>
              <a:t>name_list.py</a:t>
            </a:r>
            <a:r>
              <a:rPr lang="zh-CN" altLang="en-US"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sp>
        <p:nvSpPr>
          <p:cNvPr id="2" name="矩形 1"/>
          <p:cNvSpPr/>
          <p:nvPr/>
        </p:nvSpPr>
        <p:spPr>
          <a:xfrm>
            <a:off x="6888480" y="1390015"/>
            <a:ext cx="5111750" cy="5440045"/>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menu():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#Display the menu</a:t>
            </a:r>
            <a:endPar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print("="*35)</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print("Simplified roster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program</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print("1.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Display name</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print("2.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Add name</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print("3.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Delete name</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print("4.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Change name</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print("5.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Query name</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print("6.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Exiting the system</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print("="*35)</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names = [] #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a list object that stores the roster</a:t>
            </a:r>
            <a:endPar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True: # </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Repeat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7045"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425" y="4004945"/>
            <a:ext cx="3754120" cy="239204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1294606" y="922337"/>
            <a:ext cx="9602788" cy="504825"/>
          </a:xfrm>
        </p:spPr>
        <p:txBody>
          <a:bodyPr/>
          <a:lstStyle/>
          <a:p>
            <a:pPr eaLnBrk="1" hangingPunct="1">
              <a:defRPr/>
            </a:pPr>
            <a:r>
              <a:rPr lang="zh-CN" altLang="zh-CN" sz="3200" dirty="0"/>
              <a:t>Application </a:t>
            </a:r>
            <a:r>
              <a:rPr lang="zh-CN" altLang="en-US" sz="3200" dirty="0"/>
              <a:t>example </a:t>
            </a:r>
            <a:r>
              <a:rPr lang="en-US" altLang="zh-CN" sz="3200" dirty="0"/>
              <a:t>3</a:t>
            </a:r>
            <a:r>
              <a:rPr lang="zh-CN" altLang="en-US" sz="3200" dirty="0"/>
              <a:t>: Simple list-based roster management system (</a:t>
            </a:r>
            <a:r>
              <a:rPr lang="en-US" altLang="zh-CN" sz="3200" dirty="0"/>
              <a:t>2</a:t>
            </a:r>
            <a:r>
              <a:rPr lang="zh-CN" altLang="en-US" sz="3200" dirty="0"/>
              <a:t>)</a:t>
            </a:r>
            <a:br>
              <a:rPr lang="zh-CN" altLang="en-US" sz="3200" dirty="0"/>
            </a:br>
            <a:endParaRPr lang="zh-CN" altLang="en-US" sz="3200" dirty="0"/>
          </a:p>
        </p:txBody>
      </p:sp>
      <p:sp>
        <p:nvSpPr>
          <p:cNvPr id="2" name="矩形 1"/>
          <p:cNvSpPr/>
          <p:nvPr/>
        </p:nvSpPr>
        <p:spPr>
          <a:xfrm>
            <a:off x="800735" y="1491615"/>
            <a:ext cx="10273665" cy="4555490"/>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menu()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#Display the menu</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num = input("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the serial number of the selected function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to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6)</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 user input</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Perform the appropriate function based on the user's selection</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num == '1':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 the list of roster lists</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print(names)</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elif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 == '2':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#add name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name = input("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a name to add:</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names.append</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  </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print(names)</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elif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 == '3':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#delete the name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name = input("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the name to be deleted:</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name in names.</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names.remove</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  </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 does not exist in the system: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{}".format(name))</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print(names)</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1294606" y="922337"/>
            <a:ext cx="9602788" cy="504825"/>
          </a:xfrm>
        </p:spPr>
        <p:txBody>
          <a:bodyPr/>
          <a:lstStyle/>
          <a:p>
            <a:pPr eaLnBrk="1" hangingPunct="1">
              <a:defRPr/>
            </a:pPr>
            <a:r>
              <a:rPr lang="zh-CN" altLang="zh-CN" sz="3200" dirty="0"/>
              <a:t>Application </a:t>
            </a:r>
            <a:r>
              <a:rPr lang="zh-CN" altLang="en-US" sz="3200" dirty="0"/>
              <a:t>example </a:t>
            </a:r>
            <a:r>
              <a:rPr lang="en-US" altLang="zh-CN" sz="3200" dirty="0"/>
              <a:t>3</a:t>
            </a:r>
            <a:r>
              <a:rPr lang="zh-CN" altLang="en-US" sz="3200" dirty="0"/>
              <a:t>: Simple list-based roster management system (</a:t>
            </a:r>
            <a:r>
              <a:rPr lang="en-US" altLang="zh-CN" sz="3200" dirty="0"/>
              <a:t>3</a:t>
            </a:r>
            <a:r>
              <a:rPr lang="zh-CN" altLang="en-US" sz="3200" dirty="0"/>
              <a:t>)</a:t>
            </a:r>
            <a:br>
              <a:rPr lang="zh-CN" altLang="en-US" sz="3200" dirty="0"/>
            </a:br>
            <a:endParaRPr lang="zh-CN" altLang="en-US" sz="3200" dirty="0"/>
          </a:p>
        </p:txBody>
      </p:sp>
      <p:sp>
        <p:nvSpPr>
          <p:cNvPr id="6" name="矩形 5"/>
          <p:cNvSpPr/>
          <p:nvPr/>
        </p:nvSpPr>
        <p:spPr>
          <a:xfrm>
            <a:off x="982980" y="1424305"/>
            <a:ext cx="10545445" cy="5469890"/>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elif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 == '4':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#Modify name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name = input("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the name to be changed:</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name in names.</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index = </a:t>
            </a: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names.index</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new_name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input("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the modified name:</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names[index] = new_name  </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 does not exist in the system: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{}".format(name))</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print(names)</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elif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 == '5':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#query name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name = input("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the name to be queried:</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name in names.</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 exists in the system: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{}".format(name)) </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Name does not exist in the system: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{}".format(name))</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elif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 == '6':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#Exit the system</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break</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#Only the function number corresponding to an integer between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and 6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can be entered.</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Wrong option, please re-select!</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1200150" y="689928"/>
            <a:ext cx="9602788" cy="504825"/>
          </a:xfrm>
        </p:spPr>
        <p:txBody>
          <a:bodyPr/>
          <a:lstStyle/>
          <a:p>
            <a:pPr eaLnBrk="1" hangingPunct="1">
              <a:defRPr/>
            </a:pPr>
            <a:r>
              <a:rPr lang="zh-CN" altLang="zh-CN" sz="3200" dirty="0"/>
              <a:t>Application </a:t>
            </a:r>
            <a:r>
              <a:rPr lang="zh-CN" altLang="en-US" sz="3200" dirty="0"/>
              <a:t>example </a:t>
            </a:r>
            <a:r>
              <a:rPr lang="en-US" altLang="zh-CN" sz="3200" dirty="0"/>
              <a:t>4</a:t>
            </a:r>
            <a:r>
              <a:rPr lang="zh-CN" altLang="en-US" sz="3200" dirty="0"/>
              <a:t>: Frequency tables and histograms (</a:t>
            </a:r>
            <a:r>
              <a:rPr lang="en-US" altLang="zh-CN" sz="3200" dirty="0"/>
              <a:t>1</a:t>
            </a:r>
            <a:r>
              <a:rPr lang="zh-CN" altLang="en-US" sz="3200" dirty="0"/>
              <a:t>)</a:t>
            </a:r>
            <a:endParaRPr lang="zh-CN" altLang="en-US" sz="3200" dirty="0"/>
          </a:p>
        </p:txBody>
      </p:sp>
      <p:sp>
        <p:nvSpPr>
          <p:cNvPr id="83971" name="内容占位符 2"/>
          <p:cNvSpPr>
            <a:spLocks noGrp="1" noChangeArrowheads="1"/>
          </p:cNvSpPr>
          <p:nvPr>
            <p:ph idx="1"/>
          </p:nvPr>
        </p:nvSpPr>
        <p:spPr>
          <a:xfrm>
            <a:off x="-24130" y="1485265"/>
            <a:ext cx="7399020" cy="4527550"/>
          </a:xfrm>
        </p:spPr>
        <p:txBody>
          <a:bodyPr/>
          <a:lstStyle/>
          <a:p>
            <a:pPr>
              <a:defRPr/>
            </a:pPr>
            <a:r>
              <a:rPr lang="zh-CN" altLang="en-US" sz="2200" dirty="0"/>
              <a:t>The method of constructing a frequency table can be done using a dictionary (keys are items and values are counts). Frequency tables can be easily implemented by traversing the list of data and incrementing the value of the corresponding item in the frequency dictionary.</a:t>
            </a:r>
            <a:endParaRPr lang="zh-CN" altLang="en-US" sz="2200" dirty="0"/>
          </a:p>
          <a:p>
            <a:pPr>
              <a:defRPr/>
            </a:pPr>
            <a:r>
              <a:rPr lang="zh-CN" altLang="en-US" sz="2200" dirty="0"/>
              <a:t>Plotting a histogram can be done using the Turtle object described in the previous section. In the previous turtle plotting example, a turtle window is automatically created when a new turtle object is created. Using the </a:t>
            </a:r>
            <a:r>
              <a:rPr lang="en-US" altLang="zh-CN" sz="2200" dirty="0"/>
              <a:t>Screen() </a:t>
            </a:r>
            <a:r>
              <a:rPr lang="zh-CN" altLang="en-US" sz="2200" dirty="0"/>
              <a:t>constructor in the </a:t>
            </a:r>
            <a:r>
              <a:rPr lang="en-US" altLang="zh-CN" sz="2200" dirty="0"/>
              <a:t>turtle </a:t>
            </a:r>
            <a:r>
              <a:rPr lang="zh-CN" altLang="en-US" sz="2200" dirty="0"/>
              <a:t>module</a:t>
            </a:r>
            <a:r>
              <a:rPr lang="zh-CN" altLang="en-US" sz="2200" dirty="0"/>
              <a:t>, it is also possible to create a separate drawing window or screen, and then add a turtle object in order to customize the drawing window by calling the method</a:t>
            </a:r>
            <a:endParaRPr lang="zh-CN" altLang="en-US" sz="2200" dirty="0"/>
          </a:p>
          <a:p>
            <a:pPr>
              <a:defRPr/>
            </a:pPr>
            <a:endParaRPr lang="zh-CN" altLang="en-US" sz="2200" dirty="0">
              <a:highlight>
                <a:srgbClr val="00FFFF"/>
              </a:highlight>
              <a:cs typeface="Times New Roman" panose="02020603050405020304" pitchFamily="18" charset="0"/>
            </a:endParaRPr>
          </a:p>
        </p:txBody>
      </p:sp>
      <p:pic>
        <p:nvPicPr>
          <p:cNvPr id="89093"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07935" y="1844993"/>
            <a:ext cx="4537075"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1200150" y="689928"/>
            <a:ext cx="9602788" cy="504825"/>
          </a:xfrm>
        </p:spPr>
        <p:txBody>
          <a:bodyPr/>
          <a:lstStyle/>
          <a:p>
            <a:pPr eaLnBrk="1" hangingPunct="1">
              <a:defRPr/>
            </a:pPr>
            <a:r>
              <a:rPr lang="zh-CN" altLang="zh-CN" sz="3200" dirty="0"/>
              <a:t>Application </a:t>
            </a:r>
            <a:r>
              <a:rPr lang="zh-CN" altLang="en-US" sz="3200" dirty="0"/>
              <a:t>example </a:t>
            </a:r>
            <a:r>
              <a:rPr lang="en-US" altLang="zh-CN" sz="3200" dirty="0"/>
              <a:t>4</a:t>
            </a:r>
            <a:r>
              <a:rPr lang="zh-CN" altLang="en-US" sz="3200" dirty="0"/>
              <a:t>: Frequency tables and histograms (</a:t>
            </a:r>
            <a:r>
              <a:rPr lang="en-US" altLang="zh-CN" sz="3200" dirty="0"/>
              <a:t>2</a:t>
            </a:r>
            <a:r>
              <a:rPr lang="zh-CN" altLang="en-US" sz="3200" dirty="0"/>
              <a:t>)</a:t>
            </a:r>
            <a:endParaRPr lang="zh-CN" altLang="en-US" sz="3200" dirty="0"/>
          </a:p>
        </p:txBody>
      </p:sp>
      <p:sp>
        <p:nvSpPr>
          <p:cNvPr id="83971" name="内容占位符 2"/>
          <p:cNvSpPr>
            <a:spLocks noGrp="1" noChangeArrowheads="1"/>
          </p:cNvSpPr>
          <p:nvPr>
            <p:ph idx="1"/>
          </p:nvPr>
        </p:nvSpPr>
        <p:spPr>
          <a:xfrm>
            <a:off x="-24130" y="1485265"/>
            <a:ext cx="12397105" cy="4527550"/>
          </a:xfrm>
        </p:spPr>
        <p:txBody>
          <a:bodyPr/>
          <a:lstStyle/>
          <a:p>
            <a:pPr>
              <a:defRPr/>
            </a:pPr>
            <a:r>
              <a:rPr lang="zh-CN" altLang="en-US" dirty="0"/>
              <a:t>Plotting a histogram can be done using the Turtle object described in the previous section. In the previous turtle plotting example, a turtle window is automatically created when a new turtle object is created. Using the </a:t>
            </a:r>
            <a:r>
              <a:rPr lang="en-US" altLang="zh-CN" dirty="0"/>
              <a:t>Screen() </a:t>
            </a:r>
            <a:r>
              <a:rPr lang="zh-CN" altLang="en-US" dirty="0"/>
              <a:t>constructor </a:t>
            </a:r>
            <a:r>
              <a:rPr lang="zh-CN" altLang="en-US" dirty="0"/>
              <a:t>in the </a:t>
            </a:r>
            <a:r>
              <a:rPr lang="en-US" altLang="zh-CN" dirty="0"/>
              <a:t>turtle </a:t>
            </a:r>
            <a:r>
              <a:rPr lang="zh-CN" altLang="en-US" dirty="0"/>
              <a:t>module</a:t>
            </a:r>
            <a:r>
              <a:rPr lang="zh-CN" altLang="en-US" dirty="0"/>
              <a:t>, it is also possible to create a separate drawing window or screen, and then add a turtle object in order to customize the drawing window by calling the method</a:t>
            </a:r>
            <a:endParaRPr lang="zh-CN" altLang="en-US" dirty="0"/>
          </a:p>
          <a:p>
            <a:pPr>
              <a:defRPr/>
            </a:pPr>
            <a:r>
              <a:rPr lang="en-US" altLang="zh-CN" dirty="0">
                <a:highlight>
                  <a:srgbClr val="00FFFF"/>
                </a:highlight>
                <a:cs typeface="Times New Roman" panose="02020603050405020304" pitchFamily="18" charset="0"/>
              </a:rPr>
              <a:t>[</a:t>
            </a:r>
            <a:r>
              <a:rPr lang="zh-CN" altLang="en-US"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5.46] </a:t>
            </a:r>
            <a:r>
              <a:rPr lang="zh-CN" altLang="en-US" dirty="0">
                <a:highlight>
                  <a:srgbClr val="00FFFF"/>
                </a:highlight>
                <a:cs typeface="Times New Roman" panose="02020603050405020304" pitchFamily="18" charset="0"/>
              </a:rPr>
              <a:t>Combined application of dictionaries and lists: use dictionaries to construct a frequency table for given list data, and use turtles to plot the histogram corresponding to the frequency table (</a:t>
            </a:r>
            <a:r>
              <a:rPr lang="en-US" altLang="zh-CN" dirty="0">
                <a:highlight>
                  <a:srgbClr val="00FFFF"/>
                </a:highlight>
                <a:cs typeface="Times New Roman" panose="02020603050405020304" pitchFamily="18" charset="0"/>
              </a:rPr>
              <a:t>freq.py</a:t>
            </a:r>
            <a:r>
              <a:rPr lang="zh-CN" altLang="en-US" dirty="0">
                <a:highlight>
                  <a:srgbClr val="00FFFF"/>
                </a:highlight>
                <a:cs typeface="Times New Roman" panose="02020603050405020304" pitchFamily="18" charset="0"/>
              </a:rPr>
              <a:t>)</a:t>
            </a:r>
            <a:endParaRPr lang="zh-CN" altLang="en-US" dirty="0">
              <a:highlight>
                <a:srgbClr val="00FFFF"/>
              </a:highlight>
              <a:cs typeface="Times New Roman" panose="02020603050405020304" pitchFamily="18" charset="0"/>
            </a:endParaRPr>
          </a:p>
        </p:txBody>
      </p:sp>
      <p:pic>
        <p:nvPicPr>
          <p:cNvPr id="89092"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76135" y="5013325"/>
            <a:ext cx="942975" cy="12858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1127448" y="693103"/>
            <a:ext cx="9602788" cy="504825"/>
          </a:xfrm>
        </p:spPr>
        <p:txBody>
          <a:bodyPr/>
          <a:lstStyle/>
          <a:p>
            <a:pPr eaLnBrk="1" hangingPunct="1">
              <a:defRPr/>
            </a:pPr>
            <a:r>
              <a:rPr lang="zh-CN" altLang="zh-CN" sz="3200" dirty="0"/>
              <a:t>Application </a:t>
            </a:r>
            <a:r>
              <a:rPr lang="zh-CN" altLang="en-US" sz="3200" dirty="0"/>
              <a:t>example </a:t>
            </a:r>
            <a:r>
              <a:rPr lang="en-US" altLang="zh-CN" sz="3200" dirty="0"/>
              <a:t>4</a:t>
            </a:r>
            <a:r>
              <a:rPr lang="zh-CN" altLang="en-US" sz="3200" dirty="0"/>
              <a:t>: Frequency tables and histograms (</a:t>
            </a:r>
            <a:r>
              <a:rPr lang="en-US" altLang="zh-CN" sz="3200" dirty="0"/>
              <a:t>3</a:t>
            </a:r>
            <a:r>
              <a:rPr lang="zh-CN" altLang="en-US" sz="3200" dirty="0"/>
              <a:t>)</a:t>
            </a:r>
            <a:endParaRPr lang="zh-CN" altLang="en-US" sz="3200" dirty="0"/>
          </a:p>
        </p:txBody>
      </p:sp>
      <p:sp>
        <p:nvSpPr>
          <p:cNvPr id="2" name="矩形 1"/>
          <p:cNvSpPr/>
          <p:nvPr/>
        </p:nvSpPr>
        <p:spPr>
          <a:xfrm>
            <a:off x="994410" y="1701165"/>
            <a:ext cx="10203180" cy="4030980"/>
          </a:xfrm>
          <a:prstGeom prst="rect">
            <a:avLst/>
          </a:prstGeom>
          <a:solidFill>
            <a:schemeClr val="accent4">
              <a:lumMod val="20000"/>
              <a:lumOff val="80000"/>
            </a:schemeClr>
          </a:solidFill>
          <a:ln>
            <a:solidFill>
              <a:srgbClr val="FF0000"/>
            </a:solidFill>
          </a:ln>
        </p:spPr>
        <p:txBody>
          <a:bodyPr wrap="square">
            <a:spAutoFit/>
          </a:bodyPr>
          <a:lstStyle/>
          <a:p>
            <a:pPr marL="400050" algn="just">
              <a:spcAft>
                <a:spcPts val="0"/>
              </a:spcAft>
              <a:defRPr/>
            </a:pP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turtle #Import the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 module</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freq_table</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data_list</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 the number of values in the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data_list</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a dictionary containing the count of values</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countDict </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a dictionary storing the frequency </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value, </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count</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item in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data_list</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 the number of values in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data_list</a:t>
            </a:r>
            <a:endPar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countDict</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 =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countDict.get</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(item,0) + 1</a:t>
            </a:r>
            <a:endPar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countDict</a:t>
            </a:r>
            <a:endPar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draw_freq</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freq_dict</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#plot histogram of dictionary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freq_dict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with value counts</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itemList </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list(</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freq_dict.keys</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 the list of keys</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maxItem </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len</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itemList</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- 1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 the maximum number of items</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itemList.sort</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sort the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 of keys</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countList </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freq_dict.values</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 the list of counts</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maxCount </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max(</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countList</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 the maximum count value</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Using the Turtle object, plotting histograms</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wn </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turtle.Screen</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turtle drawing window</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 = </a:t>
            </a:r>
            <a:r>
              <a:rPr lang="en-US" altLang="zh-CN" sz="16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turtle.Turtle</a:t>
            </a:r>
            <a:r>
              <a:rPr lang="en-US"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turtle object</a:t>
            </a:r>
            <a:endParaRPr lang="zh-CN" altLang="en-US"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1127448" y="693103"/>
            <a:ext cx="9602788" cy="504825"/>
          </a:xfrm>
        </p:spPr>
        <p:txBody>
          <a:bodyPr/>
          <a:lstStyle/>
          <a:p>
            <a:pPr eaLnBrk="1" hangingPunct="1">
              <a:defRPr/>
            </a:pPr>
            <a:r>
              <a:rPr lang="zh-CN" altLang="zh-CN" sz="3200" dirty="0"/>
              <a:t>Application </a:t>
            </a:r>
            <a:r>
              <a:rPr lang="zh-CN" altLang="en-US" sz="3200" dirty="0"/>
              <a:t>example </a:t>
            </a:r>
            <a:r>
              <a:rPr lang="en-US" altLang="zh-CN" sz="3200" dirty="0"/>
              <a:t>4</a:t>
            </a:r>
            <a:r>
              <a:rPr lang="zh-CN" altLang="en-US" sz="3200" dirty="0"/>
              <a:t>: Frequency tables and histograms (</a:t>
            </a:r>
            <a:r>
              <a:rPr lang="en-US" altLang="zh-CN" sz="3200" dirty="0"/>
              <a:t>4</a:t>
            </a:r>
            <a:r>
              <a:rPr lang="zh-CN" altLang="en-US" sz="3200" dirty="0"/>
              <a:t>)</a:t>
            </a:r>
            <a:endParaRPr lang="zh-CN" altLang="en-US" sz="3200" dirty="0"/>
          </a:p>
        </p:txBody>
      </p:sp>
      <p:sp>
        <p:nvSpPr>
          <p:cNvPr id="8" name="矩形 7"/>
          <p:cNvSpPr/>
          <p:nvPr/>
        </p:nvSpPr>
        <p:spPr>
          <a:xfrm>
            <a:off x="622935" y="1485265"/>
            <a:ext cx="10697845" cy="5262245"/>
          </a:xfrm>
          <a:prstGeom prst="rect">
            <a:avLst/>
          </a:prstGeom>
          <a:solidFill>
            <a:schemeClr val="accent4">
              <a:lumMod val="20000"/>
              <a:lumOff val="80000"/>
            </a:schemeClr>
          </a:solidFill>
          <a:ln>
            <a:solidFill>
              <a:srgbClr val="FF0000"/>
            </a:solidFill>
          </a:ln>
        </p:spPr>
        <p:txBody>
          <a:bodyPr wrap="square">
            <a:spAutoFit/>
          </a:bodyPr>
          <a:lstStyle/>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wn.setworldcoordinates</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-1, </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maxItem </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maxCount </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+ 1)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#Set the drawing window size</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t.hideturtle</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#hide the turtle</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t.up</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t.goto</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 0);</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t.down</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#plot baseline </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x-axis</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t.goto</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maxItem</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0); </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t.up</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range(0,maxCount+1):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#plot y-axis labels</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t.goto</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t.write</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font=("Helvetica", 16, "bold"))</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index in range(</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len</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itemList</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t.goto</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(index, -1)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#draw labels</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t.write</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itemList</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[index]),font=("Helvetica",16, "bold"))</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t.goto</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(index, 0) #draw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 lines (height)</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t.down</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t.goto</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(index, </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freq_dict</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itemList</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[index]])</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t.up</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wn.exitonclick</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close the drawing window with a single mouse click</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data = [3,1,2,1,3,1,2,2,3,5,3,5,4,5,3,4,5,2,3,2,2,3,4,2,5,4,3]</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freq_dict </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freq_table</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(data)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#return frequency dictionary</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 results</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itemList </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list(</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freq_dict.keys</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 the list of keys</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itemList.sort</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sort the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 of keys</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value</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count</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item in </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itemList</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 frequency value and count</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print(item, " ", </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freq_dict</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[item]) </a:t>
            </a:r>
            <a:endPar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draw_freq</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freq_dict</a:t>
            </a:r>
            <a:r>
              <a:rPr lang="en-US" altLang="zh-CN"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#draw </a:t>
            </a:r>
            <a:r>
              <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histogram corresponding to the frequency table</a:t>
            </a:r>
            <a:endParaRPr lang="zh-CN" altLang="en-US" sz="1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a:xfrm>
            <a:off x="2568575" y="584200"/>
            <a:ext cx="7333615" cy="504825"/>
          </a:xfrm>
        </p:spPr>
        <p:txBody>
          <a:bodyPr/>
          <a:lstStyle/>
          <a:p>
            <a:pPr eaLnBrk="1" hangingPunct="1">
              <a:defRPr/>
            </a:pPr>
            <a:r>
              <a:rPr lang="zh-CN" altLang="zh-CN" dirty="0"/>
              <a:t>Case Study: Guess the Word Game</a:t>
            </a:r>
            <a:endParaRPr lang="zh-CN" altLang="en-US" dirty="0"/>
          </a:p>
        </p:txBody>
      </p:sp>
      <p:sp>
        <p:nvSpPr>
          <p:cNvPr id="93187" name="内容占位符 2"/>
          <p:cNvSpPr>
            <a:spLocks noGrp="1" noChangeArrowheads="1"/>
          </p:cNvSpPr>
          <p:nvPr>
            <p:ph idx="1"/>
          </p:nvPr>
        </p:nvSpPr>
        <p:spPr>
          <a:xfrm>
            <a:off x="407988" y="1125538"/>
            <a:ext cx="11449050" cy="3959646"/>
          </a:xfrm>
        </p:spPr>
        <p:txBody>
          <a:bodyPr/>
          <a:lstStyle/>
          <a:p>
            <a:pPr algn="just" eaLnBrk="1" hangingPunct="1"/>
            <a:r>
              <a:rPr lang="zh-CN" altLang="en-US" sz="2400" dirty="0"/>
              <a:t>The "word guessing game" uses tuples or lists to build a list of English words to be guessed, and uses the </a:t>
            </a:r>
            <a:r>
              <a:rPr lang="en-US" altLang="zh-CN" sz="2400" dirty="0"/>
              <a:t>random </a:t>
            </a:r>
            <a:r>
              <a:rPr lang="zh-CN" altLang="en-US" sz="2400" dirty="0"/>
              <a:t>module's </a:t>
            </a:r>
            <a:r>
              <a:rPr lang="en-US" altLang="zh-CN" sz="2400" dirty="0">
                <a:solidFill>
                  <a:srgbClr val="FF0000"/>
                </a:solidFill>
              </a:rPr>
              <a:t>choice </a:t>
            </a:r>
            <a:r>
              <a:rPr lang="zh-CN" altLang="en-US" sz="2400" dirty="0">
                <a:solidFill>
                  <a:srgbClr val="FF0000"/>
                </a:solidFill>
              </a:rPr>
              <a:t>function to </a:t>
            </a:r>
            <a:r>
              <a:rPr lang="zh-CN" altLang="en-US" sz="2400" dirty="0"/>
              <a:t>randomly select an English </a:t>
            </a:r>
            <a:r>
              <a:rPr lang="en-US" altLang="zh-CN" sz="2400" dirty="0"/>
              <a:t>word</a:t>
            </a:r>
            <a:r>
              <a:rPr lang="zh-CN" altLang="en-US" sz="2400" dirty="0"/>
              <a:t> from the tuple of words, and then jumble the letters of the word (by randomly selecting one character at a time and placing it into the jumbled string and removing it from the original word). into the </a:t>
            </a:r>
            <a:r>
              <a:rPr lang="en-US" altLang="zh-CN" sz="2400" dirty="0"/>
              <a:t>jumbled jumble </a:t>
            </a:r>
            <a:r>
              <a:rPr lang="zh-CN" altLang="en-US" sz="2400" dirty="0"/>
              <a:t>string and removing that character from the original </a:t>
            </a:r>
            <a:r>
              <a:rPr lang="en-US" altLang="zh-CN" sz="2400" dirty="0"/>
              <a:t>word</a:t>
            </a:r>
            <a:r>
              <a:rPr lang="zh-CN" altLang="en-US" sz="2400" dirty="0"/>
              <a:t>)</a:t>
            </a:r>
            <a:endParaRPr lang="zh-CN" altLang="en-US" sz="2400" dirty="0"/>
          </a:p>
          <a:p>
            <a:pPr algn="just" eaLnBrk="1" hangingPunct="1"/>
            <a:r>
              <a:rPr lang="zh-CN" altLang="en-US" sz="2400" dirty="0"/>
              <a:t>The game starts by displaying the </a:t>
            </a:r>
            <a:r>
              <a:rPr lang="en-US" altLang="zh-CN" sz="2400" dirty="0"/>
              <a:t>jumbled string jumble </a:t>
            </a:r>
            <a:r>
              <a:rPr lang="zh-CN" altLang="en-US" sz="2400" dirty="0"/>
              <a:t>and prompting the user to enter a guess; if it is wrong, the user is prompted to continue until it is correct. If the guess is wrong, the user is prompted to continue until the guess is correct. After the guess is correct, the user can be asked whether to continue the game. The game can also be interrupted by </a:t>
            </a:r>
            <a:r>
              <a:rPr lang="en-US" altLang="zh-CN" sz="2400" dirty="0" err="1"/>
              <a:t>Ctrl+C.</a:t>
            </a: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a:xfrm>
            <a:off x="2568575" y="584200"/>
            <a:ext cx="7333615" cy="504825"/>
          </a:xfrm>
        </p:spPr>
        <p:txBody>
          <a:bodyPr/>
          <a:lstStyle/>
          <a:p>
            <a:pPr eaLnBrk="1" hangingPunct="1">
              <a:defRPr/>
            </a:pPr>
            <a:r>
              <a:rPr lang="zh-CN" altLang="zh-CN" dirty="0"/>
              <a:t>Case Study: Guess the Word Game</a:t>
            </a:r>
            <a:endParaRPr lang="zh-CN" altLang="en-US" dirty="0"/>
          </a:p>
        </p:txBody>
      </p:sp>
      <p:sp>
        <p:nvSpPr>
          <p:cNvPr id="93187" name="内容占位符 2"/>
          <p:cNvSpPr>
            <a:spLocks noGrp="1" noChangeArrowheads="1"/>
          </p:cNvSpPr>
          <p:nvPr>
            <p:ph idx="1"/>
          </p:nvPr>
        </p:nvSpPr>
        <p:spPr>
          <a:xfrm>
            <a:off x="407988" y="1125538"/>
            <a:ext cx="11449050" cy="3959646"/>
          </a:xfrm>
        </p:spPr>
        <p:txBody>
          <a:bodyPr/>
          <a:lstStyle/>
          <a:p>
            <a:pPr algn="just" eaLnBrk="1" hangingPunct="1"/>
            <a:r>
              <a:rPr lang="zh-CN" altLang="zh-CN" sz="2400" dirty="0"/>
              <a:t>The reader can also extend the program, e.g. to read in lists of words from a file, to keep track of the scores of the players of a game, etc.</a:t>
            </a:r>
            <a:endParaRPr lang="en-US" altLang="zh-CN" sz="2400" dirty="0"/>
          </a:p>
          <a:p>
            <a:pPr algn="just" eaLnBrk="1" hangingPunct="1"/>
            <a:r>
              <a:rPr lang="zh-CN" altLang="en-US" sz="2400" dirty="0"/>
              <a:t>The solution and source code etc. of the case studies are provided in electronic format, please scan the QR code in the tutorial for details</a:t>
            </a:r>
            <a:endParaRPr lang="zh-CN" altLang="en-US" sz="2400" dirty="0"/>
          </a:p>
          <a:p>
            <a:pPr algn="just" eaLnBrk="1" hangingPunct="1"/>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72390" y="474980"/>
            <a:ext cx="12129135" cy="467995"/>
          </a:xfrm>
        </p:spPr>
        <p:txBody>
          <a:bodyPr/>
          <a:lstStyle/>
          <a:p>
            <a:pPr eaLnBrk="1" hangingPunct="1">
              <a:defRPr/>
            </a:pPr>
            <a:r>
              <a:rPr lang="zh-CN" altLang="en-US" dirty="0"/>
              <a:t>Sequence </a:t>
            </a:r>
            <a:r>
              <a:rPr lang="zh-CN" altLang="zh-CN" dirty="0"/>
              <a:t>concatenation and repetition operations</a:t>
            </a:r>
            <a:endParaRPr lang="zh-CN" altLang="en-US" dirty="0"/>
          </a:p>
        </p:txBody>
      </p:sp>
      <p:sp>
        <p:nvSpPr>
          <p:cNvPr id="20483" name="内容占位符 2"/>
          <p:cNvSpPr>
            <a:spLocks noGrp="1" noChangeArrowheads="1"/>
          </p:cNvSpPr>
          <p:nvPr>
            <p:ph idx="1"/>
          </p:nvPr>
        </p:nvSpPr>
        <p:spPr>
          <a:xfrm>
            <a:off x="1200150" y="1556539"/>
            <a:ext cx="9602788" cy="3294063"/>
          </a:xfrm>
        </p:spPr>
        <p:txBody>
          <a:bodyPr/>
          <a:lstStyle/>
          <a:p>
            <a:pPr eaLnBrk="1" fontAlgn="auto" hangingPunct="1">
              <a:spcAft>
                <a:spcPts val="0"/>
              </a:spcAft>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5.5</a:t>
            </a:r>
            <a:r>
              <a:rPr lang="zh-CN" altLang="zh-CN" sz="3200" dirty="0">
                <a:highlight>
                  <a:srgbClr val="00FFFF"/>
                </a:highlight>
                <a:cs typeface="Times New Roman" panose="02020603050405020304" pitchFamily="18" charset="0"/>
              </a:rPr>
              <a:t>] Example </a:t>
            </a:r>
            <a:r>
              <a:rPr lang="zh-CN" altLang="zh-CN" sz="3200" dirty="0">
                <a:highlight>
                  <a:srgbClr val="00FFFF"/>
                </a:highlight>
                <a:cs typeface="Times New Roman" panose="02020603050405020304" pitchFamily="18" charset="0"/>
              </a:rPr>
              <a:t>of concatenation and repetition of </a:t>
            </a:r>
            <a:r>
              <a:rPr lang="zh-CN" altLang="en-US" sz="3200" dirty="0">
                <a:highlight>
                  <a:srgbClr val="00FFFF"/>
                </a:highlight>
                <a:cs typeface="Times New Roman" panose="02020603050405020304" pitchFamily="18" charset="0"/>
              </a:rPr>
              <a:t>sequences</a:t>
            </a:r>
            <a:endParaRPr lang="zh-CN" altLang="en-US" sz="32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334963" y="2635885"/>
          <a:ext cx="11664949" cy="3959225"/>
        </p:xfrm>
        <a:graphic>
          <a:graphicData uri="http://schemas.openxmlformats.org/drawingml/2006/table">
            <a:tbl>
              <a:tblPr firstRow="1" firstCol="1" bandRow="1">
                <a:tableStyleId>{5C22544A-7EE6-4342-B048-85BDC9FD1C3A}</a:tableStyleId>
              </a:tblPr>
              <a:tblGrid>
                <a:gridCol w="2620583"/>
                <a:gridCol w="3094302"/>
                <a:gridCol w="3094302"/>
                <a:gridCol w="2855762"/>
              </a:tblGrid>
              <a:tr h="3959225">
                <a:tc>
                  <a:txBody>
                    <a:bodyPr/>
                    <a:lstStyle/>
                    <a:p>
                      <a:pPr algn="just">
                        <a:spcAft>
                          <a:spcPts val="0"/>
                        </a:spcAft>
                      </a:pPr>
                      <a:r>
                        <a:rPr lang="x-none" sz="2000" kern="100" dirty="0">
                          <a:solidFill>
                            <a:schemeClr val="tx1"/>
                          </a:solidFill>
                          <a:effectLs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s1='abc'</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s2='xyz'</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'abcxyz</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'abcabcabc'</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 += 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'abcxyz</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s2 *= 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s2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'xyzxyz</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t1=(1,2)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t2=('a','b')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'a', 'b')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(1, 2, 1, 2)</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 += 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'a', 'b')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t2 *= 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'b', 'a', 'b')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lst1=[1,2]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lst2=['a','b']</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lst1+ lst2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'a', 'b']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2 * lst2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'b', 'a', 'b']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lst1 += lst2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'a', 'b']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lst2 *=2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lst2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'b', 'a', 'b']</a:t>
                      </a:r>
                      <a:endParaRPr lang="zh-CN"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c>
                  <a:txBody>
                    <a:bodyPr/>
                    <a:lstStyle/>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b1=b'ABC'</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b2=b'XYZ'</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b1+b2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 'ABCXYZ</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b1*3</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 'ABCABCABC</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b1+=b2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b1</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 'ABCXYZ</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b2*=2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effectLst/>
                          <a:latin typeface="+mn-lt"/>
                          <a:ea typeface="Times New Roman" panose="02020603050405020304" pitchFamily="18" charset="0"/>
                          <a:cs typeface="Times New Roman" panose="02020603050405020304" pitchFamily="18" charset="0"/>
                        </a:rPr>
                        <a:t>&gt;&gt;&gt; </a:t>
                      </a:r>
                      <a:r>
                        <a:rPr lang="x-none" sz="2000" kern="100" dirty="0">
                          <a:solidFill>
                            <a:srgbClr val="FF0000"/>
                          </a:solidFill>
                          <a:effectLst/>
                          <a:ea typeface="Times New Roman" panose="02020603050405020304" pitchFamily="18" charset="0"/>
                          <a:cs typeface="Times New Roman" panose="02020603050405020304" pitchFamily="18" charset="0"/>
                        </a:rPr>
                        <a:t>b2</a:t>
                      </a:r>
                      <a:endParaRPr lang="zh-CN" sz="2000" kern="100" dirty="0">
                        <a:solidFill>
                          <a:srgbClr val="FF0000"/>
                        </a:solidFill>
                        <a:effectLst/>
                        <a:ea typeface="Times New Roman" panose="02020603050405020304" pitchFamily="18" charset="0"/>
                        <a:cs typeface="Times New Roman" panose="02020603050405020304" pitchFamily="18" charset="0"/>
                      </a:endParaRPr>
                    </a:p>
                    <a:p>
                      <a:pPr algn="just">
                        <a:spcAft>
                          <a:spcPts val="0"/>
                        </a:spcAft>
                      </a:pPr>
                      <a:r>
                        <a:rPr lang="x-none" sz="2000" b="1" kern="100" dirty="0">
                          <a:solidFill>
                            <a:schemeClr val="tx1"/>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 'XYZXYZ</a:t>
                      </a:r>
                      <a:r>
                        <a:rPr lang="x-none" sz="2000" kern="100" dirty="0">
                          <a:solidFill>
                            <a:srgbClr val="FF0000"/>
                          </a:solidFill>
                          <a:effectLst/>
                          <a:ea typeface="Times New Roman" panose="02020603050405020304" pitchFamily="18" charset="0"/>
                          <a:cs typeface="Times New Roman" panose="02020603050405020304" pitchFamily="18" charset="0"/>
                        </a:rPr>
                        <a:t>'</a:t>
                      </a:r>
                      <a:endParaRPr lang="zh-CN" sz="20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8" marR="68578" marT="0" marB="0">
                    <a:solidFill>
                      <a:schemeClr val="accent4">
                        <a:lumMod val="20000"/>
                        <a:lumOff val="80000"/>
                      </a:schemeClr>
                    </a:solidFill>
                  </a:tcPr>
                </a:tc>
              </a:tr>
            </a:tbl>
          </a:graphicData>
        </a:graphic>
      </p:graphicFrame>
      <p:sp>
        <p:nvSpPr>
          <p:cNvPr id="3" name="文本框 2"/>
          <p:cNvSpPr txBox="1"/>
          <p:nvPr>
            <p:custDataLst>
              <p:tags r:id="rId1"/>
            </p:custDataLst>
          </p:nvPr>
        </p:nvSpPr>
        <p:spPr>
          <a:xfrm>
            <a:off x="1632585" y="1089025"/>
            <a:ext cx="6786245" cy="460375"/>
          </a:xfrm>
          <a:prstGeom prst="rect">
            <a:avLst/>
          </a:prstGeom>
          <a:noFill/>
        </p:spPr>
        <p:txBody>
          <a:bodyPr wrap="square" rtlCol="0">
            <a:spAutoFit/>
          </a:bodyPr>
          <a:p>
            <a:r>
              <a:rPr lang="en-US" altLang="zh-CN" sz="2400" b="1">
                <a:latin typeface="Times New Roman" panose="02020603050405020304" pitchFamily="18" charset="0"/>
                <a:ea typeface="Times New Roman" panose="02020603050405020304" pitchFamily="18" charset="0"/>
                <a:cs typeface="Times New Roman" panose="02020603050405020304" pitchFamily="18" charset="0"/>
              </a:rPr>
              <a:t>s1 + s2  or  s * n  or  n * s</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7805" y="1556385"/>
            <a:ext cx="904875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a:spLocks noGrp="1" noChangeArrowheads="1"/>
          </p:cNvSpPr>
          <p:nvPr>
            <p:ph type="title"/>
          </p:nvPr>
        </p:nvSpPr>
        <p:spPr>
          <a:xfrm>
            <a:off x="1055440" y="798512"/>
            <a:ext cx="9602787" cy="504800"/>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CS5.1</a:t>
            </a:r>
            <a:r>
              <a:rPr lang="zh-CN" altLang="zh-CN" sz="2800" dirty="0">
                <a:highlight>
                  <a:srgbClr val="00FFFF"/>
                </a:highlight>
                <a:cs typeface="Times New Roman" panose="02020603050405020304" pitchFamily="18" charset="0"/>
              </a:rPr>
              <a:t>] Guess the Word Game Sample Program </a:t>
            </a:r>
            <a:r>
              <a:rPr lang="zh-CN" altLang="en-US" sz="2800" dirty="0">
                <a:highlight>
                  <a:srgbClr val="00FFFF"/>
                </a:highlight>
                <a:cs typeface="Times New Roman" panose="02020603050405020304" pitchFamily="18" charset="0"/>
              </a:rPr>
              <a:t>(</a:t>
            </a:r>
            <a:r>
              <a:rPr lang="en-US" altLang="zh-CN" sz="2800" dirty="0">
                <a:highlight>
                  <a:srgbClr val="00FFFF"/>
                </a:highlight>
                <a:cs typeface="Times New Roman" panose="02020603050405020304" pitchFamily="18" charset="0"/>
              </a:rPr>
              <a:t>word_jumble.py</a:t>
            </a:r>
            <a:r>
              <a:rPr lang="zh-CN" altLang="en-US" sz="2800" dirty="0">
                <a:highlight>
                  <a:srgbClr val="00FFFF"/>
                </a:highlight>
                <a:cs typeface="Times New Roman" panose="02020603050405020304" pitchFamily="18" charset="0"/>
              </a:rPr>
              <a:t>)</a:t>
            </a:r>
            <a:endParaRPr lang="zh-CN" altLang="en-US" sz="2800" dirty="0"/>
          </a:p>
        </p:txBody>
      </p:sp>
      <p:sp>
        <p:nvSpPr>
          <p:cNvPr id="2" name="动作按钮: 结束 1">
            <a:hlinkClick r:id="" action="ppaction://hlinkshowjump?jump=endshow" highlightClick="1"/>
          </p:cNvPr>
          <p:cNvSpPr/>
          <p:nvPr/>
        </p:nvSpPr>
        <p:spPr>
          <a:xfrm>
            <a:off x="11136313" y="5373688"/>
            <a:ext cx="576262" cy="503237"/>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Times New Roman" panose="02020603050405020304" pitchFamily="18" charset="0"/>
              <a:cs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bwMode="auto">
          <a:xfrm>
            <a:off x="304800" y="1905000"/>
            <a:ext cx="11582400" cy="1265238"/>
          </a:xfrm>
          <a:prstGeom prst="rect">
            <a:avLst/>
          </a:prstGeom>
          <a:noFill/>
          <a:ln w="9525">
            <a:noFill/>
            <a:miter lim="800000"/>
          </a:ln>
        </p:spPr>
        <p:txBody>
          <a:bodyPr/>
          <a:lstStyle/>
          <a:p>
            <a:pPr algn="ctr">
              <a:lnSpc>
                <a:spcPct val="125000"/>
              </a:lnSpc>
              <a:spcBef>
                <a:spcPts val="1800"/>
              </a:spcBef>
              <a:buClr>
                <a:schemeClr val="hlink"/>
              </a:buClr>
              <a:buSzPct val="70000"/>
              <a:defRPr/>
            </a:pPr>
            <a:r>
              <a:rPr lang="en-US" altLang="zh-CN" sz="72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Thank!</a:t>
            </a:r>
            <a:endParaRPr lang="en-US" altLang="zh-CN" sz="72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PLACING_PICTURE_USER_VIEWPORT" val="{&quot;height&quot;:3286,&quot;width&quot;:3855}"/>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 name="KSO_WM_UNIT_PLACING_PICTURE_USER_VIEWPORT" val="{&quot;height&quot;:682.4992125984254,&quot;width&quot;:8959}"/>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commondata" val="eyJoZGlkIjoiNTY4OGEwMDYwOGQzYTc2NzJlNzQzOGI2OTI4M2QyYz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spPr>
      <a:bodyPr rot="0" spcFirstLastPara="0" vertOverflow="overflow" horzOverflow="overflow" vert="horz" wrap="square" lIns="91440" tIns="45720" rIns="91440" bIns="45720" numCol="1" spcCol="0" rtlCol="0" fromWordArt="0" anchor="ctr" anchorCtr="0" forceAA="0" compatLnSpc="1">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50100</Words>
  <Application>WPS 演示</Application>
  <PresentationFormat>宽屏</PresentationFormat>
  <Paragraphs>1946</Paragraphs>
  <Slides>91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91</vt:i4>
      </vt:variant>
    </vt:vector>
  </HeadingPairs>
  <TitlesOfParts>
    <vt:vector size="101" baseType="lpstr">
      <vt:lpstr>Arial</vt:lpstr>
      <vt:lpstr>宋体</vt:lpstr>
      <vt:lpstr>Wingdings</vt:lpstr>
      <vt:lpstr>Century Gothic</vt:lpstr>
      <vt:lpstr>Times New Roman</vt:lpstr>
      <vt:lpstr>Calibri</vt:lpstr>
      <vt:lpstr>微软雅黑</vt:lpstr>
      <vt:lpstr>Arial Unicode MS</vt:lpstr>
      <vt:lpstr>Wingdings</vt:lpstr>
      <vt:lpstr>tm2</vt:lpstr>
      <vt:lpstr>Ch05 Combined Data Types</vt:lpstr>
      <vt:lpstr>Python Sequential Data Overview</vt:lpstr>
      <vt:lpstr>Python's built-in sequence data types</vt:lpstr>
      <vt:lpstr>Python's built-in sequence data types</vt:lpstr>
      <vt:lpstr>Basic manipulation of sequence data (1)</vt:lpstr>
      <vt:lpstr>Basic manipulation of sequence data (2)</vt:lpstr>
      <vt:lpstr>Index access operations for sequences</vt:lpstr>
      <vt:lpstr>Slicing operations on sequences</vt:lpstr>
      <vt:lpstr>Sequence concatenation and repetition operations</vt:lpstr>
      <vt:lpstr>Membership operations on sequences</vt:lpstr>
      <vt:lpstr>Comparison operations on sequences</vt:lpstr>
      <vt:lpstr>Sorting operations on sequences</vt:lpstr>
      <vt:lpstr>Built-in functions all() and any()</vt:lpstr>
      <vt:lpstr>sequence splitting</vt:lpstr>
      <vt:lpstr>sequence splitting</vt:lpstr>
      <vt:lpstr>listings</vt:lpstr>
      <vt:lpstr>List Parsing Expressions</vt:lpstr>
      <vt:lpstr>Sequential operations on lists</vt:lpstr>
      <vt:lpstr>Methods of the list object</vt:lpstr>
      <vt:lpstr>tuple</vt:lpstr>
      <vt:lpstr>Creating tuple instance objects using tuple objects</vt:lpstr>
      <vt:lpstr>Sequential operations on tuples</vt:lpstr>
      <vt:lpstr>str data type (string)</vt:lpstr>
      <vt:lpstr>Python String Literals</vt:lpstr>
      <vt:lpstr>string encoding</vt:lpstr>
      <vt:lpstr>escape character</vt:lpstr>
      <vt:lpstr>escape character</vt:lpstr>
      <vt:lpstr>str object</vt:lpstr>
      <vt:lpstr>str object properties and methods</vt:lpstr>
      <vt:lpstr>Type judgment of strings</vt:lpstr>
      <vt:lpstr>String Case Conversion</vt:lpstr>
      <vt:lpstr>String padding, whitespace and alignment</vt:lpstr>
      <vt:lpstr>Test, find and replace strings </vt:lpstr>
      <vt:lpstr>Test, find and replace strings </vt:lpstr>
      <vt:lpstr>String splitting and combining</vt:lpstr>
      <vt:lpstr>String splitting and combining</vt:lpstr>
      <vt:lpstr>String translation and conversion</vt:lpstr>
      <vt:lpstr>String arithmetic</vt:lpstr>
      <vt:lpstr>String formatting (1)</vt:lpstr>
      <vt:lpstr>String formatting (2)</vt:lpstr>
      <vt:lpstr>String formatting (3)</vt:lpstr>
      <vt:lpstr>String formatting (4)</vt:lpstr>
      <vt:lpstr>String formatting (5)</vt:lpstr>
      <vt:lpstr>String formatting (6)</vt:lpstr>
      <vt:lpstr>f string (string interpolation)</vt:lpstr>
      <vt:lpstr>Examples of string applications (1)</vt:lpstr>
      <vt:lpstr>Examples of string applications (2)</vt:lpstr>
      <vt:lpstr>byte sequence</vt:lpstr>
      <vt:lpstr>Bytes Constant</vt:lpstr>
      <vt:lpstr>Example 5-24: Example of bytes constants</vt:lpstr>
      <vt:lpstr>Create bytes object</vt:lpstr>
      <vt:lpstr>Create bytes object</vt:lpstr>
      <vt:lpstr>Creating bytearrary objects</vt:lpstr>
      <vt:lpstr>Sequential operations on bytes and bytearrary</vt:lpstr>
      <vt:lpstr>Byte encoding and decoding</vt:lpstr>
      <vt:lpstr>Dictionary (mapping)</vt:lpstr>
      <vt:lpstr>Definition of Dictionary</vt:lpstr>
      <vt:lpstr>Dictionary parsing expression</vt:lpstr>
      <vt:lpstr>Dictionary access operations</vt:lpstr>
      <vt:lpstr>Dictionary view objects</vt:lpstr>
      <vt:lpstr>Dictionary traversal</vt:lpstr>
      <vt:lpstr>Determine if a dictionary key exists</vt:lpstr>
      <vt:lpstr>Dictionary object lengths and comparisons</vt:lpstr>
      <vt:lpstr>Methods for Dictionary Objects</vt:lpstr>
      <vt:lpstr>set (mathematics)</vt:lpstr>
      <vt:lpstr>[Example 5.37] Creating Collection Objects</vt:lpstr>
      <vt:lpstr>Set Parsing Expressions</vt:lpstr>
      <vt:lpstr>Set Parsing Expressions</vt:lpstr>
      <vt:lpstr>Determine if a collection element exists</vt:lpstr>
      <vt:lpstr>Operations on sets: union, intersection, difference and symmetric difference sets</vt:lpstr>
      <vt:lpstr>Operations on sets: union, intersection, difference and symmetric difference sets</vt:lpstr>
      <vt:lpstr>[Example 5.40] Examples of Operations on Sets</vt:lpstr>
      <vt:lpstr>Comparison operations on sets: equality, subsets and supersets</vt:lpstr>
      <vt:lpstr>The length of the set, the maximum value, the minimum value, the elements and the</vt:lpstr>
      <vt:lpstr>Methods for variable sets</vt:lpstr>
      <vt:lpstr>Summary of the chapter</vt:lpstr>
      <vt:lpstr>Comprehensive Example 1: Simple Encryption and Decryption of Strings</vt:lpstr>
      <vt:lpstr>Comprehensive Example 1: Simple Encryption and Decryption of Strings</vt:lpstr>
      <vt:lpstr>PowerPoint 演示文稿</vt:lpstr>
      <vt:lpstr>Application example 2: Remove duplicate items in a list </vt:lpstr>
      <vt:lpstr>Application example 3: Simple list-based roster management system (1) </vt:lpstr>
      <vt:lpstr>Application example 3: Simple list-based roster management system (2) </vt:lpstr>
      <vt:lpstr>Application example 3: Simple list-based roster management system (3) </vt:lpstr>
      <vt:lpstr>Application example 4: Frequency tables and histograms (1)</vt:lpstr>
      <vt:lpstr>Application example 4: Frequency tables and histograms (2)</vt:lpstr>
      <vt:lpstr>Application example 4: Frequency tables and histograms (3)</vt:lpstr>
      <vt:lpstr>Application example 4: Frequency tables and histograms (4)</vt:lpstr>
      <vt:lpstr>Case Study: Guess the Word Game</vt:lpstr>
      <vt:lpstr>Case Study: Guess the Word Game</vt:lpstr>
      <vt:lpstr>[Example CS5.1] Guess the Word Game Sample Program (word_jumble.py)</vt:lpstr>
      <vt:lpstr>PowerPoint 演示文稿</vt:lpstr>
    </vt:vector>
  </TitlesOfParts>
  <Company>华东师范大学计算中心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江红、余青松;江红 余青松</dc:creator>
  <cp:keywords>, docId:650B4186F50BA0AEAC0D39F46FBC2904</cp:keywords>
  <cp:lastModifiedBy>憶々崎</cp:lastModifiedBy>
  <cp:revision>245</cp:revision>
  <dcterms:created xsi:type="dcterms:W3CDTF">2113-01-01T00:00:00Z</dcterms:created>
  <dcterms:modified xsi:type="dcterms:W3CDTF">2024-01-27T18:03:45Z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0A22085A784D47468FB514ADCA6AA57C_13</vt:lpwstr>
  </property>
  <property fmtid="{D5CDD505-2E9C-101B-9397-08002B2CF9AE}" pid="3" name="KSOProductBuildVer">
    <vt:lpwstr>2052-12.1.0.16250</vt:lpwstr>
  </property>
</Properties>
</file>