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nformance="strict">
  <p:sldMasterIdLst>
    <p:sldMasterId id="2147483648" r:id="rId1"/>
  </p:sldMasterIdLst>
  <p:notesMasterIdLst>
    <p:notesMasterId r:id="rId58"/>
  </p:notesMasterIdLst>
  <p:handoutMasterIdLst>
    <p:handoutMasterId r:id="rId59"/>
  </p:handoutMasterIdLst>
  <p:sldIdLst>
    <p:sldId id="256" r:id="rId3"/>
    <p:sldId id="281" r:id="rId4"/>
    <p:sldId id="282" r:id="rId5"/>
    <p:sldId id="283" r:id="rId6"/>
    <p:sldId id="452" r:id="rId7"/>
    <p:sldId id="453" r:id="rId8"/>
    <p:sldId id="454" r:id="rId9"/>
    <p:sldId id="455" r:id="rId10"/>
    <p:sldId id="304" r:id="rId11"/>
    <p:sldId id="287" r:id="rId12"/>
    <p:sldId id="288" r:id="rId13"/>
    <p:sldId id="289" r:id="rId14"/>
    <p:sldId id="290" r:id="rId15"/>
    <p:sldId id="305" r:id="rId16"/>
    <p:sldId id="291" r:id="rId17"/>
    <p:sldId id="383" r:id="rId18"/>
    <p:sldId id="384" r:id="rId19"/>
    <p:sldId id="385" r:id="rId20"/>
    <p:sldId id="297" r:id="rId21"/>
    <p:sldId id="456" r:id="rId22"/>
    <p:sldId id="387" r:id="rId23"/>
    <p:sldId id="388" r:id="rId24"/>
    <p:sldId id="389" r:id="rId25"/>
    <p:sldId id="390" r:id="rId26"/>
    <p:sldId id="391" r:id="rId27"/>
    <p:sldId id="457" r:id="rId28"/>
    <p:sldId id="458" r:id="rId29"/>
    <p:sldId id="459" r:id="rId30"/>
    <p:sldId id="402" r:id="rId31"/>
    <p:sldId id="501" r:id="rId32"/>
    <p:sldId id="460" r:id="rId33"/>
    <p:sldId id="461" r:id="rId34"/>
    <p:sldId id="462" r:id="rId35"/>
    <p:sldId id="293" r:id="rId36"/>
    <p:sldId id="294" r:id="rId37"/>
    <p:sldId id="463" r:id="rId38"/>
    <p:sldId id="464" r:id="rId39"/>
    <p:sldId id="296" r:id="rId40"/>
    <p:sldId id="298" r:id="rId41"/>
    <p:sldId id="299" r:id="rId42"/>
    <p:sldId id="306" r:id="rId43"/>
    <p:sldId id="307" r:id="rId44"/>
    <p:sldId id="381" r:id="rId45"/>
    <p:sldId id="465" r:id="rId46"/>
    <p:sldId id="405" r:id="rId47"/>
    <p:sldId id="406" r:id="rId48"/>
    <p:sldId id="352" r:id="rId49"/>
    <p:sldId id="354" r:id="rId50"/>
    <p:sldId id="355" r:id="rId51"/>
    <p:sldId id="466" r:id="rId52"/>
    <p:sldId id="309" r:id="rId53"/>
    <p:sldId id="502" r:id="rId54"/>
    <p:sldId id="310" r:id="rId55"/>
    <p:sldId id="311" r:id="rId56"/>
    <p:sldId id="393" r:id="rId57"/>
  </p:sldIdLst>
  <p:sldSz cx="12192000" cy="6858000"/>
  <p:notesSz cx="6858000" cy="9144000"/>
  <p:custDataLst>
    <p:tags r:id="rId63"/>
  </p:custDataLst>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85"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13" autoAdjust="0"/>
  </p:normalViewPr>
  <p:slideViewPr>
    <p:cSldViewPr showGuides="1">
      <p:cViewPr varScale="1">
        <p:scale>
          <a:sx n="66" d="100"/>
          <a:sy n="66" d="100"/>
        </p:scale>
        <p:origin x="644" y="52"/>
      </p:cViewPr>
      <p:guideLst>
        <p:guide orient="horz" pos="2185"/>
        <p:guide pos="3862"/>
      </p:guideLst>
    </p:cSldViewPr>
  </p:slideViewPr>
  <p:notesTextViewPr>
    <p:cViewPr>
      <p:scale>
        <a:sx n="100" d="100"/>
        <a:sy n="100" d="100"/>
      </p:scale>
      <p:origin x="0" y="0"/>
    </p:cViewPr>
  </p:notesTextViewPr>
  <p:sorterViewPr>
    <p:cViewPr>
      <p:scale>
        <a:sx n="66" d="100"/>
        <a:sy n="66" d="100"/>
      </p:scale>
      <p:origin x="0" y="-11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gs" Target="tags/tag2.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handoutMaster" Target="handoutMasters/handoutMaster1.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ea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pitchFamily="18" charset="0"/>
                <a:ea typeface="Times New Roman" panose="02020603050405020304" pitchFamily="18" charset="0"/>
              </a:rPr>
            </a:fld>
            <a:endParaRPr lang="zh-CN" altLang="en-US">
              <a:latin typeface="Times New Roman" panose="02020603050405020304" pitchFamily="18" charset="0"/>
              <a:ea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ea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pitchFamily="18" charset="0"/>
                <a:ea typeface="Times New Roman" panose="02020603050405020304" pitchFamily="18" charset="0"/>
              </a:rPr>
            </a:fld>
            <a:endParaRPr lang="zh-CN" altLang="en-US">
              <a:latin typeface="Times New Roman" panose="02020603050405020304" pitchFamily="18" charset="0"/>
              <a:ea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fld id="{3D7C5B5C-84FD-46F3-AD49-A03D3E9C1ECE}" type="datetimeFigureOut">
              <a:rPr lang="zh-CN" altLang="en-US"/>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Times New Roman" panose="02020603050405020304" pitchFamily="18" charset="0"/>
              </a:defRPr>
            </a:lvl1pPr>
          </a:lstStyle>
          <a:p>
            <a:fld id="{FA0AE866-284F-4EFC-B45E-6C6BE17F928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1pPr>
    <a:lvl2pPr marL="4572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2pPr>
    <a:lvl3pPr marL="9144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3pPr>
    <a:lvl4pPr marL="13716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4pPr>
    <a:lvl5pPr marL="18288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idx="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sz="half" idx="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Content Placeholder 3"/>
          <p:cNvSpPr>
            <a:spLocks noGrp="1"/>
          </p:cNvSpPr>
          <p:nvPr>
            <p:ph sz="half" idx="2"/>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endParaRPr lang="en-US" dirty="0"/>
          </a:p>
          <a:p>
            <a:pPr lvl="1">
              <a:lnSpc>
                <a:spcPct val="150000"/>
              </a:lnSpc>
              <a:spcBef>
                <a:spcPts val="600"/>
              </a:spcBef>
            </a:pPr>
            <a:r>
              <a:rPr lang="en-US" dirty="0"/>
              <a:t>Second level</a:t>
            </a:r>
            <a:endParaRPr lang="en-US" dirty="0"/>
          </a:p>
          <a:p>
            <a:pPr lvl="2">
              <a:lnSpc>
                <a:spcPct val="150000"/>
              </a:lnSpc>
              <a:spcBef>
                <a:spcPts val="600"/>
              </a:spcBef>
            </a:pPr>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ldLvl="2"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431006"/>
            <a:ext cx="10668000" cy="1143000"/>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atin typeface="Times New Roman" panose="02020603050405020304" pitchFamily="18" charset="0"/>
              </a:defRPr>
            </a:lvl1pPr>
          </a:lstStyle>
          <a:p>
            <a:pPr>
              <a:defRPr/>
            </a:pPr>
            <a:fld id="{E898CFF6-CDEC-467F-B533-945FBB90508A}"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atin typeface="Times New Roman" panose="02020603050405020304" pitchFamily="18" charset="0"/>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lnSpc>
                <a:spcPct val="150000"/>
              </a:lnSpc>
              <a:spcBef>
                <a:spcPts val="600"/>
              </a:spcBef>
            </a:pPr>
            <a:r>
              <a:rPr lang="en-US" altLang="zh-CN" dirty="0"/>
              <a:t> Click to edit Master text styles</a:t>
            </a:r>
            <a:endParaRPr lang="en-US" altLang="zh-CN" dirty="0"/>
          </a:p>
          <a:p>
            <a:pPr lvl="1">
              <a:lnSpc>
                <a:spcPct val="150000"/>
              </a:lnSpc>
              <a:spcBef>
                <a:spcPts val="600"/>
              </a:spcBef>
            </a:pPr>
            <a:r>
              <a:rPr lang="en-US" altLang="zh-CN" dirty="0"/>
              <a:t>Second level</a:t>
            </a:r>
            <a:endParaRPr lang="en-US" altLang="zh-CN" dirty="0"/>
          </a:p>
          <a:p>
            <a:pPr lvl="2">
              <a:lnSpc>
                <a:spcPct val="150000"/>
              </a:lnSpc>
              <a:spcBef>
                <a:spcPts val="600"/>
              </a:spcBef>
            </a:pPr>
            <a:r>
              <a:rPr lang="en-US" altLang="zh-CN" dirty="0"/>
              <a:t>Third level</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ldLvl="2" build="p">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0.png"/><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5.png"/><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5.png"/><Relationship Id="rId1"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a:xfrm>
            <a:off x="2574925" y="1484630"/>
            <a:ext cx="7041515" cy="606425"/>
          </a:xfrm>
        </p:spPr>
        <p:txBody>
          <a:bodyPr>
            <a:normAutofit fontScale="90000"/>
          </a:bodyPr>
          <a:lstStyle/>
          <a:p>
            <a:pPr eaLnBrk="1" hangingPunct="1">
              <a:defRPr/>
            </a:pPr>
            <a:r>
              <a:rPr lang="en-US" altLang="zh-CN" sz="4400" dirty="0"/>
              <a:t>Ch06 </a:t>
            </a:r>
            <a:r>
              <a:rPr lang="zh-CN" altLang="en-US" sz="4400" dirty="0"/>
              <a:t>Inputs, outputs and files</a:t>
            </a:r>
            <a:endParaRPr lang="zh-CN" altLang="en-US" sz="4400" dirty="0"/>
          </a:p>
        </p:txBody>
      </p:sp>
      <p:sp>
        <p:nvSpPr>
          <p:cNvPr id="13315" name="Subtitle 2"/>
          <p:cNvSpPr>
            <a:spLocks noGrp="1" noChangeArrowheads="1"/>
          </p:cNvSpPr>
          <p:nvPr>
            <p:ph type="subTitle" idx="1"/>
          </p:nvPr>
        </p:nvSpPr>
        <p:spPr>
          <a:xfrm>
            <a:off x="142878" y="2061607"/>
            <a:ext cx="5040312" cy="4357687"/>
          </a:xfrm>
        </p:spPr>
        <p:txBody>
          <a:bodyPr>
            <a:normAutofit fontScale="80000"/>
          </a:bodyPr>
          <a:lstStyle/>
          <a:p>
            <a:pPr eaLnBrk="1" hangingPunct="1">
              <a:buFontTx/>
              <a:buChar char="•"/>
              <a:defRPr/>
            </a:pPr>
            <a:r>
              <a:rPr lang="zh-CN" altLang="en-US" sz="4400" dirty="0"/>
              <a:t>Highlights of the chapter:</a:t>
            </a:r>
            <a:endParaRPr lang="zh-CN" altLang="en-US" sz="4400" dirty="0"/>
          </a:p>
          <a:p>
            <a:pPr marL="800100" lvl="1" indent="-342900" algn="l" eaLnBrk="1" hangingPunct="1">
              <a:buFont typeface="Wingdings" panose="05000000000000000000" pitchFamily="2" charset="2"/>
              <a:buChar char="ü"/>
              <a:defRPr/>
            </a:pPr>
            <a:r>
              <a:rPr lang="en-US" altLang="zh-CN" sz="2400" b="1" dirty="0"/>
              <a:t>6.1 </a:t>
            </a:r>
            <a:r>
              <a:rPr lang="zh-CN" altLang="en-US" sz="2400" b="1" dirty="0"/>
              <a:t>Input and Output Overview</a:t>
            </a:r>
            <a:endParaRPr lang="zh-CN" altLang="en-US" sz="2400" b="1" dirty="0"/>
          </a:p>
          <a:p>
            <a:pPr marL="800100" lvl="1" indent="-342900" algn="l" eaLnBrk="1" hangingPunct="1">
              <a:buFont typeface="Wingdings" panose="05000000000000000000" pitchFamily="2" charset="2"/>
              <a:buChar char="ü"/>
              <a:defRPr/>
            </a:pPr>
            <a:r>
              <a:rPr lang="en-US" altLang="zh-CN" sz="2400" b="1" dirty="0"/>
              <a:t>6.2 </a:t>
            </a:r>
            <a:r>
              <a:rPr lang="zh-CN" altLang="en-US" sz="2400" b="1" dirty="0"/>
              <a:t>Command Line Para</a:t>
            </a:r>
            <a:r>
              <a:rPr sz="2400" b="1" dirty="0"/>
              <a:t>m</a:t>
            </a:r>
            <a:r>
              <a:rPr lang="zh-CN" altLang="en-US" sz="2400" b="1" dirty="0"/>
              <a:t>eters</a:t>
            </a:r>
            <a:endParaRPr lang="zh-CN" altLang="en-US" sz="2400" b="1" dirty="0"/>
          </a:p>
          <a:p>
            <a:pPr marL="800100" lvl="1" indent="-342900" algn="l" eaLnBrk="1" hangingPunct="1">
              <a:buFont typeface="Wingdings" panose="05000000000000000000" pitchFamily="2" charset="2"/>
              <a:buChar char="ü"/>
              <a:defRPr/>
            </a:pPr>
            <a:r>
              <a:rPr lang="en-US" altLang="zh-CN" sz="2400" b="1" dirty="0"/>
              <a:t>6.3 </a:t>
            </a:r>
            <a:r>
              <a:rPr lang="zh-CN" altLang="en-US" sz="2400" b="1" dirty="0"/>
              <a:t>Standard Input and Standard Output Functions</a:t>
            </a:r>
            <a:endParaRPr lang="zh-CN" altLang="en-US" sz="2400" b="1" dirty="0"/>
          </a:p>
          <a:p>
            <a:pPr marL="800100" lvl="1" indent="-342900" algn="l" eaLnBrk="1" hangingPunct="1">
              <a:buFont typeface="Wingdings" panose="05000000000000000000" pitchFamily="2" charset="2"/>
              <a:buChar char="ü"/>
              <a:defRPr/>
            </a:pPr>
            <a:r>
              <a:rPr lang="en-US" altLang="zh-CN" sz="2400" b="1" dirty="0"/>
              <a:t>6.4 </a:t>
            </a:r>
            <a:r>
              <a:rPr lang="zh-CN" altLang="en-US" sz="2400" b="1" dirty="0"/>
              <a:t>Files and file objects</a:t>
            </a:r>
            <a:endParaRPr lang="zh-CN" altLang="en-US" sz="2400" b="1" dirty="0"/>
          </a:p>
          <a:p>
            <a:pPr marL="800100" lvl="1" indent="-342900" algn="l" eaLnBrk="1" hangingPunct="1">
              <a:buFont typeface="Wingdings" panose="05000000000000000000" pitchFamily="2" charset="2"/>
              <a:buChar char="ü"/>
              <a:defRPr/>
            </a:pPr>
            <a:r>
              <a:rPr lang="en-US" altLang="zh-CN" sz="2400" b="1" dirty="0"/>
              <a:t>6.5 </a:t>
            </a:r>
            <a:r>
              <a:rPr lang="zh-CN" altLang="en-US" sz="2400" b="1" dirty="0"/>
              <a:t>Reading and Writing Text Files</a:t>
            </a:r>
            <a:endParaRPr lang="zh-CN" altLang="en-US" sz="2400" b="1" dirty="0"/>
          </a:p>
          <a:p>
            <a:pPr marL="800100" lvl="1" indent="-342900" algn="l" eaLnBrk="1" hangingPunct="1">
              <a:buFont typeface="Wingdings" panose="05000000000000000000" pitchFamily="2" charset="2"/>
              <a:buChar char="ü"/>
              <a:defRPr/>
            </a:pPr>
            <a:r>
              <a:rPr lang="en-US" altLang="zh-CN" sz="2400" b="1" dirty="0"/>
              <a:t>6.6 </a:t>
            </a:r>
            <a:r>
              <a:rPr lang="zh-CN" altLang="en-US" sz="2400" b="1" dirty="0"/>
              <a:t>Reading and Writing Binary Files</a:t>
            </a:r>
            <a:endParaRPr lang="zh-CN" altLang="en-US" sz="2400" b="1" dirty="0"/>
          </a:p>
          <a:p>
            <a:pPr marL="800100" lvl="1" indent="-342900" algn="l" eaLnBrk="1" hangingPunct="1">
              <a:buFont typeface="Wingdings" panose="05000000000000000000" pitchFamily="2" charset="2"/>
              <a:buChar char="ü"/>
              <a:defRPr/>
            </a:pPr>
            <a:r>
              <a:rPr lang="en-US" altLang="zh-CN" sz="2400" b="1" dirty="0"/>
              <a:t>6.7 </a:t>
            </a:r>
            <a:r>
              <a:rPr lang="zh-CN" altLang="en-US" sz="2400" b="1" dirty="0"/>
              <a:t>Reading and Writing Random Files</a:t>
            </a:r>
            <a:endParaRPr lang="zh-CN" altLang="en-US" sz="2400" b="1" dirty="0"/>
          </a:p>
        </p:txBody>
      </p:sp>
      <p:sp>
        <p:nvSpPr>
          <p:cNvPr id="4" name="Subtitle 2"/>
          <p:cNvSpPr txBox="1"/>
          <p:nvPr/>
        </p:nvSpPr>
        <p:spPr bwMode="auto">
          <a:xfrm>
            <a:off x="5022359" y="1844690"/>
            <a:ext cx="6648450" cy="4357687"/>
          </a:xfrm>
          <a:prstGeom prst="rect">
            <a:avLst/>
          </a:prstGeom>
          <a:noFill/>
          <a:ln>
            <a:noFill/>
          </a:ln>
        </p:spPr>
        <p:txBody>
          <a:bodyPr tIns="91440" bIns="91440"/>
          <a:lstStyle>
            <a:lvl1pPr marL="0" indent="0" algn="l" rtl="0" eaLnBrk="0" fontAlgn="base" hangingPunct="0">
              <a:lnSpc>
                <a:spcPct val="120000"/>
              </a:lnSpc>
              <a:spcBef>
                <a:spcPts val="1000"/>
              </a:spcBef>
              <a:spcAft>
                <a:spcPct val="0"/>
              </a:spcAft>
              <a:buClr>
                <a:schemeClr val="accent1"/>
              </a:buClr>
              <a:buSzPct val="100000"/>
              <a:buFont typeface="Arial" panose="020B0604020202020204" pitchFamily="34" charset="0"/>
              <a:buNone/>
              <a:defRPr sz="1800" b="1" kern="1200">
                <a:solidFill>
                  <a:schemeClr val="tx1"/>
                </a:solidFill>
                <a:latin typeface="+mn-lt"/>
                <a:ea typeface="+mn-ea"/>
                <a:cs typeface="+mn-cs"/>
              </a:defRPr>
            </a:lvl1pPr>
            <a:lvl2pPr marL="457200" indent="0" algn="ctr" rtl="0" eaLnBrk="0" fontAlgn="base" hangingPunct="0">
              <a:lnSpc>
                <a:spcPct val="120000"/>
              </a:lnSpc>
              <a:spcBef>
                <a:spcPts val="500"/>
              </a:spcBef>
              <a:spcAft>
                <a:spcPct val="0"/>
              </a:spcAft>
              <a:buClr>
                <a:schemeClr val="accent1"/>
              </a:buClr>
              <a:buSzPct val="100000"/>
              <a:buFont typeface="Arial" panose="020B0604020202020204" pitchFamily="34" charset="0"/>
              <a:buNone/>
              <a:defRPr sz="1800" kern="1200">
                <a:solidFill>
                  <a:schemeClr val="tx1"/>
                </a:solidFill>
                <a:latin typeface="+mn-lt"/>
                <a:ea typeface="+mn-ea"/>
                <a:cs typeface="+mn-cs"/>
              </a:defRPr>
            </a:lvl2pPr>
            <a:lvl3pPr marL="914400" indent="0" algn="ctr" rtl="0" eaLnBrk="0" fontAlgn="base" hangingPunct="0">
              <a:lnSpc>
                <a:spcPct val="120000"/>
              </a:lnSpc>
              <a:spcBef>
                <a:spcPts val="500"/>
              </a:spcBef>
              <a:spcAft>
                <a:spcPct val="0"/>
              </a:spcAft>
              <a:buClr>
                <a:schemeClr val="accent1"/>
              </a:buClr>
              <a:buSzPct val="100000"/>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120000"/>
              </a:lnSpc>
              <a:spcBef>
                <a:spcPts val="500"/>
              </a:spcBef>
              <a:spcAft>
                <a:spcPct val="0"/>
              </a:spcAft>
              <a:buClr>
                <a:schemeClr val="accent1"/>
              </a:buClr>
              <a:buSzPct val="100000"/>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120000"/>
              </a:lnSpc>
              <a:spcBef>
                <a:spcPts val="500"/>
              </a:spcBef>
              <a:spcAft>
                <a:spcPct val="0"/>
              </a:spcAft>
              <a:buClr>
                <a:schemeClr val="accent1"/>
              </a:buClr>
              <a:buSzPct val="100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800100" lvl="1" indent="-342900" algn="l" defTabSz="914400" eaLnBrk="1" fontAlgn="auto" hangingPunct="1">
              <a:spcAft>
                <a:spcPts val="0"/>
              </a:spcAft>
              <a:buFont typeface="Wingdings" panose="05000000000000000000" pitchFamily="2" charset="2"/>
              <a:buChar char="ü"/>
              <a:defRPr/>
            </a:pPr>
            <a:endParaRPr lang="en-US" altLang="zh-CN" sz="1900" b="1" dirty="0">
              <a:ea typeface="Times New Roman" panose="02020603050405020304" pitchFamily="18" charset="0"/>
            </a:endParaRPr>
          </a:p>
          <a:p>
            <a:pPr marL="800100" lvl="1" indent="-342900" algn="l" defTabSz="914400" eaLnBrk="1" fontAlgn="auto" hangingPunct="1">
              <a:spcAft>
                <a:spcPts val="0"/>
              </a:spcAft>
              <a:buFont typeface="Wingdings" panose="05000000000000000000" pitchFamily="2" charset="2"/>
              <a:buChar char="ü"/>
              <a:defRPr/>
            </a:pPr>
            <a:endParaRPr lang="en-US" altLang="zh-CN" sz="1900" b="1" dirty="0">
              <a:ea typeface="Times New Roman" panose="02020603050405020304" pitchFamily="18" charset="0"/>
            </a:endParaRPr>
          </a:p>
          <a:p>
            <a:pPr marL="800100" lvl="1" indent="-342900" algn="l" eaLnBrk="1" hangingPunct="1">
              <a:lnSpc>
                <a:spcPct val="100000"/>
              </a:lnSpc>
              <a:spcBef>
                <a:spcPct val="20000"/>
              </a:spcBef>
              <a:spcAft>
                <a:spcPts val="600"/>
              </a:spcAft>
              <a:buFont typeface="Wingdings" panose="05000000000000000000" pitchFamily="2" charset="2"/>
              <a:buChar char="ü"/>
              <a:defRPr/>
            </a:pPr>
            <a:r>
              <a:rPr lang="en-US" altLang="zh-CN" sz="1900" b="1" kern="0" dirty="0" smtClean="0">
                <a:solidFill>
                  <a:srgbClr val="000066"/>
                </a:solidFill>
                <a:latin typeface="Times New Roman" panose="02020603050405020304" pitchFamily="18" charset="0"/>
                <a:ea typeface="Times New Roman" panose="02020603050405020304" pitchFamily="18" charset="0"/>
                <a:cs typeface="+mn-ea"/>
              </a:rPr>
              <a:t>6.8 Reading and Writing CSV Format Files</a:t>
            </a:r>
            <a:endParaRPr lang="en-US" altLang="zh-CN" sz="1900" b="1" kern="0" dirty="0" smtClean="0">
              <a:solidFill>
                <a:srgbClr val="000066"/>
              </a:solidFill>
              <a:latin typeface="Times New Roman" panose="02020603050405020304" pitchFamily="18" charset="0"/>
              <a:ea typeface="Times New Roman" panose="02020603050405020304" pitchFamily="18" charset="0"/>
              <a:cs typeface="+mn-ea"/>
            </a:endParaRPr>
          </a:p>
          <a:p>
            <a:pPr marL="800100" lvl="1" indent="-342900" algn="l" eaLnBrk="1" hangingPunct="1">
              <a:lnSpc>
                <a:spcPct val="100000"/>
              </a:lnSpc>
              <a:spcBef>
                <a:spcPct val="20000"/>
              </a:spcBef>
              <a:spcAft>
                <a:spcPts val="600"/>
              </a:spcAft>
              <a:buFont typeface="Wingdings" panose="05000000000000000000" pitchFamily="2" charset="2"/>
              <a:buChar char="ü"/>
              <a:defRPr/>
            </a:pPr>
            <a:r>
              <a:rPr lang="en-US" altLang="zh-CN" sz="1900" b="1" kern="0" dirty="0" smtClean="0">
                <a:solidFill>
                  <a:srgbClr val="000066"/>
                </a:solidFill>
                <a:latin typeface="Times New Roman" panose="02020603050405020304" pitchFamily="18" charset="0"/>
                <a:ea typeface="Times New Roman" panose="02020603050405020304" pitchFamily="18" charset="0"/>
                <a:cs typeface="+mn-ea"/>
              </a:rPr>
              <a:t>6.9 Object Serialization</a:t>
            </a:r>
            <a:endParaRPr lang="en-US" altLang="zh-CN" sz="1900" b="1" kern="0" dirty="0" smtClean="0">
              <a:solidFill>
                <a:srgbClr val="000066"/>
              </a:solidFill>
              <a:latin typeface="Times New Roman" panose="02020603050405020304" pitchFamily="18" charset="0"/>
              <a:ea typeface="Times New Roman" panose="02020603050405020304" pitchFamily="18" charset="0"/>
              <a:cs typeface="+mn-ea"/>
            </a:endParaRPr>
          </a:p>
          <a:p>
            <a:pPr marL="800100" lvl="1" indent="-342900" algn="l" eaLnBrk="1" hangingPunct="1">
              <a:lnSpc>
                <a:spcPct val="100000"/>
              </a:lnSpc>
              <a:spcBef>
                <a:spcPct val="20000"/>
              </a:spcBef>
              <a:spcAft>
                <a:spcPts val="600"/>
              </a:spcAft>
              <a:buFont typeface="Wingdings" panose="05000000000000000000" pitchFamily="2" charset="2"/>
              <a:buChar char="ü"/>
              <a:defRPr/>
            </a:pPr>
            <a:r>
              <a:rPr lang="en-US" altLang="zh-CN" sz="1900" b="1" kern="0" dirty="0" smtClean="0">
                <a:solidFill>
                  <a:srgbClr val="000066"/>
                </a:solidFill>
                <a:latin typeface="Times New Roman" panose="02020603050405020304" pitchFamily="18" charset="0"/>
                <a:ea typeface="Times New Roman" panose="02020603050405020304" pitchFamily="18" charset="0"/>
                <a:cs typeface="+mn-ea"/>
              </a:rPr>
              <a:t>6.10 os module and file directory operations</a:t>
            </a:r>
            <a:endParaRPr lang="en-US" altLang="zh-CN" sz="1900" b="1" kern="0" dirty="0" smtClean="0">
              <a:solidFill>
                <a:srgbClr val="000066"/>
              </a:solidFill>
              <a:latin typeface="Times New Roman" panose="02020603050405020304" pitchFamily="18" charset="0"/>
              <a:ea typeface="Times New Roman" panose="02020603050405020304" pitchFamily="18" charset="0"/>
              <a:cs typeface="+mn-ea"/>
            </a:endParaRPr>
          </a:p>
          <a:p>
            <a:pPr marL="800100" lvl="1" indent="-342900" algn="l" eaLnBrk="1" hangingPunct="1">
              <a:lnSpc>
                <a:spcPct val="100000"/>
              </a:lnSpc>
              <a:spcBef>
                <a:spcPct val="20000"/>
              </a:spcBef>
              <a:spcAft>
                <a:spcPts val="600"/>
              </a:spcAft>
              <a:buFont typeface="Wingdings" panose="05000000000000000000" pitchFamily="2" charset="2"/>
              <a:buChar char="ü"/>
              <a:defRPr/>
            </a:pPr>
            <a:r>
              <a:rPr lang="en-US" altLang="zh-CN" sz="1900" b="1" kern="0" dirty="0" smtClean="0">
                <a:solidFill>
                  <a:srgbClr val="000066"/>
                </a:solidFill>
                <a:latin typeface="Times New Roman" panose="02020603050405020304" pitchFamily="18" charset="0"/>
                <a:ea typeface="Times New Roman" panose="02020603050405020304" pitchFamily="18" charset="0"/>
                <a:cs typeface="+mn-ea"/>
              </a:rPr>
              <a:t>6.11 Standard Inputs, Outputs, and Error Flows</a:t>
            </a:r>
            <a:endParaRPr lang="en-US" altLang="zh-CN" sz="1900" b="1" kern="0" dirty="0" smtClean="0">
              <a:solidFill>
                <a:srgbClr val="000066"/>
              </a:solidFill>
              <a:latin typeface="Times New Roman" panose="02020603050405020304" pitchFamily="18" charset="0"/>
              <a:ea typeface="Times New Roman" panose="02020603050405020304" pitchFamily="18" charset="0"/>
              <a:cs typeface="+mn-ea"/>
            </a:endParaRPr>
          </a:p>
          <a:p>
            <a:pPr marL="800100" lvl="1" indent="-342900" algn="l" eaLnBrk="1" hangingPunct="1">
              <a:lnSpc>
                <a:spcPct val="100000"/>
              </a:lnSpc>
              <a:spcBef>
                <a:spcPct val="20000"/>
              </a:spcBef>
              <a:spcAft>
                <a:spcPts val="600"/>
              </a:spcAft>
              <a:buFont typeface="Wingdings" panose="05000000000000000000" pitchFamily="2" charset="2"/>
              <a:buChar char="ü"/>
              <a:defRPr/>
            </a:pPr>
            <a:r>
              <a:rPr lang="en-US" altLang="zh-CN" sz="1900" b="1" kern="0" dirty="0" smtClean="0">
                <a:solidFill>
                  <a:srgbClr val="000066"/>
                </a:solidFill>
                <a:latin typeface="Times New Roman" panose="02020603050405020304" pitchFamily="18" charset="0"/>
                <a:ea typeface="Times New Roman" panose="02020603050405020304" pitchFamily="18" charset="0"/>
                <a:cs typeface="+mn-ea"/>
              </a:rPr>
              <a:t>6.12 Redirection and Pipelines</a:t>
            </a:r>
            <a:endParaRPr lang="en-US" altLang="zh-CN" sz="1900" b="1" kern="0" dirty="0" smtClean="0">
              <a:solidFill>
                <a:srgbClr val="000066"/>
              </a:solidFill>
              <a:latin typeface="Times New Roman" panose="02020603050405020304" pitchFamily="18" charset="0"/>
              <a:ea typeface="Times New Roman" panose="02020603050405020304" pitchFamily="18" charset="0"/>
              <a:cs typeface="+mn-ea"/>
            </a:endParaRPr>
          </a:p>
          <a:p>
            <a:pPr marL="800100" lvl="1" indent="-342900" algn="l" eaLnBrk="1" hangingPunct="1">
              <a:lnSpc>
                <a:spcPct val="100000"/>
              </a:lnSpc>
              <a:spcBef>
                <a:spcPct val="20000"/>
              </a:spcBef>
              <a:spcAft>
                <a:spcPts val="600"/>
              </a:spcAft>
              <a:buFont typeface="Wingdings" panose="05000000000000000000" pitchFamily="2" charset="2"/>
              <a:buChar char="ü"/>
              <a:defRPr/>
            </a:pPr>
            <a:r>
              <a:rPr lang="en-US" altLang="zh-CN" sz="1900" b="1" kern="0" dirty="0" smtClean="0">
                <a:solidFill>
                  <a:srgbClr val="000066"/>
                </a:solidFill>
                <a:latin typeface="Times New Roman" panose="02020603050405020304" pitchFamily="18" charset="0"/>
                <a:ea typeface="Times New Roman" panose="02020603050405020304" pitchFamily="18" charset="0"/>
                <a:cs typeface="+mn-ea"/>
              </a:rPr>
              <a:t>6.13 Integrated applications: statistics and analysis of document data</a:t>
            </a:r>
            <a:endParaRPr lang="en-US" altLang="zh-CN" sz="1900" b="1" kern="0" dirty="0" smtClean="0">
              <a:solidFill>
                <a:srgbClr val="000066"/>
              </a:solidFill>
              <a:latin typeface="Times New Roman" panose="02020603050405020304" pitchFamily="18" charset="0"/>
              <a:ea typeface="Times New Roman" panose="02020603050405020304" pitchFamily="18" charset="0"/>
              <a:cs typeface="+mn-ea"/>
            </a:endParaRPr>
          </a:p>
          <a:p>
            <a:pPr lvl="1" algn="l" defTabSz="914400" eaLnBrk="1" fontAlgn="auto" hangingPunct="1">
              <a:spcAft>
                <a:spcPts val="0"/>
              </a:spcAft>
              <a:defRPr/>
            </a:pPr>
            <a:endParaRPr lang="zh-CN" altLang="en-US" sz="1900" b="1" dirty="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1199356" y="424816"/>
            <a:ext cx="9793287" cy="493712"/>
          </a:xfrm>
        </p:spPr>
        <p:txBody>
          <a:bodyPr/>
          <a:lstStyle/>
          <a:p>
            <a:pPr eaLnBrk="1" hangingPunct="1">
              <a:defRPr/>
            </a:pPr>
            <a:r>
              <a:rPr lang="zh-CN" altLang="zh-CN" dirty="0"/>
              <a:t>Interactive user input</a:t>
            </a:r>
            <a:endParaRPr lang="zh-CN" altLang="en-US" dirty="0"/>
          </a:p>
        </p:txBody>
      </p:sp>
      <p:sp>
        <p:nvSpPr>
          <p:cNvPr id="22531" name="内容占位符 2"/>
          <p:cNvSpPr>
            <a:spLocks noGrp="1" noChangeArrowheads="1"/>
          </p:cNvSpPr>
          <p:nvPr>
            <p:ph idx="1"/>
          </p:nvPr>
        </p:nvSpPr>
        <p:spPr>
          <a:xfrm>
            <a:off x="190079" y="1183958"/>
            <a:ext cx="12360696" cy="4114800"/>
          </a:xfrm>
        </p:spPr>
        <p:txBody>
          <a:bodyPr/>
          <a:lstStyle/>
          <a:p>
            <a:pPr eaLnBrk="1" hangingPunct="1">
              <a:defRPr/>
            </a:pPr>
            <a:r>
              <a:rPr lang="zh-CN" altLang="zh-CN" sz="2200" dirty="0">
                <a:highlight>
                  <a:srgbClr val="00FFFF"/>
                </a:highlight>
                <a:cs typeface="Times New Roman" panose="02020603050405020304" pitchFamily="18" charset="0"/>
              </a:rPr>
              <a:t>[Example </a:t>
            </a:r>
            <a:r>
              <a:rPr lang="en-US" altLang="zh-CN" sz="2200" dirty="0">
                <a:highlight>
                  <a:srgbClr val="00FFFF"/>
                </a:highlight>
                <a:cs typeface="Times New Roman" panose="02020603050405020304" pitchFamily="18" charset="0"/>
              </a:rPr>
              <a:t>6.6</a:t>
            </a:r>
            <a:r>
              <a:rPr lang="zh-CN" altLang="zh-CN" sz="2200" dirty="0">
                <a:highlight>
                  <a:srgbClr val="00FFFF"/>
                </a:highlight>
                <a:cs typeface="Times New Roman" panose="02020603050405020304" pitchFamily="18" charset="0"/>
              </a:rPr>
              <a:t>] Write a program (</a:t>
            </a:r>
            <a:r>
              <a:rPr lang="en-US" altLang="zh-CN" sz="2200" kern="100" dirty="0">
                <a:highlight>
                  <a:srgbClr val="FFFF00"/>
                </a:highlight>
                <a:cs typeface="Times New Roman" panose="02020603050405020304" pitchFamily="18" charset="0"/>
              </a:rPr>
              <a:t>stat.py</a:t>
            </a:r>
            <a:r>
              <a:rPr lang="zh-CN" altLang="zh-CN" sz="2200" dirty="0">
                <a:highlight>
                  <a:srgbClr val="00FFFF"/>
                </a:highlight>
                <a:cs typeface="Times New Roman" panose="02020603050405020304" pitchFamily="18" charset="0"/>
              </a:rPr>
              <a:t>) that inputs a batch of data (assuming that the input is terminated when </a:t>
            </a:r>
            <a:r>
              <a:rPr lang="en-US" altLang="zh-CN" sz="2200" dirty="0">
                <a:highlight>
                  <a:srgbClr val="00FFFF"/>
                </a:highlight>
                <a:cs typeface="Times New Roman" panose="02020603050405020304" pitchFamily="18" charset="0"/>
              </a:rPr>
              <a:t>-1 </a:t>
            </a:r>
            <a:r>
              <a:rPr lang="zh-CN" altLang="zh-CN" sz="2200" dirty="0">
                <a:highlight>
                  <a:srgbClr val="00FFFF"/>
                </a:highlight>
                <a:cs typeface="Times New Roman" panose="02020603050405020304" pitchFamily="18" charset="0"/>
              </a:rPr>
              <a:t>is entered), counts the number of data entered, and finds the sum and the average.</a:t>
            </a:r>
            <a:endParaRPr lang="zh-CN" altLang="en-US" sz="2200" dirty="0">
              <a:highlight>
                <a:srgbClr val="00FFFF"/>
              </a:highlight>
              <a:cs typeface="Times New Roman" panose="02020603050405020304" pitchFamily="18" charset="0"/>
            </a:endParaRPr>
          </a:p>
        </p:txBody>
      </p:sp>
      <p:pic>
        <p:nvPicPr>
          <p:cNvPr id="2458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832850" y="2303463"/>
            <a:ext cx="3165475"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9063" y="2276475"/>
            <a:ext cx="8353425" cy="3815080"/>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a=[] </a:t>
            </a:r>
            <a:r>
              <a:rPr lang="zh-CN" altLang="zh-CN" sz="2200" b="1" kern="100" dirty="0">
                <a:solidFill>
                  <a:srgbClr val="FF0000"/>
                </a:solidFill>
                <a:latin typeface="Times New Roman" panose="02020603050405020304" pitchFamily="18" charset="0"/>
                <a:ea typeface="Times New Roman" panose="02020603050405020304" pitchFamily="18" charset="0"/>
              </a:rPr>
              <a:t>#initialize the list</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x=float(input("</a:t>
            </a:r>
            <a:r>
              <a:rPr lang="zh-CN" altLang="zh-CN" sz="2200" b="1" kern="100" dirty="0">
                <a:solidFill>
                  <a:srgbClr val="FF0000"/>
                </a:solidFill>
                <a:latin typeface="Times New Roman" panose="02020603050405020304" pitchFamily="18" charset="0"/>
                <a:ea typeface="Times New Roman" panose="02020603050405020304" pitchFamily="18" charset="0"/>
              </a:rPr>
              <a:t>Please enter a real number, enter </a:t>
            </a:r>
            <a:r>
              <a:rPr lang="en-US" altLang="zh-CN" sz="2200" b="1" kern="100" dirty="0">
                <a:solidFill>
                  <a:srgbClr val="FF0000"/>
                </a:solidFill>
                <a:latin typeface="Times New Roman" panose="02020603050405020304" pitchFamily="18" charset="0"/>
                <a:ea typeface="Times New Roman" panose="02020603050405020304" pitchFamily="18" charset="0"/>
              </a:rPr>
              <a:t>-1 </a:t>
            </a:r>
            <a:r>
              <a:rPr lang="zh-CN" altLang="zh-CN" sz="2200" b="1" kern="100" dirty="0">
                <a:solidFill>
                  <a:srgbClr val="FF0000"/>
                </a:solidFill>
                <a:latin typeface="Times New Roman" panose="02020603050405020304" pitchFamily="18" charset="0"/>
                <a:ea typeface="Times New Roman" panose="02020603050405020304" pitchFamily="18" charset="0"/>
              </a:rPr>
              <a:t>to terminate:</a:t>
            </a:r>
            <a:r>
              <a:rPr lang="en-US" altLang="zh-CN" sz="2200" b="1" kern="100" dirty="0">
                <a:solidFill>
                  <a:srgbClr val="FF0000"/>
                </a:solidFill>
                <a:latin typeface="Times New Roman" panose="02020603050405020304" pitchFamily="18" charset="0"/>
                <a:ea typeface="Times New Roman" panose="02020603050405020304" pitchFamily="18" charset="0"/>
              </a:rPr>
              <a:t>"))</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while x ! = -1.</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err="1">
                <a:solidFill>
                  <a:srgbClr val="FF0000"/>
                </a:solidFill>
                <a:latin typeface="Times New Roman" panose="02020603050405020304" pitchFamily="18" charset="0"/>
                <a:ea typeface="Times New Roman" panose="02020603050405020304" pitchFamily="18" charset="0"/>
              </a:rPr>
              <a:t>    a.append</a:t>
            </a:r>
            <a:r>
              <a:rPr lang="en-US" altLang="zh-CN" sz="2200" b="1" kern="100" dirty="0">
                <a:solidFill>
                  <a:srgbClr val="FF0000"/>
                </a:solidFill>
                <a:latin typeface="Times New Roman" panose="02020603050405020304" pitchFamily="18" charset="0"/>
                <a:ea typeface="Times New Roman" panose="02020603050405020304" pitchFamily="18" charset="0"/>
              </a:rPr>
              <a:t>(x) # </a:t>
            </a:r>
            <a:r>
              <a:rPr lang="zh-CN" altLang="zh-CN" sz="2200" b="1" kern="100" dirty="0">
                <a:solidFill>
                  <a:srgbClr val="FF0000"/>
                </a:solidFill>
                <a:latin typeface="Times New Roman" panose="02020603050405020304" pitchFamily="18" charset="0"/>
                <a:ea typeface="Times New Roman" panose="02020603050405020304" pitchFamily="18" charset="0"/>
              </a:rPr>
              <a:t>add the entered real numbers to the list</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x=float(input("</a:t>
            </a:r>
            <a:r>
              <a:rPr lang="zh-CN" altLang="zh-CN" sz="2200" b="1" kern="100" dirty="0">
                <a:solidFill>
                  <a:srgbClr val="FF0000"/>
                </a:solidFill>
                <a:latin typeface="Times New Roman" panose="02020603050405020304" pitchFamily="18" charset="0"/>
                <a:ea typeface="Times New Roman" panose="02020603050405020304" pitchFamily="18" charset="0"/>
              </a:rPr>
              <a:t>Please enter a real number, enter </a:t>
            </a:r>
            <a:r>
              <a:rPr lang="en-US" altLang="zh-CN" sz="2200" b="1" kern="100" dirty="0">
                <a:solidFill>
                  <a:srgbClr val="FF0000"/>
                </a:solidFill>
                <a:latin typeface="Times New Roman" panose="02020603050405020304" pitchFamily="18" charset="0"/>
                <a:ea typeface="Times New Roman" panose="02020603050405020304" pitchFamily="18" charset="0"/>
              </a:rPr>
              <a:t>-1 </a:t>
            </a:r>
            <a:r>
              <a:rPr lang="zh-CN" altLang="zh-CN" sz="2200" b="1" kern="100" dirty="0">
                <a:solidFill>
                  <a:srgbClr val="FF0000"/>
                </a:solidFill>
                <a:latin typeface="Times New Roman" panose="02020603050405020304" pitchFamily="18" charset="0"/>
                <a:ea typeface="Times New Roman" panose="02020603050405020304" pitchFamily="18" charset="0"/>
              </a:rPr>
              <a:t>to terminate:</a:t>
            </a:r>
            <a:r>
              <a:rPr lang="en-US" altLang="zh-CN" sz="2200" b="1" kern="100" dirty="0">
                <a:solidFill>
                  <a:srgbClr val="FF0000"/>
                </a:solidFill>
                <a:latin typeface="Times New Roman" panose="02020603050405020304" pitchFamily="18" charset="0"/>
                <a:ea typeface="Times New Roman" panose="02020603050405020304" pitchFamily="18" charset="0"/>
              </a:rPr>
              <a:t>"))</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print("</a:t>
            </a:r>
            <a:r>
              <a:rPr lang="zh-CN" altLang="zh-CN" sz="2200" b="1" kern="100" dirty="0">
                <a:solidFill>
                  <a:srgbClr val="FF0000"/>
                </a:solidFill>
                <a:latin typeface="Times New Roman" panose="02020603050405020304" pitchFamily="18" charset="0"/>
                <a:ea typeface="Times New Roman" panose="02020603050405020304" pitchFamily="18" charset="0"/>
              </a:rPr>
              <a:t>Count: </a:t>
            </a:r>
            <a:r>
              <a:rPr lang="en-US" altLang="zh-CN" sz="2200" b="1" kern="100" dirty="0">
                <a:solidFill>
                  <a:srgbClr val="FF0000"/>
                </a:solidFill>
                <a:latin typeface="Times New Roman" panose="02020603050405020304" pitchFamily="18" charset="0"/>
                <a:ea typeface="Times New Roman" panose="02020603050405020304" pitchFamily="18" charset="0"/>
              </a:rPr>
              <a:t>", </a:t>
            </a:r>
            <a:r>
              <a:rPr lang="en-US" altLang="zh-CN" sz="2200" b="1" kern="100" dirty="0" err="1">
                <a:solidFill>
                  <a:srgbClr val="FF0000"/>
                </a:solidFill>
                <a:latin typeface="Times New Roman" panose="02020603050405020304" pitchFamily="18" charset="0"/>
                <a:ea typeface="Times New Roman" panose="02020603050405020304" pitchFamily="18" charset="0"/>
              </a:rPr>
              <a:t>len</a:t>
            </a:r>
            <a:r>
              <a:rPr lang="en-US" altLang="zh-CN" sz="2200" b="1" kern="100" dirty="0">
                <a:solidFill>
                  <a:srgbClr val="FF0000"/>
                </a:solidFill>
                <a:latin typeface="Times New Roman" panose="02020603050405020304" pitchFamily="18" charset="0"/>
                <a:ea typeface="Times New Roman" panose="02020603050405020304" pitchFamily="18" charset="0"/>
              </a:rPr>
              <a:t>(a)) </a:t>
            </a:r>
            <a:r>
              <a:rPr lang="zh-CN" altLang="zh-CN" sz="2200" b="1" kern="100" dirty="0">
                <a:solidFill>
                  <a:srgbClr val="FF0000"/>
                </a:solidFill>
                <a:latin typeface="Times New Roman" panose="02020603050405020304" pitchFamily="18" charset="0"/>
                <a:ea typeface="Times New Roman" panose="02020603050405020304" pitchFamily="18" charset="0"/>
              </a:rPr>
              <a:t>#List length is the number of real numbers</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print("</a:t>
            </a:r>
            <a:r>
              <a:rPr lang="zh-CN" altLang="zh-CN" sz="2200" b="1" kern="100" dirty="0">
                <a:solidFill>
                  <a:srgbClr val="FF0000"/>
                </a:solidFill>
                <a:latin typeface="Times New Roman" panose="02020603050405020304" pitchFamily="18" charset="0"/>
                <a:ea typeface="Times New Roman" panose="02020603050405020304" pitchFamily="18" charset="0"/>
              </a:rPr>
              <a:t>Summing: </a:t>
            </a:r>
            <a:r>
              <a:rPr lang="en-US" altLang="zh-CN" sz="2200" b="1" kern="100" dirty="0">
                <a:solidFill>
                  <a:srgbClr val="FF0000"/>
                </a:solidFill>
                <a:latin typeface="Times New Roman" panose="02020603050405020304" pitchFamily="18" charset="0"/>
                <a:ea typeface="Times New Roman" panose="02020603050405020304" pitchFamily="18" charset="0"/>
              </a:rPr>
              <a:t>", sum(a)) </a:t>
            </a:r>
            <a:r>
              <a:rPr lang="zh-CN" altLang="zh-CN" sz="2200" b="1" kern="100" dirty="0">
                <a:solidFill>
                  <a:srgbClr val="FF0000"/>
                </a:solidFill>
                <a:latin typeface="Times New Roman" panose="02020603050405020304" pitchFamily="18" charset="0"/>
                <a:ea typeface="Times New Roman" panose="02020603050405020304" pitchFamily="18" charset="0"/>
              </a:rPr>
              <a:t>#Sum the elements of the list</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print("</a:t>
            </a:r>
            <a:r>
              <a:rPr lang="zh-CN" altLang="zh-CN" sz="2200" b="1" kern="100" dirty="0">
                <a:solidFill>
                  <a:srgbClr val="FF0000"/>
                </a:solidFill>
                <a:latin typeface="Times New Roman" panose="02020603050405020304" pitchFamily="18" charset="0"/>
                <a:ea typeface="Times New Roman" panose="02020603050405020304" pitchFamily="18" charset="0"/>
              </a:rPr>
              <a:t>Average: </a:t>
            </a:r>
            <a:r>
              <a:rPr lang="en-US" altLang="zh-CN" sz="2200" b="1" kern="100" dirty="0">
                <a:solidFill>
                  <a:srgbClr val="FF0000"/>
                </a:solidFill>
                <a:latin typeface="Times New Roman" panose="02020603050405020304" pitchFamily="18" charset="0"/>
                <a:ea typeface="Times New Roman" panose="02020603050405020304" pitchFamily="18" charset="0"/>
              </a:rPr>
              <a:t>", sum(a)</a:t>
            </a:r>
            <a:r>
              <a:rPr lang="en-US" altLang="zh-CN" sz="2200" b="1" kern="100" dirty="0" err="1">
                <a:solidFill>
                  <a:srgbClr val="FF0000"/>
                </a:solidFill>
                <a:latin typeface="Times New Roman" panose="02020603050405020304" pitchFamily="18" charset="0"/>
                <a:ea typeface="Times New Roman" panose="02020603050405020304" pitchFamily="18" charset="0"/>
              </a:rPr>
              <a:t>/len</a:t>
            </a:r>
            <a:r>
              <a:rPr lang="en-US" altLang="zh-CN" sz="2200" b="1" kern="100" dirty="0">
                <a:solidFill>
                  <a:srgbClr val="FF0000"/>
                </a:solidFill>
                <a:latin typeface="Times New Roman" panose="02020603050405020304" pitchFamily="18" charset="0"/>
                <a:ea typeface="Times New Roman" panose="02020603050405020304" pitchFamily="18" charset="0"/>
              </a:rPr>
              <a:t>(a)) </a:t>
            </a:r>
            <a:r>
              <a:rPr lang="zh-CN" altLang="zh-CN" sz="2200" b="1" kern="100" dirty="0">
                <a:solidFill>
                  <a:srgbClr val="FF0000"/>
                </a:solidFill>
                <a:latin typeface="Times New Roman" panose="02020603050405020304" pitchFamily="18" charset="0"/>
                <a:ea typeface="Times New Roman" panose="02020603050405020304" pitchFamily="18" charset="0"/>
              </a:rPr>
              <a:t>#Average the elements of the list</a:t>
            </a:r>
            <a:endParaRPr lang="zh-CN" altLang="zh-CN" sz="22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1123950" y="403225"/>
            <a:ext cx="9602788" cy="576263"/>
          </a:xfrm>
        </p:spPr>
        <p:txBody>
          <a:bodyPr/>
          <a:lstStyle/>
          <a:p>
            <a:pPr eaLnBrk="1" hangingPunct="1">
              <a:defRPr/>
            </a:pPr>
            <a:r>
              <a:rPr lang="zh-CN" altLang="zh-CN" dirty="0"/>
              <a:t>Prompt for password when running</a:t>
            </a:r>
            <a:endParaRPr lang="zh-CN" altLang="en-US" dirty="0"/>
          </a:p>
        </p:txBody>
      </p:sp>
      <p:sp>
        <p:nvSpPr>
          <p:cNvPr id="23555" name="内容占位符 2"/>
          <p:cNvSpPr>
            <a:spLocks noGrp="1" noChangeArrowheads="1"/>
          </p:cNvSpPr>
          <p:nvPr>
            <p:ph idx="1"/>
          </p:nvPr>
        </p:nvSpPr>
        <p:spPr>
          <a:xfrm>
            <a:off x="911424" y="1525587"/>
            <a:ext cx="9602788" cy="3294063"/>
          </a:xfrm>
        </p:spPr>
        <p:txBody>
          <a:bodyPr/>
          <a:lstStyle/>
          <a:p>
            <a:pPr eaLnBrk="1" hangingPunct="1">
              <a:defRPr/>
            </a:pPr>
            <a:endParaRPr lang="en-US" altLang="zh-CN" sz="2200" dirty="0"/>
          </a:p>
          <a:p>
            <a:pPr eaLnBrk="1" hangingPunct="1">
              <a:defRPr/>
            </a:pPr>
            <a:r>
              <a:rPr lang="zh-CN" altLang="zh-CN" sz="2200" dirty="0">
                <a:highlight>
                  <a:srgbClr val="00FFFF"/>
                </a:highlight>
                <a:cs typeface="Times New Roman" panose="02020603050405020304" pitchFamily="18" charset="0"/>
              </a:rPr>
              <a:t>[Example </a:t>
            </a:r>
            <a:r>
              <a:rPr lang="en-US" altLang="zh-CN" sz="2200" dirty="0">
                <a:highlight>
                  <a:srgbClr val="00FFFF"/>
                </a:highlight>
                <a:cs typeface="Times New Roman" panose="02020603050405020304" pitchFamily="18" charset="0"/>
              </a:rPr>
              <a:t>6.7</a:t>
            </a:r>
            <a:r>
              <a:rPr lang="zh-CN" altLang="zh-CN" sz="2200" dirty="0">
                <a:highlight>
                  <a:srgbClr val="00FFFF"/>
                </a:highlight>
                <a:cs typeface="Times New Roman" panose="02020603050405020304" pitchFamily="18" charset="0"/>
              </a:rPr>
              <a:t>] Prompting for a password at runtime (</a:t>
            </a:r>
            <a:r>
              <a:rPr lang="en-US" altLang="zh-CN" sz="2200" kern="100" dirty="0">
                <a:highlight>
                  <a:srgbClr val="FFFF00"/>
                </a:highlight>
                <a:cs typeface="Times New Roman" panose="02020603050405020304" pitchFamily="18" charset="0"/>
              </a:rPr>
              <a:t>getpass1.py</a:t>
            </a:r>
            <a:r>
              <a:rPr lang="zh-CN" altLang="zh-CN" sz="2200" dirty="0">
                <a:highlight>
                  <a:srgbClr val="00FFFF"/>
                </a:highlight>
                <a:cs typeface="Times New Roman" panose="02020603050405020304" pitchFamily="18" charset="0"/>
              </a:rPr>
              <a:t>)</a:t>
            </a:r>
            <a:endParaRPr lang="zh-CN" altLang="en-US" sz="2200" dirty="0">
              <a:highlight>
                <a:srgbClr val="00FFFF"/>
              </a:highlight>
              <a:cs typeface="Times New Roman" panose="02020603050405020304" pitchFamily="18" charset="0"/>
            </a:endParaRPr>
          </a:p>
        </p:txBody>
      </p:sp>
      <p:pic>
        <p:nvPicPr>
          <p:cNvPr id="25604"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04863" y="1032193"/>
            <a:ext cx="1046321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10" y="5013325"/>
            <a:ext cx="557212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1755" y="2493645"/>
            <a:ext cx="12072620" cy="259397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import </a:t>
            </a:r>
            <a:r>
              <a:rPr lang="en-US" altLang="zh-CN" sz="2000" b="1" kern="100" dirty="0" err="1">
                <a:solidFill>
                  <a:srgbClr val="FF0000"/>
                </a:solidFill>
                <a:latin typeface="Times New Roman" panose="02020603050405020304" pitchFamily="18" charset="0"/>
                <a:ea typeface="Times New Roman" panose="02020603050405020304" pitchFamily="18" charset="0"/>
              </a:rPr>
              <a:t>getpass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username = input("</a:t>
            </a:r>
            <a:r>
              <a:rPr lang="zh-CN" altLang="zh-CN" sz="2000" b="1" kern="100" dirty="0">
                <a:solidFill>
                  <a:srgbClr val="FF0000"/>
                </a:solidFill>
                <a:latin typeface="Times New Roman" panose="02020603050405020304" pitchFamily="18" charset="0"/>
                <a:ea typeface="Times New Roman" panose="02020603050405020304" pitchFamily="18" charset="0"/>
              </a:rPr>
              <a:t>username</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zh-CN" altLang="zh-CN" sz="2000" b="1" kern="100" dirty="0">
                <a:solidFill>
                  <a:srgbClr val="FF0000"/>
                </a:solidFill>
                <a:latin typeface="Times New Roman" panose="02020603050405020304" pitchFamily="18" charset="0"/>
                <a:ea typeface="Times New Roman" panose="02020603050405020304" pitchFamily="18" charset="0"/>
              </a:rPr>
              <a:t>#prompt for username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rPr>
              <a:t>passwd </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rPr>
              <a:t>getpass.getpass</a:t>
            </a:r>
            <a:r>
              <a:rPr lang="en-US" altLang="zh-CN" sz="2000" b="1" kern="100" dirty="0">
                <a:solidFill>
                  <a:srgbClr val="FF0000"/>
                </a:solidFill>
                <a:latin typeface="Times New Roman" panose="02020603050405020304" pitchFamily="18" charset="0"/>
                <a:ea typeface="Times New Roman" panose="02020603050405020304" pitchFamily="18" charset="0"/>
              </a:rPr>
              <a:t>("</a:t>
            </a:r>
            <a:r>
              <a:rPr lang="zh-CN" altLang="zh-CN" sz="2000" b="1" kern="100" dirty="0">
                <a:solidFill>
                  <a:srgbClr val="FF0000"/>
                </a:solidFill>
                <a:latin typeface="Times New Roman" panose="02020603050405020304" pitchFamily="18" charset="0"/>
                <a:ea typeface="Times New Roman" panose="02020603050405020304" pitchFamily="18" charset="0"/>
              </a:rPr>
              <a:t>Password</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zh-CN" altLang="zh-CN" sz="2000" b="1" kern="100" dirty="0">
                <a:solidFill>
                  <a:srgbClr val="FF0000"/>
                </a:solidFill>
                <a:latin typeface="Times New Roman" panose="02020603050405020304" pitchFamily="18" charset="0"/>
                <a:ea typeface="Times New Roman" panose="02020603050405020304" pitchFamily="18" charset="0"/>
              </a:rPr>
              <a:t>#Prompt for a password</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if username == '</a:t>
            </a:r>
            <a:r>
              <a:rPr lang="en-US" altLang="zh-CN" sz="2000" b="1" kern="100" dirty="0" err="1">
                <a:solidFill>
                  <a:srgbClr val="FF0000"/>
                </a:solidFill>
                <a:latin typeface="Times New Roman" panose="02020603050405020304" pitchFamily="18" charset="0"/>
                <a:ea typeface="Times New Roman" panose="02020603050405020304" pitchFamily="18" charset="0"/>
              </a:rPr>
              <a:t>jianghong</a:t>
            </a:r>
            <a:r>
              <a:rPr lang="en-US" altLang="zh-CN" sz="2000" b="1" kern="100" dirty="0">
                <a:solidFill>
                  <a:srgbClr val="FF0000"/>
                </a:solidFill>
                <a:latin typeface="Times New Roman" panose="02020603050405020304" pitchFamily="18" charset="0"/>
                <a:ea typeface="Times New Roman" panose="02020603050405020304" pitchFamily="18" charset="0"/>
              </a:rPr>
              <a:t>' and </a:t>
            </a:r>
            <a:r>
              <a:rPr lang="en-US" altLang="zh-CN" sz="2000" b="1" kern="100" dirty="0" err="1">
                <a:solidFill>
                  <a:srgbClr val="FF0000"/>
                </a:solidFill>
                <a:latin typeface="Times New Roman" panose="02020603050405020304" pitchFamily="18" charset="0"/>
                <a:ea typeface="Times New Roman" panose="02020603050405020304" pitchFamily="18" charset="0"/>
              </a:rPr>
              <a:t>passwd </a:t>
            </a:r>
            <a:r>
              <a:rPr lang="en-US" altLang="zh-CN" sz="2000" b="1" kern="100" dirty="0">
                <a:solidFill>
                  <a:srgbClr val="FF0000"/>
                </a:solidFill>
                <a:latin typeface="Times New Roman" panose="02020603050405020304" pitchFamily="18" charset="0"/>
                <a:ea typeface="Times New Roman" panose="02020603050405020304" pitchFamily="18" charset="0"/>
              </a:rPr>
              <a:t>== 'password': # In </a:t>
            </a:r>
            <a:r>
              <a:rPr lang="zh-CN" altLang="zh-CN" sz="2000" b="1" kern="100" dirty="0">
                <a:solidFill>
                  <a:srgbClr val="FF0000"/>
                </a:solidFill>
                <a:latin typeface="Times New Roman" panose="02020603050405020304" pitchFamily="18" charset="0"/>
                <a:ea typeface="Times New Roman" panose="02020603050405020304" pitchFamily="18" charset="0"/>
              </a:rPr>
              <a:t>practice, it needs to be compared with the account information in the database.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    print('</a:t>
            </a:r>
            <a:r>
              <a:rPr lang="zh-CN" altLang="zh-CN" sz="2000" b="1" kern="100" dirty="0">
                <a:solidFill>
                  <a:srgbClr val="FF0000"/>
                </a:solidFill>
                <a:latin typeface="Times New Roman" panose="02020603050405020304" pitchFamily="18" charset="0"/>
                <a:ea typeface="Times New Roman" panose="02020603050405020304" pitchFamily="18" charset="0"/>
              </a:rPr>
              <a:t>Login successful</a:t>
            </a:r>
            <a:r>
              <a:rPr lang="en-US" altLang="zh-CN" sz="2000" b="1" kern="100" dirty="0">
                <a:solidFill>
                  <a:srgbClr val="FF0000"/>
                </a:solidFill>
                <a:latin typeface="Times New Roman" panose="02020603050405020304" pitchFamily="18" charset="0"/>
                <a:ea typeface="Times New Roman" panose="02020603050405020304" pitchFamily="18" charset="0"/>
              </a:rPr>
              <a: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else.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    print('</a:t>
            </a:r>
            <a:r>
              <a:rPr lang="zh-CN" altLang="zh-CN" sz="2000" b="1" kern="100" dirty="0">
                <a:solidFill>
                  <a:srgbClr val="FF0000"/>
                </a:solidFill>
                <a:latin typeface="Times New Roman" panose="02020603050405020304" pitchFamily="18" charset="0"/>
                <a:ea typeface="Times New Roman" panose="02020603050405020304" pitchFamily="18" charset="0"/>
              </a:rPr>
              <a:t>Login failed</a:t>
            </a:r>
            <a:r>
              <a:rPr lang="en-US" altLang="zh-CN" sz="2000" b="1" kern="100" dirty="0">
                <a:solidFill>
                  <a:srgbClr val="FF0000"/>
                </a:solidFill>
                <a:latin typeface="Times New Roman" panose="02020603050405020304" pitchFamily="18" charset="0"/>
                <a:ea typeface="Times New Roman" panose="02020603050405020304" pitchFamily="18" charset="0"/>
              </a:rPr>
              <a: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130300" y="394970"/>
            <a:ext cx="9602788" cy="512763"/>
          </a:xfrm>
        </p:spPr>
        <p:txBody>
          <a:bodyPr/>
          <a:lstStyle/>
          <a:p>
            <a:pPr eaLnBrk="1" hangingPunct="1">
              <a:defRPr/>
            </a:pPr>
            <a:r>
              <a:rPr lang="zh-CN" altLang="zh-CN"/>
              <a:t>Files and file objects</a:t>
            </a:r>
            <a:endParaRPr lang="zh-CN" altLang="en-US"/>
          </a:p>
        </p:txBody>
      </p:sp>
      <p:sp>
        <p:nvSpPr>
          <p:cNvPr id="26627" name="内容占位符 2"/>
          <p:cNvSpPr>
            <a:spLocks noGrp="1" noChangeArrowheads="1"/>
          </p:cNvSpPr>
          <p:nvPr>
            <p:ph idx="1"/>
          </p:nvPr>
        </p:nvSpPr>
        <p:spPr>
          <a:xfrm>
            <a:off x="334963" y="782638"/>
            <a:ext cx="11593512" cy="3294062"/>
          </a:xfrm>
        </p:spPr>
        <p:txBody>
          <a:bodyPr/>
          <a:lstStyle/>
          <a:p>
            <a:pPr eaLnBrk="1" hangingPunct="1"/>
            <a:r>
              <a:rPr lang="zh-CN" altLang="zh-CN" sz="2800"/>
              <a:t>File objects and the </a:t>
            </a:r>
            <a:r>
              <a:rPr lang="en-US" altLang="zh-CN" sz="2800"/>
              <a:t>open </a:t>
            </a:r>
            <a:r>
              <a:rPr lang="zh-CN" altLang="zh-CN" sz="2800"/>
              <a:t>function</a:t>
            </a:r>
            <a:endParaRPr lang="en-US" altLang="zh-CN" sz="2800"/>
          </a:p>
          <a:p>
            <a:pPr eaLnBrk="1" hangingPunct="1"/>
            <a:endParaRPr lang="en-US" altLang="zh-CN" sz="2800"/>
          </a:p>
          <a:p>
            <a:pPr lvl="1" eaLnBrk="1" hangingPunct="1"/>
            <a:r>
              <a:rPr lang="zh-CN" altLang="en-US" sz="2800"/>
              <a:t>You can specify the mode of opening a file when using the</a:t>
            </a:r>
            <a:r>
              <a:rPr lang="en-US" altLang="zh-CN" sz="2800"/>
              <a:t> open() </a:t>
            </a:r>
            <a:r>
              <a:rPr lang="zh-CN" altLang="en-US" sz="2800"/>
              <a:t>function</a:t>
            </a:r>
            <a:endParaRPr lang="en-US" altLang="zh-CN" sz="2800"/>
          </a:p>
          <a:p>
            <a:pPr lvl="1" eaLnBrk="1" hangingPunct="1"/>
            <a:endParaRPr lang="en-US" altLang="zh-CN" sz="2800"/>
          </a:p>
          <a:p>
            <a:pPr eaLnBrk="1" hangingPunct="1"/>
            <a:endParaRPr lang="zh-CN" altLang="en-US" sz="2800"/>
          </a:p>
        </p:txBody>
      </p:sp>
      <p:pic>
        <p:nvPicPr>
          <p:cNvPr id="2662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95550" y="1335088"/>
            <a:ext cx="85280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15580" y="3389313"/>
            <a:ext cx="4383088" cy="30305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663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30" y="2992755"/>
            <a:ext cx="7696200" cy="35131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1055688" y="474663"/>
            <a:ext cx="9864725" cy="504825"/>
          </a:xfrm>
        </p:spPr>
        <p:txBody>
          <a:bodyPr/>
          <a:lstStyle/>
          <a:p>
            <a:pPr eaLnBrk="1" hangingPunct="1">
              <a:defRPr/>
            </a:pPr>
            <a:r>
              <a:rPr lang="zh-CN" altLang="zh-CN"/>
              <a:t>File opening, writing, reading and closing</a:t>
            </a:r>
            <a:endParaRPr lang="zh-CN" altLang="en-US"/>
          </a:p>
        </p:txBody>
      </p:sp>
      <p:sp>
        <p:nvSpPr>
          <p:cNvPr id="27651" name="内容占位符 2"/>
          <p:cNvSpPr>
            <a:spLocks noGrp="1" noChangeArrowheads="1"/>
          </p:cNvSpPr>
          <p:nvPr>
            <p:ph idx="1"/>
          </p:nvPr>
        </p:nvSpPr>
        <p:spPr>
          <a:xfrm>
            <a:off x="550863" y="1268413"/>
            <a:ext cx="10945812" cy="4392612"/>
          </a:xfrm>
        </p:spPr>
        <p:txBody>
          <a:bodyPr/>
          <a:lstStyle/>
          <a:p>
            <a:pPr eaLnBrk="1" hangingPunct="1"/>
            <a:r>
              <a:rPr lang="zh-CN" altLang="zh-CN" sz="3600"/>
              <a:t>The built-in function </a:t>
            </a:r>
            <a:r>
              <a:rPr lang="en-US" altLang="zh-CN" sz="3600"/>
              <a:t>open </a:t>
            </a:r>
            <a:r>
              <a:rPr lang="zh-CN" altLang="zh-CN" sz="3600">
                <a:solidFill>
                  <a:srgbClr val="FF0000"/>
                </a:solidFill>
              </a:rPr>
              <a:t>creates or opens a </a:t>
            </a:r>
            <a:r>
              <a:rPr lang="zh-CN" altLang="zh-CN" sz="3600"/>
              <a:t>file object.</a:t>
            </a:r>
            <a:endParaRPr lang="en-US" altLang="zh-CN" sz="3600"/>
          </a:p>
          <a:p>
            <a:pPr eaLnBrk="1" hangingPunct="1"/>
            <a:r>
              <a:rPr lang="zh-CN" altLang="zh-CN" sz="3600"/>
              <a:t>You can </a:t>
            </a:r>
            <a:r>
              <a:rPr lang="zh-CN" altLang="zh-CN" sz="3600">
                <a:solidFill>
                  <a:srgbClr val="FF0000"/>
                </a:solidFill>
              </a:rPr>
              <a:t>write </a:t>
            </a:r>
            <a:r>
              <a:rPr lang="zh-CN" altLang="zh-CN" sz="3600"/>
              <a:t>strings to a text file using the </a:t>
            </a:r>
            <a:r>
              <a:rPr lang="en-US" altLang="zh-CN" sz="3600"/>
              <a:t>write/writelines </a:t>
            </a:r>
            <a:r>
              <a:rPr lang="zh-CN" altLang="zh-CN" sz="3600"/>
              <a:t>instance method of the file object.</a:t>
            </a:r>
            <a:endParaRPr lang="en-US" altLang="zh-CN" sz="3600"/>
          </a:p>
          <a:p>
            <a:pPr eaLnBrk="1" hangingPunct="1"/>
            <a:r>
              <a:rPr lang="zh-CN" altLang="zh-CN" sz="3600"/>
              <a:t>You can </a:t>
            </a:r>
            <a:r>
              <a:rPr lang="zh-CN" altLang="zh-CN" sz="3600">
                <a:solidFill>
                  <a:srgbClr val="FF0000"/>
                </a:solidFill>
              </a:rPr>
              <a:t>read </a:t>
            </a:r>
            <a:r>
              <a:rPr lang="zh-CN" altLang="zh-CN" sz="3600"/>
              <a:t>the contents of a text file by using the instance method </a:t>
            </a:r>
            <a:r>
              <a:rPr lang="en-US" altLang="zh-CN" sz="3600"/>
              <a:t>read/readline </a:t>
            </a:r>
            <a:r>
              <a:rPr lang="zh-CN" altLang="zh-CN" sz="3600"/>
              <a:t>of the file object.</a:t>
            </a:r>
            <a:endParaRPr lang="en-US" altLang="zh-CN" sz="3600"/>
          </a:p>
          <a:p>
            <a:pPr eaLnBrk="1" hangingPunct="1"/>
            <a:r>
              <a:rPr lang="zh-CN" altLang="zh-CN" sz="3600"/>
              <a:t>Once the file has been read or written, it should be </a:t>
            </a:r>
            <a:r>
              <a:rPr lang="zh-CN" altLang="zh-CN" sz="3600">
                <a:solidFill>
                  <a:srgbClr val="FF0000"/>
                </a:solidFill>
              </a:rPr>
              <a:t>closed</a:t>
            </a:r>
            <a:r>
              <a:rPr lang="zh-CN" altLang="zh-CN" sz="3600"/>
              <a:t> using the close method</a:t>
            </a:r>
            <a:endParaRPr lang="en-US" altLang="zh-CN" sz="3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055440" y="764967"/>
            <a:ext cx="9721080" cy="515937"/>
          </a:xfrm>
        </p:spPr>
        <p:txBody>
          <a:bodyPr rtlCol="0">
            <a:noAutofit/>
          </a:bodyPr>
          <a:lstStyle/>
          <a:p>
            <a:pPr eaLnBrk="1" fontAlgn="auto" hangingPunct="1">
              <a:spcAft>
                <a:spcPts val="0"/>
              </a:spcAft>
              <a:defRPr/>
            </a:pPr>
            <a:r>
              <a:rPr lang="zh-CN" altLang="zh-CN" sz="2800" dirty="0">
                <a:highlight>
                  <a:srgbClr val="00FFFF"/>
                </a:highlight>
                <a:latin typeface="+mn-lt"/>
                <a:ea typeface="+mn-ea"/>
                <a:cs typeface="Times New Roman" panose="02020603050405020304" pitchFamily="18" charset="0"/>
              </a:rPr>
              <a:t>[Example </a:t>
            </a:r>
            <a:r>
              <a:rPr lang="en-US" altLang="zh-CN" sz="2800" dirty="0">
                <a:highlight>
                  <a:srgbClr val="00FFFF"/>
                </a:highlight>
                <a:latin typeface="+mn-lt"/>
                <a:ea typeface="+mn-ea"/>
                <a:cs typeface="Times New Roman" panose="02020603050405020304" pitchFamily="18" charset="0"/>
              </a:rPr>
              <a:t>6.8</a:t>
            </a:r>
            <a:r>
              <a:rPr lang="zh-CN" altLang="zh-CN" sz="2800" dirty="0">
                <a:highlight>
                  <a:srgbClr val="00FFFF"/>
                </a:highlight>
                <a:latin typeface="+mn-lt"/>
                <a:ea typeface="+mn-ea"/>
                <a:cs typeface="Times New Roman" panose="02020603050405020304" pitchFamily="18" charset="0"/>
              </a:rPr>
              <a:t>] Reading and outputting a text file (</a:t>
            </a:r>
            <a:r>
              <a:rPr lang="en-US" altLang="zh-CN" sz="2800" kern="100" dirty="0">
                <a:highlight>
                  <a:srgbClr val="FFFF00"/>
                </a:highlight>
                <a:ea typeface="+mn-ea"/>
                <a:cs typeface="Times New Roman" panose="02020603050405020304" pitchFamily="18" charset="0"/>
              </a:rPr>
              <a:t>type_file.py</a:t>
            </a:r>
            <a:r>
              <a:rPr lang="zh-CN" altLang="zh-CN" sz="2800" dirty="0">
                <a:highlight>
                  <a:srgbClr val="00FFFF"/>
                </a:highlight>
                <a:latin typeface="+mn-lt"/>
                <a:ea typeface="+mn-ea"/>
                <a:cs typeface="Times New Roman" panose="02020603050405020304" pitchFamily="18" charset="0"/>
              </a:rPr>
              <a:t>)</a:t>
            </a:r>
            <a:br>
              <a:rPr lang="zh-CN" altLang="en-US" sz="2800" dirty="0">
                <a:highlight>
                  <a:srgbClr val="00FFFF"/>
                </a:highlight>
                <a:latin typeface="+mn-lt"/>
                <a:ea typeface="+mn-ea"/>
                <a:cs typeface="Times New Roman" panose="02020603050405020304" pitchFamily="18" charset="0"/>
              </a:rPr>
            </a:br>
            <a:endParaRPr lang="zh-CN" altLang="en-US" sz="2800" dirty="0">
              <a:highlight>
                <a:srgbClr val="00FFFF"/>
              </a:highlight>
              <a:latin typeface="+mn-lt"/>
              <a:ea typeface="+mn-ea"/>
              <a:cs typeface="Times New Roman" panose="02020603050405020304" pitchFamily="18" charset="0"/>
            </a:endParaRPr>
          </a:p>
        </p:txBody>
      </p:sp>
      <p:sp>
        <p:nvSpPr>
          <p:cNvPr id="2" name="矩形 1"/>
          <p:cNvSpPr/>
          <p:nvPr/>
        </p:nvSpPr>
        <p:spPr>
          <a:xfrm>
            <a:off x="119063" y="1267778"/>
            <a:ext cx="11953875" cy="4154170"/>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import sys #import </a:t>
            </a:r>
            <a:r>
              <a:rPr lang="zh-CN" altLang="en-US" sz="2200" b="1" kern="100" dirty="0">
                <a:solidFill>
                  <a:srgbClr val="FF0000"/>
                </a:solidFill>
                <a:latin typeface="Times New Roman" panose="02020603050405020304" pitchFamily="18" charset="0"/>
                <a:ea typeface="Times New Roman" panose="02020603050405020304" pitchFamily="18" charset="0"/>
              </a:rPr>
              <a:t>module</a:t>
            </a:r>
            <a:endParaRPr lang="zh-CN" altLang="en-US"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filename = </a:t>
            </a:r>
            <a:r>
              <a:rPr lang="en-US" altLang="zh-CN" sz="2200" b="1" kern="100" dirty="0" err="1">
                <a:solidFill>
                  <a:srgbClr val="FF0000"/>
                </a:solidFill>
                <a:latin typeface="Times New Roman" panose="02020603050405020304" pitchFamily="18" charset="0"/>
                <a:ea typeface="Times New Roman" panose="02020603050405020304" pitchFamily="18" charset="0"/>
              </a:rPr>
              <a:t>sys.argv</a:t>
            </a:r>
            <a:r>
              <a:rPr lang="en-US" altLang="zh-CN" sz="2200" b="1" kern="100" dirty="0">
                <a:solidFill>
                  <a:srgbClr val="FF0000"/>
                </a:solidFill>
                <a:latin typeface="Times New Roman" panose="02020603050405020304" pitchFamily="18" charset="0"/>
                <a:ea typeface="Times New Roman" panose="02020603050405020304" pitchFamily="18" charset="0"/>
              </a:rPr>
              <a:t>[0] # </a:t>
            </a:r>
            <a:r>
              <a:rPr lang="zh-CN" altLang="en-US" sz="2200" b="1" kern="100" dirty="0">
                <a:solidFill>
                  <a:srgbClr val="FF0000"/>
                </a:solidFill>
                <a:latin typeface="Times New Roman" panose="02020603050405020304" pitchFamily="18" charset="0"/>
                <a:ea typeface="Times New Roman" panose="02020603050405020304" pitchFamily="18" charset="0"/>
              </a:rPr>
              <a:t>read and output that is the program file</a:t>
            </a:r>
            <a:endParaRPr lang="zh-CN" altLang="en-US"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f=open(filename, 'r', encoding='utf8')</a:t>
            </a:r>
            <a:r>
              <a:rPr lang="zh-CN" altLang="en-US" sz="2200" b="1" kern="100" dirty="0">
                <a:solidFill>
                  <a:srgbClr val="FF0000"/>
                </a:solidFill>
                <a:latin typeface="Times New Roman" panose="02020603050405020304" pitchFamily="18" charset="0"/>
                <a:ea typeface="Times New Roman" panose="02020603050405020304" pitchFamily="18" charset="0"/>
              </a:rPr>
              <a:t>#open file (read mode, specify encoding)</a:t>
            </a:r>
            <a:endParaRPr lang="zh-CN" altLang="en-US"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line_no=0 </a:t>
            </a:r>
            <a:r>
              <a:rPr lang="zh-CN" altLang="en-US" sz="2200" b="1" kern="100" dirty="0">
                <a:solidFill>
                  <a:srgbClr val="FF0000"/>
                </a:solidFill>
                <a:latin typeface="Times New Roman" panose="02020603050405020304" pitchFamily="18" charset="0"/>
                <a:ea typeface="Times New Roman" panose="02020603050405020304" pitchFamily="18" charset="0"/>
              </a:rPr>
              <a:t>#Statistical line number</a:t>
            </a:r>
            <a:endParaRPr lang="zh-CN" altLang="en-US"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while True:</a:t>
            </a:r>
            <a:endParaRPr lang="en-US"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err="1">
                <a:solidFill>
                  <a:srgbClr val="FF0000"/>
                </a:solidFill>
                <a:latin typeface="Times New Roman" panose="02020603050405020304" pitchFamily="18" charset="0"/>
                <a:ea typeface="Times New Roman" panose="02020603050405020304" pitchFamily="18" charset="0"/>
              </a:rPr>
              <a:t>    line_no </a:t>
            </a:r>
            <a:r>
              <a:rPr lang="en-US" altLang="zh-CN" sz="2200" b="1" kern="100" dirty="0">
                <a:solidFill>
                  <a:srgbClr val="FF0000"/>
                </a:solidFill>
                <a:latin typeface="Times New Roman" panose="02020603050405020304" pitchFamily="18" charset="0"/>
                <a:ea typeface="Times New Roman" panose="02020603050405020304" pitchFamily="18" charset="0"/>
              </a:rPr>
              <a:t>+= 1 </a:t>
            </a:r>
            <a:r>
              <a:rPr lang="zh-CN" altLang="en-US" sz="2200" b="1" kern="100" dirty="0">
                <a:solidFill>
                  <a:srgbClr val="FF0000"/>
                </a:solidFill>
                <a:latin typeface="Times New Roman" panose="02020603050405020304" pitchFamily="18" charset="0"/>
                <a:ea typeface="Times New Roman" panose="02020603050405020304" pitchFamily="18" charset="0"/>
              </a:rPr>
              <a:t>#Line number counting</a:t>
            </a:r>
            <a:endParaRPr lang="zh-CN" altLang="en-US"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line = </a:t>
            </a:r>
            <a:r>
              <a:rPr lang="en-US" altLang="zh-CN" sz="2200" b="1" kern="100" dirty="0" err="1">
                <a:solidFill>
                  <a:srgbClr val="FF0000"/>
                </a:solidFill>
                <a:latin typeface="Times New Roman" panose="02020603050405020304" pitchFamily="18" charset="0"/>
                <a:ea typeface="Times New Roman" panose="02020603050405020304" pitchFamily="18" charset="0"/>
              </a:rPr>
              <a:t>f.readline</a:t>
            </a:r>
            <a:r>
              <a:rPr lang="en-US" altLang="zh-CN" sz="2200" b="1" kern="100" dirty="0">
                <a:solidFill>
                  <a:srgbClr val="FF0000"/>
                </a:solidFill>
                <a:latin typeface="Times New Roman" panose="02020603050405020304" pitchFamily="18" charset="0"/>
                <a:ea typeface="Times New Roman" panose="02020603050405020304" pitchFamily="18" charset="0"/>
              </a:rPr>
              <a:t>() </a:t>
            </a:r>
            <a:r>
              <a:rPr lang="zh-CN" altLang="en-US" sz="2200" b="1" kern="100" dirty="0">
                <a:solidFill>
                  <a:srgbClr val="FF0000"/>
                </a:solidFill>
                <a:latin typeface="Times New Roman" panose="02020603050405020304" pitchFamily="18" charset="0"/>
                <a:ea typeface="Times New Roman" panose="02020603050405020304" pitchFamily="18" charset="0"/>
              </a:rPr>
              <a:t>#read line information</a:t>
            </a:r>
            <a:endParaRPr lang="zh-CN" altLang="en-US"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if line.  </a:t>
            </a:r>
            <a:endParaRPr lang="en-US"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print(</a:t>
            </a:r>
            <a:r>
              <a:rPr lang="en-US" altLang="zh-CN" sz="2200" b="1" kern="100" dirty="0" err="1">
                <a:solidFill>
                  <a:srgbClr val="FF0000"/>
                </a:solidFill>
                <a:latin typeface="Times New Roman" panose="02020603050405020304" pitchFamily="18" charset="0"/>
                <a:ea typeface="Times New Roman" panose="02020603050405020304" pitchFamily="18" charset="0"/>
              </a:rPr>
              <a:t>line_no</a:t>
            </a:r>
            <a:r>
              <a:rPr lang="en-US" altLang="zh-CN" sz="2200" b="1" kern="100" dirty="0">
                <a:solidFill>
                  <a:srgbClr val="FF0000"/>
                </a:solidFill>
                <a:latin typeface="Times New Roman" panose="02020603050405020304" pitchFamily="18" charset="0"/>
                <a:ea typeface="Times New Roman" panose="02020603050405020304" pitchFamily="18" charset="0"/>
              </a:rPr>
              <a:t>, ":", line) </a:t>
            </a:r>
            <a:r>
              <a:rPr lang="zh-CN" altLang="en-US" sz="2200" b="1" kern="100" dirty="0">
                <a:solidFill>
                  <a:srgbClr val="FF0000"/>
                </a:solidFill>
                <a:latin typeface="Times New Roman" panose="02020603050405020304" pitchFamily="18" charset="0"/>
                <a:ea typeface="Times New Roman" panose="02020603050405020304" pitchFamily="18" charset="0"/>
              </a:rPr>
              <a:t>#Output the line number and the contents of the line</a:t>
            </a:r>
            <a:endParaRPr lang="zh-CN" altLang="en-US"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else.  </a:t>
            </a:r>
            <a:endParaRPr lang="en-US"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break</a:t>
            </a:r>
            <a:endParaRPr lang="en-US"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err="1">
                <a:solidFill>
                  <a:srgbClr val="FF0000"/>
                </a:solidFill>
                <a:latin typeface="Times New Roman" panose="02020603050405020304" pitchFamily="18" charset="0"/>
                <a:ea typeface="Times New Roman" panose="02020603050405020304" pitchFamily="18" charset="0"/>
              </a:rPr>
              <a:t>f.close</a:t>
            </a:r>
            <a:r>
              <a:rPr lang="en-US" altLang="zh-CN" sz="2200" b="1" kern="100" dirty="0">
                <a:solidFill>
                  <a:srgbClr val="FF0000"/>
                </a:solidFill>
                <a:latin typeface="Times New Roman" panose="02020603050405020304" pitchFamily="18" charset="0"/>
                <a:ea typeface="Times New Roman" panose="02020603050405020304" pitchFamily="18" charset="0"/>
              </a:rPr>
              <a:t>() # </a:t>
            </a:r>
            <a:r>
              <a:rPr lang="zh-CN" altLang="en-US" sz="2200" b="1" kern="100" dirty="0">
                <a:solidFill>
                  <a:srgbClr val="FF0000"/>
                </a:solidFill>
                <a:latin typeface="Times New Roman" panose="02020603050405020304" pitchFamily="18" charset="0"/>
                <a:ea typeface="Times New Roman" panose="02020603050405020304" pitchFamily="18" charset="0"/>
              </a:rPr>
              <a:t>close the open file</a:t>
            </a:r>
            <a:endParaRPr lang="zh-CN" altLang="en-US" sz="22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582930" y="410210"/>
            <a:ext cx="10810240" cy="570230"/>
          </a:xfrm>
        </p:spPr>
        <p:txBody>
          <a:bodyPr/>
          <a:lstStyle/>
          <a:p>
            <a:pPr eaLnBrk="1" hangingPunct="1">
              <a:defRPr/>
            </a:pPr>
            <a:r>
              <a:rPr lang="en-US" altLang="zh-CN" dirty="0"/>
              <a:t>The with </a:t>
            </a:r>
            <a:r>
              <a:rPr lang="zh-CN" altLang="zh-CN" dirty="0"/>
              <a:t>statement and context management protocol</a:t>
            </a:r>
            <a:endParaRPr lang="zh-CN" altLang="en-US" dirty="0"/>
          </a:p>
        </p:txBody>
      </p:sp>
      <p:sp>
        <p:nvSpPr>
          <p:cNvPr id="17411" name="内容占位符 2"/>
          <p:cNvSpPr>
            <a:spLocks noGrp="1"/>
          </p:cNvSpPr>
          <p:nvPr>
            <p:ph idx="1"/>
          </p:nvPr>
        </p:nvSpPr>
        <p:spPr>
          <a:xfrm>
            <a:off x="479376" y="980728"/>
            <a:ext cx="11017224" cy="4114800"/>
          </a:xfrm>
        </p:spPr>
        <p:txBody>
          <a:bodyPr rtlCol="0">
            <a:noAutofit/>
          </a:bodyPr>
          <a:lstStyle/>
          <a:p>
            <a:pPr eaLnBrk="1" fontAlgn="auto" hangingPunct="1">
              <a:spcAft>
                <a:spcPts val="0"/>
              </a:spcAft>
              <a:defRPr/>
            </a:pPr>
            <a:r>
              <a:rPr lang="zh-CN" altLang="zh-CN" sz="2800" dirty="0"/>
              <a:t>Objects that implement the context management protocol</a:t>
            </a:r>
            <a:endParaRPr lang="en-US" altLang="zh-CN" sz="2800" dirty="0"/>
          </a:p>
          <a:p>
            <a:pPr eaLnBrk="1" fontAlgn="auto" hangingPunct="1">
              <a:spcAft>
                <a:spcPts val="0"/>
              </a:spcAft>
              <a:defRPr/>
            </a:pPr>
            <a:r>
              <a:rPr lang="zh-CN" altLang="zh-CN" sz="2800" dirty="0"/>
              <a:t>The file object supports the use of </a:t>
            </a:r>
            <a:r>
              <a:rPr lang="en-US" altLang="zh-CN" sz="2800" dirty="0"/>
              <a:t>with </a:t>
            </a:r>
            <a:r>
              <a:rPr lang="zh-CN" altLang="zh-CN" sz="2800" dirty="0"/>
              <a:t>statements to ensure that open files are automatically closed.</a:t>
            </a:r>
            <a:endParaRPr lang="en-US" altLang="zh-CN" sz="2800" dirty="0"/>
          </a:p>
          <a:p>
            <a:pPr marL="0" indent="0" eaLnBrk="1" fontAlgn="auto" hangingPunct="1">
              <a:spcAft>
                <a:spcPts val="0"/>
              </a:spcAft>
              <a:buFont typeface="Arial" panose="020B0604020202020204" pitchFamily="34" charset="0"/>
              <a:buNone/>
              <a:defRPr/>
            </a:pPr>
            <a:endParaRPr lang="en-US" altLang="zh-CN" sz="2800" dirty="0"/>
          </a:p>
          <a:p>
            <a:pPr eaLnBrk="1" fontAlgn="auto" hangingPunct="1">
              <a:spcAft>
                <a:spcPts val="0"/>
              </a:spcAft>
              <a:defRPr/>
            </a:pPr>
            <a:r>
              <a:rPr lang="zh-CN" altLang="zh-CN" sz="2200" dirty="0">
                <a:highlight>
                  <a:srgbClr val="00FFFF"/>
                </a:highlight>
                <a:cs typeface="Times New Roman" panose="02020603050405020304" pitchFamily="18" charset="0"/>
              </a:rPr>
              <a:t>[Example </a:t>
            </a:r>
            <a:r>
              <a:rPr lang="en-US" altLang="zh-CN" sz="2200" dirty="0">
                <a:highlight>
                  <a:srgbClr val="00FFFF"/>
                </a:highlight>
                <a:cs typeface="Times New Roman" panose="02020603050405020304" pitchFamily="18" charset="0"/>
              </a:rPr>
              <a:t>6.9</a:t>
            </a:r>
            <a:r>
              <a:rPr lang="zh-CN" altLang="zh-CN" sz="2200" dirty="0">
                <a:highlight>
                  <a:srgbClr val="00FFFF"/>
                </a:highlight>
                <a:cs typeface="Times New Roman" panose="02020603050405020304" pitchFamily="18" charset="0"/>
              </a:rPr>
              <a:t>] Reading and outputting a text file using the </a:t>
            </a:r>
            <a:r>
              <a:rPr lang="en-US" altLang="zh-CN" sz="2200" dirty="0">
                <a:highlight>
                  <a:srgbClr val="00FFFF"/>
                </a:highlight>
                <a:cs typeface="Times New Roman" panose="02020603050405020304" pitchFamily="18" charset="0"/>
              </a:rPr>
              <a:t>with </a:t>
            </a:r>
            <a:r>
              <a:rPr lang="zh-CN" altLang="zh-CN" sz="2200" dirty="0">
                <a:highlight>
                  <a:srgbClr val="00FFFF"/>
                </a:highlight>
                <a:cs typeface="Times New Roman" panose="02020603050405020304" pitchFamily="18" charset="0"/>
              </a:rPr>
              <a:t>statement (</a:t>
            </a:r>
            <a:r>
              <a:rPr lang="en-US" altLang="zh-CN" sz="2200" kern="100" dirty="0">
                <a:highlight>
                  <a:srgbClr val="FFFF00"/>
                </a:highlight>
                <a:cs typeface="Times New Roman" panose="02020603050405020304" pitchFamily="18" charset="0"/>
              </a:rPr>
              <a:t>type_file_with.py</a:t>
            </a:r>
            <a:r>
              <a:rPr lang="zh-CN" altLang="zh-CN" sz="2200" dirty="0">
                <a:highlight>
                  <a:srgbClr val="00FFFF"/>
                </a:highlight>
                <a:cs typeface="Times New Roman" panose="02020603050405020304" pitchFamily="18" charset="0"/>
              </a:rPr>
              <a:t>)</a:t>
            </a:r>
            <a:endParaRPr lang="zh-CN" altLang="en-US" sz="2200" dirty="0">
              <a:highlight>
                <a:srgbClr val="00FFFF"/>
              </a:highlight>
              <a:cs typeface="Times New Roman" panose="02020603050405020304" pitchFamily="18" charset="0"/>
            </a:endParaRPr>
          </a:p>
        </p:txBody>
      </p:sp>
      <p:pic>
        <p:nvPicPr>
          <p:cNvPr id="2970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812655" y="898843"/>
            <a:ext cx="19288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1913573"/>
            <a:ext cx="24193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9380" y="3681095"/>
            <a:ext cx="11953240" cy="298513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import sys</a:t>
            </a:r>
            <a:endParaRPr lang="zh-CN" altLang="zh-CN" sz="2200" b="1" kern="100" dirty="0">
              <a:solidFill>
                <a:srgbClr val="FF0000"/>
              </a:solidFill>
              <a:highlight>
                <a:srgbClr val="FFFF00"/>
              </a:highlight>
              <a:latin typeface="Times New Roman" panose="02020603050405020304" pitchFamily="18" charset="0"/>
              <a:cs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filename = </a:t>
            </a:r>
            <a:r>
              <a:rPr lang="en-US" altLang="zh-CN" sz="2200" b="1" kern="100" dirty="0" err="1">
                <a:solidFill>
                  <a:srgbClr val="FF0000"/>
                </a:solidFill>
                <a:latin typeface="Times New Roman" panose="02020603050405020304" pitchFamily="18" charset="0"/>
                <a:ea typeface="Times New Roman" panose="02020603050405020304" pitchFamily="18" charset="0"/>
              </a:rPr>
              <a:t>sys.argv</a:t>
            </a:r>
            <a:r>
              <a:rPr lang="en-US" altLang="zh-CN" sz="2200" b="1" kern="100" dirty="0">
                <a:solidFill>
                  <a:srgbClr val="FF0000"/>
                </a:solidFill>
                <a:latin typeface="Times New Roman" panose="02020603050405020304" pitchFamily="18" charset="0"/>
                <a:ea typeface="Times New Roman" panose="02020603050405020304" pitchFamily="18" charset="0"/>
              </a:rPr>
              <a:t>[0] # </a:t>
            </a:r>
            <a:r>
              <a:rPr lang="zh-CN" altLang="zh-CN" sz="2200" b="1" kern="100" dirty="0">
                <a:solidFill>
                  <a:srgbClr val="FF0000"/>
                </a:solidFill>
                <a:latin typeface="Times New Roman" panose="02020603050405020304" pitchFamily="18" charset="0"/>
                <a:ea typeface="Times New Roman" panose="02020603050405020304" pitchFamily="18" charset="0"/>
              </a:rPr>
              <a:t>what is read and output is the program file </a:t>
            </a:r>
            <a:r>
              <a:rPr lang="en-US" altLang="zh-CN" sz="2200" b="1" kern="100" dirty="0">
                <a:solidFill>
                  <a:srgbClr val="FF0000"/>
                </a:solidFill>
                <a:latin typeface="Times New Roman" panose="02020603050405020304" pitchFamily="18" charset="0"/>
                <a:ea typeface="Times New Roman" panose="02020603050405020304" pitchFamily="18" charset="0"/>
              </a:rPr>
              <a:t>type_file_with.py</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line_no=0 </a:t>
            </a:r>
            <a:r>
              <a:rPr lang="zh-CN" altLang="zh-CN" sz="2200" b="1" kern="100" dirty="0">
                <a:solidFill>
                  <a:srgbClr val="FF0000"/>
                </a:solidFill>
                <a:latin typeface="Times New Roman" panose="02020603050405020304" pitchFamily="18" charset="0"/>
                <a:ea typeface="Times New Roman" panose="02020603050405020304" pitchFamily="18" charset="0"/>
              </a:rPr>
              <a:t>#Statistical line number</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with open(filename, 'r', encoding='utf8') as f: </a:t>
            </a:r>
            <a:r>
              <a:rPr lang="zh-CN" altLang="zh-CN" sz="2200" b="1" kern="100" dirty="0">
                <a:solidFill>
                  <a:srgbClr val="FF0000"/>
                </a:solidFill>
                <a:latin typeface="Times New Roman" panose="02020603050405020304" pitchFamily="18" charset="0"/>
                <a:ea typeface="Times New Roman" panose="02020603050405020304" pitchFamily="18" charset="0"/>
              </a:rPr>
              <a:t>#Implement the context management protocol using the </a:t>
            </a:r>
            <a:r>
              <a:rPr lang="en-US" altLang="zh-CN" sz="2200" b="1" kern="100" dirty="0">
                <a:solidFill>
                  <a:srgbClr val="FF0000"/>
                </a:solidFill>
                <a:latin typeface="Times New Roman" panose="02020603050405020304" pitchFamily="18" charset="0"/>
                <a:ea typeface="Times New Roman" panose="02020603050405020304" pitchFamily="18" charset="0"/>
              </a:rPr>
              <a:t>with </a:t>
            </a:r>
            <a:r>
              <a:rPr lang="zh-CN" altLang="zh-CN" sz="2200" b="1" kern="100" dirty="0">
                <a:solidFill>
                  <a:srgbClr val="FF0000"/>
                </a:solidFill>
                <a:latin typeface="Times New Roman" panose="02020603050405020304" pitchFamily="18" charset="0"/>
                <a:ea typeface="Times New Roman" panose="02020603050405020304" pitchFamily="18" charset="0"/>
              </a:rPr>
              <a:t>statement</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for line in f:</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err="1">
                <a:solidFill>
                  <a:srgbClr val="FF0000"/>
                </a:solidFill>
                <a:latin typeface="Times New Roman" panose="02020603050405020304" pitchFamily="18" charset="0"/>
                <a:ea typeface="Times New Roman" panose="02020603050405020304" pitchFamily="18" charset="0"/>
              </a:rPr>
              <a:t>        line_no </a:t>
            </a:r>
            <a:r>
              <a:rPr lang="en-US" altLang="zh-CN" sz="2200" b="1" kern="100" dirty="0">
                <a:solidFill>
                  <a:srgbClr val="FF0000"/>
                </a:solidFill>
                <a:latin typeface="Times New Roman" panose="02020603050405020304" pitchFamily="18" charset="0"/>
                <a:ea typeface="Times New Roman" panose="02020603050405020304" pitchFamily="18" charset="0"/>
              </a:rPr>
              <a:t>+= 1 </a:t>
            </a:r>
            <a:r>
              <a:rPr lang="zh-CN" altLang="zh-CN" sz="2200" b="1" kern="100" dirty="0">
                <a:solidFill>
                  <a:srgbClr val="FF0000"/>
                </a:solidFill>
                <a:latin typeface="Times New Roman" panose="02020603050405020304" pitchFamily="18" charset="0"/>
                <a:ea typeface="Times New Roman" panose="02020603050405020304" pitchFamily="18" charset="0"/>
              </a:rPr>
              <a:t>#Line number counting</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print(</a:t>
            </a:r>
            <a:r>
              <a:rPr lang="en-US" altLang="zh-CN" sz="2200" b="1" kern="100" dirty="0" err="1">
                <a:solidFill>
                  <a:srgbClr val="FF0000"/>
                </a:solidFill>
                <a:latin typeface="Times New Roman" panose="02020603050405020304" pitchFamily="18" charset="0"/>
                <a:ea typeface="Times New Roman" panose="02020603050405020304" pitchFamily="18" charset="0"/>
              </a:rPr>
              <a:t>line_no</a:t>
            </a:r>
            <a:r>
              <a:rPr lang="en-US" altLang="zh-CN" sz="2200" b="1" kern="100" dirty="0">
                <a:solidFill>
                  <a:srgbClr val="FF0000"/>
                </a:solidFill>
                <a:latin typeface="Times New Roman" panose="02020603050405020304" pitchFamily="18" charset="0"/>
                <a:ea typeface="Times New Roman" panose="02020603050405020304" pitchFamily="18" charset="0"/>
              </a:rPr>
              <a:t>, ":", line) </a:t>
            </a:r>
            <a:r>
              <a:rPr lang="zh-CN" altLang="zh-CN" sz="2200" b="1" kern="100" dirty="0">
                <a:solidFill>
                  <a:srgbClr val="FF0000"/>
                </a:solidFill>
                <a:latin typeface="Times New Roman" panose="02020603050405020304" pitchFamily="18" charset="0"/>
                <a:ea typeface="Times New Roman" panose="02020603050405020304" pitchFamily="18" charset="0"/>
              </a:rPr>
              <a:t>#Output the line number and the contents of the line</a:t>
            </a:r>
            <a:endParaRPr lang="zh-CN" altLang="zh-CN" sz="22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982663" y="374333"/>
            <a:ext cx="9793287" cy="533400"/>
          </a:xfrm>
        </p:spPr>
        <p:txBody>
          <a:bodyPr/>
          <a:lstStyle/>
          <a:p>
            <a:pPr eaLnBrk="1" hangingPunct="1">
              <a:defRPr/>
            </a:pPr>
            <a:r>
              <a:rPr lang="zh-CN" altLang="zh-CN"/>
              <a:t>Text file writing</a:t>
            </a:r>
            <a:endParaRPr lang="zh-CN" altLang="en-US"/>
          </a:p>
        </p:txBody>
      </p:sp>
      <p:sp>
        <p:nvSpPr>
          <p:cNvPr id="30723" name="内容占位符 2"/>
          <p:cNvSpPr>
            <a:spLocks noGrp="1" noChangeArrowheads="1"/>
          </p:cNvSpPr>
          <p:nvPr>
            <p:ph idx="1"/>
          </p:nvPr>
        </p:nvSpPr>
        <p:spPr>
          <a:xfrm>
            <a:off x="695325" y="765175"/>
            <a:ext cx="7772400" cy="4114800"/>
          </a:xfrm>
        </p:spPr>
        <p:txBody>
          <a:bodyPr/>
          <a:lstStyle/>
          <a:p>
            <a:pPr lvl="1" eaLnBrk="1" hangingPunct="1"/>
            <a:r>
              <a:rPr lang="zh-CN" altLang="zh-CN" sz="2800"/>
              <a:t>Opening files, writing data and closing files</a:t>
            </a:r>
            <a:endParaRPr lang="en-US" altLang="zh-CN" sz="2800"/>
          </a:p>
          <a:p>
            <a:pPr eaLnBrk="1" hangingPunct="1"/>
            <a:endParaRPr lang="en-US" altLang="zh-CN" sz="2800"/>
          </a:p>
        </p:txBody>
      </p:sp>
      <p:sp>
        <p:nvSpPr>
          <p:cNvPr id="3" name="矩形 2"/>
          <p:cNvSpPr/>
          <p:nvPr/>
        </p:nvSpPr>
        <p:spPr>
          <a:xfrm>
            <a:off x="998855" y="1341755"/>
            <a:ext cx="10785475" cy="5151755"/>
          </a:xfrm>
          <a:prstGeom prst="rect">
            <a:avLst/>
          </a:prstGeom>
          <a:solidFill>
            <a:schemeClr val="accent2">
              <a:lumMod val="20000"/>
              <a:lumOff val="80000"/>
            </a:schemeClr>
          </a:solidFill>
        </p:spPr>
        <p:txBody>
          <a:bodyPr>
            <a:noAutofit/>
          </a:bodyPr>
          <a:lstStyle/>
          <a:p>
            <a:pPr algn="just">
              <a:spcAft>
                <a:spcPts val="0"/>
              </a:spcAft>
              <a:defRPr/>
            </a:pPr>
            <a:r>
              <a:rPr lang="en-US" altLang="zh-CN" sz="2400" b="1" kern="100" dirty="0">
                <a:latin typeface="Times New Roman" panose="02020603050405020304" pitchFamily="18" charset="0"/>
                <a:ea typeface="Times New Roman" panose="02020603050405020304" pitchFamily="18" charset="0"/>
              </a:rPr>
              <a:t>1</a:t>
            </a:r>
            <a:r>
              <a:rPr lang="zh-CN" altLang="zh-CN" sz="2400" b="1" kern="100" dirty="0">
                <a:latin typeface="Times New Roman" panose="02020603050405020304" pitchFamily="18" charset="0"/>
                <a:ea typeface="Times New Roman" panose="02020603050405020304" pitchFamily="18" charset="0"/>
              </a:rPr>
              <a:t>. </a:t>
            </a:r>
            <a:r>
              <a:rPr lang="zh-CN" altLang="zh-CN" sz="2400" b="1" kern="100" dirty="0">
                <a:solidFill>
                  <a:srgbClr val="FF0000"/>
                </a:solidFill>
                <a:latin typeface="Times New Roman" panose="02020603050405020304" pitchFamily="18" charset="0"/>
                <a:ea typeface="Times New Roman" panose="02020603050405020304" pitchFamily="18" charset="0"/>
              </a:rPr>
              <a:t>Create or open file objects</a:t>
            </a:r>
            <a:endParaRPr lang="zh-CN" altLang="zh-CN" sz="2400"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built-in function </a:t>
            </a:r>
            <a:r>
              <a:rPr lang="en-US"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open() </a:t>
            </a:r>
            <a:r>
              <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allows you to create or open file objects, specifying the overwrite mode (when the file exists), encoding and cache size.</a:t>
            </a:r>
            <a:endPar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en-US" altLang="zh-CN" sz="2400" b="1" kern="100" dirty="0">
                <a:latin typeface="Times New Roman" panose="02020603050405020304" pitchFamily="18" charset="0"/>
                <a:ea typeface="Times New Roman" panose="02020603050405020304" pitchFamily="18" charset="0"/>
              </a:rPr>
              <a:t>2</a:t>
            </a:r>
            <a:r>
              <a:rPr lang="zh-CN" altLang="zh-CN" sz="2400" b="1" kern="100" dirty="0">
                <a:latin typeface="Times New Roman" panose="02020603050405020304" pitchFamily="18" charset="0"/>
                <a:ea typeface="Times New Roman" panose="02020603050405020304" pitchFamily="18" charset="0"/>
              </a:rPr>
              <a:t>. </a:t>
            </a:r>
            <a:r>
              <a:rPr lang="zh-CN" altLang="zh-CN" sz="2400" b="1" kern="100" dirty="0">
                <a:solidFill>
                  <a:srgbClr val="FF0000"/>
                </a:solidFill>
                <a:latin typeface="Times New Roman" panose="02020603050405020304" pitchFamily="18" charset="0"/>
                <a:ea typeface="Times New Roman" panose="02020603050405020304" pitchFamily="18" charset="0"/>
              </a:rPr>
              <a:t>Write a string to a text file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After opening the file, you can use its instance methods </a:t>
            </a:r>
            <a:r>
              <a:rPr lang="en-US"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write()</a:t>
            </a:r>
            <a:r>
              <a:rPr lang="en-US" altLang="zh-CN" sz="24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/writelines</a:t>
            </a:r>
            <a:r>
              <a:rPr lang="en-US"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write strings to the text file. You can use its example method </a:t>
            </a:r>
            <a:r>
              <a:rPr lang="en-US"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flush </a:t>
            </a:r>
            <a:r>
              <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force the buffered data to be updated to the file.</a:t>
            </a:r>
            <a:endPar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400" b="1" kern="100" dirty="0">
                <a:latin typeface="Times New Roman" panose="02020603050405020304" pitchFamily="18" charset="0"/>
                <a:ea typeface="Times New Roman" panose="02020603050405020304" pitchFamily="18" charset="0"/>
              </a:rPr>
              <a:t>f.write(s) #write the string s to the file f</a:t>
            </a:r>
            <a:endParaRPr lang="zh-CN" altLang="zh-CN" sz="2400" kern="100" dirty="0">
              <a:latin typeface="Times New Roman" panose="02020603050405020304" pitchFamily="18" charset="0"/>
              <a:ea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400" b="1" kern="100" dirty="0">
                <a:latin typeface="Times New Roman" panose="02020603050405020304" pitchFamily="18" charset="0"/>
                <a:ea typeface="Times New Roman" panose="02020603050405020304" pitchFamily="18" charset="0"/>
              </a:rPr>
              <a:t>f.writelines(lines) #Write each string in the list lines to the file f in turn</a:t>
            </a:r>
            <a:endParaRPr lang="zh-CN" altLang="zh-CN" sz="2400" kern="100" dirty="0">
              <a:latin typeface="Times New Roman" panose="02020603050405020304" pitchFamily="18" charset="0"/>
              <a:ea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400" b="1" kern="100" dirty="0">
                <a:latin typeface="Times New Roman" panose="02020603050405020304" pitchFamily="18" charset="0"/>
                <a:ea typeface="Times New Roman" panose="02020603050405020304" pitchFamily="18" charset="0"/>
              </a:rPr>
              <a:t>f.flush() #Update the buffered data to the file</a:t>
            </a:r>
            <a:endParaRPr lang="zh-CN" altLang="zh-CN" sz="2400" kern="100" dirty="0">
              <a:latin typeface="Times New Roman" panose="02020603050405020304" pitchFamily="18" charset="0"/>
              <a:ea typeface="Times New Roman" panose="02020603050405020304" pitchFamily="18" charset="0"/>
            </a:endParaRPr>
          </a:p>
          <a:p>
            <a:pPr algn="just">
              <a:spcAft>
                <a:spcPts val="0"/>
              </a:spcAft>
              <a:defRPr/>
            </a:pPr>
            <a:r>
              <a:rPr lang="en-US" altLang="zh-CN" sz="2400" b="1" kern="100" dirty="0">
                <a:latin typeface="Times New Roman" panose="02020603050405020304" pitchFamily="18" charset="0"/>
                <a:ea typeface="Times New Roman" panose="02020603050405020304" pitchFamily="18" charset="0"/>
              </a:rPr>
              <a:t>3</a:t>
            </a:r>
            <a:r>
              <a:rPr lang="zh-CN" altLang="zh-CN" sz="2400" b="1" kern="100" dirty="0">
                <a:latin typeface="Times New Roman" panose="02020603050405020304" pitchFamily="18" charset="0"/>
                <a:ea typeface="Times New Roman" panose="02020603050405020304" pitchFamily="18" charset="0"/>
              </a:rPr>
              <a:t>. </a:t>
            </a:r>
            <a:r>
              <a:rPr lang="zh-CN" altLang="zh-CN" sz="2400" b="1" kern="100" dirty="0">
                <a:solidFill>
                  <a:srgbClr val="FF0000"/>
                </a:solidFill>
                <a:latin typeface="Times New Roman" panose="02020603050405020304" pitchFamily="18" charset="0"/>
                <a:ea typeface="Times New Roman" panose="02020603050405020304" pitchFamily="18" charset="0"/>
              </a:rPr>
              <a:t>Closure of documentation</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When writing to the file is complete, the stream should be closed using the close method to free up resources and update the buffered data to the file</a:t>
            </a:r>
            <a:endParaRPr lang="zh-CN" altLang="zh-CN" sz="2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Font typeface="Wingdings" panose="05000000000000000000" pitchFamily="2" charset="2"/>
              <a:buChar char=""/>
              <a:defRPr/>
            </a:pPr>
            <a:r>
              <a:rPr lang="en-US" altLang="zh-CN" sz="2400" b="1" kern="100" dirty="0" err="1">
                <a:latin typeface="Times New Roman" panose="02020603050405020304" pitchFamily="18" charset="0"/>
                <a:ea typeface="Times New Roman" panose="02020603050405020304" pitchFamily="18" charset="0"/>
              </a:rPr>
              <a:t>f.close</a:t>
            </a:r>
            <a:r>
              <a:rPr lang="en-US" altLang="zh-CN" sz="2400" b="1" kern="100" dirty="0">
                <a:latin typeface="Times New Roman" panose="02020603050405020304" pitchFamily="18" charset="0"/>
                <a:ea typeface="Times New Roman" panose="02020603050405020304" pitchFamily="18" charset="0"/>
              </a:rPr>
              <a:t>() # </a:t>
            </a:r>
            <a:r>
              <a:rPr lang="zh-CN" altLang="zh-CN" sz="2400" b="1" kern="100" dirty="0">
                <a:latin typeface="Times New Roman" panose="02020603050405020304" pitchFamily="18" charset="0"/>
                <a:ea typeface="Times New Roman" panose="02020603050405020304" pitchFamily="18" charset="0"/>
              </a:rPr>
              <a:t>close the file</a:t>
            </a:r>
            <a:endParaRPr lang="zh-CN" altLang="zh-CN" sz="24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015814" y="980728"/>
            <a:ext cx="9865096" cy="484239"/>
          </a:xfrm>
        </p:spPr>
        <p:txBody>
          <a:bodyPr/>
          <a:lstStyle/>
          <a:p>
            <a:pPr eaLnBrk="1" hangingPunct="1">
              <a:defRPr/>
            </a:pPr>
            <a:r>
              <a:rPr lang="zh-CN" altLang="zh-CN" dirty="0">
                <a:highlight>
                  <a:srgbClr val="00FFFF"/>
                </a:highlight>
                <a:latin typeface="+mn-lt"/>
                <a:ea typeface="+mn-ea"/>
                <a:cs typeface="Times New Roman" panose="02020603050405020304" pitchFamily="18" charset="0"/>
              </a:rPr>
              <a:t>[Example </a:t>
            </a:r>
            <a:r>
              <a:rPr lang="en-US" altLang="zh-CN" dirty="0">
                <a:highlight>
                  <a:srgbClr val="00FFFF"/>
                </a:highlight>
                <a:latin typeface="+mn-lt"/>
                <a:ea typeface="+mn-ea"/>
                <a:cs typeface="Times New Roman" panose="02020603050405020304" pitchFamily="18" charset="0"/>
              </a:rPr>
              <a:t>6.10</a:t>
            </a:r>
            <a:r>
              <a:rPr lang="zh-CN" altLang="zh-CN" dirty="0">
                <a:highlight>
                  <a:srgbClr val="00FFFF"/>
                </a:highlight>
                <a:latin typeface="+mn-lt"/>
                <a:ea typeface="+mn-ea"/>
                <a:cs typeface="Times New Roman" panose="02020603050405020304" pitchFamily="18" charset="0"/>
              </a:rPr>
              <a:t>] Example of writing a text file</a:t>
            </a:r>
            <a:endParaRPr lang="zh-CN" altLang="en-US" dirty="0">
              <a:highlight>
                <a:srgbClr val="00FFFF"/>
              </a:highlight>
              <a:latin typeface="+mn-lt"/>
              <a:ea typeface="+mn-ea"/>
              <a:cs typeface="Times New Roman" panose="02020603050405020304" pitchFamily="18" charset="0"/>
            </a:endParaRPr>
          </a:p>
        </p:txBody>
      </p:sp>
      <p:sp>
        <p:nvSpPr>
          <p:cNvPr id="2" name="矩形 1"/>
          <p:cNvSpPr/>
          <p:nvPr/>
        </p:nvSpPr>
        <p:spPr>
          <a:xfrm>
            <a:off x="1231900" y="2051050"/>
            <a:ext cx="9432925" cy="2308225"/>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3600" b="1" kern="100" dirty="0">
                <a:solidFill>
                  <a:srgbClr val="FF0000"/>
                </a:solidFill>
                <a:latin typeface="Times New Roman" panose="02020603050405020304" pitchFamily="18" charset="0"/>
                <a:ea typeface="Times New Roman" panose="02020603050405020304" pitchFamily="18" charset="0"/>
              </a:rPr>
              <a:t>with open(r'c:\pythonpa\data1.txt', 'w') as f.</a:t>
            </a:r>
            <a:endParaRPr lang="zh-CN" altLang="zh-CN" sz="36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600" b="1" kern="100" dirty="0">
                <a:solidFill>
                  <a:srgbClr val="FF0000"/>
                </a:solidFill>
                <a:latin typeface="Times New Roman" panose="02020603050405020304" pitchFamily="18" charset="0"/>
                <a:ea typeface="Times New Roman" panose="02020603050405020304" pitchFamily="18" charset="0"/>
              </a:rPr>
              <a:t>    f.write('123\n') #write string</a:t>
            </a:r>
            <a:endParaRPr lang="zh-CN" altLang="zh-CN" sz="36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600" b="1" kern="100" dirty="0">
                <a:solidFill>
                  <a:srgbClr val="FF0000"/>
                </a:solidFill>
                <a:latin typeface="Times New Roman" panose="02020603050405020304" pitchFamily="18" charset="0"/>
                <a:ea typeface="Times New Roman" panose="02020603050405020304" pitchFamily="18" charset="0"/>
              </a:rPr>
              <a:t>    f.write('abc\n') #write string</a:t>
            </a:r>
            <a:endParaRPr lang="zh-CN" altLang="zh-CN" sz="36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600" b="1" kern="100" dirty="0">
                <a:solidFill>
                  <a:srgbClr val="FF0000"/>
                </a:solidFill>
                <a:latin typeface="Times New Roman" panose="02020603050405020304" pitchFamily="18" charset="0"/>
                <a:ea typeface="Times New Roman" panose="02020603050405020304" pitchFamily="18" charset="0"/>
              </a:rPr>
              <a:t>    f.writelines(['456\n', 'def\n']) #write string</a:t>
            </a:r>
            <a:endParaRPr lang="zh-CN" altLang="zh-CN" sz="36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127125" y="412750"/>
            <a:ext cx="9721850" cy="566738"/>
          </a:xfrm>
        </p:spPr>
        <p:txBody>
          <a:bodyPr/>
          <a:lstStyle/>
          <a:p>
            <a:pPr eaLnBrk="1" hangingPunct="1">
              <a:defRPr/>
            </a:pPr>
            <a:r>
              <a:rPr lang="zh-CN" altLang="zh-CN"/>
              <a:t>Text file reading</a:t>
            </a:r>
            <a:endParaRPr lang="en-US" altLang="zh-CN"/>
          </a:p>
        </p:txBody>
      </p:sp>
      <p:sp>
        <p:nvSpPr>
          <p:cNvPr id="32771" name="内容占位符 2"/>
          <p:cNvSpPr>
            <a:spLocks noGrp="1" noChangeArrowheads="1"/>
          </p:cNvSpPr>
          <p:nvPr>
            <p:ph idx="1"/>
          </p:nvPr>
        </p:nvSpPr>
        <p:spPr>
          <a:xfrm>
            <a:off x="1128395" y="836930"/>
            <a:ext cx="7772400" cy="4114800"/>
          </a:xfrm>
        </p:spPr>
        <p:txBody>
          <a:bodyPr/>
          <a:lstStyle/>
          <a:p>
            <a:pPr lvl="1" eaLnBrk="1" hangingPunct="1"/>
            <a:r>
              <a:rPr lang="zh-CN" altLang="zh-CN"/>
              <a:t>Opening files, reading data and closing files</a:t>
            </a:r>
            <a:endParaRPr lang="en-US" altLang="zh-CN"/>
          </a:p>
        </p:txBody>
      </p:sp>
      <p:sp>
        <p:nvSpPr>
          <p:cNvPr id="2" name="矩形 1"/>
          <p:cNvSpPr/>
          <p:nvPr/>
        </p:nvSpPr>
        <p:spPr>
          <a:xfrm>
            <a:off x="768033" y="1341438"/>
            <a:ext cx="11088687" cy="5169535"/>
          </a:xfrm>
          <a:prstGeom prst="rect">
            <a:avLst/>
          </a:prstGeom>
          <a:solidFill>
            <a:schemeClr val="accent2">
              <a:lumMod val="20000"/>
              <a:lumOff val="80000"/>
            </a:schemeClr>
          </a:solidFill>
        </p:spPr>
        <p:txBody>
          <a:bodyPr>
            <a:spAutoFit/>
          </a:bodyPr>
          <a:lstStyle/>
          <a:p>
            <a:pPr algn="just">
              <a:spcAft>
                <a:spcPts val="0"/>
              </a:spcAft>
              <a:defRPr/>
            </a:pPr>
            <a:r>
              <a:rPr lang="en-US" altLang="zh-CN" sz="2200" b="1" kern="100" dirty="0">
                <a:latin typeface="Times New Roman" panose="02020603050405020304" pitchFamily="18" charset="0"/>
                <a:ea typeface="Times New Roman" panose="02020603050405020304" pitchFamily="18" charset="0"/>
              </a:rPr>
              <a:t>1</a:t>
            </a:r>
            <a:r>
              <a:rPr lang="zh-CN" altLang="zh-CN" sz="2200" b="1" kern="100" dirty="0">
                <a:latin typeface="Times New Roman" panose="02020603050405020304" pitchFamily="18" charset="0"/>
                <a:ea typeface="Times New Roman" panose="02020603050405020304" pitchFamily="18" charset="0"/>
              </a:rPr>
              <a:t>. </a:t>
            </a:r>
            <a:r>
              <a:rPr lang="zh-CN" altLang="zh-CN" sz="2200" b="1" kern="100" dirty="0">
                <a:solidFill>
                  <a:srgbClr val="FF0000"/>
                </a:solidFill>
                <a:latin typeface="Times New Roman" panose="02020603050405020304" pitchFamily="18" charset="0"/>
                <a:ea typeface="Times New Roman" panose="02020603050405020304" pitchFamily="18" charset="0"/>
              </a:rPr>
              <a:t>Open the file object</a:t>
            </a:r>
            <a:endParaRPr lang="zh-CN" altLang="zh-CN" sz="2200"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File objects can be opened with the built-in function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open()</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Encoding and cache size can be specified. Example:</a:t>
            </a:r>
            <a:endPar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kern="100" dirty="0">
                <a:latin typeface="Times New Roman" panose="02020603050405020304" pitchFamily="18" charset="0"/>
                <a:ea typeface="Times New Roman" panose="02020603050405020304" pitchFamily="18" charset="0"/>
              </a:rPr>
              <a:t>f1=open('data1.txt', 'r') </a:t>
            </a:r>
            <a:r>
              <a:rPr lang="zh-CN" altLang="zh-CN" sz="2200" kern="100" dirty="0">
                <a:latin typeface="Times New Roman" panose="02020603050405020304" pitchFamily="18" charset="0"/>
                <a:ea typeface="Times New Roman" panose="02020603050405020304" pitchFamily="18" charset="0"/>
              </a:rPr>
              <a:t>#open </a:t>
            </a:r>
            <a:r>
              <a:rPr lang="x-none" altLang="zh-CN" sz="2200" kern="100" dirty="0">
                <a:latin typeface="Times New Roman" panose="02020603050405020304" pitchFamily="18" charset="0"/>
                <a:ea typeface="Times New Roman" panose="02020603050405020304" pitchFamily="18" charset="0"/>
              </a:rPr>
              <a:t>data1.txt</a:t>
            </a:r>
            <a:r>
              <a:rPr lang="zh-CN" altLang="zh-CN" sz="2200" kern="100" dirty="0">
                <a:latin typeface="Times New Roman" panose="02020603050405020304" pitchFamily="18" charset="0"/>
                <a:ea typeface="Times New Roman" panose="02020603050405020304" pitchFamily="18" charset="0"/>
              </a:rPr>
              <a:t>, if the file doesn't exist, it causes </a:t>
            </a:r>
            <a:r>
              <a:rPr lang="x-none" altLang="zh-CN" sz="2200" kern="100" dirty="0">
                <a:latin typeface="Times New Roman" panose="02020603050405020304" pitchFamily="18" charset="0"/>
                <a:ea typeface="Times New Roman" panose="02020603050405020304" pitchFamily="18" charset="0"/>
              </a:rPr>
              <a:t>FileNotFoundError</a:t>
            </a:r>
            <a:endParaRPr lang="zh-CN" altLang="zh-CN" sz="2200" kern="100" dirty="0">
              <a:latin typeface="Times New Roman" panose="02020603050405020304" pitchFamily="18" charset="0"/>
              <a:ea typeface="Times New Roman" panose="02020603050405020304" pitchFamily="18" charset="0"/>
            </a:endParaRPr>
          </a:p>
          <a:p>
            <a:pPr algn="just">
              <a:spcAft>
                <a:spcPts val="0"/>
              </a:spcAft>
              <a:defRPr/>
            </a:pPr>
            <a:r>
              <a:rPr lang="en-US" altLang="zh-CN" sz="2200" b="1" kern="100" dirty="0">
                <a:latin typeface="Times New Roman" panose="02020603050405020304" pitchFamily="18" charset="0"/>
                <a:ea typeface="Times New Roman" panose="02020603050405020304" pitchFamily="18" charset="0"/>
              </a:rPr>
              <a:t>2</a:t>
            </a:r>
            <a:r>
              <a:rPr lang="zh-CN" altLang="zh-CN" sz="2200" b="1" kern="100" dirty="0">
                <a:latin typeface="Times New Roman" panose="02020603050405020304" pitchFamily="18" charset="0"/>
                <a:ea typeface="Times New Roman" panose="02020603050405020304" pitchFamily="18" charset="0"/>
              </a:rPr>
              <a:t>. </a:t>
            </a:r>
            <a:r>
              <a:rPr lang="zh-CN" altLang="zh-CN" sz="2200" b="1" kern="100" dirty="0">
                <a:solidFill>
                  <a:srgbClr val="FF0000"/>
                </a:solidFill>
                <a:latin typeface="Times New Roman" panose="02020603050405020304" pitchFamily="18" charset="0"/>
                <a:ea typeface="Times New Roman" panose="02020603050405020304" pitchFamily="18" charset="0"/>
              </a:rPr>
              <a:t>Reading character data from an open text file</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After openin</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file, you can read the character data using the following example methods.</a:t>
            </a:r>
            <a:endPar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200" b="1" kern="100" dirty="0">
                <a:latin typeface="Times New Roman" panose="02020603050405020304" pitchFamily="18" charset="0"/>
                <a:ea typeface="Times New Roman" panose="02020603050405020304" pitchFamily="18" charset="0"/>
              </a:rPr>
              <a:t>f.read()</a:t>
            </a:r>
            <a:r>
              <a:rPr lang="zh-CN" altLang="zh-CN" sz="2200" b="1" kern="100" dirty="0">
                <a:latin typeface="Times New Roman" panose="02020603050405020304" pitchFamily="18" charset="0"/>
                <a:ea typeface="Times New Roman" panose="02020603050405020304" pitchFamily="18" charset="0"/>
              </a:rPr>
              <a:t>: reads </a:t>
            </a:r>
            <a:r>
              <a:rPr lang="x-none" altLang="zh-CN" sz="2200" b="1" kern="100" dirty="0">
                <a:latin typeface="Times New Roman" panose="02020603050405020304" pitchFamily="18" charset="0"/>
                <a:ea typeface="Times New Roman" panose="02020603050405020304" pitchFamily="18" charset="0"/>
              </a:rPr>
              <a:t>the rest of the contents from f up to the end of the file, returning a string</a:t>
            </a:r>
            <a:r>
              <a:rPr lang="zh-CN" altLang="zh-CN" sz="2200" b="1" kern="100" dirty="0">
                <a:latin typeface="Times New Roman" panose="02020603050405020304" pitchFamily="18" charset="0"/>
                <a:ea typeface="Times New Roman" panose="02020603050405020304" pitchFamily="18" charset="0"/>
              </a:rPr>
              <a:t>.</a:t>
            </a:r>
            <a:endParaRPr lang="zh-CN" altLang="zh-CN" sz="2200" kern="100" dirty="0">
              <a:latin typeface="Times New Roman" panose="02020603050405020304" pitchFamily="18" charset="0"/>
              <a:ea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200" b="1" kern="100" dirty="0">
                <a:latin typeface="Times New Roman" panose="02020603050405020304" pitchFamily="18" charset="0"/>
                <a:ea typeface="Times New Roman" panose="02020603050405020304" pitchFamily="18" charset="0"/>
              </a:rPr>
              <a:t>f.read(n)</a:t>
            </a:r>
            <a:r>
              <a:rPr lang="zh-CN" altLang="zh-CN" sz="2200" b="1" kern="100" dirty="0">
                <a:latin typeface="Times New Roman" panose="02020603050405020304" pitchFamily="18" charset="0"/>
                <a:ea typeface="Times New Roman" panose="02020603050405020304" pitchFamily="18" charset="0"/>
              </a:rPr>
              <a:t>: </a:t>
            </a:r>
            <a:r>
              <a:rPr lang="x-none" altLang="zh-CN" sz="2200" b="1" kern="100" dirty="0">
                <a:latin typeface="Times New Roman" panose="02020603050405020304" pitchFamily="18" charset="0"/>
                <a:ea typeface="Times New Roman" panose="02020603050405020304" pitchFamily="18" charset="0"/>
              </a:rPr>
              <a:t>read up to n characters from f, return a string</a:t>
            </a:r>
            <a:r>
              <a:rPr lang="zh-CN" altLang="zh-CN" sz="2200" b="1" kern="100" dirty="0">
                <a:latin typeface="Times New Roman" panose="02020603050405020304" pitchFamily="18" charset="0"/>
                <a:ea typeface="Times New Roman" panose="02020603050405020304" pitchFamily="18" charset="0"/>
              </a:rPr>
              <a:t>; </a:t>
            </a:r>
            <a:r>
              <a:rPr lang="x-none" altLang="zh-CN" sz="2200" b="1" kern="100" dirty="0">
                <a:latin typeface="Times New Roman" panose="02020603050405020304" pitchFamily="18" charset="0"/>
                <a:ea typeface="Times New Roman" panose="02020603050405020304" pitchFamily="18" charset="0"/>
              </a:rPr>
              <a:t>if n is negative or None, r</a:t>
            </a:r>
            <a:r>
              <a:rPr lang="en-US" altLang="x-none" sz="2200" b="1" kern="100" dirty="0">
                <a:latin typeface="Times New Roman" panose="02020603050405020304" pitchFamily="18" charset="0"/>
                <a:ea typeface="Times New Roman" panose="02020603050405020304" pitchFamily="18" charset="0"/>
              </a:rPr>
              <a:t>e</a:t>
            </a:r>
            <a:r>
              <a:rPr lang="x-none" altLang="zh-CN" sz="2200" b="1" kern="100" dirty="0">
                <a:latin typeface="Times New Roman" panose="02020603050405020304" pitchFamily="18" charset="0"/>
                <a:ea typeface="Times New Roman" panose="02020603050405020304" pitchFamily="18" charset="0"/>
              </a:rPr>
              <a:t>ad until the end of the file</a:t>
            </a:r>
            <a:r>
              <a:rPr lang="zh-CN" altLang="zh-CN" sz="2200" b="1" kern="100" dirty="0">
                <a:latin typeface="Times New Roman" panose="02020603050405020304" pitchFamily="18" charset="0"/>
                <a:ea typeface="Times New Roman" panose="02020603050405020304" pitchFamily="18" charset="0"/>
              </a:rPr>
              <a:t>.</a:t>
            </a:r>
            <a:endParaRPr lang="zh-CN" altLang="zh-CN" sz="2200" kern="100" dirty="0">
              <a:latin typeface="Times New Roman" panose="02020603050405020304" pitchFamily="18" charset="0"/>
              <a:ea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200" b="1" kern="100" dirty="0">
                <a:latin typeface="Times New Roman" panose="02020603050405020304" pitchFamily="18" charset="0"/>
                <a:ea typeface="Times New Roman" panose="02020603050405020304" pitchFamily="18" charset="0"/>
              </a:rPr>
              <a:t>f.readline()</a:t>
            </a:r>
            <a:r>
              <a:rPr lang="zh-CN" altLang="zh-CN" sz="2200" b="1" kern="100" dirty="0">
                <a:latin typeface="Times New Roman" panose="02020603050405020304" pitchFamily="18" charset="0"/>
                <a:ea typeface="Times New Roman" panose="02020603050405020304" pitchFamily="18" charset="0"/>
              </a:rPr>
              <a:t>: </a:t>
            </a:r>
            <a:r>
              <a:rPr lang="x-none" altLang="zh-CN" sz="2200" b="1" kern="100" dirty="0">
                <a:latin typeface="Times New Roman" panose="02020603050405020304" pitchFamily="18" charset="0"/>
                <a:ea typeface="Times New Roman" panose="02020603050405020304" pitchFamily="18" charset="0"/>
              </a:rPr>
              <a:t>read 1 line from f, return a string</a:t>
            </a:r>
            <a:r>
              <a:rPr lang="zh-CN" altLang="zh-CN" sz="2200" b="1" kern="100" dirty="0">
                <a:latin typeface="Times New Roman" panose="02020603050405020304" pitchFamily="18" charset="0"/>
                <a:ea typeface="Times New Roman" panose="02020603050405020304" pitchFamily="18" charset="0"/>
              </a:rPr>
              <a:t>.</a:t>
            </a:r>
            <a:endParaRPr lang="zh-CN" altLang="zh-CN" sz="2200" kern="100" dirty="0">
              <a:latin typeface="Times New Roman" panose="02020603050405020304" pitchFamily="18" charset="0"/>
              <a:ea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200" b="1" kern="100" dirty="0">
                <a:latin typeface="Times New Roman" panose="02020603050405020304" pitchFamily="18" charset="0"/>
                <a:ea typeface="Times New Roman" panose="02020603050405020304" pitchFamily="18" charset="0"/>
              </a:rPr>
              <a:t>f.readlines()</a:t>
            </a:r>
            <a:r>
              <a:rPr lang="zh-CN" altLang="zh-CN" sz="2200" b="1" kern="100" dirty="0">
                <a:latin typeface="Times New Roman" panose="02020603050405020304" pitchFamily="18" charset="0"/>
                <a:ea typeface="Times New Roman" panose="02020603050405020304" pitchFamily="18" charset="0"/>
              </a:rPr>
              <a:t>: reads </a:t>
            </a:r>
            <a:r>
              <a:rPr lang="x-none" altLang="zh-CN" sz="2200" b="1" kern="100" dirty="0">
                <a:latin typeface="Times New Roman" panose="02020603050405020304" pitchFamily="18" charset="0"/>
                <a:ea typeface="Times New Roman" panose="02020603050405020304" pitchFamily="18" charset="0"/>
              </a:rPr>
              <a:t>the remaining multiple lines from f and returns a list</a:t>
            </a:r>
            <a:r>
              <a:rPr lang="zh-CN" altLang="zh-CN" sz="2200" b="1" kern="100" dirty="0">
                <a:latin typeface="Times New Roman" panose="02020603050405020304" pitchFamily="18" charset="0"/>
                <a:ea typeface="Times New Roman" panose="02020603050405020304" pitchFamily="18" charset="0"/>
              </a:rPr>
              <a:t>.</a:t>
            </a:r>
            <a:endParaRPr lang="zh-CN" altLang="zh-CN" sz="2200" kern="100" dirty="0">
              <a:latin typeface="Times New Roman" panose="02020603050405020304" pitchFamily="18" charset="0"/>
              <a:ea typeface="Times New Roman" panose="02020603050405020304" pitchFamily="18" charset="0"/>
            </a:endParaRPr>
          </a:p>
          <a:p>
            <a:pPr algn="just">
              <a:spcAft>
                <a:spcPts val="0"/>
              </a:spcAft>
              <a:defRPr/>
            </a:pPr>
            <a:r>
              <a:rPr lang="en-US" altLang="zh-CN" sz="2200" b="1" kern="100" dirty="0">
                <a:latin typeface="Times New Roman" panose="02020603050405020304" pitchFamily="18" charset="0"/>
                <a:ea typeface="Times New Roman" panose="02020603050405020304" pitchFamily="18" charset="0"/>
              </a:rPr>
              <a:t>3</a:t>
            </a:r>
            <a:r>
              <a:rPr lang="zh-CN" altLang="zh-CN" sz="2200" b="1" kern="100" dirty="0">
                <a:latin typeface="Times New Roman" panose="02020603050405020304" pitchFamily="18" charset="0"/>
                <a:ea typeface="Times New Roman" panose="02020603050405020304" pitchFamily="18" charset="0"/>
              </a:rPr>
              <a:t>. </a:t>
            </a:r>
            <a:r>
              <a:rPr lang="zh-CN" altLang="zh-CN" sz="2200" b="1" kern="100" dirty="0">
                <a:solidFill>
                  <a:srgbClr val="FF0000"/>
                </a:solidFill>
                <a:latin typeface="Times New Roman" panose="02020603050405020304" pitchFamily="18" charset="0"/>
                <a:ea typeface="Times New Roman" panose="02020603050405020304" pitchFamily="18" charset="0"/>
              </a:rPr>
              <a:t>Closure of documentation</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Streams can be closed using the close method to free up resources. Usually a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with statement </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used to ensure that the system automatically closes open streams</a:t>
            </a:r>
            <a:endPar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019275" y="489620"/>
            <a:ext cx="9793088" cy="504155"/>
          </a:xfrm>
        </p:spPr>
        <p:txBody>
          <a:bodyPr/>
          <a:lstStyle/>
          <a:p>
            <a:pPr eaLnBrk="1" hangingPunct="1">
              <a:defRPr/>
            </a:pPr>
            <a:r>
              <a:rPr lang="zh-CN" altLang="zh-CN" dirty="0">
                <a:highlight>
                  <a:srgbClr val="00FFFF"/>
                </a:highlight>
                <a:latin typeface="+mn-lt"/>
                <a:ea typeface="+mn-ea"/>
                <a:cs typeface="Times New Roman" panose="02020603050405020304" pitchFamily="18" charset="0"/>
              </a:rPr>
              <a:t>[Example </a:t>
            </a:r>
            <a:r>
              <a:rPr lang="en-US" altLang="zh-CN" dirty="0">
                <a:highlight>
                  <a:srgbClr val="00FFFF"/>
                </a:highlight>
                <a:latin typeface="+mn-lt"/>
                <a:ea typeface="+mn-ea"/>
                <a:cs typeface="Times New Roman" panose="02020603050405020304" pitchFamily="18" charset="0"/>
              </a:rPr>
              <a:t>6.11</a:t>
            </a:r>
            <a:r>
              <a:rPr lang="zh-CN" altLang="zh-CN" dirty="0">
                <a:highlight>
                  <a:srgbClr val="00FFFF"/>
                </a:highlight>
                <a:latin typeface="+mn-lt"/>
                <a:ea typeface="+mn-ea"/>
                <a:cs typeface="Times New Roman" panose="02020603050405020304" pitchFamily="18" charset="0"/>
              </a:rPr>
              <a:t>] Text File Reading Example</a:t>
            </a:r>
            <a:endParaRPr lang="en-US" altLang="zh-CN" dirty="0">
              <a:highlight>
                <a:srgbClr val="00FFFF"/>
              </a:highlight>
              <a:latin typeface="+mn-lt"/>
              <a:ea typeface="+mn-ea"/>
              <a:cs typeface="Times New Roman" panose="02020603050405020304" pitchFamily="18" charset="0"/>
            </a:endParaRPr>
          </a:p>
        </p:txBody>
      </p:sp>
      <p:sp>
        <p:nvSpPr>
          <p:cNvPr id="2" name="矩形 1"/>
          <p:cNvSpPr/>
          <p:nvPr/>
        </p:nvSpPr>
        <p:spPr>
          <a:xfrm>
            <a:off x="1127125" y="1196975"/>
            <a:ext cx="9577388" cy="1754188"/>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3600" b="1" kern="100" dirty="0">
                <a:latin typeface="Times New Roman" panose="02020603050405020304" pitchFamily="18" charset="0"/>
                <a:ea typeface="Times New Roman" panose="02020603050405020304" pitchFamily="18" charset="0"/>
              </a:rPr>
              <a:t>with open(r'c:\pythonpa\data1.txt', 'r') as f.</a:t>
            </a:r>
            <a:endParaRPr lang="zh-CN" altLang="zh-CN" sz="3600" b="1" kern="100" dirty="0">
              <a:latin typeface="Times New Roman" panose="02020603050405020304" pitchFamily="18" charset="0"/>
              <a:ea typeface="Times New Roman" panose="02020603050405020304" pitchFamily="18" charset="0"/>
            </a:endParaRPr>
          </a:p>
          <a:p>
            <a:pPr marL="266700" algn="just">
              <a:spcAft>
                <a:spcPts val="0"/>
              </a:spcAft>
              <a:defRPr/>
            </a:pPr>
            <a:r>
              <a:rPr lang="x-none" altLang="zh-CN" sz="3600" b="1" kern="100" dirty="0">
                <a:latin typeface="Times New Roman" panose="02020603050405020304" pitchFamily="18" charset="0"/>
                <a:ea typeface="Times New Roman" panose="02020603050405020304" pitchFamily="18" charset="0"/>
              </a:rPr>
              <a:t>    for s in f.readlines()::</a:t>
            </a:r>
            <a:endParaRPr lang="zh-CN" altLang="zh-CN" sz="3600" b="1" kern="100" dirty="0">
              <a:latin typeface="Times New Roman" panose="02020603050405020304" pitchFamily="18" charset="0"/>
              <a:ea typeface="Times New Roman" panose="02020603050405020304" pitchFamily="18" charset="0"/>
            </a:endParaRPr>
          </a:p>
          <a:p>
            <a:pPr marL="266700" algn="just">
              <a:spcAft>
                <a:spcPts val="0"/>
              </a:spcAft>
              <a:defRPr/>
            </a:pPr>
            <a:r>
              <a:rPr lang="x-none" altLang="zh-CN" sz="3600" b="1" kern="100" dirty="0">
                <a:latin typeface="Times New Roman" panose="02020603050405020304" pitchFamily="18" charset="0"/>
                <a:ea typeface="Times New Roman" panose="02020603050405020304" pitchFamily="18" charset="0"/>
              </a:rPr>
              <a:t>        print(s, end='')</a:t>
            </a:r>
            <a:endParaRPr lang="zh-CN" altLang="zh-CN" sz="3600" b="1" kern="100" dirty="0">
              <a:latin typeface="Times New Roman" panose="02020603050405020304" pitchFamily="18" charset="0"/>
              <a:ea typeface="Times New Roman" panose="02020603050405020304" pitchFamily="18" charset="0"/>
            </a:endParaRPr>
          </a:p>
        </p:txBody>
      </p:sp>
      <p:pic>
        <p:nvPicPr>
          <p:cNvPr id="33796"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792538" y="3357563"/>
            <a:ext cx="2087562"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415992" y="486870"/>
            <a:ext cx="9720262" cy="531813"/>
          </a:xfrm>
        </p:spPr>
        <p:txBody>
          <a:bodyPr/>
          <a:lstStyle/>
          <a:p>
            <a:pPr eaLnBrk="1" hangingPunct="1">
              <a:defRPr/>
            </a:pPr>
            <a:r>
              <a:rPr lang="zh-CN" altLang="zh-CN" dirty="0"/>
              <a:t>Inputs and outputs overview</a:t>
            </a:r>
            <a:endParaRPr lang="zh-CN" altLang="en-US" dirty="0"/>
          </a:p>
        </p:txBody>
      </p:sp>
      <p:sp>
        <p:nvSpPr>
          <p:cNvPr id="16387" name="内容占位符 2"/>
          <p:cNvSpPr>
            <a:spLocks noGrp="1" noChangeArrowheads="1"/>
          </p:cNvSpPr>
          <p:nvPr>
            <p:ph idx="1"/>
          </p:nvPr>
        </p:nvSpPr>
        <p:spPr>
          <a:xfrm>
            <a:off x="1271587" y="2132097"/>
            <a:ext cx="9001125" cy="4616450"/>
          </a:xfrm>
        </p:spPr>
        <p:txBody>
          <a:bodyPr/>
          <a:lstStyle/>
          <a:p>
            <a:pPr eaLnBrk="1" hangingPunct="1"/>
            <a:endParaRPr lang="en-US" altLang="zh-CN" sz="2200" dirty="0"/>
          </a:p>
          <a:p>
            <a:pPr eaLnBrk="1" hangingPunct="1"/>
            <a:endParaRPr lang="en-US" altLang="zh-CN" sz="2200" dirty="0"/>
          </a:p>
          <a:p>
            <a:pPr eaLnBrk="1" hangingPunct="1"/>
            <a:endParaRPr lang="en-US" altLang="zh-CN" sz="2200" dirty="0"/>
          </a:p>
          <a:p>
            <a:pPr eaLnBrk="1" hangingPunct="1"/>
            <a:r>
              <a:rPr lang="en-US" altLang="zh-CN" sz="2200" dirty="0"/>
              <a:t>Python </a:t>
            </a:r>
            <a:r>
              <a:rPr lang="zh-CN" altLang="zh-CN" sz="2200" dirty="0"/>
              <a:t>programs can usually implement interactive features using one of the following methods:</a:t>
            </a:r>
            <a:endParaRPr lang="zh-CN" altLang="zh-CN" sz="2200" dirty="0"/>
          </a:p>
          <a:p>
            <a:pPr eaLnBrk="1" hangingPunct="1"/>
            <a:r>
              <a:rPr lang="zh-CN" altLang="zh-CN" sz="2200" dirty="0"/>
              <a:t>(</a:t>
            </a:r>
            <a:r>
              <a:rPr lang="en-US" altLang="zh-CN" sz="2200" dirty="0"/>
              <a:t>1</a:t>
            </a:r>
            <a:r>
              <a:rPr lang="zh-CN" altLang="zh-CN" sz="2200" dirty="0"/>
              <a:t>) Command line parameters.</a:t>
            </a:r>
            <a:endParaRPr lang="zh-CN" altLang="zh-CN" sz="2200" dirty="0"/>
          </a:p>
          <a:p>
            <a:pPr eaLnBrk="1" hangingPunct="1"/>
            <a:r>
              <a:rPr lang="zh-CN" altLang="zh-CN" sz="2200" dirty="0"/>
              <a:t>(</a:t>
            </a:r>
            <a:r>
              <a:rPr lang="en-US" altLang="zh-CN" sz="2200" dirty="0"/>
              <a:t>2</a:t>
            </a:r>
            <a:r>
              <a:rPr lang="zh-CN" altLang="zh-CN" sz="2200" dirty="0"/>
              <a:t>) Standard input and output functions.</a:t>
            </a:r>
            <a:endParaRPr lang="zh-CN" altLang="zh-CN" sz="2200" dirty="0"/>
          </a:p>
          <a:p>
            <a:pPr eaLnBrk="1" hangingPunct="1"/>
            <a:r>
              <a:rPr lang="zh-CN" altLang="zh-CN" sz="2200" dirty="0"/>
              <a:t>(</a:t>
            </a:r>
            <a:r>
              <a:rPr lang="en-US" altLang="zh-CN" sz="2200" dirty="0"/>
              <a:t>3</a:t>
            </a:r>
            <a:r>
              <a:rPr lang="zh-CN" altLang="zh-CN" sz="2200" dirty="0"/>
              <a:t>) File input and output.</a:t>
            </a:r>
            <a:endParaRPr lang="zh-CN" altLang="zh-CN" sz="2200" dirty="0"/>
          </a:p>
          <a:p>
            <a:pPr eaLnBrk="1" hangingPunct="1"/>
            <a:r>
              <a:rPr lang="zh-CN" altLang="zh-CN" sz="2200" dirty="0"/>
              <a:t>(</a:t>
            </a:r>
            <a:r>
              <a:rPr lang="en-US" altLang="zh-CN" sz="2200" dirty="0"/>
              <a:t>4</a:t>
            </a:r>
            <a:r>
              <a:rPr lang="zh-CN" altLang="zh-CN" sz="2200" dirty="0"/>
              <a:t>) Graphical User Interface</a:t>
            </a:r>
            <a:endParaRPr lang="zh-CN" altLang="en-US" sz="2200" dirty="0"/>
          </a:p>
        </p:txBody>
      </p:sp>
      <p:pic>
        <p:nvPicPr>
          <p:cNvPr id="1638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2018" y="1557338"/>
            <a:ext cx="9720262"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1009650" y="387033"/>
            <a:ext cx="10055225" cy="520700"/>
          </a:xfrm>
        </p:spPr>
        <p:txBody>
          <a:bodyPr/>
          <a:lstStyle/>
          <a:p>
            <a:pPr eaLnBrk="1" hangingPunct="1">
              <a:defRPr/>
            </a:pPr>
            <a:r>
              <a:rPr lang="zh-CN" altLang="zh-CN"/>
              <a:t>Reading and writing binary files</a:t>
            </a:r>
            <a:endParaRPr lang="zh-CN" altLang="en-US"/>
          </a:p>
        </p:txBody>
      </p:sp>
      <p:sp>
        <p:nvSpPr>
          <p:cNvPr id="34819" name="内容占位符 2"/>
          <p:cNvSpPr>
            <a:spLocks noGrp="1" noChangeArrowheads="1"/>
          </p:cNvSpPr>
          <p:nvPr>
            <p:ph idx="1"/>
          </p:nvPr>
        </p:nvSpPr>
        <p:spPr>
          <a:xfrm>
            <a:off x="863600" y="836613"/>
            <a:ext cx="10107613" cy="4114800"/>
          </a:xfrm>
        </p:spPr>
        <p:txBody>
          <a:bodyPr/>
          <a:lstStyle/>
          <a:p>
            <a:pPr eaLnBrk="1" hangingPunct="1"/>
            <a:r>
              <a:rPr lang="zh-CN" altLang="zh-CN" sz="2400"/>
              <a:t>When using the</a:t>
            </a:r>
            <a:r>
              <a:rPr lang="en-US" altLang="zh-CN" sz="2400"/>
              <a:t> open() </a:t>
            </a:r>
            <a:r>
              <a:rPr lang="zh-CN" altLang="zh-CN" sz="2400"/>
              <a:t>function to open or create a file, you can specify the open mode as </a:t>
            </a:r>
            <a:r>
              <a:rPr lang="en-US" altLang="zh-CN" sz="2400"/>
              <a:t>'b' </a:t>
            </a:r>
            <a:r>
              <a:rPr lang="zh-CN" altLang="zh-CN" sz="2400"/>
              <a:t>to open a binary file</a:t>
            </a:r>
            <a:endParaRPr lang="en-US" altLang="zh-CN" sz="2400"/>
          </a:p>
        </p:txBody>
      </p:sp>
      <p:sp>
        <p:nvSpPr>
          <p:cNvPr id="2" name="矩形 1"/>
          <p:cNvSpPr/>
          <p:nvPr/>
        </p:nvSpPr>
        <p:spPr>
          <a:xfrm>
            <a:off x="623888" y="1866900"/>
            <a:ext cx="11376025" cy="4492625"/>
          </a:xfrm>
          <a:prstGeom prst="rect">
            <a:avLst/>
          </a:prstGeom>
          <a:solidFill>
            <a:schemeClr val="accent2">
              <a:lumMod val="20000"/>
              <a:lumOff val="80000"/>
            </a:schemeClr>
          </a:solidFill>
        </p:spPr>
        <p:txBody>
          <a:bodyPr>
            <a:spAutoFit/>
          </a:bodyPr>
          <a:lstStyle/>
          <a:p>
            <a:pPr algn="just">
              <a:spcAft>
                <a:spcPts val="0"/>
              </a:spcAft>
              <a:defRPr/>
            </a:pPr>
            <a:r>
              <a:rPr lang="en-US" altLang="zh-CN" sz="2200" b="1" kern="100" dirty="0">
                <a:latin typeface="Times New Roman" panose="02020603050405020304" pitchFamily="18" charset="0"/>
                <a:ea typeface="Times New Roman" panose="02020603050405020304" pitchFamily="18" charset="0"/>
              </a:rPr>
              <a:t>1</a:t>
            </a:r>
            <a:r>
              <a:rPr lang="zh-CN" altLang="zh-CN" sz="2200" b="1" kern="100" dirty="0">
                <a:latin typeface="Times New Roman" panose="02020603050405020304" pitchFamily="18" charset="0"/>
                <a:ea typeface="Times New Roman" panose="02020603050405020304" pitchFamily="18" charset="0"/>
              </a:rPr>
              <a:t>. </a:t>
            </a:r>
            <a:r>
              <a:rPr lang="zh-CN" altLang="zh-CN" sz="2200" b="1" kern="100" dirty="0">
                <a:solidFill>
                  <a:srgbClr val="FF0000"/>
                </a:solidFill>
                <a:latin typeface="Times New Roman" panose="02020603050405020304" pitchFamily="18" charset="0"/>
                <a:ea typeface="Times New Roman" panose="02020603050405020304" pitchFamily="18" charset="0"/>
              </a:rPr>
              <a:t>Create or open file objects</a:t>
            </a:r>
            <a:endParaRPr lang="zh-CN" altLang="zh-CN" sz="2200"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Binary file obje</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ts can be created or opened by the built-in function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open()</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specifying the open mode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overwrite mode (when the file exists) and the cache size can be specified. Example:</a:t>
            </a:r>
            <a:endPar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vl="1" indent="266700" algn="just">
              <a:spcAft>
                <a:spcPts val="0"/>
              </a:spcAft>
              <a:defRPr/>
            </a:pP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f1=open('data1.dat', '</a:t>
            </a:r>
            <a:r>
              <a:rPr lang="en-US" altLang="zh-CN" sz="22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wb</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or open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data1.dat</a:t>
            </a:r>
            <a:endPar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defRPr/>
            </a:pPr>
            <a:r>
              <a:rPr lang="en-US" altLang="zh-CN" sz="2200" b="1" kern="100" dirty="0">
                <a:latin typeface="Times New Roman" panose="02020603050405020304" pitchFamily="18" charset="0"/>
                <a:ea typeface="Times New Roman" panose="02020603050405020304" pitchFamily="18" charset="0"/>
              </a:rPr>
              <a:t>2</a:t>
            </a:r>
            <a:r>
              <a:rPr lang="zh-CN" altLang="zh-CN" sz="2200" b="1" kern="100" dirty="0">
                <a:latin typeface="Times New Roman" panose="02020603050405020304" pitchFamily="18" charset="0"/>
                <a:ea typeface="Times New Roman" panose="02020603050405020304" pitchFamily="18" charset="0"/>
              </a:rPr>
              <a:t>. </a:t>
            </a:r>
            <a:r>
              <a:rPr lang="zh-CN" altLang="zh-CN" sz="2200" b="1" kern="100" dirty="0">
                <a:solidFill>
                  <a:srgbClr val="FF0000"/>
                </a:solidFill>
                <a:latin typeface="Times New Roman" panose="02020603050405020304" pitchFamily="18" charset="0"/>
                <a:ea typeface="Times New Roman" panose="02020603050405020304" pitchFamily="18" charset="0"/>
              </a:rPr>
              <a:t>Write byte data to binary file</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After opening the file, you can use its instance method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write to </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write byte data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bytes </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a:t>
            </a:r>
            <a:r>
              <a:rPr lang="en-US" altLang="zh-CN" sz="2200"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bytearray</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the binary file. The example method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flush </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can be used to force the buffered data to be updated to the file. The relevant commands are listed below:</a:t>
            </a:r>
            <a:endPar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200" b="1" kern="100" dirty="0">
                <a:latin typeface="Times New Roman" panose="02020603050405020304" pitchFamily="18" charset="0"/>
                <a:ea typeface="Times New Roman" panose="02020603050405020304" pitchFamily="18" charset="0"/>
              </a:rPr>
              <a:t>f.write(b) </a:t>
            </a:r>
            <a:r>
              <a:rPr lang="zh-CN" altLang="zh-CN" sz="2200" b="1" kern="100" dirty="0">
                <a:latin typeface="Times New Roman" panose="02020603050405020304" pitchFamily="18" charset="0"/>
                <a:ea typeface="Times New Roman" panose="02020603050405020304" pitchFamily="18" charset="0"/>
              </a:rPr>
              <a:t>#write </a:t>
            </a:r>
            <a:r>
              <a:rPr lang="x-none" altLang="zh-CN" sz="2200" b="1" kern="100" dirty="0">
                <a:latin typeface="Times New Roman" panose="02020603050405020304" pitchFamily="18" charset="0"/>
                <a:ea typeface="Times New Roman" panose="02020603050405020304" pitchFamily="18" charset="0"/>
              </a:rPr>
              <a:t>byte data b to </a:t>
            </a:r>
            <a:r>
              <a:rPr lang="zh-CN" altLang="zh-CN" sz="2200" b="1" kern="100" dirty="0">
                <a:latin typeface="Times New Roman" panose="02020603050405020304" pitchFamily="18" charset="0"/>
                <a:ea typeface="Times New Roman" panose="02020603050405020304" pitchFamily="18" charset="0"/>
              </a:rPr>
              <a:t>binary </a:t>
            </a:r>
            <a:r>
              <a:rPr lang="x-none" altLang="zh-CN" sz="2200" b="1" kern="100" dirty="0">
                <a:latin typeface="Times New Roman" panose="02020603050405020304" pitchFamily="18" charset="0"/>
                <a:ea typeface="Times New Roman" panose="02020603050405020304" pitchFamily="18" charset="0"/>
              </a:rPr>
              <a:t>file f</a:t>
            </a:r>
            <a:r>
              <a:rPr lang="zh-CN" altLang="zh-CN" sz="2200" b="1" kern="100" dirty="0">
                <a:latin typeface="Times New Roman" panose="02020603050405020304" pitchFamily="18" charset="0"/>
                <a:ea typeface="Times New Roman" panose="02020603050405020304" pitchFamily="18" charset="0"/>
              </a:rPr>
              <a:t>, return the actual number of bytes written</a:t>
            </a:r>
            <a:endParaRPr lang="zh-CN" altLang="zh-CN" sz="2200" kern="100" dirty="0">
              <a:latin typeface="Times New Roman" panose="02020603050405020304" pitchFamily="18" charset="0"/>
              <a:ea typeface="Times New Roman" panose="02020603050405020304" pitchFamily="18" charset="0"/>
            </a:endParaRPr>
          </a:p>
          <a:p>
            <a:pPr marL="800100" lvl="1" indent="-342900" algn="just">
              <a:spcAft>
                <a:spcPts val="0"/>
              </a:spcAft>
              <a:buFont typeface="Wingdings" panose="05000000000000000000" pitchFamily="2" charset="2"/>
              <a:buChar char=""/>
              <a:defRPr/>
            </a:pPr>
            <a:r>
              <a:rPr lang="x-none" altLang="zh-CN" sz="2200" b="1" kern="100" dirty="0">
                <a:latin typeface="Times New Roman" panose="02020603050405020304" pitchFamily="18" charset="0"/>
                <a:ea typeface="Times New Roman" panose="02020603050405020304" pitchFamily="18" charset="0"/>
              </a:rPr>
              <a:t>f.flush() #update the buffered data to the file</a:t>
            </a:r>
            <a:endParaRPr lang="zh-CN" altLang="zh-CN" sz="2200" kern="100" dirty="0">
              <a:latin typeface="Times New Roman" panose="02020603050405020304" pitchFamily="18" charset="0"/>
              <a:ea typeface="Times New Roman" panose="02020603050405020304" pitchFamily="18" charset="0"/>
            </a:endParaRPr>
          </a:p>
          <a:p>
            <a:pPr algn="just">
              <a:spcAft>
                <a:spcPts val="0"/>
              </a:spcAft>
              <a:defRPr/>
            </a:pPr>
            <a:r>
              <a:rPr lang="en-US" altLang="zh-CN" sz="2200" b="1" kern="100" dirty="0">
                <a:latin typeface="Times New Roman" panose="02020603050405020304" pitchFamily="18" charset="0"/>
                <a:ea typeface="Times New Roman" panose="02020603050405020304" pitchFamily="18" charset="0"/>
              </a:rPr>
              <a:t>3</a:t>
            </a:r>
            <a:r>
              <a:rPr lang="zh-CN" altLang="zh-CN" sz="2200" b="1" kern="100" dirty="0">
                <a:latin typeface="Times New Roman" panose="02020603050405020304" pitchFamily="18" charset="0"/>
                <a:ea typeface="Times New Roman" panose="02020603050405020304" pitchFamily="18" charset="0"/>
              </a:rPr>
              <a:t>. </a:t>
            </a:r>
            <a:r>
              <a:rPr lang="zh-CN" altLang="zh-CN" sz="2200" b="1" kern="100" dirty="0">
                <a:solidFill>
                  <a:srgbClr val="FF0000"/>
                </a:solidFill>
                <a:latin typeface="Times New Roman" panose="02020603050405020304" pitchFamily="18" charset="0"/>
                <a:ea typeface="Times New Roman" panose="02020603050405020304" pitchFamily="18" charset="0"/>
              </a:rPr>
              <a:t>Closure of documentation</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Streams can be closed using the close method to free up resources. Usually a </a:t>
            </a:r>
            <a:r>
              <a:rPr lang="en-US"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with statement </a:t>
            </a:r>
            <a:r>
              <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used to ensure that the system automatically closes open streams</a:t>
            </a:r>
            <a:endParaRPr lang="zh-CN" altLang="zh-CN" sz="2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979488" y="336550"/>
            <a:ext cx="9893300" cy="587375"/>
          </a:xfrm>
        </p:spPr>
        <p:txBody>
          <a:bodyPr/>
          <a:lstStyle/>
          <a:p>
            <a:pPr eaLnBrk="1" hangingPunct="1">
              <a:defRPr/>
            </a:pPr>
            <a:r>
              <a:rPr lang="zh-CN" altLang="en-US" dirty="0"/>
              <a:t>Example of </a:t>
            </a:r>
            <a:r>
              <a:rPr lang="zh-CN" altLang="zh-CN" dirty="0"/>
              <a:t>reading and writing binary files</a:t>
            </a:r>
            <a:endParaRPr lang="zh-CN" altLang="zh-CN" dirty="0"/>
          </a:p>
        </p:txBody>
      </p:sp>
      <p:sp>
        <p:nvSpPr>
          <p:cNvPr id="19459" name="矩形 2"/>
          <p:cNvSpPr>
            <a:spLocks noChangeArrowheads="1"/>
          </p:cNvSpPr>
          <p:nvPr/>
        </p:nvSpPr>
        <p:spPr bwMode="auto">
          <a:xfrm>
            <a:off x="1343025" y="923925"/>
            <a:ext cx="4176143" cy="461665"/>
          </a:xfrm>
          <a:prstGeom prst="rect">
            <a:avLst/>
          </a:prstGeom>
          <a:noFill/>
          <a:ln>
            <a:noFill/>
          </a:ln>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defRPr/>
            </a:pPr>
            <a:r>
              <a:rPr lang="zh-CN" altLang="zh-CN" sz="2400" b="1" dirty="0">
                <a:highlight>
                  <a:srgbClr val="00FFFF"/>
                </a:highlight>
                <a:latin typeface="+mn-lt"/>
                <a:cs typeface="Times New Roman" panose="02020603050405020304" pitchFamily="18" charset="0"/>
              </a:rPr>
              <a:t>[Example </a:t>
            </a:r>
            <a:r>
              <a:rPr lang="en-US" altLang="zh-CN" sz="2400" b="1" dirty="0">
                <a:highlight>
                  <a:srgbClr val="00FFFF"/>
                </a:highlight>
                <a:latin typeface="+mn-lt"/>
                <a:cs typeface="Times New Roman" panose="02020603050405020304" pitchFamily="18" charset="0"/>
              </a:rPr>
              <a:t>6.12</a:t>
            </a:r>
            <a:r>
              <a:rPr lang="zh-CN" altLang="zh-CN" sz="2400" b="1" dirty="0">
                <a:highlight>
                  <a:srgbClr val="00FFFF"/>
                </a:highlight>
                <a:latin typeface="+mn-lt"/>
                <a:cs typeface="Times New Roman" panose="02020603050405020304" pitchFamily="18" charset="0"/>
              </a:rPr>
              <a:t>] Writing a Binary File</a:t>
            </a:r>
            <a:endParaRPr lang="zh-CN" altLang="en-US" sz="2400" b="1" dirty="0">
              <a:highlight>
                <a:srgbClr val="00FFFF"/>
              </a:highlight>
              <a:latin typeface="+mn-lt"/>
              <a:cs typeface="Times New Roman" panose="02020603050405020304" pitchFamily="18" charset="0"/>
            </a:endParaRPr>
          </a:p>
        </p:txBody>
      </p:sp>
      <p:sp>
        <p:nvSpPr>
          <p:cNvPr id="19460" name="矩形 4"/>
          <p:cNvSpPr>
            <a:spLocks noChangeArrowheads="1"/>
          </p:cNvSpPr>
          <p:nvPr/>
        </p:nvSpPr>
        <p:spPr bwMode="auto">
          <a:xfrm>
            <a:off x="1271270" y="3084830"/>
            <a:ext cx="5262880" cy="460375"/>
          </a:xfrm>
          <a:prstGeom prst="rect">
            <a:avLst/>
          </a:prstGeom>
          <a:noFill/>
          <a:ln>
            <a:noFill/>
          </a:ln>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defRPr/>
            </a:pPr>
            <a:r>
              <a:rPr lang="zh-CN" altLang="zh-CN" sz="2400" b="1" dirty="0">
                <a:highlight>
                  <a:srgbClr val="00FFFF"/>
                </a:highlight>
                <a:latin typeface="+mn-lt"/>
                <a:cs typeface="Times New Roman" panose="02020603050405020304" pitchFamily="18" charset="0"/>
              </a:rPr>
              <a:t>[Example </a:t>
            </a:r>
            <a:r>
              <a:rPr lang="en-US" altLang="zh-CN" sz="2400" b="1" dirty="0">
                <a:highlight>
                  <a:srgbClr val="00FFFF"/>
                </a:highlight>
                <a:latin typeface="+mn-lt"/>
                <a:cs typeface="Times New Roman" panose="02020603050405020304" pitchFamily="18" charset="0"/>
              </a:rPr>
              <a:t>6.13</a:t>
            </a:r>
            <a:r>
              <a:rPr lang="zh-CN" altLang="zh-CN" sz="2400" b="1" dirty="0">
                <a:highlight>
                  <a:srgbClr val="00FFFF"/>
                </a:highlight>
                <a:latin typeface="+mn-lt"/>
                <a:cs typeface="Times New Roman" panose="02020603050405020304" pitchFamily="18" charset="0"/>
              </a:rPr>
              <a:t>] Reading Binary Files</a:t>
            </a:r>
            <a:endParaRPr lang="zh-CN" altLang="en-US" sz="2400" b="1" dirty="0">
              <a:highlight>
                <a:srgbClr val="00FFFF"/>
              </a:highlight>
              <a:latin typeface="+mn-lt"/>
              <a:cs typeface="Times New Roman" panose="02020603050405020304" pitchFamily="18" charset="0"/>
            </a:endParaRPr>
          </a:p>
        </p:txBody>
      </p:sp>
      <p:pic>
        <p:nvPicPr>
          <p:cNvPr id="35845"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159375" y="5059363"/>
            <a:ext cx="27876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532063" y="1511300"/>
            <a:ext cx="8340725" cy="1384300"/>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with open(r'c:\pythonpa\data1.dat', 'wb') as f.</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f.write(b'123') #write byte data</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f.write(b'abc') #write byte data</a:t>
            </a:r>
            <a:endParaRPr lang="zh-CN" altLang="zh-CN" sz="2800" b="1" kern="100" dirty="0">
              <a:solidFill>
                <a:srgbClr val="FF0000"/>
              </a:solidFill>
              <a:latin typeface="Times New Roman" panose="02020603050405020304" pitchFamily="18" charset="0"/>
              <a:ea typeface="Times New Roman" panose="02020603050405020304" pitchFamily="18" charset="0"/>
            </a:endParaRPr>
          </a:p>
        </p:txBody>
      </p:sp>
      <p:sp>
        <p:nvSpPr>
          <p:cNvPr id="3" name="矩形 2"/>
          <p:cNvSpPr/>
          <p:nvPr/>
        </p:nvSpPr>
        <p:spPr>
          <a:xfrm>
            <a:off x="3071813" y="3527425"/>
            <a:ext cx="7800975" cy="1384300"/>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with open(r'c:\pythonpa\data1.dat', 'rb') as f.</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b = f.read()</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print(b)</a:t>
            </a:r>
            <a:endParaRPr lang="zh-CN" altLang="zh-CN" sz="28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163637" y="361950"/>
            <a:ext cx="9864725" cy="569913"/>
          </a:xfrm>
        </p:spPr>
        <p:txBody>
          <a:bodyPr/>
          <a:lstStyle/>
          <a:p>
            <a:pPr eaLnBrk="1" hangingPunct="1">
              <a:defRPr/>
            </a:pPr>
            <a:r>
              <a:rPr lang="zh-CN" altLang="zh-CN" dirty="0"/>
              <a:t>Randomized document access</a:t>
            </a:r>
            <a:endParaRPr lang="zh-CN" altLang="en-US" dirty="0"/>
          </a:p>
        </p:txBody>
      </p:sp>
      <p:sp>
        <p:nvSpPr>
          <p:cNvPr id="20483" name="内容占位符 2"/>
          <p:cNvSpPr>
            <a:spLocks noGrp="1" noChangeArrowheads="1"/>
          </p:cNvSpPr>
          <p:nvPr>
            <p:ph idx="1"/>
          </p:nvPr>
        </p:nvSpPr>
        <p:spPr>
          <a:xfrm>
            <a:off x="1703388" y="1392238"/>
            <a:ext cx="8785225" cy="4700587"/>
          </a:xfrm>
          <a:solidFill>
            <a:schemeClr val="accent2">
              <a:lumMod val="20000"/>
              <a:lumOff val="80000"/>
            </a:schemeClr>
          </a:solidFill>
        </p:spPr>
        <p:txBody>
          <a:bodyPr/>
          <a:lstStyle/>
          <a:p>
            <a:pPr eaLnBrk="1" hangingPunct="1">
              <a:defRPr/>
            </a:pPr>
            <a:r>
              <a:rPr lang="zh-CN" altLang="zh-CN" sz="2800" dirty="0"/>
              <a:t>Create or open random files</a:t>
            </a:r>
            <a:endParaRPr lang="en-US" altLang="zh-CN" sz="2800" dirty="0"/>
          </a:p>
          <a:p>
            <a:pPr lvl="1" eaLnBrk="1" hangingPunct="1">
              <a:defRPr/>
            </a:pPr>
            <a:r>
              <a:rPr lang="zh-CN" altLang="zh-CN" sz="2800" dirty="0"/>
              <a:t>Use the built-in function </a:t>
            </a:r>
            <a:r>
              <a:rPr lang="en-US" altLang="zh-CN" sz="2800" dirty="0"/>
              <a:t>open() </a:t>
            </a:r>
            <a:r>
              <a:rPr lang="zh-CN" altLang="zh-CN" sz="2800" dirty="0"/>
              <a:t>to specify the open mode </a:t>
            </a:r>
            <a:r>
              <a:rPr lang="en-US" altLang="zh-CN" sz="2800" dirty="0"/>
              <a:t>'+'</a:t>
            </a:r>
            <a:endParaRPr lang="en-US" altLang="zh-CN" sz="2800" dirty="0"/>
          </a:p>
          <a:p>
            <a:pPr eaLnBrk="1" hangingPunct="1">
              <a:defRPr/>
            </a:pPr>
            <a:r>
              <a:rPr lang="zh-CN" altLang="zh-CN" sz="2800" dirty="0"/>
              <a:t>localization</a:t>
            </a:r>
            <a:endParaRPr lang="en-US" altLang="zh-CN" sz="2800" dirty="0"/>
          </a:p>
          <a:p>
            <a:pPr lvl="1" eaLnBrk="1" hangingPunct="1">
              <a:defRPr/>
            </a:pPr>
            <a:r>
              <a:rPr lang="zh-CN" altLang="zh-CN" sz="2800" dirty="0"/>
              <a:t>Use its instance method </a:t>
            </a:r>
            <a:r>
              <a:rPr lang="en-US" altLang="zh-CN" sz="2800" dirty="0"/>
              <a:t>seek </a:t>
            </a:r>
            <a:r>
              <a:rPr lang="zh-CN" altLang="zh-CN" sz="2800" dirty="0"/>
              <a:t>to locate</a:t>
            </a:r>
            <a:endParaRPr lang="en-US" altLang="zh-CN" sz="2800" dirty="0"/>
          </a:p>
          <a:p>
            <a:pPr eaLnBrk="1" hangingPunct="1">
              <a:defRPr/>
            </a:pPr>
            <a:r>
              <a:rPr lang="zh-CN" altLang="zh-CN" sz="2800" dirty="0"/>
              <a:t>Write/Read Data</a:t>
            </a:r>
            <a:endParaRPr lang="en-US" altLang="zh-CN" sz="2800" dirty="0"/>
          </a:p>
          <a:p>
            <a:pPr lvl="1" eaLnBrk="1" hangingPunct="1">
              <a:defRPr/>
            </a:pPr>
            <a:r>
              <a:rPr lang="zh-CN" altLang="zh-CN" sz="2800" dirty="0"/>
              <a:t>Use its example method </a:t>
            </a:r>
            <a:r>
              <a:rPr lang="en-US" altLang="zh-CN" sz="2800" dirty="0"/>
              <a:t>write/read</a:t>
            </a:r>
            <a:endParaRPr lang="en-US" altLang="zh-CN" sz="2800" dirty="0"/>
          </a:p>
          <a:p>
            <a:pPr eaLnBrk="1" hangingPunct="1">
              <a:defRPr/>
            </a:pPr>
            <a:r>
              <a:rPr lang="zh-CN" altLang="zh-CN" sz="2800" dirty="0"/>
              <a:t>Close file</a:t>
            </a:r>
            <a:endParaRPr lang="en-US" altLang="zh-CN" sz="2800" dirty="0"/>
          </a:p>
          <a:p>
            <a:pPr lvl="1" eaLnBrk="1" hangingPunct="1">
              <a:defRPr/>
            </a:pPr>
            <a:r>
              <a:rPr lang="zh-CN" altLang="zh-CN" sz="2800" dirty="0"/>
              <a:t>Use the close method to close the stream to free up resources</a:t>
            </a:r>
            <a:endParaRPr lang="en-US" altLang="zh-CN" sz="2800" dirty="0"/>
          </a:p>
        </p:txBody>
      </p:sp>
      <p:pic>
        <p:nvPicPr>
          <p:cNvPr id="3686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43250" y="931863"/>
            <a:ext cx="6337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055440" y="502096"/>
            <a:ext cx="9721080" cy="549122"/>
          </a:xfrm>
        </p:spPr>
        <p:txBody>
          <a:bodyPr/>
          <a:lstStyle/>
          <a:p>
            <a:pPr eaLnBrk="1" hangingPunct="1">
              <a:defRPr/>
            </a:pPr>
            <a:r>
              <a:rPr lang="zh-CN" altLang="zh-CN" sz="2800" dirty="0">
                <a:highlight>
                  <a:srgbClr val="00FFFF"/>
                </a:highlight>
                <a:latin typeface="+mn-lt"/>
                <a:ea typeface="+mn-ea"/>
                <a:cs typeface="Times New Roman" panose="02020603050405020304" pitchFamily="18" charset="0"/>
              </a:rPr>
              <a:t>[Example </a:t>
            </a:r>
            <a:r>
              <a:rPr lang="en-US" altLang="zh-CN" sz="2800" dirty="0">
                <a:highlight>
                  <a:srgbClr val="00FFFF"/>
                </a:highlight>
                <a:latin typeface="+mn-lt"/>
                <a:ea typeface="+mn-ea"/>
                <a:cs typeface="Times New Roman" panose="02020603050405020304" pitchFamily="18" charset="0"/>
              </a:rPr>
              <a:t>6.14</a:t>
            </a:r>
            <a:r>
              <a:rPr lang="zh-CN" altLang="zh-CN" sz="2800" dirty="0">
                <a:highlight>
                  <a:srgbClr val="00FFFF"/>
                </a:highlight>
                <a:latin typeface="+mn-lt"/>
                <a:ea typeface="+mn-ea"/>
                <a:cs typeface="Times New Roman" panose="02020603050405020304" pitchFamily="18" charset="0"/>
              </a:rPr>
              <a:t>] Example of reading and writing a random file</a:t>
            </a:r>
            <a:endParaRPr lang="zh-CN" altLang="en-US" sz="2800" dirty="0">
              <a:highlight>
                <a:srgbClr val="00FFFF"/>
              </a:highlight>
              <a:latin typeface="+mn-lt"/>
              <a:ea typeface="+mn-ea"/>
              <a:cs typeface="Times New Roman" panose="02020603050405020304" pitchFamily="18" charset="0"/>
            </a:endParaRPr>
          </a:p>
        </p:txBody>
      </p:sp>
      <p:pic>
        <p:nvPicPr>
          <p:cNvPr id="37891"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32175" y="5157153"/>
            <a:ext cx="26638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98830" y="1125855"/>
            <a:ext cx="10007600" cy="3912870"/>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import os</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f=open('data.dat', 'w+b') #create or open </a:t>
            </a:r>
            <a:r>
              <a:rPr lang="zh-CN" altLang="zh-CN" sz="2800" b="1" kern="100" dirty="0">
                <a:solidFill>
                  <a:srgbClr val="FF0000"/>
                </a:solidFill>
                <a:latin typeface="Times New Roman" panose="02020603050405020304" pitchFamily="18" charset="0"/>
                <a:ea typeface="Times New Roman" panose="02020603050405020304" pitchFamily="18" charset="0"/>
              </a:rPr>
              <a:t>the file </a:t>
            </a:r>
            <a:r>
              <a:rPr lang="x-none" altLang="zh-CN" sz="2800" b="1" kern="100" dirty="0">
                <a:solidFill>
                  <a:srgbClr val="FF0000"/>
                </a:solidFill>
                <a:latin typeface="Times New Roman" panose="02020603050405020304" pitchFamily="18" charset="0"/>
                <a:ea typeface="Times New Roman" panose="02020603050405020304" pitchFamily="18" charset="0"/>
              </a:rPr>
              <a:t>data.dat</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f.seek(0) #Locate to the start position</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f.write(b'Hello') #write byte data</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f.write(b'World') #write byte data</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f.seek(-5, os.SEEK_END) #Locate to the end position penultimate position</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b = f.read(5) #read 5 bytes</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print(b) </a:t>
            </a:r>
            <a:r>
              <a:rPr lang="zh-CN" altLang="zh-CN" sz="2800" b="1" kern="100" dirty="0">
                <a:solidFill>
                  <a:srgbClr val="FF0000"/>
                </a:solidFill>
                <a:latin typeface="Times New Roman" panose="02020603050405020304" pitchFamily="18" charset="0"/>
                <a:ea typeface="Times New Roman" panose="02020603050405020304" pitchFamily="18" charset="0"/>
              </a:rPr>
              <a:t>#Output</a:t>
            </a:r>
            <a:r>
              <a:rPr lang="x-none" altLang="zh-CN" sz="2800" b="1" kern="100" dirty="0">
                <a:solidFill>
                  <a:srgbClr val="FF0000"/>
                </a:solidFill>
                <a:latin typeface="Times New Roman" panose="02020603050405020304" pitchFamily="18" charset="0"/>
                <a:ea typeface="Times New Roman" panose="02020603050405020304" pitchFamily="18" charset="0"/>
              </a:rPr>
              <a:t>: b 'Worl</a:t>
            </a:r>
            <a:r>
              <a:rPr lang="en-US" altLang="x-none" sz="2800" b="1" kern="100" dirty="0">
                <a:solidFill>
                  <a:srgbClr val="FF0000"/>
                </a:solidFill>
                <a:latin typeface="Times New Roman" panose="02020603050405020304" pitchFamily="18" charset="0"/>
                <a:ea typeface="Times New Roman" panose="02020603050405020304" pitchFamily="18" charset="0"/>
              </a:rPr>
              <a:t>d</a:t>
            </a:r>
            <a:r>
              <a:rPr lang="x-none" altLang="zh-CN" sz="2800" b="1" kern="100" dirty="0">
                <a:solidFill>
                  <a:srgbClr val="FF0000"/>
                </a:solidFill>
                <a:latin typeface="Times New Roman" panose="02020603050405020304" pitchFamily="18" charset="0"/>
                <a:ea typeface="Times New Roman" panose="02020603050405020304" pitchFamily="18" charset="0"/>
              </a:rPr>
              <a:t>'</a:t>
            </a:r>
            <a:endParaRPr lang="zh-CN" altLang="zh-CN" sz="28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911225" y="419100"/>
            <a:ext cx="10080625" cy="573088"/>
          </a:xfrm>
        </p:spPr>
        <p:txBody>
          <a:bodyPr/>
          <a:lstStyle/>
          <a:p>
            <a:pPr eaLnBrk="1" hangingPunct="1">
              <a:defRPr/>
            </a:pPr>
            <a:r>
              <a:rPr lang="zh-CN" altLang="zh-CN"/>
              <a:t>Reading and writing </a:t>
            </a:r>
            <a:r>
              <a:rPr lang="en-US" altLang="zh-CN"/>
              <a:t>CSV </a:t>
            </a:r>
            <a:r>
              <a:rPr lang="zh-CN" altLang="zh-CN"/>
              <a:t>file format </a:t>
            </a:r>
            <a:r>
              <a:rPr lang="zh-CN" altLang="en-US"/>
              <a:t>(</a:t>
            </a:r>
            <a:r>
              <a:rPr lang="en-US" altLang="zh-CN"/>
              <a:t>1</a:t>
            </a:r>
            <a:r>
              <a:rPr lang="zh-CN" altLang="en-US"/>
              <a:t>)</a:t>
            </a:r>
            <a:endParaRPr lang="zh-CN" altLang="en-US"/>
          </a:p>
        </p:txBody>
      </p:sp>
      <p:sp>
        <p:nvSpPr>
          <p:cNvPr id="26627" name="内容占位符 2"/>
          <p:cNvSpPr>
            <a:spLocks noGrp="1" noChangeArrowheads="1"/>
          </p:cNvSpPr>
          <p:nvPr>
            <p:ph idx="1"/>
          </p:nvPr>
        </p:nvSpPr>
        <p:spPr>
          <a:xfrm>
            <a:off x="264870" y="1123479"/>
            <a:ext cx="10204450" cy="5441950"/>
          </a:xfrm>
        </p:spPr>
        <p:txBody>
          <a:bodyPr/>
          <a:lstStyle/>
          <a:p>
            <a:pPr eaLnBrk="1" hangingPunct="1">
              <a:defRPr/>
            </a:pPr>
            <a:r>
              <a:rPr lang="zh-CN" altLang="zh-CN" sz="2200" dirty="0"/>
              <a:t>Comma-delimited text formatting</a:t>
            </a:r>
            <a:endParaRPr lang="en-US" altLang="zh-CN" sz="2200" dirty="0"/>
          </a:p>
          <a:p>
            <a:pPr eaLnBrk="1" hangingPunct="1">
              <a:defRPr/>
            </a:pPr>
            <a:r>
              <a:rPr lang="en-US" altLang="zh-CN" sz="2200" dirty="0" err="1"/>
              <a:t>csv.reader </a:t>
            </a:r>
            <a:r>
              <a:rPr lang="zh-CN" altLang="zh-CN" sz="2200" dirty="0"/>
              <a:t>object and </a:t>
            </a:r>
            <a:r>
              <a:rPr lang="en-US" altLang="zh-CN" sz="2200" dirty="0"/>
              <a:t>csv </a:t>
            </a:r>
            <a:r>
              <a:rPr lang="zh-CN" altLang="zh-CN" sz="2200" dirty="0"/>
              <a:t>file reading</a:t>
            </a:r>
            <a:r>
              <a:rPr lang="zh-CN" altLang="en-US" sz="2200" dirty="0"/>
              <a:t>. </a:t>
            </a:r>
            <a:r>
              <a:rPr lang="zh-CN" altLang="zh-CN" sz="2200" dirty="0"/>
              <a:t>This section is based on the following </a:t>
            </a:r>
            <a:r>
              <a:rPr lang="en-US" altLang="zh-CN" sz="2200" dirty="0"/>
              <a:t>scores.csv </a:t>
            </a:r>
            <a:r>
              <a:rPr lang="zh-CN" altLang="zh-CN" sz="2200" dirty="0"/>
              <a:t>file with the contents:</a:t>
            </a:r>
            <a:endParaRPr lang="zh-CN" altLang="zh-CN" sz="2200" dirty="0"/>
          </a:p>
          <a:p>
            <a:pPr eaLnBrk="1" hangingPunct="1">
              <a:defRPr/>
            </a:pPr>
            <a:r>
              <a:rPr sz="2200" dirty="0">
                <a:highlight>
                  <a:srgbClr val="00FFFF"/>
                </a:highlight>
                <a:cs typeface="Times New Roman" panose="02020603050405020304" pitchFamily="18" charset="0"/>
              </a:rPr>
              <a:t>[</a:t>
            </a:r>
            <a:r>
              <a:rPr lang="zh-CN" altLang="zh-CN" sz="2200" dirty="0">
                <a:highlight>
                  <a:srgbClr val="00FFFF"/>
                </a:highlight>
                <a:cs typeface="Times New Roman" panose="02020603050405020304" pitchFamily="18" charset="0"/>
              </a:rPr>
              <a:t>Example </a:t>
            </a:r>
            <a:r>
              <a:rPr lang="en-US" altLang="zh-CN" sz="2200" dirty="0">
                <a:highlight>
                  <a:srgbClr val="00FFFF"/>
                </a:highlight>
                <a:cs typeface="Times New Roman" panose="02020603050405020304" pitchFamily="18" charset="0"/>
              </a:rPr>
              <a:t>6.15</a:t>
            </a:r>
            <a:r>
              <a:rPr lang="zh-CN" altLang="zh-CN" sz="2200" dirty="0">
                <a:highlight>
                  <a:srgbClr val="00FFFF"/>
                </a:highlight>
                <a:cs typeface="Times New Roman" panose="02020603050405020304" pitchFamily="18" charset="0"/>
              </a:rPr>
              <a:t>] Reading a </a:t>
            </a:r>
            <a:r>
              <a:rPr lang="en-US" altLang="zh-CN" sz="2200" dirty="0">
                <a:highlight>
                  <a:srgbClr val="00FFFF"/>
                </a:highlight>
                <a:cs typeface="Times New Roman" panose="02020603050405020304" pitchFamily="18" charset="0"/>
              </a:rPr>
              <a:t>csv </a:t>
            </a:r>
            <a:r>
              <a:rPr lang="zh-CN" altLang="zh-CN" sz="2200" dirty="0">
                <a:highlight>
                  <a:srgbClr val="00FFFF"/>
                </a:highlight>
                <a:cs typeface="Times New Roman" panose="02020603050405020304" pitchFamily="18" charset="0"/>
              </a:rPr>
              <a:t>file </a:t>
            </a:r>
            <a:r>
              <a:rPr lang="zh-CN" altLang="zh-CN" sz="2200" dirty="0">
                <a:highlight>
                  <a:srgbClr val="00FFFF"/>
                </a:highlight>
                <a:cs typeface="Times New Roman" panose="02020603050405020304" pitchFamily="18" charset="0"/>
              </a:rPr>
              <a:t>using the reader object</a:t>
            </a:r>
            <a:endParaRPr lang="en-US" altLang="zh-CN" sz="2200" dirty="0">
              <a:highlight>
                <a:srgbClr val="00FFFF"/>
              </a:highlight>
              <a:cs typeface="Times New Roman" panose="02020603050405020304" pitchFamily="18" charset="0"/>
            </a:endParaRPr>
          </a:p>
        </p:txBody>
      </p:sp>
      <p:pic>
        <p:nvPicPr>
          <p:cNvPr id="3891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13325" y="1233805"/>
            <a:ext cx="6602730" cy="265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22248" y="3861118"/>
            <a:ext cx="40322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92088" y="3068638"/>
            <a:ext cx="6769100" cy="3170237"/>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csv</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def readcsv1(csvfilepath).</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with open(csvfilepath, newline='') as f: #open the file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f_csv = csv.reader(f) #create csv.reader object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headers = next(f_csv) #headers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print(headers) #print headers (list)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for row in f_csv: # Loop to print each row (list)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print(row)</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if __name__ == '__main__'.</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readcsv1(r'scores.csv')</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sp>
        <p:nvSpPr>
          <p:cNvPr id="4" name="矩形 3"/>
          <p:cNvSpPr/>
          <p:nvPr>
            <p:custDataLst>
              <p:tags r:id="rId3"/>
            </p:custDataLst>
          </p:nvPr>
        </p:nvSpPr>
        <p:spPr>
          <a:xfrm>
            <a:off x="7604760" y="2004695"/>
            <a:ext cx="4465638" cy="1754188"/>
          </a:xfrm>
          <a:prstGeom prst="rect">
            <a:avLst/>
          </a:prstGeom>
          <a:solidFill>
            <a:schemeClr val="accent2">
              <a:lumMod val="20000"/>
              <a:lumOff val="80000"/>
            </a:schemeClr>
          </a:solidFill>
          <a:ln>
            <a:solidFill>
              <a:srgbClr val="002060"/>
            </a:solidFill>
          </a:ln>
        </p:spPr>
        <p:txBody>
          <a:bodyPr>
            <a:spAutoFit/>
          </a:bodyPr>
          <a:p>
            <a:pPr marL="400050" algn="just">
              <a:spcAft>
                <a:spcPts val="0"/>
              </a:spcAft>
              <a:defRPr/>
            </a:pPr>
            <a:r>
              <a:rPr lang="x-none" altLang="zh-CN" b="1" kern="100" dirty="0">
                <a:latin typeface="宋体" panose="02010600030101010101" pitchFamily="2" charset="-122"/>
                <a:ea typeface="宋体" panose="02010600030101010101" pitchFamily="2" charset="-122"/>
              </a:rPr>
              <a:t>学号</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姓名</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性别</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班级</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语文</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数学</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英语</a:t>
            </a:r>
            <a:endParaRPr lang="zh-CN" altLang="zh-CN" b="1"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b="1" kern="100" dirty="0">
                <a:latin typeface="Times New Roman" panose="02020603050405020304" pitchFamily="18" charset="0"/>
                <a:ea typeface="宋体" panose="02010600030101010101" pitchFamily="2" charset="-122"/>
              </a:rPr>
              <a:t>101511,</a:t>
            </a:r>
            <a:r>
              <a:rPr lang="x-none" altLang="zh-CN" b="1" kern="100" dirty="0">
                <a:latin typeface="宋体" panose="02010600030101010101" pitchFamily="2" charset="-122"/>
                <a:ea typeface="宋体" panose="02010600030101010101" pitchFamily="2" charset="-122"/>
              </a:rPr>
              <a:t>宋颐园</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男</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一班</a:t>
            </a:r>
            <a:r>
              <a:rPr lang="x-none" altLang="zh-CN" b="1" kern="100" dirty="0">
                <a:latin typeface="Times New Roman" panose="02020603050405020304" pitchFamily="18" charset="0"/>
                <a:ea typeface="宋体" panose="02010600030101010101" pitchFamily="2" charset="-122"/>
              </a:rPr>
              <a:t>,72,85,82</a:t>
            </a:r>
            <a:endParaRPr lang="zh-CN" altLang="zh-CN" b="1"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b="1" kern="100" dirty="0">
                <a:latin typeface="Times New Roman" panose="02020603050405020304" pitchFamily="18" charset="0"/>
                <a:ea typeface="宋体" panose="02010600030101010101" pitchFamily="2" charset="-122"/>
              </a:rPr>
              <a:t>101513,</a:t>
            </a:r>
            <a:r>
              <a:rPr lang="x-none" altLang="zh-CN" b="1" kern="100" dirty="0">
                <a:latin typeface="宋体" panose="02010600030101010101" pitchFamily="2" charset="-122"/>
                <a:ea typeface="宋体" panose="02010600030101010101" pitchFamily="2" charset="-122"/>
              </a:rPr>
              <a:t>王</a:t>
            </a:r>
            <a:r>
              <a:rPr lang="zh-CN" altLang="zh-CN" b="1" kern="100" dirty="0">
                <a:latin typeface="Times New Roman" panose="02020603050405020304" pitchFamily="18" charset="0"/>
                <a:ea typeface="宋体" panose="02010600030101010101" pitchFamily="2" charset="-122"/>
              </a:rPr>
              <a:t>二</a:t>
            </a:r>
            <a:r>
              <a:rPr lang="x-none" altLang="zh-CN" b="1" kern="100" dirty="0">
                <a:latin typeface="宋体" panose="02010600030101010101" pitchFamily="2" charset="-122"/>
                <a:ea typeface="宋体" panose="02010600030101010101" pitchFamily="2" charset="-122"/>
              </a:rPr>
              <a:t>丫</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女</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一班</a:t>
            </a:r>
            <a:r>
              <a:rPr lang="x-none" altLang="zh-CN" b="1" kern="100" dirty="0">
                <a:latin typeface="Times New Roman" panose="02020603050405020304" pitchFamily="18" charset="0"/>
                <a:ea typeface="宋体" panose="02010600030101010101" pitchFamily="2" charset="-122"/>
              </a:rPr>
              <a:t>,75,82,51</a:t>
            </a:r>
            <a:endParaRPr lang="zh-CN" altLang="zh-CN" b="1"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b="1" kern="100" dirty="0">
                <a:latin typeface="Times New Roman" panose="02020603050405020304" pitchFamily="18" charset="0"/>
                <a:ea typeface="宋体" panose="02010600030101010101" pitchFamily="2" charset="-122"/>
              </a:rPr>
              <a:t>101531,</a:t>
            </a:r>
            <a:r>
              <a:rPr lang="x-none" altLang="zh-CN" b="1" kern="100" dirty="0">
                <a:latin typeface="宋体" panose="02010600030101010101" pitchFamily="2" charset="-122"/>
                <a:ea typeface="宋体" panose="02010600030101010101" pitchFamily="2" charset="-122"/>
              </a:rPr>
              <a:t>董</a:t>
            </a:r>
            <a:r>
              <a:rPr lang="zh-CN" altLang="zh-CN" b="1" kern="100" dirty="0">
                <a:latin typeface="Times New Roman" panose="02020603050405020304" pitchFamily="18" charset="0"/>
                <a:ea typeface="宋体" panose="02010600030101010101" pitchFamily="2" charset="-122"/>
              </a:rPr>
              <a:t>再</a:t>
            </a:r>
            <a:r>
              <a:rPr lang="x-none" altLang="zh-CN" b="1" kern="100" dirty="0">
                <a:latin typeface="宋体" panose="02010600030101010101" pitchFamily="2" charset="-122"/>
                <a:ea typeface="宋体" panose="02010600030101010101" pitchFamily="2" charset="-122"/>
              </a:rPr>
              <a:t>永</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男</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三班</a:t>
            </a:r>
            <a:r>
              <a:rPr lang="x-none" altLang="zh-CN" b="1" kern="100" dirty="0">
                <a:latin typeface="Times New Roman" panose="02020603050405020304" pitchFamily="18" charset="0"/>
                <a:ea typeface="宋体" panose="02010600030101010101" pitchFamily="2" charset="-122"/>
              </a:rPr>
              <a:t>,55,74,79</a:t>
            </a:r>
            <a:endParaRPr lang="zh-CN" altLang="zh-CN" b="1"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b="1" kern="100" dirty="0">
                <a:latin typeface="Times New Roman" panose="02020603050405020304" pitchFamily="18" charset="0"/>
                <a:ea typeface="宋体" panose="02010600030101010101" pitchFamily="2" charset="-122"/>
              </a:rPr>
              <a:t>101521,</a:t>
            </a:r>
            <a:r>
              <a:rPr lang="x-none" altLang="zh-CN" b="1" kern="100" dirty="0">
                <a:latin typeface="宋体" panose="02010600030101010101" pitchFamily="2" charset="-122"/>
                <a:ea typeface="宋体" panose="02010600030101010101" pitchFamily="2" charset="-122"/>
              </a:rPr>
              <a:t>陈</a:t>
            </a:r>
            <a:r>
              <a:rPr lang="zh-CN" altLang="zh-CN" b="1" kern="100" dirty="0">
                <a:latin typeface="Times New Roman" panose="02020603050405020304" pitchFamily="18" charset="0"/>
                <a:ea typeface="宋体" panose="02010600030101010101" pitchFamily="2" charset="-122"/>
              </a:rPr>
              <a:t>香</a:t>
            </a:r>
            <a:r>
              <a:rPr lang="x-none" altLang="zh-CN" b="1" kern="100" dirty="0">
                <a:latin typeface="宋体" panose="02010600030101010101" pitchFamily="2" charset="-122"/>
                <a:ea typeface="宋体" panose="02010600030101010101" pitchFamily="2" charset="-122"/>
              </a:rPr>
              <a:t>燕</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女</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二班</a:t>
            </a:r>
            <a:r>
              <a:rPr lang="x-none" altLang="zh-CN" b="1" kern="100" dirty="0">
                <a:latin typeface="Times New Roman" panose="02020603050405020304" pitchFamily="18" charset="0"/>
                <a:ea typeface="宋体" panose="02010600030101010101" pitchFamily="2" charset="-122"/>
              </a:rPr>
              <a:t>,80,86,68</a:t>
            </a:r>
            <a:endParaRPr lang="zh-CN" altLang="zh-CN" b="1"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b="1" kern="100" dirty="0">
                <a:latin typeface="Times New Roman" panose="02020603050405020304" pitchFamily="18" charset="0"/>
                <a:ea typeface="宋体" panose="02010600030101010101" pitchFamily="2" charset="-122"/>
              </a:rPr>
              <a:t>101535,</a:t>
            </a:r>
            <a:r>
              <a:rPr lang="x-none" altLang="zh-CN" b="1" kern="100" dirty="0">
                <a:latin typeface="宋体" panose="02010600030101010101" pitchFamily="2" charset="-122"/>
                <a:ea typeface="宋体" panose="02010600030101010101" pitchFamily="2" charset="-122"/>
              </a:rPr>
              <a:t>周一萍</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女</a:t>
            </a:r>
            <a:r>
              <a:rPr lang="x-none" altLang="zh-CN" b="1" kern="100" dirty="0">
                <a:latin typeface="Times New Roman" panose="02020603050405020304" pitchFamily="18" charset="0"/>
                <a:ea typeface="宋体" panose="02010600030101010101" pitchFamily="2" charset="-122"/>
              </a:rPr>
              <a:t>,</a:t>
            </a:r>
            <a:r>
              <a:rPr lang="x-none" altLang="zh-CN" b="1" kern="100" dirty="0">
                <a:latin typeface="宋体" panose="02010600030101010101" pitchFamily="2" charset="-122"/>
                <a:ea typeface="宋体" panose="02010600030101010101" pitchFamily="2" charset="-122"/>
              </a:rPr>
              <a:t>三班</a:t>
            </a:r>
            <a:r>
              <a:rPr lang="x-none" altLang="zh-CN" b="1" kern="100" dirty="0">
                <a:latin typeface="Times New Roman" panose="02020603050405020304" pitchFamily="18" charset="0"/>
                <a:ea typeface="宋体" panose="02010600030101010101" pitchFamily="2" charset="-122"/>
              </a:rPr>
              <a:t>,72,76,72</a:t>
            </a:r>
            <a:endParaRPr lang="zh-CN" altLang="zh-CN" b="1"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839788" y="403225"/>
            <a:ext cx="10152062" cy="576263"/>
          </a:xfrm>
        </p:spPr>
        <p:txBody>
          <a:bodyPr/>
          <a:lstStyle/>
          <a:p>
            <a:pPr eaLnBrk="1" hangingPunct="1">
              <a:defRPr/>
            </a:pPr>
            <a:r>
              <a:rPr lang="zh-CN" altLang="zh-CN"/>
              <a:t>Reading and writing </a:t>
            </a:r>
            <a:r>
              <a:rPr lang="en-US" altLang="zh-CN"/>
              <a:t>CSV </a:t>
            </a:r>
            <a:r>
              <a:rPr lang="zh-CN" altLang="zh-CN"/>
              <a:t>file format </a:t>
            </a:r>
            <a:r>
              <a:rPr lang="zh-CN" altLang="en-US"/>
              <a:t>(</a:t>
            </a:r>
            <a:r>
              <a:rPr lang="en-US" altLang="zh-CN"/>
              <a:t>2</a:t>
            </a:r>
            <a:r>
              <a:rPr lang="zh-CN" altLang="en-US"/>
              <a:t>)</a:t>
            </a:r>
            <a:endParaRPr lang="zh-CN" altLang="en-US"/>
          </a:p>
        </p:txBody>
      </p:sp>
      <p:sp>
        <p:nvSpPr>
          <p:cNvPr id="27651" name="内容占位符 2"/>
          <p:cNvSpPr>
            <a:spLocks noGrp="1" noChangeArrowheads="1"/>
          </p:cNvSpPr>
          <p:nvPr>
            <p:ph idx="1"/>
          </p:nvPr>
        </p:nvSpPr>
        <p:spPr>
          <a:xfrm>
            <a:off x="1055370" y="1052830"/>
            <a:ext cx="10024110" cy="5441950"/>
          </a:xfrm>
        </p:spPr>
        <p:txBody>
          <a:bodyPr/>
          <a:lstStyle/>
          <a:p>
            <a:pPr eaLnBrk="1" hangingPunct="1">
              <a:defRPr/>
            </a:pPr>
            <a:r>
              <a:rPr lang="en-US" altLang="zh-CN" sz="2800" dirty="0" err="1"/>
              <a:t>csv.writer </a:t>
            </a:r>
            <a:r>
              <a:rPr lang="zh-CN" altLang="zh-CN" sz="2800" dirty="0"/>
              <a:t>object and </a:t>
            </a:r>
            <a:r>
              <a:rPr lang="en-US" altLang="zh-CN" sz="2800" dirty="0"/>
              <a:t>csv </a:t>
            </a:r>
            <a:r>
              <a:rPr lang="zh-CN" altLang="zh-CN" sz="2800" dirty="0"/>
              <a:t>file writing</a:t>
            </a:r>
            <a:endParaRPr lang="en-US" altLang="zh-CN" sz="2800" dirty="0"/>
          </a:p>
          <a:p>
            <a:pPr lvl="1" eaLnBrk="1" hangingPunct="1">
              <a:defRPr/>
            </a:pPr>
            <a:endParaRPr lang="en-US" altLang="zh-CN" sz="2800" dirty="0"/>
          </a:p>
          <a:p>
            <a:pPr lvl="1" eaLnBrk="1" hangingPunct="1">
              <a:defRPr/>
            </a:pPr>
            <a:r>
              <a:rPr sz="2800" dirty="0">
                <a:highlight>
                  <a:srgbClr val="00FFFF"/>
                </a:highlight>
                <a:cs typeface="Times New Roman" panose="02020603050405020304" pitchFamily="18" charset="0"/>
              </a:rPr>
              <a:t>[</a:t>
            </a: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6.16]</a:t>
            </a:r>
            <a:r>
              <a:rPr lang="zh-CN" altLang="zh-CN" sz="2800" dirty="0">
                <a:highlight>
                  <a:srgbClr val="00FFFF"/>
                </a:highlight>
                <a:cs typeface="Times New Roman" panose="02020603050405020304" pitchFamily="18" charset="0"/>
              </a:rPr>
              <a:t>: </a:t>
            </a:r>
            <a:r>
              <a:rPr lang="zh-CN" altLang="zh-CN" sz="2800" dirty="0">
                <a:highlight>
                  <a:srgbClr val="00FFFF"/>
                </a:highlight>
                <a:cs typeface="Times New Roman" panose="02020603050405020304" pitchFamily="18" charset="0"/>
              </a:rPr>
              <a:t>Writing a </a:t>
            </a:r>
            <a:r>
              <a:rPr lang="en-US" altLang="zh-CN" sz="2800" dirty="0">
                <a:highlight>
                  <a:srgbClr val="00FFFF"/>
                </a:highlight>
                <a:cs typeface="Times New Roman" panose="02020603050405020304" pitchFamily="18" charset="0"/>
              </a:rPr>
              <a:t>csv </a:t>
            </a:r>
            <a:r>
              <a:rPr lang="zh-CN" altLang="zh-CN" sz="2800" dirty="0">
                <a:highlight>
                  <a:srgbClr val="00FFFF"/>
                </a:highlight>
                <a:cs typeface="Times New Roman" panose="02020603050405020304" pitchFamily="18" charset="0"/>
              </a:rPr>
              <a:t>file </a:t>
            </a:r>
            <a:r>
              <a:rPr lang="zh-CN" altLang="zh-CN" sz="2800" dirty="0">
                <a:highlight>
                  <a:srgbClr val="00FFFF"/>
                </a:highlight>
                <a:cs typeface="Times New Roman" panose="02020603050405020304" pitchFamily="18" charset="0"/>
              </a:rPr>
              <a:t>using </a:t>
            </a:r>
            <a:r>
              <a:rPr lang="zh-CN" altLang="zh-CN" sz="2800" dirty="0">
                <a:highlight>
                  <a:srgbClr val="00FFFF"/>
                </a:highlight>
                <a:cs typeface="Times New Roman" panose="02020603050405020304" pitchFamily="18" charset="0"/>
              </a:rPr>
              <a:t>the writer object</a:t>
            </a:r>
            <a:endParaRPr lang="en-US" altLang="zh-CN" sz="2800" dirty="0">
              <a:highlight>
                <a:srgbClr val="00FFFF"/>
              </a:highlight>
              <a:cs typeface="Times New Roman" panose="02020603050405020304" pitchFamily="18" charset="0"/>
            </a:endParaRPr>
          </a:p>
        </p:txBody>
      </p:sp>
      <p:pic>
        <p:nvPicPr>
          <p:cNvPr id="3994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388" y="1628775"/>
            <a:ext cx="101758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956435" y="2760345"/>
            <a:ext cx="8279130" cy="3777615"/>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csv</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def writecsv1(csvfilepath):</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headers = ['Student number', 'Name', 'Gender', 'Class', 'Language', 'Math', 'English']</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rows = [('101511', 'Song YiYuan', 'Male', 'Class 1', '72', '85', '82'),</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('101513', 'Wang Erma', 'Female', 'Class 1', '75', '82', '51')]</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with open(csvfilepath,'w', newline='') as f: #open file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f_csv = csv.writer(f) #create csv.writer object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f_csv.writerow(headers) #write 1 line (headers)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f_csv.writers(rows) #write multiple rows (of data)</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if __name__ == '__main__'</a:t>
            </a:r>
            <a:r>
              <a:rPr lang="en-US" altLang="x-none" sz="2000" b="1" kern="100" dirty="0">
                <a:solidFill>
                  <a:srgbClr val="FF0000"/>
                </a:solidFill>
                <a:latin typeface="Times New Roman" panose="02020603050405020304" pitchFamily="18" charset="0"/>
                <a:ea typeface="Times New Roman" panose="02020603050405020304" pitchFamily="18" charset="0"/>
              </a:rPr>
              <a:t>.</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writecsv1(r'scores1.csv')</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911225" y="546418"/>
            <a:ext cx="10153650" cy="504825"/>
          </a:xfrm>
        </p:spPr>
        <p:txBody>
          <a:bodyPr/>
          <a:lstStyle/>
          <a:p>
            <a:pPr eaLnBrk="1" hangingPunct="1">
              <a:defRPr/>
            </a:pPr>
            <a:r>
              <a:rPr lang="zh-CN" altLang="zh-CN"/>
              <a:t>object serialization</a:t>
            </a:r>
            <a:endParaRPr lang="zh-CN" altLang="en-US"/>
          </a:p>
        </p:txBody>
      </p:sp>
      <p:sp>
        <p:nvSpPr>
          <p:cNvPr id="40963" name="内容占位符 2"/>
          <p:cNvSpPr>
            <a:spLocks noGrp="1" noChangeArrowheads="1"/>
          </p:cNvSpPr>
          <p:nvPr>
            <p:ph idx="1"/>
          </p:nvPr>
        </p:nvSpPr>
        <p:spPr>
          <a:xfrm>
            <a:off x="1127125" y="1284288"/>
            <a:ext cx="9242425" cy="3025775"/>
          </a:xfrm>
        </p:spPr>
        <p:txBody>
          <a:bodyPr/>
          <a:lstStyle/>
          <a:p>
            <a:pPr algn="just" eaLnBrk="1" hangingPunct="1"/>
            <a:r>
              <a:rPr lang="zh-CN" altLang="zh-CN" sz="3200"/>
              <a:t>Also known as serialization, objects are converted to data form and dumped to disk files or transferred across platforms over a network</a:t>
            </a:r>
            <a:endParaRPr lang="en-US" altLang="zh-CN" sz="3200"/>
          </a:p>
          <a:p>
            <a:pPr algn="just" eaLnBrk="1" hangingPunct="1"/>
            <a:r>
              <a:rPr lang="zh-CN" altLang="zh-CN" sz="3200"/>
              <a:t>Deserialization</a:t>
            </a:r>
            <a:r>
              <a:rPr lang="zh-CN" altLang="en-US" sz="3200"/>
              <a:t>: the </a:t>
            </a:r>
            <a:r>
              <a:rPr lang="zh-CN" altLang="zh-CN" sz="3200"/>
              <a:t>process of recovering from a disk data file or a received data form to obtain the corresponding object.</a:t>
            </a:r>
            <a:endParaRPr lang="zh-CN" altLang="zh-CN" sz="3200"/>
          </a:p>
          <a:p>
            <a:pPr algn="just" eaLnBrk="1" hangingPunct="1"/>
            <a:r>
              <a:rPr lang="zh-CN" altLang="zh-CN" sz="3200"/>
              <a:t>Using the functions provided in the </a:t>
            </a:r>
            <a:r>
              <a:rPr lang="en-US" altLang="zh-CN" sz="3200"/>
              <a:t>pickle/cPickle </a:t>
            </a:r>
            <a:r>
              <a:rPr lang="zh-CN" altLang="zh-CN" sz="3200"/>
              <a:t>module, you can serialize </a:t>
            </a:r>
            <a:r>
              <a:rPr lang="en-US" altLang="zh-CN" sz="3200"/>
              <a:t>Python </a:t>
            </a:r>
            <a:r>
              <a:rPr lang="zh-CN" altLang="zh-CN" sz="3200"/>
              <a:t>objects</a:t>
            </a:r>
            <a:endParaRPr lang="en-US" altLang="zh-CN"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1055440" y="547162"/>
            <a:ext cx="9865096" cy="494630"/>
          </a:xfrm>
        </p:spPr>
        <p:txBody>
          <a:bodyPr/>
          <a:lstStyle/>
          <a:p>
            <a:pPr eaLnBrk="1" hangingPunct="1">
              <a:defRPr/>
            </a:pPr>
            <a:r>
              <a:rPr lang="zh-CN" altLang="zh-CN" dirty="0">
                <a:highlight>
                  <a:srgbClr val="00FFFF"/>
                </a:highlight>
                <a:latin typeface="+mn-lt"/>
                <a:ea typeface="+mn-ea"/>
                <a:cs typeface="Times New Roman" panose="02020603050405020304" pitchFamily="18" charset="0"/>
              </a:rPr>
              <a:t>[Example </a:t>
            </a:r>
            <a:r>
              <a:rPr lang="en-US" altLang="zh-CN" dirty="0">
                <a:highlight>
                  <a:srgbClr val="00FFFF"/>
                </a:highlight>
                <a:latin typeface="+mn-lt"/>
                <a:ea typeface="+mn-ea"/>
                <a:cs typeface="Times New Roman" panose="02020603050405020304" pitchFamily="18" charset="0"/>
              </a:rPr>
              <a:t>6.17</a:t>
            </a:r>
            <a:r>
              <a:rPr lang="zh-CN" altLang="zh-CN" dirty="0">
                <a:highlight>
                  <a:srgbClr val="00FFFF"/>
                </a:highlight>
                <a:latin typeface="+mn-lt"/>
                <a:ea typeface="+mn-ea"/>
                <a:cs typeface="Times New Roman" panose="02020603050405020304" pitchFamily="18" charset="0"/>
              </a:rPr>
              <a:t>] Object serialization</a:t>
            </a:r>
            <a:endParaRPr lang="zh-CN" altLang="en-US" dirty="0">
              <a:highlight>
                <a:srgbClr val="00FFFF"/>
              </a:highlight>
              <a:latin typeface="+mn-lt"/>
              <a:ea typeface="+mn-ea"/>
              <a:cs typeface="Times New Roman" panose="02020603050405020304" pitchFamily="18" charset="0"/>
            </a:endParaRPr>
          </a:p>
        </p:txBody>
      </p:sp>
      <p:sp>
        <p:nvSpPr>
          <p:cNvPr id="2" name="矩形 1"/>
          <p:cNvSpPr/>
          <p:nvPr/>
        </p:nvSpPr>
        <p:spPr>
          <a:xfrm>
            <a:off x="839788" y="1220153"/>
            <a:ext cx="10728325" cy="5016500"/>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3200" b="1" kern="100">
                <a:solidFill>
                  <a:srgbClr val="FF0000"/>
                </a:solidFill>
                <a:latin typeface="Times New Roman" panose="02020603050405020304" pitchFamily="18" charset="0"/>
                <a:ea typeface="Times New Roman" panose="02020603050405020304" pitchFamily="18" charset="0"/>
              </a:rPr>
              <a:t>import pickle</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with open(r'c:\pythonpa\dataObj1.dat', 'wb') as f.</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    s1='Hello!'</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    c1=1+2j</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    t1=(1,2,3)</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    d1=dict(name='Mary', age=19)</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    pickle.dump(s1, f)</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    pickle.dump(c1, f)</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    pickle.dump(t1, f)</a:t>
            </a:r>
            <a:endParaRPr lang="zh-CN" altLang="zh-CN" sz="32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rPr>
              <a:t>    pickle.dump(d1, f)</a:t>
            </a:r>
            <a:endParaRPr lang="zh-CN" altLang="zh-CN" sz="32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1127448" y="475154"/>
            <a:ext cx="9649072" cy="576287"/>
          </a:xfrm>
        </p:spPr>
        <p:txBody>
          <a:bodyPr/>
          <a:lstStyle/>
          <a:p>
            <a:pPr eaLnBrk="1" hangingPunct="1">
              <a:defRPr/>
            </a:pPr>
            <a:r>
              <a:rPr lang="zh-CN" altLang="zh-CN" dirty="0">
                <a:highlight>
                  <a:srgbClr val="00FFFF"/>
                </a:highlight>
                <a:latin typeface="+mn-lt"/>
                <a:ea typeface="+mn-ea"/>
                <a:cs typeface="Times New Roman" panose="02020603050405020304" pitchFamily="18" charset="0"/>
              </a:rPr>
              <a:t>[Example </a:t>
            </a:r>
            <a:r>
              <a:rPr lang="en-US" altLang="zh-CN" dirty="0">
                <a:highlight>
                  <a:srgbClr val="00FFFF"/>
                </a:highlight>
                <a:latin typeface="+mn-lt"/>
                <a:ea typeface="+mn-ea"/>
                <a:cs typeface="Times New Roman" panose="02020603050405020304" pitchFamily="18" charset="0"/>
              </a:rPr>
              <a:t>6.18</a:t>
            </a:r>
            <a:r>
              <a:rPr lang="zh-CN" altLang="zh-CN" dirty="0">
                <a:highlight>
                  <a:srgbClr val="00FFFF"/>
                </a:highlight>
                <a:latin typeface="+mn-lt"/>
                <a:ea typeface="+mn-ea"/>
                <a:cs typeface="Times New Roman" panose="02020603050405020304" pitchFamily="18" charset="0"/>
              </a:rPr>
              <a:t>] Object Deserialization</a:t>
            </a:r>
            <a:endParaRPr lang="zh-CN" altLang="en-US" dirty="0">
              <a:highlight>
                <a:srgbClr val="00FFFF"/>
              </a:highlight>
              <a:latin typeface="+mn-lt"/>
              <a:ea typeface="+mn-ea"/>
              <a:cs typeface="Times New Roman" panose="02020603050405020304" pitchFamily="18" charset="0"/>
            </a:endParaRPr>
          </a:p>
        </p:txBody>
      </p:sp>
      <p:sp>
        <p:nvSpPr>
          <p:cNvPr id="2" name="矩形 1"/>
          <p:cNvSpPr/>
          <p:nvPr/>
        </p:nvSpPr>
        <p:spPr>
          <a:xfrm>
            <a:off x="192088" y="1125538"/>
            <a:ext cx="7991475" cy="4400550"/>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import pickle</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with open(r'c:\pythonpa\dataObj1.dat', 'rb') as f.</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o1=pickle.load(f)</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o2=pickle.load(f)</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o3=pickle.load(f)</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o4=pickle.load(f)</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print(type(o1), str(o1))</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print(type(o2), str(o2))</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print(type(o3), str(o3))</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print(type(o4), str(o4))</a:t>
            </a:r>
            <a:endParaRPr lang="zh-CN" altLang="zh-CN" sz="2800" b="1" kern="100" dirty="0">
              <a:solidFill>
                <a:srgbClr val="FF0000"/>
              </a:solidFill>
              <a:latin typeface="Times New Roman" panose="02020603050405020304" pitchFamily="18" charset="0"/>
              <a:ea typeface="Times New Roman" panose="02020603050405020304" pitchFamily="18" charset="0"/>
            </a:endParaRPr>
          </a:p>
        </p:txBody>
      </p:sp>
      <p:pic>
        <p:nvPicPr>
          <p:cNvPr id="43012"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68298" y="2708275"/>
            <a:ext cx="3889375"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1163637" y="455246"/>
            <a:ext cx="9864725" cy="501650"/>
          </a:xfrm>
        </p:spPr>
        <p:txBody>
          <a:bodyPr/>
          <a:lstStyle/>
          <a:p>
            <a:pPr eaLnBrk="1" hangingPunct="1">
              <a:defRPr/>
            </a:pPr>
            <a:r>
              <a:rPr lang="en-US" altLang="zh-CN"/>
              <a:t>json </a:t>
            </a:r>
            <a:r>
              <a:rPr lang="zh-CN" altLang="zh-CN"/>
              <a:t>module and </a:t>
            </a:r>
            <a:r>
              <a:rPr lang="en-US" altLang="zh-CN"/>
              <a:t>JSON </a:t>
            </a:r>
            <a:r>
              <a:rPr lang="zh-CN" altLang="zh-CN"/>
              <a:t>format data </a:t>
            </a:r>
            <a:r>
              <a:rPr lang="zh-CN" altLang="en-US"/>
              <a:t>(</a:t>
            </a:r>
            <a:r>
              <a:rPr lang="en-US" altLang="zh-CN"/>
              <a:t>1</a:t>
            </a:r>
            <a:r>
              <a:rPr lang="zh-CN" altLang="en-US"/>
              <a:t>)</a:t>
            </a:r>
            <a:endParaRPr lang="zh-CN" altLang="en-US"/>
          </a:p>
        </p:txBody>
      </p:sp>
      <p:sp>
        <p:nvSpPr>
          <p:cNvPr id="44035" name="内容占位符 2"/>
          <p:cNvSpPr>
            <a:spLocks noGrp="1" noChangeArrowheads="1"/>
          </p:cNvSpPr>
          <p:nvPr>
            <p:ph idx="1"/>
          </p:nvPr>
        </p:nvSpPr>
        <p:spPr>
          <a:xfrm>
            <a:off x="119063" y="1016635"/>
            <a:ext cx="11737975" cy="3294063"/>
          </a:xfrm>
        </p:spPr>
        <p:txBody>
          <a:bodyPr/>
          <a:lstStyle/>
          <a:p>
            <a:r>
              <a:rPr lang="en-US" altLang="zh-CN" sz="2400"/>
              <a:t>json </a:t>
            </a:r>
            <a:r>
              <a:rPr lang="zh-CN" altLang="zh-CN" sz="2400"/>
              <a:t>module is similar to the </a:t>
            </a:r>
            <a:r>
              <a:rPr lang="en-US" altLang="zh-CN" sz="2400"/>
              <a:t>pickle </a:t>
            </a:r>
            <a:r>
              <a:rPr lang="zh-CN" altLang="zh-CN" sz="2400"/>
              <a:t>module, can also be achieved object serialization, and can be achieved with other languages to achieve the program to achieve data exchange</a:t>
            </a:r>
            <a:endParaRPr lang="zh-CN" altLang="zh-CN" sz="2400"/>
          </a:p>
          <a:p>
            <a:r>
              <a:rPr lang="en-US" altLang="zh-CN" sz="2400"/>
              <a:t>JSON </a:t>
            </a:r>
            <a:r>
              <a:rPr lang="zh-CN" altLang="zh-CN" sz="2400"/>
              <a:t>(</a:t>
            </a:r>
            <a:r>
              <a:rPr lang="en-US" altLang="zh-CN" sz="2400"/>
              <a:t>JavaScript Object Notation</a:t>
            </a:r>
            <a:r>
              <a:rPr lang="zh-CN" altLang="zh-CN" sz="2400"/>
              <a:t>) defines a standard format for describing typical built-in objects (such as dictionaries, lists, numbers, and strings) in strings. Although </a:t>
            </a:r>
            <a:r>
              <a:rPr lang="en-US" altLang="zh-CN" sz="2400"/>
              <a:t>JSON was </a:t>
            </a:r>
            <a:r>
              <a:rPr lang="zh-CN" altLang="zh-CN" sz="2400"/>
              <a:t>originally a subset of the </a:t>
            </a:r>
            <a:r>
              <a:rPr lang="en-US" altLang="zh-CN" sz="2400"/>
              <a:t>JavaScript </a:t>
            </a:r>
            <a:r>
              <a:rPr lang="zh-CN" altLang="zh-CN" sz="2400"/>
              <a:t>programming language, it is now a language-independent data format, and all major programming languages have </a:t>
            </a:r>
            <a:r>
              <a:rPr lang="zh-CN" altLang="zh-CN" sz="2400"/>
              <a:t>libraries for producing and consuming </a:t>
            </a:r>
            <a:r>
              <a:rPr lang="en-US" altLang="zh-CN" sz="2400"/>
              <a:t>JSON </a:t>
            </a:r>
            <a:r>
              <a:rPr lang="zh-CN" altLang="zh-CN" sz="2400"/>
              <a:t>data.</a:t>
            </a:r>
            <a:endParaRPr lang="en-US" altLang="zh-CN" sz="2400"/>
          </a:p>
          <a:p>
            <a:r>
              <a:rPr lang="en-US" altLang="zh-CN" sz="2400"/>
              <a:t>JSON </a:t>
            </a:r>
            <a:r>
              <a:rPr lang="zh-CN" altLang="zh-CN" sz="2400"/>
              <a:t>is one of the </a:t>
            </a:r>
            <a:r>
              <a:rPr lang="zh-CN" altLang="zh-CN" sz="2400">
                <a:solidFill>
                  <a:srgbClr val="FF0000"/>
                </a:solidFill>
              </a:rPr>
              <a:t>popular formats for web data exchange</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99356" y="332656"/>
            <a:ext cx="9793287" cy="550863"/>
          </a:xfrm>
        </p:spPr>
        <p:txBody>
          <a:bodyPr/>
          <a:lstStyle/>
          <a:p>
            <a:pPr eaLnBrk="1" hangingPunct="1">
              <a:defRPr/>
            </a:pPr>
            <a:r>
              <a:rPr lang="zh-CN" altLang="zh-CN" dirty="0"/>
              <a:t>command-line parameter</a:t>
            </a:r>
            <a:endParaRPr lang="zh-CN" altLang="en-US" dirty="0"/>
          </a:p>
        </p:txBody>
      </p:sp>
      <p:sp>
        <p:nvSpPr>
          <p:cNvPr id="15363" name="内容占位符 2"/>
          <p:cNvSpPr>
            <a:spLocks noGrp="1" noChangeArrowheads="1"/>
          </p:cNvSpPr>
          <p:nvPr>
            <p:ph idx="1"/>
          </p:nvPr>
        </p:nvSpPr>
        <p:spPr>
          <a:xfrm>
            <a:off x="263352" y="795338"/>
            <a:ext cx="11809312" cy="4114800"/>
          </a:xfrm>
        </p:spPr>
        <p:txBody>
          <a:bodyPr/>
          <a:lstStyle/>
          <a:p>
            <a:pPr eaLnBrk="1" hangingPunct="1">
              <a:defRPr/>
            </a:pPr>
            <a:r>
              <a:rPr lang="zh-CN" altLang="zh-CN" sz="2800" dirty="0"/>
              <a:t>Access to command line arguments via list </a:t>
            </a:r>
            <a:r>
              <a:rPr lang="en-US" altLang="zh-CN" sz="2800" dirty="0" err="1"/>
              <a:t>sys.argv</a:t>
            </a:r>
            <a:endParaRPr lang="en-US" altLang="zh-CN" sz="2800" dirty="0"/>
          </a:p>
          <a:p>
            <a:pPr lvl="1" eaLnBrk="1" hangingPunct="1">
              <a:defRPr/>
            </a:pPr>
            <a:r>
              <a:rPr lang="en-US" altLang="zh-CN" sz="2800" dirty="0" err="1"/>
              <a:t>argv</a:t>
            </a:r>
            <a:r>
              <a:rPr lang="en-US" altLang="zh-CN" sz="2800" dirty="0"/>
              <a:t>[0] </a:t>
            </a:r>
            <a:r>
              <a:rPr lang="zh-CN" altLang="zh-CN" sz="2800" dirty="0"/>
              <a:t>is the </a:t>
            </a:r>
            <a:r>
              <a:rPr lang="en-US" altLang="zh-CN" sz="2800" dirty="0"/>
              <a:t>Python </a:t>
            </a:r>
            <a:r>
              <a:rPr lang="zh-CN" altLang="zh-CN" sz="2800" dirty="0"/>
              <a:t>script name, </a:t>
            </a:r>
            <a:r>
              <a:rPr lang="en-US" altLang="zh-CN" sz="2800" dirty="0" err="1"/>
              <a:t>argv</a:t>
            </a:r>
            <a:r>
              <a:rPr lang="en-US" altLang="zh-CN" sz="2800" dirty="0"/>
              <a:t>[1] </a:t>
            </a:r>
            <a:r>
              <a:rPr lang="zh-CN" altLang="zh-CN" sz="2800" dirty="0"/>
              <a:t>is the </a:t>
            </a:r>
            <a:r>
              <a:rPr lang="en-US" altLang="zh-CN" sz="2800" dirty="0"/>
              <a:t>1st </a:t>
            </a:r>
            <a:r>
              <a:rPr lang="zh-CN" altLang="zh-CN" sz="2800" dirty="0"/>
              <a:t>argument, </a:t>
            </a:r>
            <a:r>
              <a:rPr lang="en-US" altLang="zh-CN" sz="2800" dirty="0" err="1"/>
              <a:t>argv</a:t>
            </a:r>
            <a:r>
              <a:rPr lang="en-US" altLang="zh-CN" sz="2800" dirty="0"/>
              <a:t>[2] </a:t>
            </a:r>
            <a:r>
              <a:rPr lang="zh-CN" altLang="zh-CN" sz="2800" dirty="0"/>
              <a:t>is the </a:t>
            </a:r>
            <a:r>
              <a:rPr lang="en-US" altLang="zh-CN" sz="2800" dirty="0"/>
              <a:t>2nd </a:t>
            </a:r>
            <a:r>
              <a:rPr lang="zh-CN" altLang="zh-CN" sz="2800" dirty="0"/>
              <a:t>argument</a:t>
            </a: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6.1</a:t>
            </a:r>
            <a:r>
              <a:rPr lang="zh-CN" altLang="zh-CN" sz="2800" dirty="0">
                <a:highlight>
                  <a:srgbClr val="00FFFF"/>
                </a:highlight>
                <a:cs typeface="Times New Roman" panose="02020603050405020304" pitchFamily="18" charset="0"/>
              </a:rPr>
              <a:t>] Example command-line argument (</a:t>
            </a:r>
            <a:r>
              <a:rPr lang="en-US" altLang="zh-CN" sz="2800" kern="100" dirty="0">
                <a:highlight>
                  <a:srgbClr val="FFFF00"/>
                </a:highlight>
                <a:cs typeface="Times New Roman" panose="02020603050405020304" pitchFamily="18" charset="0"/>
              </a:rPr>
              <a:t>randomseq.py</a:t>
            </a:r>
            <a:r>
              <a:rPr lang="zh-CN" altLang="zh-CN" sz="2800" dirty="0">
                <a:highlight>
                  <a:srgbClr val="00FFFF"/>
                </a:highlight>
                <a:cs typeface="Times New Roman" panose="02020603050405020304" pitchFamily="18" charset="0"/>
              </a:rPr>
              <a:t>): generate </a:t>
            </a:r>
            <a:r>
              <a:rPr lang="en-US" altLang="zh-CN" sz="2800" dirty="0">
                <a:highlight>
                  <a:srgbClr val="00FFFF"/>
                </a:highlight>
                <a:cs typeface="Times New Roman" panose="02020603050405020304" pitchFamily="18" charset="0"/>
              </a:rPr>
              <a:t>n </a:t>
            </a:r>
            <a:r>
              <a:rPr lang="zh-CN" altLang="zh-CN" sz="2800" dirty="0">
                <a:highlight>
                  <a:srgbClr val="00FFFF"/>
                </a:highlight>
                <a:cs typeface="Times New Roman" panose="02020603050405020304" pitchFamily="18" charset="0"/>
              </a:rPr>
              <a:t>random numbers, where </a:t>
            </a:r>
            <a:r>
              <a:rPr lang="en-US" altLang="zh-CN" sz="2800" dirty="0">
                <a:highlight>
                  <a:srgbClr val="00FFFF"/>
                </a:highlight>
                <a:cs typeface="Times New Roman" panose="02020603050405020304" pitchFamily="18" charset="0"/>
              </a:rPr>
              <a:t>n is </a:t>
            </a:r>
            <a:r>
              <a:rPr lang="zh-CN" altLang="zh-CN" sz="2800" dirty="0">
                <a:highlight>
                  <a:srgbClr val="00FFFF"/>
                </a:highlight>
                <a:cs typeface="Times New Roman" panose="02020603050405020304" pitchFamily="18" charset="0"/>
              </a:rPr>
              <a:t>determined by the first command-line argument of the program</a:t>
            </a:r>
            <a:endParaRPr lang="zh-CN" altLang="en-US" sz="2800" dirty="0">
              <a:highlight>
                <a:srgbClr val="00FFFF"/>
              </a:highlight>
              <a:cs typeface="Times New Roman" panose="02020603050405020304" pitchFamily="18" charset="0"/>
            </a:endParaRPr>
          </a:p>
        </p:txBody>
      </p:sp>
      <p:pic>
        <p:nvPicPr>
          <p:cNvPr id="17412"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5150" y="4075113"/>
            <a:ext cx="6157913"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3843" y="4329430"/>
            <a:ext cx="5183187" cy="1570038"/>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import sys, random</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n = int(sys.argv[1])</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for i in range(n):</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print(random.randrange(0,100))</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1163637" y="455246"/>
            <a:ext cx="9864725" cy="501650"/>
          </a:xfrm>
        </p:spPr>
        <p:txBody>
          <a:bodyPr/>
          <a:lstStyle/>
          <a:p>
            <a:pPr eaLnBrk="1" hangingPunct="1">
              <a:defRPr/>
            </a:pPr>
            <a:r>
              <a:rPr lang="en-US" altLang="zh-CN"/>
              <a:t>json </a:t>
            </a:r>
            <a:r>
              <a:rPr lang="zh-CN" altLang="zh-CN"/>
              <a:t>module and </a:t>
            </a:r>
            <a:r>
              <a:rPr lang="en-US" altLang="zh-CN"/>
              <a:t>JSON </a:t>
            </a:r>
            <a:r>
              <a:rPr lang="zh-CN" altLang="zh-CN"/>
              <a:t>format data </a:t>
            </a:r>
            <a:r>
              <a:rPr lang="zh-CN" altLang="en-US"/>
              <a:t>(</a:t>
            </a:r>
            <a:r>
              <a:rPr lang="en-US" altLang="zh-CN"/>
              <a:t>2</a:t>
            </a:r>
            <a:r>
              <a:rPr lang="zh-CN" altLang="en-US"/>
              <a:t>)</a:t>
            </a:r>
            <a:endParaRPr lang="zh-CN" altLang="en-US"/>
          </a:p>
        </p:txBody>
      </p:sp>
      <p:sp>
        <p:nvSpPr>
          <p:cNvPr id="44035" name="内容占位符 2"/>
          <p:cNvSpPr>
            <a:spLocks noGrp="1" noChangeArrowheads="1"/>
          </p:cNvSpPr>
          <p:nvPr>
            <p:ph idx="1"/>
          </p:nvPr>
        </p:nvSpPr>
        <p:spPr>
          <a:xfrm>
            <a:off x="119063" y="1016635"/>
            <a:ext cx="11737975" cy="3294063"/>
          </a:xfrm>
        </p:spPr>
        <p:txBody>
          <a:bodyPr/>
          <a:lstStyle/>
          <a:p>
            <a:r>
              <a:rPr lang="zh-CN" altLang="zh-CN" sz="2400"/>
              <a:t>The </a:t>
            </a:r>
            <a:r>
              <a:rPr lang="en-US" altLang="zh-CN" sz="2400"/>
              <a:t>Python </a:t>
            </a:r>
            <a:r>
              <a:rPr lang="zh-CN" altLang="zh-CN" sz="2400"/>
              <a:t>standard library module </a:t>
            </a:r>
            <a:r>
              <a:rPr lang="en-US" altLang="zh-CN" sz="2400"/>
              <a:t>json </a:t>
            </a:r>
            <a:r>
              <a:rPr lang="zh-CN" altLang="zh-CN" sz="2400"/>
              <a:t>contains functions for </a:t>
            </a:r>
            <a:r>
              <a:rPr lang="zh-CN" altLang="zh-CN" sz="2400"/>
              <a:t>encoding Python objects into the </a:t>
            </a:r>
            <a:r>
              <a:rPr lang="en-US" altLang="zh-CN" sz="2400"/>
              <a:t>JSON </a:t>
            </a:r>
            <a:r>
              <a:rPr lang="zh-CN" altLang="zh-CN" sz="2400"/>
              <a:t>format (</a:t>
            </a:r>
            <a:r>
              <a:rPr lang="en-US" altLang="zh-CN" sz="2400"/>
              <a:t>JSON </a:t>
            </a:r>
            <a:r>
              <a:rPr lang="zh-CN" altLang="zh-CN" sz="2400"/>
              <a:t>for short</a:t>
            </a:r>
            <a:r>
              <a:rPr lang="zh-CN" altLang="zh-CN" sz="2400"/>
              <a:t>) and for decoding </a:t>
            </a:r>
            <a:r>
              <a:rPr lang="en-US" altLang="zh-CN" sz="2400"/>
              <a:t>JSON </a:t>
            </a:r>
            <a:r>
              <a:rPr lang="zh-CN" altLang="zh-CN" sz="2400"/>
              <a:t>into </a:t>
            </a:r>
            <a:r>
              <a:rPr lang="en-US" altLang="zh-CN" sz="2400"/>
              <a:t>Python </a:t>
            </a:r>
            <a:r>
              <a:rPr lang="zh-CN" altLang="zh-CN" sz="2400"/>
              <a:t>objects:</a:t>
            </a:r>
            <a:endParaRPr lang="zh-CN" altLang="zh-CN" sz="2400"/>
          </a:p>
          <a:p>
            <a:pPr lvl="1"/>
            <a:r>
              <a:rPr lang="en-US" altLang="zh-CN" sz="2200"/>
              <a:t>dumps(obj)</a:t>
            </a:r>
            <a:r>
              <a:rPr lang="zh-CN" altLang="zh-CN" sz="2200"/>
              <a:t>: return to serialize the </a:t>
            </a:r>
            <a:r>
              <a:rPr lang="en-US" altLang="zh-CN" sz="2200"/>
              <a:t>obj </a:t>
            </a:r>
            <a:r>
              <a:rPr lang="zh-CN" altLang="zh-CN" sz="2200"/>
              <a:t>object to </a:t>
            </a:r>
            <a:r>
              <a:rPr lang="en-US" altLang="zh-CN" sz="2200"/>
              <a:t>JSON </a:t>
            </a:r>
            <a:r>
              <a:rPr lang="zh-CN" altLang="zh-CN" sz="2200"/>
              <a:t>string.</a:t>
            </a:r>
            <a:endParaRPr lang="zh-CN" altLang="zh-CN" sz="2200"/>
          </a:p>
          <a:p>
            <a:pPr lvl="1"/>
            <a:r>
              <a:rPr lang="en-US" altLang="zh-CN" sz="2200"/>
              <a:t>dump(obj, fp)</a:t>
            </a:r>
            <a:r>
              <a:rPr lang="zh-CN" altLang="zh-CN" sz="2200"/>
              <a:t>: serialize the </a:t>
            </a:r>
            <a:r>
              <a:rPr lang="en-US" altLang="zh-CN" sz="2200"/>
              <a:t>obj </a:t>
            </a:r>
            <a:r>
              <a:rPr lang="zh-CN" altLang="zh-CN" sz="2200"/>
              <a:t>object into a </a:t>
            </a:r>
            <a:r>
              <a:rPr lang="en-US" altLang="zh-CN" sz="2200"/>
              <a:t>JSON </a:t>
            </a:r>
            <a:r>
              <a:rPr lang="zh-CN" altLang="zh-CN" sz="2200"/>
              <a:t>string and write it to the file </a:t>
            </a:r>
            <a:r>
              <a:rPr lang="en-US" altLang="zh-CN" sz="2200"/>
              <a:t>fp</a:t>
            </a:r>
            <a:r>
              <a:rPr lang="zh-CN" altLang="zh-CN" sz="2200"/>
              <a:t>.</a:t>
            </a:r>
            <a:endParaRPr lang="zh-CN" altLang="zh-CN" sz="2200"/>
          </a:p>
          <a:p>
            <a:pPr lvl="1"/>
            <a:r>
              <a:rPr lang="en-US" altLang="zh-CN" sz="2200"/>
              <a:t>loads(s)</a:t>
            </a:r>
            <a:r>
              <a:rPr lang="zh-CN" altLang="zh-CN" sz="2200"/>
              <a:t>: return the object after deserializing the </a:t>
            </a:r>
            <a:r>
              <a:rPr lang="en-US" altLang="zh-CN" sz="2200"/>
              <a:t>JSON </a:t>
            </a:r>
            <a:r>
              <a:rPr lang="zh-CN" altLang="zh-CN" sz="2200"/>
              <a:t>string </a:t>
            </a:r>
            <a:r>
              <a:rPr lang="en-US" altLang="zh-CN" sz="2200"/>
              <a:t>s</a:t>
            </a:r>
            <a:r>
              <a:rPr lang="zh-CN" altLang="zh-CN" sz="2200"/>
              <a:t>.</a:t>
            </a:r>
            <a:endParaRPr lang="zh-CN" altLang="zh-CN" sz="2200"/>
          </a:p>
          <a:p>
            <a:pPr lvl="1"/>
            <a:r>
              <a:rPr lang="en-US" altLang="zh-CN" sz="2200"/>
              <a:t>load(fp)</a:t>
            </a:r>
            <a:r>
              <a:rPr lang="zh-CN" altLang="zh-CN" sz="2200"/>
              <a:t>: return the object deserialized from the </a:t>
            </a:r>
            <a:r>
              <a:rPr lang="en-US" altLang="zh-CN" sz="2200"/>
              <a:t>JSON string </a:t>
            </a:r>
            <a:r>
              <a:rPr lang="zh-CN" altLang="zh-CN" sz="2200"/>
              <a:t>read from the file </a:t>
            </a:r>
            <a:r>
              <a:rPr lang="en-US" altLang="zh-CN" sz="2200"/>
              <a:t>fp</a:t>
            </a:r>
            <a:r>
              <a:rPr lang="zh-CN" altLang="zh-CN" sz="2200"/>
              <a:t>.</a:t>
            </a:r>
            <a:endParaRPr lang="zh-CN" altLang="zh-CN" sz="2200"/>
          </a:p>
          <a:p>
            <a:pPr eaLnBrk="1" hangingPunct="1"/>
            <a:endParaRPr lang="zh-CN" altLang="en-US" sz="2200"/>
          </a:p>
        </p:txBody>
      </p:sp>
      <p:sp>
        <p:nvSpPr>
          <p:cNvPr id="2" name="矩形 1"/>
          <p:cNvSpPr/>
          <p:nvPr/>
        </p:nvSpPr>
        <p:spPr>
          <a:xfrm>
            <a:off x="2139608" y="4295373"/>
            <a:ext cx="6336704" cy="1754326"/>
          </a:xfrm>
          <a:prstGeom prst="rect">
            <a:avLst/>
          </a:prstGeom>
          <a:solidFill>
            <a:schemeClr val="accent4">
              <a:lumMod val="20000"/>
              <a:lumOff val="80000"/>
            </a:schemeClr>
          </a:solidFill>
        </p:spPr>
        <p:txBody>
          <a:bodyPr>
            <a:spAutoFit/>
          </a:bodyPr>
          <a:lstStyle/>
          <a:p>
            <a:pPr indent="266700" algn="just">
              <a:spcAft>
                <a:spcPts val="0"/>
              </a:spcAft>
              <a:defRPr/>
            </a:pPr>
            <a:r>
              <a:rPr lang="en-US" altLang="zh-CN" b="1" kern="100" dirty="0">
                <a:latin typeface="Times New Roman" panose="02020603050405020304" pitchFamily="18" charset="0"/>
                <a:ea typeface="Times New Roman" panose="02020603050405020304" pitchFamily="18" charset="0"/>
              </a:rPr>
              <a:t>&gt;&gt;&gt; </a:t>
            </a:r>
            <a:r>
              <a:rPr lang="en-US" altLang="zh-CN" b="1" kern="100" dirty="0">
                <a:solidFill>
                  <a:srgbClr val="FF0000"/>
                </a:solidFill>
                <a:latin typeface="Times New Roman" panose="02020603050405020304" pitchFamily="18" charset="0"/>
                <a:ea typeface="Times New Roman" panose="02020603050405020304" pitchFamily="18" charset="0"/>
              </a:rPr>
              <a:t>import </a:t>
            </a:r>
            <a:r>
              <a:rPr lang="en-US" altLang="zh-CN" b="1" kern="100" dirty="0" err="1">
                <a:solidFill>
                  <a:srgbClr val="FF0000"/>
                </a:solidFill>
                <a:latin typeface="Times New Roman" panose="02020603050405020304" pitchFamily="18" charset="0"/>
                <a:ea typeface="Times New Roman" panose="02020603050405020304" pitchFamily="18" charset="0"/>
              </a:rPr>
              <a:t>json</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latin typeface="Times New Roman" panose="02020603050405020304" pitchFamily="18" charset="0"/>
                <a:ea typeface="Times New Roman" panose="02020603050405020304" pitchFamily="18" charset="0"/>
              </a:rPr>
              <a:t>&gt;&gt;&gt; </a:t>
            </a:r>
            <a:r>
              <a:rPr lang="en-US" altLang="zh-CN" b="1" kern="100" dirty="0">
                <a:solidFill>
                  <a:srgbClr val="FF0000"/>
                </a:solidFill>
                <a:latin typeface="Times New Roman" panose="02020603050405020304" pitchFamily="18" charset="0"/>
                <a:ea typeface="Times New Roman" panose="02020603050405020304" pitchFamily="18" charset="0"/>
              </a:rPr>
              <a:t>data = [{'a': 'A', 'b': (2, 4), 'c': 3.0}]</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latin typeface="Times New Roman" panose="02020603050405020304" pitchFamily="18" charset="0"/>
                <a:ea typeface="Times New Roman" panose="02020603050405020304" pitchFamily="18" charset="0"/>
              </a:rPr>
              <a:t>&gt;&gt;&gt; </a:t>
            </a:r>
            <a:r>
              <a:rPr lang="en-US" altLang="zh-CN" b="1" kern="100" dirty="0" err="1">
                <a:solidFill>
                  <a:srgbClr val="FF0000"/>
                </a:solidFill>
                <a:latin typeface="Times New Roman" panose="02020603050405020304" pitchFamily="18" charset="0"/>
                <a:ea typeface="Times New Roman" panose="02020603050405020304" pitchFamily="18" charset="0"/>
              </a:rPr>
              <a:t>str_json </a:t>
            </a:r>
            <a:r>
              <a:rPr lang="en-US" altLang="zh-CN" b="1" kern="100" dirty="0">
                <a:solidFill>
                  <a:srgbClr val="FF0000"/>
                </a:solidFill>
                <a:latin typeface="Times New Roman" panose="02020603050405020304" pitchFamily="18" charset="0"/>
                <a:ea typeface="Times New Roman" panose="02020603050405020304" pitchFamily="18" charset="0"/>
              </a:rPr>
              <a:t>= </a:t>
            </a:r>
            <a:r>
              <a:rPr lang="en-US" altLang="zh-CN" b="1" kern="100" dirty="0" err="1">
                <a:solidFill>
                  <a:srgbClr val="FF0000"/>
                </a:solidFill>
                <a:latin typeface="Times New Roman" panose="02020603050405020304" pitchFamily="18" charset="0"/>
                <a:ea typeface="Times New Roman" panose="02020603050405020304" pitchFamily="18" charset="0"/>
              </a:rPr>
              <a:t>json.dumps</a:t>
            </a:r>
            <a:r>
              <a:rPr lang="en-US" altLang="zh-CN" b="1" kern="100" dirty="0">
                <a:solidFill>
                  <a:srgbClr val="FF0000"/>
                </a:solidFill>
                <a:latin typeface="Times New Roman" panose="02020603050405020304" pitchFamily="18" charset="0"/>
                <a:ea typeface="Times New Roman" panose="02020603050405020304" pitchFamily="18" charset="0"/>
              </a:rPr>
              <a:t>(data)</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latin typeface="Times New Roman" panose="02020603050405020304" pitchFamily="18" charset="0"/>
                <a:ea typeface="Times New Roman" panose="02020603050405020304" pitchFamily="18" charset="0"/>
              </a:rPr>
              <a:t>&gt;&gt;&gt; </a:t>
            </a:r>
            <a:r>
              <a:rPr lang="en-US" altLang="zh-CN" b="1" kern="100" dirty="0" err="1">
                <a:solidFill>
                  <a:srgbClr val="FF0000"/>
                </a:solidFill>
                <a:latin typeface="Times New Roman" panose="02020603050405020304" pitchFamily="18" charset="0"/>
                <a:ea typeface="Times New Roman" panose="02020603050405020304" pitchFamily="18" charset="0"/>
              </a:rPr>
              <a:t>str_json </a:t>
            </a:r>
            <a:r>
              <a:rPr lang="zh-CN" altLang="zh-CN" b="1" kern="100" dirty="0">
                <a:latin typeface="Times New Roman" panose="02020603050405020304" pitchFamily="18" charset="0"/>
                <a:ea typeface="Times New Roman" panose="02020603050405020304" pitchFamily="18" charset="0"/>
              </a:rPr>
              <a:t>#Output: </a:t>
            </a:r>
            <a:r>
              <a:rPr lang="en-US" altLang="zh-CN" b="1" kern="100" dirty="0">
                <a:highlight>
                  <a:srgbClr val="FFFF00"/>
                </a:highlight>
                <a:latin typeface="Times New Roman" panose="02020603050405020304" pitchFamily="18" charset="0"/>
                <a:cs typeface="Times New Roman" panose="02020603050405020304" pitchFamily="18" charset="0"/>
              </a:rPr>
              <a:t>'[{"a": "A", "c": 3.0, "b": [2, 4]}]''</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indent="266700" algn="just">
              <a:spcAft>
                <a:spcPts val="0"/>
              </a:spcAft>
              <a:defRPr/>
            </a:pPr>
            <a:r>
              <a:rPr lang="en-US" altLang="zh-CN" b="1" kern="100" dirty="0">
                <a:latin typeface="Times New Roman" panose="02020603050405020304" pitchFamily="18" charset="0"/>
                <a:ea typeface="Times New Roman" panose="02020603050405020304" pitchFamily="18" charset="0"/>
              </a:rPr>
              <a:t>&gt;&gt;&gt; </a:t>
            </a:r>
            <a:r>
              <a:rPr lang="en-US" altLang="zh-CN" b="1" kern="100" dirty="0">
                <a:solidFill>
                  <a:srgbClr val="FF0000"/>
                </a:solidFill>
                <a:latin typeface="Times New Roman" panose="02020603050405020304" pitchFamily="18" charset="0"/>
                <a:ea typeface="Times New Roman" panose="02020603050405020304" pitchFamily="18" charset="0"/>
              </a:rPr>
              <a:t>data1 = </a:t>
            </a:r>
            <a:r>
              <a:rPr lang="en-US" altLang="zh-CN" b="1" kern="100" dirty="0" err="1">
                <a:solidFill>
                  <a:srgbClr val="FF0000"/>
                </a:solidFill>
                <a:latin typeface="Times New Roman" panose="02020603050405020304" pitchFamily="18" charset="0"/>
                <a:ea typeface="Times New Roman" panose="02020603050405020304" pitchFamily="18" charset="0"/>
              </a:rPr>
              <a:t>json.loads</a:t>
            </a:r>
            <a:r>
              <a:rPr lang="en-US" altLang="zh-CN" b="1" kern="100" dirty="0">
                <a:solidFill>
                  <a:srgbClr val="FF0000"/>
                </a:solidFill>
                <a:latin typeface="Times New Roman" panose="02020603050405020304" pitchFamily="18" charset="0"/>
                <a:ea typeface="Times New Roman" panose="02020603050405020304" pitchFamily="18" charset="0"/>
              </a:rPr>
              <a:t>(</a:t>
            </a:r>
            <a:r>
              <a:rPr lang="en-US" altLang="zh-CN" b="1" kern="100" dirty="0" err="1">
                <a:solidFill>
                  <a:srgbClr val="FF0000"/>
                </a:solidFill>
                <a:latin typeface="Times New Roman" panose="02020603050405020304" pitchFamily="18" charset="0"/>
                <a:ea typeface="Times New Roman" panose="02020603050405020304" pitchFamily="18" charset="0"/>
              </a:rPr>
              <a:t>str_json</a:t>
            </a:r>
            <a:r>
              <a:rPr lang="en-US" altLang="zh-CN" b="1" kern="100" dirty="0">
                <a:solidFill>
                  <a:srgbClr val="FF0000"/>
                </a:solidFill>
                <a:latin typeface="Times New Roman" panose="02020603050405020304" pitchFamily="18" charset="0"/>
                <a:ea typeface="Times New Roman" panose="02020603050405020304" pitchFamily="18" charset="0"/>
              </a:rPr>
              <a:t>)</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latin typeface="Times New Roman" panose="02020603050405020304" pitchFamily="18" charset="0"/>
                <a:ea typeface="Times New Roman" panose="02020603050405020304" pitchFamily="18" charset="0"/>
              </a:rPr>
              <a:t>&gt;&gt;&gt; </a:t>
            </a:r>
            <a:r>
              <a:rPr lang="en-US" altLang="zh-CN" b="1" kern="100" dirty="0">
                <a:solidFill>
                  <a:srgbClr val="FF0000"/>
                </a:solidFill>
                <a:latin typeface="Times New Roman" panose="02020603050405020304" pitchFamily="18" charset="0"/>
                <a:ea typeface="Times New Roman" panose="02020603050405020304" pitchFamily="18" charset="0"/>
              </a:rPr>
              <a:t>data1 </a:t>
            </a:r>
            <a:r>
              <a:rPr lang="zh-CN" altLang="zh-CN" b="1" kern="100" dirty="0">
                <a:latin typeface="Times New Roman" panose="02020603050405020304" pitchFamily="18" charset="0"/>
                <a:ea typeface="Times New Roman" panose="02020603050405020304" pitchFamily="18" charset="0"/>
              </a:rPr>
              <a:t>#Output: </a:t>
            </a:r>
            <a:r>
              <a:rPr lang="en-US" altLang="zh-CN" b="1" kern="100" dirty="0">
                <a:highlight>
                  <a:srgbClr val="FFFF00"/>
                </a:highlight>
                <a:latin typeface="Times New Roman" panose="02020603050405020304" pitchFamily="18" charset="0"/>
                <a:cs typeface="Times New Roman" panose="02020603050405020304" pitchFamily="18" charset="0"/>
              </a:rPr>
              <a:t>[{'a': 'A', 'c': 3.0, 'b': [2, 4]}]</a:t>
            </a:r>
            <a:endParaRPr lang="zh-CN" altLang="zh-CN"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688" y="908050"/>
            <a:ext cx="7839005" cy="461665"/>
          </a:xfrm>
          <a:prstGeom prst="rect">
            <a:avLst/>
          </a:prstGeom>
        </p:spPr>
        <p:txBody>
          <a:bodyPr wrap="none">
            <a:spAutoFit/>
          </a:bodyPr>
          <a:lstStyle/>
          <a:p>
            <a:pPr>
              <a:defRPr/>
            </a:pPr>
            <a:r>
              <a:rPr lang="zh-CN" altLang="zh-CN" sz="2400" b="1" dirty="0">
                <a:highlight>
                  <a:srgbClr val="00FFFF"/>
                </a:highlight>
                <a:latin typeface="+mn-lt"/>
                <a:cs typeface="Times New Roman" panose="02020603050405020304" pitchFamily="18" charset="0"/>
              </a:rPr>
              <a:t>[Example </a:t>
            </a:r>
            <a:r>
              <a:rPr lang="en-US" altLang="zh-CN" sz="2400" b="1" dirty="0">
                <a:highlight>
                  <a:srgbClr val="00FFFF"/>
                </a:highlight>
                <a:latin typeface="+mn-lt"/>
                <a:cs typeface="Times New Roman" panose="02020603050405020304" pitchFamily="18" charset="0"/>
              </a:rPr>
              <a:t>6.19</a:t>
            </a:r>
            <a:r>
              <a:rPr lang="zh-CN" altLang="zh-CN" sz="2400" b="1" dirty="0">
                <a:highlight>
                  <a:srgbClr val="00FFFF"/>
                </a:highlight>
                <a:latin typeface="+mn-lt"/>
                <a:cs typeface="Times New Roman" panose="02020603050405020304" pitchFamily="18" charset="0"/>
              </a:rPr>
              <a:t>] Object </a:t>
            </a:r>
            <a:r>
              <a:rPr lang="en-US" altLang="zh-CN" sz="2400" b="1" dirty="0">
                <a:highlight>
                  <a:srgbClr val="00FFFF"/>
                </a:highlight>
                <a:latin typeface="+mn-lt"/>
                <a:cs typeface="Times New Roman" panose="02020603050405020304" pitchFamily="18" charset="0"/>
              </a:rPr>
              <a:t>JSON </a:t>
            </a:r>
            <a:r>
              <a:rPr lang="zh-CN" altLang="zh-CN" sz="2400" b="1" dirty="0">
                <a:highlight>
                  <a:srgbClr val="00FFFF"/>
                </a:highlight>
                <a:latin typeface="+mn-lt"/>
                <a:cs typeface="Times New Roman" panose="02020603050405020304" pitchFamily="18" charset="0"/>
              </a:rPr>
              <a:t>format serialization example (</a:t>
            </a:r>
            <a:r>
              <a:rPr lang="en-US" altLang="zh-CN" sz="2400" b="1" kern="100" dirty="0">
                <a:highlight>
                  <a:srgbClr val="FFFF00"/>
                </a:highlight>
                <a:latin typeface="Times New Roman" panose="02020603050405020304" pitchFamily="18" charset="0"/>
                <a:cs typeface="Times New Roman" panose="02020603050405020304" pitchFamily="18" charset="0"/>
              </a:rPr>
              <a:t>json_dump.py</a:t>
            </a:r>
            <a:r>
              <a:rPr lang="zh-CN" altLang="zh-CN" sz="2400" b="1" dirty="0">
                <a:highlight>
                  <a:srgbClr val="00FFFF"/>
                </a:highlight>
                <a:latin typeface="+mn-lt"/>
                <a:cs typeface="Times New Roman" panose="02020603050405020304" pitchFamily="18" charset="0"/>
              </a:rPr>
              <a:t>)</a:t>
            </a:r>
            <a:endParaRPr lang="zh-CN" altLang="en-US" sz="2400" b="1" dirty="0">
              <a:highlight>
                <a:srgbClr val="00FFFF"/>
              </a:highlight>
              <a:latin typeface="+mn-lt"/>
              <a:cs typeface="Times New Roman" panose="02020603050405020304" pitchFamily="18" charset="0"/>
            </a:endParaRPr>
          </a:p>
        </p:txBody>
      </p:sp>
      <p:sp>
        <p:nvSpPr>
          <p:cNvPr id="3" name="矩形 2"/>
          <p:cNvSpPr/>
          <p:nvPr/>
        </p:nvSpPr>
        <p:spPr>
          <a:xfrm>
            <a:off x="3143250" y="1412875"/>
            <a:ext cx="6116638" cy="2246313"/>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json</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urls={'baidu':'http://www.baidu.com/',</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'sina':'http://www.sina.com.cn/',</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'tencent':'http://www.qq.com/',</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'taobao':'https://www.taobao.com/'}</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with open(r'c:\pythonpa\data.json', 'w') as f.</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json.dump(urls, f)</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sp>
        <p:nvSpPr>
          <p:cNvPr id="4" name="矩形 3"/>
          <p:cNvSpPr/>
          <p:nvPr/>
        </p:nvSpPr>
        <p:spPr>
          <a:xfrm>
            <a:off x="1127125" y="3708400"/>
            <a:ext cx="8194872" cy="461665"/>
          </a:xfrm>
          <a:prstGeom prst="rect">
            <a:avLst/>
          </a:prstGeom>
        </p:spPr>
        <p:txBody>
          <a:bodyPr wrap="none">
            <a:spAutoFit/>
          </a:bodyPr>
          <a:lstStyle/>
          <a:p>
            <a:pPr>
              <a:defRPr/>
            </a:pPr>
            <a:r>
              <a:rPr lang="zh-CN" altLang="zh-CN" sz="2400" b="1" dirty="0">
                <a:highlight>
                  <a:srgbClr val="00FFFF"/>
                </a:highlight>
                <a:latin typeface="+mn-lt"/>
                <a:cs typeface="Times New Roman" panose="02020603050405020304" pitchFamily="18" charset="0"/>
              </a:rPr>
              <a:t>[Example </a:t>
            </a:r>
            <a:r>
              <a:rPr lang="en-US" altLang="zh-CN" sz="2400" b="1" dirty="0">
                <a:highlight>
                  <a:srgbClr val="00FFFF"/>
                </a:highlight>
                <a:latin typeface="+mn-lt"/>
                <a:cs typeface="Times New Roman" panose="02020603050405020304" pitchFamily="18" charset="0"/>
              </a:rPr>
              <a:t>6.20</a:t>
            </a:r>
            <a:r>
              <a:rPr lang="zh-CN" altLang="zh-CN" sz="2400" b="1" dirty="0">
                <a:highlight>
                  <a:srgbClr val="00FFFF"/>
                </a:highlight>
                <a:latin typeface="+mn-lt"/>
                <a:cs typeface="Times New Roman" panose="02020603050405020304" pitchFamily="18" charset="0"/>
              </a:rPr>
              <a:t>] Object </a:t>
            </a:r>
            <a:r>
              <a:rPr lang="en-US" altLang="zh-CN" sz="2400" b="1" dirty="0">
                <a:highlight>
                  <a:srgbClr val="00FFFF"/>
                </a:highlight>
                <a:latin typeface="+mn-lt"/>
                <a:cs typeface="Times New Roman" panose="02020603050405020304" pitchFamily="18" charset="0"/>
              </a:rPr>
              <a:t>JSON </a:t>
            </a:r>
            <a:r>
              <a:rPr lang="zh-CN" altLang="zh-CN" sz="2400" b="1" dirty="0">
                <a:highlight>
                  <a:srgbClr val="00FFFF"/>
                </a:highlight>
                <a:latin typeface="+mn-lt"/>
                <a:cs typeface="Times New Roman" panose="02020603050405020304" pitchFamily="18" charset="0"/>
              </a:rPr>
              <a:t>format deserialization example (</a:t>
            </a:r>
            <a:r>
              <a:rPr lang="en-US" altLang="zh-CN" sz="2400" b="1" kern="100" dirty="0">
                <a:highlight>
                  <a:srgbClr val="FFFF00"/>
                </a:highlight>
                <a:latin typeface="Times New Roman" panose="02020603050405020304" pitchFamily="18" charset="0"/>
                <a:cs typeface="Times New Roman" panose="02020603050405020304" pitchFamily="18" charset="0"/>
              </a:rPr>
              <a:t>json_load.py</a:t>
            </a:r>
            <a:r>
              <a:rPr lang="zh-CN" altLang="zh-CN" sz="2400" b="1" dirty="0">
                <a:highlight>
                  <a:srgbClr val="00FFFF"/>
                </a:highlight>
                <a:latin typeface="+mn-lt"/>
                <a:cs typeface="Times New Roman" panose="02020603050405020304" pitchFamily="18" charset="0"/>
              </a:rPr>
              <a:t>)</a:t>
            </a:r>
            <a:endParaRPr lang="zh-CN" altLang="en-US" sz="2400" b="1" dirty="0">
              <a:highlight>
                <a:srgbClr val="00FFFF"/>
              </a:highlight>
              <a:latin typeface="+mn-lt"/>
              <a:cs typeface="Times New Roman" panose="02020603050405020304" pitchFamily="18" charset="0"/>
            </a:endParaRPr>
          </a:p>
        </p:txBody>
      </p:sp>
      <p:sp>
        <p:nvSpPr>
          <p:cNvPr id="5" name="矩形 4"/>
          <p:cNvSpPr/>
          <p:nvPr/>
        </p:nvSpPr>
        <p:spPr>
          <a:xfrm>
            <a:off x="3184525" y="4192588"/>
            <a:ext cx="6069013" cy="1323975"/>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json</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with open(r'c:\pythonpa\data.json', 'r') as f.</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urls = json.load(f)</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print(urls)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pic>
        <p:nvPicPr>
          <p:cNvPr id="45062"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43025" y="5562600"/>
            <a:ext cx="979328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标题 1"/>
          <p:cNvSpPr>
            <a:spLocks noGrp="1" noChangeArrowheads="1"/>
          </p:cNvSpPr>
          <p:nvPr>
            <p:ph type="title"/>
          </p:nvPr>
        </p:nvSpPr>
        <p:spPr>
          <a:xfrm>
            <a:off x="1055688" y="406083"/>
            <a:ext cx="9864725" cy="501650"/>
          </a:xfrm>
        </p:spPr>
        <p:txBody>
          <a:bodyPr/>
          <a:lstStyle/>
          <a:p>
            <a:pPr eaLnBrk="1" hangingPunct="1">
              <a:defRPr/>
            </a:pPr>
            <a:r>
              <a:rPr lang="en-US" altLang="zh-CN"/>
              <a:t>json </a:t>
            </a:r>
            <a:r>
              <a:rPr lang="zh-CN" altLang="zh-CN"/>
              <a:t>module and </a:t>
            </a:r>
            <a:r>
              <a:rPr lang="en-US" altLang="zh-CN"/>
              <a:t>JSON </a:t>
            </a:r>
            <a:r>
              <a:rPr lang="zh-CN" altLang="zh-CN"/>
              <a:t>format data </a:t>
            </a:r>
            <a:r>
              <a:rPr lang="zh-CN" altLang="en-US"/>
              <a:t>(</a:t>
            </a:r>
            <a:r>
              <a:rPr lang="en-US" altLang="zh-CN"/>
              <a:t>3</a:t>
            </a:r>
            <a:r>
              <a:rPr lang="zh-CN" altLang="en-US"/>
              <a:t>)</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294606" y="441820"/>
            <a:ext cx="9602788" cy="504825"/>
          </a:xfrm>
        </p:spPr>
        <p:txBody>
          <a:bodyPr/>
          <a:lstStyle/>
          <a:p>
            <a:pPr eaLnBrk="1" hangingPunct="1">
              <a:defRPr/>
            </a:pPr>
            <a:r>
              <a:rPr lang="en-US" altLang="zh-CN" dirty="0" err="1"/>
              <a:t>os </a:t>
            </a:r>
            <a:r>
              <a:rPr lang="zh-CN" altLang="zh-CN" dirty="0"/>
              <a:t>module and file directory operations</a:t>
            </a:r>
            <a:endParaRPr lang="zh-CN" altLang="en-US" dirty="0"/>
          </a:p>
        </p:txBody>
      </p:sp>
      <p:sp>
        <p:nvSpPr>
          <p:cNvPr id="28675" name="内容占位符 2"/>
          <p:cNvSpPr>
            <a:spLocks noGrp="1" noChangeArrowheads="1"/>
          </p:cNvSpPr>
          <p:nvPr>
            <p:ph idx="1"/>
          </p:nvPr>
        </p:nvSpPr>
        <p:spPr>
          <a:xfrm>
            <a:off x="119336" y="908720"/>
            <a:ext cx="11856640" cy="3736305"/>
          </a:xfrm>
        </p:spPr>
        <p:txBody>
          <a:bodyPr/>
          <a:lstStyle/>
          <a:p>
            <a:pPr eaLnBrk="1" hangingPunct="1">
              <a:defRPr/>
            </a:pPr>
            <a:r>
              <a:rPr lang="zh-CN" altLang="en-US" sz="2200" dirty="0"/>
              <a:t>Using the </a:t>
            </a:r>
            <a:r>
              <a:rPr lang="en-US" altLang="zh-CN" sz="2200" dirty="0" err="1"/>
              <a:t>os </a:t>
            </a:r>
            <a:r>
              <a:rPr lang="zh-CN" altLang="en-US" sz="2200" dirty="0"/>
              <a:t>module in the standard library, users can implement the operating system's directory processing, such as creating directories, deleting directories, and other operations.</a:t>
            </a:r>
            <a:endParaRPr lang="en-US" altLang="zh-CN" sz="2200" dirty="0"/>
          </a:p>
          <a:p>
            <a:pPr eaLnBrk="1" hangingPunct="1">
              <a:defRPr/>
            </a:pPr>
            <a:r>
              <a:rPr lang="en-US" altLang="zh-CN" sz="2200" dirty="0" err="1"/>
              <a:t>The os </a:t>
            </a:r>
            <a:r>
              <a:rPr lang="zh-CN" altLang="en-US" sz="2200" dirty="0"/>
              <a:t>module mainly consists of the functions </a:t>
            </a:r>
            <a:r>
              <a:rPr lang="en-US" altLang="zh-CN" sz="2200" dirty="0" err="1"/>
              <a:t>getcwd</a:t>
            </a:r>
            <a:r>
              <a:rPr lang="en-US" altLang="zh-CN" sz="2200" dirty="0"/>
              <a:t>() </a:t>
            </a:r>
            <a:r>
              <a:rPr lang="zh-CN" altLang="en-US" sz="2200" dirty="0"/>
              <a:t>(to get the current working directory), </a:t>
            </a:r>
            <a:r>
              <a:rPr lang="en-US" altLang="zh-CN" sz="2200" dirty="0" err="1"/>
              <a:t>chdir</a:t>
            </a:r>
            <a:r>
              <a:rPr lang="en-US" altLang="zh-CN" sz="2200" dirty="0"/>
              <a:t>() </a:t>
            </a:r>
            <a:r>
              <a:rPr lang="zh-CN" altLang="en-US" sz="2200" dirty="0"/>
              <a:t>(to switch the current working directory), </a:t>
            </a:r>
            <a:r>
              <a:rPr lang="en-US" altLang="zh-CN" sz="2200" dirty="0" err="1"/>
              <a:t>mkdir</a:t>
            </a:r>
            <a:r>
              <a:rPr lang="en-US" altLang="zh-CN" sz="2200" dirty="0"/>
              <a:t>() </a:t>
            </a:r>
            <a:r>
              <a:rPr lang="zh-CN" altLang="en-US" sz="2200" dirty="0"/>
              <a:t>(to create a single-level directory), </a:t>
            </a:r>
            <a:r>
              <a:rPr lang="en-US" altLang="zh-CN" sz="2200" dirty="0" err="1"/>
              <a:t>makedirs</a:t>
            </a:r>
            <a:r>
              <a:rPr lang="en-US" altLang="zh-CN" sz="2200" dirty="0"/>
              <a:t>() </a:t>
            </a:r>
            <a:r>
              <a:rPr lang="zh-CN" altLang="en-US" sz="2200" dirty="0"/>
              <a:t>(to create a multilevel directory), </a:t>
            </a:r>
            <a:r>
              <a:rPr lang="en-US" altLang="zh-CN" sz="2200" dirty="0" err="1"/>
              <a:t>listdir</a:t>
            </a:r>
            <a:r>
              <a:rPr lang="en-US" altLang="zh-CN" sz="2200" dirty="0"/>
              <a:t>() </a:t>
            </a:r>
            <a:r>
              <a:rPr lang="zh-CN" altLang="en-US" sz="2200" dirty="0"/>
              <a:t>(to display a list of files/subdirectories in a directory), </a:t>
            </a:r>
            <a:r>
              <a:rPr lang="en-US" altLang="zh-CN" sz="2200" dirty="0" err="1"/>
              <a:t>rmdir</a:t>
            </a:r>
            <a:r>
              <a:rPr lang="en-US" altLang="zh-CN" sz="2200" dirty="0"/>
              <a:t>() </a:t>
            </a:r>
            <a:r>
              <a:rPr lang="zh-CN" altLang="en-US" sz="2200" dirty="0"/>
              <a:t>(to remove a directory), </a:t>
            </a:r>
            <a:r>
              <a:rPr lang="en-US" altLang="zh-CN" sz="2200" dirty="0"/>
              <a:t>remove() </a:t>
            </a:r>
            <a:r>
              <a:rPr lang="zh-CN" altLang="en-US" sz="2200" dirty="0"/>
              <a:t>(to remove a file) and rename() (to rename a file or directory). remove(), and </a:t>
            </a:r>
            <a:r>
              <a:rPr lang="en-US" altLang="zh-CN" sz="2200" dirty="0"/>
              <a:t>rename() </a:t>
            </a:r>
            <a:r>
              <a:rPr lang="zh-CN" altLang="en-US" sz="2200" dirty="0"/>
              <a:t>(rename a file or directory).</a:t>
            </a:r>
            <a:endParaRPr lang="en-US" altLang="zh-CN" sz="2200" dirty="0"/>
          </a:p>
          <a:p>
            <a:pPr eaLnBrk="1" hangingPunct="1">
              <a:defRPr/>
            </a:pPr>
            <a:r>
              <a:rPr sz="2200" dirty="0">
                <a:highlight>
                  <a:srgbClr val="00FFFF"/>
                </a:highlight>
                <a:cs typeface="Times New Roman" panose="02020603050405020304" pitchFamily="18" charset="0"/>
              </a:rPr>
              <a:t>[</a:t>
            </a:r>
            <a:r>
              <a:rPr lang="zh-CN" altLang="en-US" sz="2200" dirty="0">
                <a:highlight>
                  <a:srgbClr val="00FFFF"/>
                </a:highlight>
                <a:cs typeface="Times New Roman" panose="02020603050405020304" pitchFamily="18" charset="0"/>
              </a:rPr>
              <a:t>Example </a:t>
            </a:r>
            <a:r>
              <a:rPr lang="en-US" altLang="zh-CN" sz="2200" dirty="0">
                <a:highlight>
                  <a:srgbClr val="00FFFF"/>
                </a:highlight>
                <a:cs typeface="Times New Roman" panose="02020603050405020304" pitchFamily="18" charset="0"/>
              </a:rPr>
              <a:t>6.21] </a:t>
            </a:r>
            <a:r>
              <a:rPr lang="zh-CN" altLang="en-US" sz="2200" dirty="0">
                <a:highlight>
                  <a:srgbClr val="00FFFF"/>
                </a:highlight>
                <a:cs typeface="Times New Roman" panose="02020603050405020304" pitchFamily="18" charset="0"/>
              </a:rPr>
              <a:t>File Directory Operation Example</a:t>
            </a:r>
            <a:endParaRPr lang="zh-CN" altLang="en-US" sz="2200" dirty="0">
              <a:highlight>
                <a:srgbClr val="00FFFF"/>
              </a:highlight>
              <a:cs typeface="Times New Roman" panose="02020603050405020304" pitchFamily="18" charset="0"/>
            </a:endParaRPr>
          </a:p>
        </p:txBody>
      </p:sp>
      <p:sp>
        <p:nvSpPr>
          <p:cNvPr id="2" name="矩形 1"/>
          <p:cNvSpPr/>
          <p:nvPr/>
        </p:nvSpPr>
        <p:spPr>
          <a:xfrm>
            <a:off x="466725" y="4165918"/>
            <a:ext cx="11029950" cy="1570037"/>
          </a:xfrm>
          <a:prstGeom prst="rect">
            <a:avLst/>
          </a:prstGeom>
          <a:solidFill>
            <a:schemeClr val="accent4">
              <a:lumMod val="20000"/>
              <a:lumOff val="80000"/>
            </a:schemeClr>
          </a:solidFill>
          <a:ln>
            <a:solidFill>
              <a:schemeClr val="accent1"/>
            </a:solidFill>
          </a:ln>
        </p:spPr>
        <p:txBody>
          <a:bodyPr>
            <a:spAutoFit/>
          </a:bodyPr>
          <a:lstStyle/>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import </a:t>
            </a:r>
            <a:r>
              <a:rPr lang="en-US" altLang="zh-CN" sz="2400" b="1" kern="100" dirty="0" err="1">
                <a:latin typeface="Times New Roman" panose="02020603050405020304" pitchFamily="18" charset="0"/>
                <a:ea typeface="Times New Roman" panose="02020603050405020304" pitchFamily="18" charset="0"/>
              </a:rPr>
              <a:t>os </a:t>
            </a:r>
            <a:r>
              <a:rPr lang="en-US" altLang="zh-CN" sz="2400" b="1" kern="100" dirty="0">
                <a:latin typeface="Times New Roman" panose="02020603050405020304" pitchFamily="18" charset="0"/>
                <a:ea typeface="Times New Roman" panose="02020603050405020304" pitchFamily="18" charset="0"/>
              </a:rPr>
              <a:t>#Import </a:t>
            </a:r>
            <a:r>
              <a:rPr lang="zh-CN" altLang="en-US" sz="2400" b="1" kern="100" dirty="0">
                <a:latin typeface="Times New Roman" panose="02020603050405020304" pitchFamily="18" charset="0"/>
                <a:ea typeface="Times New Roman" panose="02020603050405020304" pitchFamily="18" charset="0"/>
              </a:rPr>
              <a:t>modules</a:t>
            </a:r>
            <a:endParaRPr lang="zh-CN" altLang="en-US"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err="1">
                <a:latin typeface="Times New Roman" panose="02020603050405020304" pitchFamily="18" charset="0"/>
                <a:ea typeface="Times New Roman" panose="02020603050405020304" pitchFamily="18" charset="0"/>
              </a:rPr>
              <a:t>os.getcwd</a:t>
            </a:r>
            <a:r>
              <a:rPr lang="en-US" altLang="zh-CN" sz="2400" b="1" kern="100" dirty="0">
                <a:latin typeface="Times New Roman" panose="02020603050405020304" pitchFamily="18" charset="0"/>
                <a:ea typeface="Times New Roman" panose="02020603050405020304" pitchFamily="18" charset="0"/>
              </a:rPr>
              <a:t>() # </a:t>
            </a:r>
            <a:r>
              <a:rPr lang="zh-CN" altLang="en-US" sz="2400" b="1" kern="100" dirty="0">
                <a:latin typeface="Times New Roman" panose="02020603050405020304" pitchFamily="18" charset="0"/>
                <a:ea typeface="Times New Roman" panose="02020603050405020304" pitchFamily="18" charset="0"/>
              </a:rPr>
              <a:t>show current directory</a:t>
            </a:r>
            <a:endParaRPr lang="en-US"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err="1">
                <a:latin typeface="Times New Roman" panose="02020603050405020304" pitchFamily="18" charset="0"/>
                <a:ea typeface="Times New Roman" panose="02020603050405020304" pitchFamily="18" charset="0"/>
              </a:rPr>
              <a:t>os.chdir</a:t>
            </a:r>
            <a:r>
              <a:rPr lang="en-US" altLang="zh-CN" sz="2400" b="1" kern="100" dirty="0">
                <a:latin typeface="Times New Roman" panose="02020603050405020304" pitchFamily="18" charset="0"/>
                <a:ea typeface="Times New Roman" panose="02020603050405020304" pitchFamily="18" charset="0"/>
              </a:rPr>
              <a:t>(</a:t>
            </a:r>
            <a:r>
              <a:rPr lang="en-US" altLang="zh-CN" sz="2400" b="1" kern="100" dirty="0" err="1">
                <a:latin typeface="Times New Roman" panose="02020603050405020304" pitchFamily="18" charset="0"/>
                <a:ea typeface="Times New Roman" panose="02020603050405020304" pitchFamily="18" charset="0"/>
              </a:rPr>
              <a:t>r "c</a:t>
            </a:r>
            <a:r>
              <a:rPr lang="en-US" altLang="zh-CN" sz="2400" b="1" kern="100" dirty="0">
                <a:latin typeface="Times New Roman" panose="02020603050405020304" pitchFamily="18" charset="0"/>
                <a:ea typeface="Times New Roman" panose="02020603050405020304" pitchFamily="18" charset="0"/>
              </a:rPr>
              <a:t>:\pythonpa") </a:t>
            </a:r>
            <a:r>
              <a:rPr lang="zh-CN" altLang="en-US" sz="2400" b="1" kern="100" dirty="0">
                <a:latin typeface="Times New Roman" panose="02020603050405020304" pitchFamily="18" charset="0"/>
                <a:ea typeface="Times New Roman" panose="02020603050405020304" pitchFamily="18" charset="0"/>
              </a:rPr>
              <a:t>#Switch current directory</a:t>
            </a:r>
            <a:endParaRPr lang="zh-CN" altLang="en-US"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&gt;&gt;&gt; </a:t>
            </a:r>
            <a:r>
              <a:rPr lang="en-US" altLang="zh-CN" sz="2400" b="1" kern="100" dirty="0" err="1">
                <a:latin typeface="Times New Roman" panose="02020603050405020304" pitchFamily="18" charset="0"/>
                <a:ea typeface="Times New Roman" panose="02020603050405020304" pitchFamily="18" charset="0"/>
              </a:rPr>
              <a:t>os.listdir</a:t>
            </a:r>
            <a:r>
              <a:rPr lang="en-US" altLang="zh-CN" sz="2400" b="1" kern="100" dirty="0">
                <a:latin typeface="Times New Roman" panose="02020603050405020304" pitchFamily="18" charset="0"/>
                <a:ea typeface="Times New Roman" panose="02020603050405020304" pitchFamily="18" charset="0"/>
              </a:rPr>
              <a:t>(</a:t>
            </a:r>
            <a:r>
              <a:rPr lang="en-US" altLang="zh-CN" sz="2400" b="1" kern="100" dirty="0" err="1">
                <a:latin typeface="Times New Roman" panose="02020603050405020304" pitchFamily="18" charset="0"/>
                <a:ea typeface="Times New Roman" panose="02020603050405020304" pitchFamily="18" charset="0"/>
              </a:rPr>
              <a:t>r "c</a:t>
            </a:r>
            <a:r>
              <a:rPr lang="en-US" altLang="zh-CN" sz="2400" b="1" kern="100" dirty="0">
                <a:latin typeface="Times New Roman" panose="02020603050405020304" pitchFamily="18" charset="0"/>
                <a:ea typeface="Times New Roman" panose="02020603050405020304" pitchFamily="18" charset="0"/>
              </a:rPr>
              <a:t>:\pythonpa") </a:t>
            </a:r>
            <a:r>
              <a:rPr lang="zh-CN" altLang="en-US" sz="2400" b="1" kern="100" dirty="0">
                <a:latin typeface="Times New Roman" panose="02020603050405020304" pitchFamily="18" charset="0"/>
                <a:ea typeface="Times New Roman" panose="02020603050405020304" pitchFamily="18" charset="0"/>
              </a:rPr>
              <a:t>#list the contents of the current directory</a:t>
            </a:r>
            <a:endParaRPr lang="zh-CN" altLang="en-US" sz="24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127448" y="476672"/>
            <a:ext cx="9602788" cy="504825"/>
          </a:xfrm>
        </p:spPr>
        <p:txBody>
          <a:bodyPr/>
          <a:lstStyle/>
          <a:p>
            <a:pPr eaLnBrk="1" hangingPunct="1">
              <a:defRPr/>
            </a:pPr>
            <a:r>
              <a:rPr lang="zh-CN" altLang="zh-CN" dirty="0"/>
              <a:t>Standard inputs, outputs and error streams</a:t>
            </a:r>
            <a:endParaRPr lang="zh-CN" altLang="en-US" dirty="0"/>
          </a:p>
        </p:txBody>
      </p:sp>
      <p:sp>
        <p:nvSpPr>
          <p:cNvPr id="28675" name="内容占位符 2"/>
          <p:cNvSpPr>
            <a:spLocks noGrp="1" noChangeArrowheads="1"/>
          </p:cNvSpPr>
          <p:nvPr>
            <p:ph idx="1"/>
          </p:nvPr>
        </p:nvSpPr>
        <p:spPr>
          <a:xfrm>
            <a:off x="551384" y="908720"/>
            <a:ext cx="11377264" cy="3736305"/>
          </a:xfrm>
        </p:spPr>
        <p:txBody>
          <a:bodyPr/>
          <a:lstStyle/>
          <a:p>
            <a:pPr eaLnBrk="1" hangingPunct="1">
              <a:defRPr/>
            </a:pPr>
            <a:r>
              <a:rPr lang="zh-CN" altLang="zh-CN" sz="3200" dirty="0"/>
              <a:t>Use the </a:t>
            </a:r>
            <a:r>
              <a:rPr lang="en-US" altLang="zh-CN" sz="3200" dirty="0"/>
              <a:t>sys </a:t>
            </a:r>
            <a:r>
              <a:rPr lang="zh-CN" altLang="zh-CN" sz="3200" dirty="0"/>
              <a:t>module's sys</a:t>
            </a:r>
            <a:r>
              <a:rPr lang="en-US" altLang="zh-CN" sz="3200" dirty="0" err="1">
                <a:solidFill>
                  <a:srgbClr val="FF0000"/>
                </a:solidFill>
              </a:rPr>
              <a:t>.stdin</a:t>
            </a:r>
            <a:r>
              <a:rPr lang="zh-CN" altLang="zh-CN" sz="3200" dirty="0"/>
              <a:t>, </a:t>
            </a:r>
            <a:r>
              <a:rPr lang="en-US" altLang="zh-CN" sz="3200" dirty="0" err="1">
                <a:solidFill>
                  <a:srgbClr val="FF0000"/>
                </a:solidFill>
              </a:rPr>
              <a:t>sys.stdout</a:t>
            </a:r>
            <a:r>
              <a:rPr lang="zh-CN" altLang="zh-CN" sz="3200" dirty="0"/>
              <a:t>, and </a:t>
            </a:r>
            <a:r>
              <a:rPr lang="en-US" altLang="zh-CN" sz="3200" dirty="0" err="1">
                <a:solidFill>
                  <a:srgbClr val="FF0000"/>
                </a:solidFill>
              </a:rPr>
              <a:t>sys.stderr </a:t>
            </a:r>
            <a:r>
              <a:rPr lang="zh-CN" altLang="zh-CN" sz="3200" dirty="0"/>
              <a:t>to view the corresponding standard input, standard output, and standard error stream file objects</a:t>
            </a:r>
            <a:endParaRPr lang="en-US" altLang="zh-CN" sz="3200" dirty="0"/>
          </a:p>
          <a:p>
            <a:pPr eaLnBrk="1" hangingPunct="1">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6.22</a:t>
            </a:r>
            <a:r>
              <a:rPr lang="zh-CN" altLang="zh-CN" sz="3200" dirty="0">
                <a:highlight>
                  <a:srgbClr val="00FFFF"/>
                </a:highlight>
                <a:cs typeface="Times New Roman" panose="02020603050405020304" pitchFamily="18" charset="0"/>
              </a:rPr>
              <a:t>] Standard Output Stream Example</a:t>
            </a:r>
            <a:endParaRPr lang="zh-CN" altLang="en-US" sz="3200" dirty="0">
              <a:highlight>
                <a:srgbClr val="00FFFF"/>
              </a:highlight>
              <a:cs typeface="Times New Roman" panose="02020603050405020304" pitchFamily="18" charset="0"/>
            </a:endParaRPr>
          </a:p>
        </p:txBody>
      </p:sp>
      <p:sp>
        <p:nvSpPr>
          <p:cNvPr id="2" name="矩形 1"/>
          <p:cNvSpPr/>
          <p:nvPr/>
        </p:nvSpPr>
        <p:spPr>
          <a:xfrm>
            <a:off x="548815" y="3212976"/>
            <a:ext cx="10968335" cy="1938992"/>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&gt;&gt;&gt;import sys</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&gt;&gt;&gt;print("An error message", file=sys.stdout) </a:t>
            </a:r>
            <a:r>
              <a:rPr lang="zh-CN" altLang="zh-CN" sz="2400" b="1" kern="100" dirty="0">
                <a:latin typeface="Times New Roman" panose="02020603050405020304" pitchFamily="18" charset="0"/>
                <a:ea typeface="Times New Roman" panose="02020603050405020304" pitchFamily="18" charset="0"/>
              </a:rPr>
              <a:t>#Output</a:t>
            </a:r>
            <a:r>
              <a:rPr lang="x-none"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An error message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&gt;&gt;&gt;sys.stdout.write("Another error message\n")</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en-US" altLang="zh-CN" sz="2400" b="1" kern="100" dirty="0">
                <a:highlight>
                  <a:srgbClr val="FFFF00"/>
                </a:highlight>
                <a:latin typeface="Times New Roman" panose="02020603050405020304" pitchFamily="18" charset="0"/>
                <a:cs typeface="Times New Roman" panose="02020603050405020304" pitchFamily="18" charset="0"/>
              </a:rPr>
              <a:t>Another error message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en-US" altLang="zh-CN" sz="2400" b="1" kern="100" dirty="0">
                <a:highlight>
                  <a:srgbClr val="FFFF00"/>
                </a:highlight>
                <a:latin typeface="Times New Roman" panose="02020603050405020304" pitchFamily="18" charset="0"/>
                <a:cs typeface="Times New Roman" panose="02020603050405020304" pitchFamily="18" charset="0"/>
              </a:rPr>
              <a:t>22</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199456" y="475981"/>
            <a:ext cx="9602787" cy="542925"/>
          </a:xfrm>
        </p:spPr>
        <p:txBody>
          <a:bodyPr/>
          <a:lstStyle/>
          <a:p>
            <a:pPr eaLnBrk="1" hangingPunct="1">
              <a:defRPr/>
            </a:pPr>
            <a:r>
              <a:rPr lang="zh-CN" altLang="zh-CN" dirty="0"/>
              <a:t>Read an input stream of arbitrary length</a:t>
            </a:r>
            <a:endParaRPr lang="zh-CN" altLang="en-US" dirty="0"/>
          </a:p>
        </p:txBody>
      </p:sp>
      <p:sp>
        <p:nvSpPr>
          <p:cNvPr id="29699" name="内容占位符 2"/>
          <p:cNvSpPr>
            <a:spLocks noGrp="1" noChangeArrowheads="1"/>
          </p:cNvSpPr>
          <p:nvPr>
            <p:ph idx="1"/>
          </p:nvPr>
        </p:nvSpPr>
        <p:spPr>
          <a:xfrm>
            <a:off x="479425" y="1484784"/>
            <a:ext cx="9602788" cy="3112740"/>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6.23</a:t>
            </a:r>
            <a:r>
              <a:rPr lang="zh-CN" altLang="zh-CN" sz="2800" dirty="0">
                <a:highlight>
                  <a:srgbClr val="00FFFF"/>
                </a:highlight>
                <a:cs typeface="Times New Roman" panose="02020603050405020304" pitchFamily="18" charset="0"/>
              </a:rPr>
              <a:t>] Calculating the average of values in an input stream (</a:t>
            </a:r>
            <a:r>
              <a:rPr lang="en-US" altLang="zh-CN" sz="2800" kern="100" dirty="0">
                <a:highlight>
                  <a:srgbClr val="FFFF00"/>
                </a:highlight>
                <a:cs typeface="Times New Roman" panose="02020603050405020304" pitchFamily="18" charset="0"/>
              </a:rPr>
              <a:t>average.py</a:t>
            </a:r>
            <a:r>
              <a:rPr lang="zh-CN" altLang="zh-CN" sz="2800" dirty="0">
                <a:highlight>
                  <a:srgbClr val="00FFFF"/>
                </a:highlight>
                <a:cs typeface="Times New Roman" panose="02020603050405020304" pitchFamily="18" charset="0"/>
              </a:rPr>
              <a:t>)</a:t>
            </a:r>
            <a:endParaRPr lang="zh-CN" altLang="en-US" sz="2800" dirty="0">
              <a:highlight>
                <a:srgbClr val="00FFFF"/>
              </a:highlight>
              <a:cs typeface="Times New Roman" panose="02020603050405020304" pitchFamily="18" charset="0"/>
            </a:endParaRPr>
          </a:p>
        </p:txBody>
      </p:sp>
      <p:pic>
        <p:nvPicPr>
          <p:cNvPr id="48132"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8300" y="2614613"/>
            <a:ext cx="610870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92405" y="2656840"/>
            <a:ext cx="5236845" cy="318960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import sys</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total = 0.0</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count = 0</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for line in </a:t>
            </a:r>
            <a:r>
              <a:rPr lang="en-US" altLang="zh-CN" sz="2400" b="1" kern="100" dirty="0" err="1">
                <a:solidFill>
                  <a:srgbClr val="FF0000"/>
                </a:solidFill>
                <a:latin typeface="Times New Roman" panose="02020603050405020304" pitchFamily="18" charset="0"/>
                <a:ea typeface="Times New Roman" panose="02020603050405020304" pitchFamily="18" charset="0"/>
              </a:rPr>
              <a:t>sys.stdin</a:t>
            </a:r>
            <a:r>
              <a:rPr lang="en-US" altLang="zh-CN" sz="2400" b="1" kern="100" dirty="0">
                <a:solidFill>
                  <a:srgbClr val="FF0000"/>
                </a:solidFill>
                <a:latin typeface="Times New Roman" panose="02020603050405020304" pitchFamily="18" charset="0"/>
                <a:ea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    count += 1</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    total +=float(line)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err="1">
                <a:solidFill>
                  <a:srgbClr val="FF0000"/>
                </a:solidFill>
                <a:latin typeface="Times New Roman" panose="02020603050405020304" pitchFamily="18" charset="0"/>
                <a:ea typeface="Times New Roman" panose="02020603050405020304" pitchFamily="18" charset="0"/>
              </a:rPr>
              <a:t>avg </a:t>
            </a:r>
            <a:r>
              <a:rPr lang="en-US" altLang="zh-CN" sz="2400" b="1" kern="100" dirty="0">
                <a:solidFill>
                  <a:srgbClr val="FF0000"/>
                </a:solidFill>
                <a:latin typeface="Times New Roman" panose="02020603050405020304" pitchFamily="18" charset="0"/>
                <a:ea typeface="Times New Roman" panose="02020603050405020304" pitchFamily="18" charset="0"/>
              </a:rPr>
              <a:t>= total / count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print("</a:t>
            </a:r>
            <a:r>
              <a:rPr lang="zh-CN" altLang="zh-CN" sz="2400" b="1" kern="100" dirty="0">
                <a:solidFill>
                  <a:srgbClr val="FF0000"/>
                </a:solidFill>
                <a:latin typeface="Times New Roman" panose="02020603050405020304" pitchFamily="18" charset="0"/>
                <a:ea typeface="Times New Roman" panose="02020603050405020304" pitchFamily="18" charset="0"/>
              </a:rPr>
              <a:t>The average value is: </a:t>
            </a:r>
            <a:r>
              <a:rPr lang="en-US" altLang="zh-CN" sz="2400" b="1" kern="100" dirty="0">
                <a:solidFill>
                  <a:srgbClr val="FF0000"/>
                </a:solidFill>
                <a:latin typeface="Times New Roman" panose="02020603050405020304" pitchFamily="18" charset="0"/>
                <a:ea typeface="Times New Roman" panose="02020603050405020304" pitchFamily="18" charset="0"/>
              </a:rPr>
              <a:t>",</a:t>
            </a:r>
            <a:r>
              <a:rPr lang="en-US" altLang="zh-CN" sz="2400" b="1" kern="100" dirty="0" err="1">
                <a:solidFill>
                  <a:srgbClr val="FF0000"/>
                </a:solidFill>
                <a:latin typeface="Times New Roman" panose="02020603050405020304" pitchFamily="18" charset="0"/>
                <a:ea typeface="Times New Roman" panose="02020603050405020304" pitchFamily="18" charset="0"/>
              </a:rPr>
              <a:t>avg</a:t>
            </a:r>
            <a:r>
              <a:rPr lang="en-US" altLang="zh-CN" sz="2400" b="1" kern="100" dirty="0">
                <a:solidFill>
                  <a:srgbClr val="FF0000"/>
                </a:solidFill>
                <a:latin typeface="Times New Roman" panose="02020603050405020304" pitchFamily="18" charset="0"/>
                <a:ea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1056005" y="403225"/>
            <a:ext cx="11016615" cy="504825"/>
          </a:xfrm>
        </p:spPr>
        <p:txBody>
          <a:bodyPr/>
          <a:lstStyle/>
          <a:p>
            <a:pPr eaLnBrk="1" hangingPunct="1">
              <a:defRPr/>
            </a:pPr>
            <a:r>
              <a:rPr lang="zh-CN" altLang="zh-CN" dirty="0"/>
              <a:t>Standard input, output and error stream redirection</a:t>
            </a:r>
            <a:endParaRPr lang="zh-CN" altLang="en-US" dirty="0"/>
          </a:p>
        </p:txBody>
      </p:sp>
      <p:sp>
        <p:nvSpPr>
          <p:cNvPr id="30723" name="内容占位符 2"/>
          <p:cNvSpPr>
            <a:spLocks noGrp="1" noChangeArrowheads="1"/>
          </p:cNvSpPr>
          <p:nvPr>
            <p:ph idx="1"/>
          </p:nvPr>
        </p:nvSpPr>
        <p:spPr>
          <a:xfrm>
            <a:off x="360045" y="977900"/>
            <a:ext cx="11064875" cy="4117340"/>
          </a:xfrm>
        </p:spPr>
        <p:txBody>
          <a:bodyPr/>
          <a:lstStyle/>
          <a:p>
            <a:pPr algn="just"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6.24</a:t>
            </a:r>
            <a:r>
              <a:rPr lang="zh-CN" altLang="zh-CN" sz="2400" dirty="0">
                <a:highlight>
                  <a:srgbClr val="00FFFF"/>
                </a:highlight>
                <a:cs typeface="Times New Roman" panose="02020603050405020304" pitchFamily="18" charset="0"/>
              </a:rPr>
              <a:t>] Standard output stream redirection example (</a:t>
            </a:r>
            <a:r>
              <a:rPr lang="en-US" altLang="zh-CN" sz="2400" kern="100" dirty="0">
                <a:highlight>
                  <a:srgbClr val="FFFF00"/>
                </a:highlight>
                <a:cs typeface="Times New Roman" panose="02020603050405020304" pitchFamily="18" charset="0"/>
              </a:rPr>
              <a:t>poweroftwo.py</a:t>
            </a:r>
            <a:r>
              <a:rPr lang="zh-CN" altLang="zh-CN" sz="2400" dirty="0">
                <a:highlight>
                  <a:srgbClr val="00FFFF"/>
                </a:highlight>
                <a:cs typeface="Times New Roman" panose="02020603050405020304" pitchFamily="18" charset="0"/>
              </a:rPr>
              <a:t>). </a:t>
            </a:r>
            <a:r>
              <a:rPr lang="zh-CN" altLang="zh-CN" sz="2400" dirty="0">
                <a:highlight>
                  <a:srgbClr val="00FFFF"/>
                </a:highlight>
                <a:cs typeface="Times New Roman" panose="02020603050405020304" pitchFamily="18" charset="0"/>
              </a:rPr>
              <a:t>Get the value of </a:t>
            </a:r>
            <a:r>
              <a:rPr lang="en-US" altLang="zh-CN" sz="2400" dirty="0">
                <a:highlight>
                  <a:srgbClr val="00FFFF"/>
                </a:highlight>
                <a:cs typeface="Times New Roman" panose="02020603050405020304" pitchFamily="18" charset="0"/>
              </a:rPr>
              <a:t>n </a:t>
            </a:r>
            <a:r>
              <a:rPr lang="zh-CN" altLang="zh-CN" sz="2400" dirty="0">
                <a:highlight>
                  <a:srgbClr val="00FFFF"/>
                </a:highlight>
                <a:cs typeface="Times New Roman" panose="02020603050405020304" pitchFamily="18" charset="0"/>
              </a:rPr>
              <a:t>from the first argument on the command line</a:t>
            </a:r>
            <a:r>
              <a:rPr lang="zh-CN" altLang="zh-CN" sz="2400" dirty="0">
                <a:highlight>
                  <a:srgbClr val="00FFFF"/>
                </a:highlight>
                <a:cs typeface="Times New Roman" panose="02020603050405020304" pitchFamily="18" charset="0"/>
              </a:rPr>
              <a:t>, then print out a list of </a:t>
            </a:r>
            <a:r>
              <a:rPr lang="en-US" altLang="zh-CN" sz="2400" dirty="0">
                <a:highlight>
                  <a:srgbClr val="00FFFF"/>
                </a:highlight>
                <a:cs typeface="Times New Roman" panose="02020603050405020304" pitchFamily="18" charset="0"/>
              </a:rPr>
              <a:t>0 to n </a:t>
            </a:r>
            <a:r>
              <a:rPr lang="zh-CN" altLang="zh-CN" sz="2400" dirty="0">
                <a:highlight>
                  <a:srgbClr val="00FFFF"/>
                </a:highlight>
                <a:cs typeface="Times New Roman" panose="02020603050405020304" pitchFamily="18" charset="0"/>
              </a:rPr>
              <a:t>and </a:t>
            </a:r>
            <a:r>
              <a:rPr lang="en-US" altLang="zh-CN" sz="2400" dirty="0">
                <a:highlight>
                  <a:srgbClr val="00FFFF"/>
                </a:highlight>
                <a:cs typeface="Times New Roman" panose="02020603050405020304" pitchFamily="18" charset="0"/>
              </a:rPr>
              <a:t>0 to n </a:t>
            </a:r>
            <a:r>
              <a:rPr lang="zh-CN" altLang="zh-CN" sz="2400" dirty="0">
                <a:highlight>
                  <a:srgbClr val="00FFFF"/>
                </a:highlight>
                <a:cs typeface="Times New Roman" panose="02020603050405020304" pitchFamily="18" charset="0"/>
              </a:rPr>
              <a:t>powers of </a:t>
            </a:r>
            <a:r>
              <a:rPr lang="en-US" altLang="zh-CN" sz="2400" dirty="0">
                <a:highlight>
                  <a:srgbClr val="00FFFF"/>
                </a:highlight>
                <a:cs typeface="Times New Roman" panose="02020603050405020304" pitchFamily="18" charset="0"/>
              </a:rPr>
              <a:t>2 </a:t>
            </a:r>
            <a:r>
              <a:rPr lang="zh-CN" altLang="zh-CN" sz="2400" dirty="0">
                <a:highlight>
                  <a:srgbClr val="00FFFF"/>
                </a:highlight>
                <a:cs typeface="Times New Roman" panose="02020603050405020304" pitchFamily="18" charset="0"/>
              </a:rPr>
              <a:t>to the </a:t>
            </a:r>
            <a:r>
              <a:rPr lang="en-US" altLang="zh-CN" sz="2400" dirty="0">
                <a:highlight>
                  <a:srgbClr val="00FFFF"/>
                </a:highlight>
                <a:cs typeface="Times New Roman" panose="02020603050405020304" pitchFamily="18" charset="0"/>
              </a:rPr>
              <a:t>out.log </a:t>
            </a:r>
            <a:r>
              <a:rPr lang="zh-CN" altLang="zh-CN" sz="2400" dirty="0">
                <a:highlight>
                  <a:srgbClr val="00FFFF"/>
                </a:highlight>
                <a:cs typeface="Times New Roman" panose="02020603050405020304" pitchFamily="18" charset="0"/>
              </a:rPr>
              <a:t>file</a:t>
            </a:r>
            <a:endParaRPr lang="zh-CN" altLang="en-US" sz="2400" dirty="0">
              <a:highlight>
                <a:srgbClr val="00FFFF"/>
              </a:highlight>
              <a:cs typeface="Times New Roman" panose="02020603050405020304" pitchFamily="18" charset="0"/>
            </a:endParaRPr>
          </a:p>
        </p:txBody>
      </p:sp>
      <p:pic>
        <p:nvPicPr>
          <p:cNvPr id="49156"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96518" y="3285808"/>
            <a:ext cx="43021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8265" y="2134870"/>
            <a:ext cx="7504430" cy="4732655"/>
          </a:xfrm>
          <a:prstGeom prst="rect">
            <a:avLst/>
          </a:prstGeom>
          <a:solidFill>
            <a:schemeClr val="accent4">
              <a:lumMod val="20000"/>
              <a:lumOff val="80000"/>
            </a:schemeClr>
          </a:solidFill>
          <a:ln>
            <a:solidFill>
              <a:srgbClr val="FF0000"/>
            </a:solidFill>
          </a:ln>
        </p:spPr>
        <p:txBody>
          <a:bodyPr>
            <a:noAutofit/>
          </a:bodyPr>
          <a:lstStyle/>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sys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n = int(sys.argv[1]) #Get the value of n from the first argument on the command line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power = 1 #0 to the nth power of 2 assigned initial value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 = 0 # count to initial value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f = open('out.log', 'w') #Specify that standard output is redirected to the file out.log</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sys.stdout = f</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while i &lt;= n.</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print(str(i), ' ', str(power)) #Output a list of 0~n and 0~n powers of 2</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power = 2 * power #Calculate 0 to the nth power of 2</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i = i + 1 # count plus 1</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sys.stdout = sys.__stdout__</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print('done!')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1294606" y="404212"/>
            <a:ext cx="9602788" cy="576263"/>
          </a:xfrm>
        </p:spPr>
        <p:txBody>
          <a:bodyPr/>
          <a:lstStyle/>
          <a:p>
            <a:pPr eaLnBrk="1" hangingPunct="1">
              <a:defRPr/>
            </a:pPr>
            <a:r>
              <a:rPr lang="zh-CN" altLang="zh-CN" dirty="0"/>
              <a:t>Redirection and Pipelines</a:t>
            </a:r>
            <a:endParaRPr lang="zh-CN" altLang="en-US" dirty="0"/>
          </a:p>
        </p:txBody>
      </p:sp>
      <p:sp>
        <p:nvSpPr>
          <p:cNvPr id="31747" name="内容占位符 2"/>
          <p:cNvSpPr>
            <a:spLocks noGrp="1" noChangeArrowheads="1"/>
          </p:cNvSpPr>
          <p:nvPr>
            <p:ph idx="1"/>
          </p:nvPr>
        </p:nvSpPr>
        <p:spPr>
          <a:xfrm>
            <a:off x="335360" y="908721"/>
            <a:ext cx="11593288" cy="3506118"/>
          </a:xfrm>
        </p:spPr>
        <p:txBody>
          <a:bodyPr/>
          <a:lstStyle/>
          <a:p>
            <a:pPr eaLnBrk="1" hangingPunct="1">
              <a:defRPr/>
            </a:pPr>
            <a:r>
              <a:rPr lang="zh-CN" altLang="zh-CN" sz="2400" dirty="0"/>
              <a:t>Implement an abstraction of standard input and standard output and specify different sources for standard input or standard output through the operating system</a:t>
            </a:r>
            <a:endParaRPr lang="en-US" altLang="zh-CN" sz="2400" dirty="0"/>
          </a:p>
          <a:p>
            <a:pPr eaLnBrk="1" hangingPunct="1">
              <a:defRPr/>
            </a:pPr>
            <a:r>
              <a:rPr lang="zh-CN" altLang="zh-CN" sz="2400" dirty="0"/>
              <a:t>Redirecting standard output to a file</a:t>
            </a:r>
            <a:endParaRPr lang="en-US" altLang="zh-CN" sz="2400" dirty="0"/>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6.25</a:t>
            </a:r>
            <a:r>
              <a:rPr lang="zh-CN" altLang="zh-CN" sz="2400" dirty="0">
                <a:highlight>
                  <a:srgbClr val="00FFFF"/>
                </a:highlight>
                <a:cs typeface="Times New Roman" panose="02020603050405020304" pitchFamily="18" charset="0"/>
              </a:rPr>
              <a:t>] Redirecting Standard Output to a File</a:t>
            </a:r>
            <a:endParaRPr lang="en-US" altLang="zh-CN" sz="2400" dirty="0">
              <a:highlight>
                <a:srgbClr val="00FFFF"/>
              </a:highlight>
              <a:cs typeface="Times New Roman" panose="02020603050405020304" pitchFamily="18" charset="0"/>
            </a:endParaRPr>
          </a:p>
          <a:p>
            <a:pPr lvl="1" eaLnBrk="1" hangingPunct="1">
              <a:defRPr/>
            </a:pPr>
            <a:r>
              <a:rPr lang="zh-CN" altLang="en-US" sz="2400" dirty="0"/>
              <a:t>Command line command: </a:t>
            </a:r>
            <a:r>
              <a:rPr lang="en-US" altLang="zh-CN" sz="2400" dirty="0">
                <a:solidFill>
                  <a:srgbClr val="FF0000"/>
                </a:solidFill>
              </a:rPr>
              <a:t>python randomseq.py 10 &gt; scores.txt</a:t>
            </a:r>
            <a:endParaRPr lang="en-US" altLang="zh-CN" sz="2400" dirty="0">
              <a:solidFill>
                <a:srgbClr val="FF0000"/>
              </a:solidFill>
            </a:endParaRPr>
          </a:p>
          <a:p>
            <a:pPr lvl="1" eaLnBrk="1" hangingPunct="1">
              <a:defRPr/>
            </a:pPr>
            <a:r>
              <a:rPr lang="zh-CN" altLang="en-US" sz="2400" dirty="0"/>
              <a:t>Command line command: </a:t>
            </a:r>
            <a:r>
              <a:rPr lang="en-US" altLang="zh-CN" sz="2400" dirty="0">
                <a:solidFill>
                  <a:srgbClr val="FF0000"/>
                </a:solidFill>
              </a:rPr>
              <a:t>type scores.txt</a:t>
            </a:r>
            <a:endParaRPr lang="en-US" altLang="zh-CN" sz="2400" dirty="0">
              <a:solidFill>
                <a:srgbClr val="FF0000"/>
              </a:solidFill>
            </a:endParaRPr>
          </a:p>
          <a:p>
            <a:pPr lvl="1" eaLnBrk="1" hangingPunct="1">
              <a:defRPr/>
            </a:pPr>
            <a:endParaRPr lang="en-US" altLang="zh-CN" sz="2400" dirty="0"/>
          </a:p>
          <a:p>
            <a:pPr eaLnBrk="1" hangingPunct="1">
              <a:defRPr/>
            </a:pPr>
            <a:endParaRPr lang="zh-CN" altLang="en-US" sz="2400" dirty="0"/>
          </a:p>
        </p:txBody>
      </p:sp>
      <p:pic>
        <p:nvPicPr>
          <p:cNvPr id="5018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63750" y="1628775"/>
            <a:ext cx="2454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4127818"/>
            <a:ext cx="84582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a:xfrm>
            <a:off x="1133476" y="405482"/>
            <a:ext cx="9602787" cy="503238"/>
          </a:xfrm>
        </p:spPr>
        <p:txBody>
          <a:bodyPr/>
          <a:lstStyle/>
          <a:p>
            <a:pPr eaLnBrk="1" hangingPunct="1">
              <a:defRPr/>
            </a:pPr>
            <a:r>
              <a:rPr lang="zh-CN" altLang="zh-CN" dirty="0"/>
              <a:t>Redirecting files to standard input</a:t>
            </a:r>
            <a:endParaRPr lang="zh-CN" altLang="en-US" dirty="0"/>
          </a:p>
        </p:txBody>
      </p:sp>
      <p:sp>
        <p:nvSpPr>
          <p:cNvPr id="32771" name="内容占位符 2"/>
          <p:cNvSpPr>
            <a:spLocks noGrp="1" noChangeArrowheads="1"/>
          </p:cNvSpPr>
          <p:nvPr>
            <p:ph idx="1"/>
          </p:nvPr>
        </p:nvSpPr>
        <p:spPr>
          <a:xfrm>
            <a:off x="695400" y="908720"/>
            <a:ext cx="10040863" cy="3456905"/>
          </a:xfrm>
        </p:spPr>
        <p:txBody>
          <a:bodyPr/>
          <a:lstStyle/>
          <a:p>
            <a:pPr eaLnBrk="1" hangingPunct="1">
              <a:defRPr/>
            </a:pPr>
            <a:r>
              <a:rPr lang="zh-CN" altLang="zh-CN" sz="2800" dirty="0"/>
              <a:t>Syntax format for </a:t>
            </a:r>
            <a:r>
              <a:rPr lang="zh-CN" altLang="en-US" sz="2800" dirty="0"/>
              <a:t>input </a:t>
            </a:r>
            <a:r>
              <a:rPr lang="zh-CN" altLang="zh-CN" sz="2800" dirty="0"/>
              <a:t>redirection</a:t>
            </a:r>
            <a:endParaRPr lang="en-US" altLang="zh-CN" sz="2800" dirty="0"/>
          </a:p>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6.26</a:t>
            </a:r>
            <a:r>
              <a:rPr lang="zh-CN" altLang="zh-CN" sz="2800" dirty="0">
                <a:highlight>
                  <a:srgbClr val="00FFFF"/>
                </a:highlight>
                <a:cs typeface="Times New Roman" panose="02020603050405020304" pitchFamily="18" charset="0"/>
              </a:rPr>
              <a:t>] Redirecting files to standard input</a:t>
            </a:r>
            <a:endParaRPr lang="en-US" altLang="zh-CN" sz="2800" dirty="0">
              <a:highlight>
                <a:srgbClr val="00FFFF"/>
              </a:highlight>
              <a:cs typeface="Times New Roman" panose="02020603050405020304" pitchFamily="18" charset="0"/>
            </a:endParaRPr>
          </a:p>
          <a:p>
            <a:pPr lvl="1" eaLnBrk="1" hangingPunct="1">
              <a:defRPr/>
            </a:pPr>
            <a:r>
              <a:rPr lang="zh-CN" altLang="en-US" sz="2800" dirty="0"/>
              <a:t>Command line commands: </a:t>
            </a:r>
            <a:r>
              <a:rPr lang="en-US" altLang="zh-CN" sz="2800" dirty="0">
                <a:solidFill>
                  <a:srgbClr val="FF0000"/>
                </a:solidFill>
              </a:rPr>
              <a:t>python average.py &lt; scores.txt</a:t>
            </a:r>
            <a:endParaRPr lang="en-US" altLang="zh-CN" sz="2800" dirty="0">
              <a:solidFill>
                <a:srgbClr val="FF0000"/>
              </a:solidFill>
            </a:endParaRPr>
          </a:p>
          <a:p>
            <a:pPr eaLnBrk="1" hangingPunct="1">
              <a:defRPr/>
            </a:pPr>
            <a:endParaRPr lang="en-US" altLang="zh-CN" sz="2800" dirty="0"/>
          </a:p>
          <a:p>
            <a:pPr eaLnBrk="1" hangingPunct="1">
              <a:defRPr/>
            </a:pPr>
            <a:endParaRPr lang="en-US" altLang="zh-CN" sz="2800" dirty="0"/>
          </a:p>
          <a:p>
            <a:pPr eaLnBrk="1" hangingPunct="1">
              <a:defRPr/>
            </a:pPr>
            <a:endParaRPr lang="zh-CN" altLang="zh-CN" sz="2800" dirty="0"/>
          </a:p>
          <a:p>
            <a:pPr eaLnBrk="1" hangingPunct="1">
              <a:defRPr/>
            </a:pPr>
            <a:r>
              <a:rPr lang="zh-CN" altLang="zh-CN" sz="2800" dirty="0"/>
              <a:t>Diagram of redirecting a file to standard input</a:t>
            </a:r>
            <a:endParaRPr lang="zh-CN" altLang="en-US" sz="2800" dirty="0"/>
          </a:p>
        </p:txBody>
      </p:sp>
      <p:pic>
        <p:nvPicPr>
          <p:cNvPr id="5120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385368" y="935038"/>
            <a:ext cx="26638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1420" y="4870450"/>
            <a:ext cx="864235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198" y="2564765"/>
            <a:ext cx="91090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a:xfrm>
            <a:off x="1161256" y="366713"/>
            <a:ext cx="9604375" cy="560388"/>
          </a:xfrm>
        </p:spPr>
        <p:txBody>
          <a:bodyPr/>
          <a:lstStyle/>
          <a:p>
            <a:pPr eaLnBrk="1" hangingPunct="1">
              <a:defRPr/>
            </a:pPr>
            <a:r>
              <a:rPr lang="zh-CN" altLang="zh-CN"/>
              <a:t>plumbing</a:t>
            </a:r>
            <a:endParaRPr lang="zh-CN" altLang="en-US"/>
          </a:p>
        </p:txBody>
      </p:sp>
      <p:sp>
        <p:nvSpPr>
          <p:cNvPr id="33795" name="内容占位符 2"/>
          <p:cNvSpPr>
            <a:spLocks noGrp="1" noChangeArrowheads="1"/>
          </p:cNvSpPr>
          <p:nvPr>
            <p:ph idx="1"/>
          </p:nvPr>
        </p:nvSpPr>
        <p:spPr>
          <a:xfrm>
            <a:off x="839788" y="1471613"/>
            <a:ext cx="9902825" cy="3540125"/>
          </a:xfrm>
        </p:spPr>
        <p:txBody>
          <a:bodyPr/>
          <a:lstStyle/>
          <a:p>
            <a:pPr eaLnBrk="1" hangingPunct="1">
              <a:defRPr/>
            </a:pPr>
            <a:r>
              <a:rPr lang="zh-CN" altLang="zh-CN" sz="2400" dirty="0"/>
              <a:t>The mechanism of connecting the standard output of one program to the standard input of another program is called piping</a:t>
            </a:r>
            <a:r>
              <a:rPr lang="zh-CN" altLang="en-US" sz="2400" dirty="0"/>
              <a:t>.</a:t>
            </a:r>
            <a:r>
              <a:rPr lang="zh-CN" altLang="zh-CN" sz="2400" kern="100" dirty="0">
                <a:solidFill>
                  <a:srgbClr val="000000"/>
                </a:solidFill>
                <a:latin typeface="Times New Roman" panose="02020603050405020304" pitchFamily="18" charset="0"/>
                <a:cs typeface="Times New Roman" panose="02020603050405020304" pitchFamily="18" charset="0"/>
              </a:rPr>
              <a:t> Example:</a:t>
            </a:r>
            <a:endParaRPr lang="zh-CN" altLang="zh-CN" sz="2400" kern="100" dirty="0">
              <a:solidFill>
                <a:srgbClr val="000000"/>
              </a:solidFill>
              <a:latin typeface="Times New Roman" panose="02020603050405020304" pitchFamily="18" charset="0"/>
              <a:cs typeface="Times New Roman" panose="02020603050405020304" pitchFamily="18" charset="0"/>
            </a:endParaRPr>
          </a:p>
          <a:p>
            <a:pPr eaLnBrk="1" hangingPunct="1">
              <a:defRPr/>
            </a:pPr>
            <a:endParaRPr lang="en-US" altLang="zh-CN" sz="2400" dirty="0"/>
          </a:p>
          <a:p>
            <a:pPr eaLnBrk="1" hangingPunct="1">
              <a:defRPr/>
            </a:pPr>
            <a:endParaRPr lang="en-US" altLang="zh-CN" sz="2400" dirty="0"/>
          </a:p>
          <a:p>
            <a:pPr eaLnBrk="1" hangingPunct="1">
              <a:defRPr/>
            </a:pPr>
            <a:endParaRPr lang="zh-CN" altLang="zh-CN" sz="2400" dirty="0"/>
          </a:p>
          <a:p>
            <a:pPr eaLnBrk="1" hangingPunct="1">
              <a:defRPr/>
            </a:pPr>
            <a:endParaRPr lang="zh-CN" altLang="zh-CN" sz="2400" dirty="0"/>
          </a:p>
          <a:p>
            <a:pPr eaLnBrk="1" hangingPunct="1">
              <a:defRPr/>
            </a:pPr>
            <a:r>
              <a:rPr lang="zh-CN" altLang="zh-CN" sz="2400" dirty="0"/>
              <a:t>Schematic diagram of pipeline execution</a:t>
            </a:r>
            <a:endParaRPr lang="en-US" altLang="zh-CN" sz="2400" dirty="0"/>
          </a:p>
          <a:p>
            <a:pPr eaLnBrk="1" hangingPunct="1">
              <a:defRPr/>
            </a:pPr>
            <a:endParaRPr lang="zh-CN" altLang="en-US" sz="2400" dirty="0"/>
          </a:p>
        </p:txBody>
      </p:sp>
      <p:pic>
        <p:nvPicPr>
          <p:cNvPr id="52228" name="图片 3"/>
          <p:cNvPicPr>
            <a:picLocks noChangeAspect="1"/>
          </p:cNvPicPr>
          <p:nvPr/>
        </p:nvPicPr>
        <p:blipFill>
          <a:blip r:embed="rId1">
            <a:extLst>
              <a:ext uri="{28A0092B-C50C-407E-A947-70E740481C1C}">
                <a14:useLocalDpi xmlns:a14="http://schemas.microsoft.com/office/drawing/2010/main" val="0"/>
              </a:ext>
            </a:extLst>
          </a:blip>
          <a:srcRect t="13371"/>
          <a:stretch>
            <a:fillRect/>
          </a:stretch>
        </p:blipFill>
        <p:spPr bwMode="auto">
          <a:xfrm>
            <a:off x="3503613" y="975360"/>
            <a:ext cx="46164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4797425"/>
            <a:ext cx="96980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10590" y="2254250"/>
            <a:ext cx="10536555" cy="1913890"/>
          </a:xfrm>
          <a:prstGeom prst="rect">
            <a:avLst/>
          </a:prstGeom>
          <a:solidFill>
            <a:schemeClr val="accent4">
              <a:lumMod val="20000"/>
              <a:lumOff val="80000"/>
            </a:schemeClr>
          </a:solidFill>
        </p:spPr>
        <p:txBody>
          <a:bodyPr>
            <a:no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c:\pythonpa\ch06&gt; </a:t>
            </a:r>
            <a:r>
              <a:rPr lang="x-none" altLang="zh-CN" sz="2400" b="1" kern="100" dirty="0">
                <a:solidFill>
                  <a:srgbClr val="FF0000"/>
                </a:solidFill>
                <a:latin typeface="Times New Roman" panose="02020603050405020304" pitchFamily="18" charset="0"/>
                <a:ea typeface="Times New Roman" panose="02020603050405020304" pitchFamily="18" charset="0"/>
              </a:rPr>
              <a:t>python randomseq.py 1000 | python average.py</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result of its execution is equivalent to the following two lines of the Execute command:</a:t>
            </a:r>
            <a:endPar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c:\pythonpa\ch06&gt; </a:t>
            </a:r>
            <a:r>
              <a:rPr lang="x-none" altLang="zh-CN" sz="2400" b="1" kern="100" dirty="0">
                <a:solidFill>
                  <a:srgbClr val="FF0000"/>
                </a:solidFill>
                <a:latin typeface="Times New Roman" panose="02020603050405020304" pitchFamily="18" charset="0"/>
                <a:ea typeface="Times New Roman" panose="02020603050405020304" pitchFamily="18" charset="0"/>
              </a:rPr>
              <a:t>python randomseq.py 1000 &gt; scores.txt</a:t>
            </a:r>
            <a:endParaRPr lang="x-none"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en-US" altLang="zh-CN" sz="2400" b="1" kern="100" dirty="0">
                <a:latin typeface="Times New Roman" panose="02020603050405020304" pitchFamily="18" charset="0"/>
                <a:ea typeface="Times New Roman" panose="02020603050405020304" pitchFamily="18" charset="0"/>
              </a:rPr>
              <a:t>c:\pythonpa\ch06&gt; </a:t>
            </a:r>
            <a:r>
              <a:rPr lang="en-US" altLang="zh-CN" sz="2400" b="1" kern="100" dirty="0">
                <a:solidFill>
                  <a:srgbClr val="FF0000"/>
                </a:solidFill>
                <a:latin typeface="Times New Roman" panose="02020603050405020304" pitchFamily="18" charset="0"/>
                <a:ea typeface="Times New Roman" panose="02020603050405020304" pitchFamily="18" charset="0"/>
              </a:rPr>
              <a:t>python average.py &lt; scores.txt</a:t>
            </a:r>
            <a:endParaRPr lang="zh-CN" altLang="en-US" sz="24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1055688" y="474663"/>
            <a:ext cx="9720262" cy="504825"/>
          </a:xfrm>
        </p:spPr>
        <p:txBody>
          <a:bodyPr/>
          <a:lstStyle/>
          <a:p>
            <a:pPr eaLnBrk="1" hangingPunct="1">
              <a:defRPr/>
            </a:pPr>
            <a:r>
              <a:rPr lang="zh-CN" altLang="zh-CN"/>
              <a:t> (machine) filter</a:t>
            </a:r>
            <a:endParaRPr lang="zh-CN" altLang="en-US"/>
          </a:p>
        </p:txBody>
      </p:sp>
      <p:sp>
        <p:nvSpPr>
          <p:cNvPr id="34819" name="内容占位符 2"/>
          <p:cNvSpPr>
            <a:spLocks noGrp="1" noChangeArrowheads="1"/>
          </p:cNvSpPr>
          <p:nvPr>
            <p:ph idx="1"/>
          </p:nvPr>
        </p:nvSpPr>
        <p:spPr>
          <a:xfrm>
            <a:off x="263352" y="980728"/>
            <a:ext cx="11521280" cy="4114800"/>
          </a:xfrm>
        </p:spPr>
        <p:txBody>
          <a:bodyPr/>
          <a:lstStyle/>
          <a:p>
            <a:pPr eaLnBrk="1" hangingPunct="1">
              <a:defRPr/>
            </a:pPr>
            <a:r>
              <a:rPr lang="zh-CN" altLang="zh-CN" sz="2400" dirty="0"/>
              <a:t>Filters convert standard input streams to standard output streams in some form or another</a:t>
            </a:r>
            <a:endParaRPr lang="en-US" altLang="zh-CN" sz="2400" dirty="0"/>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6.27</a:t>
            </a:r>
            <a:r>
              <a:rPr lang="zh-CN" altLang="zh-CN" sz="2400" dirty="0">
                <a:highlight>
                  <a:srgbClr val="00FFFF"/>
                </a:highlight>
                <a:cs typeface="Times New Roman" panose="02020603050405020304" pitchFamily="18" charset="0"/>
              </a:rPr>
              <a:t>] Filter Example </a:t>
            </a:r>
            <a:r>
              <a:rPr lang="en-US" altLang="zh-CN" sz="2400" dirty="0">
                <a:highlight>
                  <a:srgbClr val="00FFFF"/>
                </a:highlight>
                <a:cs typeface="Times New Roman" panose="02020603050405020304" pitchFamily="18" charset="0"/>
              </a:rPr>
              <a:t>1</a:t>
            </a:r>
            <a:r>
              <a:rPr lang="zh-CN" altLang="zh-CN" sz="2400" dirty="0">
                <a:highlight>
                  <a:srgbClr val="00FFFF"/>
                </a:highlight>
                <a:cs typeface="Times New Roman" panose="02020603050405020304" pitchFamily="18" charset="0"/>
              </a:rPr>
              <a:t>: </a:t>
            </a:r>
            <a:r>
              <a:rPr lang="zh-CN" altLang="zh-CN" sz="2400" dirty="0">
                <a:highlight>
                  <a:srgbClr val="00FFFF"/>
                </a:highlight>
                <a:cs typeface="Times New Roman" panose="02020603050405020304" pitchFamily="18" charset="0"/>
              </a:rPr>
              <a:t>Displaying Data Screen-by-Screen Using the Operating System Utility </a:t>
            </a:r>
            <a:r>
              <a:rPr lang="en-US" altLang="zh-CN" sz="2400" dirty="0">
                <a:highlight>
                  <a:srgbClr val="00FFFF"/>
                </a:highlight>
                <a:cs typeface="Times New Roman" panose="02020603050405020304" pitchFamily="18" charset="0"/>
              </a:rPr>
              <a:t>MORE</a:t>
            </a:r>
            <a:endParaRPr lang="en-US" altLang="zh-CN" sz="2400" dirty="0">
              <a:highlight>
                <a:srgbClr val="00FFFF"/>
              </a:highlight>
              <a:cs typeface="Times New Roman" panose="02020603050405020304" pitchFamily="18" charset="0"/>
            </a:endParaRPr>
          </a:p>
          <a:p>
            <a:pPr lvl="1" eaLnBrk="1" hangingPunct="1">
              <a:defRPr/>
            </a:pPr>
            <a:r>
              <a:rPr lang="zh-CN" altLang="en-US" sz="2400" dirty="0"/>
              <a:t>Command line commands: </a:t>
            </a:r>
            <a:r>
              <a:rPr lang="en-US" altLang="zh-CN" sz="2400" dirty="0">
                <a:solidFill>
                  <a:srgbClr val="FF0000"/>
                </a:solidFill>
              </a:rPr>
              <a:t>python randomseq.py 1000 | more</a:t>
            </a:r>
            <a:endParaRPr lang="zh-CN" altLang="en-US" sz="2400" dirty="0">
              <a:solidFill>
                <a:srgbClr val="FF0000"/>
              </a:solidFill>
            </a:endParaRPr>
          </a:p>
        </p:txBody>
      </p:sp>
      <p:pic>
        <p:nvPicPr>
          <p:cNvPr id="53252"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7215" y="3213100"/>
            <a:ext cx="8035290" cy="359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1130300" y="689928"/>
            <a:ext cx="9602788" cy="504825"/>
          </a:xfrm>
        </p:spPr>
        <p:txBody>
          <a:bodyPr/>
          <a:lstStyle/>
          <a:p>
            <a:pPr eaLnBrk="1" hangingPunct="1">
              <a:defRPr/>
            </a:pPr>
            <a:r>
              <a:rPr lang="en-US" altLang="zh-CN" dirty="0" err="1"/>
              <a:t>The argparse </a:t>
            </a:r>
            <a:r>
              <a:rPr lang="zh-CN" altLang="zh-CN" dirty="0"/>
              <a:t>module and command line parameter parsing</a:t>
            </a:r>
            <a:endParaRPr lang="zh-CN" altLang="en-US" dirty="0"/>
          </a:p>
        </p:txBody>
      </p:sp>
      <p:sp>
        <p:nvSpPr>
          <p:cNvPr id="18435" name="内容占位符 2"/>
          <p:cNvSpPr>
            <a:spLocks noGrp="1" noChangeArrowheads="1"/>
          </p:cNvSpPr>
          <p:nvPr>
            <p:ph idx="1"/>
          </p:nvPr>
        </p:nvSpPr>
        <p:spPr>
          <a:xfrm>
            <a:off x="766763" y="1482408"/>
            <a:ext cx="9602787" cy="3295650"/>
          </a:xfrm>
        </p:spPr>
        <p:txBody>
          <a:bodyPr/>
          <a:lstStyle/>
          <a:p>
            <a:pPr eaLnBrk="1" hangingPunct="1"/>
            <a:r>
              <a:rPr lang="zh-CN" altLang="zh-CN" sz="2200"/>
              <a:t>The </a:t>
            </a:r>
            <a:r>
              <a:rPr lang="en-US" altLang="zh-CN" sz="2200"/>
              <a:t>argparse </a:t>
            </a:r>
            <a:r>
              <a:rPr lang="zh-CN" altLang="zh-CN" sz="2200"/>
              <a:t>module is a standard </a:t>
            </a:r>
            <a:r>
              <a:rPr lang="en-US" altLang="zh-CN" sz="2200"/>
              <a:t>python </a:t>
            </a:r>
            <a:r>
              <a:rPr lang="zh-CN" altLang="zh-CN" sz="2200"/>
              <a:t>module for parsing named command line arguments to generate help messages</a:t>
            </a:r>
            <a:endParaRPr lang="en-US" altLang="zh-CN" sz="2200"/>
          </a:p>
          <a:p>
            <a:pPr eaLnBrk="1" hangingPunct="1"/>
            <a:r>
              <a:rPr lang="zh-CN" altLang="zh-CN" sz="2200"/>
              <a:t>Basic steps for using the </a:t>
            </a:r>
            <a:r>
              <a:rPr lang="en-US" altLang="zh-CN" sz="2200"/>
              <a:t>argparse </a:t>
            </a:r>
            <a:r>
              <a:rPr lang="zh-CN" altLang="zh-CN" sz="2200"/>
              <a:t>module</a:t>
            </a:r>
            <a:endParaRPr lang="zh-CN" altLang="en-US" sz="2200"/>
          </a:p>
        </p:txBody>
      </p:sp>
      <p:sp>
        <p:nvSpPr>
          <p:cNvPr id="3" name="矩形 2"/>
          <p:cNvSpPr/>
          <p:nvPr/>
        </p:nvSpPr>
        <p:spPr>
          <a:xfrm>
            <a:off x="911225" y="2712085"/>
            <a:ext cx="10728960" cy="3893820"/>
          </a:xfrm>
          <a:prstGeom prst="rect">
            <a:avLst/>
          </a:prstGeom>
          <a:solidFill>
            <a:schemeClr val="accent4">
              <a:lumMod val="20000"/>
              <a:lumOff val="80000"/>
            </a:schemeClr>
          </a:solidFill>
        </p:spPr>
        <p:txBody>
          <a:bodyPr>
            <a:noAutofit/>
          </a:bodyPr>
          <a:lstStyle/>
          <a:p>
            <a:pPr indent="266700" algn="just">
              <a:spcAft>
                <a:spcPts val="0"/>
              </a:spcAft>
              <a:defRPr/>
            </a:pP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Import module</a:t>
            </a:r>
            <a:endPar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rPr>
              <a:t>import argparse</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Create </a:t>
            </a:r>
            <a:r>
              <a:rPr lang="en-US" altLang="zh-CN" sz="22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ArgumentParser </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object</a:t>
            </a:r>
            <a:endPar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rPr>
              <a:t>parser = argparse.ArgumentParser()</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Call the </a:t>
            </a:r>
            <a:r>
              <a:rPr lang="en-US"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parser </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object method </a:t>
            </a:r>
            <a:r>
              <a:rPr lang="en-US" altLang="zh-CN" sz="22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add_argument</a:t>
            </a:r>
            <a:r>
              <a:rPr lang="en-US"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add the command argument information to be parsed</a:t>
            </a:r>
            <a:endPar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rPr>
              <a:t>parser.add_argument('--length', default=10, type=int, help='length')</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Call the </a:t>
            </a:r>
            <a:r>
              <a:rPr lang="en-US"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parser </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object method </a:t>
            </a:r>
            <a:r>
              <a:rPr lang="en-US" altLang="zh-CN" sz="22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parse_args</a:t>
            </a:r>
            <a:r>
              <a:rPr lang="en-US"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a:t>
            </a:r>
            <a:r>
              <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parse the command line arguments and generate the corresponding list</a:t>
            </a:r>
            <a:endParaRPr lang="zh-CN" altLang="zh-CN" sz="2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rPr>
              <a:t>args = parser.parse_args()</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200" b="1" kern="100" dirty="0">
                <a:latin typeface="Times New Roman" panose="02020603050405020304" pitchFamily="18" charset="0"/>
                <a:ea typeface="Times New Roman" panose="02020603050405020304" pitchFamily="18" charset="0"/>
              </a:rPr>
              <a:t>&gt;&gt;&gt; </a:t>
            </a:r>
            <a:r>
              <a:rPr lang="x-none" altLang="zh-CN" sz="2200" b="1" kern="100" dirty="0">
                <a:solidFill>
                  <a:srgbClr val="FF0000"/>
                </a:solidFill>
                <a:latin typeface="Times New Roman" panose="02020603050405020304" pitchFamily="18" charset="0"/>
                <a:ea typeface="Times New Roman" panose="02020603050405020304" pitchFamily="18" charset="0"/>
              </a:rPr>
              <a:t>args </a:t>
            </a:r>
            <a:r>
              <a:rPr lang="x-none" altLang="zh-CN" sz="2200" b="1" kern="100" dirty="0">
                <a:latin typeface="Times New Roman" panose="02020603050405020304" pitchFamily="18" charset="0"/>
                <a:ea typeface="Times New Roman" panose="02020603050405020304" pitchFamily="18" charset="0"/>
              </a:rPr>
              <a:t># Output: </a:t>
            </a:r>
            <a:r>
              <a:rPr lang="x-none" altLang="zh-CN" sz="2200" b="1" kern="100" dirty="0">
                <a:highlight>
                  <a:srgbClr val="FFFF00"/>
                </a:highlight>
                <a:latin typeface="Times New Roman" panose="02020603050405020304" pitchFamily="18" charset="0"/>
                <a:cs typeface="Times New Roman" panose="02020603050405020304" pitchFamily="18" charset="0"/>
              </a:rPr>
              <a:t>Namespace(len</a:t>
            </a:r>
            <a:r>
              <a:rPr lang="en-US" altLang="x-none" sz="2200" b="1" kern="100" dirty="0">
                <a:highlight>
                  <a:srgbClr val="FFFF00"/>
                </a:highlight>
                <a:latin typeface="Times New Roman" panose="02020603050405020304" pitchFamily="18" charset="0"/>
                <a:cs typeface="Times New Roman" panose="02020603050405020304" pitchFamily="18" charset="0"/>
              </a:rPr>
              <a:t>g</a:t>
            </a:r>
            <a:r>
              <a:rPr lang="x-none" altLang="zh-CN" sz="2200" b="1" kern="100" dirty="0">
                <a:highlight>
                  <a:srgbClr val="FFFF00"/>
                </a:highlight>
                <a:latin typeface="Times New Roman" panose="02020603050405020304" pitchFamily="18" charset="0"/>
                <a:cs typeface="Times New Roman" panose="02020603050405020304" pitchFamily="18" charset="0"/>
              </a:rPr>
              <a:t>th=10)</a:t>
            </a:r>
            <a:endParaRPr lang="zh-CN" altLang="zh-CN" sz="22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a:xfrm>
            <a:off x="1128713" y="403225"/>
            <a:ext cx="9602787" cy="576263"/>
          </a:xfrm>
        </p:spPr>
        <p:txBody>
          <a:bodyPr/>
          <a:lstStyle/>
          <a:p>
            <a:pPr eaLnBrk="1" hangingPunct="1">
              <a:defRPr/>
            </a:pPr>
            <a:r>
              <a:rPr lang="zh-CN" altLang="zh-CN" dirty="0"/>
              <a:t>Filter example </a:t>
            </a:r>
            <a:r>
              <a:rPr lang="zh-CN" altLang="en-US" dirty="0"/>
              <a:t>(</a:t>
            </a:r>
            <a:r>
              <a:rPr lang="en-US" altLang="zh-CN" dirty="0"/>
              <a:t>1</a:t>
            </a:r>
            <a:r>
              <a:rPr lang="zh-CN" altLang="en-US" dirty="0"/>
              <a:t>)</a:t>
            </a:r>
            <a:endParaRPr lang="zh-CN" altLang="en-US" dirty="0"/>
          </a:p>
        </p:txBody>
      </p:sp>
      <p:sp>
        <p:nvSpPr>
          <p:cNvPr id="35843" name="内容占位符 2"/>
          <p:cNvSpPr>
            <a:spLocks noGrp="1" noChangeArrowheads="1"/>
          </p:cNvSpPr>
          <p:nvPr>
            <p:ph idx="1"/>
          </p:nvPr>
        </p:nvSpPr>
        <p:spPr>
          <a:xfrm>
            <a:off x="983432" y="1051977"/>
            <a:ext cx="9604375" cy="3294062"/>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6.28</a:t>
            </a:r>
            <a:r>
              <a:rPr lang="zh-CN" altLang="zh-CN" sz="2800" dirty="0">
                <a:highlight>
                  <a:srgbClr val="00FFFF"/>
                </a:highlight>
                <a:cs typeface="Times New Roman" panose="02020603050405020304" pitchFamily="18" charset="0"/>
              </a:rPr>
              <a:t>] Filter Example </a:t>
            </a:r>
            <a:r>
              <a:rPr lang="en-US" altLang="zh-CN" sz="2800" dirty="0">
                <a:highlight>
                  <a:srgbClr val="00FFFF"/>
                </a:highlight>
                <a:cs typeface="Times New Roman" panose="02020603050405020304" pitchFamily="18" charset="0"/>
              </a:rPr>
              <a:t>2</a:t>
            </a:r>
            <a:r>
              <a:rPr lang="zh-CN" altLang="zh-CN" sz="2800" dirty="0">
                <a:highlight>
                  <a:srgbClr val="00FFFF"/>
                </a:highlight>
                <a:cs typeface="Times New Roman" panose="02020603050405020304" pitchFamily="18" charset="0"/>
              </a:rPr>
              <a:t>: Sorting </a:t>
            </a:r>
            <a:r>
              <a:rPr lang="zh-CN" altLang="zh-CN" sz="2800" dirty="0">
                <a:highlight>
                  <a:srgbClr val="00FFFF"/>
                </a:highlight>
                <a:cs typeface="Times New Roman" panose="02020603050405020304" pitchFamily="18" charset="0"/>
              </a:rPr>
              <a:t>Output Data </a:t>
            </a:r>
            <a:r>
              <a:rPr lang="zh-CN" altLang="zh-CN" sz="2800" dirty="0">
                <a:highlight>
                  <a:srgbClr val="00FFFF"/>
                </a:highlight>
                <a:cs typeface="Times New Roman" panose="02020603050405020304" pitchFamily="18" charset="0"/>
              </a:rPr>
              <a:t>Using the Operating System Utility </a:t>
            </a:r>
            <a:r>
              <a:rPr lang="en-US" altLang="zh-CN" sz="2800" dirty="0">
                <a:highlight>
                  <a:srgbClr val="00FFFF"/>
                </a:highlight>
                <a:cs typeface="Times New Roman" panose="02020603050405020304" pitchFamily="18" charset="0"/>
              </a:rPr>
              <a:t>Sort</a:t>
            </a:r>
            <a:endParaRPr lang="en-US" altLang="zh-CN" sz="2800" dirty="0">
              <a:highlight>
                <a:srgbClr val="00FFFF"/>
              </a:highlight>
              <a:cs typeface="Times New Roman" panose="02020603050405020304" pitchFamily="18" charset="0"/>
            </a:endParaRPr>
          </a:p>
          <a:p>
            <a:pPr lvl="1" eaLnBrk="1" hangingPunct="1">
              <a:defRPr/>
            </a:pPr>
            <a:r>
              <a:rPr lang="zh-CN" altLang="en-US" sz="2800" dirty="0"/>
              <a:t>Command line commands: </a:t>
            </a:r>
            <a:r>
              <a:rPr lang="en-US" altLang="zh-CN" sz="2800" dirty="0">
                <a:solidFill>
                  <a:srgbClr val="FF0000"/>
                </a:solidFill>
              </a:rPr>
              <a:t>python randomseq.py 5 | sort</a:t>
            </a:r>
            <a:endParaRPr lang="en-US" altLang="zh-CN" sz="2800" dirty="0">
              <a:solidFill>
                <a:srgbClr val="FF0000"/>
              </a:solidFill>
            </a:endParaRPr>
          </a:p>
        </p:txBody>
      </p:sp>
      <p:pic>
        <p:nvPicPr>
          <p:cNvPr id="54276"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4825" y="2627948"/>
            <a:ext cx="7345363"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982663" y="474663"/>
            <a:ext cx="9793287" cy="514350"/>
          </a:xfrm>
        </p:spPr>
        <p:txBody>
          <a:bodyPr rtlCol="0">
            <a:noAutofit/>
          </a:bodyPr>
          <a:lstStyle/>
          <a:p>
            <a:pPr eaLnBrk="1" fontAlgn="auto" hangingPunct="1">
              <a:spcAft>
                <a:spcPts val="0"/>
              </a:spcAft>
              <a:defRPr/>
            </a:pPr>
            <a:r>
              <a:rPr lang="zh-CN" altLang="zh-CN" dirty="0"/>
              <a:t>Examples of filters </a:t>
            </a:r>
            <a:r>
              <a:rPr lang="zh-CN" altLang="en-US" dirty="0"/>
              <a:t>(</a:t>
            </a:r>
            <a:r>
              <a:rPr lang="en-US" altLang="zh-CN" dirty="0"/>
              <a:t>2</a:t>
            </a:r>
            <a:r>
              <a:rPr lang="zh-CN" altLang="en-US" dirty="0"/>
              <a:t>)</a:t>
            </a:r>
            <a:endParaRPr lang="zh-CN" altLang="en-US" dirty="0"/>
          </a:p>
        </p:txBody>
      </p:sp>
      <p:sp>
        <p:nvSpPr>
          <p:cNvPr id="36867" name="内容占位符 2"/>
          <p:cNvSpPr>
            <a:spLocks noGrp="1" noChangeArrowheads="1"/>
          </p:cNvSpPr>
          <p:nvPr>
            <p:ph idx="1"/>
          </p:nvPr>
        </p:nvSpPr>
        <p:spPr>
          <a:xfrm>
            <a:off x="479425" y="981075"/>
            <a:ext cx="11088688" cy="4114800"/>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6.29</a:t>
            </a:r>
            <a:r>
              <a:rPr lang="zh-CN" altLang="zh-CN" sz="2800" dirty="0">
                <a:highlight>
                  <a:srgbClr val="00FFFF"/>
                </a:highlight>
                <a:cs typeface="Times New Roman" panose="02020603050405020304" pitchFamily="18" charset="0"/>
              </a:rPr>
              <a:t>] Filter Example </a:t>
            </a:r>
            <a:r>
              <a:rPr lang="en-US" altLang="zh-CN" sz="2800" dirty="0">
                <a:highlight>
                  <a:srgbClr val="00FFFF"/>
                </a:highlight>
                <a:cs typeface="Times New Roman" panose="02020603050405020304" pitchFamily="18" charset="0"/>
              </a:rPr>
              <a:t>3</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Sorting </a:t>
            </a:r>
            <a:r>
              <a:rPr lang="zh-CN" altLang="zh-CN" sz="2800" dirty="0">
                <a:highlight>
                  <a:srgbClr val="00FFFF"/>
                </a:highlight>
                <a:cs typeface="Times New Roman" panose="02020603050405020304" pitchFamily="18" charset="0"/>
              </a:rPr>
              <a:t>and </a:t>
            </a:r>
            <a:r>
              <a:rPr lang="zh-CN" altLang="zh-CN" sz="2800" dirty="0">
                <a:highlight>
                  <a:srgbClr val="00FFFF"/>
                </a:highlight>
                <a:cs typeface="Times New Roman" panose="02020603050405020304" pitchFamily="18" charset="0"/>
              </a:rPr>
              <a:t>outputting data screen by screen </a:t>
            </a:r>
            <a:r>
              <a:rPr lang="zh-CN" altLang="zh-CN" sz="2800" dirty="0">
                <a:highlight>
                  <a:srgbClr val="00FFFF"/>
                </a:highlight>
                <a:cs typeface="Times New Roman" panose="02020603050405020304" pitchFamily="18" charset="0"/>
              </a:rPr>
              <a:t>using the operating system utilities sort and </a:t>
            </a:r>
            <a:r>
              <a:rPr lang="en-US" altLang="zh-CN" sz="2800" dirty="0">
                <a:highlight>
                  <a:srgbClr val="00FFFF"/>
                </a:highlight>
                <a:cs typeface="Times New Roman" panose="02020603050405020304" pitchFamily="18" charset="0"/>
              </a:rPr>
              <a:t>more</a:t>
            </a:r>
            <a:endParaRPr lang="en-US" altLang="zh-CN" sz="2800" dirty="0">
              <a:highlight>
                <a:srgbClr val="00FFFF"/>
              </a:highlight>
              <a:cs typeface="Times New Roman" panose="02020603050405020304" pitchFamily="18" charset="0"/>
            </a:endParaRPr>
          </a:p>
          <a:p>
            <a:pPr lvl="1" eaLnBrk="1" hangingPunct="1">
              <a:defRPr/>
            </a:pPr>
            <a:r>
              <a:rPr lang="zh-CN" altLang="en-US" sz="2800" dirty="0"/>
              <a:t>Command line commands: </a:t>
            </a:r>
            <a:r>
              <a:rPr lang="en-US" altLang="zh-CN" sz="2800" dirty="0">
                <a:solidFill>
                  <a:srgbClr val="FF0000"/>
                </a:solidFill>
              </a:rPr>
              <a:t>python randomseq.py 1000 | sort | more</a:t>
            </a:r>
            <a:endParaRPr lang="en-US" altLang="zh-CN" sz="2800" dirty="0">
              <a:solidFill>
                <a:srgbClr val="FF0000"/>
              </a:solidFill>
            </a:endParaRPr>
          </a:p>
        </p:txBody>
      </p:sp>
      <p:pic>
        <p:nvPicPr>
          <p:cNvPr id="55300"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8" y="2636838"/>
            <a:ext cx="9361487"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1055688" y="402908"/>
            <a:ext cx="9720262" cy="504825"/>
          </a:xfrm>
        </p:spPr>
        <p:txBody>
          <a:bodyPr/>
          <a:lstStyle/>
          <a:p>
            <a:pPr eaLnBrk="1" hangingPunct="1">
              <a:defRPr/>
            </a:pPr>
            <a:r>
              <a:rPr lang="zh-CN" altLang="zh-CN" dirty="0"/>
              <a:t>Examples of filters </a:t>
            </a:r>
            <a:r>
              <a:rPr lang="zh-CN" altLang="en-US" dirty="0"/>
              <a:t>(</a:t>
            </a:r>
            <a:r>
              <a:rPr lang="en-US" altLang="zh-CN" dirty="0"/>
              <a:t>3</a:t>
            </a:r>
            <a:r>
              <a:rPr lang="zh-CN" altLang="en-US" dirty="0"/>
              <a:t>)</a:t>
            </a:r>
            <a:endParaRPr lang="zh-CN" altLang="en-US" dirty="0"/>
          </a:p>
        </p:txBody>
      </p:sp>
      <p:sp>
        <p:nvSpPr>
          <p:cNvPr id="37891" name="内容占位符 2"/>
          <p:cNvSpPr>
            <a:spLocks noGrp="1" noChangeArrowheads="1"/>
          </p:cNvSpPr>
          <p:nvPr>
            <p:ph idx="1"/>
          </p:nvPr>
        </p:nvSpPr>
        <p:spPr>
          <a:xfrm>
            <a:off x="479424" y="1010062"/>
            <a:ext cx="11017175" cy="3899123"/>
          </a:xfrm>
        </p:spPr>
        <p:txBody>
          <a:bodyPr/>
          <a:lstStyle/>
          <a:p>
            <a:pPr eaLnBrk="1" hangingPunct="1">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6.30</a:t>
            </a:r>
            <a:r>
              <a:rPr lang="zh-CN" altLang="zh-CN" sz="2800" dirty="0">
                <a:highlight>
                  <a:srgbClr val="00FFFF"/>
                </a:highlight>
                <a:cs typeface="Times New Roman" panose="02020603050405020304" pitchFamily="18" charset="0"/>
              </a:rPr>
              <a:t>: Filter Example </a:t>
            </a:r>
            <a:r>
              <a:rPr lang="en-US" altLang="zh-CN" sz="2800" dirty="0">
                <a:highlight>
                  <a:srgbClr val="00FFFF"/>
                </a:highlight>
                <a:cs typeface="Times New Roman" panose="02020603050405020304" pitchFamily="18" charset="0"/>
              </a:rPr>
              <a:t>4 </a:t>
            </a:r>
            <a:r>
              <a:rPr lang="zh-CN" altLang="zh-CN" sz="2800" dirty="0">
                <a:highlight>
                  <a:srgbClr val="00FFFF"/>
                </a:highlight>
                <a:cs typeface="Times New Roman" panose="02020603050405020304" pitchFamily="18" charset="0"/>
              </a:rPr>
              <a:t>(</a:t>
            </a:r>
            <a:r>
              <a:rPr lang="en-US" altLang="zh-CN" sz="2800" kern="100" dirty="0">
                <a:highlight>
                  <a:srgbClr val="FFFF00"/>
                </a:highlight>
                <a:cs typeface="Times New Roman" panose="02020603050405020304" pitchFamily="18" charset="0"/>
              </a:rPr>
              <a:t>rangefilter.py</a:t>
            </a:r>
            <a:r>
              <a:rPr lang="zh-CN" altLang="zh-CN" sz="2800" dirty="0">
                <a:highlight>
                  <a:srgbClr val="00FFFF"/>
                </a:highlight>
                <a:cs typeface="Times New Roman" panose="02020603050405020304" pitchFamily="18" charset="0"/>
              </a:rPr>
              <a:t>): Writes values from standard input that fall within a specified range to standard output.</a:t>
            </a:r>
            <a:endParaRPr lang="zh-CN" altLang="en-US" sz="2800" dirty="0">
              <a:highlight>
                <a:srgbClr val="00FFFF"/>
              </a:highlight>
              <a:cs typeface="Times New Roman" panose="02020603050405020304" pitchFamily="18" charset="0"/>
            </a:endParaRPr>
          </a:p>
        </p:txBody>
      </p:sp>
      <p:pic>
        <p:nvPicPr>
          <p:cNvPr id="56324"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8663" y="2619375"/>
            <a:ext cx="6119812"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7625" y="2413000"/>
            <a:ext cx="5616575" cy="2678113"/>
          </a:xfrm>
          <a:prstGeom prst="rect">
            <a:avLst/>
          </a:prstGeom>
          <a:solidFill>
            <a:schemeClr val="accent4">
              <a:lumMod val="20000"/>
              <a:lumOff val="80000"/>
            </a:schemeClr>
          </a:solidFill>
          <a:ln>
            <a:solidFill>
              <a:srgbClr val="FF0000"/>
            </a:solidFill>
          </a:ln>
        </p:spPr>
        <p:txBody>
          <a:bodyPr>
            <a:spAutoFit/>
          </a:bodyPr>
          <a:lstStyle/>
          <a:p>
            <a:pPr indent="2286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import sys</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lo = int(sys.argv[1])</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hi = int(sys.argv[2])</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for line in sys.stdin:</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value = int(line)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if (value &gt;= lo) and (value &lt;= hi).</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286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print(str(value))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5225" y="474663"/>
            <a:ext cx="9602788" cy="487362"/>
          </a:xfrm>
        </p:spPr>
        <p:txBody>
          <a:bodyPr/>
          <a:lstStyle/>
          <a:p>
            <a:pPr>
              <a:defRPr/>
            </a:pPr>
            <a:r>
              <a:rPr lang="zh-CN" altLang="en-US" dirty="0"/>
              <a:t>Summary of the chapter</a:t>
            </a:r>
            <a:endParaRPr lang="zh-CN" altLang="en-US" dirty="0"/>
          </a:p>
        </p:txBody>
      </p:sp>
      <p:pic>
        <p:nvPicPr>
          <p:cNvPr id="63491"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063" y="981075"/>
            <a:ext cx="1188085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p:nvPr>
        </p:nvSpPr>
        <p:spPr>
          <a:xfrm>
            <a:off x="551384" y="690672"/>
            <a:ext cx="10728325" cy="504056"/>
          </a:xfrm>
        </p:spPr>
        <p:txBody>
          <a:bodyPr/>
          <a:lstStyle/>
          <a:p>
            <a:pPr eaLnBrk="1" hangingPunct="1">
              <a:defRPr/>
            </a:pPr>
            <a:r>
              <a:rPr lang="zh-CN" altLang="en-US" sz="2400" dirty="0">
                <a:highlight>
                  <a:srgbClr val="00FFFF"/>
                </a:highlight>
                <a:latin typeface="+mn-lt"/>
                <a:ea typeface="+mn-ea"/>
                <a:cs typeface="Times New Roman" panose="02020603050405020304" pitchFamily="18" charset="0"/>
              </a:rPr>
              <a:t>Integrated Application: </a:t>
            </a:r>
            <a:r>
              <a:rPr lang="zh-CN" altLang="zh-CN" sz="2400" dirty="0">
                <a:highlight>
                  <a:srgbClr val="00FFFF"/>
                </a:highlight>
                <a:latin typeface="+mn-lt"/>
                <a:ea typeface="+mn-ea"/>
                <a:cs typeface="Times New Roman" panose="02020603050405020304" pitchFamily="18" charset="0"/>
              </a:rPr>
              <a:t>[Example </a:t>
            </a:r>
            <a:r>
              <a:rPr lang="en-US" altLang="zh-CN" sz="2400" dirty="0">
                <a:highlight>
                  <a:srgbClr val="00FFFF"/>
                </a:highlight>
                <a:latin typeface="+mn-lt"/>
                <a:ea typeface="+mn-ea"/>
                <a:cs typeface="Times New Roman" panose="02020603050405020304" pitchFamily="18" charset="0"/>
              </a:rPr>
              <a:t>6.31</a:t>
            </a:r>
            <a:r>
              <a:rPr lang="zh-CN" altLang="zh-CN" sz="2400" dirty="0">
                <a:highlight>
                  <a:srgbClr val="00FFFF"/>
                </a:highlight>
                <a:latin typeface="+mn-lt"/>
                <a:ea typeface="+mn-ea"/>
                <a:cs typeface="Times New Roman" panose="02020603050405020304" pitchFamily="18" charset="0"/>
              </a:rPr>
              <a:t>] </a:t>
            </a:r>
            <a:r>
              <a:rPr lang="zh-CN" altLang="en-US" sz="2400" dirty="0">
                <a:highlight>
                  <a:srgbClr val="00FFFF"/>
                </a:highlight>
                <a:latin typeface="+mn-lt"/>
                <a:ea typeface="+mn-ea"/>
                <a:cs typeface="Times New Roman" panose="02020603050405020304" pitchFamily="18" charset="0"/>
              </a:rPr>
              <a:t>Counting Student Grade Information Stored in a Text File </a:t>
            </a:r>
            <a:r>
              <a:rPr lang="zh-CN" altLang="zh-CN" sz="2400" dirty="0">
                <a:highlight>
                  <a:srgbClr val="00FFFF"/>
                </a:highlight>
                <a:latin typeface="+mn-lt"/>
                <a:ea typeface="+mn-ea"/>
                <a:cs typeface="Times New Roman" panose="02020603050405020304" pitchFamily="18" charset="0"/>
              </a:rPr>
              <a:t>(</a:t>
            </a:r>
            <a:r>
              <a:rPr lang="en-US" altLang="zh-CN" sz="2400" kern="100" dirty="0">
                <a:highlight>
                  <a:srgbClr val="00FFFF"/>
                </a:highlight>
                <a:ea typeface="+mn-ea"/>
                <a:cs typeface="Times New Roman" panose="02020603050405020304" pitchFamily="18" charset="0"/>
              </a:rPr>
              <a:t>process_txt.py</a:t>
            </a:r>
            <a:r>
              <a:rPr lang="zh-CN" altLang="zh-CN" sz="2400" dirty="0">
                <a:highlight>
                  <a:srgbClr val="00FFFF"/>
                </a:highlight>
                <a:latin typeface="+mn-lt"/>
                <a:ea typeface="+mn-ea"/>
                <a:cs typeface="Times New Roman" panose="02020603050405020304" pitchFamily="18" charset="0"/>
              </a:rPr>
              <a:t>)</a:t>
            </a:r>
            <a:endParaRPr lang="zh-CN" altLang="en-US" sz="2400" dirty="0">
              <a:highlight>
                <a:srgbClr val="00FFFF"/>
              </a:highlight>
              <a:latin typeface="+mn-lt"/>
              <a:ea typeface="+mn-ea"/>
              <a:cs typeface="Times New Roman" panose="02020603050405020304" pitchFamily="18" charset="0"/>
            </a:endParaRPr>
          </a:p>
        </p:txBody>
      </p:sp>
      <p:sp>
        <p:nvSpPr>
          <p:cNvPr id="2" name="矩形 1"/>
          <p:cNvSpPr/>
          <p:nvPr/>
        </p:nvSpPr>
        <p:spPr>
          <a:xfrm>
            <a:off x="622300" y="2453005"/>
            <a:ext cx="9432925" cy="347662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scores = [] </a:t>
            </a:r>
            <a:r>
              <a:rPr lang="zh-CN" altLang="en-US" b="1" kern="100" dirty="0">
                <a:solidFill>
                  <a:srgbClr val="FF0000"/>
                </a:solidFill>
                <a:latin typeface="Times New Roman" panose="02020603050405020304" pitchFamily="18" charset="0"/>
                <a:ea typeface="Times New Roman" panose="02020603050405020304" pitchFamily="18" charset="0"/>
              </a:rPr>
              <a:t>#Create a list to store scores information</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txtfilepath </a:t>
            </a:r>
            <a:r>
              <a:rPr lang="en-US" altLang="zh-CN" b="1" kern="100" dirty="0">
                <a:solidFill>
                  <a:srgbClr val="FF0000"/>
                </a:solidFill>
                <a:latin typeface="Times New Roman" panose="02020603050405020304" pitchFamily="18" charset="0"/>
                <a:ea typeface="Times New Roman" panose="02020603050405020304" pitchFamily="18" charset="0"/>
              </a:rPr>
              <a:t>= 'data.txt' </a:t>
            </a:r>
            <a:r>
              <a:rPr lang="zh-CN" altLang="en-US" b="1" kern="100" dirty="0">
                <a:solidFill>
                  <a:srgbClr val="FF0000"/>
                </a:solidFill>
                <a:latin typeface="Times New Roman" panose="02020603050405020304" pitchFamily="18" charset="0"/>
                <a:ea typeface="Times New Roman" panose="02020603050405020304" pitchFamily="18" charset="0"/>
              </a:rPr>
              <a:t>#Specify the source data file (raw grade information)</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with open(</a:t>
            </a:r>
            <a:r>
              <a:rPr lang="en-US" altLang="zh-CN" b="1" kern="100" dirty="0" err="1">
                <a:solidFill>
                  <a:srgbClr val="FF0000"/>
                </a:solidFill>
                <a:latin typeface="Times New Roman" panose="02020603050405020304" pitchFamily="18" charset="0"/>
                <a:ea typeface="Times New Roman" panose="02020603050405020304" pitchFamily="18" charset="0"/>
              </a:rPr>
              <a:t>txtfilepath</a:t>
            </a:r>
            <a:r>
              <a:rPr lang="en-US" altLang="zh-CN" b="1" kern="100" dirty="0">
                <a:solidFill>
                  <a:srgbClr val="FF0000"/>
                </a:solidFill>
                <a:latin typeface="Times New Roman" panose="02020603050405020304" pitchFamily="18" charset="0"/>
                <a:ea typeface="Times New Roman" panose="02020603050405020304" pitchFamily="18" charset="0"/>
              </a:rPr>
              <a:t>, encoding='utf-8') as f: </a:t>
            </a:r>
            <a:r>
              <a:rPr lang="zh-CN" altLang="en-US" b="1" kern="100" dirty="0">
                <a:solidFill>
                  <a:srgbClr val="FF0000"/>
                </a:solidFill>
                <a:latin typeface="Times New Roman" panose="02020603050405020304" pitchFamily="18" charset="0"/>
                <a:ea typeface="Times New Roman" panose="02020603050405020304" pitchFamily="18" charset="0"/>
              </a:rPr>
              <a:t>#open the file</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    for s in </a:t>
            </a:r>
            <a:r>
              <a:rPr lang="en-US" altLang="zh-CN" b="1" kern="100" dirty="0" err="1">
                <a:solidFill>
                  <a:srgbClr val="FF0000"/>
                </a:solidFill>
                <a:latin typeface="Times New Roman" panose="02020603050405020304" pitchFamily="18" charset="0"/>
                <a:ea typeface="Times New Roman" panose="02020603050405020304" pitchFamily="18" charset="0"/>
              </a:rPr>
              <a:t>f.readlines</a:t>
            </a:r>
            <a:r>
              <a:rPr lang="en-US" altLang="zh-CN" b="1" kern="100" dirty="0">
                <a:solidFill>
                  <a:srgbClr val="FF0000"/>
                </a:solidFill>
                <a:latin typeface="Times New Roman" panose="02020603050405020304" pitchFamily="18" charset="0"/>
                <a:ea typeface="Times New Roman" panose="02020603050405020304" pitchFamily="18" charset="0"/>
              </a:rPr>
              <a:t>(): # </a:t>
            </a:r>
            <a:r>
              <a:rPr lang="zh-CN" altLang="en-US" b="1" kern="100" dirty="0">
                <a:solidFill>
                  <a:srgbClr val="FF0000"/>
                </a:solidFill>
                <a:latin typeface="Times New Roman" panose="02020603050405020304" pitchFamily="18" charset="0"/>
                <a:ea typeface="Times New Roman" panose="02020603050405020304" pitchFamily="18" charset="0"/>
              </a:rPr>
              <a:t>read and iterate through the file lines</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       scores.append</a:t>
            </a:r>
            <a:r>
              <a:rPr lang="en-US" altLang="zh-CN" b="1" kern="100" dirty="0">
                <a:solidFill>
                  <a:srgbClr val="FF0000"/>
                </a:solidFill>
                <a:latin typeface="Times New Roman" panose="02020603050405020304" pitchFamily="18" charset="0"/>
                <a:ea typeface="Times New Roman" panose="02020603050405020304" pitchFamily="18" charset="0"/>
              </a:rPr>
              <a:t>(int(s)) </a:t>
            </a:r>
            <a:r>
              <a:rPr lang="zh-CN" altLang="en-US" b="1" kern="100" dirty="0">
                <a:solidFill>
                  <a:srgbClr val="FF0000"/>
                </a:solidFill>
                <a:latin typeface="Times New Roman" panose="02020603050405020304" pitchFamily="18" charset="0"/>
                <a:ea typeface="Times New Roman" panose="02020603050405020304" pitchFamily="18" charset="0"/>
              </a:rPr>
              <a:t>#convert data to integer and add to scores list</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result_filepath </a:t>
            </a:r>
            <a:r>
              <a:rPr lang="en-US" altLang="zh-CN" b="1" kern="100" dirty="0">
                <a:solidFill>
                  <a:srgbClr val="FF0000"/>
                </a:solidFill>
                <a:latin typeface="Times New Roman" panose="02020603050405020304" pitchFamily="18" charset="0"/>
                <a:ea typeface="Times New Roman" panose="02020603050405020304" pitchFamily="18" charset="0"/>
              </a:rPr>
              <a:t>= 'result.txt' </a:t>
            </a:r>
            <a:r>
              <a:rPr lang="zh-CN" altLang="en-US" b="1" kern="100" dirty="0">
                <a:solidFill>
                  <a:srgbClr val="FF0000"/>
                </a:solidFill>
                <a:latin typeface="Times New Roman" panose="02020603050405020304" pitchFamily="18" charset="0"/>
                <a:ea typeface="Times New Roman" panose="02020603050405020304" pitchFamily="18" charset="0"/>
              </a:rPr>
              <a:t>#Specify the result data file (performance statistics)</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with open(</a:t>
            </a:r>
            <a:r>
              <a:rPr lang="en-US" altLang="zh-CN" b="1" kern="100" dirty="0" err="1">
                <a:solidFill>
                  <a:srgbClr val="FF0000"/>
                </a:solidFill>
                <a:latin typeface="Times New Roman" panose="02020603050405020304" pitchFamily="18" charset="0"/>
                <a:ea typeface="Times New Roman" panose="02020603050405020304" pitchFamily="18" charset="0"/>
              </a:rPr>
              <a:t>result_filepath</a:t>
            </a:r>
            <a:r>
              <a:rPr lang="en-US" altLang="zh-CN" b="1" kern="100" dirty="0">
                <a:solidFill>
                  <a:srgbClr val="FF0000"/>
                </a:solidFill>
                <a:latin typeface="Times New Roman" panose="02020603050405020304" pitchFamily="18" charset="0"/>
                <a:ea typeface="Times New Roman" panose="02020603050405020304" pitchFamily="18" charset="0"/>
              </a:rPr>
              <a:t>,'w', encoding='utf-8') as f: </a:t>
            </a:r>
            <a:r>
              <a:rPr lang="zh-CN" altLang="en-US" b="1" kern="100" dirty="0">
                <a:solidFill>
                  <a:srgbClr val="FF0000"/>
                </a:solidFill>
                <a:latin typeface="Times New Roman" panose="02020603050405020304" pitchFamily="18" charset="0"/>
                <a:ea typeface="Times New Roman" panose="02020603050405020304" pitchFamily="18" charset="0"/>
              </a:rPr>
              <a:t>#open file (write mode, specify encoding)</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    f.write</a:t>
            </a:r>
            <a:r>
              <a:rPr lang="en-US" altLang="zh-CN" b="1" kern="100" dirty="0">
                <a:solidFill>
                  <a:srgbClr val="FF0000"/>
                </a:solidFill>
                <a:latin typeface="Times New Roman" panose="02020603050405020304" pitchFamily="18" charset="0"/>
                <a:ea typeface="Times New Roman" panose="02020603050405020304" pitchFamily="18" charset="0"/>
              </a:rPr>
              <a:t>("</a:t>
            </a:r>
            <a:r>
              <a:rPr lang="zh-CN" altLang="en-US" b="1" kern="100" dirty="0">
                <a:solidFill>
                  <a:srgbClr val="FF0000"/>
                </a:solidFill>
                <a:latin typeface="Times New Roman" panose="02020603050405020304" pitchFamily="18" charset="0"/>
                <a:ea typeface="Times New Roman" panose="02020603050405020304" pitchFamily="18" charset="0"/>
              </a:rPr>
              <a:t>Number of scores: </a:t>
            </a:r>
            <a:r>
              <a:rPr lang="en-US" altLang="zh-CN" b="1" kern="100" dirty="0" err="1">
                <a:solidFill>
                  <a:srgbClr val="FF0000"/>
                </a:solidFill>
                <a:latin typeface="Times New Roman" panose="02020603050405020304" pitchFamily="18" charset="0"/>
                <a:ea typeface="Times New Roman" panose="02020603050405020304" pitchFamily="18" charset="0"/>
              </a:rPr>
              <a:t>{}\n".format</a:t>
            </a:r>
            <a:r>
              <a:rPr lang="en-US" altLang="zh-CN" b="1" kern="100" dirty="0">
                <a:solidFill>
                  <a:srgbClr val="FF0000"/>
                </a:solidFill>
                <a:latin typeface="Times New Roman" panose="02020603050405020304" pitchFamily="18" charset="0"/>
                <a:ea typeface="Times New Roman" panose="02020603050405020304" pitchFamily="18" charset="0"/>
              </a:rPr>
              <a:t>(</a:t>
            </a:r>
            <a:r>
              <a:rPr lang="en-US" altLang="zh-CN" b="1" kern="100" dirty="0" err="1">
                <a:solidFill>
                  <a:srgbClr val="FF0000"/>
                </a:solidFill>
                <a:latin typeface="Times New Roman" panose="02020603050405020304" pitchFamily="18" charset="0"/>
                <a:ea typeface="Times New Roman" panose="02020603050405020304" pitchFamily="18" charset="0"/>
              </a:rPr>
              <a:t>len</a:t>
            </a:r>
            <a:r>
              <a:rPr lang="en-US" altLang="zh-CN" b="1" kern="100" dirty="0">
                <a:solidFill>
                  <a:srgbClr val="FF0000"/>
                </a:solidFill>
                <a:latin typeface="Times New Roman" panose="02020603050405020304" pitchFamily="18" charset="0"/>
                <a:ea typeface="Times New Roman" panose="02020603050405020304" pitchFamily="18" charset="0"/>
              </a:rPr>
              <a:t>(scores)))</a:t>
            </a:r>
            <a:endParaRPr lang="en-US"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    f.write</a:t>
            </a:r>
            <a:r>
              <a:rPr lang="en-US" altLang="zh-CN" b="1" kern="100" dirty="0">
                <a:solidFill>
                  <a:srgbClr val="FF0000"/>
                </a:solidFill>
                <a:latin typeface="Times New Roman" panose="02020603050405020304" pitchFamily="18" charset="0"/>
                <a:ea typeface="Times New Roman" panose="02020603050405020304" pitchFamily="18" charset="0"/>
              </a:rPr>
              <a:t>("</a:t>
            </a:r>
            <a:r>
              <a:rPr lang="zh-CN" altLang="en-US" b="1" kern="100" dirty="0">
                <a:solidFill>
                  <a:srgbClr val="FF0000"/>
                </a:solidFill>
                <a:latin typeface="Times New Roman" panose="02020603050405020304" pitchFamily="18" charset="0"/>
                <a:ea typeface="Times New Roman" panose="02020603050405020304" pitchFamily="18" charset="0"/>
              </a:rPr>
              <a:t>Maximum score: </a:t>
            </a:r>
            <a:r>
              <a:rPr lang="en-US" altLang="zh-CN" b="1" kern="100" dirty="0" err="1">
                <a:solidFill>
                  <a:srgbClr val="FF0000"/>
                </a:solidFill>
                <a:latin typeface="Times New Roman" panose="02020603050405020304" pitchFamily="18" charset="0"/>
                <a:ea typeface="Times New Roman" panose="02020603050405020304" pitchFamily="18" charset="0"/>
              </a:rPr>
              <a:t>{}\n".format</a:t>
            </a:r>
            <a:r>
              <a:rPr lang="en-US" altLang="zh-CN" b="1" kern="100" dirty="0">
                <a:solidFill>
                  <a:srgbClr val="FF0000"/>
                </a:solidFill>
                <a:latin typeface="Times New Roman" panose="02020603050405020304" pitchFamily="18" charset="0"/>
                <a:ea typeface="Times New Roman" panose="02020603050405020304" pitchFamily="18" charset="0"/>
              </a:rPr>
              <a:t>(max(scores)))</a:t>
            </a:r>
            <a:endParaRPr lang="en-US"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    f.write</a:t>
            </a:r>
            <a:r>
              <a:rPr lang="en-US" altLang="zh-CN" b="1" kern="100" dirty="0">
                <a:solidFill>
                  <a:srgbClr val="FF0000"/>
                </a:solidFill>
                <a:latin typeface="Times New Roman" panose="02020603050405020304" pitchFamily="18" charset="0"/>
                <a:ea typeface="Times New Roman" panose="02020603050405020304" pitchFamily="18" charset="0"/>
              </a:rPr>
              <a:t>("</a:t>
            </a:r>
            <a:r>
              <a:rPr lang="zh-CN" altLang="en-US" b="1" kern="100" dirty="0">
                <a:solidFill>
                  <a:srgbClr val="FF0000"/>
                </a:solidFill>
                <a:latin typeface="Times New Roman" panose="02020603050405020304" pitchFamily="18" charset="0"/>
                <a:ea typeface="Times New Roman" panose="02020603050405020304" pitchFamily="18" charset="0"/>
              </a:rPr>
              <a:t>Minimum score: </a:t>
            </a:r>
            <a:r>
              <a:rPr lang="en-US" altLang="zh-CN" b="1" kern="100" dirty="0" err="1">
                <a:solidFill>
                  <a:srgbClr val="FF0000"/>
                </a:solidFill>
                <a:latin typeface="Times New Roman" panose="02020603050405020304" pitchFamily="18" charset="0"/>
                <a:ea typeface="Times New Roman" panose="02020603050405020304" pitchFamily="18" charset="0"/>
              </a:rPr>
              <a:t>{}\n".format</a:t>
            </a:r>
            <a:r>
              <a:rPr lang="en-US" altLang="zh-CN" b="1" kern="100" dirty="0">
                <a:solidFill>
                  <a:srgbClr val="FF0000"/>
                </a:solidFill>
                <a:latin typeface="Times New Roman" panose="02020603050405020304" pitchFamily="18" charset="0"/>
                <a:ea typeface="Times New Roman" panose="02020603050405020304" pitchFamily="18" charset="0"/>
              </a:rPr>
              <a:t>(min(scores)))</a:t>
            </a:r>
            <a:endParaRPr lang="en-US"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    f.write</a:t>
            </a:r>
            <a:r>
              <a:rPr lang="en-US" altLang="zh-CN" b="1" kern="100" dirty="0">
                <a:solidFill>
                  <a:srgbClr val="FF0000"/>
                </a:solidFill>
                <a:latin typeface="Times New Roman" panose="02020603050405020304" pitchFamily="18" charset="0"/>
                <a:ea typeface="Times New Roman" panose="02020603050405020304" pitchFamily="18" charset="0"/>
              </a:rPr>
              <a:t>("</a:t>
            </a:r>
            <a:r>
              <a:rPr lang="zh-CN" altLang="en-US" b="1" kern="100" dirty="0">
                <a:solidFill>
                  <a:srgbClr val="FF0000"/>
                </a:solidFill>
                <a:latin typeface="Times New Roman" panose="02020603050405020304" pitchFamily="18" charset="0"/>
                <a:ea typeface="Times New Roman" panose="02020603050405020304" pitchFamily="18" charset="0"/>
              </a:rPr>
              <a:t>Average score: </a:t>
            </a:r>
            <a:r>
              <a:rPr lang="en-US" altLang="zh-CN" b="1" kern="100" dirty="0" err="1">
                <a:solidFill>
                  <a:srgbClr val="FF0000"/>
                </a:solidFill>
                <a:latin typeface="Times New Roman" panose="02020603050405020304" pitchFamily="18" charset="0"/>
                <a:ea typeface="Times New Roman" panose="02020603050405020304" pitchFamily="18" charset="0"/>
              </a:rPr>
              <a:t>{}\n".format</a:t>
            </a:r>
            <a:r>
              <a:rPr lang="en-US" altLang="zh-CN" b="1" kern="100" dirty="0">
                <a:solidFill>
                  <a:srgbClr val="FF0000"/>
                </a:solidFill>
                <a:latin typeface="Times New Roman" panose="02020603050405020304" pitchFamily="18" charset="0"/>
                <a:ea typeface="Times New Roman" panose="02020603050405020304" pitchFamily="18" charset="0"/>
              </a:rPr>
              <a:t>(sum(scores)</a:t>
            </a:r>
            <a:r>
              <a:rPr lang="en-US" altLang="zh-CN" b="1" kern="100" dirty="0" err="1">
                <a:solidFill>
                  <a:srgbClr val="FF0000"/>
                </a:solidFill>
                <a:latin typeface="Times New Roman" panose="02020603050405020304" pitchFamily="18" charset="0"/>
                <a:ea typeface="Times New Roman" panose="02020603050405020304" pitchFamily="18" charset="0"/>
              </a:rPr>
              <a:t>/len</a:t>
            </a:r>
            <a:r>
              <a:rPr lang="en-US" altLang="zh-CN" b="1" kern="100" dirty="0">
                <a:solidFill>
                  <a:srgbClr val="FF0000"/>
                </a:solidFill>
                <a:latin typeface="Times New Roman" panose="02020603050405020304" pitchFamily="18" charset="0"/>
                <a:ea typeface="Times New Roman" panose="02020603050405020304" pitchFamily="18" charset="0"/>
              </a:rPr>
              <a:t>(scores)))</a:t>
            </a:r>
            <a:endParaRPr lang="en-US" altLang="zh-CN" b="1" kern="100" dirty="0">
              <a:solidFill>
                <a:srgbClr val="FF0000"/>
              </a:solidFill>
              <a:latin typeface="Times New Roman" panose="02020603050405020304" pitchFamily="18" charset="0"/>
              <a:ea typeface="Times New Roman" panose="02020603050405020304" pitchFamily="18" charset="0"/>
            </a:endParaRPr>
          </a:p>
        </p:txBody>
      </p:sp>
      <p:sp>
        <p:nvSpPr>
          <p:cNvPr id="57348" name="文本框 2"/>
          <p:cNvSpPr txBox="1">
            <a:spLocks noChangeArrowheads="1"/>
          </p:cNvSpPr>
          <p:nvPr/>
        </p:nvSpPr>
        <p:spPr bwMode="auto">
          <a:xfrm>
            <a:off x="624205" y="1340485"/>
            <a:ext cx="9039225" cy="168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zh-CN" b="1">
                <a:latin typeface="Times New Roman" panose="02020603050405020304" pitchFamily="18" charset="0"/>
              </a:rPr>
              <a:t>Read the data in data.txt (assuming a number of grades are stored in the file, one grade per line) and statistically analyze the number of grades,</a:t>
            </a:r>
            <a:r>
              <a:rPr lang="en-US" altLang="zh-CN" b="1">
                <a:latin typeface="Times New Roman" panose="02020603050405020304" pitchFamily="18" charset="0"/>
              </a:rPr>
              <a:t> h</a:t>
            </a:r>
            <a:r>
              <a:rPr lang="zh-CN" altLang="zh-CN" b="1">
                <a:latin typeface="Times New Roman" panose="02020603050405020304" pitchFamily="18" charset="0"/>
              </a:rPr>
              <a:t>ighest, lowest, and average scores, and write the results to the re</a:t>
            </a:r>
            <a:r>
              <a:rPr lang="en-US" altLang="zh-CN" b="1">
                <a:latin typeface="Times New Roman" panose="02020603050405020304" pitchFamily="18" charset="0"/>
              </a:rPr>
              <a:t>s</a:t>
            </a:r>
            <a:r>
              <a:rPr lang="zh-CN" altLang="zh-CN" b="1">
                <a:latin typeface="Times New Roman" panose="02020603050405020304" pitchFamily="18" charset="0"/>
              </a:rPr>
              <a:t>ults.txt file</a:t>
            </a:r>
            <a:endParaRPr lang="zh-CN" altLang="en-US" b="1">
              <a:latin typeface="Times New Roman" panose="02020603050405020304" pitchFamily="18" charset="0"/>
            </a:endParaRPr>
          </a:p>
        </p:txBody>
      </p:sp>
      <p:pic>
        <p:nvPicPr>
          <p:cNvPr id="57349"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5998" y="4868863"/>
            <a:ext cx="2203450" cy="12731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p:nvPr>
        </p:nvSpPr>
        <p:spPr>
          <a:xfrm>
            <a:off x="407368" y="618917"/>
            <a:ext cx="11533188" cy="504056"/>
          </a:xfrm>
        </p:spPr>
        <p:txBody>
          <a:bodyPr/>
          <a:lstStyle/>
          <a:p>
            <a:pPr eaLnBrk="1" hangingPunct="1">
              <a:defRPr/>
            </a:pPr>
            <a:r>
              <a:rPr lang="zh-CN" altLang="en-US" sz="2400" dirty="0">
                <a:highlight>
                  <a:srgbClr val="00FFFF"/>
                </a:highlight>
                <a:latin typeface="+mn-lt"/>
                <a:ea typeface="+mn-ea"/>
                <a:cs typeface="Times New Roman" panose="02020603050405020304" pitchFamily="18" charset="0"/>
              </a:rPr>
              <a:t>Integrated Application: </a:t>
            </a:r>
            <a:r>
              <a:rPr lang="zh-CN" altLang="zh-CN" sz="2400" dirty="0">
                <a:highlight>
                  <a:srgbClr val="00FFFF"/>
                </a:highlight>
                <a:latin typeface="+mn-lt"/>
                <a:ea typeface="+mn-ea"/>
                <a:cs typeface="Times New Roman" panose="02020603050405020304" pitchFamily="18" charset="0"/>
              </a:rPr>
              <a:t>[Example </a:t>
            </a:r>
            <a:r>
              <a:rPr lang="en-US" altLang="zh-CN" sz="2400" dirty="0">
                <a:highlight>
                  <a:srgbClr val="00FFFF"/>
                </a:highlight>
                <a:latin typeface="+mn-lt"/>
                <a:ea typeface="+mn-ea"/>
                <a:cs typeface="Times New Roman" panose="02020603050405020304" pitchFamily="18" charset="0"/>
              </a:rPr>
              <a:t>6.32</a:t>
            </a:r>
            <a:r>
              <a:rPr lang="zh-CN" altLang="zh-CN" sz="2400" dirty="0">
                <a:highlight>
                  <a:srgbClr val="00FFFF"/>
                </a:highlight>
                <a:latin typeface="+mn-lt"/>
                <a:ea typeface="+mn-ea"/>
                <a:cs typeface="Times New Roman" panose="02020603050405020304" pitchFamily="18" charset="0"/>
              </a:rPr>
              <a:t>] </a:t>
            </a:r>
            <a:r>
              <a:rPr lang="zh-CN" altLang="en-US" sz="2400" dirty="0">
                <a:highlight>
                  <a:srgbClr val="00FFFF"/>
                </a:highlight>
                <a:latin typeface="+mn-lt"/>
                <a:ea typeface="+mn-ea"/>
                <a:cs typeface="Times New Roman" panose="02020603050405020304" pitchFamily="18" charset="0"/>
              </a:rPr>
              <a:t>Counting weather temperature information stored in a text file </a:t>
            </a:r>
            <a:r>
              <a:rPr lang="zh-CN" altLang="zh-CN" sz="2400" dirty="0">
                <a:highlight>
                  <a:srgbClr val="00FFFF"/>
                </a:highlight>
                <a:latin typeface="+mn-lt"/>
                <a:ea typeface="+mn-ea"/>
                <a:cs typeface="Times New Roman" panose="02020603050405020304" pitchFamily="18" charset="0"/>
              </a:rPr>
              <a:t>(</a:t>
            </a:r>
            <a:r>
              <a:rPr lang="en-US" altLang="zh-CN" sz="2400" kern="100" dirty="0">
                <a:ea typeface="+mn-ea"/>
                <a:cs typeface="Times New Roman" panose="02020603050405020304" pitchFamily="18" charset="0"/>
              </a:rPr>
              <a:t>process_temp.py</a:t>
            </a:r>
            <a:r>
              <a:rPr lang="zh-CN" altLang="zh-CN" sz="2400" dirty="0">
                <a:highlight>
                  <a:srgbClr val="00FFFF"/>
                </a:highlight>
                <a:latin typeface="+mn-lt"/>
                <a:ea typeface="+mn-ea"/>
                <a:cs typeface="Times New Roman" panose="02020603050405020304" pitchFamily="18" charset="0"/>
              </a:rPr>
              <a:t>)</a:t>
            </a:r>
            <a:endParaRPr lang="zh-CN" altLang="en-US" sz="2400" dirty="0">
              <a:highlight>
                <a:srgbClr val="00FFFF"/>
              </a:highlight>
              <a:latin typeface="+mn-lt"/>
              <a:ea typeface="+mn-ea"/>
              <a:cs typeface="Times New Roman" panose="02020603050405020304" pitchFamily="18" charset="0"/>
            </a:endParaRPr>
          </a:p>
        </p:txBody>
      </p:sp>
      <p:sp>
        <p:nvSpPr>
          <p:cNvPr id="2" name="矩形 1"/>
          <p:cNvSpPr/>
          <p:nvPr/>
        </p:nvSpPr>
        <p:spPr>
          <a:xfrm>
            <a:off x="5447665" y="1340485"/>
            <a:ext cx="6663055" cy="496316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txtfilepath </a:t>
            </a:r>
            <a:r>
              <a:rPr lang="en-US" altLang="zh-CN" sz="1200" b="1" kern="100" dirty="0">
                <a:solidFill>
                  <a:srgbClr val="FF0000"/>
                </a:solidFill>
                <a:latin typeface="Times New Roman" panose="02020603050405020304" pitchFamily="18" charset="0"/>
                <a:ea typeface="Times New Roman" panose="02020603050405020304" pitchFamily="18" charset="0"/>
              </a:rPr>
              <a:t>= 'temperatures12.txt' </a:t>
            </a:r>
            <a:r>
              <a:rPr lang="zh-CN" altLang="en-US" sz="1200" b="1" kern="100" dirty="0">
                <a:solidFill>
                  <a:srgbClr val="FF0000"/>
                </a:solidFill>
                <a:latin typeface="Times New Roman" panose="02020603050405020304" pitchFamily="18" charset="0"/>
                <a:ea typeface="Times New Roman" panose="02020603050405020304" pitchFamily="18" charset="0"/>
              </a:rPr>
              <a:t>#specify data file (raw temperature information)</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with open(</a:t>
            </a:r>
            <a:r>
              <a:rPr lang="en-US" altLang="zh-CN" sz="1200" b="1" kern="100" dirty="0" err="1">
                <a:solidFill>
                  <a:srgbClr val="FF0000"/>
                </a:solidFill>
                <a:latin typeface="Times New Roman" panose="02020603050405020304" pitchFamily="18" charset="0"/>
                <a:ea typeface="Times New Roman" panose="02020603050405020304" pitchFamily="18" charset="0"/>
              </a:rPr>
              <a:t>txtfilepath</a:t>
            </a:r>
            <a:r>
              <a:rPr lang="en-US" altLang="zh-CN" sz="1200" b="1" kern="100" dirty="0">
                <a:solidFill>
                  <a:srgbClr val="FF0000"/>
                </a:solidFill>
                <a:latin typeface="Times New Roman" panose="02020603050405020304" pitchFamily="18" charset="0"/>
                <a:ea typeface="Times New Roman" panose="02020603050405020304" pitchFamily="18" charset="0"/>
              </a:rPr>
              <a:t>, encoding='utf-8') as f: </a:t>
            </a:r>
            <a:r>
              <a:rPr lang="zh-CN" altLang="en-US" sz="1200" b="1" kern="100" dirty="0">
                <a:solidFill>
                  <a:srgbClr val="FF0000"/>
                </a:solidFill>
                <a:latin typeface="Times New Roman" panose="02020603050405020304" pitchFamily="18" charset="0"/>
                <a:ea typeface="Times New Roman" panose="02020603050405020304" pitchFamily="18" charset="0"/>
              </a:rPr>
              <a:t>#Open the file (text read mode)</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    ts </a:t>
            </a:r>
            <a:r>
              <a:rPr lang="en-US" altLang="zh-CN" sz="1200" b="1" kern="100" dirty="0">
                <a:solidFill>
                  <a:srgbClr val="FF0000"/>
                </a:solidFill>
                <a:latin typeface="Times New Roman" panose="02020603050405020304" pitchFamily="18" charset="0"/>
                <a:ea typeface="Times New Roman" panose="02020603050405020304" pitchFamily="18" charset="0"/>
              </a:rPr>
              <a:t>= </a:t>
            </a:r>
            <a:r>
              <a:rPr lang="en-US" altLang="zh-CN" sz="1200" b="1" kern="100" dirty="0" err="1">
                <a:solidFill>
                  <a:srgbClr val="FF0000"/>
                </a:solidFill>
                <a:latin typeface="Times New Roman" panose="02020603050405020304" pitchFamily="18" charset="0"/>
                <a:ea typeface="Times New Roman" panose="02020603050405020304" pitchFamily="18" charset="0"/>
              </a:rPr>
              <a:t>f.readlines</a:t>
            </a:r>
            <a:r>
              <a:rPr lang="en-US" altLang="zh-CN" sz="1200" b="1" kern="100" dirty="0">
                <a:solidFill>
                  <a:srgbClr val="FF0000"/>
                </a:solidFill>
                <a:latin typeface="Times New Roman" panose="02020603050405020304" pitchFamily="18" charset="0"/>
                <a:ea typeface="Times New Roman" panose="02020603050405020304" pitchFamily="18" charset="0"/>
              </a:rPr>
              <a:t>() </a:t>
            </a:r>
            <a:r>
              <a:rPr lang="zh-CN" altLang="en-US" sz="1200" b="1" kern="100" dirty="0">
                <a:solidFill>
                  <a:srgbClr val="FF0000"/>
                </a:solidFill>
                <a:latin typeface="Times New Roman" panose="02020603050405020304" pitchFamily="18" charset="0"/>
                <a:ea typeface="Times New Roman" panose="02020603050405020304" pitchFamily="18" charset="0"/>
              </a:rPr>
              <a:t>#read all contents of the temperature file</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    temp_high </a:t>
            </a:r>
            <a:r>
              <a:rPr lang="en-US" altLang="zh-CN" sz="1200" b="1" kern="100" dirty="0">
                <a:solidFill>
                  <a:srgbClr val="FF0000"/>
                </a:solidFill>
                <a:latin typeface="Times New Roman" panose="02020603050405020304" pitchFamily="18" charset="0"/>
                <a:ea typeface="Times New Roman" panose="02020603050405020304" pitchFamily="18" charset="0"/>
              </a:rPr>
              <a:t>= [int(t1) for t1 in </a:t>
            </a:r>
            <a:r>
              <a:rPr lang="en-US" altLang="zh-CN" sz="1200" b="1" kern="100" dirty="0" err="1">
                <a:solidFill>
                  <a:srgbClr val="FF0000"/>
                </a:solidFill>
                <a:latin typeface="Times New Roman" panose="02020603050405020304" pitchFamily="18" charset="0"/>
                <a:ea typeface="Times New Roman" panose="02020603050405020304" pitchFamily="18" charset="0"/>
              </a:rPr>
              <a:t>ts</a:t>
            </a:r>
            <a:r>
              <a:rPr lang="en-US" altLang="zh-CN" sz="1200" b="1" kern="100" dirty="0">
                <a:solidFill>
                  <a:srgbClr val="FF0000"/>
                </a:solidFill>
                <a:latin typeface="Times New Roman" panose="02020603050405020304" pitchFamily="18" charset="0"/>
                <a:ea typeface="Times New Roman" panose="02020603050405020304" pitchFamily="18" charset="0"/>
              </a:rPr>
              <a:t>[0].strip().split(",")] </a:t>
            </a:r>
            <a:r>
              <a:rPr lang="zh-CN" altLang="en-US" sz="1200" b="1" kern="100" dirty="0">
                <a:solidFill>
                  <a:srgbClr val="FF0000"/>
                </a:solidFill>
                <a:latin typeface="Times New Roman" panose="02020603050405020304" pitchFamily="18" charset="0"/>
                <a:ea typeface="Times New Roman" panose="02020603050405020304" pitchFamily="18" charset="0"/>
              </a:rPr>
              <a:t>#list of highest temperatures</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    temp_low </a:t>
            </a:r>
            <a:r>
              <a:rPr lang="en-US" altLang="zh-CN" sz="1200" b="1" kern="100" dirty="0">
                <a:solidFill>
                  <a:srgbClr val="FF0000"/>
                </a:solidFill>
                <a:latin typeface="Times New Roman" panose="02020603050405020304" pitchFamily="18" charset="0"/>
                <a:ea typeface="Times New Roman" panose="02020603050405020304" pitchFamily="18" charset="0"/>
              </a:rPr>
              <a:t>= [int(t1) for t1 in </a:t>
            </a:r>
            <a:r>
              <a:rPr lang="en-US" altLang="zh-CN" sz="1200" b="1" kern="100" dirty="0" err="1">
                <a:solidFill>
                  <a:srgbClr val="FF0000"/>
                </a:solidFill>
                <a:latin typeface="Times New Roman" panose="02020603050405020304" pitchFamily="18" charset="0"/>
                <a:ea typeface="Times New Roman" panose="02020603050405020304" pitchFamily="18" charset="0"/>
              </a:rPr>
              <a:t>ts</a:t>
            </a:r>
            <a:r>
              <a:rPr lang="en-US" altLang="zh-CN" sz="1200" b="1" kern="100" dirty="0">
                <a:solidFill>
                  <a:srgbClr val="FF0000"/>
                </a:solidFill>
                <a:latin typeface="Times New Roman" panose="02020603050405020304" pitchFamily="18" charset="0"/>
                <a:ea typeface="Times New Roman" panose="02020603050405020304" pitchFamily="18" charset="0"/>
              </a:rPr>
              <a:t>[1].strip().split(",")] </a:t>
            </a:r>
            <a:r>
              <a:rPr lang="zh-CN" altLang="en-US" sz="1200" b="1" kern="100" dirty="0">
                <a:solidFill>
                  <a:srgbClr val="FF0000"/>
                </a:solidFill>
                <a:latin typeface="Times New Roman" panose="02020603050405020304" pitchFamily="18" charset="0"/>
                <a:ea typeface="Times New Roman" panose="02020603050405020304" pitchFamily="18" charset="0"/>
              </a:rPr>
              <a:t>#list of lowest temperatures</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    ht </a:t>
            </a:r>
            <a:r>
              <a:rPr lang="en-US" altLang="zh-CN" sz="1200" b="1" kern="100" dirty="0">
                <a:solidFill>
                  <a:srgbClr val="FF0000"/>
                </a:solidFill>
                <a:latin typeface="Times New Roman" panose="02020603050405020304" pitchFamily="18" charset="0"/>
                <a:ea typeface="Times New Roman" panose="02020603050405020304" pitchFamily="18" charset="0"/>
              </a:rPr>
              <a:t>= max(</a:t>
            </a:r>
            <a:r>
              <a:rPr lang="en-US" altLang="zh-CN" sz="1200" b="1" kern="100" dirty="0" err="1">
                <a:solidFill>
                  <a:srgbClr val="FF0000"/>
                </a:solidFill>
                <a:latin typeface="Times New Roman" panose="02020603050405020304" pitchFamily="18" charset="0"/>
                <a:ea typeface="Times New Roman" panose="02020603050405020304" pitchFamily="18" charset="0"/>
              </a:rPr>
              <a:t>temp_high</a:t>
            </a:r>
            <a:r>
              <a:rPr lang="en-US" altLang="zh-CN" sz="1200" b="1" kern="100" dirty="0">
                <a:solidFill>
                  <a:srgbClr val="FF0000"/>
                </a:solidFill>
                <a:latin typeface="Times New Roman" panose="02020603050405020304" pitchFamily="18" charset="0"/>
                <a:ea typeface="Times New Roman" panose="02020603050405020304" pitchFamily="18" charset="0"/>
              </a:rPr>
              <a:t>) </a:t>
            </a:r>
            <a:r>
              <a:rPr lang="zh-CN" altLang="en-US" sz="1200" b="1" kern="100" dirty="0">
                <a:solidFill>
                  <a:srgbClr val="FF0000"/>
                </a:solidFill>
                <a:latin typeface="Times New Roman" panose="02020603050405020304" pitchFamily="18" charset="0"/>
                <a:ea typeface="Times New Roman" panose="02020603050405020304" pitchFamily="18" charset="0"/>
              </a:rPr>
              <a:t>#maximum temperature</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    ht_loc </a:t>
            </a:r>
            <a:r>
              <a:rPr lang="en-US" altLang="zh-CN" sz="1200" b="1" kern="100" dirty="0">
                <a:solidFill>
                  <a:srgbClr val="FF0000"/>
                </a:solidFill>
                <a:latin typeface="Times New Roman" panose="02020603050405020304" pitchFamily="18" charset="0"/>
                <a:ea typeface="Times New Roman" panose="02020603050405020304" pitchFamily="18" charset="0"/>
              </a:rPr>
              <a:t>= </a:t>
            </a:r>
            <a:r>
              <a:rPr lang="en-US" altLang="zh-CN" sz="1200" b="1" kern="100" dirty="0" err="1">
                <a:solidFill>
                  <a:srgbClr val="FF0000"/>
                </a:solidFill>
                <a:latin typeface="Times New Roman" panose="02020603050405020304" pitchFamily="18" charset="0"/>
                <a:ea typeface="Times New Roman" panose="02020603050405020304" pitchFamily="18" charset="0"/>
              </a:rPr>
              <a:t>temp_high.index</a:t>
            </a:r>
            <a:r>
              <a:rPr lang="en-US" altLang="zh-CN" sz="1200" b="1" kern="100" dirty="0">
                <a:solidFill>
                  <a:srgbClr val="FF0000"/>
                </a:solidFill>
                <a:latin typeface="Times New Roman" panose="02020603050405020304" pitchFamily="18" charset="0"/>
                <a:ea typeface="Times New Roman" panose="02020603050405020304" pitchFamily="18" charset="0"/>
              </a:rPr>
              <a:t>(</a:t>
            </a:r>
            <a:r>
              <a:rPr lang="en-US" altLang="zh-CN" sz="1200" b="1" kern="100" dirty="0" err="1">
                <a:solidFill>
                  <a:srgbClr val="FF0000"/>
                </a:solidFill>
                <a:latin typeface="Times New Roman" panose="02020603050405020304" pitchFamily="18" charset="0"/>
                <a:ea typeface="Times New Roman" panose="02020603050405020304" pitchFamily="18" charset="0"/>
              </a:rPr>
              <a:t>ht</a:t>
            </a:r>
            <a:r>
              <a:rPr lang="en-US" altLang="zh-CN" sz="1200" b="1" kern="100" dirty="0">
                <a:solidFill>
                  <a:srgbClr val="FF0000"/>
                </a:solidFill>
                <a:latin typeface="Times New Roman" panose="02020603050405020304" pitchFamily="18" charset="0"/>
                <a:ea typeface="Times New Roman" panose="02020603050405020304" pitchFamily="18" charset="0"/>
              </a:rPr>
              <a:t>) + 1 # </a:t>
            </a:r>
            <a:r>
              <a:rPr lang="zh-CN" altLang="en-US" sz="1200" b="1" kern="100" dirty="0">
                <a:solidFill>
                  <a:srgbClr val="FF0000"/>
                </a:solidFill>
                <a:latin typeface="Times New Roman" panose="02020603050405020304" pitchFamily="18" charset="0"/>
                <a:ea typeface="Times New Roman" panose="02020603050405020304" pitchFamily="18" charset="0"/>
              </a:rPr>
              <a:t>date where the highest temperature is located</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    lt </a:t>
            </a:r>
            <a:r>
              <a:rPr lang="en-US" altLang="zh-CN" sz="1200" b="1" kern="100" dirty="0">
                <a:solidFill>
                  <a:srgbClr val="FF0000"/>
                </a:solidFill>
                <a:latin typeface="Times New Roman" panose="02020603050405020304" pitchFamily="18" charset="0"/>
                <a:ea typeface="Times New Roman" panose="02020603050405020304" pitchFamily="18" charset="0"/>
              </a:rPr>
              <a:t>= min(</a:t>
            </a:r>
            <a:r>
              <a:rPr lang="en-US" altLang="zh-CN" sz="1200" b="1" kern="100" dirty="0" err="1">
                <a:solidFill>
                  <a:srgbClr val="FF0000"/>
                </a:solidFill>
                <a:latin typeface="Times New Roman" panose="02020603050405020304" pitchFamily="18" charset="0"/>
                <a:ea typeface="Times New Roman" panose="02020603050405020304" pitchFamily="18" charset="0"/>
              </a:rPr>
              <a:t>temp_low</a:t>
            </a:r>
            <a:r>
              <a:rPr lang="en-US" altLang="zh-CN" sz="1200" b="1" kern="100" dirty="0">
                <a:solidFill>
                  <a:srgbClr val="FF0000"/>
                </a:solidFill>
                <a:latin typeface="Times New Roman" panose="02020603050405020304" pitchFamily="18" charset="0"/>
                <a:ea typeface="Times New Roman" panose="02020603050405020304" pitchFamily="18" charset="0"/>
              </a:rPr>
              <a:t>) </a:t>
            </a:r>
            <a:r>
              <a:rPr lang="zh-CN" altLang="en-US" sz="1200" b="1" kern="100" dirty="0">
                <a:solidFill>
                  <a:srgbClr val="FF0000"/>
                </a:solidFill>
                <a:latin typeface="Times New Roman" panose="02020603050405020304" pitchFamily="18" charset="0"/>
                <a:ea typeface="Times New Roman" panose="02020603050405020304" pitchFamily="18" charset="0"/>
              </a:rPr>
              <a:t>#minimum temperature</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    lt_loc </a:t>
            </a:r>
            <a:r>
              <a:rPr lang="en-US" altLang="zh-CN" sz="1200" b="1" kern="100" dirty="0">
                <a:solidFill>
                  <a:srgbClr val="FF0000"/>
                </a:solidFill>
                <a:latin typeface="Times New Roman" panose="02020603050405020304" pitchFamily="18" charset="0"/>
                <a:ea typeface="Times New Roman" panose="02020603050405020304" pitchFamily="18" charset="0"/>
              </a:rPr>
              <a:t>= </a:t>
            </a:r>
            <a:r>
              <a:rPr lang="en-US" altLang="zh-CN" sz="1200" b="1" kern="100" dirty="0" err="1">
                <a:solidFill>
                  <a:srgbClr val="FF0000"/>
                </a:solidFill>
                <a:latin typeface="Times New Roman" panose="02020603050405020304" pitchFamily="18" charset="0"/>
                <a:ea typeface="Times New Roman" panose="02020603050405020304" pitchFamily="18" charset="0"/>
              </a:rPr>
              <a:t>temp_low.index</a:t>
            </a:r>
            <a:r>
              <a:rPr lang="en-US" altLang="zh-CN" sz="1200" b="1" kern="100" dirty="0">
                <a:solidFill>
                  <a:srgbClr val="FF0000"/>
                </a:solidFill>
                <a:latin typeface="Times New Roman" panose="02020603050405020304" pitchFamily="18" charset="0"/>
                <a:ea typeface="Times New Roman" panose="02020603050405020304" pitchFamily="18" charset="0"/>
              </a:rPr>
              <a:t>(</a:t>
            </a:r>
            <a:r>
              <a:rPr lang="en-US" altLang="zh-CN" sz="1200" b="1" kern="100" dirty="0" err="1">
                <a:solidFill>
                  <a:srgbClr val="FF0000"/>
                </a:solidFill>
                <a:latin typeface="Times New Roman" panose="02020603050405020304" pitchFamily="18" charset="0"/>
                <a:ea typeface="Times New Roman" panose="02020603050405020304" pitchFamily="18" charset="0"/>
              </a:rPr>
              <a:t>lt</a:t>
            </a:r>
            <a:r>
              <a:rPr lang="en-US" altLang="zh-CN" sz="1200" b="1" kern="100" dirty="0">
                <a:solidFill>
                  <a:srgbClr val="FF0000"/>
                </a:solidFill>
                <a:latin typeface="Times New Roman" panose="02020603050405020304" pitchFamily="18" charset="0"/>
                <a:ea typeface="Times New Roman" panose="02020603050405020304" pitchFamily="18" charset="0"/>
              </a:rPr>
              <a:t>) + 1 # </a:t>
            </a:r>
            <a:r>
              <a:rPr lang="zh-CN" altLang="en-US" sz="1200" b="1" kern="100" dirty="0">
                <a:solidFill>
                  <a:srgbClr val="FF0000"/>
                </a:solidFill>
                <a:latin typeface="Times New Roman" panose="02020603050405020304" pitchFamily="18" charset="0"/>
                <a:ea typeface="Times New Roman" panose="02020603050405020304" pitchFamily="18" charset="0"/>
              </a:rPr>
              <a:t>date where the lowest temperature is located</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print(f "</a:t>
            </a:r>
            <a:r>
              <a:rPr lang="zh-CN" altLang="en-US" sz="1200" b="1" kern="100" dirty="0">
                <a:solidFill>
                  <a:srgbClr val="FF0000"/>
                </a:solidFill>
                <a:latin typeface="Times New Roman" panose="02020603050405020304" pitchFamily="18" charset="0"/>
                <a:ea typeface="Times New Roman" panose="02020603050405020304" pitchFamily="18" charset="0"/>
              </a:rPr>
              <a:t>December </a:t>
            </a:r>
            <a:r>
              <a:rPr lang="en-US" altLang="zh-CN" sz="1200" b="1" kern="100" dirty="0">
                <a:solidFill>
                  <a:srgbClr val="FF0000"/>
                </a:solidFill>
                <a:latin typeface="Times New Roman" panose="02020603050405020304" pitchFamily="18" charset="0"/>
                <a:ea typeface="Times New Roman" panose="02020603050405020304" pitchFamily="18" charset="0"/>
              </a:rPr>
              <a:t>{ht_loc} </a:t>
            </a:r>
            <a:r>
              <a:rPr lang="zh-CN" altLang="en-US" sz="1200" b="1" kern="100" dirty="0">
                <a:solidFill>
                  <a:srgbClr val="FF0000"/>
                </a:solidFill>
                <a:latin typeface="Times New Roman" panose="02020603050405020304" pitchFamily="18" charset="0"/>
                <a:ea typeface="Times New Roman" panose="02020603050405020304" pitchFamily="18" charset="0"/>
              </a:rPr>
              <a:t>was the hottest</a:t>
            </a:r>
            <a:r>
              <a:rPr lang="en-US" altLang="zh-CN" sz="1200" b="1" kern="100" dirty="0">
                <a:solidFill>
                  <a:srgbClr val="FF0000"/>
                </a:solidFill>
                <a:latin typeface="Times New Roman" panose="02020603050405020304" pitchFamily="18" charset="0"/>
                <a:ea typeface="Times New Roman" panose="02020603050405020304" pitchFamily="18" charset="0"/>
              </a:rPr>
              <a:t>, with </a:t>
            </a:r>
            <a:r>
              <a:rPr lang="zh-CN" altLang="en-US" sz="1200" b="1" kern="100" dirty="0">
                <a:solidFill>
                  <a:srgbClr val="FF0000"/>
                </a:solidFill>
                <a:latin typeface="Times New Roman" panose="02020603050405020304" pitchFamily="18" charset="0"/>
                <a:ea typeface="Times New Roman" panose="02020603050405020304" pitchFamily="18" charset="0"/>
              </a:rPr>
              <a:t>a maximum temperature of </a:t>
            </a:r>
            <a:r>
              <a:rPr lang="en-US" altLang="zh-CN" sz="1200" b="1" kern="100" dirty="0">
                <a:solidFill>
                  <a:srgbClr val="FF0000"/>
                </a:solidFill>
                <a:latin typeface="Times New Roman" panose="02020603050405020304" pitchFamily="18" charset="0"/>
                <a:ea typeface="Times New Roman" panose="02020603050405020304" pitchFamily="18" charset="0"/>
              </a:rPr>
              <a:t>{ht}")</a:t>
            </a:r>
            <a:endParaRPr lang="en-US" altLang="zh-CN"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print(f "</a:t>
            </a:r>
            <a:r>
              <a:rPr lang="zh-CN" altLang="en-US" sz="1200" b="1" kern="100" dirty="0">
                <a:solidFill>
                  <a:srgbClr val="FF0000"/>
                </a:solidFill>
                <a:latin typeface="Times New Roman" panose="02020603050405020304" pitchFamily="18" charset="0"/>
                <a:ea typeface="Times New Roman" panose="02020603050405020304" pitchFamily="18" charset="0"/>
              </a:rPr>
              <a:t>December </a:t>
            </a:r>
            <a:r>
              <a:rPr lang="en-US" altLang="zh-CN" sz="1200" b="1" kern="100" dirty="0">
                <a:solidFill>
                  <a:srgbClr val="FF0000"/>
                </a:solidFill>
                <a:latin typeface="Times New Roman" panose="02020603050405020304" pitchFamily="18" charset="0"/>
                <a:ea typeface="Times New Roman" panose="02020603050405020304" pitchFamily="18" charset="0"/>
              </a:rPr>
              <a:t>{lt_loc} </a:t>
            </a:r>
            <a:r>
              <a:rPr lang="zh-CN" altLang="en-US" sz="1200" b="1" kern="100" dirty="0">
                <a:solidFill>
                  <a:srgbClr val="FF0000"/>
                </a:solidFill>
                <a:latin typeface="Times New Roman" panose="02020603050405020304" pitchFamily="18" charset="0"/>
                <a:ea typeface="Times New Roman" panose="02020603050405020304" pitchFamily="18" charset="0"/>
              </a:rPr>
              <a:t>was the coldest</a:t>
            </a:r>
            <a:r>
              <a:rPr lang="en-US" altLang="zh-CN" sz="1200" b="1" kern="100" dirty="0">
                <a:solidFill>
                  <a:srgbClr val="FF0000"/>
                </a:solidFill>
                <a:latin typeface="Times New Roman" panose="02020603050405020304" pitchFamily="18" charset="0"/>
                <a:ea typeface="Times New Roman" panose="02020603050405020304" pitchFamily="18" charset="0"/>
              </a:rPr>
              <a:t>, with </a:t>
            </a:r>
            <a:r>
              <a:rPr lang="zh-CN" altLang="en-US" sz="1200" b="1" kern="100" dirty="0">
                <a:solidFill>
                  <a:srgbClr val="FF0000"/>
                </a:solidFill>
                <a:latin typeface="Times New Roman" panose="02020603050405020304" pitchFamily="18" charset="0"/>
                <a:ea typeface="Times New Roman" panose="02020603050405020304" pitchFamily="18" charset="0"/>
              </a:rPr>
              <a:t>a minimum temperature of </a:t>
            </a:r>
            <a:r>
              <a:rPr lang="en-US" altLang="zh-CN" sz="1200" b="1" kern="100" dirty="0">
                <a:solidFill>
                  <a:srgbClr val="FF0000"/>
                </a:solidFill>
                <a:latin typeface="Times New Roman" panose="02020603050405020304" pitchFamily="18" charset="0"/>
                <a:ea typeface="Times New Roman" panose="02020603050405020304" pitchFamily="18" charset="0"/>
              </a:rPr>
              <a:t>{lt}")</a:t>
            </a:r>
            <a:endParaRPr lang="en-US" altLang="zh-CN"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zh-CN" altLang="en-US" sz="1200" b="1" kern="100" dirty="0">
                <a:solidFill>
                  <a:srgbClr val="FF0000"/>
                </a:solidFill>
                <a:latin typeface="Times New Roman" panose="02020603050405020304" pitchFamily="18" charset="0"/>
                <a:ea typeface="Times New Roman" panose="02020603050405020304" pitchFamily="18" charset="0"/>
              </a:rPr>
              <a:t>    #Build a list of average daily temperatures</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err="1">
                <a:solidFill>
                  <a:srgbClr val="FF0000"/>
                </a:solidFill>
                <a:latin typeface="Times New Roman" panose="02020603050405020304" pitchFamily="18" charset="0"/>
                <a:ea typeface="Times New Roman" panose="02020603050405020304" pitchFamily="18" charset="0"/>
              </a:rPr>
              <a:t>    temp_average </a:t>
            </a:r>
            <a:r>
              <a:rPr lang="en-US" altLang="zh-CN" sz="1200" b="1" kern="100" dirty="0">
                <a:solidFill>
                  <a:srgbClr val="FF0000"/>
                </a:solidFill>
                <a:latin typeface="Times New Roman" panose="02020603050405020304" pitchFamily="18" charset="0"/>
                <a:ea typeface="Times New Roman" panose="02020603050405020304" pitchFamily="18" charset="0"/>
              </a:rPr>
              <a:t>= [(</a:t>
            </a:r>
            <a:r>
              <a:rPr lang="en-US" altLang="zh-CN" sz="1200" b="1" kern="100" dirty="0" err="1">
                <a:solidFill>
                  <a:srgbClr val="FF0000"/>
                </a:solidFill>
                <a:latin typeface="Times New Roman" panose="02020603050405020304" pitchFamily="18" charset="0"/>
                <a:ea typeface="Times New Roman" panose="02020603050405020304" pitchFamily="18" charset="0"/>
              </a:rPr>
              <a:t>temp_high</a:t>
            </a:r>
            <a:r>
              <a:rPr lang="en-US" altLang="zh-CN" sz="1200" b="1" kern="100" dirty="0">
                <a:solidFill>
                  <a:srgbClr val="FF0000"/>
                </a:solidFill>
                <a:latin typeface="Times New Roman" panose="02020603050405020304" pitchFamily="18" charset="0"/>
                <a:ea typeface="Times New Roman" panose="02020603050405020304" pitchFamily="18" charset="0"/>
              </a:rPr>
              <a:t>[</a:t>
            </a:r>
            <a:r>
              <a:rPr lang="en-US" altLang="zh-CN" sz="1200" b="1" kern="100" dirty="0" err="1">
                <a:solidFill>
                  <a:srgbClr val="FF0000"/>
                </a:solidFill>
                <a:latin typeface="Times New Roman" panose="02020603050405020304" pitchFamily="18" charset="0"/>
                <a:ea typeface="Times New Roman" panose="02020603050405020304" pitchFamily="18" charset="0"/>
              </a:rPr>
              <a:t>i</a:t>
            </a:r>
            <a:r>
              <a:rPr lang="en-US" altLang="zh-CN" sz="1200" b="1" kern="100" dirty="0">
                <a:solidFill>
                  <a:srgbClr val="FF0000"/>
                </a:solidFill>
                <a:latin typeface="Times New Roman" panose="02020603050405020304" pitchFamily="18" charset="0"/>
                <a:ea typeface="Times New Roman" panose="02020603050405020304" pitchFamily="18" charset="0"/>
              </a:rPr>
              <a:t>] + </a:t>
            </a:r>
            <a:r>
              <a:rPr lang="en-US" altLang="zh-CN" sz="1200" b="1" kern="100" dirty="0" err="1">
                <a:solidFill>
                  <a:srgbClr val="FF0000"/>
                </a:solidFill>
                <a:latin typeface="Times New Roman" panose="02020603050405020304" pitchFamily="18" charset="0"/>
                <a:ea typeface="Times New Roman" panose="02020603050405020304" pitchFamily="18" charset="0"/>
              </a:rPr>
              <a:t>temp_low</a:t>
            </a:r>
            <a:r>
              <a:rPr lang="en-US" altLang="zh-CN" sz="1200" b="1" kern="100" dirty="0">
                <a:solidFill>
                  <a:srgbClr val="FF0000"/>
                </a:solidFill>
                <a:latin typeface="Times New Roman" panose="02020603050405020304" pitchFamily="18" charset="0"/>
                <a:ea typeface="Times New Roman" panose="02020603050405020304" pitchFamily="18" charset="0"/>
              </a:rPr>
              <a:t>[</a:t>
            </a:r>
            <a:r>
              <a:rPr lang="en-US" altLang="zh-CN" sz="1200" b="1" kern="100" dirty="0" err="1">
                <a:solidFill>
                  <a:srgbClr val="FF0000"/>
                </a:solidFill>
                <a:latin typeface="Times New Roman" panose="02020603050405020304" pitchFamily="18" charset="0"/>
                <a:ea typeface="Times New Roman" panose="02020603050405020304" pitchFamily="18" charset="0"/>
              </a:rPr>
              <a:t>i</a:t>
            </a:r>
            <a:r>
              <a:rPr lang="en-US" altLang="zh-CN" sz="1200" b="1" kern="100" dirty="0">
                <a:solidFill>
                  <a:srgbClr val="FF0000"/>
                </a:solidFill>
                <a:latin typeface="Times New Roman" panose="02020603050405020304" pitchFamily="18" charset="0"/>
                <a:ea typeface="Times New Roman" panose="02020603050405020304" pitchFamily="18" charset="0"/>
              </a:rPr>
              <a:t>])/2 for </a:t>
            </a:r>
            <a:r>
              <a:rPr lang="en-US" altLang="zh-CN" sz="1200" b="1" kern="100" dirty="0" err="1">
                <a:solidFill>
                  <a:srgbClr val="FF0000"/>
                </a:solidFill>
                <a:latin typeface="Times New Roman" panose="02020603050405020304" pitchFamily="18" charset="0"/>
                <a:ea typeface="Times New Roman" panose="02020603050405020304" pitchFamily="18" charset="0"/>
              </a:rPr>
              <a:t>i </a:t>
            </a:r>
            <a:r>
              <a:rPr lang="en-US" altLang="zh-CN" sz="1200" b="1" kern="100" dirty="0">
                <a:solidFill>
                  <a:srgbClr val="FF0000"/>
                </a:solidFill>
                <a:latin typeface="Times New Roman" panose="02020603050405020304" pitchFamily="18" charset="0"/>
                <a:ea typeface="Times New Roman" panose="02020603050405020304" pitchFamily="18" charset="0"/>
              </a:rPr>
              <a:t>in range(</a:t>
            </a:r>
            <a:r>
              <a:rPr lang="en-US" altLang="zh-CN" sz="1200" b="1" kern="100" dirty="0" err="1">
                <a:solidFill>
                  <a:srgbClr val="FF0000"/>
                </a:solidFill>
                <a:latin typeface="Times New Roman" panose="02020603050405020304" pitchFamily="18" charset="0"/>
                <a:ea typeface="Times New Roman" panose="02020603050405020304" pitchFamily="18" charset="0"/>
              </a:rPr>
              <a:t>len</a:t>
            </a:r>
            <a:r>
              <a:rPr lang="en-US" altLang="zh-CN" sz="1200" b="1" kern="100" dirty="0">
                <a:solidFill>
                  <a:srgbClr val="FF0000"/>
                </a:solidFill>
                <a:latin typeface="Times New Roman" panose="02020603050405020304" pitchFamily="18" charset="0"/>
                <a:ea typeface="Times New Roman" panose="02020603050405020304" pitchFamily="18" charset="0"/>
              </a:rPr>
              <a:t>(</a:t>
            </a:r>
            <a:r>
              <a:rPr lang="en-US" altLang="zh-CN" sz="1200" b="1" kern="100" dirty="0" err="1">
                <a:solidFill>
                  <a:srgbClr val="FF0000"/>
                </a:solidFill>
                <a:latin typeface="Times New Roman" panose="02020603050405020304" pitchFamily="18" charset="0"/>
                <a:ea typeface="Times New Roman" panose="02020603050405020304" pitchFamily="18" charset="0"/>
              </a:rPr>
              <a:t>temp_high</a:t>
            </a:r>
            <a:r>
              <a:rPr lang="en-US" altLang="zh-CN" sz="1200" b="1" kern="100" dirty="0">
                <a:solidFill>
                  <a:srgbClr val="FF0000"/>
                </a:solidFill>
                <a:latin typeface="Times New Roman" panose="02020603050405020304" pitchFamily="18" charset="0"/>
                <a:ea typeface="Times New Roman" panose="02020603050405020304" pitchFamily="18" charset="0"/>
              </a:rPr>
              <a:t>))]</a:t>
            </a:r>
            <a:endParaRPr lang="en-US" altLang="zh-CN"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 </a:t>
            </a:r>
            <a:r>
              <a:rPr lang="zh-CN" altLang="en-US" sz="1200" b="1" kern="100" dirty="0">
                <a:solidFill>
                  <a:srgbClr val="FF0000"/>
                </a:solidFill>
                <a:latin typeface="Times New Roman" panose="02020603050405020304" pitchFamily="18" charset="0"/>
                <a:ea typeface="Times New Roman" panose="02020603050405020304" pitchFamily="18" charset="0"/>
              </a:rPr>
              <a:t>Construct a list of average daily temperatures below </a:t>
            </a:r>
            <a:r>
              <a:rPr lang="en-US" altLang="zh-CN" sz="1200" b="1" kern="100" dirty="0">
                <a:solidFill>
                  <a:srgbClr val="FF0000"/>
                </a:solidFill>
                <a:latin typeface="Times New Roman" panose="02020603050405020304" pitchFamily="18" charset="0"/>
                <a:ea typeface="Times New Roman" panose="02020603050405020304" pitchFamily="18" charset="0"/>
              </a:rPr>
              <a:t>10 </a:t>
            </a:r>
            <a:r>
              <a:rPr lang="zh-CN" altLang="en-US" sz="1200" b="1" kern="100" dirty="0">
                <a:solidFill>
                  <a:srgbClr val="FF0000"/>
                </a:solidFill>
                <a:latin typeface="Times New Roman" panose="02020603050405020304" pitchFamily="18" charset="0"/>
                <a:ea typeface="Times New Roman" panose="02020603050405020304" pitchFamily="18" charset="0"/>
              </a:rPr>
              <a:t>degrees (value </a:t>
            </a:r>
            <a:r>
              <a:rPr lang="en-US" altLang="zh-CN" sz="1200" b="1" kern="100" dirty="0">
                <a:solidFill>
                  <a:srgbClr val="FF0000"/>
                </a:solidFill>
                <a:latin typeface="Times New Roman" panose="02020603050405020304" pitchFamily="18" charset="0"/>
                <a:ea typeface="Times New Roman" panose="02020603050405020304" pitchFamily="18" charset="0"/>
              </a:rPr>
              <a:t>1 </a:t>
            </a:r>
            <a:r>
              <a:rPr lang="zh-CN" altLang="en-US" sz="1200" b="1" kern="100" dirty="0">
                <a:solidFill>
                  <a:srgbClr val="FF0000"/>
                </a:solidFill>
                <a:latin typeface="Times New Roman" panose="02020603050405020304" pitchFamily="18" charset="0"/>
                <a:ea typeface="Times New Roman" panose="02020603050405020304" pitchFamily="18" charset="0"/>
              </a:rPr>
              <a:t>if below </a:t>
            </a:r>
            <a:r>
              <a:rPr lang="en-US" altLang="zh-CN" sz="1200" b="1" kern="100" dirty="0">
                <a:solidFill>
                  <a:srgbClr val="FF0000"/>
                </a:solidFill>
                <a:latin typeface="Times New Roman" panose="02020603050405020304" pitchFamily="18" charset="0"/>
                <a:ea typeface="Times New Roman" panose="02020603050405020304" pitchFamily="18" charset="0"/>
              </a:rPr>
              <a:t>10 </a:t>
            </a:r>
            <a:r>
              <a:rPr lang="zh-CN" altLang="en-US" sz="1200" b="1" kern="100" dirty="0">
                <a:solidFill>
                  <a:srgbClr val="FF0000"/>
                </a:solidFill>
                <a:latin typeface="Times New Roman" panose="02020603050405020304" pitchFamily="18" charset="0"/>
                <a:ea typeface="Times New Roman" panose="02020603050405020304" pitchFamily="18" charset="0"/>
              </a:rPr>
              <a:t>degrees, value </a:t>
            </a:r>
            <a:r>
              <a:rPr lang="en-US" altLang="zh-CN" sz="1200" b="1" kern="100" dirty="0">
                <a:solidFill>
                  <a:srgbClr val="FF0000"/>
                </a:solidFill>
                <a:latin typeface="Times New Roman" panose="02020603050405020304" pitchFamily="18" charset="0"/>
                <a:ea typeface="Times New Roman" panose="02020603050405020304" pitchFamily="18" charset="0"/>
              </a:rPr>
              <a:t>0 </a:t>
            </a:r>
            <a:r>
              <a:rPr lang="zh-CN" altLang="en-US" sz="1200" b="1" kern="100" dirty="0">
                <a:solidFill>
                  <a:srgbClr val="FF0000"/>
                </a:solidFill>
                <a:latin typeface="Times New Roman" panose="02020603050405020304" pitchFamily="18" charset="0"/>
                <a:ea typeface="Times New Roman" panose="02020603050405020304" pitchFamily="18" charset="0"/>
              </a:rPr>
              <a:t>otherwise)</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t10 = [int(t&lt;10) for t in </a:t>
            </a:r>
            <a:r>
              <a:rPr lang="en-US" altLang="zh-CN" sz="1200" b="1" kern="100" dirty="0" err="1">
                <a:solidFill>
                  <a:srgbClr val="FF0000"/>
                </a:solidFill>
                <a:latin typeface="Times New Roman" panose="02020603050405020304" pitchFamily="18" charset="0"/>
                <a:ea typeface="Times New Roman" panose="02020603050405020304" pitchFamily="18" charset="0"/>
              </a:rPr>
              <a:t>temp_average</a:t>
            </a:r>
            <a:r>
              <a:rPr lang="en-US" altLang="zh-CN" sz="1200" b="1" kern="100" dirty="0">
                <a:solidFill>
                  <a:srgbClr val="FF0000"/>
                </a:solidFill>
                <a:latin typeface="Times New Roman" panose="02020603050405020304" pitchFamily="18" charset="0"/>
                <a:ea typeface="Times New Roman" panose="02020603050405020304" pitchFamily="18" charset="0"/>
              </a:rPr>
              <a:t>]</a:t>
            </a:r>
            <a:endParaRPr lang="en-US" altLang="zh-CN"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 </a:t>
            </a:r>
            <a:r>
              <a:rPr lang="zh-CN" altLang="en-US" sz="1200" b="1" kern="100" dirty="0">
                <a:solidFill>
                  <a:srgbClr val="FF0000"/>
                </a:solidFill>
                <a:latin typeface="Times New Roman" panose="02020603050405020304" pitchFamily="18" charset="0"/>
                <a:ea typeface="Times New Roman" panose="02020603050405020304" pitchFamily="18" charset="0"/>
              </a:rPr>
              <a:t>(for lists of </a:t>
            </a:r>
            <a:r>
              <a:rPr lang="en-US" altLang="zh-CN" sz="1200" b="1" kern="100" dirty="0">
                <a:solidFill>
                  <a:srgbClr val="FF0000"/>
                </a:solidFill>
                <a:latin typeface="Times New Roman" panose="02020603050405020304" pitchFamily="18" charset="0"/>
                <a:ea typeface="Times New Roman" panose="02020603050405020304" pitchFamily="18" charset="0"/>
              </a:rPr>
              <a:t>1 </a:t>
            </a:r>
            <a:r>
              <a:rPr lang="zh-CN" altLang="en-US" sz="1200" b="1" kern="100" dirty="0">
                <a:solidFill>
                  <a:srgbClr val="FF0000"/>
                </a:solidFill>
                <a:latin typeface="Times New Roman" panose="02020603050405020304" pitchFamily="18" charset="0"/>
                <a:ea typeface="Times New Roman" panose="02020603050405020304" pitchFamily="18" charset="0"/>
              </a:rPr>
              <a:t>and </a:t>
            </a:r>
            <a:r>
              <a:rPr lang="en-US" altLang="zh-CN" sz="1200" b="1" kern="100" dirty="0">
                <a:solidFill>
                  <a:srgbClr val="FF0000"/>
                </a:solidFill>
                <a:latin typeface="Times New Roman" panose="02020603050405020304" pitchFamily="18" charset="0"/>
                <a:ea typeface="Times New Roman" panose="02020603050405020304" pitchFamily="18" charset="0"/>
              </a:rPr>
              <a:t>0</a:t>
            </a:r>
            <a:r>
              <a:rPr lang="zh-CN" altLang="en-US" sz="1200" b="1" kern="100" dirty="0">
                <a:solidFill>
                  <a:srgbClr val="FF0000"/>
                </a:solidFill>
                <a:latin typeface="Times New Roman" panose="02020603050405020304" pitchFamily="18" charset="0"/>
                <a:ea typeface="Times New Roman" panose="02020603050405020304" pitchFamily="18" charset="0"/>
              </a:rPr>
              <a:t>) Summary of </a:t>
            </a:r>
            <a:r>
              <a:rPr lang="en-US" altLang="zh-CN" sz="1200" b="1" kern="100" dirty="0">
                <a:solidFill>
                  <a:srgbClr val="FF0000"/>
                </a:solidFill>
                <a:latin typeface="Times New Roman" panose="02020603050405020304" pitchFamily="18" charset="0"/>
                <a:ea typeface="Times New Roman" panose="02020603050405020304" pitchFamily="18" charset="0"/>
              </a:rPr>
              <a:t>5 </a:t>
            </a:r>
            <a:r>
              <a:rPr lang="zh-CN" altLang="en-US" sz="1200" b="1" kern="100" dirty="0">
                <a:solidFill>
                  <a:srgbClr val="FF0000"/>
                </a:solidFill>
                <a:latin typeface="Times New Roman" panose="02020603050405020304" pitchFamily="18" charset="0"/>
                <a:ea typeface="Times New Roman" panose="02020603050405020304" pitchFamily="18" charset="0"/>
              </a:rPr>
              <a:t>consecutive days with average daily temperatures below </a:t>
            </a:r>
            <a:r>
              <a:rPr lang="en-US" altLang="zh-CN" sz="1200" b="1" kern="100" dirty="0">
                <a:solidFill>
                  <a:srgbClr val="FF0000"/>
                </a:solidFill>
                <a:latin typeface="Times New Roman" panose="02020603050405020304" pitchFamily="18" charset="0"/>
                <a:ea typeface="Times New Roman" panose="02020603050405020304" pitchFamily="18" charset="0"/>
              </a:rPr>
              <a:t>10 </a:t>
            </a:r>
            <a:r>
              <a:rPr lang="zh-CN" altLang="en-US" sz="1200" b="1" kern="100" dirty="0">
                <a:solidFill>
                  <a:srgbClr val="FF0000"/>
                </a:solidFill>
                <a:latin typeface="Times New Roman" panose="02020603050405020304" pitchFamily="18" charset="0"/>
                <a:ea typeface="Times New Roman" panose="02020603050405020304" pitchFamily="18" charset="0"/>
              </a:rPr>
              <a:t>degrees</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t10_m = [t10[</a:t>
            </a:r>
            <a:r>
              <a:rPr lang="en-US" altLang="zh-CN" sz="1200" b="1" kern="100" dirty="0" err="1">
                <a:solidFill>
                  <a:srgbClr val="FF0000"/>
                </a:solidFill>
                <a:latin typeface="Times New Roman" panose="02020603050405020304" pitchFamily="18" charset="0"/>
                <a:ea typeface="Times New Roman" panose="02020603050405020304" pitchFamily="18" charset="0"/>
              </a:rPr>
              <a:t>i</a:t>
            </a:r>
            <a:r>
              <a:rPr lang="en-US" altLang="zh-CN" sz="1200" b="1" kern="100" dirty="0">
                <a:solidFill>
                  <a:srgbClr val="FF0000"/>
                </a:solidFill>
                <a:latin typeface="Times New Roman" panose="02020603050405020304" pitchFamily="18" charset="0"/>
                <a:ea typeface="Times New Roman" panose="02020603050405020304" pitchFamily="18" charset="0"/>
              </a:rPr>
              <a:t>]+t10[i+1]+t10[i+2]+t10[i+3]+t10[i+4] for </a:t>
            </a:r>
            <a:r>
              <a:rPr lang="en-US" altLang="zh-CN" sz="1200" b="1" kern="100" dirty="0" err="1">
                <a:solidFill>
                  <a:srgbClr val="FF0000"/>
                </a:solidFill>
                <a:latin typeface="Times New Roman" panose="02020603050405020304" pitchFamily="18" charset="0"/>
                <a:ea typeface="Times New Roman" panose="02020603050405020304" pitchFamily="18" charset="0"/>
              </a:rPr>
              <a:t>i </a:t>
            </a:r>
            <a:r>
              <a:rPr lang="en-US" altLang="zh-CN" sz="1200" b="1" kern="100" dirty="0">
                <a:solidFill>
                  <a:srgbClr val="FF0000"/>
                </a:solidFill>
                <a:latin typeface="Times New Roman" panose="02020603050405020304" pitchFamily="18" charset="0"/>
                <a:ea typeface="Times New Roman" panose="02020603050405020304" pitchFamily="18" charset="0"/>
              </a:rPr>
              <a:t>in range(</a:t>
            </a:r>
            <a:r>
              <a:rPr lang="en-US" altLang="zh-CN" sz="1200" b="1" kern="100" dirty="0" err="1">
                <a:solidFill>
                  <a:srgbClr val="FF0000"/>
                </a:solidFill>
                <a:latin typeface="Times New Roman" panose="02020603050405020304" pitchFamily="18" charset="0"/>
                <a:ea typeface="Times New Roman" panose="02020603050405020304" pitchFamily="18" charset="0"/>
              </a:rPr>
              <a:t>len</a:t>
            </a:r>
            <a:r>
              <a:rPr lang="en-US" altLang="zh-CN" sz="1200" b="1" kern="100" dirty="0">
                <a:solidFill>
                  <a:srgbClr val="FF0000"/>
                </a:solidFill>
                <a:latin typeface="Times New Roman" panose="02020603050405020304" pitchFamily="18" charset="0"/>
                <a:ea typeface="Times New Roman" panose="02020603050405020304" pitchFamily="18" charset="0"/>
              </a:rPr>
              <a:t>(t10)-4)]</a:t>
            </a:r>
            <a:endParaRPr lang="en-US" altLang="zh-CN"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 </a:t>
            </a:r>
            <a:r>
              <a:rPr lang="zh-CN" altLang="en-US" sz="1200" b="1" kern="100" dirty="0">
                <a:solidFill>
                  <a:srgbClr val="FF0000"/>
                </a:solidFill>
                <a:latin typeface="Times New Roman" panose="02020603050405020304" pitchFamily="18" charset="0"/>
                <a:ea typeface="Times New Roman" panose="02020603050405020304" pitchFamily="18" charset="0"/>
              </a:rPr>
              <a:t>First aggregated value of </a:t>
            </a:r>
            <a:r>
              <a:rPr lang="en-US" altLang="zh-CN" sz="1200" b="1" kern="100" dirty="0">
                <a:solidFill>
                  <a:srgbClr val="FF0000"/>
                </a:solidFill>
                <a:latin typeface="Times New Roman" panose="02020603050405020304" pitchFamily="18" charset="0"/>
                <a:ea typeface="Times New Roman" panose="02020603050405020304" pitchFamily="18" charset="0"/>
              </a:rPr>
              <a:t>5 </a:t>
            </a:r>
            <a:r>
              <a:rPr lang="zh-CN" altLang="en-US" sz="1200" b="1" kern="100" dirty="0">
                <a:solidFill>
                  <a:srgbClr val="FF0000"/>
                </a:solidFill>
                <a:latin typeface="Times New Roman" panose="02020603050405020304" pitchFamily="18" charset="0"/>
                <a:ea typeface="Times New Roman" panose="02020603050405020304" pitchFamily="18" charset="0"/>
              </a:rPr>
              <a:t>consecutive days with average daily temperatures below </a:t>
            </a:r>
            <a:r>
              <a:rPr lang="en-US" altLang="zh-CN" sz="1200" b="1" kern="100" dirty="0">
                <a:solidFill>
                  <a:srgbClr val="FF0000"/>
                </a:solidFill>
                <a:latin typeface="Times New Roman" panose="02020603050405020304" pitchFamily="18" charset="0"/>
                <a:ea typeface="Times New Roman" panose="02020603050405020304" pitchFamily="18" charset="0"/>
              </a:rPr>
              <a:t>10 </a:t>
            </a:r>
            <a:r>
              <a:rPr lang="zh-CN" altLang="en-US" sz="1200" b="1" kern="100" dirty="0">
                <a:solidFill>
                  <a:srgbClr val="FF0000"/>
                </a:solidFill>
                <a:latin typeface="Times New Roman" panose="02020603050405020304" pitchFamily="18" charset="0"/>
                <a:ea typeface="Times New Roman" panose="02020603050405020304" pitchFamily="18" charset="0"/>
              </a:rPr>
              <a:t>degrees (that's </a:t>
            </a:r>
            <a:r>
              <a:rPr lang="en-US" altLang="zh-CN" sz="1200" b="1" kern="100" dirty="0">
                <a:solidFill>
                  <a:srgbClr val="FF0000"/>
                </a:solidFill>
                <a:latin typeface="Times New Roman" panose="02020603050405020304" pitchFamily="18" charset="0"/>
                <a:ea typeface="Times New Roman" panose="02020603050405020304" pitchFamily="18" charset="0"/>
              </a:rPr>
              <a:t>5</a:t>
            </a:r>
            <a:r>
              <a:rPr lang="zh-CN" altLang="en-US" sz="1200" b="1" kern="100" dirty="0">
                <a:solidFill>
                  <a:srgbClr val="FF0000"/>
                </a:solidFill>
                <a:latin typeface="Times New Roman" panose="02020603050405020304" pitchFamily="18" charset="0"/>
                <a:ea typeface="Times New Roman" panose="02020603050405020304" pitchFamily="18" charset="0"/>
              </a:rPr>
              <a:t>)</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t10_5 = max(t10_m)</a:t>
            </a:r>
            <a:endParaRPr lang="en-US" altLang="zh-CN"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 </a:t>
            </a:r>
            <a:r>
              <a:rPr lang="zh-CN" altLang="en-US" sz="1200" b="1" kern="100" dirty="0">
                <a:solidFill>
                  <a:srgbClr val="FF0000"/>
                </a:solidFill>
                <a:latin typeface="Times New Roman" panose="02020603050405020304" pitchFamily="18" charset="0"/>
                <a:ea typeface="Times New Roman" panose="02020603050405020304" pitchFamily="18" charset="0"/>
              </a:rPr>
              <a:t>Date on which the first aggregated value of </a:t>
            </a:r>
            <a:r>
              <a:rPr lang="en-US" altLang="zh-CN" sz="1200" b="1" kern="100" dirty="0">
                <a:solidFill>
                  <a:srgbClr val="FF0000"/>
                </a:solidFill>
                <a:latin typeface="Times New Roman" panose="02020603050405020304" pitchFamily="18" charset="0"/>
                <a:ea typeface="Times New Roman" panose="02020603050405020304" pitchFamily="18" charset="0"/>
              </a:rPr>
              <a:t>5 </a:t>
            </a:r>
            <a:r>
              <a:rPr lang="zh-CN" altLang="en-US" sz="1200" b="1" kern="100" dirty="0">
                <a:solidFill>
                  <a:srgbClr val="FF0000"/>
                </a:solidFill>
                <a:latin typeface="Times New Roman" panose="02020603050405020304" pitchFamily="18" charset="0"/>
                <a:ea typeface="Times New Roman" panose="02020603050405020304" pitchFamily="18" charset="0"/>
              </a:rPr>
              <a:t>consecutive days with an average daily temperature below </a:t>
            </a:r>
            <a:r>
              <a:rPr lang="en-US" altLang="zh-CN" sz="1200" b="1" kern="100" dirty="0">
                <a:solidFill>
                  <a:srgbClr val="FF0000"/>
                </a:solidFill>
                <a:latin typeface="Times New Roman" panose="02020603050405020304" pitchFamily="18" charset="0"/>
                <a:ea typeface="Times New Roman" panose="02020603050405020304" pitchFamily="18" charset="0"/>
              </a:rPr>
              <a:t>10 </a:t>
            </a:r>
            <a:r>
              <a:rPr lang="zh-CN" altLang="en-US" sz="1200" b="1" kern="100" dirty="0">
                <a:solidFill>
                  <a:srgbClr val="FF0000"/>
                </a:solidFill>
                <a:latin typeface="Times New Roman" panose="02020603050405020304" pitchFamily="18" charset="0"/>
                <a:ea typeface="Times New Roman" panose="02020603050405020304" pitchFamily="18" charset="0"/>
              </a:rPr>
              <a:t>degrees is located</a:t>
            </a:r>
            <a:endParaRPr lang="zh-CN" altLang="en-US"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t10_5_loc = t10_m.index(t10_5) + 1</a:t>
            </a:r>
            <a:endParaRPr lang="en-US" altLang="zh-CN"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1200" b="1" kern="100" dirty="0">
                <a:solidFill>
                  <a:srgbClr val="FF0000"/>
                </a:solidFill>
                <a:latin typeface="Times New Roman" panose="02020603050405020304" pitchFamily="18" charset="0"/>
                <a:ea typeface="Times New Roman" panose="02020603050405020304" pitchFamily="18" charset="0"/>
              </a:rPr>
              <a:t>    print(f "</a:t>
            </a:r>
            <a:r>
              <a:rPr lang="zh-CN" altLang="en-US" sz="1200" b="1" kern="100" dirty="0">
                <a:solidFill>
                  <a:srgbClr val="FF0000"/>
                </a:solidFill>
                <a:latin typeface="Times New Roman" panose="02020603050405020304" pitchFamily="18" charset="0"/>
                <a:ea typeface="Times New Roman" panose="02020603050405020304" pitchFamily="18" charset="0"/>
              </a:rPr>
              <a:t>Winter started in Shanghai on December </a:t>
            </a:r>
            <a:r>
              <a:rPr lang="en-US" altLang="zh-CN" sz="1200" b="1" kern="100" dirty="0">
                <a:solidFill>
                  <a:srgbClr val="FF0000"/>
                </a:solidFill>
                <a:latin typeface="Times New Roman" panose="02020603050405020304" pitchFamily="18" charset="0"/>
                <a:ea typeface="Times New Roman" panose="02020603050405020304" pitchFamily="18" charset="0"/>
              </a:rPr>
              <a:t>{t10_5_loc}</a:t>
            </a:r>
            <a:r>
              <a:rPr lang="zh-CN" altLang="en-US" sz="1200" b="1" kern="100" dirty="0">
                <a:solidFill>
                  <a:srgbClr val="FF0000"/>
                </a:solidFill>
                <a:latin typeface="Times New Roman" panose="02020603050405020304" pitchFamily="18" charset="0"/>
                <a:ea typeface="Times New Roman" panose="02020603050405020304" pitchFamily="18" charset="0"/>
              </a:rPr>
              <a:t>, the first day of winter</a:t>
            </a:r>
            <a:r>
              <a:rPr lang="en-US" altLang="zh-CN" sz="1200" b="1" kern="100" dirty="0">
                <a:solidFill>
                  <a:srgbClr val="FF0000"/>
                </a:solidFill>
                <a:latin typeface="Times New Roman" panose="02020603050405020304" pitchFamily="18" charset="0"/>
                <a:ea typeface="Times New Roman" panose="02020603050405020304" pitchFamily="18" charset="0"/>
              </a:rPr>
              <a:t>")</a:t>
            </a:r>
            <a:endParaRPr lang="en-US" altLang="zh-CN" sz="1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endParaRPr lang="en-US" altLang="zh-CN" sz="1100" b="1" kern="100" dirty="0">
              <a:solidFill>
                <a:srgbClr val="FF0000"/>
              </a:solidFill>
              <a:latin typeface="Times New Roman" panose="02020603050405020304" pitchFamily="18" charset="0"/>
              <a:ea typeface="Times New Roman" panose="02020603050405020304" pitchFamily="18" charset="0"/>
            </a:endParaRPr>
          </a:p>
        </p:txBody>
      </p:sp>
      <p:sp>
        <p:nvSpPr>
          <p:cNvPr id="58372" name="文本框 2"/>
          <p:cNvSpPr txBox="1">
            <a:spLocks noChangeArrowheads="1"/>
          </p:cNvSpPr>
          <p:nvPr/>
        </p:nvSpPr>
        <p:spPr bwMode="auto">
          <a:xfrm>
            <a:off x="635" y="1268730"/>
            <a:ext cx="5498465" cy="53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b="1">
                <a:latin typeface="Times New Roman" panose="02020603050405020304" pitchFamily="18" charset="0"/>
              </a:rPr>
              <a:t>Find the hottest day in December (by highest temperature)? What was the maximum temperature and what was the coldest day in December (in terms of minimum temperature)?</a:t>
            </a:r>
            <a:endParaRPr lang="en-US" altLang="zh-CN" b="1">
              <a:latin typeface="Times New Roman" panose="02020603050405020304" pitchFamily="18" charset="0"/>
            </a:endParaRPr>
          </a:p>
          <a:p>
            <a:pPr>
              <a:lnSpc>
                <a:spcPct val="100000"/>
              </a:lnSpc>
              <a:spcBef>
                <a:spcPct val="0"/>
              </a:spcBef>
              <a:buClrTx/>
              <a:buSzTx/>
              <a:buFontTx/>
              <a:buNone/>
            </a:pPr>
            <a:r>
              <a:rPr lang="zh-CN" altLang="en-US" b="1">
                <a:latin typeface="Times New Roman" panose="02020603050405020304" pitchFamily="18" charset="0"/>
              </a:rPr>
              <a:t>How many degrees is the coldest? Calculate the average temperature for the month of </a:t>
            </a:r>
            <a:r>
              <a:rPr lang="en-US" altLang="zh-CN" b="1">
                <a:latin typeface="Times New Roman" panose="02020603050405020304" pitchFamily="18" charset="0"/>
              </a:rPr>
              <a:t>December </a:t>
            </a:r>
            <a:r>
              <a:rPr lang="zh-CN" altLang="en-US" b="1">
                <a:latin typeface="Times New Roman" panose="02020603050405020304" pitchFamily="18" charset="0"/>
              </a:rPr>
              <a:t>(the average of the highest and lowest temperatures for each day of the month, rounded to the nearest whole number).</a:t>
            </a:r>
            <a:endParaRPr lang="en-US" altLang="zh-CN" b="1">
              <a:latin typeface="Times New Roman" panose="02020603050405020304" pitchFamily="18" charset="0"/>
            </a:endParaRPr>
          </a:p>
          <a:p>
            <a:pPr>
              <a:lnSpc>
                <a:spcPct val="100000"/>
              </a:lnSpc>
              <a:spcBef>
                <a:spcPct val="0"/>
              </a:spcBef>
              <a:buClrTx/>
              <a:buSzTx/>
              <a:buFontTx/>
              <a:buNone/>
            </a:pPr>
            <a:r>
              <a:rPr lang="zh-CN" altLang="en-US" b="1">
                <a:latin typeface="Times New Roman" panose="02020603050405020304" pitchFamily="18" charset="0"/>
              </a:rPr>
              <a:t>It is assumed that in the meteorological sense, the criterion for the beginning of winter is that the average daily temperature is below </a:t>
            </a:r>
            <a:r>
              <a:rPr lang="en-US" altLang="zh-CN" b="1">
                <a:latin typeface="Times New Roman" panose="02020603050405020304" pitchFamily="18" charset="0"/>
              </a:rPr>
              <a:t>10°C </a:t>
            </a:r>
            <a:r>
              <a:rPr lang="zh-CN" altLang="en-US" b="1">
                <a:latin typeface="Times New Roman" panose="02020603050405020304" pitchFamily="18" charset="0"/>
              </a:rPr>
              <a:t>for </a:t>
            </a:r>
            <a:r>
              <a:rPr lang="en-US" altLang="zh-CN" b="1">
                <a:latin typeface="Times New Roman" panose="02020603050405020304" pitchFamily="18" charset="0"/>
              </a:rPr>
              <a:t>five </a:t>
            </a:r>
            <a:r>
              <a:rPr lang="zh-CN" altLang="en-US" b="1">
                <a:latin typeface="Times New Roman" panose="02020603050405020304" pitchFamily="18" charset="0"/>
              </a:rPr>
              <a:t>consecutive days, and the first day thereof is the first day of winter.</a:t>
            </a:r>
            <a:endParaRPr lang="en-US" altLang="zh-CN" b="1">
              <a:latin typeface="Times New Roman" panose="02020603050405020304" pitchFamily="18" charset="0"/>
            </a:endParaRPr>
          </a:p>
          <a:p>
            <a:pPr>
              <a:lnSpc>
                <a:spcPct val="100000"/>
              </a:lnSpc>
              <a:spcBef>
                <a:spcPct val="0"/>
              </a:spcBef>
              <a:buClrTx/>
              <a:buSzTx/>
              <a:buFontTx/>
              <a:buNone/>
            </a:pPr>
            <a:r>
              <a:rPr lang="zh-CN" altLang="en-US" b="1">
                <a:latin typeface="Times New Roman" panose="02020603050405020304" pitchFamily="18" charset="0"/>
              </a:rPr>
              <a:t>Based on the meteorological data of December, determine on which day winter started in Shanghai (for the first day of winter)</a:t>
            </a:r>
            <a:endParaRPr lang="zh-CN" altLang="en-US" b="1">
              <a:latin typeface="Times New Roman" panose="02020603050405020304" pitchFamily="18" charset="0"/>
            </a:endParaRPr>
          </a:p>
        </p:txBody>
      </p:sp>
      <p:pic>
        <p:nvPicPr>
          <p:cNvPr id="58373"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00098" y="5517198"/>
            <a:ext cx="3311525" cy="10112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p:nvPr>
        </p:nvSpPr>
        <p:spPr>
          <a:xfrm>
            <a:off x="551384" y="618917"/>
            <a:ext cx="10728325" cy="504056"/>
          </a:xfrm>
        </p:spPr>
        <p:txBody>
          <a:bodyPr/>
          <a:lstStyle/>
          <a:p>
            <a:pPr eaLnBrk="1" hangingPunct="1">
              <a:defRPr/>
            </a:pPr>
            <a:r>
              <a:rPr lang="zh-CN" altLang="en-US" sz="2400" dirty="0">
                <a:highlight>
                  <a:srgbClr val="00FFFF"/>
                </a:highlight>
                <a:latin typeface="+mn-lt"/>
                <a:ea typeface="+mn-ea"/>
                <a:cs typeface="Times New Roman" panose="02020603050405020304" pitchFamily="18" charset="0"/>
              </a:rPr>
              <a:t>Comprehensive application: </a:t>
            </a:r>
            <a:r>
              <a:rPr lang="zh-CN" altLang="zh-CN" sz="2400" dirty="0">
                <a:highlight>
                  <a:srgbClr val="00FFFF"/>
                </a:highlight>
                <a:latin typeface="+mn-lt"/>
                <a:ea typeface="+mn-ea"/>
                <a:cs typeface="Times New Roman" panose="02020603050405020304" pitchFamily="18" charset="0"/>
              </a:rPr>
              <a:t>[Example </a:t>
            </a:r>
            <a:r>
              <a:rPr lang="en-US" altLang="zh-CN" sz="2400" dirty="0">
                <a:highlight>
                  <a:srgbClr val="00FFFF"/>
                </a:highlight>
                <a:latin typeface="+mn-lt"/>
                <a:ea typeface="+mn-ea"/>
                <a:cs typeface="Times New Roman" panose="02020603050405020304" pitchFamily="18" charset="0"/>
              </a:rPr>
              <a:t>6.33</a:t>
            </a:r>
            <a:r>
              <a:rPr lang="zh-CN" altLang="zh-CN" sz="2400" dirty="0">
                <a:highlight>
                  <a:srgbClr val="00FFFF"/>
                </a:highlight>
                <a:latin typeface="+mn-lt"/>
                <a:ea typeface="+mn-ea"/>
                <a:cs typeface="Times New Roman" panose="02020603050405020304" pitchFamily="18" charset="0"/>
              </a:rPr>
              <a:t>] </a:t>
            </a:r>
            <a:r>
              <a:rPr lang="zh-CN" altLang="en-US" sz="2400" dirty="0">
                <a:highlight>
                  <a:srgbClr val="00FFFF"/>
                </a:highlight>
                <a:latin typeface="+mn-lt"/>
                <a:ea typeface="+mn-ea"/>
                <a:cs typeface="Times New Roman" panose="02020603050405020304" pitchFamily="18" charset="0"/>
              </a:rPr>
              <a:t>Counting student grade information stored in a </a:t>
            </a:r>
            <a:r>
              <a:rPr lang="en-US" altLang="zh-CN" sz="2400" dirty="0">
                <a:highlight>
                  <a:srgbClr val="00FFFF"/>
                </a:highlight>
                <a:latin typeface="+mn-lt"/>
                <a:ea typeface="+mn-ea"/>
                <a:cs typeface="Times New Roman" panose="02020603050405020304" pitchFamily="18" charset="0"/>
              </a:rPr>
              <a:t>CSV </a:t>
            </a:r>
            <a:r>
              <a:rPr lang="zh-CN" altLang="en-US" sz="2400" dirty="0">
                <a:highlight>
                  <a:srgbClr val="00FFFF"/>
                </a:highlight>
                <a:latin typeface="+mn-lt"/>
                <a:ea typeface="+mn-ea"/>
                <a:cs typeface="Times New Roman" panose="02020603050405020304" pitchFamily="18" charset="0"/>
              </a:rPr>
              <a:t>file </a:t>
            </a:r>
            <a:r>
              <a:rPr lang="zh-CN" altLang="zh-CN" sz="2400" dirty="0">
                <a:highlight>
                  <a:srgbClr val="00FFFF"/>
                </a:highlight>
                <a:latin typeface="+mn-lt"/>
                <a:ea typeface="+mn-ea"/>
                <a:cs typeface="Times New Roman" panose="02020603050405020304" pitchFamily="18" charset="0"/>
              </a:rPr>
              <a:t>(</a:t>
            </a:r>
            <a:r>
              <a:rPr lang="en-US" altLang="zh-CN" sz="2400" kern="100" dirty="0">
                <a:ea typeface="+mn-ea"/>
                <a:cs typeface="Times New Roman" panose="02020603050405020304" pitchFamily="18" charset="0"/>
              </a:rPr>
              <a:t>read_csv</a:t>
            </a:r>
            <a:r>
              <a:rPr lang="en-US" altLang="zh-CN" sz="2400" kern="100" dirty="0">
                <a:highlight>
                  <a:srgbClr val="00FFFF"/>
                </a:highlight>
                <a:ea typeface="+mn-ea"/>
                <a:cs typeface="Times New Roman" panose="02020603050405020304" pitchFamily="18" charset="0"/>
              </a:rPr>
              <a:t>.py</a:t>
            </a:r>
            <a:r>
              <a:rPr lang="zh-CN" altLang="zh-CN" sz="2400" dirty="0">
                <a:highlight>
                  <a:srgbClr val="00FFFF"/>
                </a:highlight>
                <a:latin typeface="+mn-lt"/>
                <a:ea typeface="+mn-ea"/>
                <a:cs typeface="Times New Roman" panose="02020603050405020304" pitchFamily="18" charset="0"/>
              </a:rPr>
              <a:t>)</a:t>
            </a:r>
            <a:endParaRPr lang="zh-CN" altLang="en-US" sz="2400" dirty="0">
              <a:highlight>
                <a:srgbClr val="00FFFF"/>
              </a:highlight>
              <a:latin typeface="+mn-lt"/>
              <a:ea typeface="+mn-ea"/>
              <a:cs typeface="Times New Roman" panose="02020603050405020304" pitchFamily="18" charset="0"/>
            </a:endParaRPr>
          </a:p>
        </p:txBody>
      </p:sp>
      <p:sp>
        <p:nvSpPr>
          <p:cNvPr id="2" name="矩形 1"/>
          <p:cNvSpPr/>
          <p:nvPr/>
        </p:nvSpPr>
        <p:spPr>
          <a:xfrm>
            <a:off x="335280" y="2203450"/>
            <a:ext cx="11202035" cy="3969385"/>
          </a:xfrm>
          <a:prstGeom prst="rect">
            <a:avLst/>
          </a:prstGeom>
          <a:solidFill>
            <a:schemeClr val="accent4">
              <a:lumMod val="20000"/>
              <a:lumOff val="80000"/>
            </a:schemeClr>
          </a:solidFill>
          <a:ln>
            <a:solidFill>
              <a:srgbClr val="FF0000"/>
            </a:solidFill>
          </a:ln>
        </p:spPr>
        <p:txBody>
          <a:bodyPr wrap="square">
            <a:spAutoFit/>
          </a:bodyPr>
          <a:lstStyle/>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import csv #import </a:t>
            </a:r>
            <a:r>
              <a:rPr lang="zh-CN" altLang="en-US" b="1" kern="100" dirty="0">
                <a:solidFill>
                  <a:srgbClr val="FF0000"/>
                </a:solidFill>
                <a:latin typeface="Times New Roman" panose="02020603050405020304" pitchFamily="18" charset="0"/>
                <a:ea typeface="Times New Roman" panose="02020603050405020304" pitchFamily="18" charset="0"/>
              </a:rPr>
              <a:t>module</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scores = [] </a:t>
            </a:r>
            <a:r>
              <a:rPr lang="zh-CN" altLang="en-US" b="1" kern="100" dirty="0">
                <a:solidFill>
                  <a:srgbClr val="FF0000"/>
                </a:solidFill>
                <a:latin typeface="Times New Roman" panose="02020603050405020304" pitchFamily="18" charset="0"/>
                <a:ea typeface="Times New Roman" panose="02020603050405020304" pitchFamily="18" charset="0"/>
              </a:rPr>
              <a:t>#create a list to store the scores read from the </a:t>
            </a:r>
            <a:r>
              <a:rPr lang="en-US" altLang="zh-CN" b="1" kern="100" dirty="0">
                <a:solidFill>
                  <a:srgbClr val="FF0000"/>
                </a:solidFill>
                <a:latin typeface="Times New Roman" panose="02020603050405020304" pitchFamily="18" charset="0"/>
                <a:ea typeface="Times New Roman" panose="02020603050405020304" pitchFamily="18" charset="0"/>
              </a:rPr>
              <a:t>csv </a:t>
            </a:r>
            <a:r>
              <a:rPr lang="zh-CN" altLang="en-US" b="1" kern="100" dirty="0">
                <a:solidFill>
                  <a:srgbClr val="FF0000"/>
                </a:solidFill>
                <a:latin typeface="Times New Roman" panose="02020603050405020304" pitchFamily="18" charset="0"/>
                <a:ea typeface="Times New Roman" panose="02020603050405020304" pitchFamily="18" charset="0"/>
              </a:rPr>
              <a:t>file</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csvfilepath </a:t>
            </a:r>
            <a:r>
              <a:rPr lang="en-US" altLang="zh-CN" b="1" kern="100" dirty="0">
                <a:solidFill>
                  <a:srgbClr val="FF0000"/>
                </a:solidFill>
                <a:latin typeface="Times New Roman" panose="02020603050405020304" pitchFamily="18" charset="0"/>
                <a:ea typeface="Times New Roman" panose="02020603050405020304" pitchFamily="18" charset="0"/>
              </a:rPr>
              <a:t>= 'data.csv' </a:t>
            </a:r>
            <a:r>
              <a:rPr lang="zh-CN" altLang="en-US" b="1" kern="100" dirty="0">
                <a:solidFill>
                  <a:srgbClr val="FF0000"/>
                </a:solidFill>
                <a:latin typeface="Times New Roman" panose="02020603050405020304" pitchFamily="18" charset="0"/>
                <a:ea typeface="Times New Roman" panose="02020603050405020304" pitchFamily="18" charset="0"/>
              </a:rPr>
              <a:t>#Specify the data file (raw grade information)</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with open(</a:t>
            </a:r>
            <a:r>
              <a:rPr lang="en-US" altLang="zh-CN" b="1" kern="100" dirty="0" err="1">
                <a:solidFill>
                  <a:srgbClr val="FF0000"/>
                </a:solidFill>
                <a:latin typeface="Times New Roman" panose="02020603050405020304" pitchFamily="18" charset="0"/>
                <a:ea typeface="Times New Roman" panose="02020603050405020304" pitchFamily="18" charset="0"/>
              </a:rPr>
              <a:t>csvfilepath</a:t>
            </a:r>
            <a:r>
              <a:rPr lang="en-US" altLang="zh-CN" b="1" kern="100" dirty="0">
                <a:solidFill>
                  <a:srgbClr val="FF0000"/>
                </a:solidFill>
                <a:latin typeface="Times New Roman" panose="02020603050405020304" pitchFamily="18" charset="0"/>
                <a:ea typeface="Times New Roman" panose="02020603050405020304" pitchFamily="18" charset="0"/>
              </a:rPr>
              <a:t>, newline='') as f: </a:t>
            </a:r>
            <a:r>
              <a:rPr lang="zh-CN" altLang="en-US" b="1" kern="100" dirty="0">
                <a:solidFill>
                  <a:srgbClr val="FF0000"/>
                </a:solidFill>
                <a:latin typeface="Times New Roman" panose="02020603050405020304" pitchFamily="18" charset="0"/>
                <a:ea typeface="Times New Roman" panose="02020603050405020304" pitchFamily="18" charset="0"/>
              </a:rPr>
              <a:t>#Open the file (text read mode)</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    f_csv </a:t>
            </a:r>
            <a:r>
              <a:rPr lang="en-US" altLang="zh-CN" b="1" kern="100" dirty="0">
                <a:solidFill>
                  <a:srgbClr val="FF0000"/>
                </a:solidFill>
                <a:latin typeface="Times New Roman" panose="02020603050405020304" pitchFamily="18" charset="0"/>
                <a:ea typeface="Times New Roman" panose="02020603050405020304" pitchFamily="18" charset="0"/>
              </a:rPr>
              <a:t>= </a:t>
            </a:r>
            <a:r>
              <a:rPr lang="en-US" altLang="zh-CN" b="1" kern="100" dirty="0" err="1">
                <a:solidFill>
                  <a:srgbClr val="FF0000"/>
                </a:solidFill>
                <a:latin typeface="Times New Roman" panose="02020603050405020304" pitchFamily="18" charset="0"/>
                <a:ea typeface="Times New Roman" panose="02020603050405020304" pitchFamily="18" charset="0"/>
              </a:rPr>
              <a:t>csv.reader</a:t>
            </a:r>
            <a:r>
              <a:rPr lang="en-US" altLang="zh-CN" b="1" kern="100" dirty="0">
                <a:solidFill>
                  <a:srgbClr val="FF0000"/>
                </a:solidFill>
                <a:latin typeface="Times New Roman" panose="02020603050405020304" pitchFamily="18" charset="0"/>
                <a:ea typeface="Times New Roman" panose="02020603050405020304" pitchFamily="18" charset="0"/>
              </a:rPr>
              <a:t>(f) </a:t>
            </a:r>
            <a:r>
              <a:rPr lang="zh-CN" altLang="en-US" b="1" kern="100" dirty="0">
                <a:solidFill>
                  <a:srgbClr val="FF0000"/>
                </a:solidFill>
                <a:latin typeface="Times New Roman" panose="02020603050405020304" pitchFamily="18" charset="0"/>
                <a:ea typeface="Times New Roman" panose="02020603050405020304" pitchFamily="18" charset="0"/>
              </a:rPr>
              <a:t>#create </a:t>
            </a:r>
            <a:r>
              <a:rPr lang="en-US" altLang="zh-CN" b="1" kern="100" dirty="0" err="1">
                <a:solidFill>
                  <a:srgbClr val="FF0000"/>
                </a:solidFill>
                <a:latin typeface="Times New Roman" panose="02020603050405020304" pitchFamily="18" charset="0"/>
                <a:ea typeface="Times New Roman" panose="02020603050405020304" pitchFamily="18" charset="0"/>
              </a:rPr>
              <a:t>csv.reader </a:t>
            </a:r>
            <a:r>
              <a:rPr lang="zh-CN" altLang="en-US" b="1" kern="100" dirty="0">
                <a:solidFill>
                  <a:srgbClr val="FF0000"/>
                </a:solidFill>
                <a:latin typeface="Times New Roman" panose="02020603050405020304" pitchFamily="18" charset="0"/>
                <a:ea typeface="Times New Roman" panose="02020603050405020304" pitchFamily="18" charset="0"/>
              </a:rPr>
              <a:t>object</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    headers = next(</a:t>
            </a:r>
            <a:r>
              <a:rPr lang="en-US" altLang="zh-CN" b="1" kern="100" dirty="0" err="1">
                <a:solidFill>
                  <a:srgbClr val="FF0000"/>
                </a:solidFill>
                <a:latin typeface="Times New Roman" panose="02020603050405020304" pitchFamily="18" charset="0"/>
                <a:ea typeface="Times New Roman" panose="02020603050405020304" pitchFamily="18" charset="0"/>
              </a:rPr>
              <a:t>f_csv</a:t>
            </a:r>
            <a:r>
              <a:rPr lang="en-US" altLang="zh-CN" b="1" kern="100" dirty="0">
                <a:solidFill>
                  <a:srgbClr val="FF0000"/>
                </a:solidFill>
                <a:latin typeface="Times New Roman" panose="02020603050405020304" pitchFamily="18" charset="0"/>
                <a:ea typeface="Times New Roman" panose="02020603050405020304" pitchFamily="18" charset="0"/>
              </a:rPr>
              <a:t>) </a:t>
            </a:r>
            <a:r>
              <a:rPr lang="zh-CN" altLang="en-US" b="1" kern="100" dirty="0">
                <a:solidFill>
                  <a:srgbClr val="FF0000"/>
                </a:solidFill>
                <a:latin typeface="Times New Roman" panose="02020603050405020304" pitchFamily="18" charset="0"/>
                <a:ea typeface="Times New Roman" panose="02020603050405020304" pitchFamily="18" charset="0"/>
              </a:rPr>
              <a:t>#header information</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    for row in </a:t>
            </a:r>
            <a:r>
              <a:rPr lang="en-US" altLang="zh-CN" b="1" kern="100" dirty="0" err="1">
                <a:solidFill>
                  <a:srgbClr val="FF0000"/>
                </a:solidFill>
                <a:latin typeface="Times New Roman" panose="02020603050405020304" pitchFamily="18" charset="0"/>
                <a:ea typeface="Times New Roman" panose="02020603050405020304" pitchFamily="18" charset="0"/>
              </a:rPr>
              <a:t>f_csv</a:t>
            </a:r>
            <a:r>
              <a:rPr lang="en-US" altLang="zh-CN" b="1" kern="100" dirty="0">
                <a:solidFill>
                  <a:srgbClr val="FF0000"/>
                </a:solidFill>
                <a:latin typeface="Times New Roman" panose="02020603050405020304" pitchFamily="18" charset="0"/>
                <a:ea typeface="Times New Roman" panose="02020603050405020304" pitchFamily="18" charset="0"/>
              </a:rPr>
              <a:t>: # </a:t>
            </a:r>
            <a:r>
              <a:rPr lang="zh-CN" altLang="en-US" b="1" kern="100" dirty="0">
                <a:solidFill>
                  <a:srgbClr val="FF0000"/>
                </a:solidFill>
                <a:latin typeface="Times New Roman" panose="02020603050405020304" pitchFamily="18" charset="0"/>
                <a:ea typeface="Times New Roman" panose="02020603050405020304" pitchFamily="18" charset="0"/>
              </a:rPr>
              <a:t>Loop through the rows and print them.</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        scores.append</a:t>
            </a:r>
            <a:r>
              <a:rPr lang="en-US" altLang="zh-CN" b="1" kern="100" dirty="0">
                <a:solidFill>
                  <a:srgbClr val="FF0000"/>
                </a:solidFill>
                <a:latin typeface="Times New Roman" panose="02020603050405020304" pitchFamily="18" charset="0"/>
                <a:ea typeface="Times New Roman" panose="02020603050405020304" pitchFamily="18" charset="0"/>
              </a:rPr>
              <a:t>(row)</a:t>
            </a:r>
            <a:endParaRPr lang="en-US"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print("</a:t>
            </a:r>
            <a:r>
              <a:rPr lang="zh-CN" altLang="en-US" b="1" kern="100" dirty="0">
                <a:solidFill>
                  <a:srgbClr val="FF0000"/>
                </a:solidFill>
                <a:latin typeface="Times New Roman" panose="02020603050405020304" pitchFamily="18" charset="0"/>
                <a:ea typeface="Times New Roman" panose="02020603050405020304" pitchFamily="18" charset="0"/>
              </a:rPr>
              <a:t>Raw records</a:t>
            </a:r>
            <a:r>
              <a:rPr lang="en-US" altLang="zh-CN" b="1" kern="100" dirty="0">
                <a:solidFill>
                  <a:srgbClr val="FF0000"/>
                </a:solidFill>
                <a:latin typeface="Times New Roman" panose="02020603050405020304" pitchFamily="18" charset="0"/>
                <a:ea typeface="Times New Roman" panose="02020603050405020304" pitchFamily="18" charset="0"/>
              </a:rPr>
              <a:t>:", scores)</a:t>
            </a:r>
            <a:endParaRPr lang="en-US"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scoresData </a:t>
            </a:r>
            <a:r>
              <a:rPr lang="en-US" altLang="zh-CN" b="1" kern="100" dirty="0">
                <a:solidFill>
                  <a:srgbClr val="FF0000"/>
                </a:solidFill>
                <a:latin typeface="Times New Roman" panose="02020603050405020304" pitchFamily="18" charset="0"/>
                <a:ea typeface="Times New Roman" panose="02020603050405020304" pitchFamily="18" charset="0"/>
              </a:rPr>
              <a:t>= [] </a:t>
            </a:r>
            <a:r>
              <a:rPr lang="zh-CN" altLang="en-US" b="1" kern="100" dirty="0">
                <a:solidFill>
                  <a:srgbClr val="FF0000"/>
                </a:solidFill>
                <a:latin typeface="Times New Roman" panose="02020603050405020304" pitchFamily="18" charset="0"/>
                <a:ea typeface="Times New Roman" panose="02020603050405020304" pitchFamily="18" charset="0"/>
              </a:rPr>
              <a:t>#Create a list to store statistics on scores</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for rec in scores: # </a:t>
            </a:r>
            <a:r>
              <a:rPr lang="zh-CN" altLang="en-US" b="1" kern="100" dirty="0">
                <a:solidFill>
                  <a:srgbClr val="FF0000"/>
                </a:solidFill>
                <a:latin typeface="Times New Roman" panose="02020603050405020304" pitchFamily="18" charset="0"/>
                <a:ea typeface="Times New Roman" panose="02020603050405020304" pitchFamily="18" charset="0"/>
              </a:rPr>
              <a:t>Loop through the list of grade records (number, name, grade)</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err="1">
                <a:solidFill>
                  <a:srgbClr val="FF0000"/>
                </a:solidFill>
                <a:latin typeface="Times New Roman" panose="02020603050405020304" pitchFamily="18" charset="0"/>
                <a:ea typeface="Times New Roman" panose="02020603050405020304" pitchFamily="18" charset="0"/>
              </a:rPr>
              <a:t>    scoresData.append</a:t>
            </a:r>
            <a:r>
              <a:rPr lang="en-US" altLang="zh-CN" b="1" kern="100" dirty="0">
                <a:solidFill>
                  <a:srgbClr val="FF0000"/>
                </a:solidFill>
                <a:latin typeface="Times New Roman" panose="02020603050405020304" pitchFamily="18" charset="0"/>
                <a:ea typeface="Times New Roman" panose="02020603050405020304" pitchFamily="18" charset="0"/>
              </a:rPr>
              <a:t>(int(rec[2])) </a:t>
            </a:r>
            <a:r>
              <a:rPr lang="zh-CN" altLang="en-US" b="1" kern="100" dirty="0">
                <a:solidFill>
                  <a:srgbClr val="FF0000"/>
                </a:solidFill>
                <a:latin typeface="Times New Roman" panose="02020603050405020304" pitchFamily="18" charset="0"/>
                <a:ea typeface="Times New Roman" panose="02020603050405020304" pitchFamily="18" charset="0"/>
              </a:rPr>
              <a:t>#form a list of student scores</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print("</a:t>
            </a:r>
            <a:r>
              <a:rPr lang="zh-CN" altLang="en-US" b="1" kern="100" dirty="0">
                <a:solidFill>
                  <a:srgbClr val="FF0000"/>
                </a:solidFill>
                <a:latin typeface="Times New Roman" panose="02020603050405020304" pitchFamily="18" charset="0"/>
                <a:ea typeface="Times New Roman" panose="02020603050405020304" pitchFamily="18" charset="0"/>
              </a:rPr>
              <a:t>List of grades</a:t>
            </a:r>
            <a:r>
              <a:rPr lang="en-US" altLang="zh-CN" b="1" kern="100" dirty="0">
                <a:solidFill>
                  <a:srgbClr val="FF0000"/>
                </a:solidFill>
                <a:latin typeface="Times New Roman" panose="02020603050405020304" pitchFamily="18" charset="0"/>
                <a:ea typeface="Times New Roman" panose="02020603050405020304" pitchFamily="18" charset="0"/>
              </a:rPr>
              <a:t>:",</a:t>
            </a:r>
            <a:r>
              <a:rPr lang="en-US" altLang="zh-CN" b="1" kern="100" dirty="0" err="1">
                <a:solidFill>
                  <a:srgbClr val="FF0000"/>
                </a:solidFill>
                <a:latin typeface="Times New Roman" panose="02020603050405020304" pitchFamily="18" charset="0"/>
                <a:ea typeface="Times New Roman" panose="02020603050405020304" pitchFamily="18" charset="0"/>
              </a:rPr>
              <a:t>scoresData</a:t>
            </a:r>
            <a:r>
              <a:rPr lang="en-US" altLang="zh-CN" b="1" kern="100" dirty="0">
                <a:solidFill>
                  <a:srgbClr val="FF0000"/>
                </a:solidFill>
                <a:latin typeface="Times New Roman" panose="02020603050405020304" pitchFamily="18" charset="0"/>
                <a:ea typeface="Times New Roman" panose="02020603050405020304" pitchFamily="18" charset="0"/>
              </a:rPr>
              <a:t>) </a:t>
            </a:r>
            <a:r>
              <a:rPr lang="zh-CN" altLang="en-US" b="1" kern="100" dirty="0">
                <a:solidFill>
                  <a:srgbClr val="FF0000"/>
                </a:solidFill>
                <a:latin typeface="Times New Roman" panose="02020603050405020304" pitchFamily="18" charset="0"/>
                <a:ea typeface="Times New Roman" panose="02020603050405020304" pitchFamily="18" charset="0"/>
              </a:rPr>
              <a:t>#Output the list of student grades</a:t>
            </a:r>
            <a:endParaRPr lang="zh-CN" altLang="en-US"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rPr>
              <a:t>print("</a:t>
            </a:r>
            <a:r>
              <a:rPr lang="zh-CN" altLang="en-US" b="1" kern="100" dirty="0">
                <a:solidFill>
                  <a:srgbClr val="FF0000"/>
                </a:solidFill>
                <a:latin typeface="Times New Roman" panose="02020603050405020304" pitchFamily="18" charset="0"/>
                <a:ea typeface="Times New Roman" panose="02020603050405020304" pitchFamily="18" charset="0"/>
              </a:rPr>
              <a:t>Average grade</a:t>
            </a:r>
            <a:r>
              <a:rPr lang="en-US" altLang="zh-CN" b="1" kern="100" dirty="0">
                <a:solidFill>
                  <a:srgbClr val="FF0000"/>
                </a:solidFill>
                <a:latin typeface="Times New Roman" panose="02020603050405020304" pitchFamily="18" charset="0"/>
                <a:ea typeface="Times New Roman" panose="02020603050405020304" pitchFamily="18" charset="0"/>
              </a:rPr>
              <a:t>:",sum(</a:t>
            </a:r>
            <a:r>
              <a:rPr lang="en-US" altLang="zh-CN" b="1" kern="100" dirty="0" err="1">
                <a:solidFill>
                  <a:srgbClr val="FF0000"/>
                </a:solidFill>
                <a:latin typeface="Times New Roman" panose="02020603050405020304" pitchFamily="18" charset="0"/>
                <a:ea typeface="Times New Roman" panose="02020603050405020304" pitchFamily="18" charset="0"/>
              </a:rPr>
              <a:t>scoresData</a:t>
            </a:r>
            <a:r>
              <a:rPr lang="en-US" altLang="zh-CN" b="1" kern="100" dirty="0">
                <a:solidFill>
                  <a:srgbClr val="FF0000"/>
                </a:solidFill>
                <a:latin typeface="Times New Roman" panose="02020603050405020304" pitchFamily="18" charset="0"/>
                <a:ea typeface="Times New Roman" panose="02020603050405020304" pitchFamily="18" charset="0"/>
              </a:rPr>
              <a:t>)</a:t>
            </a:r>
            <a:r>
              <a:rPr lang="en-US" altLang="zh-CN" b="1" kern="100" dirty="0" err="1">
                <a:solidFill>
                  <a:srgbClr val="FF0000"/>
                </a:solidFill>
                <a:latin typeface="Times New Roman" panose="02020603050405020304" pitchFamily="18" charset="0"/>
                <a:ea typeface="Times New Roman" panose="02020603050405020304" pitchFamily="18" charset="0"/>
              </a:rPr>
              <a:t>/len</a:t>
            </a:r>
            <a:r>
              <a:rPr lang="en-US" altLang="zh-CN" b="1" kern="100" dirty="0">
                <a:solidFill>
                  <a:srgbClr val="FF0000"/>
                </a:solidFill>
                <a:latin typeface="Times New Roman" panose="02020603050405020304" pitchFamily="18" charset="0"/>
                <a:ea typeface="Times New Roman" panose="02020603050405020304" pitchFamily="18" charset="0"/>
              </a:rPr>
              <a:t>(</a:t>
            </a:r>
            <a:r>
              <a:rPr lang="en-US" altLang="zh-CN" b="1" kern="100" dirty="0" err="1">
                <a:solidFill>
                  <a:srgbClr val="FF0000"/>
                </a:solidFill>
                <a:latin typeface="Times New Roman" panose="02020603050405020304" pitchFamily="18" charset="0"/>
                <a:ea typeface="Times New Roman" panose="02020603050405020304" pitchFamily="18" charset="0"/>
              </a:rPr>
              <a:t>scoresData</a:t>
            </a:r>
            <a:r>
              <a:rPr lang="en-US" altLang="zh-CN" b="1" kern="100" dirty="0">
                <a:solidFill>
                  <a:srgbClr val="FF0000"/>
                </a:solidFill>
                <a:latin typeface="Times New Roman" panose="02020603050405020304" pitchFamily="18" charset="0"/>
                <a:ea typeface="Times New Roman" panose="02020603050405020304" pitchFamily="18" charset="0"/>
              </a:rPr>
              <a:t>)) </a:t>
            </a:r>
            <a:r>
              <a:rPr lang="zh-CN" altLang="en-US" b="1" kern="100" dirty="0">
                <a:solidFill>
                  <a:srgbClr val="FF0000"/>
                </a:solidFill>
                <a:latin typeface="Times New Roman" panose="02020603050405020304" pitchFamily="18" charset="0"/>
                <a:ea typeface="Times New Roman" panose="02020603050405020304" pitchFamily="18" charset="0"/>
              </a:rPr>
              <a:t>#Output average grade</a:t>
            </a:r>
            <a:endParaRPr lang="zh-CN" altLang="en-US" b="1" kern="100" dirty="0">
              <a:solidFill>
                <a:srgbClr val="FF0000"/>
              </a:solidFill>
              <a:latin typeface="Times New Roman" panose="02020603050405020304" pitchFamily="18" charset="0"/>
              <a:ea typeface="Times New Roman" panose="02020603050405020304" pitchFamily="18" charset="0"/>
            </a:endParaRPr>
          </a:p>
        </p:txBody>
      </p:sp>
      <p:sp>
        <p:nvSpPr>
          <p:cNvPr id="59396" name="文本框 2"/>
          <p:cNvSpPr txBox="1">
            <a:spLocks noChangeArrowheads="1"/>
          </p:cNvSpPr>
          <p:nvPr/>
        </p:nvSpPr>
        <p:spPr bwMode="auto">
          <a:xfrm>
            <a:off x="335280" y="1196975"/>
            <a:ext cx="1178496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b="1">
                <a:latin typeface="Times New Roman" panose="02020603050405020304" pitchFamily="18" charset="0"/>
              </a:rPr>
              <a:t>Assuming that the </a:t>
            </a:r>
            <a:r>
              <a:rPr lang="en-US" altLang="zh-CN" b="1">
                <a:latin typeface="Times New Roman" panose="02020603050405020304" pitchFamily="18" charset="0"/>
              </a:rPr>
              <a:t>data.csv </a:t>
            </a:r>
            <a:r>
              <a:rPr lang="zh-CN" altLang="en-US" b="1">
                <a:latin typeface="Times New Roman" panose="02020603050405020304" pitchFamily="18" charset="0"/>
              </a:rPr>
              <a:t>file holds information about the student's academic number (</a:t>
            </a:r>
            <a:r>
              <a:rPr lang="en-US" altLang="zh-CN" b="1">
                <a:latin typeface="Times New Roman" panose="02020603050405020304" pitchFamily="18" charset="0"/>
              </a:rPr>
              <a:t>ID</a:t>
            </a:r>
            <a:r>
              <a:rPr lang="zh-CN" altLang="en-US" b="1">
                <a:latin typeface="Times New Roman" panose="02020603050405020304" pitchFamily="18" charset="0"/>
              </a:rPr>
              <a:t>), </a:t>
            </a:r>
            <a:r>
              <a:rPr lang="en-US" altLang="zh-CN" b="1">
                <a:latin typeface="Times New Roman" panose="02020603050405020304" pitchFamily="18" charset="0"/>
              </a:rPr>
              <a:t>name </a:t>
            </a:r>
            <a:r>
              <a:rPr lang="zh-CN" altLang="en-US" b="1">
                <a:latin typeface="Times New Roman" panose="02020603050405020304" pitchFamily="18" charset="0"/>
              </a:rPr>
              <a:t>and grade (</a:t>
            </a:r>
            <a:r>
              <a:rPr lang="en-US" altLang="zh-CN" b="1">
                <a:latin typeface="Times New Roman" panose="02020603050405020304" pitchFamily="18" charset="0"/>
              </a:rPr>
              <a:t>score</a:t>
            </a:r>
            <a:r>
              <a:rPr lang="zh-CN" altLang="en-US" b="1">
                <a:latin typeface="Times New Roman" panose="02020603050405020304" pitchFamily="18" charset="0"/>
              </a:rPr>
              <a:t>) for a number of students.Write a program to read the information in </a:t>
            </a:r>
            <a:r>
              <a:rPr lang="en-US" altLang="zh-CN" b="1">
                <a:latin typeface="Times New Roman" panose="02020603050405020304" pitchFamily="18" charset="0"/>
              </a:rPr>
              <a:t>data.csv</a:t>
            </a:r>
            <a:r>
              <a:rPr lang="zh-CN" altLang="en-US" b="1">
                <a:latin typeface="Times New Roman" panose="02020603050405020304" pitchFamily="18" charset="0"/>
              </a:rPr>
              <a:t>, get information about students' grades, and statistically analyze the average of students' grades</a:t>
            </a:r>
            <a:endParaRPr lang="zh-CN" altLang="en-US" b="1">
              <a:latin typeface="Times New Roman" panose="02020603050405020304" pitchFamily="18" charset="0"/>
            </a:endParaRPr>
          </a:p>
        </p:txBody>
      </p:sp>
      <p:pic>
        <p:nvPicPr>
          <p:cNvPr id="59397" name="图片 5"/>
          <p:cNvPicPr>
            <a:picLocks noChangeAspect="1" noChangeArrowheads="1"/>
          </p:cNvPicPr>
          <p:nvPr/>
        </p:nvPicPr>
        <p:blipFill>
          <a:blip r:embed="rId1">
            <a:extLst>
              <a:ext uri="{28A0092B-C50C-407E-A947-70E740481C1C}">
                <a14:useLocalDpi xmlns:a14="http://schemas.microsoft.com/office/drawing/2010/main" val="0"/>
              </a:ext>
            </a:extLst>
          </a:blip>
          <a:srcRect t="5266"/>
          <a:stretch>
            <a:fillRect/>
          </a:stretch>
        </p:blipFill>
        <p:spPr bwMode="auto">
          <a:xfrm>
            <a:off x="2279650" y="5733415"/>
            <a:ext cx="8177213" cy="9366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p:nvPr>
        </p:nvSpPr>
        <p:spPr>
          <a:xfrm>
            <a:off x="119336" y="762427"/>
            <a:ext cx="11953328" cy="504056"/>
          </a:xfrm>
        </p:spPr>
        <p:txBody>
          <a:bodyPr/>
          <a:lstStyle/>
          <a:p>
            <a:pPr eaLnBrk="1" hangingPunct="1">
              <a:defRPr/>
            </a:pPr>
            <a:r>
              <a:rPr lang="zh-CN" altLang="en-US" sz="3200" dirty="0">
                <a:highlight>
                  <a:srgbClr val="00FFFF"/>
                </a:highlight>
                <a:latin typeface="+mn-lt"/>
                <a:ea typeface="+mn-ea"/>
                <a:cs typeface="Times New Roman" panose="02020603050405020304" pitchFamily="18" charset="0"/>
              </a:rPr>
              <a:t>Comprehensive application: </a:t>
            </a:r>
            <a:r>
              <a:rPr lang="zh-CN" altLang="zh-CN" sz="3200" dirty="0">
                <a:highlight>
                  <a:srgbClr val="00FFFF"/>
                </a:highlight>
                <a:latin typeface="+mn-lt"/>
                <a:ea typeface="+mn-ea"/>
                <a:cs typeface="Times New Roman" panose="02020603050405020304" pitchFamily="18" charset="0"/>
              </a:rPr>
              <a:t>[Example </a:t>
            </a:r>
            <a:r>
              <a:rPr lang="en-US" altLang="zh-CN" sz="3200" dirty="0">
                <a:highlight>
                  <a:srgbClr val="00FFFF"/>
                </a:highlight>
                <a:latin typeface="+mn-lt"/>
                <a:ea typeface="+mn-ea"/>
                <a:cs typeface="Times New Roman" panose="02020603050405020304" pitchFamily="18" charset="0"/>
              </a:rPr>
              <a:t>6.34</a:t>
            </a:r>
            <a:r>
              <a:rPr lang="zh-CN" altLang="zh-CN" sz="3200" dirty="0">
                <a:highlight>
                  <a:srgbClr val="00FFFF"/>
                </a:highlight>
                <a:latin typeface="+mn-lt"/>
                <a:ea typeface="+mn-ea"/>
                <a:cs typeface="Times New Roman" panose="02020603050405020304" pitchFamily="18" charset="0"/>
              </a:rPr>
              <a:t>] Dictionary-based address book (</a:t>
            </a:r>
            <a:r>
              <a:rPr lang="en-US" altLang="zh-CN" sz="3200" kern="100" dirty="0">
                <a:highlight>
                  <a:srgbClr val="FFFF00"/>
                </a:highlight>
                <a:ea typeface="+mn-ea"/>
                <a:cs typeface="Times New Roman" panose="02020603050405020304" pitchFamily="18" charset="0"/>
              </a:rPr>
              <a:t>addressbook.py</a:t>
            </a:r>
            <a:r>
              <a:rPr lang="zh-CN" altLang="zh-CN" sz="3200" dirty="0">
                <a:highlight>
                  <a:srgbClr val="00FFFF"/>
                </a:highlight>
                <a:latin typeface="+mn-lt"/>
                <a:ea typeface="+mn-ea"/>
                <a:cs typeface="Times New Roman" panose="02020603050405020304" pitchFamily="18" charset="0"/>
              </a:rPr>
              <a:t>)</a:t>
            </a:r>
            <a:r>
              <a:rPr lang="en-US" altLang="zh-CN" sz="3200" dirty="0">
                <a:highlight>
                  <a:srgbClr val="00FFFF"/>
                </a:highlight>
                <a:latin typeface="+mn-lt"/>
                <a:ea typeface="+mn-ea"/>
                <a:cs typeface="Times New Roman" panose="02020603050405020304" pitchFamily="18" charset="0"/>
              </a:rPr>
              <a:t>(1)</a:t>
            </a:r>
            <a:endParaRPr lang="zh-CN" altLang="en-US" sz="3200" dirty="0">
              <a:highlight>
                <a:srgbClr val="00FFFF"/>
              </a:highlight>
              <a:latin typeface="+mn-lt"/>
              <a:ea typeface="+mn-ea"/>
              <a:cs typeface="Times New Roman" panose="02020603050405020304" pitchFamily="18" charset="0"/>
            </a:endParaRPr>
          </a:p>
        </p:txBody>
      </p:sp>
      <p:sp>
        <p:nvSpPr>
          <p:cNvPr id="2" name="矩形 1"/>
          <p:cNvSpPr/>
          <p:nvPr/>
        </p:nvSpPr>
        <p:spPr>
          <a:xfrm>
            <a:off x="2566353" y="1660525"/>
            <a:ext cx="6800850" cy="5078413"/>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"""Simple address book program""""</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import os, json</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ab = {} #Addresses are stored in the dictionary name:tel</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Read address book from JSON file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if os.path.exists("addressbook.json"):.</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with open(r'addressbook.json', 'r', encoding='utf-8') as f.</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ab = json.load(f)</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while True: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print("|---Welcome to the Address Book program---|")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print("|---1: Displaying the list of address books ---|")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print("|---2: Query contact information ---|")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print("|---3: Insert new contact ---|")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print("|---4: Delete existing contact ---|")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print("|---0: Exit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choice = input('Please select function menu (0-4</a:t>
            </a:r>
            <a:r>
              <a:rPr lang="x-none" altLang="zh-CN" b="1" kern="100">
                <a:solidFill>
                  <a:srgbClr val="FF0000"/>
                </a:solidFill>
                <a:latin typeface="Times New Roman" panose="02020603050405020304" pitchFamily="18" charset="0"/>
                <a:ea typeface="Times New Roman" panose="02020603050405020304" pitchFamily="18" charset="0"/>
              </a:rPr>
              <a:t>):')</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if choice == '1'.</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if(len(ab)==0).</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print("Address book is empty")</a:t>
            </a:r>
            <a:endParaRPr lang="zh-CN" altLang="zh-CN"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noChangeArrowheads="1"/>
          </p:cNvSpPr>
          <p:nvPr>
            <p:ph type="title"/>
          </p:nvPr>
        </p:nvSpPr>
        <p:spPr>
          <a:xfrm>
            <a:off x="409258" y="562863"/>
            <a:ext cx="10512425" cy="560363"/>
          </a:xfrm>
        </p:spPr>
        <p:txBody>
          <a:bodyPr/>
          <a:lstStyle/>
          <a:p>
            <a:pPr eaLnBrk="1" hangingPunct="1">
              <a:defRPr/>
            </a:pPr>
            <a:r>
              <a:rPr lang="zh-CN" altLang="en-US" sz="2800" dirty="0">
                <a:highlight>
                  <a:srgbClr val="00FFFF"/>
                </a:highlight>
                <a:latin typeface="+mn-lt"/>
                <a:ea typeface="+mn-ea"/>
                <a:cs typeface="Times New Roman" panose="02020603050405020304" pitchFamily="18" charset="0"/>
              </a:rPr>
              <a:t>Comprehensive application: </a:t>
            </a:r>
            <a:r>
              <a:rPr lang="zh-CN" altLang="zh-CN" sz="2800" dirty="0">
                <a:highlight>
                  <a:srgbClr val="00FFFF"/>
                </a:highlight>
                <a:latin typeface="+mn-lt"/>
                <a:ea typeface="+mn-ea"/>
                <a:cs typeface="Times New Roman" panose="02020603050405020304" pitchFamily="18" charset="0"/>
              </a:rPr>
              <a:t>[Example </a:t>
            </a:r>
            <a:r>
              <a:rPr lang="en-US" altLang="zh-CN" sz="2800" dirty="0">
                <a:highlight>
                  <a:srgbClr val="00FFFF"/>
                </a:highlight>
                <a:latin typeface="+mn-lt"/>
                <a:ea typeface="+mn-ea"/>
                <a:cs typeface="Times New Roman" panose="02020603050405020304" pitchFamily="18" charset="0"/>
              </a:rPr>
              <a:t>6.34</a:t>
            </a:r>
            <a:r>
              <a:rPr lang="zh-CN" altLang="zh-CN" sz="2800" dirty="0">
                <a:highlight>
                  <a:srgbClr val="00FFFF"/>
                </a:highlight>
                <a:latin typeface="+mn-lt"/>
                <a:ea typeface="+mn-ea"/>
                <a:cs typeface="Times New Roman" panose="02020603050405020304" pitchFamily="18" charset="0"/>
              </a:rPr>
              <a:t>] Dictionary-based address book (</a:t>
            </a:r>
            <a:r>
              <a:rPr lang="en-US" altLang="zh-CN" sz="2800" kern="100" dirty="0">
                <a:highlight>
                  <a:srgbClr val="FFFF00"/>
                </a:highlight>
                <a:ea typeface="+mn-ea"/>
                <a:cs typeface="Times New Roman" panose="02020603050405020304" pitchFamily="18" charset="0"/>
              </a:rPr>
              <a:t>addressbook.py</a:t>
            </a:r>
            <a:r>
              <a:rPr lang="zh-CN" altLang="zh-CN" sz="2800" dirty="0">
                <a:highlight>
                  <a:srgbClr val="00FFFF"/>
                </a:highlight>
                <a:latin typeface="+mn-lt"/>
                <a:ea typeface="+mn-ea"/>
                <a:cs typeface="Times New Roman" panose="02020603050405020304" pitchFamily="18" charset="0"/>
              </a:rPr>
              <a:t>) </a:t>
            </a:r>
            <a:r>
              <a:rPr lang="en-US" altLang="zh-CN" sz="2800" dirty="0">
                <a:highlight>
                  <a:srgbClr val="00FFFF"/>
                </a:highlight>
                <a:latin typeface="+mn-lt"/>
                <a:ea typeface="+mn-ea"/>
                <a:cs typeface="Times New Roman" panose="02020603050405020304" pitchFamily="18" charset="0"/>
              </a:rPr>
              <a:t>(2)</a:t>
            </a:r>
            <a:endParaRPr lang="zh-CN" altLang="en-US" sz="2800" dirty="0">
              <a:highlight>
                <a:srgbClr val="00FFFF"/>
              </a:highlight>
              <a:latin typeface="+mn-lt"/>
              <a:ea typeface="+mn-ea"/>
              <a:cs typeface="Times New Roman" panose="02020603050405020304" pitchFamily="18" charset="0"/>
            </a:endParaRPr>
          </a:p>
        </p:txBody>
      </p:sp>
      <p:sp>
        <p:nvSpPr>
          <p:cNvPr id="3" name="矩形 2"/>
          <p:cNvSpPr/>
          <p:nvPr/>
        </p:nvSpPr>
        <p:spPr>
          <a:xfrm>
            <a:off x="2425383" y="1433830"/>
            <a:ext cx="7632700" cy="4802188"/>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else.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for k, v in ab.items():</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print("Name={},Contact number={}".format(k, v))</a:t>
            </a:r>
            <a:endParaRPr lang="en-US"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elif choice == '2'.</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name = input("Please enter a contact name:")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if(name not in ab).</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ask = input("Contact does not exist, add user profile (Y/N)")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if ask in ["Y", "y"].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tel = input("Please enter the user's contact phone number:")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ab[name] = tel</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else.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print("Contact info: {} {}".format(name, ab[name]))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elif choice == '3'.</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name=input("Please enter a contact name:")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if(name in ab).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print("Contact already exists: {} {}".format(name, ab[name]))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ask = input("Whether to change user profile (Y/N)")  </a:t>
            </a:r>
            <a:endParaRPr lang="zh-CN" altLang="zh-CN"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noChangeArrowheads="1"/>
          </p:cNvSpPr>
          <p:nvPr>
            <p:ph type="title"/>
          </p:nvPr>
        </p:nvSpPr>
        <p:spPr>
          <a:xfrm>
            <a:off x="839787" y="762680"/>
            <a:ext cx="10512425" cy="560363"/>
          </a:xfrm>
        </p:spPr>
        <p:txBody>
          <a:bodyPr/>
          <a:lstStyle/>
          <a:p>
            <a:pPr eaLnBrk="1" hangingPunct="1">
              <a:defRPr/>
            </a:pPr>
            <a:r>
              <a:rPr lang="zh-CN" altLang="en-US" sz="2800" dirty="0">
                <a:highlight>
                  <a:srgbClr val="00FFFF"/>
                </a:highlight>
                <a:latin typeface="+mn-lt"/>
                <a:ea typeface="+mn-ea"/>
                <a:cs typeface="Times New Roman" panose="02020603050405020304" pitchFamily="18" charset="0"/>
              </a:rPr>
              <a:t>Comprehensive application: </a:t>
            </a:r>
            <a:r>
              <a:rPr lang="zh-CN" altLang="zh-CN" sz="2800" dirty="0">
                <a:highlight>
                  <a:srgbClr val="00FFFF"/>
                </a:highlight>
                <a:latin typeface="+mn-lt"/>
                <a:ea typeface="+mn-ea"/>
                <a:cs typeface="Times New Roman" panose="02020603050405020304" pitchFamily="18" charset="0"/>
              </a:rPr>
              <a:t>[Example </a:t>
            </a:r>
            <a:r>
              <a:rPr lang="en-US" altLang="zh-CN" sz="2800" dirty="0">
                <a:highlight>
                  <a:srgbClr val="00FFFF"/>
                </a:highlight>
                <a:latin typeface="+mn-lt"/>
                <a:ea typeface="+mn-ea"/>
                <a:cs typeface="Times New Roman" panose="02020603050405020304" pitchFamily="18" charset="0"/>
              </a:rPr>
              <a:t>6.34</a:t>
            </a:r>
            <a:r>
              <a:rPr lang="zh-CN" altLang="zh-CN" sz="2800" dirty="0">
                <a:highlight>
                  <a:srgbClr val="00FFFF"/>
                </a:highlight>
                <a:latin typeface="+mn-lt"/>
                <a:ea typeface="+mn-ea"/>
                <a:cs typeface="Times New Roman" panose="02020603050405020304" pitchFamily="18" charset="0"/>
              </a:rPr>
              <a:t>] Dictionary-based address book (</a:t>
            </a:r>
            <a:r>
              <a:rPr lang="en-US" altLang="zh-CN" sz="2800" kern="100" dirty="0">
                <a:highlight>
                  <a:srgbClr val="FFFF00"/>
                </a:highlight>
                <a:ea typeface="+mn-ea"/>
                <a:cs typeface="Times New Roman" panose="02020603050405020304" pitchFamily="18" charset="0"/>
              </a:rPr>
              <a:t>addressbook.py</a:t>
            </a:r>
            <a:r>
              <a:rPr lang="zh-CN" altLang="zh-CN" sz="2800" dirty="0">
                <a:highlight>
                  <a:srgbClr val="00FFFF"/>
                </a:highlight>
                <a:latin typeface="+mn-lt"/>
                <a:ea typeface="+mn-ea"/>
                <a:cs typeface="Times New Roman" panose="02020603050405020304" pitchFamily="18" charset="0"/>
              </a:rPr>
              <a:t>) </a:t>
            </a:r>
            <a:r>
              <a:rPr lang="en-US" altLang="zh-CN" sz="2800" dirty="0">
                <a:highlight>
                  <a:srgbClr val="00FFFF"/>
                </a:highlight>
                <a:latin typeface="+mn-lt"/>
                <a:ea typeface="+mn-ea"/>
                <a:cs typeface="Times New Roman" panose="02020603050405020304" pitchFamily="18" charset="0"/>
              </a:rPr>
              <a:t>(3)</a:t>
            </a:r>
            <a:endParaRPr lang="zh-CN" altLang="en-US" sz="2800" dirty="0">
              <a:highlight>
                <a:srgbClr val="00FFFF"/>
              </a:highlight>
              <a:latin typeface="+mn-lt"/>
              <a:ea typeface="+mn-ea"/>
              <a:cs typeface="Times New Roman" panose="02020603050405020304" pitchFamily="18" charset="0"/>
            </a:endParaRPr>
          </a:p>
        </p:txBody>
      </p:sp>
      <p:sp>
        <p:nvSpPr>
          <p:cNvPr id="2" name="矩形 1"/>
          <p:cNvSpPr/>
          <p:nvPr/>
        </p:nvSpPr>
        <p:spPr>
          <a:xfrm>
            <a:off x="2783205" y="1555115"/>
            <a:ext cx="7200900" cy="507428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if ask in ["Y", "y"].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tel = input("Please enter the user's contact phone number:")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dict[name] = tel   </a:t>
            </a:r>
            <a:endParaRPr lang="en-US"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else.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tel = input("Please enter the user's contact phone number:")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ab[name] = tel   </a:t>
            </a:r>
            <a:endParaRPr lang="en-US"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elif choice == '4'.</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name = input("Please enter a contact name:")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if(name not in ab).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print("Contact does not exist: {}".format(name))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else.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tel = ab.pop(name)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print("Delete contact: {} {}".format(name, tel))</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elif choice == '0': #save to JSON file and exit loop</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with open(r'addressbook.json', 'w', encoding='utf-8') as f.</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json.dump(ab, f)  </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break</a:t>
            </a:r>
            <a:endParaRPr lang="zh-CN" altLang="en-US" b="1" dirty="0">
              <a:solidFill>
                <a:srgbClr val="FF000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127448" y="445648"/>
            <a:ext cx="9649072" cy="605823"/>
          </a:xfrm>
        </p:spPr>
        <p:txBody>
          <a:bodyPr/>
          <a:lstStyle/>
          <a:p>
            <a:pPr eaLnBrk="1" hangingPunct="1">
              <a:defRPr/>
            </a:pPr>
            <a:r>
              <a:rPr lang="en-US" altLang="zh-CN" sz="2400" dirty="0">
                <a:highlight>
                  <a:srgbClr val="00FFFF"/>
                </a:highlight>
                <a:latin typeface="+mn-lt"/>
                <a:ea typeface="+mn-ea"/>
                <a:cs typeface="Times New Roman" panose="02020603050405020304" pitchFamily="18" charset="0"/>
              </a:rPr>
              <a:t>[</a:t>
            </a:r>
            <a:r>
              <a:rPr lang="zh-CN" altLang="zh-CN" sz="2400" dirty="0">
                <a:highlight>
                  <a:srgbClr val="00FFFF"/>
                </a:highlight>
                <a:latin typeface="+mn-lt"/>
                <a:ea typeface="+mn-ea"/>
                <a:cs typeface="Times New Roman" panose="02020603050405020304" pitchFamily="18" charset="0"/>
              </a:rPr>
              <a:t>Example </a:t>
            </a:r>
            <a:r>
              <a:rPr lang="en-US" altLang="zh-CN" sz="2400" dirty="0">
                <a:highlight>
                  <a:srgbClr val="00FFFF"/>
                </a:highlight>
                <a:latin typeface="+mn-lt"/>
                <a:ea typeface="+mn-ea"/>
                <a:cs typeface="Times New Roman" panose="02020603050405020304" pitchFamily="18" charset="0"/>
              </a:rPr>
              <a:t>6.2</a:t>
            </a:r>
            <a:r>
              <a:rPr lang="zh-CN" altLang="zh-CN" sz="2400" dirty="0">
                <a:highlight>
                  <a:srgbClr val="00FFFF"/>
                </a:highlight>
                <a:latin typeface="+mn-lt"/>
                <a:ea typeface="+mn-ea"/>
                <a:cs typeface="Times New Roman" panose="02020603050405020304" pitchFamily="18" charset="0"/>
              </a:rPr>
              <a:t>] Command Line Parameter Parsing Example</a:t>
            </a:r>
            <a:endParaRPr lang="zh-CN" altLang="en-US" sz="2400" dirty="0">
              <a:highlight>
                <a:srgbClr val="00FFFF"/>
              </a:highlight>
              <a:latin typeface="+mn-lt"/>
              <a:ea typeface="+mn-ea"/>
              <a:cs typeface="Times New Roman" panose="02020603050405020304" pitchFamily="18" charset="0"/>
            </a:endParaRPr>
          </a:p>
        </p:txBody>
      </p:sp>
      <p:sp>
        <p:nvSpPr>
          <p:cNvPr id="19459" name="内容占位符 2"/>
          <p:cNvSpPr>
            <a:spLocks noGrp="1" noChangeArrowheads="1"/>
          </p:cNvSpPr>
          <p:nvPr>
            <p:ph idx="1"/>
          </p:nvPr>
        </p:nvSpPr>
        <p:spPr>
          <a:xfrm>
            <a:off x="263525" y="1042988"/>
            <a:ext cx="11880850" cy="4114800"/>
          </a:xfrm>
        </p:spPr>
        <p:txBody>
          <a:bodyPr/>
          <a:lstStyle/>
          <a:p>
            <a:pPr eaLnBrk="1" hangingPunct="1"/>
            <a:r>
              <a:rPr lang="zh-CN" altLang="zh-CN" sz="2200"/>
              <a:t>Parses the values of length and width entered in the command line arguments, and calculates and outputs the area of the rectangle.</a:t>
            </a:r>
            <a:endParaRPr lang="zh-CN" altLang="en-US" sz="2200"/>
          </a:p>
        </p:txBody>
      </p:sp>
      <p:pic>
        <p:nvPicPr>
          <p:cNvPr id="1946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188" y="4911090"/>
            <a:ext cx="856932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3525" y="1772285"/>
            <a:ext cx="11162030" cy="311467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import </a:t>
            </a:r>
            <a:r>
              <a:rPr lang="en-US" altLang="zh-CN" sz="2000" b="1" kern="100" dirty="0" err="1">
                <a:solidFill>
                  <a:srgbClr val="FF0000"/>
                </a:solidFill>
                <a:latin typeface="Times New Roman" panose="02020603050405020304" pitchFamily="18" charset="0"/>
                <a:ea typeface="Times New Roman" panose="02020603050405020304" pitchFamily="18" charset="0"/>
              </a:rPr>
              <a:t>argparse </a:t>
            </a:r>
            <a:r>
              <a:rPr lang="en-US" altLang="zh-CN" sz="2000" b="1" kern="100" dirty="0">
                <a:solidFill>
                  <a:srgbClr val="FF0000"/>
                </a:solidFill>
                <a:latin typeface="Times New Roman" panose="02020603050405020304" pitchFamily="18" charset="0"/>
                <a:ea typeface="Times New Roman" panose="02020603050405020304" pitchFamily="18" charset="0"/>
              </a:rPr>
              <a:t>#Import </a:t>
            </a:r>
            <a:r>
              <a:rPr lang="zh-CN" altLang="en-US" sz="2000" b="1" kern="100" dirty="0">
                <a:solidFill>
                  <a:srgbClr val="FF0000"/>
                </a:solidFill>
                <a:latin typeface="Times New Roman" panose="02020603050405020304" pitchFamily="18" charset="0"/>
                <a:ea typeface="Times New Roman" panose="02020603050405020304" pitchFamily="18" charset="0"/>
              </a:rPr>
              <a:t>modules</a:t>
            </a:r>
            <a:endParaRPr lang="zh-CN" altLang="en-US"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parser = </a:t>
            </a:r>
            <a:r>
              <a:rPr lang="en-US" altLang="zh-CN" sz="2000" b="1" kern="100" dirty="0" err="1">
                <a:solidFill>
                  <a:srgbClr val="FF0000"/>
                </a:solidFill>
                <a:latin typeface="Times New Roman" panose="02020603050405020304" pitchFamily="18" charset="0"/>
                <a:ea typeface="Times New Roman" panose="02020603050405020304" pitchFamily="18" charset="0"/>
              </a:rPr>
              <a:t>argparse.ArgumentParser</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zh-CN" altLang="en-US" sz="2000" b="1" kern="100" dirty="0">
                <a:solidFill>
                  <a:srgbClr val="FF0000"/>
                </a:solidFill>
                <a:latin typeface="Times New Roman" panose="02020603050405020304" pitchFamily="18" charset="0"/>
                <a:ea typeface="Times New Roman" panose="02020603050405020304" pitchFamily="18" charset="0"/>
              </a:rPr>
              <a:t>#create </a:t>
            </a:r>
            <a:r>
              <a:rPr lang="en-US" altLang="zh-CN" sz="2000" b="1" kern="100" dirty="0" err="1">
                <a:solidFill>
                  <a:srgbClr val="FF0000"/>
                </a:solidFill>
                <a:latin typeface="Times New Roman" panose="02020603050405020304" pitchFamily="18" charset="0"/>
                <a:ea typeface="Times New Roman" panose="02020603050405020304" pitchFamily="18" charset="0"/>
              </a:rPr>
              <a:t>ArgumentParser </a:t>
            </a:r>
            <a:r>
              <a:rPr lang="zh-CN" altLang="en-US" sz="2000" b="1" kern="100" dirty="0">
                <a:solidFill>
                  <a:srgbClr val="FF0000"/>
                </a:solidFill>
                <a:latin typeface="Times New Roman" panose="02020603050405020304" pitchFamily="18" charset="0"/>
                <a:ea typeface="Times New Roman" panose="02020603050405020304" pitchFamily="18" charset="0"/>
              </a:rPr>
              <a:t>object</a:t>
            </a:r>
            <a:endParaRPr lang="zh-CN" altLang="en-US"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rPr>
              <a:t>parser.add_argument</a:t>
            </a:r>
            <a:r>
              <a:rPr lang="en-US" altLang="zh-CN" sz="2000" b="1" kern="100" dirty="0">
                <a:solidFill>
                  <a:srgbClr val="FF0000"/>
                </a:solidFill>
                <a:latin typeface="Times New Roman" panose="02020603050405020304" pitchFamily="18" charset="0"/>
                <a:ea typeface="Times New Roman" panose="02020603050405020304" pitchFamily="18" charset="0"/>
              </a:rPr>
              <a:t>('--length', default=10, type=int, help='</a:t>
            </a:r>
            <a:r>
              <a:rPr lang="zh-CN" altLang="en-US" sz="2000" b="1" kern="100" dirty="0">
                <a:solidFill>
                  <a:srgbClr val="FF0000"/>
                </a:solidFill>
                <a:latin typeface="Times New Roman" panose="02020603050405020304" pitchFamily="18" charset="0"/>
                <a:ea typeface="Times New Roman" panose="02020603050405020304" pitchFamily="18" charset="0"/>
              </a:rPr>
              <a:t>length</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zh-CN" altLang="en-US" sz="2000" b="1" kern="100" dirty="0">
                <a:solidFill>
                  <a:srgbClr val="FF0000"/>
                </a:solidFill>
                <a:latin typeface="Times New Roman" panose="02020603050405020304" pitchFamily="18" charset="0"/>
                <a:ea typeface="Times New Roman" panose="02020603050405020304" pitchFamily="18" charset="0"/>
              </a:rPr>
              <a:t>#Length of the rectangle, </a:t>
            </a:r>
            <a:r>
              <a:rPr lang="en-US" altLang="zh-CN" sz="2000" b="1" kern="100" dirty="0">
                <a:solidFill>
                  <a:srgbClr val="FF0000"/>
                </a:solidFill>
                <a:latin typeface="Times New Roman" panose="02020603050405020304" pitchFamily="18" charset="0"/>
                <a:ea typeface="Times New Roman" panose="02020603050405020304" pitchFamily="18" charset="0"/>
              </a:rPr>
              <a:t>default=10</a:t>
            </a:r>
            <a:endParaRPr lang="en-US"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rPr>
              <a:t>parser.add_argument</a:t>
            </a:r>
            <a:r>
              <a:rPr lang="en-US" altLang="zh-CN" sz="2000" b="1" kern="100" dirty="0">
                <a:solidFill>
                  <a:srgbClr val="FF0000"/>
                </a:solidFill>
                <a:latin typeface="Times New Roman" panose="02020603050405020304" pitchFamily="18" charset="0"/>
                <a:ea typeface="Times New Roman" panose="02020603050405020304" pitchFamily="18" charset="0"/>
              </a:rPr>
              <a:t>('--width', default=5, type=int, help='</a:t>
            </a:r>
            <a:r>
              <a:rPr lang="zh-CN" altLang="en-US" sz="2000" b="1" kern="100" dirty="0">
                <a:solidFill>
                  <a:srgbClr val="FF0000"/>
                </a:solidFill>
                <a:latin typeface="Times New Roman" panose="02020603050405020304" pitchFamily="18" charset="0"/>
                <a:ea typeface="Times New Roman" panose="02020603050405020304" pitchFamily="18" charset="0"/>
              </a:rPr>
              <a:t>width</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zh-CN" altLang="en-US" sz="2000" b="1" kern="100" dirty="0">
                <a:solidFill>
                  <a:srgbClr val="FF0000"/>
                </a:solidFill>
                <a:latin typeface="Times New Roman" panose="02020603050405020304" pitchFamily="18" charset="0"/>
                <a:ea typeface="Times New Roman" panose="02020603050405020304" pitchFamily="18" charset="0"/>
              </a:rPr>
              <a:t>#Width of rectangle, </a:t>
            </a:r>
            <a:r>
              <a:rPr lang="en-US" altLang="zh-CN" sz="2000" b="1" kern="100" dirty="0">
                <a:solidFill>
                  <a:srgbClr val="FF0000"/>
                </a:solidFill>
                <a:latin typeface="Times New Roman" panose="02020603050405020304" pitchFamily="18" charset="0"/>
                <a:ea typeface="Times New Roman" panose="02020603050405020304" pitchFamily="18" charset="0"/>
              </a:rPr>
              <a:t>default=5</a:t>
            </a:r>
            <a:endParaRPr lang="en-US"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zh-CN" altLang="en-US" sz="2000" b="1" kern="100" dirty="0">
                <a:solidFill>
                  <a:srgbClr val="FF0000"/>
                </a:solidFill>
                <a:latin typeface="Times New Roman" panose="02020603050405020304" pitchFamily="18" charset="0"/>
                <a:ea typeface="Times New Roman" panose="02020603050405020304" pitchFamily="18" charset="0"/>
              </a:rPr>
              <a:t>Call the </a:t>
            </a:r>
            <a:r>
              <a:rPr lang="en-US" altLang="zh-CN" sz="2000" b="1" kern="100" dirty="0">
                <a:solidFill>
                  <a:srgbClr val="FF0000"/>
                </a:solidFill>
                <a:latin typeface="Times New Roman" panose="02020603050405020304" pitchFamily="18" charset="0"/>
                <a:ea typeface="Times New Roman" panose="02020603050405020304" pitchFamily="18" charset="0"/>
              </a:rPr>
              <a:t>parser </a:t>
            </a:r>
            <a:r>
              <a:rPr lang="zh-CN" altLang="en-US" sz="2000" b="1" kern="100" dirty="0">
                <a:solidFill>
                  <a:srgbClr val="FF0000"/>
                </a:solidFill>
                <a:latin typeface="Times New Roman" panose="02020603050405020304" pitchFamily="18" charset="0"/>
                <a:ea typeface="Times New Roman" panose="02020603050405020304" pitchFamily="18" charset="0"/>
              </a:rPr>
              <a:t>object method </a:t>
            </a:r>
            <a:r>
              <a:rPr lang="en-US" altLang="zh-CN" sz="2000" b="1" kern="100" dirty="0" err="1">
                <a:solidFill>
                  <a:srgbClr val="FF0000"/>
                </a:solidFill>
                <a:latin typeface="Times New Roman" panose="02020603050405020304" pitchFamily="18" charset="0"/>
                <a:ea typeface="Times New Roman" panose="02020603050405020304" pitchFamily="18" charset="0"/>
              </a:rPr>
              <a:t>parse_args</a:t>
            </a:r>
            <a:r>
              <a:rPr lang="en-US" altLang="zh-CN" sz="2000" b="1" kern="100" dirty="0">
                <a:solidFill>
                  <a:srgbClr val="FF0000"/>
                </a:solidFill>
                <a:latin typeface="Times New Roman" panose="02020603050405020304" pitchFamily="18" charset="0"/>
                <a:ea typeface="Times New Roman" panose="02020603050405020304" pitchFamily="18" charset="0"/>
              </a:rPr>
              <a:t>() to </a:t>
            </a:r>
            <a:r>
              <a:rPr lang="zh-CN" altLang="en-US" sz="2000" b="1" kern="100" dirty="0">
                <a:solidFill>
                  <a:srgbClr val="FF0000"/>
                </a:solidFill>
                <a:latin typeface="Times New Roman" panose="02020603050405020304" pitchFamily="18" charset="0"/>
                <a:ea typeface="Times New Roman" panose="02020603050405020304" pitchFamily="18" charset="0"/>
              </a:rPr>
              <a:t>parse the command line arguments and generate the corresponding lists</a:t>
            </a:r>
            <a:endParaRPr lang="zh-CN" altLang="en-US"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rPr>
              <a:t>args </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rPr>
              <a:t>parser.parse_args</a:t>
            </a:r>
            <a:r>
              <a:rPr lang="en-US" altLang="zh-CN" sz="2000" b="1" kern="100" dirty="0">
                <a:solidFill>
                  <a:srgbClr val="FF0000"/>
                </a:solidFill>
                <a:latin typeface="Times New Roman" panose="02020603050405020304" pitchFamily="18" charset="0"/>
                <a:ea typeface="Times New Roman" panose="02020603050405020304" pitchFamily="18" charset="0"/>
              </a:rPr>
              <a:t>()</a:t>
            </a:r>
            <a:endParaRPr lang="en-US" altLang="zh-CN"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area = </a:t>
            </a:r>
            <a:r>
              <a:rPr lang="en-US" altLang="zh-CN" sz="2000" b="1" kern="100" dirty="0" err="1">
                <a:solidFill>
                  <a:srgbClr val="FF0000"/>
                </a:solidFill>
                <a:latin typeface="Times New Roman" panose="02020603050405020304" pitchFamily="18" charset="0"/>
                <a:ea typeface="Times New Roman" panose="02020603050405020304" pitchFamily="18" charset="0"/>
              </a:rPr>
              <a:t>args.length </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rPr>
              <a:t>args.width </a:t>
            </a:r>
            <a:r>
              <a:rPr lang="en-US" altLang="zh-CN" sz="2000" b="1" kern="100" dirty="0">
                <a:solidFill>
                  <a:srgbClr val="FF0000"/>
                </a:solidFill>
                <a:latin typeface="Times New Roman" panose="02020603050405020304" pitchFamily="18" charset="0"/>
                <a:ea typeface="Times New Roman" panose="02020603050405020304" pitchFamily="18" charset="0"/>
              </a:rPr>
              <a:t># </a:t>
            </a:r>
            <a:r>
              <a:rPr lang="zh-CN" altLang="en-US" sz="2000" b="1" kern="100" dirty="0">
                <a:solidFill>
                  <a:srgbClr val="FF0000"/>
                </a:solidFill>
                <a:latin typeface="Times New Roman" panose="02020603050405020304" pitchFamily="18" charset="0"/>
                <a:ea typeface="Times New Roman" panose="02020603050405020304" pitchFamily="18" charset="0"/>
              </a:rPr>
              <a:t>Calculate the area of the rectangle</a:t>
            </a:r>
            <a:endParaRPr lang="zh-CN" altLang="en-US" sz="20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rPr>
              <a:t>print('area=', area) </a:t>
            </a:r>
            <a:r>
              <a:rPr lang="zh-CN" altLang="en-US" sz="2000" b="1" kern="100" dirty="0">
                <a:solidFill>
                  <a:srgbClr val="FF0000"/>
                </a:solidFill>
                <a:latin typeface="Times New Roman" panose="02020603050405020304" pitchFamily="18" charset="0"/>
                <a:ea typeface="Times New Roman" panose="02020603050405020304" pitchFamily="18" charset="0"/>
              </a:rPr>
              <a:t>#Output the area of the rectangle</a:t>
            </a:r>
            <a:endParaRPr lang="zh-CN" altLang="en-US" sz="20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1154113" y="463868"/>
            <a:ext cx="9602787" cy="587375"/>
          </a:xfrm>
        </p:spPr>
        <p:txBody>
          <a:bodyPr/>
          <a:lstStyle/>
          <a:p>
            <a:pPr eaLnBrk="1" hangingPunct="1">
              <a:defRPr/>
            </a:pPr>
            <a:r>
              <a:rPr lang="zh-CN" altLang="zh-CN" dirty="0"/>
              <a:t>Case Study: </a:t>
            </a:r>
            <a:r>
              <a:rPr lang="en-US" altLang="zh-CN" dirty="0"/>
              <a:t>Blackjack </a:t>
            </a:r>
            <a:r>
              <a:rPr lang="zh-CN" altLang="zh-CN" dirty="0"/>
              <a:t>Card Game</a:t>
            </a:r>
            <a:endParaRPr lang="zh-CN" altLang="en-US" dirty="0"/>
          </a:p>
        </p:txBody>
      </p:sp>
      <p:sp>
        <p:nvSpPr>
          <p:cNvPr id="39939" name="内容占位符 2"/>
          <p:cNvSpPr>
            <a:spLocks noGrp="1" noChangeArrowheads="1"/>
          </p:cNvSpPr>
          <p:nvPr>
            <p:ph idx="1"/>
          </p:nvPr>
        </p:nvSpPr>
        <p:spPr>
          <a:xfrm>
            <a:off x="263525" y="981075"/>
            <a:ext cx="11664950" cy="4895850"/>
          </a:xfrm>
        </p:spPr>
        <p:txBody>
          <a:bodyPr/>
          <a:lstStyle/>
          <a:p>
            <a:pPr algn="just" eaLnBrk="1" hangingPunct="1">
              <a:defRPr/>
            </a:pPr>
            <a:r>
              <a:rPr lang="zh-CN" altLang="zh-CN" sz="2200" dirty="0"/>
              <a:t>This chapter's case study helps the reader further understand the use of data structures and algorithms to implement basic game AI using a slightly more complex game case study that implements human-computer dialog interaction features.</a:t>
            </a:r>
            <a:endParaRPr lang="zh-CN" altLang="zh-CN" sz="2200" dirty="0"/>
          </a:p>
          <a:p>
            <a:pPr algn="just">
              <a:defRPr/>
            </a:pPr>
            <a:r>
              <a:rPr lang="zh-CN" altLang="zh-CN" sz="2200" dirty="0">
                <a:solidFill>
                  <a:srgbClr val="FF0000"/>
                </a:solidFill>
              </a:rPr>
              <a:t>"Blackjack, </a:t>
            </a:r>
            <a:r>
              <a:rPr lang="zh-CN" altLang="zh-CN" sz="2200" dirty="0"/>
              <a:t>also known as </a:t>
            </a:r>
            <a:r>
              <a:rPr lang="en-US" altLang="zh-CN" sz="2200" dirty="0"/>
              <a:t>Blackjack</a:t>
            </a:r>
            <a:r>
              <a:rPr lang="zh-CN" altLang="zh-CN" sz="2200" dirty="0"/>
              <a:t>, is a popular poker game. The game is played by two to six players, using </a:t>
            </a:r>
            <a:r>
              <a:rPr lang="en-US" altLang="zh-CN" sz="2200" dirty="0"/>
              <a:t>52 </a:t>
            </a:r>
            <a:r>
              <a:rPr lang="zh-CN" altLang="zh-CN" sz="2200" dirty="0"/>
              <a:t>cards except for the king and queen, and the player's goal is to make the sum of the cards in his hand as large as possible without exceeding </a:t>
            </a:r>
            <a:r>
              <a:rPr lang="en-US" altLang="zh-CN" sz="2200" dirty="0"/>
              <a:t>21 points.</a:t>
            </a:r>
            <a:endParaRPr lang="en-US" altLang="zh-CN" sz="2200" dirty="0"/>
          </a:p>
          <a:p>
            <a:pPr algn="just">
              <a:defRPr/>
            </a:pPr>
            <a:r>
              <a:rPr lang="zh-CN" altLang="zh-CN" sz="2200" dirty="0">
                <a:solidFill>
                  <a:srgbClr val="FF0000"/>
                </a:solidFill>
              </a:rPr>
              <a:t>The rules </a:t>
            </a:r>
            <a:r>
              <a:rPr lang="zh-CN" altLang="zh-CN" sz="2200" dirty="0"/>
              <a:t>for </a:t>
            </a:r>
            <a:r>
              <a:rPr lang="zh-CN" altLang="zh-CN" sz="2200" dirty="0">
                <a:solidFill>
                  <a:srgbClr val="FF0000"/>
                </a:solidFill>
              </a:rPr>
              <a:t>calculating the </a:t>
            </a:r>
            <a:r>
              <a:rPr lang="zh-CN" altLang="zh-CN" sz="2200" dirty="0"/>
              <a:t>number of points in a hand of poker are as follows: </a:t>
            </a:r>
            <a:r>
              <a:rPr lang="en-US" altLang="zh-CN" sz="2200" dirty="0"/>
              <a:t>2 </a:t>
            </a:r>
            <a:r>
              <a:rPr lang="zh-CN" altLang="zh-CN" sz="2200" dirty="0"/>
              <a:t>to </a:t>
            </a:r>
            <a:r>
              <a:rPr lang="en-US" altLang="zh-CN" sz="2200" dirty="0"/>
              <a:t>9 </a:t>
            </a:r>
            <a:r>
              <a:rPr lang="zh-CN" altLang="zh-CN" sz="2200" dirty="0"/>
              <a:t>cards are counted as their original number of points; </a:t>
            </a:r>
            <a:r>
              <a:rPr lang="en-US" altLang="zh-CN" sz="2200" dirty="0"/>
              <a:t>10</a:t>
            </a:r>
            <a:r>
              <a:rPr lang="zh-CN" altLang="zh-CN" sz="2200" dirty="0"/>
              <a:t>, </a:t>
            </a:r>
            <a:r>
              <a:rPr lang="en-US" altLang="zh-CN" sz="2200" dirty="0"/>
              <a:t>J</a:t>
            </a:r>
            <a:r>
              <a:rPr lang="zh-CN" altLang="zh-CN" sz="2200" dirty="0"/>
              <a:t>, </a:t>
            </a:r>
            <a:r>
              <a:rPr lang="en-US" altLang="zh-CN" sz="2200" dirty="0"/>
              <a:t>Q</a:t>
            </a:r>
            <a:r>
              <a:rPr lang="zh-CN" altLang="zh-CN" sz="2200" dirty="0"/>
              <a:t>, </a:t>
            </a:r>
            <a:r>
              <a:rPr lang="en-US" altLang="zh-CN" sz="2200" dirty="0"/>
              <a:t>K </a:t>
            </a:r>
            <a:r>
              <a:rPr lang="zh-CN" altLang="zh-CN" sz="2200" dirty="0"/>
              <a:t>cards are all counted as </a:t>
            </a:r>
            <a:r>
              <a:rPr lang="en-US" altLang="zh-CN" sz="2200" dirty="0"/>
              <a:t>10 </a:t>
            </a:r>
            <a:r>
              <a:rPr lang="zh-CN" altLang="zh-CN" sz="2200" dirty="0"/>
              <a:t>points (usually recorded as </a:t>
            </a:r>
            <a:r>
              <a:rPr lang="en-US" altLang="zh-CN" sz="2200" dirty="0"/>
              <a:t>T</a:t>
            </a:r>
            <a:r>
              <a:rPr lang="zh-CN" altLang="zh-CN" sz="2200" dirty="0"/>
              <a:t>, i.e., </a:t>
            </a:r>
            <a:r>
              <a:rPr lang="en-US" altLang="zh-CN" sz="2200" dirty="0"/>
              <a:t>Ten</a:t>
            </a:r>
            <a:r>
              <a:rPr lang="zh-CN" altLang="zh-CN" sz="2200" dirty="0"/>
              <a:t>); </a:t>
            </a:r>
            <a:r>
              <a:rPr lang="en-US" altLang="zh-CN" sz="2200" dirty="0"/>
              <a:t>Ace </a:t>
            </a:r>
            <a:r>
              <a:rPr lang="zh-CN" altLang="zh-CN" sz="2200" dirty="0"/>
              <a:t>can be counted as either </a:t>
            </a:r>
            <a:r>
              <a:rPr lang="en-US" altLang="zh-CN" sz="2200" dirty="0"/>
              <a:t>1 </a:t>
            </a:r>
            <a:r>
              <a:rPr lang="zh-CN" altLang="zh-CN" sz="2200" dirty="0"/>
              <a:t>or </a:t>
            </a:r>
            <a:r>
              <a:rPr lang="en-US" altLang="zh-CN" sz="2200" dirty="0"/>
              <a:t>11 </a:t>
            </a:r>
            <a:r>
              <a:rPr lang="zh-CN" altLang="zh-CN" sz="2200" dirty="0"/>
              <a:t>points, at the discretion of the player (when a player stops a hand, the number of points is considered to be the maximum and try not to explode, e.g., </a:t>
            </a:r>
            <a:r>
              <a:rPr lang="en-US" altLang="zh-CN" sz="2200" dirty="0"/>
              <a:t>A+K </a:t>
            </a:r>
            <a:r>
              <a:rPr lang="zh-CN" altLang="zh-CN" sz="2200" dirty="0"/>
              <a:t>is </a:t>
            </a:r>
            <a:r>
              <a:rPr lang="en-US" altLang="zh-CN" sz="2200" dirty="0"/>
              <a:t>21</a:t>
            </a:r>
            <a:r>
              <a:rPr lang="zh-CN" altLang="zh-CN" sz="2200" dirty="0"/>
              <a:t>, </a:t>
            </a:r>
            <a:r>
              <a:rPr lang="en-US" altLang="zh-CN" sz="2200" dirty="0"/>
              <a:t>A+5+8 </a:t>
            </a:r>
            <a:r>
              <a:rPr lang="zh-CN" altLang="zh-CN" sz="2200" dirty="0"/>
              <a:t>is </a:t>
            </a:r>
            <a:r>
              <a:rPr lang="en-US" altLang="zh-CN" sz="2200" dirty="0"/>
              <a:t>14</a:t>
            </a:r>
            <a:r>
              <a:rPr lang="zh-CN" altLang="zh-CN" sz="2200" dirty="0"/>
              <a:t>, not </a:t>
            </a:r>
            <a:r>
              <a:rPr lang="en-US" altLang="zh-CN" sz="2200" dirty="0"/>
              <a:t>24).</a:t>
            </a:r>
            <a:r>
              <a:rPr lang="zh-CN" altLang="zh-CN" sz="2200" dirty="0"/>
              <a:t> )</a:t>
            </a:r>
            <a:endParaRPr lang="en-US" altLang="zh-CN" sz="2200" dirty="0"/>
          </a:p>
          <a:p>
            <a:pPr algn="just" eaLnBrk="1" hangingPunct="1">
              <a:defRPr/>
            </a:pPr>
            <a:r>
              <a:rPr lang="zh-CN" altLang="en-US" sz="2200" dirty="0"/>
              <a:t>The solution and source code etc. of the case studies are provided in electronic format, please scan the QR code in the tutorial for details</a:t>
            </a:r>
            <a:endParaRPr lang="zh-CN" altLang="en-US" sz="2200" dirty="0"/>
          </a:p>
          <a:p>
            <a:pPr marL="0" indent="0" algn="just" eaLnBrk="1" hangingPunct="1">
              <a:buFont typeface="Arial" panose="020B0604020202020204" pitchFamily="34" charset="0"/>
              <a:buNone/>
              <a:defRPr/>
            </a:pPr>
            <a:endParaRPr lang="zh-CN" altLang="en-US"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982663" y="402908"/>
            <a:ext cx="9602787" cy="603250"/>
          </a:xfrm>
        </p:spPr>
        <p:txBody>
          <a:bodyPr/>
          <a:lstStyle/>
          <a:p>
            <a:pPr>
              <a:defRPr/>
            </a:pPr>
            <a:r>
              <a:rPr lang="en-US" altLang="zh-CN" dirty="0"/>
              <a:t>Blackjack </a:t>
            </a:r>
            <a:r>
              <a:rPr lang="zh-CN" altLang="zh-CN" dirty="0"/>
              <a:t>Card Game Design Ideas</a:t>
            </a:r>
            <a:endParaRPr lang="zh-CN" altLang="en-US" dirty="0"/>
          </a:p>
        </p:txBody>
      </p:sp>
      <p:sp>
        <p:nvSpPr>
          <p:cNvPr id="66563" name="内容占位符 2"/>
          <p:cNvSpPr>
            <a:spLocks noGrp="1" noChangeArrowheads="1"/>
          </p:cNvSpPr>
          <p:nvPr>
            <p:ph idx="1"/>
          </p:nvPr>
        </p:nvSpPr>
        <p:spPr>
          <a:xfrm>
            <a:off x="263525" y="765175"/>
            <a:ext cx="11736388" cy="4722813"/>
          </a:xfrm>
        </p:spPr>
        <p:txBody>
          <a:bodyPr/>
          <a:lstStyle/>
          <a:p>
            <a:pPr algn="just"/>
            <a:r>
              <a:rPr lang="zh-CN" altLang="zh-CN" sz="2400"/>
              <a:t>Computer Artificial Intelligence </a:t>
            </a:r>
            <a:r>
              <a:rPr lang="en-US" altLang="zh-CN" sz="2400"/>
              <a:t>AI </a:t>
            </a:r>
            <a:r>
              <a:rPr lang="zh-CN" altLang="zh-CN" sz="2400"/>
              <a:t>as a Banker (</a:t>
            </a:r>
            <a:r>
              <a:rPr lang="en-US" altLang="zh-CN" sz="2400">
                <a:solidFill>
                  <a:srgbClr val="FF0000"/>
                </a:solidFill>
              </a:rPr>
              <a:t>House</a:t>
            </a:r>
            <a:r>
              <a:rPr lang="zh-CN" altLang="zh-CN" sz="2400"/>
              <a:t>) and Users as Players (</a:t>
            </a:r>
            <a:r>
              <a:rPr lang="en-US" altLang="zh-CN" sz="2400">
                <a:solidFill>
                  <a:srgbClr val="FF0000"/>
                </a:solidFill>
              </a:rPr>
              <a:t>Player</a:t>
            </a:r>
            <a:r>
              <a:rPr lang="zh-CN" altLang="zh-CN" sz="2400"/>
              <a:t>)</a:t>
            </a:r>
            <a:endParaRPr lang="zh-CN" altLang="zh-CN" sz="2400"/>
          </a:p>
          <a:p>
            <a:pPr algn="just"/>
            <a:r>
              <a:rPr lang="zh-CN" altLang="zh-CN" sz="2400"/>
              <a:t>At the start of the game, the dealer deals cards from a shuffled deck: the </a:t>
            </a:r>
            <a:r>
              <a:rPr lang="en-US" altLang="zh-CN" sz="2400"/>
              <a:t>first </a:t>
            </a:r>
            <a:r>
              <a:rPr lang="zh-CN" altLang="zh-CN" sz="2400"/>
              <a:t>card is dealt to the player, the </a:t>
            </a:r>
            <a:r>
              <a:rPr lang="en-US" altLang="zh-CN" sz="2400"/>
              <a:t>second </a:t>
            </a:r>
            <a:r>
              <a:rPr lang="zh-CN" altLang="zh-CN" sz="2400"/>
              <a:t>card is dealt to the dealer, the </a:t>
            </a:r>
            <a:r>
              <a:rPr lang="en-US" altLang="zh-CN" sz="2400"/>
              <a:t>third </a:t>
            </a:r>
            <a:r>
              <a:rPr lang="zh-CN" altLang="zh-CN" sz="2400"/>
              <a:t>card is dealt to the player, the </a:t>
            </a:r>
            <a:r>
              <a:rPr lang="en-US" altLang="zh-CN" sz="2400"/>
              <a:t>fourth </a:t>
            </a:r>
            <a:r>
              <a:rPr lang="zh-CN" altLang="zh-CN" sz="2400"/>
              <a:t>card is dealt to the dealer</a:t>
            </a:r>
            <a:endParaRPr lang="zh-CN" altLang="zh-CN" sz="2400"/>
          </a:p>
          <a:p>
            <a:pPr algn="just"/>
            <a:r>
              <a:rPr lang="zh-CN" altLang="zh-CN" sz="2400"/>
              <a:t>Then, the player is asked if he wants to continue to "take cards", and by taking one or more "takes", the player tries to bring the sum of the cards in his hand closer to </a:t>
            </a:r>
            <a:r>
              <a:rPr lang="en-US" altLang="zh-CN" sz="2400"/>
              <a:t>21</a:t>
            </a:r>
            <a:r>
              <a:rPr lang="zh-CN" altLang="zh-CN" sz="2400"/>
              <a:t>. if the sum of the cards in the player's hand exceeds </a:t>
            </a:r>
            <a:r>
              <a:rPr lang="en-US" altLang="zh-CN" sz="2400"/>
              <a:t>21</a:t>
            </a:r>
            <a:r>
              <a:rPr lang="zh-CN" altLang="zh-CN" sz="2400"/>
              <a:t>, the player loses!</a:t>
            </a:r>
            <a:endParaRPr lang="zh-CN" altLang="zh-CN" sz="2400"/>
          </a:p>
          <a:p>
            <a:pPr algn="just"/>
            <a:endParaRPr lang="zh-CN"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982663" y="402908"/>
            <a:ext cx="9602787" cy="603250"/>
          </a:xfrm>
        </p:spPr>
        <p:txBody>
          <a:bodyPr/>
          <a:lstStyle/>
          <a:p>
            <a:pPr>
              <a:defRPr/>
            </a:pPr>
            <a:r>
              <a:rPr lang="en-US" altLang="zh-CN" dirty="0"/>
              <a:t>Blackjack </a:t>
            </a:r>
            <a:r>
              <a:rPr lang="zh-CN" altLang="zh-CN" dirty="0"/>
              <a:t>Card Game Design Ideas</a:t>
            </a:r>
            <a:endParaRPr lang="zh-CN" altLang="en-US" dirty="0"/>
          </a:p>
        </p:txBody>
      </p:sp>
      <p:sp>
        <p:nvSpPr>
          <p:cNvPr id="66563" name="内容占位符 2"/>
          <p:cNvSpPr>
            <a:spLocks noGrp="1" noChangeArrowheads="1"/>
          </p:cNvSpPr>
          <p:nvPr>
            <p:ph idx="1"/>
          </p:nvPr>
        </p:nvSpPr>
        <p:spPr>
          <a:xfrm>
            <a:off x="263525" y="1052195"/>
            <a:ext cx="11736388" cy="4722813"/>
          </a:xfrm>
        </p:spPr>
        <p:txBody>
          <a:bodyPr/>
          <a:lstStyle/>
          <a:p>
            <a:pPr algn="just"/>
            <a:r>
              <a:rPr lang="zh-CN" altLang="zh-CN" sz="2400"/>
              <a:t>When a player decides to "stop" (i.e., not to "take a hand"), it is the dealer's turn to "take a hand" using the following rules (the "dealer rules"): if the sum of the best points in the dealer's hand is less than 17, he must "take a hand"; if the sum of the points is greater than or equal to 17, he "stops". ": If the sum of the best points in the dealer's hand is less than </a:t>
            </a:r>
            <a:r>
              <a:rPr lang="en-US" altLang="zh-CN" sz="2400"/>
              <a:t>17, he </a:t>
            </a:r>
            <a:r>
              <a:rPr lang="zh-CN" altLang="zh-CN" sz="2400"/>
              <a:t>must "take"; if the sum of the points is greater than or equal to </a:t>
            </a:r>
            <a:r>
              <a:rPr lang="en-US" altLang="zh-CN" sz="2400"/>
              <a:t>17</a:t>
            </a:r>
            <a:r>
              <a:rPr lang="zh-CN" altLang="zh-CN" sz="2400"/>
              <a:t>, he "stops". If the sum of the dealer's points exceeds </a:t>
            </a:r>
            <a:r>
              <a:rPr lang="en-US" altLang="zh-CN" sz="2400"/>
              <a:t>21</a:t>
            </a:r>
            <a:r>
              <a:rPr lang="zh-CN" altLang="zh-CN" sz="2400"/>
              <a:t>, the player wins!</a:t>
            </a:r>
            <a:endParaRPr lang="zh-CN" altLang="zh-CN" sz="2400"/>
          </a:p>
          <a:p>
            <a:pPr algn="just"/>
            <a:r>
              <a:rPr lang="zh-CN" altLang="zh-CN" sz="2400"/>
              <a:t>Finally, the points of the player and the dealer are compared. If the player has more points, he wins. If the player has a small number of points, he loses. If the number of points is the same, it is a tie. However, if both the player and the dealer's cards are worth </a:t>
            </a:r>
            <a:r>
              <a:rPr lang="en-US" altLang="zh-CN" sz="2400"/>
              <a:t>21 </a:t>
            </a:r>
            <a:r>
              <a:rPr lang="zh-CN" altLang="zh-CN" sz="2400"/>
              <a:t>points, </a:t>
            </a:r>
            <a:r>
              <a:rPr lang="zh-CN" altLang="zh-CN" sz="2400"/>
              <a:t>the player with the </a:t>
            </a:r>
            <a:r>
              <a:rPr lang="en-US" altLang="zh-CN" sz="2400"/>
              <a:t>blackjack </a:t>
            </a:r>
            <a:r>
              <a:rPr lang="zh-CN" altLang="zh-CN" sz="2400"/>
              <a:t>(an </a:t>
            </a:r>
            <a:r>
              <a:rPr lang="en-US" altLang="zh-CN" sz="2400"/>
              <a:t>ace </a:t>
            </a:r>
            <a:r>
              <a:rPr lang="zh-CN" altLang="zh-CN" sz="2400"/>
              <a:t>and a </a:t>
            </a:r>
            <a:r>
              <a:rPr lang="en-US" altLang="zh-CN" sz="2400"/>
              <a:t>10</a:t>
            </a:r>
            <a:r>
              <a:rPr lang="zh-CN" altLang="zh-CN" sz="2400"/>
              <a:t>) wins!</a:t>
            </a:r>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6688" y="452362"/>
            <a:ext cx="9461500" cy="504825"/>
          </a:xfrm>
        </p:spPr>
        <p:txBody>
          <a:bodyPr/>
          <a:lstStyle/>
          <a:p>
            <a:pPr>
              <a:defRPr/>
            </a:pPr>
            <a:r>
              <a:rPr lang="zh-CN" altLang="zh-CN" dirty="0"/>
              <a:t>Flow of the program</a:t>
            </a:r>
            <a:endParaRPr lang="zh-CN" altLang="en-US" sz="2000" dirty="0">
              <a:solidFill>
                <a:srgbClr val="FF0000"/>
              </a:solidFill>
              <a:latin typeface="+mn-lt"/>
              <a:ea typeface="+mn-ea"/>
              <a:cs typeface="+mn-cs"/>
            </a:endParaRPr>
          </a:p>
        </p:txBody>
      </p:sp>
      <p:sp>
        <p:nvSpPr>
          <p:cNvPr id="67587" name="内容占位符 2"/>
          <p:cNvSpPr>
            <a:spLocks noGrp="1" noChangeArrowheads="1"/>
          </p:cNvSpPr>
          <p:nvPr>
            <p:ph idx="1"/>
          </p:nvPr>
        </p:nvSpPr>
        <p:spPr>
          <a:xfrm>
            <a:off x="263208" y="981393"/>
            <a:ext cx="11664950" cy="4321175"/>
          </a:xfrm>
        </p:spPr>
        <p:txBody>
          <a:bodyPr/>
          <a:lstStyle/>
          <a:p>
            <a:pPr algn="just"/>
            <a:r>
              <a:rPr lang="zh-CN" altLang="zh-CN" sz="2200"/>
              <a:t>(</a:t>
            </a:r>
            <a:r>
              <a:rPr lang="en-US" altLang="zh-CN" sz="2200"/>
              <a:t>1</a:t>
            </a:r>
            <a:r>
              <a:rPr lang="zh-CN" altLang="zh-CN" sz="2200"/>
              <a:t>) Initialize a shuffled deck of playing cards (call the function </a:t>
            </a:r>
            <a:r>
              <a:rPr lang="en-US" altLang="zh-CN" sz="2200"/>
              <a:t>get_shuffled_deck()</a:t>
            </a:r>
            <a:r>
              <a:rPr lang="zh-CN" altLang="zh-CN" sz="2200"/>
              <a:t>), initialize the dealer's and player's hands to be empty</a:t>
            </a:r>
            <a:endParaRPr lang="zh-CN" altLang="zh-CN" sz="2200"/>
          </a:p>
          <a:p>
            <a:pPr algn="just"/>
            <a:r>
              <a:rPr lang="zh-CN" altLang="zh-CN" sz="2200"/>
              <a:t>(</a:t>
            </a:r>
            <a:r>
              <a:rPr lang="en-US" altLang="zh-CN" sz="2200"/>
              <a:t>2</a:t>
            </a:r>
            <a:r>
              <a:rPr lang="zh-CN" altLang="zh-CN" sz="2200"/>
              <a:t>) Deal two cards each to the player and the dealer in turn (call function </a:t>
            </a:r>
            <a:r>
              <a:rPr lang="en-US" altLang="zh-CN" sz="2200"/>
              <a:t>deal_card()</a:t>
            </a:r>
            <a:r>
              <a:rPr lang="zh-CN" altLang="zh-CN" sz="2200"/>
              <a:t>)</a:t>
            </a:r>
            <a:endParaRPr lang="zh-CN" altLang="zh-CN" sz="2200"/>
          </a:p>
          <a:p>
            <a:pPr algn="just"/>
            <a:r>
              <a:rPr lang="zh-CN" altLang="zh-CN" sz="2200"/>
              <a:t>(</a:t>
            </a:r>
            <a:r>
              <a:rPr lang="en-US" altLang="zh-CN" sz="2200"/>
              <a:t>3</a:t>
            </a:r>
            <a:r>
              <a:rPr lang="zh-CN" altLang="zh-CN" sz="2200"/>
              <a:t>) Player take card: ask the player whether to continue to take the card, if yes, continue to deal the card to the player (call function </a:t>
            </a:r>
            <a:r>
              <a:rPr lang="en-US" altLang="zh-CN" sz="2200"/>
              <a:t>deal_card()</a:t>
            </a:r>
            <a:r>
              <a:rPr lang="zh-CN" altLang="zh-CN" sz="2200"/>
              <a:t>), and calculate the player card point, if greater than </a:t>
            </a:r>
            <a:r>
              <a:rPr lang="en-US" altLang="zh-CN" sz="2200"/>
              <a:t>21 </a:t>
            </a:r>
            <a:r>
              <a:rPr lang="zh-CN" altLang="zh-CN" sz="2200"/>
              <a:t>points, output "Player loses!" message, and return</a:t>
            </a:r>
            <a:endParaRPr lang="en-US" altLang="zh-CN" sz="2200"/>
          </a:p>
          <a:p>
            <a:pPr algn="just"/>
            <a:r>
              <a:rPr lang="zh-CN" altLang="zh-CN" sz="2200"/>
              <a:t>(</a:t>
            </a:r>
            <a:r>
              <a:rPr lang="en-US" altLang="zh-CN" sz="2200"/>
              <a:t>4</a:t>
            </a:r>
            <a:r>
              <a:rPr lang="zh-CN" altLang="zh-CN" sz="2200"/>
              <a:t>) The dealer takes the card: the dealer (computer artificial intelligence </a:t>
            </a:r>
            <a:r>
              <a:rPr lang="en-US" altLang="zh-CN" sz="2200"/>
              <a:t>AI</a:t>
            </a:r>
            <a:r>
              <a:rPr lang="zh-CN" altLang="zh-CN" sz="2200"/>
              <a:t>) according to the "dealer rules" to determine whether to take the card, if so, continue to deal cards to the dealer (call the function </a:t>
            </a:r>
            <a:r>
              <a:rPr lang="en-US" altLang="zh-CN" sz="2200"/>
              <a:t>deal_card()</a:t>
            </a:r>
            <a:r>
              <a:rPr lang="zh-CN" altLang="zh-CN" sz="2200"/>
              <a:t>), and calculate the dealer card point, if greater than </a:t>
            </a:r>
            <a:r>
              <a:rPr lang="en-US" altLang="zh-CN" sz="2200"/>
              <a:t>21 </a:t>
            </a:r>
            <a:r>
              <a:rPr lang="zh-CN" altLang="zh-CN" sz="2200"/>
              <a:t>points, output "the player wins the card</a:t>
            </a:r>
            <a:r>
              <a:rPr lang="en-US" altLang="zh-CN" sz="2200"/>
              <a:t>!</a:t>
            </a:r>
            <a:r>
              <a:rPr lang="zh-CN" altLang="zh-CN" sz="2200"/>
              <a:t> " message, and return</a:t>
            </a:r>
            <a:endParaRPr lang="zh-CN" altLang="zh-CN" sz="2200"/>
          </a:p>
          <a:p>
            <a:pPr algn="just"/>
            <a:r>
              <a:rPr lang="zh-CN" altLang="zh-CN" sz="2200"/>
              <a:t>(</a:t>
            </a:r>
            <a:r>
              <a:rPr lang="en-US" altLang="zh-CN" sz="2200"/>
              <a:t>5</a:t>
            </a:r>
            <a:r>
              <a:rPr lang="zh-CN" altLang="zh-CN" sz="2200"/>
              <a:t>) Calculate the points of the banker and the player respectively, compare the size of the points, and output the winning and losing result information.</a:t>
            </a:r>
            <a:endParaRPr lang="zh-CN" altLang="en-US" sz="2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661194" y="763613"/>
            <a:ext cx="10869612" cy="504800"/>
          </a:xfrm>
        </p:spPr>
        <p:txBody>
          <a:bodyPr/>
          <a:lstStyle/>
          <a:p>
            <a:pPr marL="228600" indent="-228600" algn="l" eaLnBrk="1" hangingPunct="1">
              <a:lnSpc>
                <a:spcPct val="120000"/>
              </a:lnSpc>
              <a:spcBef>
                <a:spcPts val="1000"/>
              </a:spcBef>
              <a:buClr>
                <a:schemeClr val="accent1"/>
              </a:buClr>
              <a:buSzPct val="100000"/>
              <a:buFont typeface="Arial" panose="020B0604020202020204" pitchFamily="34" charset="0"/>
              <a:buChar char="•"/>
              <a:defRPr/>
            </a:pPr>
            <a:r>
              <a:rPr lang="zh-CN" altLang="zh-CN" sz="3200" dirty="0">
                <a:highlight>
                  <a:srgbClr val="00FFFF"/>
                </a:highlight>
                <a:latin typeface="+mn-lt"/>
                <a:ea typeface="+mn-ea"/>
                <a:cs typeface="Times New Roman" panose="02020603050405020304" pitchFamily="18" charset="0"/>
              </a:rPr>
              <a:t>[Example </a:t>
            </a:r>
            <a:r>
              <a:rPr lang="en-US" altLang="zh-CN" sz="3200">
                <a:highlight>
                  <a:srgbClr val="00FFFF"/>
                </a:highlight>
                <a:latin typeface="+mn-lt"/>
                <a:ea typeface="+mn-ea"/>
                <a:cs typeface="Times New Roman" panose="02020603050405020304" pitchFamily="18" charset="0"/>
              </a:rPr>
              <a:t>CS6.1</a:t>
            </a:r>
            <a:r>
              <a:rPr lang="zh-CN" altLang="zh-CN" sz="3200">
                <a:highlight>
                  <a:srgbClr val="00FFFF"/>
                </a:highlight>
                <a:latin typeface="+mn-lt"/>
                <a:ea typeface="+mn-ea"/>
                <a:cs typeface="Times New Roman" panose="02020603050405020304" pitchFamily="18" charset="0"/>
              </a:rPr>
              <a:t>] </a:t>
            </a:r>
            <a:r>
              <a:rPr lang="en-US" altLang="zh-CN" sz="3200" dirty="0">
                <a:highlight>
                  <a:srgbClr val="00FFFF"/>
                </a:highlight>
                <a:latin typeface="+mn-lt"/>
                <a:ea typeface="+mn-ea"/>
                <a:cs typeface="Times New Roman" panose="02020603050405020304" pitchFamily="18" charset="0"/>
              </a:rPr>
              <a:t>Blackjack poker </a:t>
            </a:r>
            <a:r>
              <a:rPr lang="zh-CN" altLang="zh-CN" sz="3200" dirty="0">
                <a:highlight>
                  <a:srgbClr val="00FFFF"/>
                </a:highlight>
                <a:latin typeface="+mn-lt"/>
                <a:ea typeface="+mn-ea"/>
                <a:cs typeface="Times New Roman" panose="02020603050405020304" pitchFamily="18" charset="0"/>
              </a:rPr>
              <a:t>game sample program (</a:t>
            </a:r>
            <a:r>
              <a:rPr lang="en-US" altLang="zh-CN" sz="3200" kern="100" dirty="0">
                <a:highlight>
                  <a:srgbClr val="FFFF00"/>
                </a:highlight>
                <a:ea typeface="+mn-ea"/>
                <a:cs typeface="Times New Roman" panose="02020603050405020304" pitchFamily="18" charset="0"/>
              </a:rPr>
              <a:t>blackjack.py</a:t>
            </a:r>
            <a:r>
              <a:rPr lang="zh-CN" altLang="zh-CN" sz="3200" dirty="0">
                <a:highlight>
                  <a:srgbClr val="00FFFF"/>
                </a:highlight>
                <a:latin typeface="+mn-lt"/>
                <a:ea typeface="+mn-ea"/>
                <a:cs typeface="Times New Roman" panose="02020603050405020304" pitchFamily="18" charset="0"/>
              </a:rPr>
              <a:t>)</a:t>
            </a:r>
            <a:endParaRPr lang="zh-CN" altLang="en-US" sz="3200" dirty="0">
              <a:highlight>
                <a:srgbClr val="00FFFF"/>
              </a:highlight>
              <a:latin typeface="+mn-lt"/>
              <a:ea typeface="+mn-ea"/>
              <a:cs typeface="Times New Roman" panose="02020603050405020304" pitchFamily="18" charset="0"/>
            </a:endParaRPr>
          </a:p>
        </p:txBody>
      </p:sp>
      <p:pic>
        <p:nvPicPr>
          <p:cNvPr id="68611"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2088" y="1700213"/>
            <a:ext cx="573722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1700213"/>
            <a:ext cx="573722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动作按钮: 结束 1">
            <a:hlinkClick r:id="" action="ppaction://hlinkshowjump?jump=endshow" highlightClick="1"/>
          </p:cNvPr>
          <p:cNvSpPr/>
          <p:nvPr/>
        </p:nvSpPr>
        <p:spPr>
          <a:xfrm>
            <a:off x="10775950" y="5445125"/>
            <a:ext cx="576263" cy="474663"/>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bwMode="auto">
          <a:xfrm>
            <a:off x="304800" y="1905000"/>
            <a:ext cx="11582400" cy="1265238"/>
          </a:xfrm>
          <a:prstGeom prst="rect">
            <a:avLst/>
          </a:prstGeom>
          <a:noFill/>
          <a:ln w="9525">
            <a:noFill/>
            <a:miter lim="800000"/>
          </a:ln>
        </p:spPr>
        <p:txBody>
          <a:bodyPr/>
          <a:lstStyle/>
          <a:p>
            <a:pPr algn="ctr">
              <a:lnSpc>
                <a:spcPct val="125000"/>
              </a:lnSpc>
              <a:spcBef>
                <a:spcPts val="1800"/>
              </a:spcBef>
              <a:buClr>
                <a:schemeClr val="hlink"/>
              </a:buClr>
              <a:buSzPct val="70000"/>
              <a:defRPr/>
            </a:pPr>
            <a:r>
              <a:rPr lang="en-US" altLang="zh-CN" sz="7200" b="1" kern="0" dirty="0">
                <a:solidFill>
                  <a:srgbClr val="FF0000"/>
                </a:solidFill>
                <a:latin typeface="Times New Roman" panose="02020603050405020304" pitchFamily="18" charset="0"/>
                <a:ea typeface="Times New Roman" panose="02020603050405020304" pitchFamily="18" charset="0"/>
              </a:rPr>
              <a:t>Thank!</a:t>
            </a:r>
            <a:endParaRPr lang="en-US" altLang="zh-CN" sz="7200" b="1" kern="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1127125" y="460375"/>
            <a:ext cx="9604375" cy="519113"/>
          </a:xfrm>
        </p:spPr>
        <p:txBody>
          <a:bodyPr/>
          <a:lstStyle/>
          <a:p>
            <a:pPr eaLnBrk="1" hangingPunct="1">
              <a:defRPr/>
            </a:pPr>
            <a:r>
              <a:rPr lang="zh-CN" altLang="zh-CN"/>
              <a:t>Standard Input and Standard Output Functions</a:t>
            </a:r>
            <a:endParaRPr lang="zh-CN" altLang="en-US"/>
          </a:p>
        </p:txBody>
      </p:sp>
      <p:sp>
        <p:nvSpPr>
          <p:cNvPr id="20483" name="内容占位符 2"/>
          <p:cNvSpPr>
            <a:spLocks noGrp="1" noChangeArrowheads="1"/>
          </p:cNvSpPr>
          <p:nvPr>
            <p:ph idx="1"/>
          </p:nvPr>
        </p:nvSpPr>
        <p:spPr>
          <a:xfrm>
            <a:off x="479425" y="981075"/>
            <a:ext cx="11233150" cy="4608513"/>
          </a:xfrm>
        </p:spPr>
        <p:txBody>
          <a:bodyPr/>
          <a:lstStyle/>
          <a:p>
            <a:pPr eaLnBrk="1" hangingPunct="1"/>
            <a:r>
              <a:rPr lang="zh-CN" altLang="zh-CN" sz="2800"/>
              <a:t>Format of the </a:t>
            </a:r>
            <a:r>
              <a:rPr lang="en-US" altLang="zh-CN" sz="2800">
                <a:solidFill>
                  <a:srgbClr val="FF0000"/>
                </a:solidFill>
              </a:rPr>
              <a:t>input </a:t>
            </a:r>
            <a:r>
              <a:rPr lang="zh-CN" altLang="zh-CN" sz="2800">
                <a:solidFill>
                  <a:srgbClr val="FF0000"/>
                </a:solidFill>
              </a:rPr>
              <a:t>function</a:t>
            </a:r>
            <a:endParaRPr lang="en-US" altLang="zh-CN" sz="2800"/>
          </a:p>
          <a:p>
            <a:pPr eaLnBrk="1" hangingPunct="1"/>
            <a:r>
              <a:rPr lang="zh-CN" altLang="zh-CN" sz="2800"/>
              <a:t>Format of the </a:t>
            </a:r>
            <a:r>
              <a:rPr lang="en-US" altLang="zh-CN" sz="2800">
                <a:solidFill>
                  <a:srgbClr val="FF0000"/>
                </a:solidFill>
              </a:rPr>
              <a:t>print </a:t>
            </a:r>
            <a:r>
              <a:rPr lang="zh-CN" altLang="zh-CN" sz="2800">
                <a:solidFill>
                  <a:srgbClr val="FF0000"/>
                </a:solidFill>
              </a:rPr>
              <a:t>function</a:t>
            </a:r>
            <a:endParaRPr lang="en-US" altLang="zh-CN" sz="2800"/>
          </a:p>
          <a:p>
            <a:pPr marL="457200" lvl="1" indent="0" eaLnBrk="1" hangingPunct="1">
              <a:buFont typeface="Arial" panose="020B0604020202020204" pitchFamily="34" charset="0"/>
              <a:buNone/>
            </a:pPr>
            <a:endParaRPr lang="en-US" altLang="zh-CN" sz="2800"/>
          </a:p>
          <a:p>
            <a:pPr marL="457200" lvl="1" indent="0" eaLnBrk="1" hangingPunct="1">
              <a:buFont typeface="Arial" panose="020B0604020202020204" pitchFamily="34" charset="0"/>
              <a:buNone/>
            </a:pPr>
            <a:endParaRPr lang="en-US" altLang="zh-CN" sz="2800"/>
          </a:p>
          <a:p>
            <a:pPr marL="457200" lvl="1" indent="0" eaLnBrk="1" hangingPunct="1">
              <a:buFont typeface="Arial" panose="020B0604020202020204" pitchFamily="34" charset="0"/>
              <a:buNone/>
            </a:pPr>
            <a:r>
              <a:rPr lang="zh-CN" altLang="zh-CN" sz="2800"/>
              <a:t>The </a:t>
            </a:r>
            <a:r>
              <a:rPr lang="en-US" altLang="zh-CN" sz="2800"/>
              <a:t>print </a:t>
            </a:r>
            <a:r>
              <a:rPr lang="zh-CN" altLang="zh-CN" sz="2800"/>
              <a:t>function is used to print a single line, i.e. multiple values (</a:t>
            </a:r>
            <a:r>
              <a:rPr lang="en-US" altLang="zh-CN" sz="2800"/>
              <a:t>value</a:t>
            </a:r>
            <a:r>
              <a:rPr lang="zh-CN" altLang="zh-CN" sz="2800"/>
              <a:t>, .</a:t>
            </a:r>
            <a:r>
              <a:rPr lang="en-US" altLang="zh-CN" sz="2800"/>
              <a:t>..</a:t>
            </a:r>
            <a:r>
              <a:rPr lang="zh-CN" altLang="zh-CN" sz="2800"/>
              <a:t>) separated by a separator (</a:t>
            </a:r>
            <a:r>
              <a:rPr lang="en-US" altLang="zh-CN" sz="2800"/>
              <a:t>sep</a:t>
            </a:r>
            <a:r>
              <a:rPr lang="zh-CN" altLang="zh-CN" sz="2800"/>
              <a:t>, defaults to space), to a specified file stream (file, defaults to console sys.stdout). value, ..., comma-separated values), written to the specified file stream (</a:t>
            </a:r>
            <a:r>
              <a:rPr lang="en-US" altLang="zh-CN" sz="2800"/>
              <a:t>file</a:t>
            </a:r>
            <a:r>
              <a:rPr lang="zh-CN" altLang="zh-CN" sz="2800"/>
              <a:t>, the default is the console </a:t>
            </a:r>
            <a:r>
              <a:rPr lang="en-US" altLang="zh-CN" sz="2800"/>
              <a:t>sys.stdout</a:t>
            </a:r>
            <a:r>
              <a:rPr lang="zh-CN" altLang="zh-CN" sz="2800"/>
              <a:t>). The argument </a:t>
            </a:r>
            <a:r>
              <a:rPr lang="en-US" altLang="zh-CN" sz="2800"/>
              <a:t>end </a:t>
            </a:r>
            <a:r>
              <a:rPr lang="zh-CN" altLang="zh-CN" sz="2800"/>
              <a:t>specifies a newline character; </a:t>
            </a:r>
            <a:r>
              <a:rPr lang="en-US" altLang="zh-CN" sz="2800"/>
              <a:t>flush </a:t>
            </a:r>
            <a:r>
              <a:rPr lang="zh-CN" altLang="zh-CN" sz="2800"/>
              <a:t>specifies whether to force writing to the stream.</a:t>
            </a:r>
            <a:endParaRPr lang="en-US" altLang="zh-CN" sz="2800"/>
          </a:p>
        </p:txBody>
      </p:sp>
      <p:pic>
        <p:nvPicPr>
          <p:cNvPr id="2048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442903" y="1052830"/>
            <a:ext cx="2757487"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349500"/>
            <a:ext cx="1056798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1055440" y="979969"/>
            <a:ext cx="9788548" cy="504056"/>
          </a:xfrm>
        </p:spPr>
        <p:txBody>
          <a:bodyPr/>
          <a:lstStyle/>
          <a:p>
            <a:pPr eaLnBrk="1" hangingPunct="1">
              <a:defRPr/>
            </a:pPr>
            <a:r>
              <a:rPr lang="zh-CN" altLang="zh-CN" sz="3200" dirty="0">
                <a:highlight>
                  <a:srgbClr val="00FFFF"/>
                </a:highlight>
                <a:latin typeface="+mn-lt"/>
                <a:ea typeface="+mn-ea"/>
                <a:cs typeface="Times New Roman" panose="02020603050405020304" pitchFamily="18" charset="0"/>
              </a:rPr>
              <a:t>[Example </a:t>
            </a:r>
            <a:r>
              <a:rPr lang="en-US" altLang="zh-CN" sz="3200" dirty="0">
                <a:highlight>
                  <a:srgbClr val="00FFFF"/>
                </a:highlight>
                <a:latin typeface="+mn-lt"/>
                <a:ea typeface="+mn-ea"/>
                <a:cs typeface="Times New Roman" panose="02020603050405020304" pitchFamily="18" charset="0"/>
              </a:rPr>
              <a:t>6.3</a:t>
            </a:r>
            <a:r>
              <a:rPr lang="zh-CN" altLang="zh-CN" sz="3200" dirty="0">
                <a:highlight>
                  <a:srgbClr val="00FFFF"/>
                </a:highlight>
                <a:latin typeface="+mn-lt"/>
                <a:ea typeface="+mn-ea"/>
                <a:cs typeface="Times New Roman" panose="02020603050405020304" pitchFamily="18" charset="0"/>
              </a:rPr>
              <a:t>] Input and Output Functions Example </a:t>
            </a:r>
            <a:r>
              <a:rPr lang="en-US" altLang="zh-CN" sz="3200" dirty="0">
                <a:highlight>
                  <a:srgbClr val="00FFFF"/>
                </a:highlight>
                <a:latin typeface="+mn-lt"/>
                <a:ea typeface="+mn-ea"/>
                <a:cs typeface="Times New Roman" panose="02020603050405020304" pitchFamily="18" charset="0"/>
              </a:rPr>
              <a:t>1 </a:t>
            </a:r>
            <a:r>
              <a:rPr lang="zh-CN" altLang="zh-CN" sz="3200" dirty="0">
                <a:highlight>
                  <a:srgbClr val="00FFFF"/>
                </a:highlight>
                <a:latin typeface="+mn-lt"/>
                <a:ea typeface="+mn-ea"/>
                <a:cs typeface="Times New Roman" panose="02020603050405020304" pitchFamily="18" charset="0"/>
              </a:rPr>
              <a:t>(</a:t>
            </a:r>
            <a:r>
              <a:rPr lang="en-US" altLang="zh-CN" sz="3200" kern="100" dirty="0">
                <a:highlight>
                  <a:srgbClr val="FFFF00"/>
                </a:highlight>
                <a:ea typeface="+mn-ea"/>
                <a:cs typeface="Times New Roman" panose="02020603050405020304" pitchFamily="18" charset="0"/>
              </a:rPr>
              <a:t>io_test1.py</a:t>
            </a:r>
            <a:r>
              <a:rPr lang="zh-CN" altLang="zh-CN" sz="3200" dirty="0">
                <a:highlight>
                  <a:srgbClr val="00FFFF"/>
                </a:highlight>
                <a:latin typeface="+mn-lt"/>
                <a:ea typeface="+mn-ea"/>
                <a:cs typeface="Times New Roman" panose="02020603050405020304" pitchFamily="18" charset="0"/>
              </a:rPr>
              <a:t>)</a:t>
            </a:r>
            <a:br>
              <a:rPr lang="zh-CN" altLang="en-US" sz="3200" dirty="0">
                <a:highlight>
                  <a:srgbClr val="00FFFF"/>
                </a:highlight>
                <a:latin typeface="+mn-lt"/>
                <a:ea typeface="+mn-ea"/>
                <a:cs typeface="Times New Roman" panose="02020603050405020304" pitchFamily="18" charset="0"/>
              </a:rPr>
            </a:br>
            <a:endParaRPr lang="zh-CN" altLang="en-US" sz="3200" dirty="0">
              <a:highlight>
                <a:srgbClr val="00FFFF"/>
              </a:highlight>
              <a:latin typeface="+mn-lt"/>
              <a:ea typeface="+mn-ea"/>
              <a:cs typeface="Times New Roman" panose="02020603050405020304" pitchFamily="18" charset="0"/>
            </a:endParaRPr>
          </a:p>
        </p:txBody>
      </p:sp>
      <p:sp>
        <p:nvSpPr>
          <p:cNvPr id="3" name="矩形 2"/>
          <p:cNvSpPr/>
          <p:nvPr/>
        </p:nvSpPr>
        <p:spPr>
          <a:xfrm>
            <a:off x="479425" y="1844675"/>
            <a:ext cx="11593195" cy="3769995"/>
          </a:xfrm>
          <a:prstGeom prst="rect">
            <a:avLst/>
          </a:prstGeom>
          <a:solidFill>
            <a:schemeClr val="accent4">
              <a:lumMod val="20000"/>
              <a:lumOff val="80000"/>
            </a:schemeClr>
          </a:solidFill>
        </p:spPr>
        <p:txBody>
          <a:bodyPr>
            <a:no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print(1,2,3)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with </a:t>
            </a:r>
            <a:r>
              <a:rPr lang="x-none" altLang="zh-CN" sz="2400" b="1" kern="100" dirty="0">
                <a:latin typeface="Times New Roman" panose="02020603050405020304" pitchFamily="18" charset="0"/>
                <a:ea typeface="Times New Roman" panose="02020603050405020304" pitchFamily="18" charset="0"/>
              </a:rPr>
              <a:t>default separator </a:t>
            </a:r>
            <a:r>
              <a:rPr lang="zh-CN" altLang="zh-CN" sz="2400" b="1" kern="100" dirty="0">
                <a:latin typeface="Times New Roman" panose="02020603050405020304" pitchFamily="18" charset="0"/>
                <a:ea typeface="Times New Roman" panose="02020603050405020304" pitchFamily="18" charset="0"/>
              </a:rPr>
              <a:t>(</a:t>
            </a:r>
            <a:r>
              <a:rPr lang="x-none" altLang="zh-CN" sz="2400" b="1" kern="100" dirty="0">
                <a:latin typeface="Times New Roman" panose="02020603050405020304" pitchFamily="18" charset="0"/>
                <a:ea typeface="Times New Roman" panose="02020603050405020304" pitchFamily="18" charset="0"/>
              </a:rPr>
              <a:t>spaces</a:t>
            </a:r>
            <a:r>
              <a:rPr lang="zh-CN" altLang="zh-CN" sz="2400" b="1" kern="100" dirty="0">
                <a:latin typeface="Times New Roman" panose="02020603050405020304" pitchFamily="18" charset="0"/>
                <a:ea typeface="Times New Roman" panose="02020603050405020304" pitchFamily="18" charset="0"/>
              </a:rPr>
              <a:t>). Output</a:t>
            </a:r>
            <a:r>
              <a:rPr lang="x-none"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1 2 3</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1 2 3</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print(1,2,3,sep=',')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with comma (</a:t>
            </a:r>
            <a:r>
              <a:rPr lang="x-none" altLang="zh-CN" sz="2400" b="1" kern="100" dirty="0">
                <a:latin typeface="Times New Roman" panose="02020603050405020304" pitchFamily="18" charset="0"/>
                <a:ea typeface="Times New Roman" panose="02020603050405020304" pitchFamily="18" charset="0"/>
              </a:rPr>
              <a:t>,</a:t>
            </a:r>
            <a:r>
              <a:rPr lang="zh-CN" altLang="zh-CN" sz="2400" b="1" kern="100" dirty="0">
                <a:latin typeface="Times New Roman" panose="02020603050405020304" pitchFamily="18" charset="0"/>
                <a:ea typeface="Times New Roman" panose="02020603050405020304" pitchFamily="18" charset="0"/>
              </a:rPr>
              <a:t>) </a:t>
            </a:r>
            <a:r>
              <a:rPr lang="x-none" altLang="zh-CN" sz="2400" b="1" kern="100" dirty="0">
                <a:latin typeface="Times New Roman" panose="02020603050405020304" pitchFamily="18" charset="0"/>
                <a:ea typeface="Times New Roman" panose="02020603050405020304" pitchFamily="18" charset="0"/>
              </a:rPr>
              <a:t>separator</a:t>
            </a:r>
            <a:r>
              <a:rPr lang="zh-CN" altLang="zh-CN" sz="2400" b="1" kern="100" dirty="0">
                <a:latin typeface="Times New Roman" panose="02020603050405020304" pitchFamily="18" charset="0"/>
                <a:ea typeface="Times New Roman" panose="02020603050405020304" pitchFamily="18" charset="0"/>
              </a:rPr>
              <a:t>. Output</a:t>
            </a:r>
            <a:r>
              <a:rPr lang="x-none" altLang="zh-CN" sz="2400" b="1" kern="100" dirty="0">
                <a:latin typeface="Times New Roman" panose="02020603050405020304" pitchFamily="18" charset="0"/>
                <a:ea typeface="Times New Roman" panose="02020603050405020304" pitchFamily="18" charset="0"/>
              </a:rPr>
              <a:t>: </a:t>
            </a:r>
            <a:r>
              <a:rPr lang="x-none" altLang="zh-CN" sz="2400" b="1" kern="100" dirty="0">
                <a:highlight>
                  <a:srgbClr val="FFFF00"/>
                </a:highlight>
                <a:latin typeface="Times New Roman" panose="02020603050405020304" pitchFamily="18" charset="0"/>
                <a:cs typeface="Times New Roman" panose="02020603050405020304" pitchFamily="18" charset="0"/>
              </a:rPr>
              <a:t>1,2,3</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1 2 3</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print(1,2,3,sep=',',end='. \n')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with comma </a:t>
            </a:r>
            <a:r>
              <a:rPr lang="x-none" altLang="zh-CN" sz="2400" b="1" kern="100" dirty="0">
                <a:latin typeface="Times New Roman" panose="02020603050405020304" pitchFamily="18" charset="0"/>
                <a:ea typeface="Times New Roman" panose="02020603050405020304" pitchFamily="18" charset="0"/>
              </a:rPr>
              <a:t>separators</a:t>
            </a:r>
            <a:r>
              <a:rPr lang="zh-CN" altLang="zh-CN" sz="2400" b="1" kern="100" dirty="0">
                <a:latin typeface="Times New Roman" panose="02020603050405020304" pitchFamily="18" charset="0"/>
                <a:ea typeface="Times New Roman" panose="02020603050405020304" pitchFamily="18" charset="0"/>
              </a:rPr>
              <a:t>, ending with a dot and a line feed</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1,2,3.</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for i in range(5):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with </a:t>
            </a:r>
            <a:r>
              <a:rPr lang="x-none" altLang="zh-CN" sz="2400" b="1" kern="100" dirty="0">
                <a:latin typeface="Times New Roman" panose="02020603050405020304" pitchFamily="18" charset="0"/>
                <a:ea typeface="Times New Roman" panose="02020603050405020304" pitchFamily="18" charset="0"/>
              </a:rPr>
              <a:t>spaces </a:t>
            </a:r>
            <a:r>
              <a:rPr lang="zh-CN" altLang="zh-CN" sz="2400" b="1" kern="100" dirty="0">
                <a:latin typeface="Times New Roman" panose="02020603050405020304" pitchFamily="18" charset="0"/>
                <a:ea typeface="Times New Roman" panose="02020603050405020304" pitchFamily="18" charset="0"/>
              </a:rPr>
              <a:t>instead of </a:t>
            </a:r>
            <a:r>
              <a:rPr lang="x-none" altLang="zh-CN" sz="2400" b="1" kern="100" dirty="0">
                <a:latin typeface="Times New Roman" panose="02020603050405020304" pitchFamily="18" charset="0"/>
                <a:ea typeface="Times New Roman" panose="02020603050405020304" pitchFamily="18" charset="0"/>
              </a:rPr>
              <a:t>newlines.</a:t>
            </a:r>
            <a:endParaRPr lang="zh-CN" altLang="zh-CN" sz="2400" b="1" kern="100" dirty="0">
              <a:latin typeface="Times New Roman" panose="02020603050405020304" pitchFamily="18" charset="0"/>
              <a:ea typeface="Times New Roman" panose="02020603050405020304" pitchFamily="18" charset="0"/>
            </a:endParaRPr>
          </a:p>
          <a:p>
            <a:pPr marL="400050" indent="4572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    print(i, end=' ')</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0 1 2 3 4</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1127448" y="694152"/>
            <a:ext cx="9602788" cy="448443"/>
          </a:xfrm>
        </p:spPr>
        <p:txBody>
          <a:bodyPr/>
          <a:lstStyle/>
          <a:p>
            <a:pPr eaLnBrk="1" hangingPunct="1">
              <a:defRPr/>
            </a:pPr>
            <a:r>
              <a:rPr lang="zh-CN" altLang="zh-CN" sz="3200" dirty="0">
                <a:highlight>
                  <a:srgbClr val="00FFFF"/>
                </a:highlight>
                <a:latin typeface="+mn-lt"/>
                <a:ea typeface="+mn-ea"/>
                <a:cs typeface="Times New Roman" panose="02020603050405020304" pitchFamily="18" charset="0"/>
              </a:rPr>
              <a:t>[Example </a:t>
            </a:r>
            <a:r>
              <a:rPr lang="en-US" altLang="zh-CN" sz="3200" dirty="0">
                <a:highlight>
                  <a:srgbClr val="00FFFF"/>
                </a:highlight>
                <a:latin typeface="+mn-lt"/>
                <a:ea typeface="+mn-ea"/>
                <a:cs typeface="Times New Roman" panose="02020603050405020304" pitchFamily="18" charset="0"/>
              </a:rPr>
              <a:t>6.4</a:t>
            </a:r>
            <a:r>
              <a:rPr lang="zh-CN" altLang="zh-CN" sz="3200" dirty="0">
                <a:highlight>
                  <a:srgbClr val="00FFFF"/>
                </a:highlight>
                <a:latin typeface="+mn-lt"/>
                <a:ea typeface="+mn-ea"/>
                <a:cs typeface="Times New Roman" panose="02020603050405020304" pitchFamily="18" charset="0"/>
              </a:rPr>
              <a:t>] Input and Output Function Example </a:t>
            </a:r>
            <a:r>
              <a:rPr lang="en-US" altLang="zh-CN" sz="3200" dirty="0">
                <a:highlight>
                  <a:srgbClr val="00FFFF"/>
                </a:highlight>
                <a:latin typeface="+mn-lt"/>
                <a:ea typeface="+mn-ea"/>
                <a:cs typeface="Times New Roman" panose="02020603050405020304" pitchFamily="18" charset="0"/>
              </a:rPr>
              <a:t>2 </a:t>
            </a:r>
            <a:r>
              <a:rPr lang="zh-CN" altLang="zh-CN" sz="3200" dirty="0">
                <a:highlight>
                  <a:srgbClr val="00FFFF"/>
                </a:highlight>
                <a:latin typeface="+mn-lt"/>
                <a:ea typeface="+mn-ea"/>
                <a:cs typeface="Times New Roman" panose="02020603050405020304" pitchFamily="18" charset="0"/>
              </a:rPr>
              <a:t>(</a:t>
            </a:r>
            <a:r>
              <a:rPr lang="en-US" altLang="zh-CN" sz="3200" kern="100" dirty="0">
                <a:highlight>
                  <a:srgbClr val="FFFF00"/>
                </a:highlight>
                <a:ea typeface="+mn-ea"/>
                <a:cs typeface="Times New Roman" panose="02020603050405020304" pitchFamily="18" charset="0"/>
              </a:rPr>
              <a:t>io_test2.py</a:t>
            </a:r>
            <a:r>
              <a:rPr lang="zh-CN" altLang="zh-CN" sz="3200" dirty="0">
                <a:highlight>
                  <a:srgbClr val="00FFFF"/>
                </a:highlight>
                <a:latin typeface="+mn-lt"/>
                <a:ea typeface="+mn-ea"/>
                <a:cs typeface="Times New Roman" panose="02020603050405020304" pitchFamily="18" charset="0"/>
              </a:rPr>
              <a:t>)</a:t>
            </a:r>
            <a:endParaRPr lang="en-US" altLang="zh-CN" sz="3200" dirty="0">
              <a:highlight>
                <a:srgbClr val="00FFFF"/>
              </a:highlight>
              <a:latin typeface="+mn-lt"/>
              <a:ea typeface="+mn-ea"/>
              <a:cs typeface="Times New Roman" panose="02020603050405020304" pitchFamily="18" charset="0"/>
            </a:endParaRPr>
          </a:p>
        </p:txBody>
      </p:sp>
      <p:sp>
        <p:nvSpPr>
          <p:cNvPr id="2" name="矩形 1"/>
          <p:cNvSpPr/>
          <p:nvPr/>
        </p:nvSpPr>
        <p:spPr>
          <a:xfrm>
            <a:off x="408305" y="1557655"/>
            <a:ext cx="11520170" cy="229743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import </a:t>
            </a:r>
            <a:r>
              <a:rPr lang="en-US" altLang="zh-CN" sz="2400" b="1" kern="100" dirty="0" err="1">
                <a:solidFill>
                  <a:srgbClr val="FF0000"/>
                </a:solidFill>
                <a:latin typeface="Times New Roman" panose="02020603050405020304" pitchFamily="18" charset="0"/>
                <a:ea typeface="Times New Roman" panose="02020603050405020304" pitchFamily="18" charset="0"/>
              </a:rPr>
              <a:t>datetime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err="1">
                <a:solidFill>
                  <a:srgbClr val="FF0000"/>
                </a:solidFill>
                <a:latin typeface="Times New Roman" panose="02020603050405020304" pitchFamily="18" charset="0"/>
                <a:ea typeface="Times New Roman" panose="02020603050405020304" pitchFamily="18" charset="0"/>
              </a:rPr>
              <a:t>sName </a:t>
            </a:r>
            <a:r>
              <a:rPr lang="en-US" altLang="zh-CN" sz="2400" b="1" kern="100" dirty="0">
                <a:solidFill>
                  <a:srgbClr val="FF0000"/>
                </a:solidFill>
                <a:latin typeface="Times New Roman" panose="02020603050405020304" pitchFamily="18" charset="0"/>
                <a:ea typeface="Times New Roman" panose="02020603050405020304" pitchFamily="18" charset="0"/>
              </a:rPr>
              <a:t>= input("</a:t>
            </a:r>
            <a:r>
              <a:rPr lang="zh-CN" altLang="zh-CN" sz="2400" b="1" kern="100" dirty="0">
                <a:solidFill>
                  <a:srgbClr val="FF0000"/>
                </a:solidFill>
                <a:latin typeface="Times New Roman" panose="02020603050405020304" pitchFamily="18" charset="0"/>
                <a:ea typeface="Times New Roman" panose="02020603050405020304" pitchFamily="18" charset="0"/>
              </a:rPr>
              <a:t>Please enter your name:</a:t>
            </a:r>
            <a:r>
              <a:rPr lang="en-US" altLang="zh-CN" sz="2400" b="1" kern="100" dirty="0">
                <a:solidFill>
                  <a:srgbClr val="FF0000"/>
                </a:solidFill>
                <a:latin typeface="Times New Roman" panose="02020603050405020304" pitchFamily="18" charset="0"/>
                <a:ea typeface="Times New Roman" panose="02020603050405020304" pitchFamily="18" charset="0"/>
              </a:rPr>
              <a:t>") </a:t>
            </a:r>
            <a:r>
              <a:rPr lang="zh-CN" altLang="zh-CN" sz="2400" b="1" kern="100" dirty="0">
                <a:solidFill>
                  <a:srgbClr val="FF0000"/>
                </a:solidFill>
                <a:latin typeface="Times New Roman" panose="02020603050405020304" pitchFamily="18" charset="0"/>
                <a:ea typeface="Times New Roman" panose="02020603050405020304" pitchFamily="18" charset="0"/>
              </a:rPr>
              <a:t>#Input Name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err="1">
                <a:solidFill>
                  <a:srgbClr val="FF0000"/>
                </a:solidFill>
                <a:latin typeface="Times New Roman" panose="02020603050405020304" pitchFamily="18" charset="0"/>
                <a:ea typeface="Times New Roman" panose="02020603050405020304" pitchFamily="18" charset="0"/>
              </a:rPr>
              <a:t>birthyear </a:t>
            </a:r>
            <a:r>
              <a:rPr lang="en-US" altLang="zh-CN" sz="2400" b="1" kern="100" dirty="0">
                <a:solidFill>
                  <a:srgbClr val="FF0000"/>
                </a:solidFill>
                <a:latin typeface="Times New Roman" panose="02020603050405020304" pitchFamily="18" charset="0"/>
                <a:ea typeface="Times New Roman" panose="02020603050405020304" pitchFamily="18" charset="0"/>
              </a:rPr>
              <a:t>= </a:t>
            </a:r>
            <a:r>
              <a:rPr lang="en-US" altLang="zh-CN" sz="2400" b="1" kern="100" dirty="0" err="1">
                <a:solidFill>
                  <a:srgbClr val="FF0000"/>
                </a:solidFill>
                <a:latin typeface="Times New Roman" panose="02020603050405020304" pitchFamily="18" charset="0"/>
                <a:ea typeface="Times New Roman" panose="02020603050405020304" pitchFamily="18" charset="0"/>
              </a:rPr>
              <a:t>int</a:t>
            </a:r>
            <a:r>
              <a:rPr lang="en-US" altLang="zh-CN" sz="2400" b="1" kern="100" dirty="0">
                <a:solidFill>
                  <a:srgbClr val="FF0000"/>
                </a:solidFill>
                <a:latin typeface="Times New Roman" panose="02020603050405020304" pitchFamily="18" charset="0"/>
                <a:ea typeface="Times New Roman" panose="02020603050405020304" pitchFamily="18" charset="0"/>
              </a:rPr>
              <a:t>(input("</a:t>
            </a:r>
            <a:r>
              <a:rPr lang="zh-CN" altLang="zh-CN" sz="2400" b="1" kern="100" dirty="0">
                <a:solidFill>
                  <a:srgbClr val="FF0000"/>
                </a:solidFill>
                <a:latin typeface="Times New Roman" panose="02020603050405020304" pitchFamily="18" charset="0"/>
                <a:ea typeface="Times New Roman" panose="02020603050405020304" pitchFamily="18" charset="0"/>
              </a:rPr>
              <a:t>Please enter your birth year:</a:t>
            </a:r>
            <a:r>
              <a:rPr lang="en-US" altLang="zh-CN" sz="2400" b="1" kern="100" dirty="0">
                <a:solidFill>
                  <a:srgbClr val="FF0000"/>
                </a:solidFill>
                <a:latin typeface="Times New Roman" panose="02020603050405020304" pitchFamily="18" charset="0"/>
                <a:ea typeface="Times New Roman" panose="02020603050405020304" pitchFamily="18" charset="0"/>
              </a:rPr>
              <a:t>")) </a:t>
            </a:r>
            <a:r>
              <a:rPr lang="zh-CN" altLang="zh-CN" sz="2400" b="1" kern="100" dirty="0">
                <a:solidFill>
                  <a:srgbClr val="FF0000"/>
                </a:solidFill>
                <a:latin typeface="Times New Roman" panose="02020603050405020304" pitchFamily="18" charset="0"/>
                <a:ea typeface="Times New Roman" panose="02020603050405020304" pitchFamily="18" charset="0"/>
              </a:rPr>
              <a:t>#Input birth year</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age = </a:t>
            </a:r>
            <a:r>
              <a:rPr lang="en-US" altLang="zh-CN" sz="2400" b="1" kern="100" dirty="0" err="1">
                <a:solidFill>
                  <a:srgbClr val="FF0000"/>
                </a:solidFill>
                <a:latin typeface="Times New Roman" panose="02020603050405020304" pitchFamily="18" charset="0"/>
                <a:ea typeface="Times New Roman" panose="02020603050405020304" pitchFamily="18" charset="0"/>
              </a:rPr>
              <a:t>datetime.date.today</a:t>
            </a:r>
            <a:r>
              <a:rPr lang="en-US" altLang="zh-CN" sz="2400" b="1" kern="100" dirty="0">
                <a:solidFill>
                  <a:srgbClr val="FF0000"/>
                </a:solidFill>
                <a:latin typeface="Times New Roman" panose="02020603050405020304" pitchFamily="18" charset="0"/>
                <a:ea typeface="Times New Roman" panose="02020603050405020304" pitchFamily="18" charset="0"/>
              </a:rPr>
              <a:t>().year - </a:t>
            </a:r>
            <a:r>
              <a:rPr lang="en-US" altLang="zh-CN" sz="2400" b="1" kern="100" dirty="0" err="1">
                <a:solidFill>
                  <a:srgbClr val="FF0000"/>
                </a:solidFill>
                <a:latin typeface="Times New Roman" panose="02020603050405020304" pitchFamily="18" charset="0"/>
                <a:ea typeface="Times New Roman" panose="02020603050405020304" pitchFamily="18" charset="0"/>
              </a:rPr>
              <a:t>birthyear </a:t>
            </a:r>
            <a:r>
              <a:rPr lang="zh-CN" altLang="zh-CN" sz="2400" b="1" kern="100" dirty="0">
                <a:solidFill>
                  <a:srgbClr val="FF0000"/>
                </a:solidFill>
                <a:latin typeface="Times New Roman" panose="02020603050405020304" pitchFamily="18" charset="0"/>
                <a:ea typeface="Times New Roman" panose="02020603050405020304" pitchFamily="18" charset="0"/>
              </a:rPr>
              <a:t>#Calculate age based on current year and birth year</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print("</a:t>
            </a:r>
            <a:r>
              <a:rPr lang="zh-CN" altLang="zh-CN" sz="2400" b="1" kern="100" dirty="0">
                <a:solidFill>
                  <a:srgbClr val="FF0000"/>
                </a:solidFill>
                <a:latin typeface="Times New Roman" panose="02020603050405020304" pitchFamily="18" charset="0"/>
                <a:ea typeface="Times New Roman" panose="02020603050405020304" pitchFamily="18" charset="0"/>
              </a:rPr>
              <a:t>Hello! </a:t>
            </a:r>
            <a:r>
              <a:rPr lang="en-US" altLang="zh-CN" sz="2400" b="1" kern="100" dirty="0">
                <a:solidFill>
                  <a:srgbClr val="FF0000"/>
                </a:solidFill>
                <a:latin typeface="Times New Roman" panose="02020603050405020304" pitchFamily="18" charset="0"/>
                <a:ea typeface="Times New Roman" panose="02020603050405020304" pitchFamily="18" charset="0"/>
              </a:rPr>
              <a:t>{0} </a:t>
            </a:r>
            <a:r>
              <a:rPr lang="zh-CN" altLang="zh-CN" sz="2400" b="1" kern="100" dirty="0">
                <a:solidFill>
                  <a:srgbClr val="FF0000"/>
                </a:solidFill>
                <a:latin typeface="Times New Roman" panose="02020603050405020304" pitchFamily="18" charset="0"/>
                <a:ea typeface="Times New Roman" panose="02020603050405020304" pitchFamily="18" charset="0"/>
              </a:rPr>
              <a:t>You are </a:t>
            </a:r>
            <a:r>
              <a:rPr lang="en-US" altLang="zh-CN" sz="2400" b="1" kern="100" dirty="0">
                <a:solidFill>
                  <a:srgbClr val="FF0000"/>
                </a:solidFill>
                <a:latin typeface="Times New Roman" panose="02020603050405020304" pitchFamily="18" charset="0"/>
                <a:ea typeface="Times New Roman" panose="02020603050405020304" pitchFamily="18" charset="0"/>
              </a:rPr>
              <a:t>{1} </a:t>
            </a:r>
            <a:r>
              <a:rPr lang="zh-CN" altLang="zh-CN" sz="2400" b="1" kern="100" dirty="0">
                <a:solidFill>
                  <a:srgbClr val="FF0000"/>
                </a:solidFill>
                <a:latin typeface="Times New Roman" panose="02020603050405020304" pitchFamily="18" charset="0"/>
                <a:ea typeface="Times New Roman" panose="02020603050405020304" pitchFamily="18" charset="0"/>
              </a:rPr>
              <a:t>years old.</a:t>
            </a:r>
            <a:r>
              <a:rPr lang="en-US" altLang="zh-CN" sz="2400" b="1" kern="100" dirty="0">
                <a:solidFill>
                  <a:srgbClr val="FF0000"/>
                </a:solidFill>
                <a:latin typeface="Times New Roman" panose="02020603050405020304" pitchFamily="18" charset="0"/>
                <a:ea typeface="Times New Roman" panose="02020603050405020304" pitchFamily="18" charset="0"/>
              </a:rPr>
              <a:t>" .format(</a:t>
            </a:r>
            <a:r>
              <a:rPr lang="en-US" altLang="zh-CN" sz="2400" b="1" kern="100" dirty="0" err="1">
                <a:solidFill>
                  <a:srgbClr val="FF0000"/>
                </a:solidFill>
                <a:latin typeface="Times New Roman" panose="02020603050405020304" pitchFamily="18" charset="0"/>
                <a:ea typeface="Times New Roman" panose="02020603050405020304" pitchFamily="18" charset="0"/>
              </a:rPr>
              <a:t>sName</a:t>
            </a:r>
            <a:r>
              <a:rPr lang="en-US" altLang="zh-CN" sz="2400" b="1" kern="100" dirty="0">
                <a:solidFill>
                  <a:srgbClr val="FF0000"/>
                </a:solidFill>
                <a:latin typeface="Times New Roman" panose="02020603050405020304" pitchFamily="18" charset="0"/>
                <a:ea typeface="Times New Roman" panose="02020603050405020304" pitchFamily="18" charset="0"/>
              </a:rPr>
              <a:t>, age))</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pic>
        <p:nvPicPr>
          <p:cNvPr id="22532"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2175" y="3933825"/>
            <a:ext cx="4456113" cy="1704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163737" y="712854"/>
            <a:ext cx="9793088" cy="504056"/>
          </a:xfrm>
        </p:spPr>
        <p:txBody>
          <a:bodyPr/>
          <a:lstStyle/>
          <a:p>
            <a:pPr eaLnBrk="1" hangingPunct="1">
              <a:defRPr/>
            </a:pPr>
            <a:r>
              <a:rPr lang="zh-CN" altLang="zh-CN" sz="2800" dirty="0">
                <a:highlight>
                  <a:srgbClr val="00FFFF"/>
                </a:highlight>
                <a:latin typeface="+mn-lt"/>
                <a:ea typeface="+mn-ea"/>
                <a:cs typeface="Times New Roman" panose="02020603050405020304" pitchFamily="18" charset="0"/>
              </a:rPr>
              <a:t>[Example </a:t>
            </a:r>
            <a:r>
              <a:rPr lang="en-US" altLang="zh-CN" sz="2800" dirty="0">
                <a:highlight>
                  <a:srgbClr val="00FFFF"/>
                </a:highlight>
                <a:latin typeface="+mn-lt"/>
                <a:ea typeface="+mn-ea"/>
                <a:cs typeface="Times New Roman" panose="02020603050405020304" pitchFamily="18" charset="0"/>
              </a:rPr>
              <a:t>6.5</a:t>
            </a:r>
            <a:r>
              <a:rPr lang="zh-CN" altLang="zh-CN" sz="2800" dirty="0">
                <a:highlight>
                  <a:srgbClr val="00FFFF"/>
                </a:highlight>
                <a:latin typeface="+mn-lt"/>
                <a:ea typeface="+mn-ea"/>
                <a:cs typeface="Times New Roman" panose="02020603050405020304" pitchFamily="18" charset="0"/>
              </a:rPr>
              <a:t>] Reading </a:t>
            </a:r>
            <a:r>
              <a:rPr lang="en-US" altLang="zh-CN" sz="2800" dirty="0">
                <a:highlight>
                  <a:srgbClr val="00FFFF"/>
                </a:highlight>
                <a:latin typeface="+mn-lt"/>
                <a:ea typeface="+mn-ea"/>
                <a:cs typeface="Times New Roman" panose="02020603050405020304" pitchFamily="18" charset="0"/>
              </a:rPr>
              <a:t>n </a:t>
            </a:r>
            <a:r>
              <a:rPr lang="zh-CN" altLang="zh-CN" sz="2800" dirty="0">
                <a:highlight>
                  <a:srgbClr val="00FFFF"/>
                </a:highlight>
                <a:latin typeface="+mn-lt"/>
                <a:ea typeface="+mn-ea"/>
                <a:cs typeface="Times New Roman" panose="02020603050405020304" pitchFamily="18" charset="0"/>
              </a:rPr>
              <a:t>integers </a:t>
            </a:r>
            <a:r>
              <a:rPr lang="zh-CN" altLang="zh-CN" sz="2800" dirty="0">
                <a:highlight>
                  <a:srgbClr val="00FFFF"/>
                </a:highlight>
                <a:latin typeface="+mn-lt"/>
                <a:ea typeface="+mn-ea"/>
                <a:cs typeface="Times New Roman" panose="02020603050405020304" pitchFamily="18" charset="0"/>
              </a:rPr>
              <a:t>from the console and calculating their cumulative sum (</a:t>
            </a:r>
            <a:r>
              <a:rPr lang="en-US" altLang="zh-CN" sz="2800" kern="100" dirty="0">
                <a:highlight>
                  <a:srgbClr val="FFFF00"/>
                </a:highlight>
                <a:ea typeface="+mn-ea"/>
                <a:cs typeface="Times New Roman" panose="02020603050405020304" pitchFamily="18" charset="0"/>
              </a:rPr>
              <a:t>io_sum.py</a:t>
            </a:r>
            <a:r>
              <a:rPr lang="zh-CN" altLang="zh-CN" sz="2800" dirty="0">
                <a:highlight>
                  <a:srgbClr val="00FFFF"/>
                </a:highlight>
                <a:latin typeface="+mn-lt"/>
                <a:ea typeface="+mn-ea"/>
                <a:cs typeface="Times New Roman" panose="02020603050405020304" pitchFamily="18" charset="0"/>
              </a:rPr>
              <a:t>)</a:t>
            </a:r>
            <a:endParaRPr lang="zh-CN" altLang="en-US" sz="2800" dirty="0">
              <a:highlight>
                <a:srgbClr val="00FFFF"/>
              </a:highlight>
              <a:latin typeface="+mn-lt"/>
              <a:ea typeface="+mn-ea"/>
              <a:cs typeface="Times New Roman" panose="02020603050405020304" pitchFamily="18" charset="0"/>
            </a:endParaRPr>
          </a:p>
        </p:txBody>
      </p:sp>
      <p:sp>
        <p:nvSpPr>
          <p:cNvPr id="23555" name="内容占位符 2"/>
          <p:cNvSpPr>
            <a:spLocks noGrp="1" noChangeArrowheads="1"/>
          </p:cNvSpPr>
          <p:nvPr>
            <p:ph idx="1"/>
          </p:nvPr>
        </p:nvSpPr>
        <p:spPr>
          <a:xfrm>
            <a:off x="263352" y="1410335"/>
            <a:ext cx="11161886" cy="4906963"/>
          </a:xfrm>
        </p:spPr>
        <p:txBody>
          <a:bodyPr/>
          <a:lstStyle/>
          <a:p>
            <a:pPr eaLnBrk="1" hangingPunct="1"/>
            <a:r>
              <a:rPr lang="en-US" altLang="zh-CN" sz="2200" dirty="0"/>
              <a:t>n is </a:t>
            </a:r>
            <a:r>
              <a:rPr lang="zh-CN" altLang="zh-CN" sz="2200" dirty="0"/>
              <a:t>determined by the first command line argument of the program</a:t>
            </a:r>
            <a:endParaRPr lang="en-US" altLang="zh-CN" sz="2200" dirty="0"/>
          </a:p>
          <a:p>
            <a:pPr eaLnBrk="1" hangingPunct="1"/>
            <a:endParaRPr lang="en-US" altLang="zh-CN" sz="2200" dirty="0"/>
          </a:p>
        </p:txBody>
      </p:sp>
      <p:pic>
        <p:nvPicPr>
          <p:cNvPr id="23556"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6335" y="4752023"/>
            <a:ext cx="6462713"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51815" y="1844040"/>
            <a:ext cx="10524490" cy="277876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import sys</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n = </a:t>
            </a:r>
            <a:r>
              <a:rPr lang="en-US" altLang="zh-CN" sz="2200" b="1" kern="100" dirty="0" err="1">
                <a:solidFill>
                  <a:srgbClr val="FF0000"/>
                </a:solidFill>
                <a:latin typeface="Times New Roman" panose="02020603050405020304" pitchFamily="18" charset="0"/>
                <a:ea typeface="Times New Roman" panose="02020603050405020304" pitchFamily="18" charset="0"/>
              </a:rPr>
              <a:t>int</a:t>
            </a:r>
            <a:r>
              <a:rPr lang="en-US" altLang="zh-CN" sz="2200" b="1" kern="100" dirty="0">
                <a:solidFill>
                  <a:srgbClr val="FF0000"/>
                </a:solidFill>
                <a:latin typeface="Times New Roman" panose="02020603050405020304" pitchFamily="18" charset="0"/>
                <a:ea typeface="Times New Roman" panose="02020603050405020304" pitchFamily="18" charset="0"/>
              </a:rPr>
              <a:t>(</a:t>
            </a:r>
            <a:r>
              <a:rPr lang="en-US" altLang="zh-CN" sz="2200" b="1" kern="100" dirty="0" err="1">
                <a:solidFill>
                  <a:srgbClr val="FF0000"/>
                </a:solidFill>
                <a:latin typeface="Times New Roman" panose="02020603050405020304" pitchFamily="18" charset="0"/>
                <a:ea typeface="Times New Roman" panose="02020603050405020304" pitchFamily="18" charset="0"/>
              </a:rPr>
              <a:t>sys.argv</a:t>
            </a:r>
            <a:r>
              <a:rPr lang="en-US" altLang="zh-CN" sz="2200" b="1" kern="100" dirty="0">
                <a:solidFill>
                  <a:srgbClr val="FF0000"/>
                </a:solidFill>
                <a:latin typeface="Times New Roman" panose="02020603050405020304" pitchFamily="18" charset="0"/>
                <a:ea typeface="Times New Roman" panose="02020603050405020304" pitchFamily="18" charset="0"/>
              </a:rPr>
              <a:t>[1]) # </a:t>
            </a:r>
            <a:r>
              <a:rPr lang="zh-CN" altLang="zh-CN" sz="2200" b="1" kern="100" dirty="0">
                <a:solidFill>
                  <a:srgbClr val="FF0000"/>
                </a:solidFill>
                <a:latin typeface="Times New Roman" panose="02020603050405020304" pitchFamily="18" charset="0"/>
                <a:ea typeface="Times New Roman" panose="02020603050405020304" pitchFamily="18" charset="0"/>
              </a:rPr>
              <a:t>first argument on the command line confirms the number of integers to be summed </a:t>
            </a:r>
            <a:r>
              <a:rPr lang="en-US" altLang="zh-CN" sz="2200" b="1" kern="100" dirty="0">
                <a:solidFill>
                  <a:srgbClr val="FF0000"/>
                </a:solidFill>
                <a:latin typeface="Times New Roman" panose="02020603050405020304" pitchFamily="18" charset="0"/>
                <a:ea typeface="Times New Roman" panose="02020603050405020304" pitchFamily="18" charset="0"/>
              </a:rPr>
              <a:t>n</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sum = 0 </a:t>
            </a:r>
            <a:r>
              <a:rPr lang="zh-CN" altLang="zh-CN" sz="2200" b="1" kern="100" dirty="0">
                <a:solidFill>
                  <a:srgbClr val="FF0000"/>
                </a:solidFill>
                <a:latin typeface="Times New Roman" panose="02020603050405020304" pitchFamily="18" charset="0"/>
                <a:ea typeface="Times New Roman" panose="02020603050405020304" pitchFamily="18" charset="0"/>
              </a:rPr>
              <a:t>#Set the initial value of the sum </a:t>
            </a:r>
            <a:r>
              <a:rPr lang="en-US" altLang="zh-CN" sz="2200" b="1" kern="100" dirty="0">
                <a:solidFill>
                  <a:srgbClr val="FF0000"/>
                </a:solidFill>
                <a:latin typeface="Times New Roman" panose="02020603050405020304" pitchFamily="18" charset="0"/>
                <a:ea typeface="Times New Roman" panose="02020603050405020304" pitchFamily="18" charset="0"/>
              </a:rPr>
              <a:t>= 0</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for </a:t>
            </a:r>
            <a:r>
              <a:rPr lang="en-US" altLang="zh-CN" sz="2200" b="1" kern="100" dirty="0" err="1">
                <a:solidFill>
                  <a:srgbClr val="FF0000"/>
                </a:solidFill>
                <a:latin typeface="Times New Roman" panose="02020603050405020304" pitchFamily="18" charset="0"/>
                <a:ea typeface="Times New Roman" panose="02020603050405020304" pitchFamily="18" charset="0"/>
              </a:rPr>
              <a:t>i </a:t>
            </a:r>
            <a:r>
              <a:rPr lang="en-US" altLang="zh-CN" sz="2200" b="1" kern="100" dirty="0">
                <a:solidFill>
                  <a:srgbClr val="FF0000"/>
                </a:solidFill>
                <a:latin typeface="Times New Roman" panose="02020603050405020304" pitchFamily="18" charset="0"/>
                <a:ea typeface="Times New Roman" panose="02020603050405020304" pitchFamily="18" charset="0"/>
              </a:rPr>
              <a:t>in range(n):</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number = </a:t>
            </a:r>
            <a:r>
              <a:rPr lang="en-US" altLang="zh-CN" sz="2200" b="1" kern="100" dirty="0" err="1">
                <a:solidFill>
                  <a:srgbClr val="FF0000"/>
                </a:solidFill>
                <a:latin typeface="Times New Roman" panose="02020603050405020304" pitchFamily="18" charset="0"/>
                <a:ea typeface="Times New Roman" panose="02020603050405020304" pitchFamily="18" charset="0"/>
              </a:rPr>
              <a:t>int</a:t>
            </a:r>
            <a:r>
              <a:rPr lang="en-US" altLang="zh-CN" sz="2200" b="1" kern="100" dirty="0">
                <a:solidFill>
                  <a:srgbClr val="FF0000"/>
                </a:solidFill>
                <a:latin typeface="Times New Roman" panose="02020603050405020304" pitchFamily="18" charset="0"/>
                <a:ea typeface="Times New Roman" panose="02020603050405020304" pitchFamily="18" charset="0"/>
              </a:rPr>
              <a:t>(input('</a:t>
            </a:r>
            <a:r>
              <a:rPr lang="zh-CN" altLang="zh-CN" sz="2200" b="1" kern="100" dirty="0">
                <a:solidFill>
                  <a:srgbClr val="FF0000"/>
                </a:solidFill>
                <a:latin typeface="Times New Roman" panose="02020603050405020304" pitchFamily="18" charset="0"/>
                <a:ea typeface="Times New Roman" panose="02020603050405020304" pitchFamily="18" charset="0"/>
              </a:rPr>
              <a:t>Please enter an integer:</a:t>
            </a:r>
            <a:r>
              <a:rPr lang="en-US" altLang="zh-CN" sz="2200" b="1" kern="100" dirty="0">
                <a:solidFill>
                  <a:srgbClr val="FF0000"/>
                </a:solidFill>
                <a:latin typeface="Times New Roman" panose="02020603050405020304" pitchFamily="18" charset="0"/>
                <a:ea typeface="Times New Roman" panose="02020603050405020304" pitchFamily="18" charset="0"/>
              </a:rPr>
              <a:t>')) </a:t>
            </a:r>
            <a:r>
              <a:rPr lang="zh-CN" altLang="zh-CN" sz="2200" b="1" kern="100" dirty="0">
                <a:solidFill>
                  <a:srgbClr val="FF0000"/>
                </a:solidFill>
                <a:latin typeface="Times New Roman" panose="02020603050405020304" pitchFamily="18" charset="0"/>
                <a:ea typeface="Times New Roman" panose="02020603050405020304" pitchFamily="18" charset="0"/>
              </a:rPr>
              <a:t>#Input an integer</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    sum += number </a:t>
            </a:r>
            <a:r>
              <a:rPr lang="zh-CN" altLang="zh-CN" sz="2200" b="1" kern="100" dirty="0">
                <a:solidFill>
                  <a:srgbClr val="FF0000"/>
                </a:solidFill>
                <a:latin typeface="Times New Roman" panose="02020603050405020304" pitchFamily="18" charset="0"/>
                <a:ea typeface="Times New Roman" panose="02020603050405020304" pitchFamily="18" charset="0"/>
              </a:rPr>
              <a:t>#Accumulate integers</a:t>
            </a:r>
            <a:endParaRPr lang="zh-CN" altLang="zh-CN" sz="22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rPr>
              <a:t>print('</a:t>
            </a:r>
            <a:r>
              <a:rPr lang="zh-CN" altLang="zh-CN" sz="2200" b="1" kern="100" dirty="0">
                <a:solidFill>
                  <a:srgbClr val="FF0000"/>
                </a:solidFill>
                <a:latin typeface="Times New Roman" panose="02020603050405020304" pitchFamily="18" charset="0"/>
                <a:ea typeface="Times New Roman" panose="02020603050405020304" pitchFamily="18" charset="0"/>
              </a:rPr>
              <a:t>The cumulative sum is:</a:t>
            </a:r>
            <a:r>
              <a:rPr lang="en-US" altLang="zh-CN" sz="2200" b="1" kern="100" dirty="0">
                <a:solidFill>
                  <a:srgbClr val="FF0000"/>
                </a:solidFill>
                <a:latin typeface="Times New Roman" panose="02020603050405020304" pitchFamily="18" charset="0"/>
                <a:ea typeface="Times New Roman" panose="02020603050405020304" pitchFamily="18" charset="0"/>
              </a:rPr>
              <a:t>', sum) </a:t>
            </a:r>
            <a:r>
              <a:rPr lang="zh-CN" altLang="zh-CN" sz="2200" b="1" kern="100" dirty="0">
                <a:solidFill>
                  <a:srgbClr val="FF0000"/>
                </a:solidFill>
                <a:latin typeface="Times New Roman" panose="02020603050405020304" pitchFamily="18" charset="0"/>
                <a:ea typeface="Times New Roman" panose="02020603050405020304" pitchFamily="18" charset="0"/>
              </a:rPr>
              <a:t>#Output </a:t>
            </a:r>
            <a:r>
              <a:rPr lang="en-US" altLang="zh-CN" sz="2200" b="1" kern="100" dirty="0">
                <a:solidFill>
                  <a:srgbClr val="FF0000"/>
                </a:solidFill>
                <a:latin typeface="Times New Roman" panose="02020603050405020304" pitchFamily="18" charset="0"/>
                <a:ea typeface="Times New Roman" panose="02020603050405020304" pitchFamily="18" charset="0"/>
              </a:rPr>
              <a:t>n </a:t>
            </a:r>
            <a:r>
              <a:rPr lang="zh-CN" altLang="zh-CN" sz="2200" b="1" kern="100" dirty="0">
                <a:solidFill>
                  <a:srgbClr val="FF0000"/>
                </a:solidFill>
                <a:latin typeface="Times New Roman" panose="02020603050405020304" pitchFamily="18" charset="0"/>
                <a:ea typeface="Times New Roman" panose="02020603050405020304" pitchFamily="18" charset="0"/>
              </a:rPr>
              <a:t>integer cumulative sums</a:t>
            </a:r>
            <a:endParaRPr lang="zh-CN" altLang="zh-CN" sz="22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TY4OGEwMDYwOGQzYTc2NzJlNzQzOGI2OTI4M2QyYzIifQ=="/>
</p:tagLst>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Times New Rom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30914</Words>
  <Application>WPS 演示</Application>
  <PresentationFormat>宽屏</PresentationFormat>
  <Paragraphs>666</Paragraphs>
  <Slides>55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Arial</vt:lpstr>
      <vt:lpstr>宋体</vt:lpstr>
      <vt:lpstr>Wingdings</vt:lpstr>
      <vt:lpstr>Century Gothic</vt:lpstr>
      <vt:lpstr>微软雅黑</vt:lpstr>
      <vt:lpstr>Times New Roman</vt:lpstr>
      <vt:lpstr>Calibri</vt:lpstr>
      <vt:lpstr>等线</vt:lpstr>
      <vt:lpstr>Arial Unicode MS</vt:lpstr>
      <vt:lpstr>tm2</vt:lpstr>
      <vt:lpstr>Ch06 Inputs, outputs and files</vt:lpstr>
      <vt:lpstr>Inputs and outputs overview</vt:lpstr>
      <vt:lpstr>command-line parameter</vt:lpstr>
      <vt:lpstr>The argparse module and command line parameter parsing</vt:lpstr>
      <vt:lpstr>Example 6.2] Command Line Parameter Parsing Example</vt:lpstr>
      <vt:lpstr>Standard Input and Standard Output Functions</vt:lpstr>
      <vt:lpstr>[Example 6.3] Input and Output Functions Example 1 (io_test1.py) </vt:lpstr>
      <vt:lpstr>[Example 6.4] Input and Output Function Example 2 (io_test2.py)</vt:lpstr>
      <vt:lpstr>[Example 6.5] Reading n integers from the console and calculating their cumulative sum (io_sum.py)</vt:lpstr>
      <vt:lpstr>Interactive user input</vt:lpstr>
      <vt:lpstr>Prompt for password when running</vt:lpstr>
      <vt:lpstr>Files and file objects</vt:lpstr>
      <vt:lpstr>File opening, writing, reading and closing</vt:lpstr>
      <vt:lpstr>[Example 6.8] Reading and outputting a text file (type_file.py) </vt:lpstr>
      <vt:lpstr>The with statement and context management protocol</vt:lpstr>
      <vt:lpstr>Text file writing</vt:lpstr>
      <vt:lpstr>[Example 6.10] Example of writing a text file</vt:lpstr>
      <vt:lpstr>Text file reading</vt:lpstr>
      <vt:lpstr>[Example 6.11] Text File Reading Example</vt:lpstr>
      <vt:lpstr>Reading and writing binary files</vt:lpstr>
      <vt:lpstr>Example of reading and writing binary files</vt:lpstr>
      <vt:lpstr>Randomized document access</vt:lpstr>
      <vt:lpstr>[Example 6.14] Example of reading and writing a random file</vt:lpstr>
      <vt:lpstr>Reading and writing CSV file format (1)</vt:lpstr>
      <vt:lpstr>Reading and writing CSV file format (2)</vt:lpstr>
      <vt:lpstr>object serialization</vt:lpstr>
      <vt:lpstr>[Example 6.17] Object serialization</vt:lpstr>
      <vt:lpstr>[Example 6.18] Object Deserialization</vt:lpstr>
      <vt:lpstr>json module and JSON format data (1)</vt:lpstr>
      <vt:lpstr>json module and JSON format data (1)</vt:lpstr>
      <vt:lpstr>json module and JSON format data (2)</vt:lpstr>
      <vt:lpstr>os module and file directory operations</vt:lpstr>
      <vt:lpstr>Standard inputs, outputs and error streams</vt:lpstr>
      <vt:lpstr>Read an input stream of arbitrary length</vt:lpstr>
      <vt:lpstr>Standard input, output and error stream redirection</vt:lpstr>
      <vt:lpstr>Redirection and Pipelines</vt:lpstr>
      <vt:lpstr>Redirecting files to standard input</vt:lpstr>
      <vt:lpstr>plumbing</vt:lpstr>
      <vt:lpstr> (machine) filter</vt:lpstr>
      <vt:lpstr>Filter example (1)</vt:lpstr>
      <vt:lpstr>Examples of filters (2)</vt:lpstr>
      <vt:lpstr>Examples of filters (3)</vt:lpstr>
      <vt:lpstr>Summary of the chapter</vt:lpstr>
      <vt:lpstr>Integrated Application: [Example 6.31] Counting Student Grade Information Stored in a Text File (process_txt.py)</vt:lpstr>
      <vt:lpstr>Integrated Application: [Example 6.32] Counting weather temperature information stored in a text file (process_temp.py)</vt:lpstr>
      <vt:lpstr>Comprehensive application: [Example 6.33] Counting student grade information stored in a CSV file (read_csv.py)</vt:lpstr>
      <vt:lpstr>Comprehensive application: [Example 6.34] Dictionary-based address book (addressbook.py)(1)</vt:lpstr>
      <vt:lpstr>Comprehensive application: [Example 6.34] Dictionary-based address book (addressbook.py) (2)</vt:lpstr>
      <vt:lpstr>Comprehensive application: [Example 6.34] Dictionary-based address book (addressbook.py) (3)</vt:lpstr>
      <vt:lpstr>Case Study: Blackjack Card Game</vt:lpstr>
      <vt:lpstr>Blackjack Card Game Design Ideas</vt:lpstr>
      <vt:lpstr>Blackjack Card Game Design Ideas</vt:lpstr>
      <vt:lpstr>Flow of the program</vt:lpstr>
      <vt:lpstr>[Example CS6.1] Blackjack poker game sample program (blackjack.py)</vt:lpstr>
      <vt:lpstr>PowerPoint 演示文稿</vt:lpstr>
    </vt:vector>
  </TitlesOfParts>
  <Company>华东师范大学计算中心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江红、余青松;江红 余青松</dc:creator>
  <cp:keywords>, docId:D7EA6043706C48794008CA3B4E05316E</cp:keywords>
  <cp:lastModifiedBy>憶々崎</cp:lastModifiedBy>
  <cp:revision>243</cp:revision>
  <dcterms:created xsi:type="dcterms:W3CDTF">2113-01-01T00:00:00Z</dcterms:created>
  <dcterms:modified xsi:type="dcterms:W3CDTF">2024-01-27T08:42:25Z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D1EDF374ABE6445EAD4AF1C06726BAFA_12</vt:lpwstr>
  </property>
  <property fmtid="{D5CDD505-2E9C-101B-9397-08002B2CF9AE}" pid="3" name="KSOProductBuildVer">
    <vt:lpwstr>2052-12.1.0.16250</vt:lpwstr>
  </property>
</Properties>
</file>