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nformance="strict">
  <p:sldMasterIdLst>
    <p:sldMasterId id="2147483648" r:id="rId1"/>
  </p:sldMasterIdLst>
  <p:notesMasterIdLst>
    <p:notesMasterId r:id="rId51"/>
  </p:notesMasterIdLst>
  <p:handoutMasterIdLst>
    <p:handoutMasterId r:id="rId52"/>
  </p:handoutMasterIdLst>
  <p:sldIdLst>
    <p:sldId id="467" r:id="rId3"/>
    <p:sldId id="469" r:id="rId4"/>
    <p:sldId id="470" r:id="rId5"/>
    <p:sldId id="471" r:id="rId6"/>
    <p:sldId id="284" r:id="rId7"/>
    <p:sldId id="285" r:id="rId8"/>
    <p:sldId id="505" r:id="rId9"/>
    <p:sldId id="472" r:id="rId10"/>
    <p:sldId id="295" r:id="rId11"/>
    <p:sldId id="300" r:id="rId12"/>
    <p:sldId id="314" r:id="rId13"/>
    <p:sldId id="473" r:id="rId14"/>
    <p:sldId id="474" r:id="rId15"/>
    <p:sldId id="475" r:id="rId16"/>
    <p:sldId id="286" r:id="rId17"/>
    <p:sldId id="537" r:id="rId18"/>
    <p:sldId id="476" r:id="rId19"/>
    <p:sldId id="538" r:id="rId20"/>
    <p:sldId id="477" r:id="rId21"/>
    <p:sldId id="539" r:id="rId22"/>
    <p:sldId id="478" r:id="rId23"/>
    <p:sldId id="540" r:id="rId24"/>
    <p:sldId id="479" r:id="rId25"/>
    <p:sldId id="480" r:id="rId26"/>
    <p:sldId id="541" r:id="rId27"/>
    <p:sldId id="292" r:id="rId28"/>
    <p:sldId id="542" r:id="rId29"/>
    <p:sldId id="303" r:id="rId30"/>
    <p:sldId id="481" r:id="rId31"/>
    <p:sldId id="482" r:id="rId32"/>
    <p:sldId id="483" r:id="rId33"/>
    <p:sldId id="308" r:id="rId34"/>
    <p:sldId id="484" r:id="rId35"/>
    <p:sldId id="485" r:id="rId36"/>
    <p:sldId id="543" r:id="rId37"/>
    <p:sldId id="486" r:id="rId38"/>
    <p:sldId id="487" r:id="rId39"/>
    <p:sldId id="312" r:id="rId40"/>
    <p:sldId id="490" r:id="rId41"/>
    <p:sldId id="544" r:id="rId42"/>
    <p:sldId id="488" r:id="rId43"/>
    <p:sldId id="489" r:id="rId44"/>
    <p:sldId id="545" r:id="rId45"/>
    <p:sldId id="313" r:id="rId46"/>
    <p:sldId id="316" r:id="rId47"/>
    <p:sldId id="315" r:id="rId48"/>
    <p:sldId id="546" r:id="rId49"/>
    <p:sldId id="393" r:id="rId50"/>
  </p:sldIdLst>
  <p:sldSz cx="12192000" cy="6858000"/>
  <p:notesSz cx="6858000" cy="9144000"/>
  <p:custDataLst>
    <p:tags r:id="rId56"/>
  </p:custDataLst>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13" autoAdjust="0"/>
  </p:normalViewPr>
  <p:slideViewPr>
    <p:cSldViewPr showGuides="1">
      <p:cViewPr varScale="1">
        <p:scale>
          <a:sx n="66" d="100"/>
          <a:sy n="66" d="100"/>
        </p:scale>
        <p:origin x="644" y="52"/>
      </p:cViewPr>
      <p:guideLst>
        <p:guide orient="horz" pos="2205"/>
        <p:guide pos="3817"/>
      </p:guideLst>
    </p:cSldViewPr>
  </p:slideViewPr>
  <p:notesTextViewPr>
    <p:cViewPr>
      <p:scale>
        <a:sx n="100" d="100"/>
        <a:sy n="100" d="100"/>
      </p:scale>
      <p:origin x="0" y="0"/>
    </p:cViewPr>
  </p:notesTextViewPr>
  <p:sorterViewPr>
    <p:cViewPr>
      <p:scale>
        <a:sx n="66" d="100"/>
        <a:sy n="66" d="100"/>
      </p:scale>
      <p:origin x="0" y="-11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gs" Target="tags/tag9.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Times New Roman" panose="02020603050405020304" pitchFamily="18" charset="0"/>
                <a:ea typeface="Times New Roman" panose="02020603050405020304" pitchFamily="18" charset="0"/>
                <a:cs typeface="Times New Roman" panose="02020603050405020304" pitchFamily="18" charset="0"/>
              </a:rPr>
            </a:fld>
            <a:endParaRPr lang="zh-CN" altLang="en-US">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3D7C5B5C-84FD-46F3-AD49-A03D3E9C1ECE}" type="datetimeFigureOut">
              <a:rPr lang="zh-CN" altLang="en-US"/>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Times New Roman" panose="02020603050405020304" pitchFamily="18" charset="0"/>
                <a:cs typeface="Times New Roman" panose="02020603050405020304" pitchFamily="18" charset="0"/>
              </a:defRPr>
            </a:lvl1pPr>
          </a:lstStyle>
          <a:p>
            <a:fld id="{FA0AE866-284F-4EFC-B45E-6C6BE17F928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idx="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endParaRPr lang="en-US" dirty="0"/>
          </a:p>
        </p:txBody>
      </p:sp>
      <p:sp>
        <p:nvSpPr>
          <p:cNvPr id="3" name="Content Placeholder 2"/>
          <p:cNvSpPr>
            <a:spLocks noGrp="1"/>
          </p:cNvSpPr>
          <p:nvPr>
            <p:ph sz="half" idx="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Content Placeholder 3"/>
          <p:cNvSpPr>
            <a:spLocks noGrp="1"/>
          </p:cNvSpPr>
          <p:nvPr>
            <p:ph sz="half" idx="2"/>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endParaRPr lang="en-US" dirty="0"/>
          </a:p>
          <a:p>
            <a:pPr lvl="1">
              <a:lnSpc>
                <a:spcPct val="150000"/>
              </a:lnSpc>
              <a:spcBef>
                <a:spcPts val="600"/>
              </a:spcBef>
            </a:pPr>
            <a:r>
              <a:rPr lang="en-US" dirty="0"/>
              <a:t>Second level</a:t>
            </a:r>
            <a:endParaRPr lang="en-US" dirty="0"/>
          </a:p>
          <a:p>
            <a:pPr lvl="2">
              <a:lnSpc>
                <a:spcPct val="150000"/>
              </a:lnSpc>
              <a:spcBef>
                <a:spcPts val="600"/>
              </a:spcBef>
            </a:pPr>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ldLvl="2"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endParaRPr lang="en-US" dirty="0"/>
          </a:p>
        </p:txBody>
      </p:sp>
      <p:sp>
        <p:nvSpPr>
          <p:cNvPr id="3" name="Vertical Text Placeholder 2"/>
          <p:cNvSpPr>
            <a:spLocks noGrp="1"/>
          </p:cNvSpPr>
          <p:nvPr>
            <p:ph type="body" orient="vert" idx="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
                          <p:val>
                            <p:strVal val="#ppt_x"/>
                          </p:val>
                        </p:tav>
                      </p:tavLst>
                    </p:anim>
                    <p:anim calcmode="lin" valueType="num">
                      <p:cBhvr additive="base">
                        <p:cTn dur="500" fill="hold"/>
                        <p:tgtEl>
                          <p:spTgt spid="3"/>
                        </p:tgtEl>
                        <p:attrNameLst>
                          <p:attrName>ppt_y</p:attrName>
                        </p:attrNameLst>
                      </p:cBhvr>
                      <p:tavLst>
                        <p:tav tm="0">
                          <p:val>
                            <p:strVal val="1+#ppt_h/2"/>
                          </p:val>
                        </p:tav>
                        <p:tav tm="1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431006"/>
            <a:ext cx="10668000" cy="1143000"/>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4pPr>
              <a:defRPr>
                <a:ea typeface="Times New Roman" panose="02020603050405020304" pitchFamily="18" charset="0"/>
              </a:defRPr>
            </a:lvl4pPr>
            <a:lvl5pPr>
              <a:defRPr>
                <a:ea typeface="Times New Roman" panose="02020603050405020304" pitchFamily="18"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spLocks noGrp="1" noChangeArrowheads="1"/>
          </p:cNvSpPr>
          <p:nvPr>
            <p:ph type="dt" sz="half" idx="10"/>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fld id="{E898CFF6-CDEC-467F-B533-945FBB90508A}" type="datetime1">
              <a:rPr lang="zh-CN" altLang="en-US"/>
            </a:fld>
            <a:endParaRPr lang="en-US" altLang="zh-CN"/>
          </a:p>
        </p:txBody>
      </p:sp>
      <p:sp>
        <p:nvSpPr>
          <p:cNvPr id="5" name="Rectangle 9"/>
          <p:cNvSpPr>
            <a:spLocks noGrp="1" noChangeArrowheads="1"/>
          </p:cNvSpPr>
          <p:nvPr>
            <p:ph type="ftr" sz="quarter" idx="11"/>
          </p:nvPr>
        </p:nvSpPr>
        <p:spPr/>
        <p:txBody>
          <a:bodyPr/>
          <a:lstStyle>
            <a:lvl1pPr>
              <a:defRPr>
                <a:latin typeface="Times New Roman" panose="02020603050405020304" pitchFamily="18" charset="0"/>
                <a:ea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dirty="0"/>
              <a:t>Click to edit Master title style</a:t>
            </a:r>
            <a:endParaRPr lang="en-US" altLang="zh-CN" dirty="0"/>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lnSpc>
                <a:spcPct val="150000"/>
              </a:lnSpc>
              <a:spcBef>
                <a:spcPts val="600"/>
              </a:spcBef>
            </a:pPr>
            <a:r>
              <a:rPr lang="en-US" altLang="zh-CN" dirty="0"/>
              <a:t> Click to edit Master text styles</a:t>
            </a:r>
            <a:endParaRPr lang="en-US" altLang="zh-CN" dirty="0"/>
          </a:p>
          <a:p>
            <a:pPr lvl="1">
              <a:lnSpc>
                <a:spcPct val="150000"/>
              </a:lnSpc>
              <a:spcBef>
                <a:spcPts val="600"/>
              </a:spcBef>
            </a:pPr>
            <a:r>
              <a:rPr lang="en-US" altLang="zh-CN" dirty="0"/>
              <a:t>Second level</a:t>
            </a:r>
            <a:endParaRPr lang="en-US" altLang="zh-CN" dirty="0"/>
          </a:p>
          <a:p>
            <a:pPr lvl="2">
              <a:lnSpc>
                <a:spcPct val="150000"/>
              </a:lnSpc>
              <a:spcBef>
                <a:spcPts val="600"/>
              </a:spcBef>
            </a:pPr>
            <a:r>
              <a:rPr lang="en-US" altLang="zh-CN" dirty="0"/>
              <a:t>Third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ldLvl="2" build="p">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Times New Roman" panose="02020603050405020304" pitchFamily="18" charset="0"/>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1415480" y="1628800"/>
            <a:ext cx="9793287" cy="577850"/>
          </a:xfrm>
        </p:spPr>
        <p:txBody>
          <a:bodyPr/>
          <a:lstStyle/>
          <a:p>
            <a:pPr eaLnBrk="1" hangingPunct="1">
              <a:defRPr/>
            </a:pPr>
            <a:r>
              <a:rPr lang="en-US" altLang="zh-CN" dirty="0"/>
              <a:t>Ch07 </a:t>
            </a:r>
            <a:r>
              <a:rPr lang="zh-CN" altLang="en-US" dirty="0"/>
              <a:t>Error </a:t>
            </a:r>
            <a:r>
              <a:rPr lang="en-US" altLang="zh-CN" dirty="0"/>
              <a:t>a</a:t>
            </a:r>
            <a:r>
              <a:rPr lang="zh-CN" altLang="en-US" dirty="0"/>
              <a:t>nd Exception Handling</a:t>
            </a:r>
            <a:endParaRPr lang="zh-CN" altLang="en-US" dirty="0"/>
          </a:p>
        </p:txBody>
      </p:sp>
      <p:sp>
        <p:nvSpPr>
          <p:cNvPr id="6147" name="Subtitle 2"/>
          <p:cNvSpPr>
            <a:spLocks noGrp="1"/>
          </p:cNvSpPr>
          <p:nvPr>
            <p:ph type="subTitle" idx="1"/>
          </p:nvPr>
        </p:nvSpPr>
        <p:spPr>
          <a:xfrm>
            <a:off x="839470" y="2242185"/>
            <a:ext cx="8114030" cy="4357370"/>
          </a:xfrm>
        </p:spPr>
        <p:txBody>
          <a:bodyPr rtlCol="0">
            <a:normAutofit fontScale="92500"/>
          </a:bodyPr>
          <a:lstStyle/>
          <a:p>
            <a:pPr eaLnBrk="1" fontAlgn="auto" hangingPunct="1">
              <a:spcAft>
                <a:spcPts val="0"/>
              </a:spcAft>
              <a:buFontTx/>
              <a:buChar char="•"/>
              <a:defRPr/>
            </a:pPr>
            <a:r>
              <a:rPr lang="zh-CN" altLang="en-US" sz="3200" dirty="0"/>
              <a:t>Highlights of the chapter:</a:t>
            </a:r>
            <a:endParaRPr lang="zh-CN" altLang="en-US" sz="3200" dirty="0"/>
          </a:p>
          <a:p>
            <a:pPr marL="800100" lvl="1" indent="-342900" algn="l" eaLnBrk="1" fontAlgn="auto" hangingPunct="1">
              <a:spcAft>
                <a:spcPts val="0"/>
              </a:spcAft>
              <a:buFont typeface="Wingdings" panose="05000000000000000000" pitchFamily="2" charset="2"/>
              <a:buChar char="ü"/>
              <a:defRPr/>
            </a:pPr>
            <a:r>
              <a:rPr lang="en-US" altLang="zh-CN" sz="3200" b="1" dirty="0"/>
              <a:t>7.1 </a:t>
            </a:r>
            <a:r>
              <a:rPr lang="zh-CN" altLang="en-US" sz="3200" b="1" dirty="0"/>
              <a:t>Errors in the program</a:t>
            </a:r>
            <a:endParaRPr lang="zh-CN" altLang="en-US" sz="3200" b="1" dirty="0"/>
          </a:p>
          <a:p>
            <a:pPr marL="800100" lvl="1" indent="-342900" algn="l" eaLnBrk="1" fontAlgn="auto" hangingPunct="1">
              <a:spcAft>
                <a:spcPts val="0"/>
              </a:spcAft>
              <a:buFont typeface="Wingdings" panose="05000000000000000000" pitchFamily="2" charset="2"/>
              <a:buChar char="ü"/>
              <a:defRPr/>
            </a:pPr>
            <a:r>
              <a:rPr lang="en-US" altLang="zh-CN" sz="3200" b="1" dirty="0"/>
              <a:t>7.2 </a:t>
            </a:r>
            <a:r>
              <a:rPr lang="zh-CN" altLang="en-US" sz="3200" b="1" dirty="0"/>
              <a:t>Exception handling</a:t>
            </a:r>
            <a:endParaRPr lang="zh-CN" altLang="en-US" sz="3200" b="1" dirty="0"/>
          </a:p>
          <a:p>
            <a:pPr marL="800100" lvl="1" indent="-342900" algn="l" eaLnBrk="1" fontAlgn="auto" hangingPunct="1">
              <a:spcAft>
                <a:spcPts val="0"/>
              </a:spcAft>
              <a:buFont typeface="Wingdings" panose="05000000000000000000" pitchFamily="2" charset="2"/>
              <a:buChar char="ü"/>
              <a:defRPr/>
            </a:pPr>
            <a:r>
              <a:rPr lang="en-US" altLang="zh-CN" sz="3200" b="1" dirty="0"/>
              <a:t>7.3 </a:t>
            </a:r>
            <a:r>
              <a:rPr lang="zh-CN" altLang="en-US" sz="3200" b="1" dirty="0"/>
              <a:t>Assertion Handling</a:t>
            </a:r>
            <a:endParaRPr lang="zh-CN" altLang="en-US" sz="3200" b="1" dirty="0"/>
          </a:p>
          <a:p>
            <a:pPr marL="800100" lvl="1" indent="-342900" algn="l" eaLnBrk="1" fontAlgn="auto" hangingPunct="1">
              <a:spcAft>
                <a:spcPts val="0"/>
              </a:spcAft>
              <a:buFont typeface="Wingdings" panose="05000000000000000000" pitchFamily="2" charset="2"/>
              <a:buChar char="ü"/>
              <a:defRPr/>
            </a:pPr>
            <a:r>
              <a:rPr lang="en-US" altLang="zh-CN" sz="3200" b="1" dirty="0"/>
              <a:t>7.4 </a:t>
            </a:r>
            <a:r>
              <a:rPr lang="zh-CN" altLang="en-US" sz="3200" b="1" dirty="0"/>
              <a:t>Basic debugging methods for programs</a:t>
            </a:r>
            <a:endParaRPr lang="zh-CN" altLang="en-US" sz="3200" b="1" dirty="0"/>
          </a:p>
          <a:p>
            <a:pPr marL="800100" lvl="1" indent="-342900" algn="l" eaLnBrk="1" fontAlgn="auto" hangingPunct="1">
              <a:spcAft>
                <a:spcPts val="0"/>
              </a:spcAft>
              <a:buFont typeface="Wingdings" panose="05000000000000000000" pitchFamily="2" charset="2"/>
              <a:buChar char="ü"/>
              <a:defRPr/>
            </a:pPr>
            <a:r>
              <a:rPr lang="en-US" altLang="zh-CN" sz="3200" b="1" dirty="0"/>
              <a:t>7.5 </a:t>
            </a:r>
            <a:r>
              <a:rPr lang="zh-CN" altLang="en-US" sz="3200" b="1" dirty="0"/>
              <a:t>Logging with the logging module</a:t>
            </a:r>
            <a:endParaRPr lang="zh-CN" altLang="en-US" sz="3200" b="1" dirty="0"/>
          </a:p>
          <a:p>
            <a:pPr marL="800100" lvl="1" indent="-342900" algn="l" eaLnBrk="1" fontAlgn="auto" hangingPunct="1">
              <a:spcAft>
                <a:spcPts val="0"/>
              </a:spcAft>
              <a:buFont typeface="Wingdings" panose="05000000000000000000" pitchFamily="2" charset="2"/>
              <a:buChar char="ü"/>
              <a:defRPr/>
            </a:pPr>
            <a:r>
              <a:rPr lang="en-US" altLang="zh-CN" sz="3200" b="1" dirty="0"/>
              <a:t>7.6 </a:t>
            </a:r>
            <a:r>
              <a:rPr lang="zh-CN" altLang="en-US" sz="3200" b="1" dirty="0"/>
              <a:t>Integrated Applications: Error and Exception Handling</a:t>
            </a:r>
            <a:endParaRPr lang="zh-CN" altLang="en-US" sz="3200" b="1" dirty="0"/>
          </a:p>
          <a:p>
            <a:pPr lvl="1" algn="l" eaLnBrk="1" fontAlgn="auto" hangingPunct="1">
              <a:spcAft>
                <a:spcPts val="0"/>
              </a:spcAft>
              <a:defRPr/>
            </a:pPr>
            <a:endParaRPr lang="zh-CN" alt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127448" y="547162"/>
            <a:ext cx="9721080" cy="576064"/>
          </a:xfrm>
        </p:spPr>
        <p:txBody>
          <a:bodyPr/>
          <a:lstStyle/>
          <a:p>
            <a:pPr marL="228600" lvl="1" indent="-228600" algn="ctr"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3600"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sz="3600" b="1" kern="1200" dirty="0">
                <a:highlight>
                  <a:srgbClr val="00FFFF"/>
                </a:highlight>
                <a:latin typeface="+mn-lt"/>
                <a:ea typeface="Times New Roman" panose="02020603050405020304" pitchFamily="18" charset="0"/>
                <a:cs typeface="Times New Roman" panose="02020603050405020304" pitchFamily="18" charset="0"/>
              </a:rPr>
              <a:t>7.5</a:t>
            </a:r>
            <a:r>
              <a:rPr lang="zh-CN" altLang="zh-CN" sz="3600" b="1" kern="1200" dirty="0">
                <a:highlight>
                  <a:srgbClr val="00FFFF"/>
                </a:highlight>
                <a:latin typeface="+mn-lt"/>
                <a:ea typeface="Times New Roman" panose="02020603050405020304" pitchFamily="18" charset="0"/>
                <a:cs typeface="Times New Roman" panose="02020603050405020304" pitchFamily="18" charset="0"/>
              </a:rPr>
              <a:t>] Common Exception Example </a:t>
            </a:r>
            <a:r>
              <a:rPr lang="zh-CN" altLang="en-US" sz="3600" b="1" kern="1200" dirty="0">
                <a:highlight>
                  <a:srgbClr val="00FFFF"/>
                </a:highlight>
                <a:latin typeface="+mn-lt"/>
                <a:ea typeface="Times New Roman" panose="02020603050405020304" pitchFamily="18" charset="0"/>
                <a:cs typeface="Times New Roman" panose="02020603050405020304" pitchFamily="18" charset="0"/>
              </a:rPr>
              <a:t>(</a:t>
            </a:r>
            <a:r>
              <a:rPr lang="en-US" altLang="zh-CN" sz="3600" b="1" kern="1200" dirty="0">
                <a:highlight>
                  <a:srgbClr val="00FFFF"/>
                </a:highlight>
                <a:latin typeface="+mn-lt"/>
                <a:ea typeface="Times New Roman" panose="02020603050405020304" pitchFamily="18" charset="0"/>
                <a:cs typeface="Times New Roman" panose="02020603050405020304" pitchFamily="18" charset="0"/>
              </a:rPr>
              <a:t>1</a:t>
            </a:r>
            <a:r>
              <a:rPr lang="zh-CN" altLang="en-US" sz="3600" b="1" kern="1200" dirty="0">
                <a:highlight>
                  <a:srgbClr val="00FFFF"/>
                </a:highlight>
                <a:latin typeface="+mn-lt"/>
                <a:ea typeface="Times New Roman" panose="02020603050405020304" pitchFamily="18" charset="0"/>
                <a:cs typeface="Times New Roman" panose="02020603050405020304" pitchFamily="18" charset="0"/>
              </a:rPr>
              <a:t>)</a:t>
            </a:r>
            <a:endParaRPr lang="zh-CN" altLang="en-US" sz="3600"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119336" y="1340768"/>
            <a:ext cx="12025336" cy="4154984"/>
          </a:xfrm>
          <a:prstGeom prst="rect">
            <a:avLst/>
          </a:prstGeom>
          <a:solidFill>
            <a:schemeClr val="accent4">
              <a:lumMod val="20000"/>
              <a:lumOff val="80000"/>
            </a:schemeClr>
          </a:solidFill>
        </p:spPr>
        <p:txBody>
          <a:bodyPr>
            <a:spAutoFit/>
          </a:bodyPr>
          <a:lstStyle/>
          <a:p>
            <a:pPr indent="266700" algn="just">
              <a:spcAft>
                <a:spcPts val="0"/>
              </a:spcAft>
              <a:defRPr/>
            </a:pP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NameError</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attempts to access an unasserted variable.</a:t>
            </a:r>
            <a:endPar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noname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nameError: name 'noname' is not defined</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SyntaxError</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syntax error.</a:t>
            </a:r>
            <a:endPar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 a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reported.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SyntaxError: invalid syntax</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AttributeError</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accessing an unknown object attribute.</a:t>
            </a:r>
            <a:endPar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a.show()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reported.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AttributeError: 'int' object has no attribute 'show'</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TypeError</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type error.</a:t>
            </a:r>
            <a:endPar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11 + 'abc'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 unsupported operand type(s) for +: 'int' and 'str'</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4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ValueError</a:t>
            </a:r>
            <a:r>
              <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value error.</a:t>
            </a:r>
            <a:endParaRPr lang="zh-CN" altLang="zh-CN" sz="24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int('abc')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reported.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valueError: invalid literal for int() with base 10: 'abc'</a:t>
            </a:r>
            <a:endParaRPr lang="zh-CN" altLang="en-US"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1127448" y="476672"/>
            <a:ext cx="9577064" cy="611155"/>
          </a:xfrm>
        </p:spPr>
        <p:txBody>
          <a:bodyPr/>
          <a:lstStyle/>
          <a:p>
            <a:pPr marL="228600" lvl="1" indent="-228600" algn="ctr"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3600"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sz="3600" b="1" kern="1200" dirty="0">
                <a:highlight>
                  <a:srgbClr val="00FFFF"/>
                </a:highlight>
                <a:latin typeface="+mn-lt"/>
                <a:ea typeface="Times New Roman" panose="02020603050405020304" pitchFamily="18" charset="0"/>
                <a:cs typeface="Times New Roman" panose="02020603050405020304" pitchFamily="18" charset="0"/>
              </a:rPr>
              <a:t>7.5</a:t>
            </a:r>
            <a:r>
              <a:rPr lang="zh-CN" altLang="zh-CN" sz="3600" b="1" kern="1200" dirty="0">
                <a:highlight>
                  <a:srgbClr val="00FFFF"/>
                </a:highlight>
                <a:latin typeface="+mn-lt"/>
                <a:ea typeface="Times New Roman" panose="02020603050405020304" pitchFamily="18" charset="0"/>
                <a:cs typeface="Times New Roman" panose="02020603050405020304" pitchFamily="18" charset="0"/>
              </a:rPr>
              <a:t>] Common Exception Example </a:t>
            </a:r>
            <a:r>
              <a:rPr lang="zh-CN" altLang="en-US" sz="3600" b="1" kern="1200" dirty="0">
                <a:highlight>
                  <a:srgbClr val="00FFFF"/>
                </a:highlight>
                <a:latin typeface="+mn-lt"/>
                <a:ea typeface="Times New Roman" panose="02020603050405020304" pitchFamily="18" charset="0"/>
                <a:cs typeface="Times New Roman" panose="02020603050405020304" pitchFamily="18" charset="0"/>
              </a:rPr>
              <a:t>(</a:t>
            </a:r>
            <a:r>
              <a:rPr lang="en-US" altLang="zh-CN" sz="3600" b="1" kern="1200" dirty="0">
                <a:highlight>
                  <a:srgbClr val="00FFFF"/>
                </a:highlight>
                <a:latin typeface="+mn-lt"/>
                <a:ea typeface="Times New Roman" panose="02020603050405020304" pitchFamily="18" charset="0"/>
                <a:cs typeface="Times New Roman" panose="02020603050405020304" pitchFamily="18" charset="0"/>
              </a:rPr>
              <a:t>2</a:t>
            </a:r>
            <a:r>
              <a:rPr lang="zh-CN" altLang="en-US" sz="3600" b="1" kern="1200" dirty="0">
                <a:highlight>
                  <a:srgbClr val="00FFFF"/>
                </a:highlight>
                <a:latin typeface="+mn-lt"/>
                <a:ea typeface="Times New Roman" panose="02020603050405020304" pitchFamily="18" charset="0"/>
                <a:cs typeface="Times New Roman" panose="02020603050405020304" pitchFamily="18" charset="0"/>
              </a:rPr>
              <a:t>)</a:t>
            </a:r>
            <a:endParaRPr lang="zh-CN" altLang="en-US" sz="3600"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335360" y="1628775"/>
            <a:ext cx="11593288" cy="3539430"/>
          </a:xfrm>
          <a:prstGeom prst="rect">
            <a:avLst/>
          </a:prstGeom>
          <a:solidFill>
            <a:schemeClr val="accent4">
              <a:lumMod val="20000"/>
              <a:lumOff val="80000"/>
            </a:schemeClr>
          </a:solidFill>
        </p:spPr>
        <p:txBody>
          <a:bodyPr>
            <a:spAutoFit/>
          </a:bodyPr>
          <a:lstStyle/>
          <a:p>
            <a:pPr indent="266700" algn="just">
              <a:spcAft>
                <a:spcPts val="0"/>
              </a:spcAft>
              <a:defRPr/>
            </a:pP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a:t>
            </a: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ZeroDivisionError</a:t>
            </a: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1/0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zeroDivisionError: division by zero</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a:t>
            </a: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IndexError</a:t>
            </a: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index out of range.</a:t>
            </a:r>
            <a:endPar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a=[10,11,12]</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a[3] </a:t>
            </a: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report error. </a:t>
            </a:r>
            <a:r>
              <a:rPr lang="x-none"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indexError: list index out of range</a:t>
            </a:r>
            <a:endParaRPr lang="zh-CN"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a:t>
            </a: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b="1"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KeyError</a:t>
            </a:r>
            <a:r>
              <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dictionary keyword does not exist.</a:t>
            </a:r>
            <a:endParaRPr lang="zh-CN" altLang="zh-CN" sz="2800"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 = {'1':'yes', '2':'no'}</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m['3']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#Error reported. </a:t>
            </a:r>
            <a:r>
              <a:rPr lang="en-US" altLang="zh-CN" sz="2800" b="1" kern="100" dirty="0" err="1">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keyError</a:t>
            </a:r>
            <a:r>
              <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'3'</a:t>
            </a:r>
            <a:endParaRPr lang="zh-CN" altLang="en-US"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235075" y="485776"/>
            <a:ext cx="9721850" cy="474662"/>
          </a:xfrm>
        </p:spPr>
        <p:txBody>
          <a:bodyPr/>
          <a:lstStyle/>
          <a:p>
            <a:pPr eaLnBrk="1" hangingPunct="1">
              <a:defRPr/>
            </a:pPr>
            <a:r>
              <a:rPr lang="zh-CN" altLang="zh-CN" dirty="0"/>
              <a:t>cause anomalies</a:t>
            </a:r>
            <a:endParaRPr lang="zh-CN" altLang="en-US" dirty="0"/>
          </a:p>
        </p:txBody>
      </p:sp>
      <p:sp>
        <p:nvSpPr>
          <p:cNvPr id="23555" name="内容占位符 2"/>
          <p:cNvSpPr>
            <a:spLocks noGrp="1" noChangeArrowheads="1"/>
          </p:cNvSpPr>
          <p:nvPr>
            <p:ph idx="1"/>
          </p:nvPr>
        </p:nvSpPr>
        <p:spPr>
          <a:xfrm>
            <a:off x="407368" y="960438"/>
            <a:ext cx="11593288" cy="4114800"/>
          </a:xfrm>
        </p:spPr>
        <p:txBody>
          <a:bodyPr/>
          <a:lstStyle/>
          <a:p>
            <a:pPr algn="just" eaLnBrk="1" hangingPunct="1">
              <a:defRPr/>
            </a:pPr>
            <a:r>
              <a:rPr lang="zh-CN" altLang="zh-CN" sz="2400" dirty="0"/>
              <a:t>Most errors and exceptions generated by program bugs are generally thrown automatically by the </a:t>
            </a:r>
            <a:r>
              <a:rPr lang="en-US" altLang="zh-CN" sz="2400" dirty="0"/>
              <a:t>Python </a:t>
            </a:r>
            <a:r>
              <a:rPr lang="zh-CN" altLang="zh-CN" sz="2400" dirty="0"/>
              <a:t>virtual machine</a:t>
            </a:r>
            <a:endParaRPr lang="en-US" altLang="zh-CN" sz="2400" dirty="0"/>
          </a:p>
          <a:p>
            <a:pPr algn="just" eaLnBrk="1" hangingPunct="1">
              <a:defRPr/>
            </a:pPr>
            <a:r>
              <a:rPr lang="zh-CN" altLang="zh-CN" sz="2400" dirty="0"/>
              <a:t>If you determine an error condition, you can create an object of the corresponding exception class and throw it with the </a:t>
            </a:r>
            <a:r>
              <a:rPr lang="en-US" altLang="zh-CN" sz="2400" dirty="0"/>
              <a:t>raise </a:t>
            </a:r>
            <a:r>
              <a:rPr lang="zh-CN" altLang="zh-CN" sz="2400" dirty="0"/>
              <a:t>statement</a:t>
            </a:r>
            <a:endParaRPr lang="en-US" altLang="zh-CN" sz="2400" dirty="0"/>
          </a:p>
          <a:p>
            <a:pPr marL="228600" lvl="1" algn="just" eaLnBrk="1" hangingPunct="1">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7.6</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Python </a:t>
            </a:r>
            <a:r>
              <a:rPr lang="zh-CN" altLang="zh-CN" sz="2400" dirty="0">
                <a:highlight>
                  <a:srgbClr val="00FFFF"/>
                </a:highlight>
                <a:cs typeface="Times New Roman" panose="02020603050405020304" pitchFamily="18" charset="0"/>
              </a:rPr>
              <a:t>Virtual Machine Automatically Throws Exceptions Example</a:t>
            </a:r>
            <a:endParaRPr lang="en-US" altLang="zh-CN" sz="2400" dirty="0">
              <a:highlight>
                <a:srgbClr val="00FFFF"/>
              </a:highlight>
              <a:cs typeface="Times New Roman" panose="02020603050405020304" pitchFamily="18" charset="0"/>
            </a:endParaRPr>
          </a:p>
          <a:p>
            <a:pPr algn="just" eaLnBrk="1" hangingPunct="1">
              <a:defRPr/>
            </a:pPr>
            <a:endParaRPr lang="en-US" altLang="zh-CN" sz="2400" dirty="0"/>
          </a:p>
          <a:p>
            <a:pPr marL="228600" lvl="1" algn="just" eaLnBrk="1" hangingPunct="1">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7.7</a:t>
            </a:r>
            <a:r>
              <a:rPr lang="zh-CN" altLang="zh-CN" sz="2400" dirty="0">
                <a:highlight>
                  <a:srgbClr val="00FFFF"/>
                </a:highlight>
                <a:cs typeface="Times New Roman" panose="02020603050405020304" pitchFamily="18" charset="0"/>
              </a:rPr>
              <a:t>: Throwing an </a:t>
            </a:r>
            <a:r>
              <a:rPr lang="zh-CN" altLang="zh-CN" sz="2400" dirty="0">
                <a:highlight>
                  <a:srgbClr val="00FFFF"/>
                </a:highlight>
                <a:cs typeface="Times New Roman" panose="02020603050405020304" pitchFamily="18" charset="0"/>
              </a:rPr>
              <a:t>Exception in Program Code with the </a:t>
            </a:r>
            <a:r>
              <a:rPr lang="en-US" altLang="zh-CN" sz="2400" dirty="0">
                <a:highlight>
                  <a:srgbClr val="00FFFF"/>
                </a:highlight>
                <a:cs typeface="Times New Roman" panose="02020603050405020304" pitchFamily="18" charset="0"/>
              </a:rPr>
              <a:t>Raise Statement</a:t>
            </a:r>
            <a:endParaRPr lang="zh-CN" altLang="en-US" sz="2400" dirty="0">
              <a:highlight>
                <a:srgbClr val="00FFFF"/>
              </a:highlight>
              <a:cs typeface="Times New Roman" panose="02020603050405020304" pitchFamily="18" charset="0"/>
            </a:endParaRPr>
          </a:p>
        </p:txBody>
      </p:sp>
      <p:sp>
        <p:nvSpPr>
          <p:cNvPr id="2" name="矩形 1"/>
          <p:cNvSpPr/>
          <p:nvPr/>
        </p:nvSpPr>
        <p:spPr>
          <a:xfrm>
            <a:off x="911449" y="3287395"/>
            <a:ext cx="8933856" cy="523220"/>
          </a:xfrm>
          <a:prstGeom prst="rect">
            <a:avLst/>
          </a:prstGeom>
          <a:solidFill>
            <a:schemeClr val="accent4">
              <a:lumMod val="20000"/>
              <a:lumOff val="80000"/>
            </a:schemeClr>
          </a:solidFill>
        </p:spPr>
        <p:txBody>
          <a:bodyPr wrap="none">
            <a:spAutoFit/>
          </a:bodyPr>
          <a:lstStyle/>
          <a:p>
            <a:pPr>
              <a:defRPr/>
            </a:pP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en-US"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1/0 </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#Error. </a:t>
            </a:r>
            <a:r>
              <a:rPr lang="en-US" altLang="zh-CN" sz="2800" b="1" kern="100" dirty="0" err="1">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zeroDivisionError</a:t>
            </a:r>
            <a:r>
              <a:rPr lang="en-US" altLang="zh-CN"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division by zero</a:t>
            </a:r>
            <a:endParaRPr lang="zh-CN" altLang="en-US" sz="28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911225" y="4293235"/>
            <a:ext cx="9505315" cy="521970"/>
          </a:xfrm>
          <a:prstGeom prst="rect">
            <a:avLst/>
          </a:prstGeom>
          <a:solidFill>
            <a:schemeClr val="accent4">
              <a:lumMod val="20000"/>
              <a:lumOff val="80000"/>
            </a:schemeClr>
          </a:solidFill>
        </p:spPr>
        <p:txBody>
          <a:bodyPr wrap="square">
            <a:spAutoFit/>
          </a:bodyPr>
          <a:lstStyle/>
          <a:p>
            <a:pPr marL="400050" algn="just">
              <a:spcAft>
                <a:spcPts val="0"/>
              </a:spcAft>
              <a:defRPr/>
            </a:pPr>
            <a:r>
              <a:rPr lang="x-none"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a&lt;0: raise ValueError("Value cannot be </a:t>
            </a:r>
            <a:r>
              <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negative</a:t>
            </a: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695325" y="4873625"/>
            <a:ext cx="11497310" cy="829945"/>
          </a:xfrm>
          <a:prstGeom prst="rect">
            <a:avLst/>
          </a:prstGeom>
        </p:spPr>
        <p:txBody>
          <a:bodyPr wrap="square">
            <a:spAutoFit/>
          </a:bodyPr>
          <a:lstStyle/>
          <a:p>
            <a:pPr>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The program will run and display the error message "</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ValueError</a:t>
            </a: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value cannot be negative".</a:t>
            </a:r>
            <a:endPar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796290" y="620395"/>
            <a:ext cx="10599420" cy="576580"/>
          </a:xfrm>
        </p:spPr>
        <p:txBody>
          <a:bodyPr/>
          <a:lstStyle/>
          <a:p>
            <a:pPr eaLnBrk="1" hangingPunct="1">
              <a:defRPr/>
            </a:pPr>
            <a:r>
              <a:rPr lang="en-US" altLang="zh-CN"/>
              <a:t>Python </a:t>
            </a:r>
            <a:r>
              <a:rPr lang="zh-CN" altLang="zh-CN"/>
              <a:t>Virtual Machine Catch Handling Exceptions</a:t>
            </a:r>
            <a:endParaRPr lang="zh-CN" altLang="en-US"/>
          </a:p>
        </p:txBody>
      </p:sp>
      <p:sp>
        <p:nvSpPr>
          <p:cNvPr id="24579" name="内容占位符 2"/>
          <p:cNvSpPr>
            <a:spLocks noGrp="1" noChangeArrowheads="1"/>
          </p:cNvSpPr>
          <p:nvPr>
            <p:ph idx="1"/>
          </p:nvPr>
        </p:nvSpPr>
        <p:spPr>
          <a:xfrm>
            <a:off x="911860" y="1563688"/>
            <a:ext cx="10585499" cy="3295650"/>
          </a:xfrm>
        </p:spPr>
        <p:txBody>
          <a:bodyPr/>
          <a:lstStyle/>
          <a:p>
            <a:pPr marL="228600" lvl="1" eaLnBrk="1" hangingPunct="1">
              <a:spcBef>
                <a:spcPts val="1000"/>
              </a:spcBef>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7.8</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Python </a:t>
            </a:r>
            <a:r>
              <a:rPr lang="zh-CN" altLang="zh-CN" sz="2800" dirty="0">
                <a:highlight>
                  <a:srgbClr val="00FFFF"/>
                </a:highlight>
                <a:cs typeface="Times New Roman" panose="02020603050405020304" pitchFamily="18" charset="0"/>
              </a:rPr>
              <a:t>Virtual Machine Catch Handling Exception Example (</a:t>
            </a:r>
            <a:r>
              <a:rPr lang="en-US" altLang="zh-CN" sz="2800" kern="100" dirty="0">
                <a:highlight>
                  <a:srgbClr val="FFFF00"/>
                </a:highlight>
                <a:cs typeface="Times New Roman" panose="02020603050405020304" pitchFamily="18" charset="0"/>
              </a:rPr>
              <a:t>pvmexcept.py</a:t>
            </a:r>
            <a:r>
              <a:rPr lang="zh-CN" altLang="zh-CN" sz="2800" dirty="0">
                <a:highlight>
                  <a:srgbClr val="00FFFF"/>
                </a:highlight>
                <a:cs typeface="Times New Roman" panose="02020603050405020304" pitchFamily="18" charset="0"/>
              </a:rPr>
              <a:t>)</a:t>
            </a:r>
            <a:endParaRPr lang="zh-CN" altLang="en-US" sz="2800" dirty="0">
              <a:highlight>
                <a:srgbClr val="00FFFF"/>
              </a:highlight>
              <a:cs typeface="Times New Roman" panose="02020603050405020304" pitchFamily="18" charset="0"/>
            </a:endParaRPr>
          </a:p>
        </p:txBody>
      </p:sp>
      <p:sp>
        <p:nvSpPr>
          <p:cNvPr id="2" name="矩形 1"/>
          <p:cNvSpPr/>
          <p:nvPr/>
        </p:nvSpPr>
        <p:spPr>
          <a:xfrm>
            <a:off x="1778318" y="2564130"/>
            <a:ext cx="3311525" cy="1384300"/>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i1 = 1</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i2 = 0</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print(i1/i2)</a:t>
            </a:r>
            <a:endParaRPr lang="zh-CN" altLang="zh-CN" sz="28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874713" y="3976688"/>
            <a:ext cx="11090275" cy="523875"/>
          </a:xfrm>
          <a:prstGeom prst="rect">
            <a:avLst/>
          </a:prstGeom>
        </p:spPr>
        <p:txBody>
          <a:bodyPr>
            <a:spAutoFit/>
          </a:bodyPr>
          <a:lstStyle/>
          <a:p>
            <a:pPr>
              <a:defRPr/>
            </a:pP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The program will display the error message "</a:t>
            </a:r>
            <a:r>
              <a:rPr lang="en-US" altLang="zh-CN" sz="2800" b="1" kern="100" dirty="0" err="1">
                <a:latin typeface="Times New Roman" panose="02020603050405020304" pitchFamily="18" charset="0"/>
                <a:ea typeface="Times New Roman" panose="02020603050405020304" pitchFamily="18" charset="0"/>
                <a:cs typeface="Times New Roman" panose="02020603050405020304" pitchFamily="18" charset="0"/>
              </a:rPr>
              <a:t>ZeroDivisionError</a:t>
            </a:r>
            <a:r>
              <a:rPr lang="en-US"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division by zero</a:t>
            </a:r>
            <a:r>
              <a:rPr lang="zh-CN" altLang="zh-CN" sz="2800" b="1" kern="100" dirty="0">
                <a:latin typeface="Times New Roman" panose="02020603050405020304" pitchFamily="18" charset="0"/>
                <a:ea typeface="Times New Roman" panose="02020603050405020304" pitchFamily="18" charset="0"/>
                <a:cs typeface="Times New Roman" panose="02020603050405020304" pitchFamily="18" charset="0"/>
              </a:rPr>
              <a:t>" after running.</a:t>
            </a:r>
            <a:endParaRPr lang="zh-CN" altLang="en-US"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836295" y="548005"/>
            <a:ext cx="10518140" cy="576580"/>
          </a:xfrm>
        </p:spPr>
        <p:txBody>
          <a:bodyPr/>
          <a:lstStyle/>
          <a:p>
            <a:pPr eaLnBrk="1" hangingPunct="1">
              <a:defRPr/>
            </a:pPr>
            <a:r>
              <a:rPr lang="zh-CN" altLang="zh-CN" sz="2800" dirty="0"/>
              <a:t>Catching and handling exceptions with </a:t>
            </a:r>
            <a:br>
              <a:rPr lang="zh-CN" altLang="zh-CN" sz="2800" dirty="0"/>
            </a:br>
            <a:r>
              <a:rPr lang="en-US" altLang="zh-CN" sz="2800" dirty="0"/>
              <a:t>try...except...else...finally </a:t>
            </a:r>
            <a:r>
              <a:rPr lang="zh-CN" altLang="zh-CN" sz="2800" dirty="0"/>
              <a:t>statements</a:t>
            </a:r>
            <a:endParaRPr lang="zh-CN" altLang="en-US" sz="2800" dirty="0"/>
          </a:p>
        </p:txBody>
      </p:sp>
      <p:sp>
        <p:nvSpPr>
          <p:cNvPr id="3" name="矩形 2"/>
          <p:cNvSpPr/>
          <p:nvPr>
            <p:custDataLst>
              <p:tags r:id="rId1"/>
            </p:custDataLst>
          </p:nvPr>
        </p:nvSpPr>
        <p:spPr>
          <a:xfrm>
            <a:off x="695325" y="1270000"/>
            <a:ext cx="11249025" cy="5262245"/>
          </a:xfrm>
          <a:prstGeom prst="rect">
            <a:avLst/>
          </a:prstGeom>
        </p:spPr>
        <p:txBody>
          <a:bodyPr wrap="square">
            <a:spAutoFit/>
          </a:bodyPr>
          <a:p>
            <a:pPr>
              <a:defRP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try:</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the statements may cause exception</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except Exception1:					# Catch exception Exception1</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the statements will be executed when exception occurs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except (Exception2, Exception3):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Catch exception Exception2, Exception3</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statements will be executed when exception occurs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except Exception4 as e:				# Catch exception Exception4 which instance is 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statements will be executed when exception occurs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except:								# Catch all other exceptions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statements will be executed when exception occurs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else:									# No exceptions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statements will be executed when no exceptions</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indent="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finally:								#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Statements that are guaranteed to execute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defRP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Statements that are guaranteed to execute regardless of an exception.</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130300" y="428308"/>
            <a:ext cx="9602788" cy="479425"/>
          </a:xfrm>
        </p:spPr>
        <p:txBody>
          <a:bodyPr/>
          <a:lstStyle/>
          <a:p>
            <a:pPr eaLnBrk="1" hangingPunct="1">
              <a:defRPr/>
            </a:pPr>
            <a:r>
              <a:rPr lang="zh-CN" altLang="zh-CN" dirty="0"/>
              <a:t>The form of the </a:t>
            </a:r>
            <a:r>
              <a:rPr lang="en-US" altLang="zh-CN" dirty="0"/>
              <a:t>try statement</a:t>
            </a:r>
            <a:endParaRPr lang="zh-CN" altLang="en-US" dirty="0"/>
          </a:p>
        </p:txBody>
      </p:sp>
      <p:sp>
        <p:nvSpPr>
          <p:cNvPr id="26627" name="内容占位符 2"/>
          <p:cNvSpPr>
            <a:spLocks noGrp="1" noChangeArrowheads="1"/>
          </p:cNvSpPr>
          <p:nvPr>
            <p:ph idx="1"/>
          </p:nvPr>
        </p:nvSpPr>
        <p:spPr>
          <a:xfrm>
            <a:off x="304800" y="2806700"/>
            <a:ext cx="11480800" cy="5181600"/>
          </a:xfrm>
        </p:spPr>
        <p:txBody>
          <a:bodyPr/>
          <a:lstStyle/>
          <a:p>
            <a:pPr eaLnBrk="1" hangingPunct="1">
              <a:defRPr/>
            </a:pPr>
            <a:endParaRPr lang="en-US" altLang="zh-CN" dirty="0"/>
          </a:p>
          <a:p>
            <a:pPr eaLnBrk="1" hangingPunct="1">
              <a:defRPr/>
            </a:pPr>
            <a:endParaRPr lang="en-US" altLang="zh-CN" dirty="0"/>
          </a:p>
          <a:p>
            <a:pPr marL="228600" lvl="1" eaLnBrk="1" hangingPunct="1">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7.9</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try...except...else...finally </a:t>
            </a:r>
            <a:r>
              <a:rPr lang="zh-CN" altLang="zh-CN" sz="2400" dirty="0">
                <a:highlight>
                  <a:srgbClr val="00FFFF"/>
                </a:highlight>
                <a:cs typeface="Times New Roman" panose="02020603050405020304" pitchFamily="18" charset="0"/>
              </a:rPr>
              <a:t>example (</a:t>
            </a:r>
            <a:r>
              <a:rPr lang="en-US" altLang="zh-CN" sz="2400" kern="100" dirty="0">
                <a:highlight>
                  <a:srgbClr val="FFFF00"/>
                </a:highlight>
                <a:cs typeface="Times New Roman" panose="02020603050405020304" pitchFamily="18" charset="0"/>
              </a:rPr>
              <a:t>try_except.py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1415733" y="4411930"/>
            <a:ext cx="7920037" cy="3046988"/>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try.</a:t>
            </a:r>
            <a:endParaRPr lang="zh-CN" altLang="zh-CN" sz="24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 = open("testfile.txt", "w")</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2286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f.write("This is a test file for testing exceptions!!!")</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22860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f1 = open("testfile1.txt", "r") </a:t>
            </a:r>
            <a:r>
              <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 file found or failed to read file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except IOError.</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print("File not found or reading file failed")</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print("File written successfully!")</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finally.</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f.close()</a:t>
            </a: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3555" name="内容占位符 2"/>
          <p:cNvSpPr>
            <a:spLocks noGrp="1" noChangeArrowheads="1"/>
          </p:cNvSpPr>
          <p:nvPr>
            <p:custDataLst>
              <p:tags r:id="rId1"/>
            </p:custDataLst>
          </p:nvPr>
        </p:nvSpPr>
        <p:spPr>
          <a:xfrm>
            <a:off x="263223" y="917893"/>
            <a:ext cx="11593288" cy="4114800"/>
          </a:xfrm>
          <a:prstGeom prst="rect">
            <a:avLst/>
          </a:prstGeom>
          <a:noFill/>
          <a:ln>
            <a:noFill/>
          </a:ln>
        </p:spPr>
        <p:txBody>
          <a:bodyPr vert="horz" wrap="square" lIns="92075" tIns="46038" rIns="92075" bIns="46038" numCol="1" anchor="t" anchorCtr="0" compatLnSpc="1"/>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Times New Roman" panose="02020603050405020304" pitchFamily="18" charset="0"/>
                <a:ea typeface="Times New Roman" panose="02020603050405020304" pitchFamily="18" charset="0"/>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Times New Roman" panose="02020603050405020304" pitchFamily="18" charset="0"/>
                <a:ea typeface="Times New Roman" panose="02020603050405020304" pitchFamily="18" charset="0"/>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Times New Roman" panose="02020603050405020304" pitchFamily="18" charset="0"/>
                <a:ea typeface="Times New Roman" panose="02020603050405020304" pitchFamily="18" charset="0"/>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gn="just" eaLnBrk="1" hangingPunct="1">
              <a:defRPr/>
            </a:pPr>
            <a:r>
              <a:rPr sz="2200" dirty="0">
                <a:cs typeface="Times New Roman" panose="02020603050405020304" pitchFamily="18" charset="0"/>
              </a:rPr>
              <a:t>(1) try…except…[else</a:t>
            </a:r>
            <a:r>
              <a:rPr sz="2200">
                <a:cs typeface="Times New Roman" panose="02020603050405020304" pitchFamily="18" charset="0"/>
                <a:sym typeface="+mn-ea"/>
              </a:rPr>
              <a:t>…]: a try block followed by one or more except blocks, else block is available too</a:t>
            </a:r>
            <a:endParaRPr sz="2200">
              <a:cs typeface="Times New Roman" panose="02020603050405020304" pitchFamily="18" charset="0"/>
              <a:sym typeface="+mn-ea"/>
            </a:endParaRPr>
          </a:p>
          <a:p>
            <a:pPr algn="just" eaLnBrk="1" hangingPunct="1">
              <a:defRPr/>
            </a:pPr>
            <a:r>
              <a:rPr sz="2200" dirty="0">
                <a:cs typeface="Times New Roman" panose="02020603050405020304" pitchFamily="18" charset="0"/>
              </a:rPr>
              <a:t>(2) try</a:t>
            </a:r>
            <a:r>
              <a:rPr sz="2200">
                <a:cs typeface="Times New Roman" panose="02020603050405020304" pitchFamily="18" charset="0"/>
                <a:sym typeface="+mn-ea"/>
              </a:rPr>
              <a:t>…finally: a try block followed by a finally block</a:t>
            </a:r>
            <a:endParaRPr sz="2200">
              <a:cs typeface="Times New Roman" panose="02020603050405020304" pitchFamily="18" charset="0"/>
              <a:sym typeface="+mn-ea"/>
            </a:endParaRPr>
          </a:p>
          <a:p>
            <a:pPr algn="just" eaLnBrk="1" hangingPunct="1">
              <a:defRPr/>
            </a:pPr>
            <a:r>
              <a:rPr sz="2200" dirty="0">
                <a:cs typeface="Times New Roman" panose="02020603050405020304" pitchFamily="18" charset="0"/>
              </a:rPr>
              <a:t>(3) try</a:t>
            </a:r>
            <a:r>
              <a:rPr sz="2200">
                <a:cs typeface="Times New Roman" panose="02020603050405020304" pitchFamily="18" charset="0"/>
                <a:sym typeface="+mn-ea"/>
              </a:rPr>
              <a:t>…except…finally: </a:t>
            </a:r>
            <a:r>
              <a:rPr sz="2200">
                <a:cs typeface="Times New Roman" panose="02020603050405020304" pitchFamily="18" charset="0"/>
                <a:sym typeface="Times New Roman" panose="02020603050405020304" pitchFamily="18" charset="0"/>
              </a:rPr>
              <a:t>a try block followed by one or more except blocks, else block is available too, followed by a finally block</a:t>
            </a:r>
            <a:endParaRPr sz="2200">
              <a:cs typeface="Times New Roman" panose="02020603050405020304" pitchFamily="18" charset="0"/>
              <a:sym typeface="Times New Roman" panose="02020603050405020304" pitchFamily="18" charset="0"/>
            </a:endParaRPr>
          </a:p>
          <a:p>
            <a:pPr algn="just" eaLnBrk="1" hangingPunct="1">
              <a:defRPr/>
            </a:pPr>
            <a:r>
              <a:rPr sz="2200">
                <a:cs typeface="Times New Roman" panose="02020603050405020304" pitchFamily="18" charset="0"/>
                <a:sym typeface="Times New Roman" panose="02020603050405020304" pitchFamily="18" charset="0"/>
              </a:rPr>
              <a:t>Use try... .except... .else... . finally statement, you can also rethrow the exception, i.e., handle part of the exception, and then rethrow it using the raise statement in order to call other exception handlers on the stack to catch and handle it...</a:t>
            </a:r>
            <a:endParaRPr sz="2200">
              <a:cs typeface="Times New Roman" panose="02020603050405020304" pitchFamily="18" charset="0"/>
              <a:sym typeface="Times New Roman" panose="02020603050405020304" pitchFamily="18" charset="0"/>
            </a:endParaRPr>
          </a:p>
          <a:p>
            <a:pPr algn="just" eaLnBrk="1" hangingPunct="1">
              <a:defRPr/>
            </a:pPr>
            <a:endParaRPr sz="2200" dirty="0">
              <a:highlight>
                <a:srgbClr val="00FFFF"/>
              </a:highlight>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130300" y="428308"/>
            <a:ext cx="9602788" cy="479425"/>
          </a:xfrm>
        </p:spPr>
        <p:txBody>
          <a:bodyPr/>
          <a:lstStyle/>
          <a:p>
            <a:pPr eaLnBrk="1" hangingPunct="1">
              <a:defRPr/>
            </a:pPr>
            <a:r>
              <a:rPr lang="zh-CN" altLang="zh-CN" dirty="0"/>
              <a:t>The form of the </a:t>
            </a:r>
            <a:r>
              <a:rPr lang="en-US" altLang="zh-CN" dirty="0"/>
              <a:t>try statement</a:t>
            </a:r>
            <a:endParaRPr lang="zh-CN" altLang="en-US" dirty="0"/>
          </a:p>
        </p:txBody>
      </p:sp>
      <p:sp>
        <p:nvSpPr>
          <p:cNvPr id="26627" name="内容占位符 2"/>
          <p:cNvSpPr>
            <a:spLocks noGrp="1" noChangeArrowheads="1"/>
          </p:cNvSpPr>
          <p:nvPr>
            <p:ph idx="1"/>
          </p:nvPr>
        </p:nvSpPr>
        <p:spPr>
          <a:xfrm>
            <a:off x="304800" y="8255"/>
            <a:ext cx="11480800" cy="5181600"/>
          </a:xfrm>
        </p:spPr>
        <p:txBody>
          <a:bodyPr/>
          <a:lstStyle/>
          <a:p>
            <a:pPr eaLnBrk="1" hangingPunct="1">
              <a:defRPr/>
            </a:pPr>
            <a:endParaRPr lang="en-US" altLang="zh-CN" dirty="0"/>
          </a:p>
          <a:p>
            <a:pPr eaLnBrk="1" hangingPunct="1">
              <a:defRPr/>
            </a:pPr>
            <a:endParaRPr lang="en-US" altLang="zh-CN" dirty="0"/>
          </a:p>
          <a:p>
            <a:pPr marL="228600" lvl="1" eaLnBrk="1" hangingPunct="1">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7.9</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try...except...else...finally </a:t>
            </a:r>
            <a:r>
              <a:rPr lang="zh-CN" altLang="zh-CN" sz="2400" dirty="0">
                <a:highlight>
                  <a:srgbClr val="00FFFF"/>
                </a:highlight>
                <a:cs typeface="Times New Roman" panose="02020603050405020304" pitchFamily="18" charset="0"/>
              </a:rPr>
              <a:t>example (</a:t>
            </a:r>
            <a:r>
              <a:rPr lang="en-US" altLang="zh-CN" sz="2400" kern="100" dirty="0">
                <a:highlight>
                  <a:srgbClr val="FFFF00"/>
                </a:highlight>
                <a:cs typeface="Times New Roman" panose="02020603050405020304" pitchFamily="18" charset="0"/>
              </a:rPr>
              <a:t>try_except.py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911225" y="1916430"/>
            <a:ext cx="9920605" cy="3476625"/>
          </a:xfrm>
          <a:prstGeom prst="rect">
            <a:avLst/>
          </a:prstGeom>
          <a:solidFill>
            <a:schemeClr val="accent4">
              <a:lumMod val="20000"/>
              <a:lumOff val="80000"/>
            </a:schemeClr>
          </a:solidFill>
          <a:ln>
            <a:solidFill>
              <a:srgbClr val="FF0000"/>
            </a:solidFill>
          </a:ln>
        </p:spPr>
        <p:txBody>
          <a:bodyPr wrap="square">
            <a:spAutoFit/>
          </a:bodyPr>
          <a:lstStyle/>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try</a:t>
            </a:r>
            <a:r>
              <a:rPr lang="en-US" altLang="x-none"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200" b="1" kern="100" dirty="0">
              <a:solidFill>
                <a:srgbClr val="FF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 = open("testfile.txt", "w")</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2286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f.write("This is a test file for testing exceptions!!!")</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22860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f1 = open("testfile1.txt", "r")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 file found or failed to read file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except IOError</a:t>
            </a:r>
            <a:r>
              <a:rPr lang="en-US" altLang="x-none"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print("File not found or reading file failed")</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else</a:t>
            </a:r>
            <a:r>
              <a:rPr lang="en-US" altLang="x-none"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print("File written successfully!")</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finally</a:t>
            </a:r>
            <a:r>
              <a:rPr lang="en-US" altLang="x-none"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f.close()</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127448" y="439737"/>
            <a:ext cx="9577388" cy="504825"/>
          </a:xfrm>
        </p:spPr>
        <p:txBody>
          <a:bodyPr/>
          <a:lstStyle/>
          <a:p>
            <a:pPr eaLnBrk="1" hangingPunct="1">
              <a:defRPr/>
            </a:pPr>
            <a:r>
              <a:rPr lang="zh-CN" altLang="zh-CN"/>
              <a:t>The order in which exceptions are caught</a:t>
            </a:r>
            <a:endParaRPr lang="zh-CN" altLang="en-US"/>
          </a:p>
        </p:txBody>
      </p:sp>
      <p:sp>
        <p:nvSpPr>
          <p:cNvPr id="29699" name="内容占位符 2"/>
          <p:cNvSpPr>
            <a:spLocks noGrp="1" noChangeArrowheads="1"/>
          </p:cNvSpPr>
          <p:nvPr>
            <p:ph idx="1"/>
          </p:nvPr>
        </p:nvSpPr>
        <p:spPr>
          <a:xfrm>
            <a:off x="623888" y="909638"/>
            <a:ext cx="11304587" cy="4114800"/>
          </a:xfrm>
        </p:spPr>
        <p:txBody>
          <a:bodyPr/>
          <a:lstStyle/>
          <a:p>
            <a:pPr algn="just" eaLnBrk="1" hangingPunct="1"/>
            <a:r>
              <a:rPr lang="en-US" altLang="zh-CN" sz="2400"/>
              <a:t>The except </a:t>
            </a:r>
            <a:r>
              <a:rPr lang="zh-CN" altLang="zh-CN" sz="2400"/>
              <a:t>block catches and handles a specific type of exception (this type is called an "exception filter"), and multiple </a:t>
            </a:r>
            <a:r>
              <a:rPr lang="en-US" altLang="zh-CN" sz="2400"/>
              <a:t>except </a:t>
            </a:r>
            <a:r>
              <a:rPr lang="zh-CN" altLang="zh-CN" sz="2400"/>
              <a:t>blocks with different exception filters can be chained together.</a:t>
            </a:r>
            <a:endParaRPr lang="en-US" altLang="zh-CN" sz="2400"/>
          </a:p>
        </p:txBody>
      </p:sp>
      <p:sp>
        <p:nvSpPr>
          <p:cNvPr id="27652" name="矩形 2"/>
          <p:cNvSpPr>
            <a:spLocks noChangeArrowheads="1"/>
          </p:cNvSpPr>
          <p:nvPr/>
        </p:nvSpPr>
        <p:spPr bwMode="auto">
          <a:xfrm>
            <a:off x="776610" y="2060089"/>
            <a:ext cx="10791998" cy="978729"/>
          </a:xfrm>
          <a:prstGeom prst="rect">
            <a:avLst/>
          </a:prstGeom>
          <a:noFill/>
          <a:ln>
            <a:noFill/>
          </a:ln>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marL="228600" lvl="1" indent="-228600" eaLnBrk="1" hangingPunct="1">
              <a:spcBef>
                <a:spcPts val="1000"/>
              </a:spcBef>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7.10</a:t>
            </a:r>
            <a:r>
              <a:rPr lang="zh-CN" altLang="zh-CN" sz="2400" b="1" dirty="0">
                <a:highlight>
                  <a:srgbClr val="00FFFF"/>
                </a:highlight>
                <a:latin typeface="+mn-lt"/>
                <a:ea typeface="Times New Roman" panose="02020603050405020304" pitchFamily="18" charset="0"/>
                <a:cs typeface="Times New Roman" panose="02020603050405020304" pitchFamily="18" charset="0"/>
              </a:rPr>
              <a:t>] Example of Exception Class Position Order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try_except2.py</a:t>
            </a:r>
            <a:r>
              <a:rPr lang="zh-CN" altLang="zh-CN" sz="2400" b="1" dirty="0">
                <a:highlight>
                  <a:srgbClr val="00FFFF"/>
                </a:highlight>
                <a:latin typeface="+mn-lt"/>
                <a:ea typeface="Times New Roman" panose="02020603050405020304" pitchFamily="18" charset="0"/>
                <a:cs typeface="Times New Roman" panose="02020603050405020304" pitchFamily="18" charset="0"/>
              </a:rPr>
              <a:t>): The highly derived exception class </a:t>
            </a:r>
            <a:r>
              <a:rPr lang="en-US" altLang="zh-CN" sz="2400" b="1" dirty="0" err="1">
                <a:highlight>
                  <a:srgbClr val="00FFFF"/>
                </a:highlight>
                <a:latin typeface="+mn-lt"/>
                <a:ea typeface="Times New Roman" panose="02020603050405020304" pitchFamily="18" charset="0"/>
                <a:cs typeface="Times New Roman" panose="02020603050405020304" pitchFamily="18" charset="0"/>
              </a:rPr>
              <a:t>NumberError is </a:t>
            </a:r>
            <a:r>
              <a:rPr lang="zh-CN" altLang="zh-CN" sz="2400" b="1" dirty="0">
                <a:highlight>
                  <a:srgbClr val="00FFFF"/>
                </a:highlight>
                <a:latin typeface="+mn-lt"/>
                <a:ea typeface="Times New Roman" panose="02020603050405020304" pitchFamily="18" charset="0"/>
                <a:cs typeface="Times New Roman" panose="02020603050405020304" pitchFamily="18" charset="0"/>
              </a:rPr>
              <a:t>placed after the lesser derived </a:t>
            </a:r>
            <a:r>
              <a:rPr lang="en-US" altLang="zh-CN" sz="2400" b="1" dirty="0">
                <a:highlight>
                  <a:srgbClr val="00FFFF"/>
                </a:highlight>
                <a:latin typeface="+mn-lt"/>
                <a:ea typeface="Times New Roman" panose="02020603050405020304" pitchFamily="18" charset="0"/>
                <a:cs typeface="Times New Roman" panose="02020603050405020304" pitchFamily="18" charset="0"/>
              </a:rPr>
              <a:t>Exception</a:t>
            </a:r>
            <a:r>
              <a:rPr lang="zh-CN" altLang="zh-CN" sz="2400" b="1" dirty="0">
                <a:highlight>
                  <a:srgbClr val="00FFFF"/>
                </a:highlight>
                <a:latin typeface="+mn-lt"/>
                <a:ea typeface="Times New Roman" panose="02020603050405020304" pitchFamily="18" charset="0"/>
                <a:cs typeface="Times New Roman" panose="02020603050405020304" pitchFamily="18" charset="0"/>
              </a:rPr>
              <a:t>, causing the program to never catch it.</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1919605" y="3717290"/>
            <a:ext cx="8575040" cy="2543810"/>
          </a:xfrm>
          <a:prstGeom prst="rect">
            <a:avLst/>
          </a:prstGeom>
          <a:solidFill>
            <a:schemeClr val="accent4">
              <a:lumMod val="20000"/>
              <a:lumOff val="80000"/>
            </a:schemeClr>
          </a:solidFill>
          <a:ln>
            <a:solidFill>
              <a:srgbClr val="FF0000"/>
            </a:solidFill>
          </a:ln>
        </p:spPr>
        <p:txBody>
          <a:bodyPr wrap="square">
            <a:no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(44, 78, 90, -80, 55)</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total = 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try.</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 &lt; 0: raise ValueError(str(i)+"negative")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print('Total=', total)</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except Exception.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127448" y="439737"/>
            <a:ext cx="9577388" cy="504825"/>
          </a:xfrm>
        </p:spPr>
        <p:txBody>
          <a:bodyPr/>
          <a:lstStyle/>
          <a:p>
            <a:pPr eaLnBrk="1" hangingPunct="1">
              <a:defRPr/>
            </a:pPr>
            <a:r>
              <a:rPr lang="zh-CN" altLang="zh-CN"/>
              <a:t>The order in which exceptions are caught</a:t>
            </a:r>
            <a:endParaRPr lang="zh-CN" altLang="en-US"/>
          </a:p>
        </p:txBody>
      </p:sp>
      <p:sp>
        <p:nvSpPr>
          <p:cNvPr id="27652" name="矩形 2"/>
          <p:cNvSpPr>
            <a:spLocks noChangeArrowheads="1"/>
          </p:cNvSpPr>
          <p:nvPr/>
        </p:nvSpPr>
        <p:spPr bwMode="auto">
          <a:xfrm>
            <a:off x="776610" y="983764"/>
            <a:ext cx="10791998" cy="978729"/>
          </a:xfrm>
          <a:prstGeom prst="rect">
            <a:avLst/>
          </a:prstGeom>
          <a:noFill/>
          <a:ln>
            <a:noFill/>
          </a:ln>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marL="228600" lvl="1" indent="-228600" eaLnBrk="1" hangingPunct="1">
              <a:spcBef>
                <a:spcPts val="1000"/>
              </a:spcBef>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7.10</a:t>
            </a:r>
            <a:r>
              <a:rPr lang="zh-CN" altLang="zh-CN" sz="2400" b="1" dirty="0">
                <a:highlight>
                  <a:srgbClr val="00FFFF"/>
                </a:highlight>
                <a:latin typeface="+mn-lt"/>
                <a:ea typeface="Times New Roman" panose="02020603050405020304" pitchFamily="18" charset="0"/>
                <a:cs typeface="Times New Roman" panose="02020603050405020304" pitchFamily="18" charset="0"/>
              </a:rPr>
              <a:t>] Example of Exception Class Position Order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try_except2.py</a:t>
            </a:r>
            <a:r>
              <a:rPr lang="zh-CN" altLang="zh-CN" sz="2400" b="1" dirty="0">
                <a:highlight>
                  <a:srgbClr val="00FFFF"/>
                </a:highlight>
                <a:latin typeface="+mn-lt"/>
                <a:ea typeface="Times New Roman" panose="02020603050405020304" pitchFamily="18" charset="0"/>
                <a:cs typeface="Times New Roman" panose="02020603050405020304" pitchFamily="18" charset="0"/>
              </a:rPr>
              <a:t>): The highly derived exception class </a:t>
            </a:r>
            <a:r>
              <a:rPr lang="en-US" altLang="zh-CN" sz="2400" b="1" dirty="0" err="1">
                <a:highlight>
                  <a:srgbClr val="00FFFF"/>
                </a:highlight>
                <a:latin typeface="+mn-lt"/>
                <a:ea typeface="Times New Roman" panose="02020603050405020304" pitchFamily="18" charset="0"/>
                <a:cs typeface="Times New Roman" panose="02020603050405020304" pitchFamily="18" charset="0"/>
              </a:rPr>
              <a:t>NumberError is </a:t>
            </a:r>
            <a:r>
              <a:rPr lang="zh-CN" altLang="zh-CN" sz="2400" b="1" dirty="0">
                <a:highlight>
                  <a:srgbClr val="00FFFF"/>
                </a:highlight>
                <a:latin typeface="+mn-lt"/>
                <a:ea typeface="Times New Roman" panose="02020603050405020304" pitchFamily="18" charset="0"/>
                <a:cs typeface="Times New Roman" panose="02020603050405020304" pitchFamily="18" charset="0"/>
              </a:rPr>
              <a:t>placed after the lesser derived </a:t>
            </a:r>
            <a:r>
              <a:rPr lang="en-US" altLang="zh-CN" sz="2400" b="1" dirty="0">
                <a:highlight>
                  <a:srgbClr val="00FFFF"/>
                </a:highlight>
                <a:latin typeface="+mn-lt"/>
                <a:ea typeface="Times New Roman" panose="02020603050405020304" pitchFamily="18" charset="0"/>
                <a:cs typeface="Times New Roman" panose="02020603050405020304" pitchFamily="18" charset="0"/>
              </a:rPr>
              <a:t>Exception</a:t>
            </a:r>
            <a:r>
              <a:rPr lang="zh-CN" altLang="zh-CN" sz="2400" b="1" dirty="0">
                <a:highlight>
                  <a:srgbClr val="00FFFF"/>
                </a:highlight>
                <a:latin typeface="+mn-lt"/>
                <a:ea typeface="Times New Roman" panose="02020603050405020304" pitchFamily="18" charset="0"/>
                <a:cs typeface="Times New Roman" panose="02020603050405020304" pitchFamily="18" charset="0"/>
              </a:rPr>
              <a:t>, causing the program to never catch it.</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130493" y="2544128"/>
            <a:ext cx="6688137" cy="3478212"/>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(44, 78, 90, -80, 55)</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total = 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try.</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a:</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 &lt; 0: raise ValueError(str(i)+"negative")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i</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print('Total=', total)</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except Exception.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print('An exception occurred')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except ValueError.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print('Values cannot be negative')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p:nvPr/>
        </p:nvSpPr>
        <p:spPr>
          <a:xfrm>
            <a:off x="6983730" y="2567940"/>
            <a:ext cx="5006975" cy="3420745"/>
          </a:xfrm>
          <a:prstGeom prst="rect">
            <a:avLst/>
          </a:prstGeom>
          <a:solidFill>
            <a:schemeClr val="accent1">
              <a:lumMod val="20000"/>
              <a:lumOff val="80000"/>
            </a:schemeClr>
          </a:solidFill>
          <a:ln>
            <a:solidFill>
              <a:schemeClr val="tx1"/>
            </a:solidFill>
          </a:ln>
        </p:spPr>
        <p:txBody>
          <a:bodyPr>
            <a:noAutofit/>
          </a:bodyPr>
          <a:lstStyle/>
          <a:p>
            <a:pPr algn="just">
              <a:defRPr/>
            </a:pPr>
            <a:r>
              <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Exception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is the parent class of all derived classes in the program, so it will be caught and handled first, outputting the message "An exception has occurred"; while the subsequent exception </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ValueError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cannot be caught. The order of the two should be exchanged</a:t>
            </a:r>
            <a:endPar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noChangeArrowheads="1"/>
          </p:cNvSpPr>
          <p:nvPr>
            <p:ph type="title"/>
          </p:nvPr>
        </p:nvSpPr>
        <p:spPr>
          <a:xfrm>
            <a:off x="156845" y="618490"/>
            <a:ext cx="12021820" cy="542925"/>
          </a:xfrm>
        </p:spPr>
        <p:txBody>
          <a:bodyPr/>
          <a:lstStyle/>
          <a:p>
            <a:pPr eaLnBrk="1" hangingPunct="1">
              <a:defRPr/>
            </a:pPr>
            <a:r>
              <a:rPr lang="en-US" altLang="zh-CN" dirty="0"/>
              <a:t>Finally </a:t>
            </a:r>
            <a:r>
              <a:rPr lang="zh-CN" altLang="zh-CN" dirty="0"/>
              <a:t>blocks and handling of </a:t>
            </a:r>
            <a:br>
              <a:rPr lang="zh-CN" altLang="zh-CN" dirty="0"/>
            </a:br>
            <a:r>
              <a:rPr lang="zh-CN" altLang="zh-CN" dirty="0"/>
              <a:t>exceptions when they occur</a:t>
            </a:r>
            <a:endParaRPr lang="zh-CN" altLang="en-US" dirty="0"/>
          </a:p>
        </p:txBody>
      </p:sp>
      <p:sp>
        <p:nvSpPr>
          <p:cNvPr id="30723" name="内容占位符 2"/>
          <p:cNvSpPr>
            <a:spLocks noGrp="1" noChangeArrowheads="1"/>
          </p:cNvSpPr>
          <p:nvPr>
            <p:ph idx="1"/>
          </p:nvPr>
        </p:nvSpPr>
        <p:spPr>
          <a:xfrm>
            <a:off x="48260" y="1544638"/>
            <a:ext cx="11736388" cy="4978400"/>
          </a:xfrm>
        </p:spPr>
        <p:txBody>
          <a:bodyPr/>
          <a:lstStyle/>
          <a:p>
            <a:pPr algn="just" eaLnBrk="1" hangingPunct="1"/>
            <a:r>
              <a:rPr lang="en-US" altLang="zh-CN"/>
              <a:t>The finally </a:t>
            </a:r>
            <a:r>
              <a:rPr lang="zh-CN" altLang="zh-CN"/>
              <a:t>block is always executed after the execution of </a:t>
            </a:r>
            <a:r>
              <a:rPr lang="en-US" altLang="zh-CN"/>
              <a:t>the try </a:t>
            </a:r>
            <a:r>
              <a:rPr lang="zh-CN" altLang="zh-CN"/>
              <a:t>and </a:t>
            </a:r>
            <a:r>
              <a:rPr lang="en-US" altLang="zh-CN"/>
              <a:t>except </a:t>
            </a:r>
            <a:r>
              <a:rPr lang="zh-CN" altLang="zh-CN"/>
              <a:t>blocks, regardless of whether an exception is thrown or an </a:t>
            </a:r>
            <a:r>
              <a:rPr lang="en-US" altLang="zh-CN"/>
              <a:t>except </a:t>
            </a:r>
            <a:r>
              <a:rPr lang="zh-CN" altLang="zh-CN"/>
              <a:t>block matching the type of the exception is found.</a:t>
            </a:r>
            <a:endParaRPr lang="en-US" altLang="zh-CN"/>
          </a:p>
          <a:p>
            <a:pPr algn="just" eaLnBrk="1" hangingPunct="1"/>
            <a:r>
              <a:rPr lang="en-US" altLang="zh-CN"/>
              <a:t>The finally </a:t>
            </a:r>
            <a:r>
              <a:rPr lang="zh-CN" altLang="zh-CN"/>
              <a:t>block is used to clean up operations performed in the </a:t>
            </a:r>
            <a:r>
              <a:rPr lang="en-US" altLang="zh-CN"/>
              <a:t>try </a:t>
            </a:r>
            <a:r>
              <a:rPr lang="zh-CN" altLang="zh-CN"/>
              <a:t>block, such as releasing the resources it occupies (e.g., file streams, database connections, and graphic handles), without having to wait for the garbage collector in the runtime library to finish the object.</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1510813" y="432195"/>
            <a:ext cx="9602787" cy="504825"/>
          </a:xfrm>
        </p:spPr>
        <p:txBody>
          <a:bodyPr/>
          <a:lstStyle/>
          <a:p>
            <a:pPr eaLnBrk="1" hangingPunct="1">
              <a:defRPr/>
            </a:pPr>
            <a:r>
              <a:rPr lang="zh-CN" altLang="zh-CN" dirty="0"/>
              <a:t>Errors in the program</a:t>
            </a:r>
            <a:endParaRPr lang="zh-CN" altLang="en-US" dirty="0"/>
          </a:p>
        </p:txBody>
      </p:sp>
      <p:sp>
        <p:nvSpPr>
          <p:cNvPr id="14339" name="内容占位符 2"/>
          <p:cNvSpPr>
            <a:spLocks noGrp="1" noChangeArrowheads="1"/>
          </p:cNvSpPr>
          <p:nvPr>
            <p:ph idx="1"/>
          </p:nvPr>
        </p:nvSpPr>
        <p:spPr>
          <a:xfrm>
            <a:off x="908051" y="836712"/>
            <a:ext cx="10444533" cy="3295650"/>
          </a:xfrm>
        </p:spPr>
        <p:txBody>
          <a:bodyPr/>
          <a:lstStyle/>
          <a:p>
            <a:pPr algn="just" eaLnBrk="1" hangingPunct="1">
              <a:defRPr/>
            </a:pPr>
            <a:r>
              <a:rPr lang="zh-CN" altLang="zh-CN" sz="2400" dirty="0">
                <a:solidFill>
                  <a:srgbClr val="FF0000"/>
                </a:solidFill>
              </a:rPr>
              <a:t>Syntax errors</a:t>
            </a:r>
            <a:r>
              <a:rPr lang="zh-CN" altLang="zh-CN" sz="2400" dirty="0"/>
              <a:t>, </a:t>
            </a:r>
            <a:r>
              <a:rPr lang="zh-CN" altLang="zh-CN" sz="2400" dirty="0">
                <a:solidFill>
                  <a:srgbClr val="FF0000"/>
                </a:solidFill>
              </a:rPr>
              <a:t>runtime errors </a:t>
            </a:r>
            <a:r>
              <a:rPr lang="zh-CN" altLang="zh-CN" sz="2400" dirty="0"/>
              <a:t>and </a:t>
            </a:r>
            <a:r>
              <a:rPr lang="zh-CN" altLang="zh-CN" sz="2400" dirty="0">
                <a:solidFill>
                  <a:srgbClr val="FF0000"/>
                </a:solidFill>
              </a:rPr>
              <a:t>logic errors</a:t>
            </a:r>
            <a:endParaRPr lang="en-US" altLang="zh-CN" sz="2400" dirty="0">
              <a:solidFill>
                <a:srgbClr val="FF0000"/>
              </a:solidFill>
            </a:endParaRPr>
          </a:p>
          <a:p>
            <a:pPr lvl="1" algn="just" eaLnBrk="1" hangingPunct="1">
              <a:defRPr/>
            </a:pPr>
            <a:r>
              <a:rPr lang="zh-CN" altLang="zh-CN" sz="2400" dirty="0"/>
              <a:t>Syntax errors are spelling syntax errors in its source code that cause the </a:t>
            </a:r>
            <a:r>
              <a:rPr lang="en-US" altLang="zh-CN" sz="2400" dirty="0"/>
              <a:t>Python compiler </a:t>
            </a:r>
            <a:r>
              <a:rPr lang="zh-CN" altLang="zh-CN" sz="2400" dirty="0"/>
              <a:t>to fail to convert the </a:t>
            </a:r>
            <a:r>
              <a:rPr lang="en-US" altLang="zh-CN" sz="2400" dirty="0"/>
              <a:t>Python </a:t>
            </a:r>
            <a:r>
              <a:rPr lang="zh-CN" altLang="zh-CN" sz="2400" dirty="0"/>
              <a:t>source code to byte code, so they are also called compilation errors</a:t>
            </a:r>
            <a:endParaRPr lang="en-US" altLang="zh-CN" sz="2400" dirty="0"/>
          </a:p>
          <a:p>
            <a:pPr marL="228600" lvl="1" algn="just" eaLnBrk="1" hangingPunct="1">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7.1</a:t>
            </a:r>
            <a:r>
              <a:rPr lang="zh-CN" altLang="zh-CN" sz="2400" dirty="0">
                <a:highlight>
                  <a:srgbClr val="00FFFF"/>
                </a:highlight>
                <a:cs typeface="Times New Roman" panose="02020603050405020304" pitchFamily="18" charset="0"/>
              </a:rPr>
              <a:t>] </a:t>
            </a:r>
            <a:r>
              <a:rPr lang="en-US" altLang="zh-CN" sz="2400" dirty="0">
                <a:highlight>
                  <a:srgbClr val="00FFFF"/>
                </a:highlight>
                <a:cs typeface="Times New Roman" panose="02020603050405020304" pitchFamily="18" charset="0"/>
              </a:rPr>
              <a:t>Python syntax </a:t>
            </a:r>
            <a:r>
              <a:rPr lang="zh-CN" altLang="zh-CN" sz="2400" dirty="0">
                <a:highlight>
                  <a:srgbClr val="00FFFF"/>
                </a:highlight>
                <a:cs typeface="Times New Roman" panose="02020603050405020304" pitchFamily="18" charset="0"/>
              </a:rPr>
              <a:t>error example (</a:t>
            </a:r>
            <a:r>
              <a:rPr lang="en-US" altLang="zh-CN" sz="2400" kern="100" dirty="0">
                <a:highlight>
                  <a:srgbClr val="FFFF00"/>
                </a:highlight>
                <a:cs typeface="Times New Roman" panose="02020603050405020304" pitchFamily="18" charset="0"/>
              </a:rPr>
              <a:t>syntax_error.py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pic>
        <p:nvPicPr>
          <p:cNvPr id="1638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4187825"/>
            <a:ext cx="105378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23570" y="3213100"/>
            <a:ext cx="10851515" cy="829945"/>
          </a:xfrm>
          <a:prstGeom prst="rect">
            <a:avLst/>
          </a:prstGeom>
          <a:solidFill>
            <a:schemeClr val="accent4">
              <a:lumMod val="20000"/>
              <a:lumOff val="80000"/>
            </a:schemeClr>
          </a:solidFill>
          <a:ln>
            <a:solidFill>
              <a:srgbClr val="FF0000"/>
            </a:solidFill>
          </a:ln>
        </p:spPr>
        <p:txBody>
          <a:bodyPr wrap="square">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print("Good Luck!"</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print("Y</a:t>
            </a:r>
            <a:r>
              <a:rPr lang="en-US" altLang="x-none"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ur lucky random number today is:", random.choice(range(10)))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矩形 1"/>
          <p:cNvSpPr>
            <a:spLocks noChangeArrowheads="1"/>
          </p:cNvSpPr>
          <p:nvPr/>
        </p:nvSpPr>
        <p:spPr bwMode="auto">
          <a:xfrm>
            <a:off x="263352" y="1444625"/>
            <a:ext cx="11928648" cy="978729"/>
          </a:xfrm>
          <a:prstGeom prst="rect">
            <a:avLst/>
          </a:prstGeom>
          <a:noFill/>
          <a:ln>
            <a:noFill/>
          </a:ln>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marL="228600" lvl="1" indent="-228600" eaLnBrk="1" hangingPunct="1">
              <a:spcBef>
                <a:spcPts val="1000"/>
              </a:spcBef>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7.11</a:t>
            </a:r>
            <a:r>
              <a:rPr lang="zh-CN" altLang="zh-CN" sz="2400" b="1" dirty="0">
                <a:highlight>
                  <a:srgbClr val="00FFFF"/>
                </a:highlight>
                <a:latin typeface="+mn-lt"/>
                <a:ea typeface="Times New Roman" panose="02020603050405020304" pitchFamily="18" charset="0"/>
                <a:cs typeface="Times New Roman" panose="02020603050405020304" pitchFamily="18" charset="0"/>
              </a:rPr>
              <a:t>] Example of code that is guaranteed to execute using the </a:t>
            </a:r>
            <a:r>
              <a:rPr lang="en-US" altLang="zh-CN" sz="2400" b="1" dirty="0">
                <a:highlight>
                  <a:srgbClr val="00FFFF"/>
                </a:highlight>
                <a:latin typeface="+mn-lt"/>
                <a:ea typeface="Times New Roman" panose="02020603050405020304" pitchFamily="18" charset="0"/>
                <a:cs typeface="Times New Roman" panose="02020603050405020304" pitchFamily="18" charset="0"/>
              </a:rPr>
              <a:t>finally </a:t>
            </a:r>
            <a:r>
              <a:rPr lang="zh-CN" altLang="zh-CN" sz="2400" b="1" dirty="0">
                <a:highlight>
                  <a:srgbClr val="00FFFF"/>
                </a:highlight>
                <a:latin typeface="+mn-lt"/>
                <a:ea typeface="Times New Roman" panose="02020603050405020304" pitchFamily="18" charset="0"/>
                <a:cs typeface="Times New Roman" panose="02020603050405020304" pitchFamily="18" charset="0"/>
              </a:rPr>
              <a:t>statement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try_finally.py</a:t>
            </a:r>
            <a:r>
              <a:rPr lang="zh-CN" altLang="zh-CN" sz="2400" b="1" dirty="0">
                <a:highlight>
                  <a:srgbClr val="00FFFF"/>
                </a:highlight>
                <a:latin typeface="+mn-lt"/>
                <a:ea typeface="Times New Roman" panose="02020603050405020304" pitchFamily="18" charset="0"/>
                <a:cs typeface="Times New Roman" panose="02020603050405020304" pitchFamily="18" charset="0"/>
              </a:rPr>
              <a:t>). Write the input string to text until you press </a:t>
            </a:r>
            <a:r>
              <a:rPr lang="en-US" altLang="zh-CN" sz="2400" b="1" dirty="0">
                <a:highlight>
                  <a:srgbClr val="00FFFF"/>
                </a:highlight>
                <a:latin typeface="+mn-lt"/>
                <a:ea typeface="Times New Roman" panose="02020603050405020304" pitchFamily="18" charset="0"/>
                <a:cs typeface="Times New Roman" panose="02020603050405020304" pitchFamily="18" charset="0"/>
              </a:rPr>
              <a:t>Q to </a:t>
            </a:r>
            <a:r>
              <a:rPr lang="zh-CN" altLang="zh-CN" sz="2400" b="1" dirty="0">
                <a:highlight>
                  <a:srgbClr val="00FFFF"/>
                </a:highlight>
                <a:latin typeface="+mn-lt"/>
                <a:ea typeface="Times New Roman" panose="02020603050405020304" pitchFamily="18" charset="0"/>
                <a:cs typeface="Times New Roman" panose="02020603050405020304" pitchFamily="18" charset="0"/>
              </a:rPr>
              <a:t>finish. If you press </a:t>
            </a:r>
            <a:r>
              <a:rPr lang="en-US" altLang="zh-CN" sz="2400" b="1" dirty="0" err="1">
                <a:highlight>
                  <a:srgbClr val="00FFFF"/>
                </a:highlight>
                <a:latin typeface="+mn-lt"/>
                <a:ea typeface="Times New Roman" panose="02020603050405020304" pitchFamily="18" charset="0"/>
                <a:cs typeface="Times New Roman" panose="02020603050405020304" pitchFamily="18" charset="0"/>
              </a:rPr>
              <a:t>Ctrl+C </a:t>
            </a:r>
            <a:r>
              <a:rPr lang="zh-CN" altLang="zh-CN" sz="2400" b="1" dirty="0">
                <a:highlight>
                  <a:srgbClr val="00FFFF"/>
                </a:highlight>
                <a:latin typeface="+mn-lt"/>
                <a:ea typeface="Times New Roman" panose="02020603050405020304" pitchFamily="18" charset="0"/>
                <a:cs typeface="Times New Roman" panose="02020603050405020304" pitchFamily="18" charset="0"/>
              </a:rPr>
              <a:t>to interrupt the program run, you are also guaranteed to close the open file normally</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1924050" y="3069908"/>
            <a:ext cx="7988300" cy="3170237"/>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try.</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 = open('mytext.txt', 'w') #Open the file to be written to</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while True: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 = input('Please enter a string (press Q to end):')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s.upper() == 'Q': break</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f.write(s + '\n')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except KeyboardInterrupt.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print('Program interrupt! (Ctrl-C)')</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finally.</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f.close()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a:spLocks noGrp="1" noChangeArrowheads="1"/>
          </p:cNvSpPr>
          <p:nvPr>
            <p:custDataLst>
              <p:tags r:id="rId1"/>
            </p:custDataLst>
          </p:nvPr>
        </p:nvSpPr>
        <p:spPr>
          <a:xfrm>
            <a:off x="156845" y="618490"/>
            <a:ext cx="12021820" cy="542925"/>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en-US" altLang="zh-CN" dirty="0">
                <a:cs typeface="Times New Roman" panose="02020603050405020304" pitchFamily="18" charset="0"/>
              </a:rPr>
              <a:t>Finally </a:t>
            </a:r>
            <a:r>
              <a:rPr lang="zh-CN" altLang="zh-CN" dirty="0">
                <a:cs typeface="Times New Roman" panose="02020603050405020304" pitchFamily="18" charset="0"/>
              </a:rPr>
              <a:t>blocks and handling of </a:t>
            </a:r>
            <a:br>
              <a:rPr lang="zh-CN" altLang="zh-CN" dirty="0">
                <a:cs typeface="Times New Roman" panose="02020603050405020304" pitchFamily="18" charset="0"/>
              </a:rPr>
            </a:br>
            <a:r>
              <a:rPr lang="zh-CN" altLang="zh-CN" dirty="0">
                <a:cs typeface="Times New Roman" panose="02020603050405020304" pitchFamily="18" charset="0"/>
              </a:rPr>
              <a:t>exceptions when they occur</a:t>
            </a:r>
            <a:endParaRPr lang="zh-CN" altLang="en-US" dirty="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055688" y="474663"/>
            <a:ext cx="9720262" cy="504825"/>
          </a:xfrm>
        </p:spPr>
        <p:txBody>
          <a:bodyPr/>
          <a:lstStyle/>
          <a:p>
            <a:pPr eaLnBrk="1" hangingPunct="1">
              <a:defRPr/>
            </a:pPr>
            <a:r>
              <a:rPr lang="zh-CN" altLang="zh-CN" dirty="0"/>
              <a:t>Customized Exception Classes</a:t>
            </a:r>
            <a:endParaRPr lang="zh-CN" altLang="en-US" dirty="0"/>
          </a:p>
        </p:txBody>
      </p:sp>
      <p:sp>
        <p:nvSpPr>
          <p:cNvPr id="31747" name="内容占位符 2"/>
          <p:cNvSpPr>
            <a:spLocks noGrp="1" noChangeArrowheads="1"/>
          </p:cNvSpPr>
          <p:nvPr>
            <p:ph idx="1"/>
          </p:nvPr>
        </p:nvSpPr>
        <p:spPr>
          <a:xfrm>
            <a:off x="549910" y="1266825"/>
            <a:ext cx="10582910" cy="2919095"/>
          </a:xfrm>
        </p:spPr>
        <p:txBody>
          <a:bodyPr/>
          <a:lstStyle/>
          <a:p>
            <a:pPr eaLnBrk="1" hangingPunct="1"/>
            <a:r>
              <a:rPr lang="zh-CN" altLang="zh-CN"/>
              <a:t>Custom exception classes generally inherit from </a:t>
            </a:r>
            <a:r>
              <a:rPr lang="en-US" altLang="zh-CN"/>
              <a:t>Exception </a:t>
            </a:r>
            <a:r>
              <a:rPr lang="zh-CN" altLang="zh-CN"/>
              <a:t>or its subclasses. The naming convention for custom exception classes is generally </a:t>
            </a:r>
            <a:r>
              <a:rPr lang="en-US" altLang="zh-CN"/>
              <a:t>Error </a:t>
            </a:r>
            <a:r>
              <a:rPr lang="zh-CN" altLang="zh-CN"/>
              <a:t>or </a:t>
            </a:r>
            <a:r>
              <a:rPr lang="en-US" altLang="zh-CN"/>
              <a:t>Exception </a:t>
            </a:r>
            <a:r>
              <a:rPr lang="zh-CN" altLang="zh-CN"/>
              <a:t>suffixes</a:t>
            </a:r>
            <a:endParaRPr lang="en-US" altLang="zh-CN"/>
          </a:p>
        </p:txBody>
      </p:sp>
      <p:sp>
        <p:nvSpPr>
          <p:cNvPr id="3" name="矩形 1"/>
          <p:cNvSpPr>
            <a:spLocks noChangeArrowheads="1"/>
          </p:cNvSpPr>
          <p:nvPr>
            <p:custDataLst>
              <p:tags r:id="rId1"/>
            </p:custDataLst>
          </p:nvPr>
        </p:nvSpPr>
        <p:spPr bwMode="auto">
          <a:xfrm>
            <a:off x="551180" y="2779395"/>
            <a:ext cx="10045700" cy="1420495"/>
          </a:xfrm>
          <a:prstGeom prst="rect">
            <a:avLst/>
          </a:prstGeom>
          <a:noFill/>
          <a:ln>
            <a:noFill/>
          </a:ln>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marL="228600" lvl="1" indent="-228600" eaLnBrk="1" hangingPunct="1">
              <a:spcBef>
                <a:spcPts val="1000"/>
              </a:spcBef>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7.12</a:t>
            </a:r>
            <a:r>
              <a:rPr lang="zh-CN" altLang="zh-CN" sz="2400" b="1" dirty="0">
                <a:highlight>
                  <a:srgbClr val="00FFFF"/>
                </a:highlight>
                <a:latin typeface="+mn-lt"/>
                <a:ea typeface="Times New Roman" panose="02020603050405020304" pitchFamily="18" charset="0"/>
                <a:cs typeface="Times New Roman" panose="02020603050405020304" pitchFamily="18" charset="0"/>
              </a:rPr>
              <a:t>] Create a custom exception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NumberError.py</a:t>
            </a:r>
            <a:r>
              <a:rPr lang="zh-CN" altLang="zh-CN" sz="2400" b="1" dirty="0">
                <a:highlight>
                  <a:srgbClr val="00FFFF"/>
                </a:highlight>
                <a:latin typeface="+mn-lt"/>
                <a:ea typeface="Times New Roman" panose="02020603050405020304" pitchFamily="18" charset="0"/>
                <a:cs typeface="Times New Roman" panose="02020603050405020304" pitchFamily="18" charset="0"/>
              </a:rPr>
              <a:t>) that handles exceptions in applications with negative parameters (e.g., a student grade processing class that cannot allow negative grades)</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a:xfrm>
            <a:off x="1055688" y="474663"/>
            <a:ext cx="9720262" cy="504825"/>
          </a:xfrm>
        </p:spPr>
        <p:txBody>
          <a:bodyPr/>
          <a:lstStyle/>
          <a:p>
            <a:pPr eaLnBrk="1" hangingPunct="1">
              <a:defRPr/>
            </a:pPr>
            <a:r>
              <a:rPr lang="zh-CN" altLang="zh-CN" dirty="0"/>
              <a:t>Customized Exception Classes</a:t>
            </a:r>
            <a:endParaRPr lang="zh-CN" altLang="en-US" dirty="0"/>
          </a:p>
        </p:txBody>
      </p:sp>
      <p:sp>
        <p:nvSpPr>
          <p:cNvPr id="29700" name="矩形 1"/>
          <p:cNvSpPr>
            <a:spLocks noChangeArrowheads="1"/>
          </p:cNvSpPr>
          <p:nvPr/>
        </p:nvSpPr>
        <p:spPr bwMode="auto">
          <a:xfrm>
            <a:off x="335915" y="985520"/>
            <a:ext cx="11704320" cy="1420495"/>
          </a:xfrm>
          <a:prstGeom prst="rect">
            <a:avLst/>
          </a:prstGeom>
          <a:noFill/>
          <a:ln>
            <a:noFill/>
          </a:ln>
        </p:spPr>
        <p:txBody>
          <a:bodyPr wrap="square">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Century Gothic" panose="020B0502020202020204" pitchFamily="34" charset="0"/>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Century Gothic" panose="020B0502020202020204" pitchFamily="34" charset="0"/>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Century Gothic" panose="020B0502020202020204" pitchFamily="34" charset="0"/>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Century Gothic" panose="020B0502020202020204" pitchFamily="34" charset="0"/>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5pPr>
            <a:lvl6pPr marL="25146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6pPr>
            <a:lvl7pPr marL="29718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7pPr>
            <a:lvl8pPr marL="34290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8pPr>
            <a:lvl9pPr marL="3886200" indent="-228600" defTabSz="45720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Century Gothic" panose="020B0502020202020204" pitchFamily="34" charset="0"/>
              </a:defRPr>
            </a:lvl9pPr>
          </a:lstStyle>
          <a:p>
            <a:pPr marL="228600" lvl="1" indent="-228600" eaLnBrk="1" hangingPunct="1">
              <a:spcBef>
                <a:spcPts val="1000"/>
              </a:spcBef>
              <a:defRPr/>
            </a:pP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7.12</a:t>
            </a:r>
            <a:r>
              <a:rPr lang="zh-CN" altLang="zh-CN" sz="2400" b="1" dirty="0">
                <a:highlight>
                  <a:srgbClr val="00FFFF"/>
                </a:highlight>
                <a:latin typeface="+mn-lt"/>
                <a:ea typeface="Times New Roman" panose="02020603050405020304" pitchFamily="18" charset="0"/>
                <a:cs typeface="Times New Roman" panose="02020603050405020304" pitchFamily="18" charset="0"/>
              </a:rPr>
              <a:t>] Create a custom exception (</a:t>
            </a:r>
            <a:r>
              <a:rPr lang="en-US"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NumberError.py</a:t>
            </a:r>
            <a:r>
              <a:rPr lang="zh-CN" altLang="zh-CN" sz="2400" b="1" dirty="0">
                <a:highlight>
                  <a:srgbClr val="00FFFF"/>
                </a:highlight>
                <a:latin typeface="+mn-lt"/>
                <a:ea typeface="Times New Roman" panose="02020603050405020304" pitchFamily="18" charset="0"/>
                <a:cs typeface="Times New Roman" panose="02020603050405020304" pitchFamily="18" charset="0"/>
              </a:rPr>
              <a:t>) that handles exceptions in applications with negative parameters (e.g., a student grade processing class that cannot allow negative grades)</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623570" y="2349500"/>
            <a:ext cx="6600825" cy="4551680"/>
          </a:xfrm>
          <a:prstGeom prst="rect">
            <a:avLst/>
          </a:prstGeom>
          <a:solidFill>
            <a:schemeClr val="accent4">
              <a:lumMod val="20000"/>
              <a:lumOff val="80000"/>
            </a:schemeClr>
          </a:solidFill>
          <a:ln>
            <a:solidFill>
              <a:srgbClr val="FF0000"/>
            </a:solidFill>
          </a:ln>
        </p:spPr>
        <p:txBody>
          <a:bodyPr>
            <a:noAutofit/>
          </a:bodyPr>
          <a:lstStyle/>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class NumberError(Exception): # Custom exception class, inherits from Exception.</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def __init__(self,data).</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Exception.__init__(self, data)</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self.data = data</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def __str__(self): #Overload the __str__ method</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self.data + ': illegal value (&lt; 0)'</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total(data).</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0</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 i in data:</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i &lt; 0: raise NumberError(str(i))</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total += i</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total</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Test code</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data1 = (44, 78, 90, 80, 55)</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print('total=', total(data1))</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data2 = (44, 78, 90, -80, 55)</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print('total=', total(data2))</a:t>
            </a:r>
            <a:endParaRPr lang="zh-CN" altLang="zh-CN" sz="16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174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24705" y="3860800"/>
            <a:ext cx="7567295"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1200150" y="402908"/>
            <a:ext cx="9602788" cy="504825"/>
          </a:xfrm>
        </p:spPr>
        <p:txBody>
          <a:bodyPr/>
          <a:lstStyle/>
          <a:p>
            <a:pPr eaLnBrk="1" hangingPunct="1">
              <a:defRPr/>
            </a:pPr>
            <a:r>
              <a:rPr lang="zh-CN" altLang="zh-CN"/>
              <a:t>assertion processing</a:t>
            </a:r>
            <a:endParaRPr lang="zh-CN" altLang="en-US"/>
          </a:p>
        </p:txBody>
      </p:sp>
      <p:sp>
        <p:nvSpPr>
          <p:cNvPr id="32771" name="内容占位符 2"/>
          <p:cNvSpPr>
            <a:spLocks noGrp="1" noChangeArrowheads="1"/>
          </p:cNvSpPr>
          <p:nvPr>
            <p:ph idx="1"/>
          </p:nvPr>
        </p:nvSpPr>
        <p:spPr>
          <a:xfrm>
            <a:off x="982663" y="981075"/>
            <a:ext cx="10298112" cy="4618038"/>
          </a:xfrm>
        </p:spPr>
        <p:txBody>
          <a:bodyPr/>
          <a:lstStyle/>
          <a:p>
            <a:pPr eaLnBrk="1" hangingPunct="1"/>
            <a:r>
              <a:rPr lang="zh-CN" altLang="zh-CN" sz="2400"/>
              <a:t>Assertions are generally used in the following situations</a:t>
            </a:r>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zh-CN" altLang="zh-CN" sz="2400"/>
          </a:p>
          <a:p>
            <a:pPr eaLnBrk="1" hangingPunct="1"/>
            <a:r>
              <a:rPr lang="zh-CN" altLang="zh-CN" sz="2400"/>
              <a:t>The main function of assertions is to help programmers debug the program to ensure that the program runs correctly; assertions are generally used in the development and debugging phase. That is, when the debugging mode assertions are valid, the optimization mode runs, automatically ignoring the assertions</a:t>
            </a:r>
            <a:endParaRPr lang="zh-CN" altLang="en-US" sz="2400"/>
          </a:p>
        </p:txBody>
      </p:sp>
      <p:sp>
        <p:nvSpPr>
          <p:cNvPr id="3" name="矩形 2"/>
          <p:cNvSpPr/>
          <p:nvPr>
            <p:custDataLst>
              <p:tags r:id="rId1"/>
            </p:custDataLst>
          </p:nvPr>
        </p:nvSpPr>
        <p:spPr>
          <a:xfrm>
            <a:off x="1200150" y="1556385"/>
            <a:ext cx="10544175" cy="2306955"/>
          </a:xfrm>
          <a:prstGeom prst="rect">
            <a:avLst/>
          </a:prstGeom>
        </p:spPr>
        <p:txBody>
          <a:bodyPr wrap="square">
            <a:spAutoFit/>
          </a:bodyPr>
          <a:p>
            <a:pPr>
              <a:defRP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(1) Pre-conditional assertions: properties that must be present before the code is executed</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(2) Postconditional assertion: a characteristic that must be present after code execution.</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(3) Pre- and Post-Invariant Assertion: Characteristics that cannot be changed before or after code execution.</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055688" y="403225"/>
            <a:ext cx="9720262" cy="620713"/>
          </a:xfrm>
        </p:spPr>
        <p:txBody>
          <a:bodyPr/>
          <a:lstStyle/>
          <a:p>
            <a:pPr eaLnBrk="1" hangingPunct="1">
              <a:defRPr/>
            </a:pPr>
            <a:r>
              <a:rPr lang="en-US" altLang="zh-CN" dirty="0"/>
              <a:t>Assert </a:t>
            </a:r>
            <a:r>
              <a:rPr lang="zh-CN" altLang="zh-CN" dirty="0"/>
              <a:t>Statements and </a:t>
            </a:r>
            <a:r>
              <a:rPr lang="en-US" altLang="zh-CN" dirty="0" err="1"/>
              <a:t>AssertionError </a:t>
            </a:r>
            <a:r>
              <a:rPr lang="zh-CN" altLang="zh-CN" dirty="0"/>
              <a:t>Classes</a:t>
            </a:r>
            <a:endParaRPr lang="zh-CN" altLang="en-US" dirty="0"/>
          </a:p>
        </p:txBody>
      </p:sp>
      <p:sp>
        <p:nvSpPr>
          <p:cNvPr id="31747" name="内容占位符 2"/>
          <p:cNvSpPr>
            <a:spLocks noGrp="1" noChangeArrowheads="1"/>
          </p:cNvSpPr>
          <p:nvPr>
            <p:ph idx="1"/>
          </p:nvPr>
        </p:nvSpPr>
        <p:spPr>
          <a:xfrm>
            <a:off x="407988" y="2202498"/>
            <a:ext cx="11591925" cy="4403725"/>
          </a:xfrm>
        </p:spPr>
        <p:txBody>
          <a:bodyPr/>
          <a:lstStyle/>
          <a:p>
            <a:pPr eaLnBrk="1" hangingPunct="1">
              <a:defRPr/>
            </a:pPr>
            <a:r>
              <a:rPr lang="zh-CN" altLang="zh-CN" dirty="0"/>
              <a:t>The </a:t>
            </a:r>
            <a:r>
              <a:rPr lang="en-US" altLang="zh-CN" dirty="0"/>
              <a:t>Python </a:t>
            </a:r>
            <a:r>
              <a:rPr lang="zh-CN" altLang="zh-CN" dirty="0"/>
              <a:t>interpreter has two modes of operation: debug mode and optimization mode. Normally debug mode, the built-in read-only variable</a:t>
            </a:r>
            <a:r>
              <a:rPr lang="en-US" altLang="zh-CN" dirty="0"/>
              <a:t> __debug__ </a:t>
            </a:r>
            <a:r>
              <a:rPr lang="zh-CN" altLang="zh-CN" dirty="0"/>
              <a:t>is </a:t>
            </a:r>
            <a:r>
              <a:rPr lang="en-US" altLang="zh-CN" dirty="0"/>
              <a:t>True</a:t>
            </a:r>
            <a:endParaRPr lang="en-US" altLang="zh-CN" dirty="0"/>
          </a:p>
          <a:p>
            <a:pPr eaLnBrk="1" hangingPunct="1">
              <a:defRPr/>
            </a:pPr>
            <a:r>
              <a:rPr lang="zh-CN" altLang="zh-CN" dirty="0"/>
              <a:t>Running with the </a:t>
            </a:r>
            <a:r>
              <a:rPr lang="en-US" altLang="zh-CN" dirty="0"/>
              <a:t>-O </a:t>
            </a:r>
            <a:r>
              <a:rPr lang="zh-CN" altLang="zh-CN" dirty="0"/>
              <a:t>option (i.e., </a:t>
            </a:r>
            <a:r>
              <a:rPr lang="en-US" altLang="zh-CN" dirty="0"/>
              <a:t>python.exe -O</a:t>
            </a:r>
            <a:r>
              <a:rPr lang="zh-CN" altLang="zh-CN" dirty="0"/>
              <a:t>) is optimized mode, where the built-in read-only variable</a:t>
            </a:r>
            <a:r>
              <a:rPr lang="en-US" altLang="zh-CN" dirty="0"/>
              <a:t> __debug__ </a:t>
            </a:r>
            <a:r>
              <a:rPr lang="zh-CN" altLang="zh-CN" dirty="0"/>
              <a:t>is </a:t>
            </a:r>
            <a:r>
              <a:rPr lang="en-US" altLang="zh-CN" dirty="0"/>
              <a:t>False</a:t>
            </a:r>
            <a:endParaRPr lang="en-US" altLang="zh-CN" dirty="0"/>
          </a:p>
          <a:p>
            <a:pPr marL="0" lvl="1" indent="0" eaLnBrk="1" hangingPunct="1">
              <a:spcBef>
                <a:spcPts val="1000"/>
              </a:spcBef>
              <a:buNone/>
              <a:defRPr/>
            </a:pPr>
            <a:endParaRPr lang="zh-CN" altLang="en-US" sz="2400" dirty="0">
              <a:highlight>
                <a:srgbClr val="00FFFF"/>
              </a:highlight>
              <a:cs typeface="Times New Roman" panose="02020603050405020304" pitchFamily="18" charset="0"/>
            </a:endParaRPr>
          </a:p>
        </p:txBody>
      </p:sp>
      <p:sp>
        <p:nvSpPr>
          <p:cNvPr id="3" name="矩形 2"/>
          <p:cNvSpPr/>
          <p:nvPr>
            <p:custDataLst>
              <p:tags r:id="rId1"/>
            </p:custDataLst>
          </p:nvPr>
        </p:nvSpPr>
        <p:spPr>
          <a:xfrm>
            <a:off x="643890" y="1196340"/>
            <a:ext cx="10544175" cy="829945"/>
          </a:xfrm>
          <a:prstGeom prst="rect">
            <a:avLst/>
          </a:prstGeom>
        </p:spPr>
        <p:txBody>
          <a:bodyPr wrap="square">
            <a:spAutoFit/>
          </a:bodyPr>
          <a:p>
            <a:pPr>
              <a:defRP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assert &lt;boolean expression&gt;								# simple form</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rPr>
              <a:t>assert </a:t>
            </a:r>
            <a:r>
              <a:rPr lang="en-US" sz="2400" b="1" kern="100" dirty="0">
                <a:latin typeface="Times New Roman" panose="02020603050405020304" pitchFamily="18" charset="0"/>
                <a:ea typeface="Times New Roman" panose="02020603050405020304" pitchFamily="18" charset="0"/>
                <a:cs typeface="Times New Roman" panose="02020603050405020304" pitchFamily="18" charset="0"/>
                <a:sym typeface="+mn-ea"/>
              </a:rPr>
              <a:t>&lt;boolean expression&gt;, &lt;string expression&gt;		# form with parameters</a:t>
            </a:r>
            <a:endParaRPr lang="en-US" sz="24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1055688" y="403225"/>
            <a:ext cx="9720262" cy="620713"/>
          </a:xfrm>
        </p:spPr>
        <p:txBody>
          <a:bodyPr/>
          <a:lstStyle/>
          <a:p>
            <a:pPr eaLnBrk="1" hangingPunct="1">
              <a:defRPr/>
            </a:pPr>
            <a:r>
              <a:rPr lang="en-US" altLang="zh-CN" dirty="0"/>
              <a:t>Assert </a:t>
            </a:r>
            <a:r>
              <a:rPr lang="zh-CN" altLang="zh-CN" dirty="0"/>
              <a:t>Statements and </a:t>
            </a:r>
            <a:r>
              <a:rPr lang="en-US" altLang="zh-CN" dirty="0" err="1"/>
              <a:t>AssertionError </a:t>
            </a:r>
            <a:r>
              <a:rPr lang="zh-CN" altLang="zh-CN" dirty="0"/>
              <a:t>Classes</a:t>
            </a:r>
            <a:endParaRPr lang="zh-CN" altLang="en-US" dirty="0"/>
          </a:p>
        </p:txBody>
      </p:sp>
      <p:sp>
        <p:nvSpPr>
          <p:cNvPr id="31747" name="内容占位符 2"/>
          <p:cNvSpPr>
            <a:spLocks noGrp="1" noChangeArrowheads="1"/>
          </p:cNvSpPr>
          <p:nvPr>
            <p:ph idx="1"/>
          </p:nvPr>
        </p:nvSpPr>
        <p:spPr>
          <a:xfrm>
            <a:off x="407988" y="1054418"/>
            <a:ext cx="11591925" cy="4403725"/>
          </a:xfrm>
        </p:spPr>
        <p:txBody>
          <a:bodyPr/>
          <a:lstStyle/>
          <a:p>
            <a:pPr marL="228600" lvl="1" eaLnBrk="1" hangingPunct="1">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7.13</a:t>
            </a:r>
            <a:r>
              <a:rPr lang="zh-CN" altLang="zh-CN" sz="2400" dirty="0">
                <a:highlight>
                  <a:srgbClr val="00FFFF"/>
                </a:highlight>
                <a:cs typeface="Times New Roman" panose="02020603050405020304" pitchFamily="18" charset="0"/>
              </a:rPr>
              <a:t>] Assertion Example (</a:t>
            </a:r>
            <a:r>
              <a:rPr lang="en-US" altLang="zh-CN" sz="2400" kern="100" dirty="0">
                <a:highlight>
                  <a:srgbClr val="FFFF00"/>
                </a:highlight>
                <a:cs typeface="Times New Roman" panose="02020603050405020304" pitchFamily="18" charset="0"/>
              </a:rPr>
              <a:t>assert.py</a:t>
            </a:r>
            <a:r>
              <a:rPr lang="zh-CN" altLang="zh-CN" sz="2400" dirty="0">
                <a:highlight>
                  <a:srgbClr val="00FFFF"/>
                </a:highlight>
                <a:cs typeface="Times New Roman" panose="02020603050405020304" pitchFamily="18" charset="0"/>
              </a:rPr>
              <a:t>)</a:t>
            </a:r>
            <a:endParaRPr lang="zh-CN" altLang="en-US" sz="2400" dirty="0">
              <a:highlight>
                <a:srgbClr val="00FFFF"/>
              </a:highlight>
              <a:cs typeface="Times New Roman" panose="02020603050405020304" pitchFamily="18" charset="0"/>
            </a:endParaRPr>
          </a:p>
        </p:txBody>
      </p:sp>
      <p:sp>
        <p:nvSpPr>
          <p:cNvPr id="2" name="矩形 1"/>
          <p:cNvSpPr/>
          <p:nvPr/>
        </p:nvSpPr>
        <p:spPr>
          <a:xfrm>
            <a:off x="695325" y="1703070"/>
            <a:ext cx="9077960" cy="1938020"/>
          </a:xfrm>
          <a:prstGeom prst="rect">
            <a:avLst/>
          </a:prstGeom>
          <a:solidFill>
            <a:schemeClr val="accent4">
              <a:lumMod val="20000"/>
              <a:lumOff val="80000"/>
            </a:schemeClr>
          </a:solidFill>
          <a:ln>
            <a:solidFill>
              <a:srgbClr val="FF0000"/>
            </a:solidFill>
          </a:ln>
        </p:spPr>
        <p:txBody>
          <a:bodyPr wrap="square">
            <a:spAutoFit/>
          </a:bodyPr>
          <a:lstStyle/>
          <a:p>
            <a:pPr indent="200025"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int(input("Please enter the integer a:"))</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 int(input("Please enter the integer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assert b ! = 0, 'Divisor cannot be 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 = a / b</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00025"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 '/', b, '=', c)</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379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5688" y="3717290"/>
            <a:ext cx="543560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1127125" y="474980"/>
            <a:ext cx="9721850" cy="576263"/>
          </a:xfrm>
        </p:spPr>
        <p:txBody>
          <a:bodyPr/>
          <a:lstStyle/>
          <a:p>
            <a:pPr eaLnBrk="1" hangingPunct="1">
              <a:defRPr/>
            </a:pPr>
            <a:r>
              <a:rPr lang="zh-CN" altLang="zh-CN"/>
              <a:t>Enable/disable assertions</a:t>
            </a:r>
            <a:endParaRPr lang="zh-CN" altLang="en-US"/>
          </a:p>
        </p:txBody>
      </p:sp>
      <p:sp>
        <p:nvSpPr>
          <p:cNvPr id="32771" name="内容占位符 2"/>
          <p:cNvSpPr>
            <a:spLocks noGrp="1" noChangeArrowheads="1"/>
          </p:cNvSpPr>
          <p:nvPr>
            <p:ph idx="1"/>
          </p:nvPr>
        </p:nvSpPr>
        <p:spPr>
          <a:xfrm>
            <a:off x="479376" y="1003300"/>
            <a:ext cx="11449272" cy="4114800"/>
          </a:xfrm>
        </p:spPr>
        <p:txBody>
          <a:bodyPr/>
          <a:lstStyle/>
          <a:p>
            <a:pPr algn="just" eaLnBrk="1" hangingPunct="1">
              <a:defRPr/>
            </a:pPr>
            <a:r>
              <a:rPr lang="zh-CN" altLang="zh-CN" sz="2400" dirty="0"/>
              <a:t>Typically </a:t>
            </a:r>
            <a:r>
              <a:rPr lang="en-US" altLang="zh-CN" sz="2400" dirty="0"/>
              <a:t>python </a:t>
            </a:r>
            <a:r>
              <a:rPr lang="zh-CN" altLang="zh-CN" sz="2400" dirty="0"/>
              <a:t>runs in debug mode, and assertions in the program can help with debugging.</a:t>
            </a:r>
            <a:endParaRPr lang="en-US" altLang="zh-CN" sz="2400" dirty="0"/>
          </a:p>
          <a:p>
            <a:pPr algn="just" eaLnBrk="1" hangingPunct="1">
              <a:defRPr/>
            </a:pPr>
            <a:r>
              <a:rPr lang="zh-CN" altLang="zh-CN" sz="2400" dirty="0"/>
              <a:t>When running formally, use the run option </a:t>
            </a:r>
            <a:r>
              <a:rPr lang="en-US" altLang="zh-CN" sz="2400" dirty="0"/>
              <a:t>-O </a:t>
            </a:r>
            <a:r>
              <a:rPr lang="zh-CN" altLang="zh-CN" sz="2400" dirty="0"/>
              <a:t>to run in optimized mode to disable assertions, thus improving program efficiency</a:t>
            </a:r>
            <a:endParaRPr lang="en-US" altLang="zh-CN" sz="2400" dirty="0"/>
          </a:p>
          <a:p>
            <a:pPr marL="228600" lvl="1" algn="just" eaLnBrk="1" hangingPunct="1">
              <a:spcBef>
                <a:spcPts val="1000"/>
              </a:spcBef>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7.14]: </a:t>
            </a:r>
            <a:r>
              <a:rPr lang="zh-CN" altLang="zh-CN" sz="2400" dirty="0">
                <a:highlight>
                  <a:srgbClr val="00FFFF"/>
                </a:highlight>
                <a:cs typeface="Times New Roman" panose="02020603050405020304" pitchFamily="18" charset="0"/>
              </a:rPr>
              <a:t>Enabling/Disabling the Assertion Option: Running Example </a:t>
            </a:r>
            <a:r>
              <a:rPr lang="en-US" altLang="zh-CN" sz="2400" dirty="0">
                <a:highlight>
                  <a:srgbClr val="00FFFF"/>
                </a:highlight>
                <a:cs typeface="Times New Roman" panose="02020603050405020304" pitchFamily="18" charset="0"/>
              </a:rPr>
              <a:t>7.13 </a:t>
            </a:r>
            <a:r>
              <a:rPr lang="zh-CN" altLang="zh-CN" sz="2400" dirty="0">
                <a:highlight>
                  <a:srgbClr val="00FFFF"/>
                </a:highlight>
                <a:cs typeface="Times New Roman" panose="02020603050405020304" pitchFamily="18" charset="0"/>
              </a:rPr>
              <a:t>in two separate modes</a:t>
            </a:r>
            <a:endParaRPr lang="zh-CN" altLang="zh-CN" sz="2400" dirty="0">
              <a:highlight>
                <a:srgbClr val="00FFFF"/>
              </a:highlight>
              <a:cs typeface="Times New Roman" panose="02020603050405020304" pitchFamily="18" charset="0"/>
            </a:endParaRPr>
          </a:p>
          <a:p>
            <a:pPr lvl="1" algn="just" eaLnBrk="1" hangingPunct="1">
              <a:defRPr/>
            </a:pPr>
            <a:r>
              <a:rPr lang="zh-CN" altLang="en-US" sz="2400" dirty="0"/>
              <a:t>Command line command: </a:t>
            </a:r>
            <a:r>
              <a:rPr lang="en-US" altLang="zh-CN" sz="2400" dirty="0">
                <a:solidFill>
                  <a:srgbClr val="FF0000"/>
                </a:solidFill>
              </a:rPr>
              <a:t>python assert.py</a:t>
            </a:r>
            <a:endParaRPr lang="en-US" altLang="zh-CN" sz="2400" dirty="0">
              <a:solidFill>
                <a:srgbClr val="FF0000"/>
              </a:solidFill>
            </a:endParaRPr>
          </a:p>
          <a:p>
            <a:pPr lvl="1" algn="just" eaLnBrk="1" hangingPunct="1">
              <a:defRPr/>
            </a:pPr>
            <a:r>
              <a:rPr lang="zh-CN" altLang="en-US" sz="2400" dirty="0"/>
              <a:t>Command line command: </a:t>
            </a:r>
            <a:r>
              <a:rPr lang="en-US" altLang="zh-CN" sz="2400" dirty="0">
                <a:solidFill>
                  <a:srgbClr val="FF0000"/>
                </a:solidFill>
              </a:rPr>
              <a:t>python -O assert.py</a:t>
            </a:r>
            <a:endParaRPr lang="zh-CN" altLang="en-US" sz="2400" dirty="0">
              <a:solidFill>
                <a:srgbClr val="FF0000"/>
              </a:solidFill>
            </a:endParaRPr>
          </a:p>
        </p:txBody>
      </p:sp>
      <p:pic>
        <p:nvPicPr>
          <p:cNvPr id="3482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9225" y="3429000"/>
            <a:ext cx="7799388"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a:xfrm>
            <a:off x="1127125" y="474980"/>
            <a:ext cx="9721850" cy="576263"/>
          </a:xfrm>
        </p:spPr>
        <p:txBody>
          <a:bodyPr/>
          <a:lstStyle/>
          <a:p>
            <a:pPr eaLnBrk="1" hangingPunct="1">
              <a:defRPr/>
            </a:pPr>
            <a:r>
              <a:rPr lang="zh-CN" altLang="zh-CN"/>
              <a:t>Enable/disable assertions</a:t>
            </a:r>
            <a:endParaRPr lang="zh-CN" altLang="en-US"/>
          </a:p>
        </p:txBody>
      </p:sp>
      <p:sp>
        <p:nvSpPr>
          <p:cNvPr id="32771" name="内容占位符 2"/>
          <p:cNvSpPr>
            <a:spLocks noGrp="1" noChangeArrowheads="1"/>
          </p:cNvSpPr>
          <p:nvPr>
            <p:ph idx="1"/>
          </p:nvPr>
        </p:nvSpPr>
        <p:spPr>
          <a:xfrm>
            <a:off x="479376" y="1003300"/>
            <a:ext cx="11449272" cy="4114800"/>
          </a:xfrm>
        </p:spPr>
        <p:txBody>
          <a:bodyPr/>
          <a:lstStyle/>
          <a:p>
            <a:pPr marL="228600" lvl="1" algn="just" eaLnBrk="1" hangingPunct="1">
              <a:spcBef>
                <a:spcPts val="1000"/>
              </a:spcBef>
              <a:defRPr/>
            </a:pPr>
            <a:r>
              <a:rPr sz="2400" dirty="0">
                <a:highlight>
                  <a:srgbClr val="00FFFF"/>
                </a:highlight>
                <a:cs typeface="Times New Roman" panose="02020603050405020304" pitchFamily="18" charset="0"/>
              </a:rPr>
              <a:t>[</a:t>
            </a: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7.14]: </a:t>
            </a:r>
            <a:r>
              <a:rPr lang="zh-CN" altLang="zh-CN" sz="2400" dirty="0">
                <a:highlight>
                  <a:srgbClr val="00FFFF"/>
                </a:highlight>
                <a:cs typeface="Times New Roman" panose="02020603050405020304" pitchFamily="18" charset="0"/>
              </a:rPr>
              <a:t>Enabling/Disabling the Assertion Option: Running Example </a:t>
            </a:r>
            <a:r>
              <a:rPr lang="en-US" altLang="zh-CN" sz="2400" dirty="0">
                <a:highlight>
                  <a:srgbClr val="00FFFF"/>
                </a:highlight>
                <a:cs typeface="Times New Roman" panose="02020603050405020304" pitchFamily="18" charset="0"/>
              </a:rPr>
              <a:t>7.13 </a:t>
            </a:r>
            <a:r>
              <a:rPr lang="zh-CN" altLang="zh-CN" sz="2400" dirty="0">
                <a:highlight>
                  <a:srgbClr val="00FFFF"/>
                </a:highlight>
                <a:cs typeface="Times New Roman" panose="02020603050405020304" pitchFamily="18" charset="0"/>
              </a:rPr>
              <a:t>in two separate modes</a:t>
            </a:r>
            <a:endParaRPr lang="zh-CN" altLang="zh-CN" sz="2400" dirty="0">
              <a:highlight>
                <a:srgbClr val="00FFFF"/>
              </a:highlight>
              <a:cs typeface="Times New Roman" panose="02020603050405020304" pitchFamily="18" charset="0"/>
            </a:endParaRPr>
          </a:p>
          <a:p>
            <a:pPr lvl="1" algn="just" eaLnBrk="1" hangingPunct="1">
              <a:defRPr/>
            </a:pPr>
            <a:r>
              <a:rPr lang="zh-CN" altLang="en-US" sz="2400" dirty="0"/>
              <a:t>Command line command: </a:t>
            </a:r>
            <a:r>
              <a:rPr lang="en-US" altLang="zh-CN" sz="2400" dirty="0">
                <a:solidFill>
                  <a:srgbClr val="FF0000"/>
                </a:solidFill>
              </a:rPr>
              <a:t>python assert.py</a:t>
            </a:r>
            <a:endParaRPr lang="en-US" altLang="zh-CN" sz="2400" dirty="0">
              <a:solidFill>
                <a:srgbClr val="FF0000"/>
              </a:solidFill>
            </a:endParaRPr>
          </a:p>
          <a:p>
            <a:pPr lvl="1" algn="just" eaLnBrk="1" hangingPunct="1">
              <a:defRPr/>
            </a:pPr>
            <a:r>
              <a:rPr lang="zh-CN" altLang="en-US" sz="2400" dirty="0"/>
              <a:t>Command line command: </a:t>
            </a:r>
            <a:r>
              <a:rPr lang="en-US" altLang="zh-CN" sz="2400" dirty="0">
                <a:solidFill>
                  <a:srgbClr val="FF0000"/>
                </a:solidFill>
              </a:rPr>
              <a:t>python -O assert.py</a:t>
            </a:r>
            <a:endParaRPr lang="zh-CN" altLang="en-US" sz="2400" dirty="0">
              <a:solidFill>
                <a:srgbClr val="FF0000"/>
              </a:solidFill>
            </a:endParaRPr>
          </a:p>
        </p:txBody>
      </p:sp>
      <p:pic>
        <p:nvPicPr>
          <p:cNvPr id="3482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895" y="2891155"/>
            <a:ext cx="7799705" cy="367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xfrm>
            <a:off x="1127125" y="409575"/>
            <a:ext cx="9605963" cy="600075"/>
          </a:xfrm>
        </p:spPr>
        <p:txBody>
          <a:bodyPr/>
          <a:lstStyle/>
          <a:p>
            <a:pPr eaLnBrk="1" hangingPunct="1">
              <a:defRPr/>
            </a:pPr>
            <a:r>
              <a:rPr lang="zh-CN" altLang="zh-CN" dirty="0"/>
              <a:t>Basic debugging methods for programs</a:t>
            </a:r>
            <a:endParaRPr lang="zh-CN" altLang="en-US" dirty="0"/>
          </a:p>
        </p:txBody>
      </p:sp>
      <p:sp>
        <p:nvSpPr>
          <p:cNvPr id="35843" name="内容占位符 2"/>
          <p:cNvSpPr>
            <a:spLocks noGrp="1" noChangeArrowheads="1"/>
          </p:cNvSpPr>
          <p:nvPr>
            <p:ph idx="1"/>
          </p:nvPr>
        </p:nvSpPr>
        <p:spPr>
          <a:xfrm>
            <a:off x="119063" y="2494280"/>
            <a:ext cx="11953875" cy="3294063"/>
          </a:xfrm>
        </p:spPr>
        <p:txBody>
          <a:bodyPr/>
          <a:lstStyle/>
          <a:p>
            <a:pPr eaLnBrk="1" hangingPunct="1"/>
            <a:r>
              <a:rPr lang="zh-CN" altLang="zh-CN" sz="2400"/>
              <a:t>Debugging of syntax errors</a:t>
            </a:r>
            <a:endParaRPr lang="en-US" altLang="zh-CN" sz="2400"/>
          </a:p>
          <a:p>
            <a:pPr lvl="1" eaLnBrk="1" hangingPunct="1"/>
            <a:r>
              <a:rPr lang="zh-CN" altLang="zh-CN" sz="2400"/>
              <a:t>Based on the exceptions thrown by the Python interpreter, determine the reason for the exception, respectively:</a:t>
            </a:r>
            <a:endParaRPr lang="en-US" altLang="zh-CN" sz="2400"/>
          </a:p>
          <a:p>
            <a:pPr lvl="1" eaLnBrk="1" hangingPunct="1"/>
            <a:r>
              <a:rPr lang="zh-CN" altLang="zh-CN" sz="2400"/>
              <a:t>The </a:t>
            </a:r>
            <a:r>
              <a:rPr lang="en-US" altLang="zh-CN" sz="2400"/>
              <a:t>SyntaxError </a:t>
            </a:r>
            <a:r>
              <a:rPr lang="zh-CN" altLang="zh-CN" sz="2400"/>
              <a:t>generated by the first statement indicates a syntax error (no colon after the </a:t>
            </a:r>
            <a:r>
              <a:rPr lang="en-US" altLang="zh-CN" sz="2400"/>
              <a:t>if </a:t>
            </a:r>
            <a:r>
              <a:rPr lang="zh-CN" altLang="zh-CN" sz="2400"/>
              <a:t>compound statement)</a:t>
            </a:r>
            <a:endParaRPr lang="en-US" altLang="zh-CN" sz="2400"/>
          </a:p>
          <a:p>
            <a:pPr lvl="1" eaLnBrk="1" hangingPunct="1"/>
            <a:r>
              <a:rPr lang="zh-CN" altLang="zh-CN" sz="2400"/>
              <a:t>The second statement produces a </a:t>
            </a:r>
            <a:r>
              <a:rPr lang="en-US" altLang="zh-CN" sz="2400"/>
              <a:t>NameError </a:t>
            </a:r>
            <a:r>
              <a:rPr lang="zh-CN" altLang="zh-CN" sz="2400"/>
              <a:t>indicating a name error (misspelled, should be </a:t>
            </a:r>
            <a:r>
              <a:rPr lang="en-US" altLang="zh-CN" sz="2400"/>
              <a:t>print</a:t>
            </a:r>
            <a:r>
              <a:rPr lang="zh-CN" altLang="zh-CN" sz="2400"/>
              <a:t>)</a:t>
            </a:r>
            <a:endParaRPr lang="en-US" altLang="zh-CN" sz="2400"/>
          </a:p>
          <a:p>
            <a:pPr lvl="1" eaLnBrk="1" hangingPunct="1"/>
            <a:r>
              <a:rPr lang="zh-CN" altLang="zh-CN" sz="2400"/>
              <a:t>The third statement produces a </a:t>
            </a:r>
            <a:r>
              <a:rPr lang="en-US" altLang="zh-CN" sz="2400"/>
              <a:t>NameError </a:t>
            </a:r>
            <a:r>
              <a:rPr lang="zh-CN" altLang="zh-CN" sz="2400"/>
              <a:t>indicating a name error (undefined variable)</a:t>
            </a:r>
            <a:endParaRPr lang="zh-CN" altLang="en-US" sz="2400"/>
          </a:p>
        </p:txBody>
      </p:sp>
      <p:sp>
        <p:nvSpPr>
          <p:cNvPr id="2" name="矩形 1"/>
          <p:cNvSpPr/>
          <p:nvPr/>
        </p:nvSpPr>
        <p:spPr>
          <a:xfrm>
            <a:off x="1127448" y="1143164"/>
            <a:ext cx="9749656" cy="1200329"/>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1 &gt; 2 </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reported.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SyntaxError: invalid syntax</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Print('abc</a:t>
            </a: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nameError: name 'Print' is not defined</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#Error. </a:t>
            </a:r>
            <a:r>
              <a:rPr lang="x-none"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NameError: name 'x' is not defined</a:t>
            </a:r>
            <a:endParaRPr lang="zh-CN" altLang="zh-CN" sz="24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1130300" y="474663"/>
            <a:ext cx="9602788" cy="504825"/>
          </a:xfrm>
        </p:spPr>
        <p:txBody>
          <a:bodyPr/>
          <a:lstStyle/>
          <a:p>
            <a:pPr eaLnBrk="1" hangingPunct="1">
              <a:defRPr/>
            </a:pPr>
            <a:r>
              <a:rPr lang="zh-CN" altLang="zh-CN"/>
              <a:t>Debugging of runtime errors</a:t>
            </a:r>
            <a:endParaRPr lang="zh-CN" altLang="en-US"/>
          </a:p>
        </p:txBody>
      </p:sp>
      <p:sp>
        <p:nvSpPr>
          <p:cNvPr id="2" name="矩形 1"/>
          <p:cNvSpPr/>
          <p:nvPr/>
        </p:nvSpPr>
        <p:spPr>
          <a:xfrm>
            <a:off x="1216942" y="976056"/>
            <a:ext cx="7122160" cy="534035"/>
          </a:xfrm>
          <a:prstGeom prst="rect">
            <a:avLst/>
          </a:prstGeom>
        </p:spPr>
        <p:txBody>
          <a:bodyPr wrap="none">
            <a:spAutoFit/>
          </a:bodyPr>
          <a:lstStyle/>
          <a:p>
            <a:pPr marL="228600" lvl="1" indent="-228600" eaLnBrk="1" hangingPunct="1">
              <a:lnSpc>
                <a:spcPct val="120000"/>
              </a:lnSpc>
              <a:spcBef>
                <a:spcPts val="1000"/>
              </a:spcBef>
              <a:buClr>
                <a:schemeClr val="accent1"/>
              </a:buClr>
              <a:buSzPct val="100000"/>
              <a:buFont typeface="Times New Roman" panose="02020603050405020304" pitchFamily="18" charset="0"/>
              <a:buChar char="•"/>
              <a:defRPr/>
            </a:pPr>
            <a:r>
              <a:rPr lang="en-US" altLang="zh-CN" sz="2400" b="1" dirty="0">
                <a:highlight>
                  <a:srgbClr val="00FFFF"/>
                </a:highlight>
                <a:latin typeface="+mn-lt"/>
                <a:ea typeface="Times New Roman" panose="02020603050405020304" pitchFamily="18" charset="0"/>
                <a:cs typeface="Times New Roman" panose="02020603050405020304" pitchFamily="18" charset="0"/>
              </a:rPr>
              <a:t>[</a:t>
            </a:r>
            <a:r>
              <a:rPr lang="zh-CN" altLang="zh-CN" sz="2400" b="1" dirty="0">
                <a:highlight>
                  <a:srgbClr val="00FFFF"/>
                </a:highlight>
                <a:latin typeface="+mn-lt"/>
                <a:ea typeface="Times New Roman" panose="02020603050405020304" pitchFamily="18" charset="0"/>
                <a:cs typeface="Times New Roman" panose="02020603050405020304" pitchFamily="18" charset="0"/>
              </a:rPr>
              <a:t>Example </a:t>
            </a:r>
            <a:r>
              <a:rPr lang="en-US" altLang="zh-CN" sz="2400" b="1" dirty="0">
                <a:highlight>
                  <a:srgbClr val="00FFFF"/>
                </a:highlight>
                <a:latin typeface="+mn-lt"/>
                <a:ea typeface="Times New Roman" panose="02020603050405020304" pitchFamily="18" charset="0"/>
                <a:cs typeface="Times New Roman" panose="02020603050405020304" pitchFamily="18" charset="0"/>
              </a:rPr>
              <a:t>7.15</a:t>
            </a:r>
            <a:r>
              <a:rPr lang="zh-CN" altLang="zh-CN" sz="2400" b="1" dirty="0">
                <a:highlight>
                  <a:srgbClr val="00FFFF"/>
                </a:highlight>
                <a:latin typeface="+mn-lt"/>
                <a:ea typeface="Times New Roman" panose="02020603050405020304" pitchFamily="18" charset="0"/>
                <a:cs typeface="Times New Roman" panose="02020603050405020304" pitchFamily="18" charset="0"/>
              </a:rPr>
              <a:t>] Runtime Error Debugging Example</a:t>
            </a:r>
            <a:endParaRPr lang="zh-CN" altLang="en-US" sz="2400" b="1" dirty="0">
              <a:highlight>
                <a:srgbClr val="00FFFF"/>
              </a:highlight>
              <a:latin typeface="+mn-lt"/>
              <a:ea typeface="Times New Roman" panose="02020603050405020304" pitchFamily="18" charset="0"/>
              <a:cs typeface="Times New Roman" panose="02020603050405020304" pitchFamily="18" charset="0"/>
            </a:endParaRPr>
          </a:p>
        </p:txBody>
      </p:sp>
      <p:sp>
        <p:nvSpPr>
          <p:cNvPr id="3" name="矩形 2"/>
          <p:cNvSpPr/>
          <p:nvPr/>
        </p:nvSpPr>
        <p:spPr>
          <a:xfrm>
            <a:off x="1055440" y="1628800"/>
            <a:ext cx="10153127" cy="1323439"/>
          </a:xfrm>
          <a:prstGeom prst="rect">
            <a:avLst/>
          </a:prstGeom>
          <a:solidFill>
            <a:schemeClr val="accent4">
              <a:lumMod val="20000"/>
              <a:lumOff val="80000"/>
            </a:schemeClr>
          </a:solidFill>
        </p:spPr>
        <p:txBody>
          <a:bodyPr>
            <a:spAutoFit/>
          </a:bodyPr>
          <a:lstStyle/>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 = open('abc.txt') </a:t>
            </a:r>
            <a:r>
              <a:rPr lang="zh-CN"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#File or directory does not exist: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FileNotFoundError</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a=1;b=0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c=a/b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#ZeroDivisionOverflow: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ZeroDivisionError</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&gt;&gt;&gt; </a:t>
            </a: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123 + 'abc' </a:t>
            </a:r>
            <a:r>
              <a:rPr lang="x-none" altLang="zh-CN" sz="20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x-none"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TypeError: unsupported operand type(s) for +: 'int' and 'str'</a:t>
            </a:r>
            <a:endParaRPr lang="zh-CN" altLang="zh-CN" sz="2000" b="1" kern="1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矩形 3"/>
          <p:cNvSpPr/>
          <p:nvPr/>
        </p:nvSpPr>
        <p:spPr>
          <a:xfrm>
            <a:off x="1145858" y="3069273"/>
            <a:ext cx="10053637" cy="3046095"/>
          </a:xfrm>
          <a:prstGeom prst="rect">
            <a:avLst/>
          </a:prstGeom>
        </p:spPr>
        <p:txBody>
          <a:bodyPr>
            <a:spAutoFit/>
          </a:bodyPr>
          <a:lstStyle/>
          <a:p>
            <a:pPr marL="342900" indent="-342900" algn="just">
              <a:buFont typeface="Times New Roman" panose="02020603050405020304" pitchFamily="18" charset="0"/>
              <a:buChar char="•"/>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Based on the exceptions thrown by the Python interpreter at runtime, determine the reason for the exception, respectively:</a:t>
            </a:r>
            <a:endPar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
              <a:defRPr/>
            </a:pP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The first statement produces a </a:t>
            </a: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FileNotFoundError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indicating the opening of a non-existent file.</a:t>
            </a:r>
            <a:endPar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
              <a:defRPr/>
            </a:pP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The ZeroDivisionError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generated by the third statement indicates a zero division error</a:t>
            </a:r>
            <a:endParaRPr lang="en-US" altLang="zh-CN" sz="24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
              <a:defRPr/>
            </a:pPr>
            <a:r>
              <a:rPr lang="en-US" altLang="zh-CN" sz="2400" b="1" kern="100" dirty="0" err="1">
                <a:latin typeface="Times New Roman" panose="02020603050405020304" pitchFamily="18" charset="0"/>
                <a:ea typeface="Times New Roman" panose="02020603050405020304" pitchFamily="18" charset="0"/>
                <a:cs typeface="Times New Roman" panose="02020603050405020304" pitchFamily="18" charset="0"/>
              </a:rPr>
              <a:t>The TypeError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generated by the </a:t>
            </a:r>
            <a:r>
              <a:rPr lang="zh-CN" altLang="en-US" sz="2400" b="1" kern="100" dirty="0">
                <a:latin typeface="Times New Roman" panose="02020603050405020304" pitchFamily="18" charset="0"/>
                <a:ea typeface="Times New Roman" panose="02020603050405020304" pitchFamily="18" charset="0"/>
                <a:cs typeface="Times New Roman" panose="02020603050405020304" pitchFamily="18" charset="0"/>
              </a:rPr>
              <a:t>fourth statement </a:t>
            </a:r>
            <a:r>
              <a:rPr lang="zh-CN" altLang="zh-CN" sz="2400" b="1" kern="100" dirty="0">
                <a:latin typeface="Times New Roman" panose="02020603050405020304" pitchFamily="18" charset="0"/>
                <a:ea typeface="Times New Roman" panose="02020603050405020304" pitchFamily="18" charset="0"/>
                <a:cs typeface="Times New Roman" panose="02020603050405020304" pitchFamily="18" charset="0"/>
              </a:rPr>
              <a:t>indicates that the values of objects of different types cannot be added together.</a:t>
            </a:r>
            <a:endParaRPr lang="zh-CN"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a:xfrm>
            <a:off x="1127448" y="520701"/>
            <a:ext cx="9602788" cy="531812"/>
          </a:xfrm>
        </p:spPr>
        <p:txBody>
          <a:bodyPr/>
          <a:lstStyle/>
          <a:p>
            <a:pPr eaLnBrk="1" hangingPunct="1">
              <a:defRPr/>
            </a:pPr>
            <a:r>
              <a:rPr lang="zh-CN" altLang="zh-CN" dirty="0"/>
              <a:t>run-time error (in computing)</a:t>
            </a:r>
            <a:endParaRPr lang="zh-CN" altLang="en-US" dirty="0"/>
          </a:p>
        </p:txBody>
      </p:sp>
      <p:sp>
        <p:nvSpPr>
          <p:cNvPr id="17411" name="内容占位符 2"/>
          <p:cNvSpPr>
            <a:spLocks noGrp="1" noChangeArrowheads="1"/>
          </p:cNvSpPr>
          <p:nvPr>
            <p:ph idx="1"/>
          </p:nvPr>
        </p:nvSpPr>
        <p:spPr>
          <a:xfrm>
            <a:off x="623888" y="1052513"/>
            <a:ext cx="10801350" cy="4608512"/>
          </a:xfrm>
        </p:spPr>
        <p:txBody>
          <a:bodyPr/>
          <a:lstStyle/>
          <a:p>
            <a:pPr eaLnBrk="1" hangingPunct="1"/>
            <a:r>
              <a:rPr lang="zh-CN" altLang="zh-CN" sz="3200"/>
              <a:t>The runtime error is in the</a:t>
            </a:r>
            <a:endParaRPr lang="en-US" altLang="zh-CN" sz="3200"/>
          </a:p>
          <a:p>
            <a:pPr lvl="1" eaLnBrk="1" hangingPunct="1"/>
            <a:r>
              <a:rPr lang="zh-CN" altLang="zh-CN" sz="3200"/>
              <a:t>If the program does not import the relevant module (e.g., </a:t>
            </a:r>
            <a:r>
              <a:rPr lang="en-US" altLang="zh-CN" sz="3200"/>
              <a:t>import random</a:t>
            </a:r>
            <a:r>
              <a:rPr lang="zh-CN" altLang="zh-CN" sz="3200"/>
              <a:t>), the interpreter will throw a </a:t>
            </a:r>
            <a:r>
              <a:rPr lang="en-US" altLang="zh-CN" sz="3200"/>
              <a:t>NameError </a:t>
            </a:r>
            <a:r>
              <a:rPr lang="zh-CN" altLang="zh-CN" sz="3200"/>
              <a:t>error message at runtime</a:t>
            </a:r>
            <a:endParaRPr lang="en-US" altLang="zh-CN" sz="3200"/>
          </a:p>
          <a:p>
            <a:pPr lvl="1" eaLnBrk="1" hangingPunct="1"/>
            <a:r>
              <a:rPr lang="zh-CN" altLang="zh-CN" sz="3200"/>
              <a:t>Programs that include zero division operations will throw a </a:t>
            </a:r>
            <a:r>
              <a:rPr lang="en-US" altLang="zh-CN" sz="3200"/>
              <a:t>ZeroDivisionError </a:t>
            </a:r>
            <a:r>
              <a:rPr lang="zh-CN" altLang="zh-CN" sz="3200"/>
              <a:t>error message at runtime by the interpreter</a:t>
            </a:r>
            <a:endParaRPr lang="en-US" altLang="zh-CN" sz="3200"/>
          </a:p>
          <a:p>
            <a:pPr lvl="1" eaLnBrk="1" hangingPunct="1"/>
            <a:r>
              <a:rPr lang="zh-CN" altLang="zh-CN" sz="3200"/>
              <a:t>Attempting to open a non-existent file in a program will cause the interpreter to throw a </a:t>
            </a:r>
            <a:r>
              <a:rPr lang="en-US" altLang="zh-CN" sz="3200"/>
              <a:t>FileNotFoundError </a:t>
            </a:r>
            <a:r>
              <a:rPr lang="zh-CN" altLang="zh-CN" sz="3200"/>
              <a:t>error message at runtime</a:t>
            </a:r>
            <a:endParaRPr lang="zh-CN" alt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a:xfrm>
            <a:off x="1055688" y="402908"/>
            <a:ext cx="9648825" cy="504825"/>
          </a:xfrm>
        </p:spPr>
        <p:txBody>
          <a:bodyPr/>
          <a:lstStyle/>
          <a:p>
            <a:pPr eaLnBrk="1" hangingPunct="1">
              <a:defRPr/>
            </a:pPr>
            <a:r>
              <a:rPr lang="zh-CN" altLang="zh-CN" dirty="0"/>
              <a:t>Debugging of logic errors</a:t>
            </a:r>
            <a:endParaRPr lang="zh-CN" altLang="en-US" dirty="0"/>
          </a:p>
        </p:txBody>
      </p:sp>
      <p:sp>
        <p:nvSpPr>
          <p:cNvPr id="25603" name="内容占位符 2"/>
          <p:cNvSpPr>
            <a:spLocks noGrp="1"/>
          </p:cNvSpPr>
          <p:nvPr>
            <p:ph idx="1"/>
          </p:nvPr>
        </p:nvSpPr>
        <p:spPr>
          <a:xfrm>
            <a:off x="47581" y="842328"/>
            <a:ext cx="7918177" cy="4114800"/>
          </a:xfrm>
        </p:spPr>
        <p:txBody>
          <a:bodyPr rtlCol="0">
            <a:noAutofit/>
          </a:bodyPr>
          <a:lstStyle/>
          <a:p>
            <a:pPr eaLnBrk="1" fontAlgn="auto" hangingPunct="1">
              <a:spcAft>
                <a:spcPts val="0"/>
              </a:spcAft>
              <a:defRPr/>
            </a:pPr>
            <a:r>
              <a:rPr lang="zh-CN" altLang="zh-CN" sz="2400" dirty="0"/>
              <a:t>Methods such as breakpoint tracking, outputting information</a:t>
            </a:r>
            <a:endParaRPr lang="en-US" altLang="zh-CN" sz="2400" dirty="0"/>
          </a:p>
          <a:p>
            <a:pPr eaLnBrk="1" fontAlgn="auto" hangingPunct="1">
              <a:spcAft>
                <a:spcPts val="0"/>
              </a:spcAft>
              <a:defRPr/>
            </a:pPr>
            <a:r>
              <a:rPr lang="zh-CN" altLang="zh-CN" sz="2400" dirty="0"/>
              <a:t>There are integrated development environments (</a:t>
            </a:r>
            <a:r>
              <a:rPr lang="en-US" altLang="zh-CN" sz="2400" dirty="0"/>
              <a:t>IDEs</a:t>
            </a:r>
            <a:r>
              <a:rPr lang="zh-CN" altLang="zh-CN" sz="2400" dirty="0"/>
              <a:t>) that allow you to set breakpoints and view variables, etc.</a:t>
            </a:r>
            <a:endParaRPr lang="en-US" altLang="zh-CN" sz="2400" dirty="0"/>
          </a:p>
          <a:p>
            <a:pPr eaLnBrk="1" fontAlgn="auto" hangingPunct="1">
              <a:spcAft>
                <a:spcPts val="0"/>
              </a:spcAft>
              <a:defRPr/>
            </a:pPr>
            <a:r>
              <a:rPr lang="zh-CN" altLang="zh-CN" sz="2400" dirty="0"/>
              <a:t>Outputting the values of variables (trace information) during the running of a program through the </a:t>
            </a:r>
            <a:r>
              <a:rPr lang="en-US" altLang="zh-CN" sz="2400" dirty="0"/>
              <a:t>print </a:t>
            </a:r>
            <a:r>
              <a:rPr lang="zh-CN" altLang="zh-CN" sz="2400" dirty="0"/>
              <a:t>statement is an effective method of observing and debugging the correctness of the program's running logic.</a:t>
            </a:r>
            <a:endParaRPr lang="en-US" altLang="zh-CN" sz="2400" dirty="0"/>
          </a:p>
          <a:p>
            <a:pPr marL="228600" lvl="1" eaLnBrk="1" hangingPunct="1">
              <a:lnSpc>
                <a:spcPct val="140000"/>
              </a:lnSpc>
              <a:spcBef>
                <a:spcPts val="1000"/>
              </a:spcBef>
              <a:defRPr/>
            </a:pPr>
            <a:r>
              <a:rPr lang="zh-CN" altLang="zh-CN" sz="2400" dirty="0">
                <a:highlight>
                  <a:srgbClr val="00FFFF"/>
                </a:highlight>
                <a:cs typeface="Times New Roman" panose="02020603050405020304" pitchFamily="18" charset="0"/>
              </a:rPr>
              <a:t>[Example </a:t>
            </a:r>
            <a:r>
              <a:rPr lang="en-US" altLang="zh-CN" sz="2400" dirty="0">
                <a:highlight>
                  <a:srgbClr val="00FFFF"/>
                </a:highlight>
                <a:cs typeface="Times New Roman" panose="02020603050405020304" pitchFamily="18" charset="0"/>
              </a:rPr>
              <a:t>7.16</a:t>
            </a:r>
            <a:r>
              <a:rPr lang="zh-CN" altLang="zh-CN" sz="2400" dirty="0">
                <a:highlight>
                  <a:srgbClr val="00FFFF"/>
                </a:highlight>
                <a:cs typeface="Times New Roman" panose="02020603050405020304" pitchFamily="18" charset="0"/>
              </a:rPr>
              <a:t>] Tracing Logic Errors through Output Messages Debugging Example (</a:t>
            </a:r>
            <a:r>
              <a:rPr lang="en-US" altLang="zh-CN" sz="2400" kern="100" dirty="0">
                <a:highlight>
                  <a:srgbClr val="FFFF00"/>
                </a:highlight>
                <a:cs typeface="Times New Roman" panose="02020603050405020304" pitchFamily="18" charset="0"/>
              </a:rPr>
              <a:t>factor.py</a:t>
            </a:r>
            <a:r>
              <a:rPr lang="zh-CN" altLang="zh-CN" sz="2400" dirty="0">
                <a:highlight>
                  <a:srgbClr val="00FFFF"/>
                </a:highlight>
                <a:cs typeface="Times New Roman" panose="02020603050405020304" pitchFamily="18" charset="0"/>
              </a:rPr>
              <a:t>). Decompose the integer entered as a command line argument into a product of prime numbers</a:t>
            </a:r>
            <a:endParaRPr lang="zh-CN" altLang="en-US" sz="2400" dirty="0">
              <a:highlight>
                <a:srgbClr val="00FFFF"/>
              </a:highlight>
              <a:cs typeface="Times New Roman" panose="02020603050405020304" pitchFamily="18" charset="0"/>
            </a:endParaRPr>
          </a:p>
        </p:txBody>
      </p:sp>
      <p:pic>
        <p:nvPicPr>
          <p:cNvPr id="3789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74013" y="5221288"/>
            <a:ext cx="41052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037513" y="887413"/>
            <a:ext cx="3976687" cy="4094162"/>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sys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 = int(sys.argv[1])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result=[]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factor = 2</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factor*factor &lt;= 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while (n % factor) == 0.</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 //= factor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result.append(factor)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 factor)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factor += 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n &gt; 1.</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result.append(n)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print(result)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a:xfrm>
            <a:off x="1294606" y="677571"/>
            <a:ext cx="9602788" cy="576263"/>
          </a:xfrm>
        </p:spPr>
        <p:txBody>
          <a:bodyPr/>
          <a:lstStyle/>
          <a:p>
            <a:pPr eaLnBrk="1" hangingPunct="1">
              <a:defRPr/>
            </a:pPr>
            <a:r>
              <a:rPr lang="zh-CN" altLang="zh-CN" dirty="0"/>
              <a:t>Logging with the logging module</a:t>
            </a:r>
            <a:endParaRPr lang="zh-CN" altLang="en-US" dirty="0"/>
          </a:p>
        </p:txBody>
      </p:sp>
      <p:sp>
        <p:nvSpPr>
          <p:cNvPr id="38915" name="内容占位符 2"/>
          <p:cNvSpPr>
            <a:spLocks noGrp="1" noChangeArrowheads="1"/>
          </p:cNvSpPr>
          <p:nvPr>
            <p:ph idx="1"/>
          </p:nvPr>
        </p:nvSpPr>
        <p:spPr>
          <a:xfrm>
            <a:off x="263352" y="1268413"/>
            <a:ext cx="11593288" cy="2808659"/>
          </a:xfrm>
        </p:spPr>
        <p:txBody>
          <a:bodyPr/>
          <a:lstStyle/>
          <a:p>
            <a:pPr algn="just" eaLnBrk="1" hangingPunct="1"/>
            <a:r>
              <a:rPr lang="en-US" altLang="zh-CN" sz="3200" dirty="0"/>
              <a:t>The Python </a:t>
            </a:r>
            <a:r>
              <a:rPr lang="zh-CN" altLang="zh-CN" sz="3200" dirty="0"/>
              <a:t>standard library provides the module </a:t>
            </a:r>
            <a:r>
              <a:rPr lang="en-US" altLang="zh-CN" sz="3200" dirty="0"/>
              <a:t>logging </a:t>
            </a:r>
            <a:r>
              <a:rPr lang="zh-CN" altLang="zh-CN" sz="3200" dirty="0"/>
              <a:t>for logging.</a:t>
            </a:r>
            <a:endParaRPr lang="zh-CN" altLang="zh-CN" sz="3200" dirty="0"/>
          </a:p>
          <a:p>
            <a:pPr algn="just" eaLnBrk="1" hangingPunct="1"/>
            <a:r>
              <a:rPr lang="zh-CN" altLang="zh-CN" sz="3200" dirty="0"/>
              <a:t>Using </a:t>
            </a:r>
            <a:r>
              <a:rPr lang="en-US" altLang="zh-CN" sz="3200" dirty="0"/>
              <a:t>Python</a:t>
            </a:r>
            <a:r>
              <a:rPr lang="zh-CN" altLang="zh-CN" sz="3200" dirty="0"/>
              <a:t>'s standard logging module, you can flexibly configure the level of output messages in your programs and libraries to filter out messages that are not important; configure the format and content of the output messages; and configure where the logs will be output (e.g., console, file, etc.)</a:t>
            </a:r>
            <a:endParaRPr lang="zh-CN" alt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1271364" y="447607"/>
            <a:ext cx="9793287" cy="590550"/>
          </a:xfrm>
        </p:spPr>
        <p:txBody>
          <a:bodyPr/>
          <a:lstStyle/>
          <a:p>
            <a:pPr eaLnBrk="1" hangingPunct="1">
              <a:defRPr/>
            </a:pPr>
            <a:r>
              <a:rPr lang="en-US" altLang="zh-CN"/>
              <a:t>Logging </a:t>
            </a:r>
            <a:r>
              <a:rPr lang="zh-CN" altLang="zh-CN"/>
              <a:t>module components</a:t>
            </a:r>
            <a:endParaRPr lang="zh-CN" altLang="en-US"/>
          </a:p>
        </p:txBody>
      </p:sp>
      <p:sp>
        <p:nvSpPr>
          <p:cNvPr id="27651" name="内容占位符 2"/>
          <p:cNvSpPr>
            <a:spLocks noGrp="1"/>
          </p:cNvSpPr>
          <p:nvPr>
            <p:ph idx="1"/>
          </p:nvPr>
        </p:nvSpPr>
        <p:spPr>
          <a:xfrm>
            <a:off x="263352" y="1412776"/>
            <a:ext cx="11665296" cy="3672408"/>
          </a:xfrm>
        </p:spPr>
        <p:txBody>
          <a:bodyPr rtlCol="0">
            <a:noAutofit/>
          </a:bodyPr>
          <a:lstStyle/>
          <a:p>
            <a:pPr algn="just" eaLnBrk="1" fontAlgn="auto" hangingPunct="1">
              <a:spcAft>
                <a:spcPts val="0"/>
              </a:spcAft>
              <a:defRPr/>
            </a:pPr>
            <a:r>
              <a:rPr lang="zh-CN" altLang="zh-CN" sz="2400" dirty="0"/>
              <a:t>(</a:t>
            </a:r>
            <a:r>
              <a:rPr lang="en-US" altLang="zh-CN" sz="2400" dirty="0"/>
              <a:t>1</a:t>
            </a:r>
            <a:r>
              <a:rPr lang="zh-CN" altLang="zh-CN" sz="2400" dirty="0"/>
              <a:t>) </a:t>
            </a:r>
            <a:r>
              <a:rPr lang="en-US" altLang="zh-CN" sz="2400" kern="100" dirty="0">
                <a:highlight>
                  <a:srgbClr val="FFFF00"/>
                </a:highlight>
                <a:cs typeface="Times New Roman" panose="02020603050405020304" pitchFamily="18" charset="0"/>
              </a:rPr>
              <a:t>Logger</a:t>
            </a:r>
            <a:r>
              <a:rPr lang="zh-CN" altLang="zh-CN" sz="2400" dirty="0"/>
              <a:t>: logging interface, used to configure and send log messages. You can logging</a:t>
            </a:r>
            <a:r>
              <a:rPr lang="en-US" altLang="zh-CN" sz="2400" dirty="0" err="1"/>
              <a:t>.getLogger</a:t>
            </a:r>
            <a:r>
              <a:rPr lang="en-US" altLang="zh-CN" sz="2400" dirty="0"/>
              <a:t>(name) </a:t>
            </a:r>
            <a:r>
              <a:rPr lang="zh-CN" altLang="zh-CN" sz="2400" dirty="0"/>
              <a:t>to get the </a:t>
            </a:r>
            <a:r>
              <a:rPr lang="en-US" altLang="zh-CN" sz="2400" dirty="0"/>
              <a:t>logger </a:t>
            </a:r>
            <a:r>
              <a:rPr lang="zh-CN" altLang="zh-CN" sz="2400" dirty="0"/>
              <a:t>object, if you do not specify </a:t>
            </a:r>
            <a:r>
              <a:rPr lang="en-US" altLang="zh-CN" sz="2400" dirty="0"/>
              <a:t>the name of the </a:t>
            </a:r>
            <a:r>
              <a:rPr lang="zh-CN" altLang="zh-CN" sz="2400" dirty="0"/>
              <a:t>return to the </a:t>
            </a:r>
            <a:r>
              <a:rPr lang="en-US" altLang="zh-CN" sz="2400" dirty="0"/>
              <a:t>root </a:t>
            </a:r>
            <a:r>
              <a:rPr lang="zh-CN" altLang="zh-CN" sz="2400" dirty="0"/>
              <a:t>object</a:t>
            </a:r>
            <a:endParaRPr lang="zh-CN" altLang="zh-CN" sz="2400" dirty="0"/>
          </a:p>
          <a:p>
            <a:pPr algn="just" eaLnBrk="1" fontAlgn="auto" hangingPunct="1">
              <a:spcAft>
                <a:spcPts val="0"/>
              </a:spcAft>
              <a:defRPr/>
            </a:pPr>
            <a:r>
              <a:rPr lang="zh-CN" altLang="zh-CN" sz="2400" dirty="0"/>
              <a:t>(</a:t>
            </a:r>
            <a:r>
              <a:rPr lang="en-US" altLang="zh-CN" sz="2400" dirty="0"/>
              <a:t>2</a:t>
            </a:r>
            <a:r>
              <a:rPr lang="zh-CN" altLang="zh-CN" sz="2400" dirty="0"/>
              <a:t>) </a:t>
            </a:r>
            <a:r>
              <a:rPr lang="en-US" altLang="zh-CN" sz="2400" kern="100" dirty="0">
                <a:highlight>
                  <a:srgbClr val="FFFF00"/>
                </a:highlight>
                <a:cs typeface="Times New Roman" panose="02020603050405020304" pitchFamily="18" charset="0"/>
              </a:rPr>
              <a:t>Handler</a:t>
            </a:r>
            <a:r>
              <a:rPr lang="zh-CN" altLang="zh-CN" sz="2400" dirty="0"/>
              <a:t>: log processor, the log record (</a:t>
            </a:r>
            <a:r>
              <a:rPr lang="en-US" altLang="zh-CN" sz="2400" dirty="0"/>
              <a:t>log record</a:t>
            </a:r>
            <a:r>
              <a:rPr lang="zh-CN" altLang="zh-CN" sz="2400" dirty="0"/>
              <a:t>) to the destination (</a:t>
            </a:r>
            <a:r>
              <a:rPr lang="en-US" altLang="zh-CN" sz="2400" dirty="0"/>
              <a:t>destination</a:t>
            </a:r>
            <a:r>
              <a:rPr lang="zh-CN" altLang="zh-CN" sz="2400" dirty="0"/>
              <a:t>, such as files, </a:t>
            </a:r>
            <a:r>
              <a:rPr lang="en-US" altLang="zh-CN" sz="2400" dirty="0"/>
              <a:t>sockets</a:t>
            </a:r>
            <a:r>
              <a:rPr lang="zh-CN" altLang="zh-CN" sz="2400" dirty="0"/>
              <a:t>, etc.). A </a:t>
            </a:r>
            <a:r>
              <a:rPr lang="en-US" altLang="zh-CN" sz="2400" dirty="0"/>
              <a:t>logger </a:t>
            </a:r>
            <a:r>
              <a:rPr lang="zh-CN" altLang="zh-CN" sz="2400" dirty="0"/>
              <a:t>object can be added through the </a:t>
            </a:r>
            <a:r>
              <a:rPr lang="en-US" altLang="zh-CN" sz="2400" dirty="0" err="1"/>
              <a:t>addHandler </a:t>
            </a:r>
            <a:r>
              <a:rPr lang="zh-CN" altLang="zh-CN" sz="2400" dirty="0"/>
              <a:t>method zero or more </a:t>
            </a:r>
            <a:r>
              <a:rPr lang="en-US" altLang="zh-CN" sz="2400" dirty="0"/>
              <a:t>handler</a:t>
            </a:r>
            <a:r>
              <a:rPr lang="zh-CN" altLang="zh-CN" sz="2400" dirty="0"/>
              <a:t>, each </a:t>
            </a:r>
            <a:r>
              <a:rPr lang="en-US" altLang="zh-CN" sz="2400" dirty="0"/>
              <a:t>handler </a:t>
            </a:r>
            <a:r>
              <a:rPr lang="zh-CN" altLang="zh-CN" sz="2400" dirty="0"/>
              <a:t>can define a different log level, in order to achieve the log hierarchy filtering records</a:t>
            </a:r>
            <a:endParaRPr lang="zh-CN" altLang="zh-CN" sz="2400" dirty="0"/>
          </a:p>
          <a:p>
            <a:pPr algn="just" eaLnBrk="1" fontAlgn="auto" hangingPunct="1">
              <a:spcAft>
                <a:spcPts val="0"/>
              </a:spcAft>
              <a:defRPr/>
            </a:pPr>
            <a:r>
              <a:rPr lang="zh-CN" altLang="zh-CN" sz="2400" dirty="0"/>
              <a:t>(</a:t>
            </a:r>
            <a:r>
              <a:rPr lang="en-US" altLang="zh-CN" sz="2400" dirty="0"/>
              <a:t>3</a:t>
            </a:r>
            <a:r>
              <a:rPr lang="zh-CN" altLang="zh-CN" sz="2400" dirty="0"/>
              <a:t>) </a:t>
            </a:r>
            <a:r>
              <a:rPr lang="en-US" altLang="zh-CN" sz="2400" kern="100" dirty="0">
                <a:highlight>
                  <a:srgbClr val="FFFF00"/>
                </a:highlight>
                <a:cs typeface="Times New Roman" panose="02020603050405020304" pitchFamily="18" charset="0"/>
              </a:rPr>
              <a:t>Filter</a:t>
            </a:r>
            <a:r>
              <a:rPr lang="zh-CN" altLang="zh-CN" sz="2400" dirty="0"/>
              <a:t>: log filter, determines whether a log record is sent to </a:t>
            </a:r>
            <a:r>
              <a:rPr lang="en-US" altLang="zh-CN" sz="2400" dirty="0"/>
              <a:t>the handler </a:t>
            </a:r>
            <a:r>
              <a:rPr lang="zh-CN" altLang="zh-CN" sz="2400" dirty="0"/>
              <a:t>in a way</a:t>
            </a:r>
            <a:endParaRPr lang="zh-CN" altLang="zh-CN" sz="2400" dirty="0"/>
          </a:p>
          <a:p>
            <a:pPr algn="just" eaLnBrk="1" fontAlgn="auto" hangingPunct="1">
              <a:spcAft>
                <a:spcPts val="0"/>
              </a:spcAft>
              <a:defRPr/>
            </a:pPr>
            <a:r>
              <a:rPr lang="zh-CN" altLang="zh-CN" sz="2400" dirty="0"/>
              <a:t>(</a:t>
            </a:r>
            <a:r>
              <a:rPr lang="en-US" altLang="zh-CN" sz="2400" dirty="0"/>
              <a:t>4</a:t>
            </a:r>
            <a:r>
              <a:rPr lang="zh-CN" altLang="zh-CN" sz="2400" dirty="0"/>
              <a:t>) </a:t>
            </a:r>
            <a:r>
              <a:rPr lang="en-US" altLang="zh-CN" sz="2400" kern="100" dirty="0">
                <a:highlight>
                  <a:srgbClr val="FFFF00"/>
                </a:highlight>
                <a:cs typeface="Times New Roman" panose="02020603050405020304" pitchFamily="18" charset="0"/>
              </a:rPr>
              <a:t>Formatter</a:t>
            </a:r>
            <a:r>
              <a:rPr lang="zh-CN" altLang="zh-CN" sz="2400" dirty="0"/>
              <a:t>: log formatting, formatting the log to be recorded. Its constructor includes two optional parameters: the format of the message string and date string</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1055688" y="402908"/>
            <a:ext cx="9720262" cy="504825"/>
          </a:xfrm>
        </p:spPr>
        <p:txBody>
          <a:bodyPr/>
          <a:lstStyle/>
          <a:p>
            <a:pPr eaLnBrk="1" hangingPunct="1">
              <a:defRPr/>
            </a:pPr>
            <a:r>
              <a:rPr lang="zh-CN" altLang="zh-CN" sz="2800"/>
              <a:t>Configuration and use of </a:t>
            </a:r>
            <a:r>
              <a:rPr lang="en-US" altLang="zh-CN" sz="2800"/>
              <a:t>logging</a:t>
            </a:r>
            <a:endParaRPr lang="zh-CN" altLang="en-US" sz="2800"/>
          </a:p>
        </p:txBody>
      </p:sp>
      <p:sp>
        <p:nvSpPr>
          <p:cNvPr id="2" name="矩形 1"/>
          <p:cNvSpPr/>
          <p:nvPr/>
        </p:nvSpPr>
        <p:spPr>
          <a:xfrm>
            <a:off x="1055688" y="894080"/>
            <a:ext cx="9720262" cy="5846763"/>
          </a:xfrm>
          <a:prstGeom prst="rect">
            <a:avLst/>
          </a:prstGeom>
          <a:solidFill>
            <a:schemeClr val="accent4">
              <a:lumMod val="20000"/>
              <a:lumOff val="80000"/>
            </a:schemeClr>
          </a:solidFill>
        </p:spPr>
        <p:txBody>
          <a:bodyPr>
            <a:spAutoFit/>
          </a:bodyPr>
          <a:lstStyle/>
          <a:p>
            <a:pPr indent="266700" algn="just">
              <a:spcAft>
                <a:spcPts val="0"/>
              </a:spcAft>
              <a:defRPr/>
            </a:pP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The basic steps to configure </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logging </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using </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Python </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code are as follows.</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the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For example: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 = logging.getLogger('log_test') #Get the logger object named log_test</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logger.setLevel(logging.DEBUG) #set logging level</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a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For example: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fh = logging.FileHandler('log_test.log') #create file handler object to log details</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fh.setLevel(logging.DEBUG)</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ch = logging.StreamHandler() # create a console handler that outputs error messages</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ch.setLevel(logging.ERROR)</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Create a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formatter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 and associate it with a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For example: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formatter = logging.Formatter('%(asctime)s - %(name)s - %(levelname)s - %(message)s')</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fh.setFormatter(formatter)</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ch.setFormatter(formatter)</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4</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Add the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 to the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Example: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logger.addHandler(fh)</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logger.addHandler(ch)</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indent="266700" algn="just">
              <a:spcAft>
                <a:spcPts val="0"/>
              </a:spcAft>
              <a:defRPr/>
            </a:pP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5</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Use the methods of the </a:t>
            </a:r>
            <a:r>
              <a:rPr lang="en-US"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 </a:t>
            </a:r>
            <a:r>
              <a:rPr lang="zh-CN" altLang="zh-CN" sz="17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 in your program to output log messages</a:t>
            </a:r>
            <a:r>
              <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 Example: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logger.debug("debugging information")</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logger.info("General Information")</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logger.warning("Warning message")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logger.error("Error message")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1700" b="1" kern="100" dirty="0">
                <a:latin typeface="Times New Roman" panose="02020603050405020304" pitchFamily="18" charset="0"/>
                <a:ea typeface="Times New Roman" panose="02020603050405020304" pitchFamily="18" charset="0"/>
                <a:cs typeface="Times New Roman" panose="02020603050405020304" pitchFamily="18" charset="0"/>
              </a:rPr>
              <a:t>logger.critical("Critical message")</a:t>
            </a:r>
            <a:endParaRPr lang="zh-CN" altLang="zh-CN" sz="1700" b="1"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055688" y="403225"/>
            <a:ext cx="9648825" cy="576263"/>
          </a:xfrm>
        </p:spPr>
        <p:txBody>
          <a:bodyPr/>
          <a:lstStyle/>
          <a:p>
            <a:pPr eaLnBrk="1" hangingPunct="1">
              <a:defRPr/>
            </a:pPr>
            <a:r>
              <a:rPr lang="zh-CN" altLang="zh-CN" sz="2800" dirty="0"/>
              <a:t>Easy Configuration Log</a:t>
            </a:r>
            <a:endParaRPr lang="zh-CN" altLang="en-US" sz="2800" dirty="0"/>
          </a:p>
        </p:txBody>
      </p:sp>
      <p:sp>
        <p:nvSpPr>
          <p:cNvPr id="39939" name="内容占位符 2"/>
          <p:cNvSpPr>
            <a:spLocks noGrp="1" noChangeArrowheads="1"/>
          </p:cNvSpPr>
          <p:nvPr>
            <p:ph idx="1"/>
          </p:nvPr>
        </p:nvSpPr>
        <p:spPr>
          <a:xfrm>
            <a:off x="839416" y="836712"/>
            <a:ext cx="10441160" cy="4046952"/>
          </a:xfrm>
        </p:spPr>
        <p:txBody>
          <a:bodyPr/>
          <a:lstStyle/>
          <a:p>
            <a:pPr eaLnBrk="1" hangingPunct="1">
              <a:defRPr/>
            </a:pPr>
            <a:r>
              <a:rPr lang="zh-CN" altLang="zh-CN" dirty="0"/>
              <a:t>Logging can also be conveniently configured using </a:t>
            </a:r>
            <a:r>
              <a:rPr lang="en-US" altLang="zh-CN" dirty="0" err="1"/>
              <a:t>logging.basicConfig</a:t>
            </a:r>
            <a:r>
              <a:rPr lang="en-US" altLang="zh-CN" dirty="0"/>
              <a:t>()</a:t>
            </a:r>
            <a:endParaRPr lang="en-US" altLang="zh-CN" dirty="0"/>
          </a:p>
          <a:p>
            <a:pPr lvl="1">
              <a:defRPr/>
            </a:pPr>
            <a:r>
              <a:rPr lang="zh-CN" altLang="zh-CN" sz="2000" dirty="0"/>
              <a:t>logging.basicConfig(level = logging.INFO,</a:t>
            </a:r>
            <a:endParaRPr lang="zh-CN" altLang="zh-CN" sz="2000" dirty="0"/>
          </a:p>
          <a:p>
            <a:pPr lvl="1">
              <a:defRPr/>
            </a:pPr>
            <a:r>
              <a:rPr lang="zh-CN" altLang="zh-CN" sz="2000" dirty="0"/>
              <a:t>format = '%(asctime)s - %(name)s - %(levelname)s - %(message)s')</a:t>
            </a:r>
            <a:endParaRPr lang="zh-CN" altLang="zh-CN" sz="2000" dirty="0"/>
          </a:p>
          <a:p>
            <a:pPr>
              <a:defRPr/>
            </a:pPr>
            <a:r>
              <a:rPr lang="zh-CN" altLang="zh-CN" dirty="0"/>
              <a:t>Then use the </a:t>
            </a:r>
            <a:r>
              <a:rPr lang="zh-CN" altLang="zh-CN" dirty="0"/>
              <a:t>functions of the </a:t>
            </a:r>
            <a:r>
              <a:rPr lang="en-US" altLang="zh-CN" dirty="0"/>
              <a:t>logging </a:t>
            </a:r>
            <a:r>
              <a:rPr lang="zh-CN" altLang="zh-CN" dirty="0"/>
              <a:t>module to output log messages. Example:</a:t>
            </a:r>
            <a:endParaRPr lang="zh-CN" altLang="zh-CN" dirty="0"/>
          </a:p>
          <a:p>
            <a:pPr lvl="1">
              <a:lnSpc>
                <a:spcPct val="100000"/>
              </a:lnSpc>
              <a:spcBef>
                <a:spcPct val="0"/>
              </a:spcBef>
              <a:defRPr/>
            </a:pPr>
            <a:r>
              <a:rPr lang="zh-CN" altLang="zh-CN" sz="2000" dirty="0"/>
              <a:t>logging.debug("debugging information")</a:t>
            </a:r>
            <a:endParaRPr lang="zh-CN" altLang="zh-CN" sz="2000" dirty="0"/>
          </a:p>
          <a:p>
            <a:pPr lvl="1">
              <a:lnSpc>
                <a:spcPct val="100000"/>
              </a:lnSpc>
              <a:spcBef>
                <a:spcPct val="0"/>
              </a:spcBef>
              <a:defRPr/>
            </a:pPr>
            <a:r>
              <a:rPr lang="zh-CN" altLang="zh-CN" sz="2000" dirty="0"/>
              <a:t>logging.info("General Information")</a:t>
            </a:r>
            <a:endParaRPr lang="zh-CN" altLang="zh-CN" sz="2000" dirty="0"/>
          </a:p>
          <a:p>
            <a:pPr lvl="1">
              <a:lnSpc>
                <a:spcPct val="100000"/>
              </a:lnSpc>
              <a:spcBef>
                <a:spcPct val="0"/>
              </a:spcBef>
              <a:defRPr/>
            </a:pPr>
            <a:r>
              <a:rPr lang="zh-CN" altLang="zh-CN" sz="2000" dirty="0"/>
              <a:t>logging.warning("Warning message")</a:t>
            </a:r>
            <a:endParaRPr lang="zh-CN" altLang="zh-CN" sz="2000" dirty="0"/>
          </a:p>
          <a:p>
            <a:pPr lvl="1">
              <a:lnSpc>
                <a:spcPct val="100000"/>
              </a:lnSpc>
              <a:spcBef>
                <a:spcPct val="0"/>
              </a:spcBef>
              <a:defRPr/>
            </a:pPr>
            <a:r>
              <a:rPr lang="zh-CN" altLang="zh-CN" sz="2000" dirty="0"/>
              <a:t>logging.error("Error message")</a:t>
            </a:r>
            <a:endParaRPr lang="zh-CN" altLang="zh-CN" sz="2000" dirty="0"/>
          </a:p>
          <a:p>
            <a:pPr lvl="1">
              <a:lnSpc>
                <a:spcPct val="100000"/>
              </a:lnSpc>
              <a:spcBef>
                <a:spcPct val="0"/>
              </a:spcBef>
              <a:defRPr/>
            </a:pPr>
            <a:r>
              <a:rPr lang="zh-CN" altLang="zh-CN" sz="2000" dirty="0"/>
              <a:t>logging.critical("Critical message")</a:t>
            </a:r>
            <a:endParaRPr lang="zh-CN" altLang="zh-CN" sz="2000"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1055688" y="403225"/>
            <a:ext cx="9648825" cy="576263"/>
          </a:xfrm>
        </p:spPr>
        <p:txBody>
          <a:bodyPr/>
          <a:lstStyle/>
          <a:p>
            <a:pPr eaLnBrk="1" hangingPunct="1">
              <a:defRPr/>
            </a:pPr>
            <a:r>
              <a:rPr lang="zh-CN" altLang="zh-CN" sz="2800" dirty="0"/>
              <a:t>Easy Configuration Log</a:t>
            </a:r>
            <a:endParaRPr lang="zh-CN" altLang="en-US" sz="2800" dirty="0"/>
          </a:p>
        </p:txBody>
      </p:sp>
      <p:sp>
        <p:nvSpPr>
          <p:cNvPr id="39939" name="内容占位符 2"/>
          <p:cNvSpPr>
            <a:spLocks noGrp="1" noChangeArrowheads="1"/>
          </p:cNvSpPr>
          <p:nvPr>
            <p:ph idx="1"/>
          </p:nvPr>
        </p:nvSpPr>
        <p:spPr>
          <a:xfrm>
            <a:off x="839416" y="980222"/>
            <a:ext cx="10441160" cy="4046952"/>
          </a:xfrm>
        </p:spPr>
        <p:txBody>
          <a:bodyPr/>
          <a:lstStyle/>
          <a:p>
            <a:pPr marL="228600" lvl="1" eaLnBrk="1" hangingPunct="1">
              <a:spcBef>
                <a:spcPts val="1000"/>
              </a:spcBef>
              <a:defRPr/>
            </a:pPr>
            <a:r>
              <a:rPr lang="zh-CN" altLang="zh-CN" sz="2000" dirty="0">
                <a:highlight>
                  <a:srgbClr val="00FFFF"/>
                </a:highlight>
                <a:cs typeface="Times New Roman" panose="02020603050405020304" pitchFamily="18" charset="0"/>
              </a:rPr>
              <a:t>[Example </a:t>
            </a:r>
            <a:r>
              <a:rPr lang="en-US" altLang="zh-CN" sz="2000" dirty="0">
                <a:highlight>
                  <a:srgbClr val="00FFFF"/>
                </a:highlight>
                <a:cs typeface="Times New Roman" panose="02020603050405020304" pitchFamily="18" charset="0"/>
              </a:rPr>
              <a:t>7.17</a:t>
            </a:r>
            <a:r>
              <a:rPr lang="zh-CN" altLang="zh-CN" sz="2000" dirty="0">
                <a:highlight>
                  <a:srgbClr val="00FFFF"/>
                </a:highlight>
                <a:cs typeface="Times New Roman" panose="02020603050405020304" pitchFamily="18" charset="0"/>
              </a:rPr>
              <a:t>] Outputting directly to the console using the default configuration</a:t>
            </a:r>
            <a:endParaRPr lang="en-US" altLang="zh-CN" sz="2000" dirty="0">
              <a:highlight>
                <a:srgbClr val="00FFFF"/>
              </a:highlight>
              <a:cs typeface="Times New Roman" panose="02020603050405020304" pitchFamily="18" charset="0"/>
            </a:endParaRPr>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zh-CN" altLang="en-US" dirty="0"/>
          </a:p>
        </p:txBody>
      </p:sp>
      <p:pic>
        <p:nvPicPr>
          <p:cNvPr id="419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760" y="3861435"/>
            <a:ext cx="3900170" cy="162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199515" y="1412875"/>
            <a:ext cx="5854065" cy="216154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logging</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logging.debug("debugging information") #will not be outputted</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logging.info("General Information")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logging.warning("Warning message")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logging.error("Error message")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logging.critical("Critical error")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p:nvPr>
        </p:nvSpPr>
        <p:spPr>
          <a:xfrm>
            <a:off x="623570" y="334010"/>
            <a:ext cx="11043920" cy="629920"/>
          </a:xfrm>
        </p:spPr>
        <p:txBody>
          <a:bodyPr/>
          <a:lstStyle/>
          <a:p>
            <a:pPr marL="228600" lvl="1" indent="-228600" algn="ctr"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kern="1200" dirty="0">
                <a:highlight>
                  <a:srgbClr val="00FFFF"/>
                </a:highlight>
                <a:latin typeface="+mn-lt"/>
                <a:ea typeface="Times New Roman" panose="02020603050405020304" pitchFamily="18" charset="0"/>
                <a:cs typeface="Times New Roman" panose="02020603050405020304" pitchFamily="18" charset="0"/>
              </a:rPr>
              <a:t>7.18</a:t>
            </a: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 Configuring Logging to the Console with </a:t>
            </a:r>
            <a:r>
              <a:rPr lang="en-US" altLang="zh-CN" sz="2800" b="1" kern="1200" dirty="0" err="1">
                <a:highlight>
                  <a:srgbClr val="00FFFF"/>
                </a:highlight>
                <a:latin typeface="+mn-lt"/>
                <a:ea typeface="Times New Roman" panose="02020603050405020304" pitchFamily="18" charset="0"/>
                <a:cs typeface="Times New Roman" panose="02020603050405020304" pitchFamily="18" charset="0"/>
              </a:rPr>
              <a:t>basicConfig</a:t>
            </a:r>
            <a:endParaRPr lang="zh-CN" altLang="en-US" sz="2800"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119063" y="1052830"/>
            <a:ext cx="10729912" cy="3784600"/>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logging</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Configure logging</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logging.basicConfig(level = logging.INFO</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,format = '%(asctime)s - %(name)s - %(levelname)s - %(message)s')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Output log messages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logging.debug("debugging information") #will not be outputted</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logging.info("General Information")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logging.warning("Warning message")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logging.error("Error message")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logging.critical("Critical error")</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3012" name="图片 4"/>
          <p:cNvPicPr>
            <a:picLocks noChangeAspect="1" noChangeArrowheads="1"/>
          </p:cNvPicPr>
          <p:nvPr/>
        </p:nvPicPr>
        <p:blipFill>
          <a:blip r:embed="rId1">
            <a:extLst>
              <a:ext uri="{28A0092B-C50C-407E-A947-70E740481C1C}">
                <a14:useLocalDpi xmlns:a14="http://schemas.microsoft.com/office/drawing/2010/main" val="0"/>
              </a:ext>
            </a:extLst>
          </a:blip>
          <a:srcRect t="5244"/>
          <a:stretch>
            <a:fillRect/>
          </a:stretch>
        </p:blipFill>
        <p:spPr bwMode="auto">
          <a:xfrm>
            <a:off x="2567623" y="4997768"/>
            <a:ext cx="7127875" cy="14525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noChangeArrowheads="1"/>
          </p:cNvSpPr>
          <p:nvPr>
            <p:ph type="title"/>
          </p:nvPr>
        </p:nvSpPr>
        <p:spPr>
          <a:xfrm>
            <a:off x="81915" y="403225"/>
            <a:ext cx="11590655" cy="602615"/>
          </a:xfrm>
        </p:spPr>
        <p:txBody>
          <a:bodyPr/>
          <a:lstStyle/>
          <a:p>
            <a:pPr marL="228600" lvl="1" indent="-228600" algn="ctr"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b="1" kern="1200" dirty="0">
                <a:highlight>
                  <a:srgbClr val="00FFFF"/>
                </a:highlight>
                <a:latin typeface="+mn-lt"/>
                <a:ea typeface="Times New Roman" panose="02020603050405020304" pitchFamily="18" charset="0"/>
                <a:cs typeface="Times New Roman" panose="02020603050405020304" pitchFamily="18" charset="0"/>
              </a:rPr>
              <a:t>7.19</a:t>
            </a:r>
            <a:r>
              <a:rPr lang="zh-CN" altLang="zh-CN" b="1" kern="1200" dirty="0">
                <a:highlight>
                  <a:srgbClr val="00FFFF"/>
                </a:highlight>
                <a:latin typeface="+mn-lt"/>
                <a:ea typeface="Times New Roman" panose="02020603050405020304" pitchFamily="18" charset="0"/>
                <a:cs typeface="Times New Roman" panose="02020603050405020304" pitchFamily="18" charset="0"/>
              </a:rPr>
              <a:t>: Configuring Logging to a File with </a:t>
            </a:r>
            <a:r>
              <a:rPr lang="en-US" altLang="zh-CN" b="1" kern="1200" dirty="0" err="1">
                <a:highlight>
                  <a:srgbClr val="00FFFF"/>
                </a:highlight>
                <a:latin typeface="+mn-lt"/>
                <a:ea typeface="Times New Roman" panose="02020603050405020304" pitchFamily="18" charset="0"/>
                <a:cs typeface="Times New Roman" panose="02020603050405020304" pitchFamily="18" charset="0"/>
              </a:rPr>
              <a:t>basicConfig</a:t>
            </a:r>
            <a:endParaRPr lang="zh-CN" altLang="en-US"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204788" y="1119823"/>
            <a:ext cx="11207750" cy="3784600"/>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logging</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Configure logging</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logging.basicConfig(filename="logging_file.txt", level = logging.INFO,</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format = '%(asctime)s - %(name)s - %(levelname)s - %(message)s')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Output log messages</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logging.debug("debugging information")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logging.info("General Information")</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logging.warning("Warning message")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logging.error("Error message")</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logging.critical("Critical error")</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4036"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7425" y="4832668"/>
            <a:ext cx="7367588"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368300" y="259715"/>
            <a:ext cx="12560300" cy="660400"/>
          </a:xfrm>
        </p:spPr>
        <p:txBody>
          <a:bodyPr/>
          <a:lstStyle/>
          <a:p>
            <a:pPr marL="228600" lvl="1" indent="-228600" algn="ctr"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kern="1200" dirty="0">
                <a:highlight>
                  <a:srgbClr val="00FFFF"/>
                </a:highlight>
                <a:latin typeface="+mn-lt"/>
                <a:ea typeface="Times New Roman" panose="02020603050405020304" pitchFamily="18" charset="0"/>
                <a:cs typeface="Times New Roman" panose="02020603050405020304" pitchFamily="18" charset="0"/>
              </a:rPr>
              <a:t>7.20</a:t>
            </a: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 Output log messages to a file and error messages to the console.</a:t>
            </a:r>
            <a:endParaRPr lang="zh-CN" altLang="en-US" sz="2800"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211138" y="908050"/>
            <a:ext cx="11214100" cy="5632450"/>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logging</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Configure logging</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 = logging.getLogger(__name__)</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logger.setLevel(level=logging.DEBUG)</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handler = logging.FileHandler("logging_console_file.txt")</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handler.setLevel(logging.DEBUG)</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formatter = logging.Formatter('%(asctime)s - %(name)s - %(levelname)s - %(message)s')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handler.setFormatter(formatter)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console = logging.StreamHandler()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console.setLevel(logging.ERROR)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logger.addHandler(handler)</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logger.addHandler(console)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Output log messages</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logger.debug("debugging information")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logger.info("General Information")</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logger.warning("Warning message")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logger.error("Error message")</a:t>
            </a: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logger.critical</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Critical error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5060"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7938" y="5013325"/>
            <a:ext cx="62166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885" y="405130"/>
            <a:ext cx="5438775" cy="487045"/>
          </a:xfrm>
        </p:spPr>
        <p:txBody>
          <a:bodyPr/>
          <a:lstStyle/>
          <a:p>
            <a:pPr>
              <a:defRPr/>
            </a:pPr>
            <a:r>
              <a:rPr lang="zh-CN" altLang="en-US" dirty="0"/>
              <a:t>Summary of the chapter</a:t>
            </a:r>
            <a:endParaRPr lang="zh-CN" altLang="en-US" dirty="0"/>
          </a:p>
        </p:txBody>
      </p:sp>
      <p:pic>
        <p:nvPicPr>
          <p:cNvPr id="48131"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063" y="990600"/>
            <a:ext cx="1195387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513715" y="692150"/>
            <a:ext cx="11343640" cy="602615"/>
          </a:xfrm>
        </p:spPr>
        <p:txBody>
          <a:bodyPr/>
          <a:lstStyle/>
          <a:p>
            <a:pPr marL="228600" lvl="1" indent="-228600"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kern="1200" dirty="0">
                <a:highlight>
                  <a:srgbClr val="00FFFF"/>
                </a:highlight>
                <a:latin typeface="+mn-lt"/>
                <a:ea typeface="Times New Roman" panose="02020603050405020304" pitchFamily="18" charset="0"/>
                <a:cs typeface="Times New Roman" panose="02020603050405020304" pitchFamily="18" charset="0"/>
              </a:rPr>
              <a:t>7.2</a:t>
            </a: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 </a:t>
            </a:r>
            <a:r>
              <a:rPr lang="en-US" altLang="zh-CN" sz="2800" b="1" kern="1200" dirty="0">
                <a:highlight>
                  <a:srgbClr val="00FFFF"/>
                </a:highlight>
                <a:latin typeface="+mn-lt"/>
                <a:ea typeface="Times New Roman" panose="02020603050405020304" pitchFamily="18" charset="0"/>
                <a:cs typeface="Times New Roman" panose="02020603050405020304" pitchFamily="18" charset="0"/>
              </a:rPr>
              <a:t>Python </a:t>
            </a: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Runtime Error (No Related Module Imported)</a:t>
            </a:r>
            <a:endParaRPr lang="zh-CN" altLang="en-US" sz="2800"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550863" y="1488440"/>
            <a:ext cx="11306175" cy="829945"/>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print("Good Luck!")</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print("Your lucky random number today is:", random.choice(range(10)))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8436"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125" y="2578418"/>
            <a:ext cx="10439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466725" y="404495"/>
            <a:ext cx="11257915" cy="576580"/>
          </a:xfrm>
        </p:spPr>
        <p:txBody>
          <a:bodyPr/>
          <a:lstStyle/>
          <a:p>
            <a:pPr eaLnBrk="1" hangingPunct="1">
              <a:defRPr/>
            </a:pPr>
            <a:r>
              <a:rPr lang="zh-CN" altLang="zh-CN" dirty="0"/>
              <a:t>Integrated applications: error and exception handling </a:t>
            </a:r>
            <a:r>
              <a:rPr lang="zh-CN" altLang="en-US" dirty="0"/>
              <a:t>(</a:t>
            </a:r>
            <a:r>
              <a:rPr lang="en-US" altLang="zh-CN" dirty="0"/>
              <a:t>1</a:t>
            </a:r>
            <a:r>
              <a:rPr lang="zh-CN" altLang="en-US" dirty="0"/>
              <a:t>)</a:t>
            </a:r>
            <a:endParaRPr lang="zh-CN" altLang="en-US" dirty="0"/>
          </a:p>
        </p:txBody>
      </p:sp>
      <p:sp>
        <p:nvSpPr>
          <p:cNvPr id="39939" name="内容占位符 2"/>
          <p:cNvSpPr>
            <a:spLocks noGrp="1" noChangeArrowheads="1"/>
          </p:cNvSpPr>
          <p:nvPr>
            <p:ph idx="1"/>
          </p:nvPr>
        </p:nvSpPr>
        <p:spPr>
          <a:xfrm>
            <a:off x="551815" y="1125220"/>
            <a:ext cx="11172825" cy="4046855"/>
          </a:xfrm>
        </p:spPr>
        <p:txBody>
          <a:bodyPr/>
          <a:lstStyle/>
          <a:p>
            <a:pPr eaLnBrk="1" hangingPunct="1">
              <a:defRPr/>
            </a:pPr>
            <a:r>
              <a:rPr lang="en-US" altLang="zh-CN" dirty="0">
                <a:highlight>
                  <a:srgbClr val="00FFFF"/>
                </a:highlight>
                <a:cs typeface="Times New Roman" panose="02020603050405020304" pitchFamily="18" charset="0"/>
              </a:rPr>
              <a:t>[</a:t>
            </a:r>
            <a:r>
              <a:rPr lang="zh-CN" altLang="en-US"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7.21] </a:t>
            </a:r>
            <a:r>
              <a:rPr lang="zh-CN" altLang="en-US" dirty="0">
                <a:highlight>
                  <a:srgbClr val="00FFFF"/>
                </a:highlight>
                <a:cs typeface="Times New Roman" panose="02020603050405020304" pitchFamily="18" charset="0"/>
              </a:rPr>
              <a:t>Write a </a:t>
            </a:r>
            <a:r>
              <a:rPr lang="en-US" altLang="zh-CN" dirty="0">
                <a:highlight>
                  <a:srgbClr val="00FFFF"/>
                </a:highlight>
                <a:cs typeface="Times New Roman" panose="02020603050405020304" pitchFamily="18" charset="0"/>
              </a:rPr>
              <a:t>Python </a:t>
            </a:r>
            <a:r>
              <a:rPr lang="zh-CN" altLang="en-US" dirty="0">
                <a:highlight>
                  <a:srgbClr val="00FFFF"/>
                </a:highlight>
                <a:cs typeface="Times New Roman" panose="02020603050405020304" pitchFamily="18" charset="0"/>
              </a:rPr>
              <a:t>program (</a:t>
            </a:r>
            <a:r>
              <a:rPr lang="en-US" altLang="zh-CN" dirty="0">
                <a:highlight>
                  <a:srgbClr val="00FFFF"/>
                </a:highlight>
                <a:cs typeface="Times New Roman" panose="02020603050405020304" pitchFamily="18" charset="0"/>
              </a:rPr>
              <a:t>add_int_with_exception.py</a:t>
            </a:r>
            <a:r>
              <a:rPr lang="zh-CN" altLang="en-US" dirty="0">
                <a:highlight>
                  <a:srgbClr val="00FFFF"/>
                </a:highlight>
                <a:cs typeface="Times New Roman" panose="02020603050405020304" pitchFamily="18" charset="0"/>
              </a:rPr>
              <a:t>) that prompts the user to enter two integers and outputs the result of adding the two integers</a:t>
            </a:r>
            <a:r>
              <a:rPr lang="zh-CN" altLang="en-US" dirty="0"/>
              <a:t>. However, if the input is not an integer (e.g., a letter, a floating-point number, etc.), the program is required to catch an exception that displays "Input must be an integer!" and prompts the user to re-enter until the input is correct.</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zh-CN" altLang="en-US" dirty="0"/>
          </a:p>
        </p:txBody>
      </p:sp>
      <p:sp>
        <p:nvSpPr>
          <p:cNvPr id="2" name="矩形 1"/>
          <p:cNvSpPr/>
          <p:nvPr/>
        </p:nvSpPr>
        <p:spPr>
          <a:xfrm>
            <a:off x="2207895" y="3644900"/>
            <a:ext cx="8425180" cy="293497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get_number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#Function to get an integer input</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0</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while True: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keep looping</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try.</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int(input("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an integer: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#Prompt the user to enter an integer</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except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ValueError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Input must be an integer!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the input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not an integer, an exception is caught and an error is reported.</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466725" y="404495"/>
            <a:ext cx="11257915" cy="576580"/>
          </a:xfrm>
        </p:spPr>
        <p:txBody>
          <a:bodyPr/>
          <a:lstStyle/>
          <a:p>
            <a:pPr eaLnBrk="1" hangingPunct="1">
              <a:defRPr/>
            </a:pPr>
            <a:r>
              <a:rPr lang="zh-CN" altLang="zh-CN" dirty="0"/>
              <a:t>Integrated applications: error and exception handling </a:t>
            </a:r>
            <a:r>
              <a:rPr lang="zh-CN" altLang="en-US" dirty="0"/>
              <a:t>(</a:t>
            </a:r>
            <a:r>
              <a:rPr lang="en-US" altLang="zh-CN" dirty="0"/>
              <a:t>2</a:t>
            </a:r>
            <a:r>
              <a:rPr lang="zh-CN" altLang="en-US" dirty="0"/>
              <a:t>)</a:t>
            </a:r>
            <a:endParaRPr lang="zh-CN" altLang="en-US" dirty="0"/>
          </a:p>
        </p:txBody>
      </p:sp>
      <p:sp>
        <p:nvSpPr>
          <p:cNvPr id="2" name="矩形 1"/>
          <p:cNvSpPr/>
          <p:nvPr/>
        </p:nvSpPr>
        <p:spPr>
          <a:xfrm>
            <a:off x="335280" y="1125220"/>
            <a:ext cx="11591290" cy="4685665"/>
          </a:xfrm>
          <a:prstGeom prst="rect">
            <a:avLst/>
          </a:prstGeom>
          <a:solidFill>
            <a:schemeClr val="accent4">
              <a:lumMod val="20000"/>
              <a:lumOff val="80000"/>
            </a:schemeClr>
          </a:solidFill>
          <a:ln>
            <a:solidFill>
              <a:srgbClr val="FF0000"/>
            </a:solidFill>
          </a:ln>
        </p:spPr>
        <p:txBody>
          <a:bodyPr wrap="square">
            <a:noAutofit/>
          </a:bodyPr>
          <a:lstStyle/>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get_number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#Function to get an integer input</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0</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while True: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keep looping</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try.</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num = int(input("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an integer: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#Prompt the user to enter an integer</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except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ValueError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Input must be an integer!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the input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is not an integer, an exception is caught and an error is reported.</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Jump out of the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return num</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get_number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integer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 = </a:t>
            </a:r>
            <a:r>
              <a:rPr lang="en-US" altLang="zh-CN" sz="20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get_number</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integer </a:t>
            </a: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print(f"{a} + {b} = {a+b}") #The </a:t>
            </a:r>
            <a:r>
              <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result of adding two integers.</a:t>
            </a:r>
            <a:endParaRPr lang="zh-CN" altLang="en-US"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endParaRPr lang="zh-CN" altLang="zh-CN" sz="20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6085"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84198" y="4437380"/>
            <a:ext cx="3049587" cy="17367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noChangeArrowheads="1"/>
          </p:cNvSpPr>
          <p:nvPr>
            <p:ph idx="1"/>
          </p:nvPr>
        </p:nvSpPr>
        <p:spPr>
          <a:xfrm>
            <a:off x="839416" y="1123732"/>
            <a:ext cx="10441160" cy="4046952"/>
          </a:xfrm>
        </p:spPr>
        <p:txBody>
          <a:bodyPr/>
          <a:lstStyle/>
          <a:p>
            <a:pPr eaLnBrk="1" hangingPunct="1">
              <a:defRPr/>
            </a:pPr>
            <a:r>
              <a:rPr dirty="0">
                <a:highlight>
                  <a:srgbClr val="00FFFF"/>
                </a:highlight>
                <a:cs typeface="Times New Roman" panose="02020603050405020304" pitchFamily="18" charset="0"/>
              </a:rPr>
              <a:t>[</a:t>
            </a:r>
            <a:r>
              <a:rPr lang="zh-CN" altLang="en-US" dirty="0">
                <a:highlight>
                  <a:srgbClr val="00FFFF"/>
                </a:highlight>
                <a:cs typeface="Times New Roman" panose="02020603050405020304" pitchFamily="18" charset="0"/>
              </a:rPr>
              <a:t>Example </a:t>
            </a:r>
            <a:r>
              <a:rPr lang="en-US" altLang="zh-CN" dirty="0">
                <a:highlight>
                  <a:srgbClr val="00FFFF"/>
                </a:highlight>
                <a:cs typeface="Times New Roman" panose="02020603050405020304" pitchFamily="18" charset="0"/>
              </a:rPr>
              <a:t>7.22]: </a:t>
            </a:r>
            <a:r>
              <a:rPr lang="zh-CN" altLang="en-US" dirty="0">
                <a:highlight>
                  <a:srgbClr val="00FFFF"/>
                </a:highlight>
                <a:cs typeface="Times New Roman" panose="02020603050405020304" pitchFamily="18" charset="0"/>
              </a:rPr>
              <a:t>Write a </a:t>
            </a:r>
            <a:r>
              <a:rPr lang="en-US" altLang="zh-CN" dirty="0">
                <a:highlight>
                  <a:srgbClr val="00FFFF"/>
                </a:highlight>
                <a:cs typeface="Times New Roman" panose="02020603050405020304" pitchFamily="18" charset="0"/>
              </a:rPr>
              <a:t>Python </a:t>
            </a:r>
            <a:r>
              <a:rPr lang="zh-CN" altLang="en-US" dirty="0">
                <a:highlight>
                  <a:srgbClr val="00FFFF"/>
                </a:highlight>
                <a:cs typeface="Times New Roman" panose="02020603050405020304" pitchFamily="18" charset="0"/>
              </a:rPr>
              <a:t>program (</a:t>
            </a:r>
            <a:r>
              <a:rPr lang="en-US" altLang="zh-CN" dirty="0">
                <a:highlight>
                  <a:srgbClr val="00FFFF"/>
                </a:highlight>
                <a:cs typeface="Times New Roman" panose="02020603050405020304" pitchFamily="18" charset="0"/>
              </a:rPr>
              <a:t>open_with_exception.py</a:t>
            </a:r>
            <a:r>
              <a:rPr lang="zh-CN" altLang="en-US" dirty="0">
                <a:highlight>
                  <a:srgbClr val="00FFFF"/>
                </a:highlight>
                <a:cs typeface="Times New Roman" panose="02020603050405020304" pitchFamily="18" charset="0"/>
              </a:rPr>
              <a:t>) that prompts the user to enter a file pathname or filename, tries to open the file, and outputs the contents of the file on the screen</a:t>
            </a:r>
            <a:r>
              <a:rPr lang="zh-CN" altLang="en-US" dirty="0"/>
              <a:t>; if the specified file doesn't exist, it displays the message "File not found!" and asks for a new filename; if the file exists but an exception occurs during the reading process, it displays the message "File cannot be read out properly! and ask to re-enter the file name; if the file exists but an exception occurs in the process of reading the file, it will display "The file cannot be read out normally! and ask to retype the file name.</a:t>
            </a: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en-US" altLang="zh-CN" dirty="0"/>
          </a:p>
          <a:p>
            <a:pPr eaLnBrk="1" hangingPunct="1">
              <a:defRPr/>
            </a:pPr>
            <a:endParaRPr lang="zh-CN" altLang="en-US" dirty="0"/>
          </a:p>
        </p:txBody>
      </p:sp>
      <p:sp>
        <p:nvSpPr>
          <p:cNvPr id="5" name="标题 1"/>
          <p:cNvSpPr>
            <a:spLocks noGrp="1" noChangeArrowheads="1"/>
          </p:cNvSpPr>
          <p:nvPr>
            <p:custDataLst>
              <p:tags r:id="rId1"/>
            </p:custDataLst>
          </p:nvPr>
        </p:nvSpPr>
        <p:spPr>
          <a:xfrm>
            <a:off x="466725" y="404495"/>
            <a:ext cx="11257915" cy="576580"/>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zh-CN" altLang="zh-CN" dirty="0">
                <a:cs typeface="Times New Roman" panose="02020603050405020304" pitchFamily="18" charset="0"/>
              </a:rPr>
              <a:t>Integrated applications: error and exception handling </a:t>
            </a:r>
            <a:r>
              <a:rPr lang="zh-CN" altLang="en-US" dirty="0">
                <a:cs typeface="Times New Roman" panose="02020603050405020304" pitchFamily="18" charset="0"/>
              </a:rPr>
              <a:t>(</a:t>
            </a:r>
            <a:r>
              <a:rPr lang="en-US" altLang="zh-CN" dirty="0">
                <a:cs typeface="Times New Roman" panose="02020603050405020304" pitchFamily="18" charset="0"/>
              </a:rPr>
              <a:t>3</a:t>
            </a:r>
            <a:r>
              <a:rPr lang="zh-CN" altLang="en-US" dirty="0">
                <a:cs typeface="Times New Roman" panose="02020603050405020304" pitchFamily="18" charset="0"/>
              </a:rPr>
              <a:t>)</a:t>
            </a:r>
            <a:endParaRPr lang="zh-CN" altLang="en-US" dirty="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970" y="1123950"/>
            <a:ext cx="7969250" cy="5049520"/>
          </a:xfrm>
          <a:prstGeom prst="rect">
            <a:avLst/>
          </a:prstGeom>
          <a:solidFill>
            <a:schemeClr val="accent4">
              <a:lumMod val="20000"/>
              <a:lumOff val="80000"/>
            </a:schemeClr>
          </a:solidFill>
          <a:ln>
            <a:solidFill>
              <a:srgbClr val="FF0000"/>
            </a:solidFill>
          </a:ln>
        </p:spPr>
        <p:txBody>
          <a:bodyPr>
            <a:noAutofit/>
          </a:bodyPr>
          <a:lstStyle/>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True: #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keep looping</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try.</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filename = input('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Please enter a file pathname or filename:</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#Prompt the user for a filename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with open(</a:t>
            </a: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filename.strip</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as f: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#Open the file (using the default text-reading mode)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f.read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#Display the contents of the file</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except </a:t>
            </a:r>
            <a:r>
              <a:rPr lang="en-US" altLang="zh-CN"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FileNotFoundError</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Input file not found!</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 file not found exception</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except.</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file could not be read out properly!</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Handle other exceptions</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a:t>
            </a:r>
            <a:endPar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break #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Jump out of the </a:t>
            </a:r>
            <a:r>
              <a:rPr lang="en-US"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while </a:t>
            </a:r>
            <a:r>
              <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loop</a:t>
            </a:r>
            <a:endParaRPr lang="zh-CN" altLang="en-US"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endParaRPr lang="zh-CN" altLang="zh-CN"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7109"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72488" y="1022350"/>
            <a:ext cx="3575050" cy="1441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8472805" y="2595245"/>
            <a:ext cx="3719195" cy="3570605"/>
          </a:xfrm>
          <a:prstGeom prst="rect">
            <a:avLst/>
          </a:prstGeom>
          <a:solidFill>
            <a:schemeClr val="accent5">
              <a:lumMod val="20000"/>
              <a:lumOff val="80000"/>
            </a:schemeClr>
          </a:solidFill>
          <a:ln>
            <a:solidFill>
              <a:schemeClr val="accent1"/>
            </a:solidFill>
          </a:ln>
        </p:spPr>
        <p:txBody>
          <a:bodyPr>
            <a:noAutofit/>
          </a:bodyPr>
          <a:lstStyle/>
          <a:p>
            <a:pPr>
              <a:defRPr/>
            </a:pP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During the testing of this program, </a:t>
            </a:r>
            <a:r>
              <a:rPr lang="en-US" altLang="zh-CN" sz="1200" dirty="0">
                <a:latin typeface="Times New Roman" panose="02020603050405020304" pitchFamily="18" charset="0"/>
                <a:ea typeface="Times New Roman" panose="02020603050405020304" pitchFamily="18" charset="0"/>
                <a:cs typeface="Times New Roman" panose="02020603050405020304" pitchFamily="18" charset="0"/>
              </a:rPr>
              <a:t>three </a:t>
            </a: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files were entered for testing.</a:t>
            </a:r>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 First, the user enters a non-existent file </a:t>
            </a:r>
            <a:r>
              <a:rPr lang="en-US" altLang="zh-CN" sz="1200" dirty="0">
                <a:latin typeface="Times New Roman" panose="02020603050405020304" pitchFamily="18" charset="0"/>
                <a:ea typeface="Times New Roman" panose="02020603050405020304" pitchFamily="18" charset="0"/>
                <a:cs typeface="Times New Roman" panose="02020603050405020304" pitchFamily="18" charset="0"/>
              </a:rPr>
              <a:t>abc.dat</a:t>
            </a: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 so the program catches an exception and reports the error "Input file not found!". .</a:t>
            </a:r>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ea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 Next, the user enters the program's filename, </a:t>
            </a:r>
            <a:r>
              <a:rPr lang="en-US" altLang="zh-CN" sz="1200" dirty="0">
                <a:latin typeface="Times New Roman" panose="02020603050405020304" pitchFamily="18" charset="0"/>
                <a:ea typeface="Times New Roman" panose="02020603050405020304" pitchFamily="18" charset="0"/>
                <a:cs typeface="Times New Roman" panose="02020603050405020304" pitchFamily="18" charset="0"/>
              </a:rPr>
              <a:t>open_with_exception.py</a:t>
            </a:r>
            <a:r>
              <a:rPr lang="zh-CN" altLang="en-US" sz="1200" dirty="0">
                <a:latin typeface="Times New Roman" panose="02020603050405020304" pitchFamily="18" charset="0"/>
                <a:ea typeface="Times New Roman" panose="02020603050405020304" pitchFamily="18" charset="0"/>
                <a:cs typeface="Times New Roman" panose="02020603050405020304" pitchFamily="18" charset="0"/>
              </a:rPr>
              <a:t>, and the program still catches the exception and reports the error "The file could not be read out properly!". The program still catches the exception and reports the error "The file could not be read out properly!". This is because there are Chinese characters in the program file.</a:t>
            </a:r>
            <a:endParaRPr lang="en-US" altLang="zh-CN" sz="1200" dirty="0">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zh-CN" altLang="zh-CN" sz="1200" dirty="0">
                <a:latin typeface="Times New Roman" panose="02020603050405020304" pitchFamily="18" charset="0"/>
                <a:ea typeface="Times New Roman" panose="02020603050405020304" pitchFamily="18" charset="0"/>
                <a:cs typeface="Times New Roman" panose="02020603050405020304" pitchFamily="18" charset="0"/>
              </a:rPr>
              <a:t>(</a:t>
            </a:r>
            <a:r>
              <a:rPr lang="x-none" altLang="zh-CN" sz="1200" dirty="0">
                <a:latin typeface="Times New Roman" panose="02020603050405020304" pitchFamily="18" charset="0"/>
                <a:ea typeface="Times New Roman" panose="02020603050405020304" pitchFamily="18" charset="0"/>
                <a:cs typeface="Times New Roman" panose="02020603050405020304" pitchFamily="18" charset="0"/>
              </a:rPr>
              <a:t>3</a:t>
            </a:r>
            <a:r>
              <a:rPr lang="zh-CN" altLang="zh-CN" sz="1200" dirty="0">
                <a:latin typeface="Times New Roman" panose="02020603050405020304" pitchFamily="18" charset="0"/>
                <a:ea typeface="Times New Roman" panose="02020603050405020304" pitchFamily="18" charset="0"/>
                <a:cs typeface="Times New Roman" panose="02020603050405020304" pitchFamily="18" charset="0"/>
              </a:rPr>
              <a:t>) Finally, the user inputs a file </a:t>
            </a:r>
            <a:r>
              <a:rPr lang="x-none" altLang="zh-CN" sz="1200" dirty="0">
                <a:latin typeface="Times New Roman" panose="02020603050405020304" pitchFamily="18" charset="0"/>
                <a:ea typeface="Times New Roman" panose="02020603050405020304" pitchFamily="18" charset="0"/>
                <a:cs typeface="Times New Roman" panose="02020603050405020304" pitchFamily="18" charset="0"/>
              </a:rPr>
              <a:t>test.txt </a:t>
            </a:r>
            <a:r>
              <a:rPr lang="zh-CN" altLang="zh-CN" sz="1200" dirty="0">
                <a:latin typeface="Times New Roman" panose="02020603050405020304" pitchFamily="18" charset="0"/>
                <a:ea typeface="Times New Roman" panose="02020603050405020304" pitchFamily="18" charset="0"/>
                <a:cs typeface="Times New Roman" panose="02020603050405020304" pitchFamily="18" charset="0"/>
              </a:rPr>
              <a:t>containing only English characters, so the program outputs the contents of the file on the screen</a:t>
            </a:r>
            <a:endParaRPr lang="zh-CN" altLang="en-US" sz="1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标题 1"/>
          <p:cNvSpPr>
            <a:spLocks noGrp="1" noChangeArrowheads="1"/>
          </p:cNvSpPr>
          <p:nvPr>
            <p:custDataLst>
              <p:tags r:id="rId2"/>
            </p:custDataLst>
          </p:nvPr>
        </p:nvSpPr>
        <p:spPr>
          <a:xfrm>
            <a:off x="466725" y="404495"/>
            <a:ext cx="11257915" cy="576580"/>
          </a:xfrm>
          <a:prstGeom prst="rect">
            <a:avLst/>
          </a:prstGeom>
          <a:noFill/>
          <a:ln>
            <a:noFill/>
          </a:ln>
        </p:spPr>
        <p:txBody>
          <a:bodyPr vert="horz" wrap="square" lIns="92075" tIns="46038" rIns="92075" bIns="46038" numCol="1" anchor="ctr" anchorCtr="0" compatLnSpc="1"/>
          <a:lstStyle>
            <a:lvl1pPr algn="ctr" rtl="0" eaLnBrk="0" fontAlgn="base" hangingPunct="0">
              <a:spcBef>
                <a:spcPct val="0"/>
              </a:spcBef>
              <a:spcAft>
                <a:spcPct val="0"/>
              </a:spcAft>
              <a:defRPr sz="3600" b="1">
                <a:solidFill>
                  <a:srgbClr val="990033"/>
                </a:solidFill>
                <a:latin typeface="Times New Roman" panose="02020603050405020304" pitchFamily="18" charset="0"/>
                <a:ea typeface="Times New Roman" panose="02020603050405020304" pitchFamily="18" charset="0"/>
                <a:cs typeface="+mj-cs"/>
              </a:defRPr>
            </a:lvl1pPr>
            <a:lvl2pPr algn="ctr" rtl="0" eaLnBrk="0" fontAlgn="base" hangingPunct="0">
              <a:spcBef>
                <a:spcPct val="0"/>
              </a:spcBef>
              <a:spcAft>
                <a:spcPct val="0"/>
              </a:spcAft>
              <a:defRPr sz="3200">
                <a:solidFill>
                  <a:srgbClr val="B82F25"/>
                </a:solidFill>
                <a:latin typeface="Arial" panose="020B0604020202020204" pitchFamily="34" charset="0"/>
              </a:defRPr>
            </a:lvl2pPr>
            <a:lvl3pPr algn="ctr" rtl="0" eaLnBrk="0" fontAlgn="base" hangingPunct="0">
              <a:spcBef>
                <a:spcPct val="0"/>
              </a:spcBef>
              <a:spcAft>
                <a:spcPct val="0"/>
              </a:spcAft>
              <a:defRPr sz="3200">
                <a:solidFill>
                  <a:srgbClr val="B82F25"/>
                </a:solidFill>
                <a:latin typeface="Arial" panose="020B0604020202020204" pitchFamily="34" charset="0"/>
              </a:defRPr>
            </a:lvl3pPr>
            <a:lvl4pPr algn="ctr" rtl="0" eaLnBrk="0" fontAlgn="base" hangingPunct="0">
              <a:spcBef>
                <a:spcPct val="0"/>
              </a:spcBef>
              <a:spcAft>
                <a:spcPct val="0"/>
              </a:spcAft>
              <a:defRPr sz="3200">
                <a:solidFill>
                  <a:srgbClr val="B82F25"/>
                </a:solidFill>
                <a:latin typeface="Arial" panose="020B0604020202020204" pitchFamily="34" charset="0"/>
              </a:defRPr>
            </a:lvl4pPr>
            <a:lvl5pPr algn="ctr" rtl="0" eaLnBrk="0" fontAlgn="base" hangingPunct="0">
              <a:spcBef>
                <a:spcPct val="0"/>
              </a:spcBef>
              <a:spcAft>
                <a:spcPct val="0"/>
              </a:spcAft>
              <a:defRPr sz="3200">
                <a:solidFill>
                  <a:srgbClr val="B82F25"/>
                </a:solidFill>
                <a:latin typeface="Arial" panose="020B0604020202020204" pitchFamily="34" charset="0"/>
              </a:defRPr>
            </a:lvl5pPr>
            <a:lvl6pPr marL="457200" algn="ctr" rtl="0" eaLnBrk="0" fontAlgn="base" hangingPunct="0">
              <a:spcBef>
                <a:spcPct val="0"/>
              </a:spcBef>
              <a:spcAft>
                <a:spcPct val="0"/>
              </a:spcAft>
              <a:defRPr sz="3200">
                <a:solidFill>
                  <a:srgbClr val="FF7706"/>
                </a:solidFill>
                <a:latin typeface="Arial" panose="020B0604020202020204" pitchFamily="34" charset="0"/>
              </a:defRPr>
            </a:lvl6pPr>
            <a:lvl7pPr marL="914400" algn="ctr" rtl="0" eaLnBrk="0" fontAlgn="base" hangingPunct="0">
              <a:spcBef>
                <a:spcPct val="0"/>
              </a:spcBef>
              <a:spcAft>
                <a:spcPct val="0"/>
              </a:spcAft>
              <a:defRPr sz="3200">
                <a:solidFill>
                  <a:srgbClr val="FF7706"/>
                </a:solidFill>
                <a:latin typeface="Arial" panose="020B0604020202020204" pitchFamily="34" charset="0"/>
              </a:defRPr>
            </a:lvl7pPr>
            <a:lvl8pPr marL="1371600" algn="ctr" rtl="0" eaLnBrk="0" fontAlgn="base" hangingPunct="0">
              <a:spcBef>
                <a:spcPct val="0"/>
              </a:spcBef>
              <a:spcAft>
                <a:spcPct val="0"/>
              </a:spcAft>
              <a:defRPr sz="3200">
                <a:solidFill>
                  <a:srgbClr val="FF7706"/>
                </a:solidFill>
                <a:latin typeface="Arial" panose="020B0604020202020204" pitchFamily="34" charset="0"/>
              </a:defRPr>
            </a:lvl8pPr>
            <a:lvl9pPr marL="1828800" algn="ctr" rtl="0" eaLnBrk="0" fontAlgn="base" hangingPunct="0">
              <a:spcBef>
                <a:spcPct val="0"/>
              </a:spcBef>
              <a:spcAft>
                <a:spcPct val="0"/>
              </a:spcAft>
              <a:defRPr sz="3200">
                <a:solidFill>
                  <a:srgbClr val="FF7706"/>
                </a:solidFill>
                <a:latin typeface="Arial" panose="020B0604020202020204" pitchFamily="34" charset="0"/>
              </a:defRPr>
            </a:lvl9pPr>
          </a:lstStyle>
          <a:p>
            <a:pPr eaLnBrk="1" hangingPunct="1">
              <a:defRPr/>
            </a:pPr>
            <a:r>
              <a:rPr lang="zh-CN" altLang="zh-CN" dirty="0">
                <a:cs typeface="Times New Roman" panose="02020603050405020304" pitchFamily="18" charset="0"/>
              </a:rPr>
              <a:t>Integrated applications: error and exception handling </a:t>
            </a:r>
            <a:r>
              <a:rPr lang="zh-CN" altLang="en-US" dirty="0">
                <a:cs typeface="Times New Roman" panose="02020603050405020304" pitchFamily="18" charset="0"/>
              </a:rPr>
              <a:t>(</a:t>
            </a:r>
            <a:r>
              <a:rPr lang="en-US" altLang="zh-CN" dirty="0">
                <a:cs typeface="Times New Roman" panose="02020603050405020304" pitchFamily="18" charset="0"/>
              </a:rPr>
              <a:t>4</a:t>
            </a:r>
            <a:r>
              <a:rPr lang="zh-CN" altLang="en-US" dirty="0">
                <a:cs typeface="Times New Roman" panose="02020603050405020304" pitchFamily="18" charset="0"/>
              </a:rPr>
              <a:t>)</a:t>
            </a:r>
            <a:endParaRPr lang="zh-CN" altLang="en-US" dirty="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a:xfrm>
            <a:off x="1055440" y="794845"/>
            <a:ext cx="9675813" cy="504825"/>
          </a:xfrm>
        </p:spPr>
        <p:txBody>
          <a:bodyPr/>
          <a:lstStyle/>
          <a:p>
            <a:pPr eaLnBrk="1" hangingPunct="1">
              <a:defRPr/>
            </a:pPr>
            <a:r>
              <a:rPr lang="zh-CN" altLang="en-US" dirty="0"/>
              <a:t>Case Study: Debugging </a:t>
            </a:r>
            <a:r>
              <a:rPr lang="en-US" altLang="zh-CN" dirty="0"/>
              <a:t>Python </a:t>
            </a:r>
            <a:r>
              <a:rPr lang="zh-CN" altLang="en-US" dirty="0"/>
              <a:t>Programs with the Debugger</a:t>
            </a:r>
            <a:endParaRPr lang="zh-CN" altLang="en-US" dirty="0"/>
          </a:p>
        </p:txBody>
      </p:sp>
      <p:sp>
        <p:nvSpPr>
          <p:cNvPr id="50179" name="内容占位符 2"/>
          <p:cNvSpPr>
            <a:spLocks noGrp="1" noChangeArrowheads="1"/>
          </p:cNvSpPr>
          <p:nvPr>
            <p:ph idx="1"/>
          </p:nvPr>
        </p:nvSpPr>
        <p:spPr>
          <a:xfrm>
            <a:off x="766763" y="1412875"/>
            <a:ext cx="10801350" cy="4616450"/>
          </a:xfrm>
        </p:spPr>
        <p:txBody>
          <a:bodyPr/>
          <a:lstStyle/>
          <a:p>
            <a:pPr eaLnBrk="1" hangingPunct="1"/>
            <a:r>
              <a:rPr lang="zh-CN" altLang="en-US" sz="2800"/>
              <a:t>Analyzing and locating program errors is the most basic function of programming. </a:t>
            </a:r>
            <a:r>
              <a:rPr lang="en-US" altLang="zh-CN" sz="2800"/>
              <a:t>pdb</a:t>
            </a:r>
            <a:r>
              <a:rPr lang="zh-CN" altLang="en-US" sz="2800"/>
              <a:t>, the debugger of the </a:t>
            </a:r>
            <a:r>
              <a:rPr lang="en-US" altLang="zh-CN" sz="2800"/>
              <a:t>Python </a:t>
            </a:r>
            <a:r>
              <a:rPr lang="zh-CN" altLang="en-US" sz="2800"/>
              <a:t>standard library, provides basic debugging functions: setting breakpoints, viewing variables, etc.</a:t>
            </a:r>
            <a:endParaRPr lang="zh-CN" altLang="en-US" sz="2800"/>
          </a:p>
          <a:p>
            <a:pPr eaLnBrk="1" hangingPunct="1"/>
            <a:r>
              <a:rPr lang="zh-CN" altLang="en-US" sz="2800"/>
              <a:t>Integrated development environments (</a:t>
            </a:r>
            <a:r>
              <a:rPr lang="en-US" altLang="zh-CN" sz="2800"/>
              <a:t>IDEs</a:t>
            </a:r>
            <a:r>
              <a:rPr lang="zh-CN" altLang="en-US" sz="2800"/>
              <a:t>, e.g. </a:t>
            </a:r>
            <a:r>
              <a:rPr lang="en-US" altLang="zh-CN" sz="2800"/>
              <a:t>IDLE</a:t>
            </a:r>
            <a:r>
              <a:rPr lang="zh-CN" altLang="en-US" sz="2800"/>
              <a:t>, </a:t>
            </a:r>
            <a:r>
              <a:rPr lang="en-US" altLang="zh-CN" sz="2800"/>
              <a:t>Spyder</a:t>
            </a:r>
            <a:r>
              <a:rPr lang="zh-CN" altLang="en-US" sz="2800"/>
              <a:t>, </a:t>
            </a:r>
            <a:r>
              <a:rPr lang="en-US" altLang="zh-CN" sz="2800"/>
              <a:t>PyCharm</a:t>
            </a:r>
            <a:r>
              <a:rPr lang="zh-CN" altLang="en-US" sz="2800"/>
              <a:t>) provide a more direct and convenient debugger.</a:t>
            </a:r>
            <a:endParaRPr lang="zh-CN" altLang="en-US" sz="2800"/>
          </a:p>
          <a:p>
            <a:pPr eaLnBrk="1" hangingPunct="1"/>
            <a:r>
              <a:rPr lang="zh-CN" altLang="en-US" sz="2800"/>
              <a:t>This case study illustrates the basic approach to tracing and debugging a </a:t>
            </a:r>
            <a:r>
              <a:rPr lang="en-US" altLang="zh-CN" sz="2800"/>
              <a:t>Python </a:t>
            </a:r>
            <a:r>
              <a:rPr lang="zh-CN" altLang="en-US" sz="2800"/>
              <a:t>program using the </a:t>
            </a:r>
            <a:r>
              <a:rPr lang="en-US" altLang="zh-CN" sz="2800"/>
              <a:t>IDLE </a:t>
            </a:r>
            <a:r>
              <a:rPr lang="zh-CN" altLang="en-US" sz="2800"/>
              <a:t>debugger through examples</a:t>
            </a:r>
            <a:endParaRPr lang="en-US" altLang="zh-CN" sz="2800"/>
          </a:p>
          <a:p>
            <a:pPr eaLnBrk="1" hangingPunct="1"/>
            <a:r>
              <a:rPr lang="zh-CN" altLang="en-US" sz="2800"/>
              <a:t>The solution and source code etc. of the case studies are provided in electronic format, please scan the QR code in the tutorial for details</a:t>
            </a:r>
            <a:endParaRPr lang="zh-CN" altLang="en-US" sz="2800"/>
          </a:p>
          <a:p>
            <a:pPr eaLnBrk="1" hangingPunct="1"/>
            <a:endParaRPr lang="zh-CN"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noChangeArrowheads="1"/>
          </p:cNvSpPr>
          <p:nvPr>
            <p:ph idx="1"/>
          </p:nvPr>
        </p:nvSpPr>
        <p:spPr>
          <a:xfrm>
            <a:off x="407988" y="1051560"/>
            <a:ext cx="11591925" cy="3294063"/>
          </a:xfrm>
        </p:spPr>
        <p:txBody>
          <a:bodyPr/>
          <a:lstStyle/>
          <a:p>
            <a:pPr marL="228600" lvl="1" eaLnBrk="1" hangingPunct="1">
              <a:spcBef>
                <a:spcPts val="1000"/>
              </a:spcBef>
            </a:pPr>
            <a:r>
              <a:rPr lang="zh-CN" altLang="zh-CN" sz="2800"/>
              <a:t>Recursive function applet. (The program simulates a countdown</a:t>
            </a:r>
            <a:r>
              <a:rPr lang="zh-CN" altLang="en-US" sz="2800"/>
              <a:t>)</a:t>
            </a:r>
            <a:endParaRPr lang="en-US" altLang="zh-CN" sz="2800"/>
          </a:p>
        </p:txBody>
      </p:sp>
      <p:pic>
        <p:nvPicPr>
          <p:cNvPr id="51203"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183563" y="2997200"/>
            <a:ext cx="31686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noChangeArrowheads="1"/>
          </p:cNvSpPr>
          <p:nvPr>
            <p:ph type="title"/>
          </p:nvPr>
        </p:nvSpPr>
        <p:spPr>
          <a:xfrm>
            <a:off x="715645" y="476885"/>
            <a:ext cx="10976610" cy="504825"/>
          </a:xfrm>
        </p:spPr>
        <p:txBody>
          <a:bodyPr/>
          <a:lstStyle/>
          <a:p>
            <a:pPr marL="228600" lvl="1" algn="ctr" eaLnBrk="1" hangingPunct="1">
              <a:spcBef>
                <a:spcPts val="1000"/>
              </a:spcBef>
              <a:defRPr/>
            </a:pPr>
            <a:r>
              <a:rPr lang="zh-CN" altLang="zh-CN" sz="3600" b="1" dirty="0">
                <a:highlight>
                  <a:srgbClr val="00FFFF"/>
                </a:highlight>
                <a:latin typeface="Times New Roman" panose="02020603050405020304" pitchFamily="18" charset="0"/>
                <a:cs typeface="Times New Roman" panose="02020603050405020304" pitchFamily="18" charset="0"/>
              </a:rPr>
              <a:t>[Example </a:t>
            </a:r>
            <a:r>
              <a:rPr lang="en-US" altLang="zh-CN" sz="3600" b="1" dirty="0">
                <a:highlight>
                  <a:srgbClr val="00FFFF"/>
                </a:highlight>
                <a:latin typeface="Times New Roman" panose="02020603050405020304" pitchFamily="18" charset="0"/>
                <a:cs typeface="Times New Roman" panose="02020603050405020304" pitchFamily="18" charset="0"/>
              </a:rPr>
              <a:t>CS7.1</a:t>
            </a:r>
            <a:r>
              <a:rPr lang="zh-CN" altLang="zh-CN" sz="3600" b="1" dirty="0">
                <a:highlight>
                  <a:srgbClr val="00FFFF"/>
                </a:highlight>
                <a:latin typeface="Times New Roman" panose="02020603050405020304" pitchFamily="18" charset="0"/>
                <a:cs typeface="Times New Roman" panose="02020603050405020304" pitchFamily="18" charset="0"/>
              </a:rPr>
              <a:t>] Count</a:t>
            </a:r>
            <a:r>
              <a:rPr lang="en-US" altLang="zh-CN" sz="3600" b="1" dirty="0">
                <a:highlight>
                  <a:srgbClr val="00FFFF"/>
                </a:highlight>
                <a:latin typeface="Times New Roman" panose="02020603050405020304" pitchFamily="18" charset="0"/>
                <a:cs typeface="Times New Roman" panose="02020603050405020304" pitchFamily="18" charset="0"/>
              </a:rPr>
              <a:t>d</a:t>
            </a:r>
            <a:r>
              <a:rPr lang="zh-CN" altLang="zh-CN" sz="3600" b="1" dirty="0">
                <a:highlight>
                  <a:srgbClr val="00FFFF"/>
                </a:highlight>
                <a:latin typeface="Times New Roman" panose="02020603050405020304" pitchFamily="18" charset="0"/>
                <a:cs typeface="Times New Roman" panose="02020603050405020304" pitchFamily="18" charset="0"/>
              </a:rPr>
              <a:t>own applet </a:t>
            </a:r>
            <a:r>
              <a:rPr lang="zh-CN" altLang="en-US" sz="3600" b="1" dirty="0">
                <a:highlight>
                  <a:srgbClr val="00FFFF"/>
                </a:highlight>
                <a:latin typeface="Times New Roman" panose="02020603050405020304" pitchFamily="18" charset="0"/>
                <a:cs typeface="Times New Roman" panose="02020603050405020304" pitchFamily="18" charset="0"/>
              </a:rPr>
              <a:t>(</a:t>
            </a:r>
            <a:r>
              <a:rPr lang="en-US" altLang="zh-CN" sz="3600" b="1" kern="100" dirty="0">
                <a:highlight>
                  <a:srgbClr val="FFFF00"/>
                </a:highlight>
                <a:latin typeface="Times New Roman" panose="02020603050405020304" pitchFamily="18" charset="0"/>
                <a:cs typeface="Times New Roman" panose="02020603050405020304" pitchFamily="18" charset="0"/>
              </a:rPr>
              <a:t>countdown.py</a:t>
            </a:r>
            <a:r>
              <a:rPr lang="zh-CN" altLang="en-US" sz="3600" b="1" dirty="0">
                <a:highlight>
                  <a:srgbClr val="00FFFF"/>
                </a:highlight>
                <a:latin typeface="Times New Roman" panose="02020603050405020304" pitchFamily="18" charset="0"/>
                <a:cs typeface="Times New Roman" panose="02020603050405020304" pitchFamily="18" charset="0"/>
              </a:rPr>
              <a:t>)</a:t>
            </a:r>
            <a:endParaRPr lang="en-US" altLang="zh-CN" sz="3600" b="1" dirty="0">
              <a:highlight>
                <a:srgbClr val="00FFFF"/>
              </a:highlight>
              <a:latin typeface="Times New Roman" panose="02020603050405020304" pitchFamily="18" charset="0"/>
              <a:cs typeface="Times New Roman" panose="02020603050405020304" pitchFamily="18" charset="0"/>
            </a:endParaRPr>
          </a:p>
        </p:txBody>
      </p:sp>
      <p:sp>
        <p:nvSpPr>
          <p:cNvPr id="4" name="文本框 3"/>
          <p:cNvSpPr txBox="1"/>
          <p:nvPr/>
        </p:nvSpPr>
        <p:spPr>
          <a:xfrm>
            <a:off x="407988" y="1628775"/>
            <a:ext cx="7632700" cy="4524375"/>
          </a:xfrm>
          <a:prstGeom prst="rect">
            <a:avLst/>
          </a:prstGeom>
          <a:solidFill>
            <a:schemeClr val="accent4">
              <a:lumMod val="20000"/>
              <a:lumOff val="80000"/>
            </a:schemeClr>
          </a:solidFill>
        </p:spPr>
        <p:txBody>
          <a:bodyPr>
            <a:spAutoFit/>
          </a:bodyPr>
          <a:lstStyle/>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time</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def countdown(n).</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 backwards from n to 0.""""</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if n &lt;= 0: #basic</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print("Time!!!")</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else: #recursive step</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time.sleep(1) # sleep for 1 second</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print(n) #Output the reciprocal number</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countdown(n-1) #recursive call</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if __name__ == "__main__".</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r>
              <a:rPr lang="x-none"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countdown(3)</a:t>
            </a:r>
            <a:endParaRPr lang="zh-CN" altLang="zh-CN"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defRPr/>
            </a:pPr>
            <a:endParaRPr lang="zh-CN" alt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37" y="1195234"/>
            <a:ext cx="11953328" cy="3294063"/>
          </a:xfrm>
        </p:spPr>
        <p:txBody>
          <a:bodyPr/>
          <a:lstStyle/>
          <a:p>
            <a:pPr>
              <a:spcBef>
                <a:spcPts val="0"/>
              </a:spcBef>
              <a:defRPr/>
            </a:pPr>
            <a:r>
              <a:rPr lang="zh-CN" altLang="zh-CN" sz="2200" dirty="0"/>
              <a:t>(</a:t>
            </a:r>
            <a:r>
              <a:rPr lang="en-US" altLang="zh-CN" sz="2200" dirty="0"/>
              <a:t>1</a:t>
            </a:r>
            <a:r>
              <a:rPr lang="zh-CN" altLang="zh-CN" sz="2200" dirty="0"/>
              <a:t>) Run </a:t>
            </a:r>
            <a:r>
              <a:rPr lang="en-US" altLang="zh-CN" sz="2200" dirty="0"/>
              <a:t>IDLE </a:t>
            </a:r>
            <a:r>
              <a:rPr lang="zh-CN" altLang="zh-CN" sz="2200" dirty="0"/>
              <a:t>and open the program source code, </a:t>
            </a:r>
            <a:r>
              <a:rPr lang="en-US" altLang="zh-CN" sz="2200" dirty="0"/>
              <a:t>countdown.py.</a:t>
            </a:r>
            <a:endParaRPr lang="zh-CN" altLang="zh-CN" sz="2200" dirty="0"/>
          </a:p>
          <a:p>
            <a:pPr>
              <a:spcBef>
                <a:spcPts val="0"/>
              </a:spcBef>
              <a:defRPr/>
            </a:pPr>
            <a:r>
              <a:rPr lang="zh-CN" altLang="zh-CN" sz="2200" dirty="0"/>
              <a:t>(</a:t>
            </a:r>
            <a:r>
              <a:rPr lang="en-US" altLang="zh-CN" sz="2200" dirty="0"/>
              <a:t>2</a:t>
            </a:r>
            <a:r>
              <a:rPr lang="zh-CN" altLang="zh-CN" sz="2200" dirty="0"/>
              <a:t>) Set breakpoints. In the statement you want to debug, through the right mouse button shortcut menu [</a:t>
            </a:r>
            <a:r>
              <a:rPr lang="en-US" altLang="zh-CN" sz="2200" dirty="0"/>
              <a:t>Set Breakpoint</a:t>
            </a:r>
            <a:r>
              <a:rPr lang="zh-CN" altLang="zh-CN" sz="2200" dirty="0"/>
              <a:t>] to set breakpoints, set the breakpoints of the code line background color is yellow, you can also </a:t>
            </a:r>
            <a:r>
              <a:rPr lang="zh-CN" altLang="zh-CN" sz="2200" dirty="0"/>
              <a:t>clear the breakpoints have been set through the [</a:t>
            </a:r>
            <a:r>
              <a:rPr lang="en-US" altLang="zh-CN" sz="2200" dirty="0"/>
              <a:t>Clear Breakpoint</a:t>
            </a:r>
            <a:r>
              <a:rPr lang="zh-CN" altLang="zh-CN" sz="2200" dirty="0"/>
              <a:t>]!</a:t>
            </a:r>
            <a:endParaRPr lang="en-US" altLang="zh-CN" sz="2200" dirty="0"/>
          </a:p>
          <a:p>
            <a:pPr>
              <a:spcBef>
                <a:spcPts val="0"/>
              </a:spcBef>
              <a:defRPr/>
            </a:pPr>
            <a:r>
              <a:rPr lang="zh-CN" altLang="zh-CN" sz="2200" dirty="0"/>
              <a:t>(</a:t>
            </a:r>
            <a:r>
              <a:rPr lang="en-US" altLang="zh-CN" sz="2200" dirty="0"/>
              <a:t>3</a:t>
            </a:r>
            <a:r>
              <a:rPr lang="zh-CN" altLang="zh-CN" sz="2200" dirty="0"/>
              <a:t>) Open the debugger. In the </a:t>
            </a:r>
            <a:r>
              <a:rPr lang="en-US" altLang="zh-CN" sz="2200" dirty="0"/>
              <a:t>IDLE </a:t>
            </a:r>
            <a:r>
              <a:rPr lang="zh-CN" altLang="zh-CN" sz="2200" dirty="0"/>
              <a:t>window, press the shortcut key [</a:t>
            </a:r>
            <a:r>
              <a:rPr lang="en-US" altLang="zh-CN" sz="2200" dirty="0"/>
              <a:t>F5</a:t>
            </a:r>
            <a:r>
              <a:rPr lang="zh-CN" altLang="zh-CN" sz="2200" dirty="0"/>
              <a:t>], the program starts to run. In the pop-up </a:t>
            </a:r>
            <a:r>
              <a:rPr lang="en-US" altLang="zh-CN" sz="2200" dirty="0"/>
              <a:t>Python </a:t>
            </a:r>
            <a:r>
              <a:rPr lang="zh-CN" altLang="zh-CN" sz="2200" dirty="0"/>
              <a:t>interpreter command line window, by executing the menu command [</a:t>
            </a:r>
            <a:r>
              <a:rPr lang="en-US" altLang="zh-CN" sz="2200" dirty="0"/>
              <a:t>Debug</a:t>
            </a:r>
            <a:r>
              <a:rPr lang="zh-CN" altLang="zh-CN" sz="2200" dirty="0"/>
              <a:t>]</a:t>
            </a:r>
            <a:r>
              <a:rPr lang="en-US" altLang="zh-CN" sz="2200" dirty="0"/>
              <a:t> | </a:t>
            </a:r>
            <a:r>
              <a:rPr lang="zh-CN" altLang="zh-CN" sz="2200" dirty="0"/>
              <a:t>[</a:t>
            </a:r>
            <a:r>
              <a:rPr lang="en-US" altLang="zh-CN" sz="2200" dirty="0"/>
              <a:t>Debugger</a:t>
            </a:r>
            <a:r>
              <a:rPr lang="zh-CN" altLang="zh-CN" sz="2200" dirty="0"/>
              <a:t>], open the debugger window</a:t>
            </a:r>
            <a:endParaRPr lang="en-US" altLang="zh-CN" sz="2200" dirty="0"/>
          </a:p>
          <a:p>
            <a:pPr>
              <a:spcBef>
                <a:spcPts val="0"/>
              </a:spcBef>
              <a:defRPr/>
            </a:pPr>
            <a:r>
              <a:rPr lang="zh-CN" altLang="zh-CN" sz="2200" dirty="0"/>
              <a:t>(</a:t>
            </a:r>
            <a:r>
              <a:rPr lang="en-US" altLang="zh-CN" sz="2200" dirty="0"/>
              <a:t>4</a:t>
            </a:r>
            <a:r>
              <a:rPr lang="zh-CN" altLang="zh-CN" sz="2200" dirty="0"/>
              <a:t>) Debugging to run the program. In the </a:t>
            </a:r>
            <a:r>
              <a:rPr lang="en-US" altLang="zh-CN" sz="2200" dirty="0"/>
              <a:t>IDLE </a:t>
            </a:r>
            <a:r>
              <a:rPr lang="zh-CN" altLang="zh-CN" sz="2200" dirty="0"/>
              <a:t>window, press the shortcut key [</a:t>
            </a:r>
            <a:r>
              <a:rPr lang="en-US" altLang="zh-CN" sz="2200" dirty="0"/>
              <a:t>F5</a:t>
            </a:r>
            <a:r>
              <a:rPr lang="zh-CN" altLang="zh-CN" sz="2200" dirty="0"/>
              <a:t>] and the program starts to run. The program interrupts and pauses at the first line of code. The bottom color of the code is gray for the current execution of the code line. Users can use the [</a:t>
            </a:r>
            <a:r>
              <a:rPr lang="en-US" altLang="zh-CN" sz="2200" dirty="0"/>
              <a:t>Debug Control</a:t>
            </a:r>
            <a:r>
              <a:rPr lang="zh-CN" altLang="zh-CN" sz="2200" dirty="0"/>
              <a:t>] window to view the running state of the program (call stack </a:t>
            </a:r>
            <a:r>
              <a:rPr lang="en-US" altLang="zh-CN" sz="2200" dirty="0"/>
              <a:t>Stack</a:t>
            </a:r>
            <a:r>
              <a:rPr lang="zh-CN" altLang="zh-CN" sz="2200" dirty="0"/>
              <a:t>, local variables </a:t>
            </a:r>
            <a:r>
              <a:rPr lang="en-US" altLang="zh-CN" sz="2200" dirty="0"/>
              <a:t>Locals</a:t>
            </a:r>
            <a:r>
              <a:rPr lang="zh-CN" altLang="zh-CN" sz="2200" dirty="0"/>
              <a:t>, global variables </a:t>
            </a:r>
            <a:r>
              <a:rPr lang="en-US" altLang="zh-CN" sz="2200" dirty="0" err="1"/>
              <a:t>Globals</a:t>
            </a:r>
            <a:r>
              <a:rPr lang="zh-CN" altLang="zh-CN" sz="2200" dirty="0"/>
              <a:t>), to perform the next debugging commands</a:t>
            </a:r>
            <a:endParaRPr lang="en-US" altLang="zh-CN" sz="2200" dirty="0"/>
          </a:p>
          <a:p>
            <a:pPr>
              <a:spcBef>
                <a:spcPts val="0"/>
              </a:spcBef>
              <a:defRPr/>
            </a:pPr>
            <a:r>
              <a:rPr lang="zh-CN" altLang="zh-CN" sz="2200" dirty="0"/>
              <a:t>(</a:t>
            </a:r>
            <a:r>
              <a:rPr lang="en-US" altLang="zh-CN" sz="2200" dirty="0"/>
              <a:t>5</a:t>
            </a:r>
            <a:r>
              <a:rPr lang="zh-CN" altLang="zh-CN" sz="2200" dirty="0"/>
              <a:t>) In the [</a:t>
            </a:r>
            <a:r>
              <a:rPr lang="en-US" altLang="zh-CN" sz="2200" dirty="0"/>
              <a:t>Debug Control</a:t>
            </a:r>
            <a:r>
              <a:rPr lang="zh-CN" altLang="zh-CN" sz="2200" dirty="0"/>
              <a:t>] window, click to run the debugging command [</a:t>
            </a:r>
            <a:r>
              <a:rPr lang="en-US" altLang="zh-CN" sz="2200" dirty="0"/>
              <a:t>Go</a:t>
            </a:r>
            <a:r>
              <a:rPr lang="zh-CN" altLang="zh-CN" sz="2200" dirty="0"/>
              <a:t>], so that the program runs to the next breakpoint to interrupt and pause.</a:t>
            </a:r>
            <a:endParaRPr lang="en-US" altLang="zh-CN" sz="2200" dirty="0"/>
          </a:p>
          <a:p>
            <a:pPr>
              <a:spcBef>
                <a:spcPts val="0"/>
              </a:spcBef>
              <a:defRPr/>
            </a:pPr>
            <a:endParaRPr lang="zh-CN" altLang="en-US" sz="2200" kern="100" dirty="0">
              <a:highlight>
                <a:srgbClr val="FFFF00"/>
              </a:highlight>
              <a:cs typeface="Times New Roman" panose="02020603050405020304" pitchFamily="18" charset="0"/>
            </a:endParaRPr>
          </a:p>
        </p:txBody>
      </p:sp>
      <p:sp>
        <p:nvSpPr>
          <p:cNvPr id="5" name="标题 1"/>
          <p:cNvSpPr>
            <a:spLocks noGrp="1" noChangeArrowheads="1"/>
          </p:cNvSpPr>
          <p:nvPr>
            <p:ph type="title"/>
          </p:nvPr>
        </p:nvSpPr>
        <p:spPr>
          <a:xfrm>
            <a:off x="1199456" y="619676"/>
            <a:ext cx="9675490" cy="504800"/>
          </a:xfrm>
        </p:spPr>
        <p:txBody>
          <a:bodyPr/>
          <a:lstStyle/>
          <a:p>
            <a:pPr marL="228600" lvl="1" algn="ctr" eaLnBrk="1" hangingPunct="1">
              <a:spcBef>
                <a:spcPts val="1000"/>
              </a:spcBef>
              <a:defRPr/>
            </a:pPr>
            <a:r>
              <a:rPr lang="zh-CN" altLang="zh-CN" sz="2400" b="1" dirty="0">
                <a:highlight>
                  <a:srgbClr val="00FFFF"/>
                </a:highlight>
                <a:latin typeface="Times New Roman" panose="02020603050405020304" pitchFamily="18" charset="0"/>
                <a:cs typeface="Times New Roman" panose="02020603050405020304" pitchFamily="18" charset="0"/>
              </a:rPr>
              <a:t>[Example </a:t>
            </a:r>
            <a:r>
              <a:rPr lang="en-US" altLang="zh-CN" sz="2400" b="1">
                <a:highlight>
                  <a:srgbClr val="00FFFF"/>
                </a:highlight>
                <a:latin typeface="Times New Roman" panose="02020603050405020304" pitchFamily="18" charset="0"/>
                <a:cs typeface="Times New Roman" panose="02020603050405020304" pitchFamily="18" charset="0"/>
              </a:rPr>
              <a:t>CS7.2</a:t>
            </a:r>
            <a:r>
              <a:rPr lang="zh-CN" altLang="zh-CN" sz="2400" b="1">
                <a:highlight>
                  <a:srgbClr val="00FFFF"/>
                </a:highlight>
                <a:latin typeface="Times New Roman" panose="02020603050405020304" pitchFamily="18" charset="0"/>
                <a:cs typeface="Times New Roman" panose="02020603050405020304" pitchFamily="18" charset="0"/>
              </a:rPr>
              <a:t>] </a:t>
            </a:r>
            <a:r>
              <a:rPr lang="zh-CN" altLang="zh-CN" sz="2400" b="1" dirty="0">
                <a:highlight>
                  <a:srgbClr val="00FFFF"/>
                </a:highlight>
                <a:latin typeface="Times New Roman" panose="02020603050405020304" pitchFamily="18" charset="0"/>
                <a:cs typeface="Times New Roman" panose="02020603050405020304" pitchFamily="18" charset="0"/>
              </a:rPr>
              <a:t>Using the </a:t>
            </a:r>
            <a:r>
              <a:rPr lang="en-US" altLang="zh-CN" sz="2400" b="1" dirty="0">
                <a:highlight>
                  <a:srgbClr val="00FFFF"/>
                </a:highlight>
                <a:latin typeface="Times New Roman" panose="02020603050405020304" pitchFamily="18" charset="0"/>
                <a:cs typeface="Times New Roman" panose="02020603050405020304" pitchFamily="18" charset="0"/>
              </a:rPr>
              <a:t>IDLE </a:t>
            </a:r>
            <a:r>
              <a:rPr lang="zh-CN" altLang="zh-CN" sz="2400" b="1" dirty="0">
                <a:highlight>
                  <a:srgbClr val="00FFFF"/>
                </a:highlight>
                <a:latin typeface="Times New Roman" panose="02020603050405020304" pitchFamily="18" charset="0"/>
                <a:cs typeface="Times New Roman" panose="02020603050405020304" pitchFamily="18" charset="0"/>
              </a:rPr>
              <a:t>Debugger to Debug and Run Programs Sample Program </a:t>
            </a:r>
            <a:r>
              <a:rPr lang="en-US" altLang="zh-CN" sz="2400" b="1" kern="100" dirty="0">
                <a:highlight>
                  <a:srgbClr val="FFFF00"/>
                </a:highlight>
                <a:latin typeface="Times New Roman" panose="02020603050405020304" pitchFamily="18" charset="0"/>
                <a:cs typeface="Times New Roman" panose="02020603050405020304" pitchFamily="18" charset="0"/>
              </a:rPr>
              <a:t>countdown.py</a:t>
            </a:r>
            <a:endParaRPr lang="zh-CN" altLang="en-US" sz="2400" b="1" kern="100" dirty="0">
              <a:highlight>
                <a:srgbClr val="FFFF00"/>
              </a:highlight>
              <a:latin typeface="Times New Roman" panose="02020603050405020304" pitchFamily="18" charset="0"/>
              <a:cs typeface="Times New Roman" panose="02020603050405020304" pitchFamily="18" charset="0"/>
            </a:endParaRPr>
          </a:p>
        </p:txBody>
      </p:sp>
      <p:sp>
        <p:nvSpPr>
          <p:cNvPr id="2" name="动作按钮: 结束 1">
            <a:hlinkClick r:id="" action="ppaction://hlinkshowjump?jump=endshow" highlightClick="1"/>
          </p:cNvPr>
          <p:cNvSpPr/>
          <p:nvPr/>
        </p:nvSpPr>
        <p:spPr>
          <a:xfrm>
            <a:off x="11425238" y="5281613"/>
            <a:ext cx="574675" cy="57626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37" y="1266989"/>
            <a:ext cx="11953328" cy="3294063"/>
          </a:xfrm>
        </p:spPr>
        <p:txBody>
          <a:bodyPr/>
          <a:lstStyle/>
          <a:p>
            <a:pPr>
              <a:spcBef>
                <a:spcPts val="0"/>
              </a:spcBef>
              <a:defRPr/>
            </a:pPr>
            <a:r>
              <a:rPr lang="zh-CN" altLang="zh-CN" sz="2200" dirty="0"/>
              <a:t>(</a:t>
            </a:r>
            <a:r>
              <a:rPr lang="en-US" altLang="zh-CN" sz="2200" dirty="0"/>
              <a:t>6</a:t>
            </a:r>
            <a:r>
              <a:rPr lang="zh-CN" altLang="zh-CN" sz="2200" dirty="0"/>
              <a:t>) View the running state of the program. View the local variables </a:t>
            </a:r>
            <a:r>
              <a:rPr lang="en-US" altLang="zh-CN" sz="2200" dirty="0"/>
              <a:t>Locals </a:t>
            </a:r>
            <a:r>
              <a:rPr lang="zh-CN" altLang="zh-CN" sz="2200" dirty="0"/>
              <a:t>and the global variable </a:t>
            </a:r>
            <a:r>
              <a:rPr lang="en-US" altLang="zh-CN" sz="2200" dirty="0" err="1"/>
              <a:t>Globals</a:t>
            </a:r>
            <a:r>
              <a:rPr lang="zh-CN" altLang="zh-CN" sz="2200" dirty="0"/>
              <a:t>. </a:t>
            </a:r>
            <a:r>
              <a:rPr lang="en-US" altLang="zh-CN" sz="2200" dirty="0"/>
              <a:t>n </a:t>
            </a:r>
            <a:r>
              <a:rPr lang="zh-CN" altLang="zh-CN" sz="2200" dirty="0"/>
              <a:t>is </a:t>
            </a:r>
            <a:r>
              <a:rPr lang="en-US" altLang="zh-CN" sz="2200" dirty="0"/>
              <a:t>3 </a:t>
            </a:r>
            <a:r>
              <a:rPr lang="zh-CN" altLang="zh-CN" sz="2200" dirty="0"/>
              <a:t>at this time</a:t>
            </a:r>
            <a:endParaRPr lang="zh-CN" altLang="zh-CN" sz="2200" dirty="0"/>
          </a:p>
          <a:p>
            <a:pPr>
              <a:spcBef>
                <a:spcPts val="0"/>
              </a:spcBef>
              <a:defRPr/>
            </a:pPr>
            <a:r>
              <a:rPr lang="zh-CN" altLang="zh-CN" sz="2200" dirty="0"/>
              <a:t>(</a:t>
            </a:r>
            <a:r>
              <a:rPr lang="en-US" altLang="zh-CN" sz="2200" dirty="0"/>
              <a:t>7</a:t>
            </a:r>
            <a:r>
              <a:rPr lang="zh-CN" altLang="zh-CN" sz="2200" dirty="0"/>
              <a:t>) In the [</a:t>
            </a:r>
            <a:r>
              <a:rPr lang="en-US" altLang="zh-CN" sz="2200" dirty="0"/>
              <a:t>Debug Control</a:t>
            </a:r>
            <a:r>
              <a:rPr lang="zh-CN" altLang="zh-CN" sz="2200" dirty="0"/>
              <a:t>] window, click on the debugging command [</a:t>
            </a:r>
            <a:r>
              <a:rPr lang="en-US" altLang="zh-CN" sz="2200" dirty="0"/>
              <a:t>Over</a:t>
            </a:r>
            <a:r>
              <a:rPr lang="zh-CN" altLang="zh-CN" sz="2200" dirty="0"/>
              <a:t>] and execute the command in a single step. As </a:t>
            </a:r>
            <a:r>
              <a:rPr lang="en-US" altLang="zh-CN" sz="2200" dirty="0"/>
              <a:t>n </a:t>
            </a:r>
            <a:r>
              <a:rPr lang="zh-CN" altLang="zh-CN" sz="2200" dirty="0"/>
              <a:t>is </a:t>
            </a:r>
            <a:r>
              <a:rPr lang="en-US" altLang="zh-CN" sz="2200" dirty="0"/>
              <a:t>3</a:t>
            </a:r>
            <a:r>
              <a:rPr lang="zh-CN" altLang="zh-CN" sz="2200" dirty="0"/>
              <a:t>, so the program jumps to the first statement after the </a:t>
            </a:r>
            <a:r>
              <a:rPr lang="en-US" altLang="zh-CN" sz="2200" dirty="0"/>
              <a:t>else</a:t>
            </a:r>
            <a:endParaRPr lang="en-US" altLang="zh-CN" sz="2200" dirty="0"/>
          </a:p>
          <a:p>
            <a:pPr>
              <a:spcBef>
                <a:spcPts val="0"/>
              </a:spcBef>
              <a:defRPr/>
            </a:pPr>
            <a:r>
              <a:rPr lang="zh-CN" altLang="zh-CN" sz="2200" dirty="0"/>
              <a:t>(</a:t>
            </a:r>
            <a:r>
              <a:rPr lang="en-US" altLang="zh-CN" sz="2200" dirty="0"/>
              <a:t>8</a:t>
            </a:r>
            <a:r>
              <a:rPr lang="zh-CN" altLang="zh-CN" sz="2200" dirty="0"/>
              <a:t>) Continue to execute other debugging commands</a:t>
            </a:r>
            <a:endParaRPr lang="zh-CN" altLang="en-US" sz="2200" kern="100" dirty="0">
              <a:highlight>
                <a:srgbClr val="FFFF00"/>
              </a:highlight>
              <a:cs typeface="Times New Roman" panose="02020603050405020304" pitchFamily="18" charset="0"/>
            </a:endParaRPr>
          </a:p>
        </p:txBody>
      </p:sp>
      <p:pic>
        <p:nvPicPr>
          <p:cNvPr id="52227"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380" y="3141345"/>
            <a:ext cx="112331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noChangeArrowheads="1"/>
          </p:cNvSpPr>
          <p:nvPr>
            <p:ph type="title"/>
          </p:nvPr>
        </p:nvSpPr>
        <p:spPr>
          <a:xfrm>
            <a:off x="1199456" y="619676"/>
            <a:ext cx="9675490" cy="504800"/>
          </a:xfrm>
        </p:spPr>
        <p:txBody>
          <a:bodyPr/>
          <a:lstStyle/>
          <a:p>
            <a:pPr marL="228600" lvl="1" algn="ctr" eaLnBrk="1" hangingPunct="1">
              <a:spcBef>
                <a:spcPts val="1000"/>
              </a:spcBef>
              <a:defRPr/>
            </a:pPr>
            <a:r>
              <a:rPr lang="zh-CN" altLang="zh-CN" sz="2400" b="1" dirty="0">
                <a:highlight>
                  <a:srgbClr val="00FFFF"/>
                </a:highlight>
                <a:latin typeface="Times New Roman" panose="02020603050405020304" pitchFamily="18" charset="0"/>
                <a:cs typeface="Times New Roman" panose="02020603050405020304" pitchFamily="18" charset="0"/>
              </a:rPr>
              <a:t>[Example </a:t>
            </a:r>
            <a:r>
              <a:rPr lang="en-US" altLang="zh-CN" sz="2400" b="1">
                <a:highlight>
                  <a:srgbClr val="00FFFF"/>
                </a:highlight>
                <a:latin typeface="Times New Roman" panose="02020603050405020304" pitchFamily="18" charset="0"/>
                <a:cs typeface="Times New Roman" panose="02020603050405020304" pitchFamily="18" charset="0"/>
              </a:rPr>
              <a:t>CS7.2</a:t>
            </a:r>
            <a:r>
              <a:rPr lang="zh-CN" altLang="zh-CN" sz="2400" b="1">
                <a:highlight>
                  <a:srgbClr val="00FFFF"/>
                </a:highlight>
                <a:latin typeface="Times New Roman" panose="02020603050405020304" pitchFamily="18" charset="0"/>
                <a:cs typeface="Times New Roman" panose="02020603050405020304" pitchFamily="18" charset="0"/>
              </a:rPr>
              <a:t>] </a:t>
            </a:r>
            <a:r>
              <a:rPr lang="zh-CN" altLang="zh-CN" sz="2400" b="1" dirty="0">
                <a:highlight>
                  <a:srgbClr val="00FFFF"/>
                </a:highlight>
                <a:latin typeface="Times New Roman" panose="02020603050405020304" pitchFamily="18" charset="0"/>
                <a:cs typeface="Times New Roman" panose="02020603050405020304" pitchFamily="18" charset="0"/>
              </a:rPr>
              <a:t>Using the </a:t>
            </a:r>
            <a:r>
              <a:rPr lang="en-US" altLang="zh-CN" sz="2400" b="1" dirty="0">
                <a:highlight>
                  <a:srgbClr val="00FFFF"/>
                </a:highlight>
                <a:latin typeface="Times New Roman" panose="02020603050405020304" pitchFamily="18" charset="0"/>
                <a:cs typeface="Times New Roman" panose="02020603050405020304" pitchFamily="18" charset="0"/>
              </a:rPr>
              <a:t>IDLE </a:t>
            </a:r>
            <a:r>
              <a:rPr lang="zh-CN" altLang="zh-CN" sz="2400" b="1" dirty="0">
                <a:highlight>
                  <a:srgbClr val="00FFFF"/>
                </a:highlight>
                <a:latin typeface="Times New Roman" panose="02020603050405020304" pitchFamily="18" charset="0"/>
                <a:cs typeface="Times New Roman" panose="02020603050405020304" pitchFamily="18" charset="0"/>
              </a:rPr>
              <a:t>Debugger to Debug and Run Programs Sample Program </a:t>
            </a:r>
            <a:r>
              <a:rPr lang="en-US" altLang="zh-CN" sz="2400" b="1" kern="100" dirty="0">
                <a:highlight>
                  <a:srgbClr val="FFFF00"/>
                </a:highlight>
                <a:latin typeface="Times New Roman" panose="02020603050405020304" pitchFamily="18" charset="0"/>
                <a:cs typeface="Times New Roman" panose="02020603050405020304" pitchFamily="18" charset="0"/>
              </a:rPr>
              <a:t>countdown.py</a:t>
            </a:r>
            <a:endParaRPr lang="zh-CN" altLang="en-US" sz="2400" b="1" kern="100" dirty="0">
              <a:highlight>
                <a:srgbClr val="FFFF00"/>
              </a:highlight>
              <a:latin typeface="Times New Roman" panose="02020603050405020304" pitchFamily="18" charset="0"/>
              <a:cs typeface="Times New Roman" panose="02020603050405020304" pitchFamily="18" charset="0"/>
            </a:endParaRPr>
          </a:p>
        </p:txBody>
      </p:sp>
      <p:sp>
        <p:nvSpPr>
          <p:cNvPr id="2" name="动作按钮: 结束 1">
            <a:hlinkClick r:id="" action="ppaction://hlinkshowjump?jump=endshow" highlightClick="1"/>
          </p:cNvPr>
          <p:cNvSpPr/>
          <p:nvPr/>
        </p:nvSpPr>
        <p:spPr>
          <a:xfrm>
            <a:off x="11425238" y="5281613"/>
            <a:ext cx="574675" cy="576262"/>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304800" y="1905000"/>
            <a:ext cx="11582400" cy="1265238"/>
          </a:xfrm>
          <a:prstGeom prst="rect">
            <a:avLst/>
          </a:prstGeom>
          <a:noFill/>
          <a:ln w="9525">
            <a:noFill/>
            <a:miter lim="800000"/>
          </a:ln>
        </p:spPr>
        <p:txBody>
          <a:bodyPr/>
          <a:lstStyle/>
          <a:p>
            <a:pPr algn="ctr">
              <a:lnSpc>
                <a:spcPct val="125000"/>
              </a:lnSpc>
              <a:spcBef>
                <a:spcPts val="1800"/>
              </a:spcBef>
              <a:buClr>
                <a:schemeClr val="hlink"/>
              </a:buClr>
              <a:buSzPct val="70000"/>
              <a:defRPr/>
            </a:pPr>
            <a:r>
              <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Thank!</a:t>
            </a:r>
            <a:endParaRPr lang="en-US" altLang="zh-CN" sz="7200"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a:xfrm>
            <a:off x="911225" y="461645"/>
            <a:ext cx="10599420" cy="575945"/>
          </a:xfrm>
        </p:spPr>
        <p:txBody>
          <a:bodyPr/>
          <a:lstStyle/>
          <a:p>
            <a:pPr marL="228600" lvl="1" indent="-228600" algn="ctr" eaLnBrk="1" hangingPunct="1">
              <a:lnSpc>
                <a:spcPct val="120000"/>
              </a:lnSpc>
              <a:spcBef>
                <a:spcPts val="1000"/>
              </a:spcBef>
              <a:buClr>
                <a:schemeClr val="accent1"/>
              </a:buClr>
              <a:buSzPct val="100000"/>
              <a:buFont typeface="Times New Roman" panose="02020603050405020304" pitchFamily="18" charset="0"/>
              <a:buChar char="•"/>
              <a:defRPr/>
            </a:pP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[Example </a:t>
            </a:r>
            <a:r>
              <a:rPr lang="en-US" altLang="zh-CN" sz="2800" b="1" kern="1200" dirty="0">
                <a:highlight>
                  <a:srgbClr val="00FFFF"/>
                </a:highlight>
                <a:latin typeface="+mn-lt"/>
                <a:ea typeface="Times New Roman" panose="02020603050405020304" pitchFamily="18" charset="0"/>
                <a:cs typeface="Times New Roman" panose="02020603050405020304" pitchFamily="18" charset="0"/>
              </a:rPr>
              <a:t>7.3</a:t>
            </a: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 </a:t>
            </a:r>
            <a:r>
              <a:rPr lang="en-US" altLang="zh-CN" sz="2800" b="1" kern="1200" dirty="0">
                <a:highlight>
                  <a:srgbClr val="00FFFF"/>
                </a:highlight>
                <a:latin typeface="+mn-lt"/>
                <a:ea typeface="Times New Roman" panose="02020603050405020304" pitchFamily="18" charset="0"/>
                <a:cs typeface="Times New Roman" panose="02020603050405020304" pitchFamily="18" charset="0"/>
              </a:rPr>
              <a:t>Python </a:t>
            </a:r>
            <a:r>
              <a:rPr lang="zh-CN" altLang="zh-CN" sz="2800" b="1" kern="1200" dirty="0">
                <a:highlight>
                  <a:srgbClr val="00FFFF"/>
                </a:highlight>
                <a:latin typeface="+mn-lt"/>
                <a:ea typeface="Times New Roman" panose="02020603050405020304" pitchFamily="18" charset="0"/>
                <a:cs typeface="Times New Roman" panose="02020603050405020304" pitchFamily="18" charset="0"/>
              </a:rPr>
              <a:t>Runtime Errors (Division by Zero Errors)</a:t>
            </a:r>
            <a:endParaRPr lang="zh-CN" altLang="en-US" sz="2800" b="1" kern="1200" dirty="0">
              <a:highlight>
                <a:srgbClr val="00FFFF"/>
              </a:highlight>
              <a:latin typeface="+mn-lt"/>
              <a:ea typeface="Times New Roman" panose="02020603050405020304" pitchFamily="18" charset="0"/>
              <a:cs typeface="Times New Roman" panose="02020603050405020304" pitchFamily="18" charset="0"/>
            </a:endParaRPr>
          </a:p>
        </p:txBody>
      </p:sp>
      <p:sp>
        <p:nvSpPr>
          <p:cNvPr id="2" name="矩形 1"/>
          <p:cNvSpPr/>
          <p:nvPr/>
        </p:nvSpPr>
        <p:spPr>
          <a:xfrm>
            <a:off x="4592638" y="1124268"/>
            <a:ext cx="2736850" cy="1570037"/>
          </a:xfrm>
          <a:prstGeom prst="rect">
            <a:avLst/>
          </a:prstGeom>
          <a:solidFill>
            <a:schemeClr val="accent4">
              <a:lumMod val="20000"/>
              <a:lumOff val="80000"/>
            </a:schemeClr>
          </a:solidFill>
          <a:ln>
            <a:solidFill>
              <a:srgbClr val="FF0000"/>
            </a:solidFill>
          </a:ln>
        </p:spPr>
        <p:txBody>
          <a:bodyPr>
            <a:spAutoFit/>
          </a:bodyPr>
          <a:lstStyle/>
          <a:p>
            <a:pPr marL="40005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b=0</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algn="just">
              <a:spcAft>
                <a:spcPts val="0"/>
              </a:spcAft>
              <a:defRPr/>
            </a:pPr>
            <a:r>
              <a:rPr lang="x-none"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c=a/b</a:t>
            </a:r>
            <a:endParaRPr lang="zh-CN" altLang="zh-CN" sz="3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946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963" y="2781300"/>
            <a:ext cx="112522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101725" y="402908"/>
            <a:ext cx="9747250" cy="504825"/>
          </a:xfrm>
        </p:spPr>
        <p:txBody>
          <a:bodyPr/>
          <a:lstStyle/>
          <a:p>
            <a:pPr eaLnBrk="1" hangingPunct="1">
              <a:defRPr/>
            </a:pPr>
            <a:r>
              <a:rPr lang="zh-CN" altLang="zh-CN" dirty="0"/>
              <a:t>logical error</a:t>
            </a:r>
            <a:endParaRPr lang="zh-CN" altLang="en-US" dirty="0"/>
          </a:p>
        </p:txBody>
      </p:sp>
      <p:sp>
        <p:nvSpPr>
          <p:cNvPr id="18435" name="内容占位符 2"/>
          <p:cNvSpPr>
            <a:spLocks noGrp="1" noChangeArrowheads="1"/>
          </p:cNvSpPr>
          <p:nvPr>
            <p:ph idx="1"/>
          </p:nvPr>
        </p:nvSpPr>
        <p:spPr>
          <a:xfrm>
            <a:off x="911424" y="908720"/>
            <a:ext cx="10513168" cy="3672408"/>
          </a:xfrm>
        </p:spPr>
        <p:txBody>
          <a:bodyPr/>
          <a:lstStyle/>
          <a:p>
            <a:pPr algn="just" eaLnBrk="1" hangingPunct="1">
              <a:defRPr/>
            </a:pPr>
            <a:r>
              <a:rPr lang="zh-CN" altLang="zh-CN" sz="2800" dirty="0"/>
              <a:t>A logical error is a program that can be executed (the program run itself does not report an error), but the result of the execution is incorrect. The </a:t>
            </a:r>
            <a:r>
              <a:rPr lang="en-US" altLang="zh-CN" sz="2800" dirty="0"/>
              <a:t>Python </a:t>
            </a:r>
            <a:r>
              <a:rPr lang="zh-CN" altLang="zh-CN" sz="2800" dirty="0"/>
              <a:t>interpreter can't do anything about logical errors, so the reader needs to debug the program based on the results.</a:t>
            </a:r>
            <a:endParaRPr lang="en-US" altLang="zh-CN" sz="2800" dirty="0"/>
          </a:p>
          <a:p>
            <a:pPr marL="228600" lvl="1" algn="just" eaLnBrk="1" hangingPunct="1">
              <a:spcBef>
                <a:spcPts val="1000"/>
              </a:spcBef>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7.4</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Python </a:t>
            </a:r>
            <a:r>
              <a:rPr lang="zh-CN" altLang="zh-CN" sz="2800" dirty="0">
                <a:highlight>
                  <a:srgbClr val="00FFFF"/>
                </a:highlight>
                <a:cs typeface="Times New Roman" panose="02020603050405020304" pitchFamily="18" charset="0"/>
              </a:rPr>
              <a:t>Logic Error Example</a:t>
            </a:r>
            <a:endParaRPr lang="zh-CN" altLang="en-US" sz="2800" dirty="0">
              <a:highlight>
                <a:srgbClr val="00FFFF"/>
              </a:highlight>
              <a:cs typeface="Times New Roman" panose="02020603050405020304" pitchFamily="18" charset="0"/>
            </a:endParaRPr>
          </a:p>
        </p:txBody>
      </p:sp>
      <p:sp>
        <p:nvSpPr>
          <p:cNvPr id="2" name="矩形 1"/>
          <p:cNvSpPr/>
          <p:nvPr/>
        </p:nvSpPr>
        <p:spPr>
          <a:xfrm>
            <a:off x="839470" y="3140710"/>
            <a:ext cx="10869295" cy="2632710"/>
          </a:xfrm>
          <a:prstGeom prst="rect">
            <a:avLst/>
          </a:prstGeom>
          <a:solidFill>
            <a:schemeClr val="accent4">
              <a:lumMod val="20000"/>
              <a:lumOff val="80000"/>
            </a:schemeClr>
          </a:solidFill>
          <a:ln>
            <a:solidFill>
              <a:srgbClr val="FF0000"/>
            </a:solidFill>
          </a:ln>
        </p:spPr>
        <p:txBody>
          <a:bodyPr>
            <a:noAutofit/>
          </a:bodyPr>
          <a:lstStyle/>
          <a:p>
            <a:pPr indent="2286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math</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 b=2; c=1</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x1 = -b +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math.sqrt</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(b*b-4*a*c)/2*a #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There is an error in the formula, so the result is incorrect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x2 = -b - </a:t>
            </a:r>
            <a:r>
              <a:rPr lang="en-US" altLang="zh-CN" sz="24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math.sqrt</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(b*b-4*a*c)/2*a #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formula is wrong, so the result is incorrect</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print(x1, x2) </a:t>
            </a:r>
            <a:r>
              <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-2.0 -2.0</a:t>
            </a:r>
            <a:endParaRPr lang="zh-CN" altLang="zh-CN" sz="24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矩形 2"/>
          <p:cNvSpPr>
            <a:spLocks noRot="1" noChangeAspect="1" noMove="1" noResize="1" noEditPoints="1" noAdjustHandles="1" noChangeArrowheads="1" noChangeShapeType="1" noTextEdit="1"/>
          </p:cNvSpPr>
          <p:nvPr/>
        </p:nvSpPr>
        <p:spPr>
          <a:xfrm>
            <a:off x="987518" y="5733392"/>
            <a:ext cx="9975663" cy="1102546"/>
          </a:xfrm>
          <a:prstGeom prst="rect">
            <a:avLst/>
          </a:prstGeom>
          <a:blipFill>
            <a:blip r:embed="rId1"/>
            <a:stretch>
              <a:fillRect l="-428" b="-8286"/>
            </a:stretch>
          </a:blipFill>
        </p:spPr>
        <p:txBody>
          <a:bodyPr/>
          <a:lstStyle/>
          <a:p>
            <a:pPr>
              <a:defRPr/>
            </a:pPr>
            <a:r>
              <a:rPr lang="zh-CN" altLang="en-US" sz="2800">
                <a:noFill/>
                <a:latin typeface="Times New Roman" panose="02020603050405020304" pitchFamily="18" charset="0"/>
                <a:ea typeface="Times New Roman" panose="02020603050405020304" pitchFamily="18" charset="0"/>
                <a:cs typeface="Times New Roman" panose="02020603050405020304" pitchFamily="18" charset="0"/>
              </a:rPr>
              <a:t> </a:t>
            </a:r>
            <a:endParaRPr lang="zh-CN" altLang="en-US" sz="2800">
              <a:no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a:xfrm>
            <a:off x="1101725" y="402908"/>
            <a:ext cx="9747250" cy="504825"/>
          </a:xfrm>
        </p:spPr>
        <p:txBody>
          <a:bodyPr/>
          <a:lstStyle/>
          <a:p>
            <a:pPr eaLnBrk="1" hangingPunct="1">
              <a:defRPr/>
            </a:pPr>
            <a:r>
              <a:rPr lang="zh-CN" altLang="zh-CN" dirty="0"/>
              <a:t>logical error</a:t>
            </a:r>
            <a:endParaRPr lang="zh-CN" altLang="en-US" dirty="0"/>
          </a:p>
        </p:txBody>
      </p:sp>
      <mc:AlternateContent xmlns:mc="http://schemas.openxmlformats.org/markup-compatibility/2006">
        <mc:Choice xmlns:a14="http://schemas.microsoft.com/office/drawing/2010/main" Requires="a14">
          <p:sp>
            <p:nvSpPr>
              <p:cNvPr id="18435" name="内容占位符 2"/>
              <p:cNvSpPr>
                <a:spLocks noGrp="1" noChangeArrowheads="1"/>
              </p:cNvSpPr>
              <p:nvPr>
                <p:ph idx="1"/>
              </p:nvPr>
            </p:nvSpPr>
            <p:spPr>
              <a:xfrm>
                <a:off x="911225" y="908050"/>
                <a:ext cx="10513060" cy="4799330"/>
              </a:xfrm>
            </p:spPr>
            <p:txBody>
              <a:bodyPr/>
              <a:lstStyle/>
              <a:p>
                <a:pPr marL="228600" lvl="1" algn="just" eaLnBrk="1" hangingPunct="1">
                  <a:spcBef>
                    <a:spcPts val="1000"/>
                  </a:spcBef>
                  <a:defRPr/>
                </a:pPr>
                <a:r>
                  <a:rPr lang="zh-CN" altLang="zh-CN" sz="2800" dirty="0">
                    <a:highlight>
                      <a:srgbClr val="00FFFF"/>
                    </a:highlight>
                    <a:cs typeface="Times New Roman" panose="02020603050405020304" pitchFamily="18" charset="0"/>
                  </a:rPr>
                  <a:t>[Example </a:t>
                </a:r>
                <a:r>
                  <a:rPr lang="en-US" altLang="zh-CN" sz="2800" dirty="0">
                    <a:highlight>
                      <a:srgbClr val="00FFFF"/>
                    </a:highlight>
                    <a:cs typeface="Times New Roman" panose="02020603050405020304" pitchFamily="18" charset="0"/>
                  </a:rPr>
                  <a:t>7.4</a:t>
                </a:r>
                <a:r>
                  <a:rPr lang="zh-CN" altLang="zh-CN" sz="2800" dirty="0">
                    <a:highlight>
                      <a:srgbClr val="00FFFF"/>
                    </a:highlight>
                    <a:cs typeface="Times New Roman" panose="02020603050405020304" pitchFamily="18" charset="0"/>
                  </a:rPr>
                  <a:t>] </a:t>
                </a:r>
                <a:r>
                  <a:rPr lang="en-US" altLang="zh-CN" sz="2800" dirty="0">
                    <a:highlight>
                      <a:srgbClr val="00FFFF"/>
                    </a:highlight>
                    <a:cs typeface="Times New Roman" panose="02020603050405020304" pitchFamily="18" charset="0"/>
                  </a:rPr>
                  <a:t>Python </a:t>
                </a:r>
                <a:r>
                  <a:rPr lang="zh-CN" altLang="zh-CN" sz="2800" dirty="0">
                    <a:highlight>
                      <a:srgbClr val="00FFFF"/>
                    </a:highlight>
                    <a:cs typeface="Times New Roman" panose="02020603050405020304" pitchFamily="18" charset="0"/>
                  </a:rPr>
                  <a:t>Logic Error Example</a:t>
                </a:r>
                <a:endParaRPr lang="zh-CN" altLang="zh-CN" sz="2800" dirty="0">
                  <a:highlight>
                    <a:srgbClr val="00FFFF"/>
                  </a:highlight>
                  <a:cs typeface="Times New Roman" panose="02020603050405020304" pitchFamily="18" charset="0"/>
                </a:endParaRPr>
              </a:p>
              <a:p>
                <a:pPr marL="228600" lvl="1" algn="just" eaLnBrk="1" hangingPunct="1">
                  <a:spcBef>
                    <a:spcPts val="1000"/>
                  </a:spcBef>
                  <a:defRPr/>
                </a:pPr>
                <a:endParaRPr lang="zh-CN" altLang="zh-CN" sz="2800" dirty="0">
                  <a:highlight>
                    <a:srgbClr val="00FFFF"/>
                  </a:highlight>
                  <a:cs typeface="Times New Roman" panose="02020603050405020304" pitchFamily="18" charset="0"/>
                </a:endParaRPr>
              </a:p>
              <a:p>
                <a:pPr marL="228600" lvl="1" algn="just" eaLnBrk="1" hangingPunct="1">
                  <a:spcBef>
                    <a:spcPts val="1000"/>
                  </a:spcBef>
                  <a:defRPr/>
                </a:pPr>
                <a:endParaRPr lang="zh-CN" altLang="en-US" sz="2800" dirty="0">
                  <a:highlight>
                    <a:srgbClr val="00FFFF"/>
                  </a:highlight>
                  <a:cs typeface="Times New Roman" panose="02020603050405020304" pitchFamily="18" charset="0"/>
                </a:endParaRPr>
              </a:p>
              <a:p>
                <a:pPr marL="228600" lvl="1" algn="just" eaLnBrk="1" hangingPunct="1">
                  <a:spcBef>
                    <a:spcPts val="1000"/>
                  </a:spcBef>
                  <a:defRPr/>
                </a:pPr>
                <a:endParaRPr lang="zh-CN" altLang="en-US" sz="2800" dirty="0">
                  <a:highlight>
                    <a:srgbClr val="00FFFF"/>
                  </a:highlight>
                  <a:cs typeface="Times New Roman" panose="02020603050405020304" pitchFamily="18" charset="0"/>
                </a:endParaRPr>
              </a:p>
              <a:p>
                <a:pPr marL="342900" lvl="1" indent="-342900" algn="just" eaLnBrk="1" hangingPunct="1">
                  <a:spcBef>
                    <a:spcPct val="20000"/>
                  </a:spcBef>
                  <a:buChar char="☺"/>
                  <a:defRPr/>
                </a:pPr>
                <a:r>
                  <a:rPr dirty="0">
                    <a:cs typeface="Times New Roman" panose="02020603050405020304" pitchFamily="18" charset="0"/>
                  </a:rPr>
                  <a:t>The program calculates the two roots </a:t>
                </a:r>
                <a14:m>
                  <m:oMath xmlns:m="http://schemas.openxmlformats.org/officeDocument/2006/math">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𝒙</m:t>
                    </m:r>
                    <m:r>
                      <a:rPr i="1" dirty="0">
                        <a:latin typeface="Cambria Math" panose="02040503050406030204" charset="0"/>
                        <a:cs typeface="Cambria Math" panose="02040503050406030204" charset="0"/>
                      </a:rPr>
                      <m:t>=</m:t>
                    </m:r>
                    <m:f>
                      <m:fPr>
                        <m:ctrlPr>
                          <a:rPr i="1" dirty="0">
                            <a:latin typeface="Cambria Math" panose="02040503050406030204" charset="0"/>
                            <a:cs typeface="Cambria Math" panose="02040503050406030204" charset="0"/>
                          </a:rPr>
                        </m:ctrlPr>
                      </m:fPr>
                      <m:num>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𝒃</m:t>
                        </m:r>
                        <m:r>
                          <a:rPr lang="en-US" b="1" i="1" dirty="0">
                            <a:latin typeface="Cambria Math" panose="02040503050406030204" charset="0"/>
                            <a:cs typeface="Cambria Math" panose="02040503050406030204" charset="0"/>
                          </a:rPr>
                          <m:t>±</m:t>
                        </m:r>
                        <m:rad>
                          <m:radPr>
                            <m:degHide m:val="on"/>
                            <m:ctrlPr>
                              <a:rPr lang="en-US" b="1" i="1" dirty="0">
                                <a:latin typeface="Cambria Math" panose="02040503050406030204" charset="0"/>
                                <a:cs typeface="Cambria Math" panose="02040503050406030204" charset="0"/>
                              </a:rPr>
                            </m:ctrlPr>
                          </m:radPr>
                          <m:deg/>
                          <m:e>
                            <m:sSup>
                              <m:sSupPr>
                                <m:ctrlPr>
                                  <a:rPr lang="en-US" b="1" i="1" dirty="0">
                                    <a:latin typeface="Cambria Math" panose="02040503050406030204" charset="0"/>
                                    <a:cs typeface="Cambria Math" panose="02040503050406030204" charset="0"/>
                                  </a:rPr>
                                </m:ctrlPr>
                              </m:sSupPr>
                              <m:e>
                                <m:r>
                                  <a:rPr lang="en-US" b="1" i="1" dirty="0">
                                    <a:latin typeface="Cambria Math" panose="02040503050406030204" charset="0"/>
                                    <a:cs typeface="Cambria Math" panose="02040503050406030204" charset="0"/>
                                  </a:rPr>
                                  <m:t>𝒃</m:t>
                                </m:r>
                              </m:e>
                              <m:sup>
                                <m:r>
                                  <a:rPr lang="en-US" b="1" i="1" dirty="0">
                                    <a:latin typeface="Cambria Math" panose="02040503050406030204" charset="0"/>
                                    <a:cs typeface="Cambria Math" panose="02040503050406030204" charset="0"/>
                                  </a:rPr>
                                  <m:t>𝟐</m:t>
                                </m:r>
                              </m:sup>
                            </m:sSup>
                            <m:r>
                              <a:rPr lang="en-US" b="1" i="1" dirty="0">
                                <a:latin typeface="Cambria Math" panose="02040503050406030204" charset="0"/>
                                <a:cs typeface="Cambria Math" panose="02040503050406030204" charset="0"/>
                              </a:rPr>
                              <m:t>−</m:t>
                            </m:r>
                            <m:r>
                              <a:rPr lang="en-US" b="1" i="1" dirty="0">
                                <a:latin typeface="Cambria Math" panose="02040503050406030204" charset="0"/>
                                <a:cs typeface="Cambria Math" panose="02040503050406030204" charset="0"/>
                              </a:rPr>
                              <m:t>𝒂</m:t>
                            </m:r>
                            <m:r>
                              <a:rPr lang="en-US" b="1" i="1" dirty="0">
                                <a:latin typeface="Cambria Math" panose="02040503050406030204" charset="0"/>
                                <a:cs typeface="Cambria Math" panose="02040503050406030204" charset="0"/>
                              </a:rPr>
                              <m:t>𝟒</m:t>
                            </m:r>
                            <m:r>
                              <a:rPr lang="en-US" b="1" i="1" dirty="0">
                                <a:latin typeface="Cambria Math" panose="02040503050406030204" charset="0"/>
                                <a:cs typeface="Cambria Math" panose="02040503050406030204" charset="0"/>
                              </a:rPr>
                              <m:t>𝒄</m:t>
                            </m:r>
                          </m:e>
                        </m:rad>
                      </m:num>
                      <m:den>
                        <m:r>
                          <a:rPr i="1" dirty="0">
                            <a:latin typeface="Cambria Math" panose="02040503050406030204" charset="0"/>
                            <a:cs typeface="Cambria Math" panose="02040503050406030204" charset="0"/>
                          </a:rPr>
                          <m:t>𝟐</m:t>
                        </m:r>
                        <m:r>
                          <a:rPr i="1" dirty="0">
                            <a:latin typeface="Cambria Math" panose="02040503050406030204" charset="0"/>
                            <a:cs typeface="Cambria Math" panose="02040503050406030204" charset="0"/>
                          </a:rPr>
                          <m:t>𝒂</m:t>
                        </m:r>
                      </m:den>
                    </m:f>
                    <m:r>
                      <a:rPr i="1" dirty="0">
                        <a:latin typeface="Cambria Math" panose="02040503050406030204" charset="0"/>
                        <a:cs typeface="Cambria Math" panose="02040503050406030204" charset="0"/>
                      </a:rPr>
                      <m:t>)</m:t>
                    </m:r>
                  </m:oMath>
                </a14:m>
                <a:r>
                  <a:rPr dirty="0">
                    <a:cs typeface="Times New Roman" panose="02020603050405020304" pitchFamily="18" charset="0"/>
                  </a:rPr>
                  <a:t> of the quadratic equation </a:t>
                </a:r>
                <a14:m>
                  <m:oMath xmlns:m="http://schemas.openxmlformats.org/officeDocument/2006/math">
                    <m:r>
                      <a:rPr i="1" dirty="0">
                        <a:latin typeface="Cambria Math" panose="02040503050406030204" charset="0"/>
                        <a:cs typeface="Cambria Math" panose="02040503050406030204" charset="0"/>
                      </a:rPr>
                      <m:t>𝒂</m:t>
                    </m:r>
                    <m:sSup>
                      <m:sSupPr>
                        <m:ctrlPr>
                          <a:rPr i="1" dirty="0">
                            <a:latin typeface="Cambria Math" panose="02040503050406030204" charset="0"/>
                            <a:cs typeface="Cambria Math" panose="02040503050406030204" charset="0"/>
                          </a:rPr>
                        </m:ctrlPr>
                      </m:sSupPr>
                      <m:e>
                        <m:r>
                          <a:rPr i="1" dirty="0">
                            <a:latin typeface="Cambria Math" panose="02040503050406030204" charset="0"/>
                            <a:cs typeface="Cambria Math" panose="02040503050406030204" charset="0"/>
                          </a:rPr>
                          <m:t>𝒙</m:t>
                        </m:r>
                      </m:e>
                      <m:sup>
                        <m:r>
                          <a:rPr i="1" dirty="0">
                            <a:latin typeface="Cambria Math" panose="02040503050406030204" charset="0"/>
                            <a:cs typeface="Cambria Math" panose="02040503050406030204" charset="0"/>
                          </a:rPr>
                          <m:t>𝟐</m:t>
                        </m:r>
                      </m:sup>
                    </m:sSup>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𝒃𝒙</m:t>
                    </m:r>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𝒄</m:t>
                    </m:r>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𝟎</m:t>
                    </m:r>
                  </m:oMath>
                </a14:m>
                <a:r>
                  <a:rPr dirty="0">
                    <a:cs typeface="Times New Roman" panose="02020603050405020304" pitchFamily="18" charset="0"/>
                  </a:rPr>
                  <a:t>. The correct solutions to the equation is </a:t>
                </a:r>
                <a14:m>
                  <m:oMath xmlns:m="http://schemas.openxmlformats.org/officeDocument/2006/math">
                    <m:r>
                      <a:rPr i="1" dirty="0">
                        <a:latin typeface="Cambria Math" panose="02040503050406030204" charset="0"/>
                        <a:cs typeface="Cambria Math" panose="02040503050406030204" charset="0"/>
                      </a:rPr>
                      <m:t>𝒙</m:t>
                    </m:r>
                    <m:r>
                      <a:rPr i="1" dirty="0">
                        <a:latin typeface="Cambria Math" panose="02040503050406030204" charset="0"/>
                        <a:cs typeface="Cambria Math" panose="02040503050406030204" charset="0"/>
                      </a:rPr>
                      <m:t>𝟏</m:t>
                    </m:r>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𝒙</m:t>
                    </m:r>
                    <m:r>
                      <a:rPr i="1" dirty="0">
                        <a:latin typeface="Cambria Math" panose="02040503050406030204" charset="0"/>
                        <a:cs typeface="Cambria Math" panose="02040503050406030204" charset="0"/>
                      </a:rPr>
                      <m:t>𝟐</m:t>
                    </m:r>
                    <m:r>
                      <a:rPr i="1" dirty="0">
                        <a:latin typeface="Cambria Math" panose="02040503050406030204" charset="0"/>
                        <a:cs typeface="Cambria Math" panose="02040503050406030204" charset="0"/>
                      </a:rPr>
                      <m:t>=−</m:t>
                    </m:r>
                    <m:r>
                      <a:rPr i="1" dirty="0">
                        <a:latin typeface="Cambria Math" panose="02040503050406030204" charset="0"/>
                        <a:cs typeface="Cambria Math" panose="02040503050406030204" charset="0"/>
                      </a:rPr>
                      <m:t>𝟏</m:t>
                    </m:r>
                  </m:oMath>
                </a14:m>
                <a:r>
                  <a:rPr dirty="0">
                    <a:cs typeface="Times New Roman" panose="02020603050405020304" pitchFamily="18" charset="0"/>
                  </a:rPr>
                  <a:t>. However, due to an error in the calculation formula, the result is incorrect.</a:t>
                </a:r>
                <a:endParaRPr dirty="0">
                  <a:cs typeface="Times New Roman" panose="02020603050405020304" pitchFamily="18" charset="0"/>
                </a:endParaRPr>
              </a:p>
              <a:p>
                <a:pPr marL="342900" lvl="1" indent="-342900" algn="just" eaLnBrk="1" hangingPunct="1">
                  <a:spcBef>
                    <a:spcPct val="20000"/>
                  </a:spcBef>
                  <a:buChar char="☺"/>
                  <a:defRPr/>
                </a:pPr>
                <a:r>
                  <a:rPr dirty="0">
                    <a:cs typeface="Times New Roman" panose="02020603050405020304" pitchFamily="18" charset="0"/>
                  </a:rPr>
                  <a:t>Correct formula is ( -b + math.sqrt(b*b - 4*a*c)) / (2*a) and ( -b - math.sqrt(</a:t>
                </a:r>
                <a:r>
                  <a:rPr>
                    <a:cs typeface="Times New Roman" panose="02020603050405020304" pitchFamily="18" charset="0"/>
                    <a:sym typeface="Times New Roman" panose="02020603050405020304" pitchFamily="18" charset="0"/>
                  </a:rPr>
                  <a:t>b*b - 4*a*c)) / (2*a)</a:t>
                </a:r>
                <a:endParaRPr lang="zh-CN" altLang="zh-CN" dirty="0">
                  <a:cs typeface="Times New Roman" panose="02020603050405020304" pitchFamily="18" charset="0"/>
                </a:endParaRPr>
              </a:p>
              <a:p>
                <a:pPr marL="228600" lvl="1" algn="just" eaLnBrk="1" hangingPunct="1">
                  <a:spcBef>
                    <a:spcPts val="1000"/>
                  </a:spcBef>
                  <a:defRPr/>
                </a:pPr>
                <a:endParaRPr lang="zh-CN" altLang="en-US" dirty="0">
                  <a:highlight>
                    <a:srgbClr val="00FFFF"/>
                  </a:highlight>
                  <a:cs typeface="Times New Roman" panose="02020603050405020304" pitchFamily="18" charset="0"/>
                </a:endParaRPr>
              </a:p>
            </p:txBody>
          </p:sp>
        </mc:Choice>
        <mc:Fallback>
          <p:sp>
            <p:nvSpPr>
              <p:cNvPr id="18435" name="内容占位符 2"/>
              <p:cNvSpPr>
                <a:spLocks noRot="1" noChangeAspect="1" noMove="1" noResize="1" noEditPoints="1" noAdjustHandles="1" noChangeArrowheads="1" noChangeShapeType="1" noTextEdit="1"/>
              </p:cNvSpPr>
              <p:nvPr>
                <p:ph idx="1"/>
              </p:nvPr>
            </p:nvSpPr>
            <p:spPr>
              <a:xfrm>
                <a:off x="911225" y="908050"/>
                <a:ext cx="10513060" cy="4799330"/>
              </a:xfrm>
              <a:blipFill rotWithShape="1">
                <a:blip r:embed="rId1"/>
                <a:stretch>
                  <a:fillRect b="-20627"/>
                </a:stretch>
              </a:blipFill>
            </p:spPr>
            <p:txBody>
              <a:bodyPr/>
              <a:lstStyle/>
              <a:p>
                <a:r>
                  <a:rPr lang="zh-CN" altLang="en-US">
                    <a:noFill/>
                  </a:rPr>
                  <a:t> </a:t>
                </a:r>
              </a:p>
            </p:txBody>
          </p:sp>
        </mc:Fallback>
      </mc:AlternateContent>
      <p:sp>
        <p:nvSpPr>
          <p:cNvPr id="2" name="矩形 1"/>
          <p:cNvSpPr/>
          <p:nvPr/>
        </p:nvSpPr>
        <p:spPr>
          <a:xfrm>
            <a:off x="294640" y="1485265"/>
            <a:ext cx="11746865" cy="1822450"/>
          </a:xfrm>
          <a:prstGeom prst="rect">
            <a:avLst/>
          </a:prstGeom>
          <a:solidFill>
            <a:schemeClr val="accent4">
              <a:lumMod val="20000"/>
              <a:lumOff val="80000"/>
            </a:schemeClr>
          </a:solidFill>
          <a:ln>
            <a:solidFill>
              <a:srgbClr val="FF0000"/>
            </a:solidFill>
          </a:ln>
        </p:spPr>
        <p:txBody>
          <a:bodyPr>
            <a:noAutofit/>
          </a:bodyPr>
          <a:lstStyle/>
          <a:p>
            <a:pPr indent="2286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import math</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a=1; b=2; c=1</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x1 = -b + </a:t>
            </a:r>
            <a:r>
              <a:rPr lang="en-US" altLang="zh-CN" sz="22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math.sqrt</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(b*b-4*a*c)/2*a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There is an error in the formula, so the result is incorrect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x2 = -b - </a:t>
            </a:r>
            <a:r>
              <a:rPr lang="en-US" altLang="zh-CN" sz="2200" b="1" kern="100" dirty="0" err="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math.sqrt</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(b*b-4*a*c)/2*a #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the formula is wrong, so the result is incorrect</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spcAft>
                <a:spcPts val="0"/>
              </a:spcAft>
              <a:defRPr/>
            </a:pP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print(x1, x2) </a:t>
            </a:r>
            <a:r>
              <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#Output: </a:t>
            </a:r>
            <a:r>
              <a:rPr lang="en-US"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-2.0 -2.0</a:t>
            </a:r>
            <a:endParaRPr lang="zh-CN" altLang="zh-CN" sz="2200" b="1" kern="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1127125" y="474663"/>
            <a:ext cx="9648825" cy="504825"/>
          </a:xfrm>
        </p:spPr>
        <p:txBody>
          <a:bodyPr/>
          <a:lstStyle/>
          <a:p>
            <a:pPr eaLnBrk="1" hangingPunct="1">
              <a:defRPr/>
            </a:pPr>
            <a:r>
              <a:rPr lang="zh-CN" altLang="zh-CN"/>
              <a:t>Exception handling</a:t>
            </a:r>
            <a:endParaRPr lang="zh-CN" altLang="en-US"/>
          </a:p>
        </p:txBody>
      </p:sp>
      <p:sp>
        <p:nvSpPr>
          <p:cNvPr id="21507" name="内容占位符 2"/>
          <p:cNvSpPr>
            <a:spLocks noGrp="1" noChangeArrowheads="1"/>
          </p:cNvSpPr>
          <p:nvPr>
            <p:ph idx="1"/>
          </p:nvPr>
        </p:nvSpPr>
        <p:spPr>
          <a:xfrm>
            <a:off x="442913" y="908050"/>
            <a:ext cx="11017250" cy="4114800"/>
          </a:xfrm>
        </p:spPr>
        <p:txBody>
          <a:bodyPr/>
          <a:lstStyle/>
          <a:p>
            <a:pPr algn="just" eaLnBrk="1" hangingPunct="1"/>
            <a:r>
              <a:rPr lang="zh-CN" altLang="zh-CN" sz="2400"/>
              <a:t>The </a:t>
            </a:r>
            <a:r>
              <a:rPr lang="en-US" altLang="zh-CN" sz="2400"/>
              <a:t>try </a:t>
            </a:r>
            <a:r>
              <a:rPr lang="zh-CN" altLang="zh-CN" sz="2400"/>
              <a:t>statement defines a block of code to run the code that may throw an exception; the </a:t>
            </a:r>
            <a:r>
              <a:rPr lang="en-US" altLang="zh-CN" sz="2400"/>
              <a:t>except </a:t>
            </a:r>
            <a:r>
              <a:rPr lang="zh-CN" altLang="zh-CN" sz="2400"/>
              <a:t>statement allows you to catch specific exceptions and perform the appropriate handling; the </a:t>
            </a:r>
            <a:r>
              <a:rPr lang="en-US" altLang="zh-CN" sz="2400"/>
              <a:t>finally </a:t>
            </a:r>
            <a:r>
              <a:rPr lang="zh-CN" altLang="zh-CN" sz="2400"/>
              <a:t>statement ensures that even if an exception is thrown (handling fails), you can clean up the resources, etc., afterward.</a:t>
            </a:r>
            <a:endParaRPr lang="zh-CN" altLang="en-US" sz="2400"/>
          </a:p>
        </p:txBody>
      </p:sp>
      <p:pic>
        <p:nvPicPr>
          <p:cNvPr id="2150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14893" y="2564765"/>
            <a:ext cx="7561262"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a:xfrm>
            <a:off x="1200150" y="434975"/>
            <a:ext cx="9602788" cy="544513"/>
          </a:xfrm>
        </p:spPr>
        <p:txBody>
          <a:bodyPr/>
          <a:lstStyle/>
          <a:p>
            <a:pPr eaLnBrk="1" hangingPunct="1">
              <a:defRPr/>
            </a:pPr>
            <a:r>
              <a:rPr lang="zh-CN" altLang="zh-CN"/>
              <a:t>Built-in exception classes</a:t>
            </a:r>
            <a:endParaRPr lang="zh-CN" altLang="en-US"/>
          </a:p>
        </p:txBody>
      </p:sp>
      <p:sp>
        <p:nvSpPr>
          <p:cNvPr id="22531" name="内容占位符 2"/>
          <p:cNvSpPr>
            <a:spLocks noGrp="1" noChangeArrowheads="1"/>
          </p:cNvSpPr>
          <p:nvPr>
            <p:ph idx="1"/>
          </p:nvPr>
        </p:nvSpPr>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pic>
        <p:nvPicPr>
          <p:cNvPr id="2253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79425" y="1045210"/>
            <a:ext cx="114490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NTY4OGEwMDYwOGQzYTc2NzJlNzQzOGI2OTI4M2QyYzIifQ=="/>
</p:tagLst>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spPr>
      <a:bodyPr rot="0" spcFirstLastPara="0" vertOverflow="overflow" horzOverflow="overflow" vert="horz" wrap="square" lIns="91440" tIns="45720" rIns="91440" bIns="45720" numCol="1" spcCol="0" rtlCol="0" fromWordArt="0" anchor="ctr" anchorCtr="0" forceAA="0" compatLnSpc="1">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25509</Words>
  <Application>WPS 演示</Application>
  <PresentationFormat>宽屏</PresentationFormat>
  <Paragraphs>593</Paragraphs>
  <Slides>48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Arial</vt:lpstr>
      <vt:lpstr>宋体</vt:lpstr>
      <vt:lpstr>Wingdings</vt:lpstr>
      <vt:lpstr>Century Gothic</vt:lpstr>
      <vt:lpstr>Times New Roman</vt:lpstr>
      <vt:lpstr>Calibri</vt:lpstr>
      <vt:lpstr>Cambria Math</vt:lpstr>
      <vt:lpstr>微软雅黑</vt:lpstr>
      <vt:lpstr>Arial Unicode MS</vt:lpstr>
      <vt:lpstr>等线</vt:lpstr>
      <vt:lpstr>tm2</vt:lpstr>
      <vt:lpstr>Ch07 Error and Exception Handling</vt:lpstr>
      <vt:lpstr>Errors in the program</vt:lpstr>
      <vt:lpstr>run-time error (in computing)</vt:lpstr>
      <vt:lpstr>[Example 7.2] Python Runtime Error (No Related Module Imported)</vt:lpstr>
      <vt:lpstr>[Example 7.3] Python Runtime Errors (Division by Zero Errors)</vt:lpstr>
      <vt:lpstr>logical error</vt:lpstr>
      <vt:lpstr>logical error</vt:lpstr>
      <vt:lpstr>Exception handling</vt:lpstr>
      <vt:lpstr>Built-in exception classes</vt:lpstr>
      <vt:lpstr>[Example 7.5] Common Exception Example (1)</vt:lpstr>
      <vt:lpstr>[Example 7.5] Common Exception Example (2)</vt:lpstr>
      <vt:lpstr>cause anomalies</vt:lpstr>
      <vt:lpstr>Python Virtual Machine Catch Handling Exceptions</vt:lpstr>
      <vt:lpstr>Catching and handling exceptions with  try...except...else...finally statements</vt:lpstr>
      <vt:lpstr>The form of the try statement</vt:lpstr>
      <vt:lpstr>The form of the try statement</vt:lpstr>
      <vt:lpstr>The order in which exceptions are caught</vt:lpstr>
      <vt:lpstr>The order in which exceptions are caught</vt:lpstr>
      <vt:lpstr>Finally blocks and handling of exceptions when they occur</vt:lpstr>
      <vt:lpstr>Finally blocks and handling of  exceptions when they occur</vt:lpstr>
      <vt:lpstr>Customized Exception Classes</vt:lpstr>
      <vt:lpstr>Customized Exception Classes</vt:lpstr>
      <vt:lpstr>assertion processing</vt:lpstr>
      <vt:lpstr>Assert Statements and AssertionError Classes</vt:lpstr>
      <vt:lpstr>Assert Statements and AssertionError Classes</vt:lpstr>
      <vt:lpstr>Enable/disable assertions</vt:lpstr>
      <vt:lpstr>Enable/disable assertions</vt:lpstr>
      <vt:lpstr>Basic debugging methods for programs</vt:lpstr>
      <vt:lpstr>Debugging of runtime errors</vt:lpstr>
      <vt:lpstr>Debugging of logic errors</vt:lpstr>
      <vt:lpstr>Logging with the logging module</vt:lpstr>
      <vt:lpstr>Logging module components</vt:lpstr>
      <vt:lpstr>Configuration and use of logging</vt:lpstr>
      <vt:lpstr>Easy Configuration Log</vt:lpstr>
      <vt:lpstr>Easy Configuration Log</vt:lpstr>
      <vt:lpstr>Example 7.18: Configuring Logging to the Console with basicConfig</vt:lpstr>
      <vt:lpstr>Example 7.19: Configuring Logging to a File with basicConfig</vt:lpstr>
      <vt:lpstr>Example 7.20: Output log messages to a file and error messages to the console.</vt:lpstr>
      <vt:lpstr>Summary of the chapter</vt:lpstr>
      <vt:lpstr>Integrated applications: error and exception handling (1)</vt:lpstr>
      <vt:lpstr>Integrated applications: error and exception handling (1)</vt:lpstr>
      <vt:lpstr>Integrated applications: error and exception handling (2)</vt:lpstr>
      <vt:lpstr>PowerPoint 演示文稿</vt:lpstr>
      <vt:lpstr>Case Study: Debugging Python Programs with the Debugger</vt:lpstr>
      <vt:lpstr>[Example CS7.1] Countdown applet (countdown.py)</vt:lpstr>
      <vt:lpstr>[Example CS7.2] Using the IDLE Debugger to Debug and Run Programs Sample Program countdown.py</vt:lpstr>
      <vt:lpstr>[Example CS7.2] Using the IDLE Debugger to Debug and Run Programs Sample Program countdown.py</vt:lpstr>
      <vt:lpstr>PowerPoint 演示文稿</vt:lpstr>
    </vt:vector>
  </TitlesOfParts>
  <Company>华东师范大学计算中心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江红、余青松;江红 余青松</dc:creator>
  <cp:keywords>, docId:D2033948C261ECCB95FF6376824DB2EA</cp:keywords>
  <cp:lastModifiedBy>憶々崎</cp:lastModifiedBy>
  <cp:revision>245</cp:revision>
  <dcterms:created xsi:type="dcterms:W3CDTF">2113-01-01T00:00:00Z</dcterms:created>
  <dcterms:modified xsi:type="dcterms:W3CDTF">2024-01-27T10:37:05Z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8FE5F2215CBE4AC7BA9D2B24EB4A04C3_12</vt:lpwstr>
  </property>
  <property fmtid="{D5CDD505-2E9C-101B-9397-08002B2CF9AE}" pid="3" name="KSOProductBuildVer">
    <vt:lpwstr>2052-12.1.0.16250</vt:lpwstr>
  </property>
</Properties>
</file>