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nformance="strict">
  <p:sldMasterIdLst>
    <p:sldMasterId id="2147483648" r:id="rId1"/>
  </p:sldMasterIdLst>
  <p:notesMasterIdLst>
    <p:notesMasterId r:id="rId48"/>
  </p:notesMasterIdLst>
  <p:handoutMasterIdLst>
    <p:handoutMasterId r:id="rId76"/>
  </p:handoutMasterIdLst>
  <p:sldIdLst>
    <p:sldId id="467" r:id="rId3"/>
    <p:sldId id="292" r:id="rId4"/>
    <p:sldId id="469" r:id="rId5"/>
    <p:sldId id="295" r:id="rId6"/>
    <p:sldId id="328" r:id="rId7"/>
    <p:sldId id="470" r:id="rId8"/>
    <p:sldId id="471" r:id="rId9"/>
    <p:sldId id="300" r:id="rId10"/>
    <p:sldId id="341" r:id="rId11"/>
    <p:sldId id="346" r:id="rId12"/>
    <p:sldId id="301" r:id="rId13"/>
    <p:sldId id="302" r:id="rId14"/>
    <p:sldId id="303" r:id="rId15"/>
    <p:sldId id="330" r:id="rId16"/>
    <p:sldId id="472" r:id="rId17"/>
    <p:sldId id="331" r:id="rId18"/>
    <p:sldId id="473" r:id="rId19"/>
    <p:sldId id="474" r:id="rId20"/>
    <p:sldId id="332" r:id="rId21"/>
    <p:sldId id="475" r:id="rId22"/>
    <p:sldId id="333" r:id="rId23"/>
    <p:sldId id="334" r:id="rId24"/>
    <p:sldId id="308" r:id="rId25"/>
    <p:sldId id="335" r:id="rId26"/>
    <p:sldId id="533" r:id="rId27"/>
    <p:sldId id="476" r:id="rId28"/>
    <p:sldId id="477" r:id="rId29"/>
    <p:sldId id="478" r:id="rId30"/>
    <p:sldId id="534" r:id="rId31"/>
    <p:sldId id="479" r:id="rId32"/>
    <p:sldId id="312" r:id="rId33"/>
    <p:sldId id="480" r:id="rId34"/>
    <p:sldId id="336" r:id="rId35"/>
    <p:sldId id="314" r:id="rId36"/>
    <p:sldId id="315" r:id="rId37"/>
    <p:sldId id="337" r:id="rId38"/>
    <p:sldId id="316" r:id="rId39"/>
    <p:sldId id="535" r:id="rId40"/>
    <p:sldId id="317" r:id="rId41"/>
    <p:sldId id="318" r:id="rId42"/>
    <p:sldId id="319" r:id="rId43"/>
    <p:sldId id="313" r:id="rId44"/>
    <p:sldId id="339" r:id="rId45"/>
    <p:sldId id="321" r:id="rId46"/>
    <p:sldId id="322" r:id="rId47"/>
    <p:sldId id="323" r:id="rId49"/>
    <p:sldId id="536" r:id="rId50"/>
    <p:sldId id="481" r:id="rId51"/>
    <p:sldId id="324" r:id="rId52"/>
    <p:sldId id="325" r:id="rId53"/>
    <p:sldId id="326" r:id="rId54"/>
    <p:sldId id="327" r:id="rId55"/>
    <p:sldId id="342" r:id="rId56"/>
    <p:sldId id="345" r:id="rId57"/>
    <p:sldId id="343" r:id="rId58"/>
    <p:sldId id="537" r:id="rId59"/>
    <p:sldId id="344" r:id="rId60"/>
    <p:sldId id="347" r:id="rId61"/>
    <p:sldId id="348" r:id="rId62"/>
    <p:sldId id="349" r:id="rId63"/>
    <p:sldId id="350" r:id="rId64"/>
    <p:sldId id="351" r:id="rId65"/>
    <p:sldId id="482" r:id="rId66"/>
    <p:sldId id="483" r:id="rId67"/>
    <p:sldId id="362" r:id="rId68"/>
    <p:sldId id="363" r:id="rId69"/>
    <p:sldId id="364" r:id="rId70"/>
    <p:sldId id="353" r:id="rId71"/>
    <p:sldId id="485" r:id="rId72"/>
    <p:sldId id="538" r:id="rId73"/>
    <p:sldId id="356" r:id="rId74"/>
    <p:sldId id="393" r:id="rId75"/>
  </p:sldIdLst>
  <p:sldSz cx="12192000" cy="6858000"/>
  <p:notesSz cx="6858000" cy="9144000"/>
  <p:custDataLst>
    <p:tags r:id="rId80"/>
  </p:custDataLst>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813" autoAdjust="0"/>
  </p:normalViewPr>
  <p:slideViewPr>
    <p:cSldViewPr showGuides="1">
      <p:cViewPr varScale="1">
        <p:scale>
          <a:sx n="66" d="100"/>
          <a:sy n="66" d="100"/>
        </p:scale>
        <p:origin x="644" y="52"/>
      </p:cViewPr>
      <p:guideLst>
        <p:guide orient="horz" pos="2160"/>
        <p:guide pos="3862"/>
      </p:guideLst>
    </p:cSldViewPr>
  </p:slideViewPr>
  <p:notesTextViewPr>
    <p:cViewPr>
      <p:scale>
        <a:sx n="100" d="100"/>
        <a:sy n="100" d="100"/>
      </p:scale>
      <p:origin x="0" y="0"/>
    </p:cViewPr>
  </p:notesTextViewPr>
  <p:sorterViewPr>
    <p:cViewPr>
      <p:scale>
        <a:sx n="66" d="100"/>
        <a:sy n="66" d="100"/>
      </p:scale>
      <p:origin x="0" y="-11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gs" Target="tags/tag4.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Times New Roman" panose="02020603050405020304" pitchFamily="18" charset="0"/>
                <a:ea typeface="Times New Roman" panose="02020603050405020304" pitchFamily="18" charset="0"/>
                <a:cs typeface="Times New Roman" panose="02020603050405020304" pitchFamily="18" charset="0"/>
              </a:rPr>
            </a:fld>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Times New Roman" panose="02020603050405020304" pitchFamily="18" charset="0"/>
                <a:ea typeface="Times New Roman" panose="02020603050405020304" pitchFamily="18" charset="0"/>
                <a:cs typeface="Times New Roman" panose="02020603050405020304" pitchFamily="18" charset="0"/>
              </a:rPr>
            </a:fld>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fld id="{3D7C5B5C-84FD-46F3-AD49-A03D3E9C1ECE}" type="datetimeFigureOut">
              <a:rPr lang="zh-CN" altLang="en-US"/>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Times New Roman" panose="02020603050405020304" pitchFamily="18" charset="0"/>
                <a:cs typeface="Times New Roman" panose="02020603050405020304" pitchFamily="18" charset="0"/>
              </a:defRPr>
            </a:lvl1pPr>
          </a:lstStyle>
          <a:p>
            <a:fld id="{FA0AE866-284F-4EFC-B45E-6C6BE17F928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endParaRPr lang="en-US" dirty="0"/>
          </a:p>
        </p:txBody>
      </p:sp>
      <p:sp>
        <p:nvSpPr>
          <p:cNvPr id="3" name="Content Placeholder 2"/>
          <p:cNvSpPr>
            <a:spLocks noGrp="1"/>
          </p:cNvSpPr>
          <p:nvPr>
            <p:ph idx="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endParaRPr lang="en-US" dirty="0"/>
          </a:p>
        </p:txBody>
      </p:sp>
      <p:sp>
        <p:nvSpPr>
          <p:cNvPr id="3" name="Content Placeholder 2"/>
          <p:cNvSpPr>
            <a:spLocks noGrp="1"/>
          </p:cNvSpPr>
          <p:nvPr>
            <p:ph sz="half" idx="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4" name="Content Placeholder 3"/>
          <p:cNvSpPr>
            <a:spLocks noGrp="1"/>
          </p:cNvSpPr>
          <p:nvPr>
            <p:ph sz="half" idx="2"/>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endParaRPr lang="en-US" dirty="0"/>
          </a:p>
          <a:p>
            <a:pPr lvl="1">
              <a:lnSpc>
                <a:spcPct val="150000"/>
              </a:lnSpc>
              <a:spcBef>
                <a:spcPts val="600"/>
              </a:spcBef>
            </a:pPr>
            <a:r>
              <a:rPr lang="en-US" dirty="0"/>
              <a:t>Second level</a:t>
            </a:r>
            <a:endParaRPr lang="en-US" dirty="0"/>
          </a:p>
          <a:p>
            <a:pPr lvl="2">
              <a:lnSpc>
                <a:spcPct val="150000"/>
              </a:lnSpc>
              <a:spcBef>
                <a:spcPts val="600"/>
              </a:spcBef>
            </a:pPr>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ldLvl="2"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endParaRPr lang="en-US" dirty="0"/>
          </a:p>
        </p:txBody>
      </p:sp>
      <p:sp>
        <p:nvSpPr>
          <p:cNvPr id="3" name="Vertical Text Placeholder 2"/>
          <p:cNvSpPr>
            <a:spLocks noGrp="1"/>
          </p:cNvSpPr>
          <p:nvPr>
            <p:ph type="body" orient="vert" idx="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431006"/>
            <a:ext cx="10668000" cy="1143000"/>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4pPr>
              <a:defRPr>
                <a:ea typeface="Times New Roman" panose="02020603050405020304" pitchFamily="18" charset="0"/>
              </a:defRPr>
            </a:lvl4pPr>
            <a:lvl5pPr>
              <a:defRPr>
                <a:ea typeface="Times New Roman" panose="02020603050405020304" pitchFamily="18"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8"/>
          <p:cNvSpPr>
            <a:spLocks noGrp="1" noChangeArrowheads="1"/>
          </p:cNvSpPr>
          <p:nvPr>
            <p:ph type="dt" sz="half" idx="10"/>
          </p:nvPr>
        </p:nvSpPr>
        <p:spPr/>
        <p:txBody>
          <a:bodyPr/>
          <a:lstStyle>
            <a:lvl1pPr>
              <a:defRPr>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fld id="{E898CFF6-CDEC-467F-B533-945FBB90508A}" type="datetime1">
              <a:rPr lang="zh-CN" altLang="en-US"/>
            </a:fld>
            <a:endParaRPr lang="en-US" altLang="zh-CN"/>
          </a:p>
        </p:txBody>
      </p:sp>
      <p:sp>
        <p:nvSpPr>
          <p:cNvPr id="5" name="Rectangle 9"/>
          <p:cNvSpPr>
            <a:spLocks noGrp="1" noChangeArrowheads="1"/>
          </p:cNvSpPr>
          <p:nvPr>
            <p:ph type="ftr" sz="quarter" idx="11"/>
          </p:nvPr>
        </p:nvSpPr>
        <p:spPr/>
        <p:txBody>
          <a:bodyPr/>
          <a:lstStyle>
            <a:lvl1pPr>
              <a:defRPr>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lstStyle/>
          <a:p>
            <a:pPr lvl="0"/>
            <a:r>
              <a:rPr lang="en-US" altLang="zh-CN" dirty="0"/>
              <a:t>Click to edit Master title style</a:t>
            </a:r>
            <a:endParaRPr lang="en-US" altLang="zh-CN" dirty="0"/>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lvl="0">
              <a:lnSpc>
                <a:spcPct val="150000"/>
              </a:lnSpc>
              <a:spcBef>
                <a:spcPts val="600"/>
              </a:spcBef>
            </a:pPr>
            <a:r>
              <a:rPr lang="en-US" altLang="zh-CN" dirty="0"/>
              <a:t> Click to edit Master text styles</a:t>
            </a:r>
            <a:endParaRPr lang="en-US" altLang="zh-CN" dirty="0"/>
          </a:p>
          <a:p>
            <a:pPr lvl="1">
              <a:lnSpc>
                <a:spcPct val="150000"/>
              </a:lnSpc>
              <a:spcBef>
                <a:spcPts val="600"/>
              </a:spcBef>
            </a:pPr>
            <a:r>
              <a:rPr lang="en-US" altLang="zh-CN" dirty="0"/>
              <a:t>Second level</a:t>
            </a:r>
            <a:endParaRPr lang="en-US" altLang="zh-CN" dirty="0"/>
          </a:p>
          <a:p>
            <a:pPr lvl="2">
              <a:lnSpc>
                <a:spcPct val="150000"/>
              </a:lnSpc>
              <a:spcBef>
                <a:spcPts val="600"/>
              </a:spcBef>
            </a:pPr>
            <a:r>
              <a:rPr lang="en-US" altLang="zh-CN" dirty="0"/>
              <a:t>Third level</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ldLvl="2" build="p">
        <p:tmplLst>
          <p:tmpl lvl="1">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Lst>
      </p:bldP>
    </p:bldLst>
  </p:timing>
  <p:hf hdr="0" dt="0"/>
  <p:txStyles>
    <p:titleStyle>
      <a:lvl1pPr algn="ctr" rtl="0" eaLnBrk="0" fontAlgn="base" hangingPunct="0">
        <a:spcBef>
          <a:spcPct val="0"/>
        </a:spcBef>
        <a:spcAft>
          <a:spcPct val="0"/>
        </a:spcAft>
        <a:defRPr sz="3600" b="1">
          <a:solidFill>
            <a:srgbClr val="990033"/>
          </a:solidFill>
          <a:latin typeface="Times New Roman" panose="02020603050405020304" pitchFamily="18" charset="0"/>
          <a:ea typeface="Times New Roman" panose="02020603050405020304" pitchFamily="18" charset="0"/>
          <a:cs typeface="Times New Roman" panose="02020603050405020304" pitchFamily="18" charset="0"/>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Times New Roman" panose="02020603050405020304" pitchFamily="18" charset="0"/>
          <a:ea typeface="Times New Roman" panose="02020603050405020304" pitchFamily="18" charset="0"/>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Times New Roman" panose="02020603050405020304" pitchFamily="18" charset="0"/>
          <a:ea typeface="Times New Roman" panose="02020603050405020304" pitchFamily="18" charset="0"/>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6.xml"/><Relationship Id="rId5" Type="http://schemas.openxmlformats.org/officeDocument/2006/relationships/image" Target="../media/image18.wmf"/><Relationship Id="rId4" Type="http://schemas.openxmlformats.org/officeDocument/2006/relationships/oleObject" Target="../embeddings/oleObject2.bin"/><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7.png"/><Relationship Id="rId1"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30.png"/><Relationship Id="rId1"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7.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8.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9.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1.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ctrTitle"/>
          </p:nvPr>
        </p:nvSpPr>
        <p:spPr>
          <a:xfrm>
            <a:off x="512445" y="1478280"/>
            <a:ext cx="11166475" cy="586105"/>
          </a:xfrm>
        </p:spPr>
        <p:txBody>
          <a:bodyPr/>
          <a:lstStyle/>
          <a:p>
            <a:pPr eaLnBrk="1" hangingPunct="1">
              <a:defRPr/>
            </a:pPr>
            <a:r>
              <a:rPr lang="en-US" altLang="zh-CN">
                <a:ea typeface="Times New Roman" panose="02020603050405020304" pitchFamily="18" charset="0"/>
              </a:rPr>
              <a:t>Ch08 </a:t>
            </a:r>
            <a:r>
              <a:rPr lang="zh-CN" altLang="en-US">
                <a:ea typeface="Times New Roman" panose="02020603050405020304" pitchFamily="18" charset="0"/>
              </a:rPr>
              <a:t>Functions a</a:t>
            </a:r>
            <a:r>
              <a:rPr lang="en-US" altLang="zh-CN">
                <a:ea typeface="Times New Roman" panose="02020603050405020304" pitchFamily="18" charset="0"/>
              </a:rPr>
              <a:t>n</a:t>
            </a:r>
            <a:r>
              <a:rPr lang="zh-CN" altLang="en-US">
                <a:ea typeface="Times New Roman" panose="02020603050405020304" pitchFamily="18" charset="0"/>
              </a:rPr>
              <a:t>d Functional Programming</a:t>
            </a:r>
            <a:endParaRPr lang="zh-CN" altLang="en-US">
              <a:ea typeface="Times New Roman" panose="02020603050405020304" pitchFamily="18" charset="0"/>
            </a:endParaRPr>
          </a:p>
        </p:txBody>
      </p:sp>
      <p:sp>
        <p:nvSpPr>
          <p:cNvPr id="6147" name="Subtitle 2"/>
          <p:cNvSpPr>
            <a:spLocks noGrp="1"/>
          </p:cNvSpPr>
          <p:nvPr>
            <p:ph type="subTitle" idx="1"/>
          </p:nvPr>
        </p:nvSpPr>
        <p:spPr>
          <a:xfrm>
            <a:off x="263525" y="1988820"/>
            <a:ext cx="10461625" cy="4536440"/>
          </a:xfrm>
        </p:spPr>
        <p:txBody>
          <a:bodyPr rtlCol="0">
            <a:normAutofit/>
          </a:bodyPr>
          <a:lstStyle/>
          <a:p>
            <a:pPr eaLnBrk="1" fontAlgn="auto" hangingPunct="1">
              <a:spcAft>
                <a:spcPts val="0"/>
              </a:spcAft>
              <a:buFontTx/>
              <a:buChar char="•"/>
              <a:defRPr/>
            </a:pPr>
            <a:r>
              <a:rPr lang="zh-CN" altLang="en-US" sz="2800" dirty="0">
                <a:ea typeface="Times New Roman" panose="02020603050405020304" pitchFamily="18" charset="0"/>
              </a:rPr>
              <a:t>Highlights of the chapter:</a:t>
            </a:r>
            <a:endParaRPr lang="zh-CN" altLang="en-US" sz="2800"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2400" dirty="0">
                <a:ea typeface="Times New Roman" panose="02020603050405020304" pitchFamily="18" charset="0"/>
              </a:rPr>
              <a:t>8.1 </a:t>
            </a:r>
            <a:r>
              <a:rPr lang="zh-CN" altLang="en-US" sz="2400" dirty="0">
                <a:ea typeface="Times New Roman" panose="02020603050405020304" pitchFamily="18" charset="0"/>
              </a:rPr>
              <a:t>Overview of functions</a:t>
            </a:r>
            <a:endParaRPr lang="zh-CN" altLang="en-US" sz="2400"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2400" dirty="0">
                <a:ea typeface="Times New Roman" panose="02020603050405020304" pitchFamily="18" charset="0"/>
              </a:rPr>
              <a:t>8.2 </a:t>
            </a:r>
            <a:r>
              <a:rPr lang="zh-CN" altLang="en-US" sz="2400" dirty="0">
                <a:ea typeface="Times New Roman" panose="02020603050405020304" pitchFamily="18" charset="0"/>
              </a:rPr>
              <a:t>Function declarations and calls</a:t>
            </a:r>
            <a:endParaRPr lang="zh-CN" altLang="en-US" sz="2400"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2400" dirty="0">
                <a:ea typeface="Times New Roman" panose="02020603050405020304" pitchFamily="18" charset="0"/>
              </a:rPr>
              <a:t>8.3 </a:t>
            </a:r>
            <a:r>
              <a:rPr lang="zh-CN" altLang="en-US" sz="2400" dirty="0">
                <a:ea typeface="Times New Roman" panose="02020603050405020304" pitchFamily="18" charset="0"/>
              </a:rPr>
              <a:t>Passing of parameters</a:t>
            </a:r>
            <a:endParaRPr lang="zh-CN" altLang="en-US" sz="2400"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2400" dirty="0">
                <a:ea typeface="Times New Roman" panose="02020603050405020304" pitchFamily="18" charset="0"/>
              </a:rPr>
              <a:t>8.4 </a:t>
            </a:r>
            <a:r>
              <a:rPr lang="zh-CN" altLang="en-US" sz="2400" dirty="0">
                <a:ea typeface="Times New Roman" panose="02020603050405020304" pitchFamily="18" charset="0"/>
              </a:rPr>
              <a:t>Return Values of Functions</a:t>
            </a:r>
            <a:endParaRPr lang="zh-CN" altLang="en-US" sz="2400"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2400" dirty="0">
                <a:ea typeface="Times New Roman" panose="02020603050405020304" pitchFamily="18" charset="0"/>
              </a:rPr>
              <a:t>8.5 </a:t>
            </a:r>
            <a:r>
              <a:rPr lang="zh-CN" altLang="en-US" sz="2400" dirty="0">
                <a:ea typeface="Times New Roman" panose="02020603050405020304" pitchFamily="18" charset="0"/>
              </a:rPr>
              <a:t>Scope of variables</a:t>
            </a:r>
            <a:endParaRPr lang="zh-CN" altLang="en-US" sz="2400"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2400" dirty="0">
                <a:ea typeface="Times New Roman" panose="02020603050405020304" pitchFamily="18" charset="0"/>
              </a:rPr>
              <a:t>8.6 </a:t>
            </a:r>
            <a:r>
              <a:rPr lang="zh-CN" altLang="en-US" sz="2400" dirty="0">
                <a:ea typeface="Times New Roman" panose="02020603050405020304" pitchFamily="18" charset="0"/>
              </a:rPr>
              <a:t>Recursive Functions</a:t>
            </a:r>
            <a:endParaRPr lang="zh-CN" altLang="en-US" sz="2400"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2400" dirty="0">
                <a:ea typeface="Times New Roman" panose="02020603050405020304" pitchFamily="18" charset="0"/>
              </a:rPr>
              <a:t>8.7 </a:t>
            </a:r>
            <a:r>
              <a:rPr lang="zh-CN" altLang="en-US" sz="2400" dirty="0">
                <a:ea typeface="Times New Roman" panose="02020603050405020304" pitchFamily="18" charset="0"/>
              </a:rPr>
              <a:t>Use of Built-in Functions</a:t>
            </a:r>
            <a:endParaRPr lang="zh-CN" altLang="en-US" sz="2400"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2400" dirty="0">
                <a:ea typeface="Times New Roman" panose="02020603050405020304" pitchFamily="18" charset="0"/>
              </a:rPr>
              <a:t>8.8 Python </a:t>
            </a:r>
            <a:r>
              <a:rPr lang="zh-CN" altLang="en-US" sz="2400" dirty="0">
                <a:ea typeface="Times New Roman" panose="02020603050405020304" pitchFamily="18" charset="0"/>
              </a:rPr>
              <a:t>Functional Programming Basics</a:t>
            </a:r>
            <a:endParaRPr lang="zh-CN" altLang="en-US" sz="2400"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2400" dirty="0">
                <a:ea typeface="Times New Roman" panose="02020603050405020304" pitchFamily="18" charset="0"/>
              </a:rPr>
              <a:t>8.9 </a:t>
            </a:r>
            <a:r>
              <a:rPr lang="zh-CN" altLang="en-US" sz="2400" dirty="0">
                <a:ea typeface="Times New Roman" panose="02020603050405020304" pitchFamily="18" charset="0"/>
              </a:rPr>
              <a:t>Integrated application: </a:t>
            </a:r>
            <a:r>
              <a:rPr lang="en-US" altLang="zh-CN" sz="2400" dirty="0">
                <a:ea typeface="Times New Roman" panose="02020603050405020304" pitchFamily="18" charset="0"/>
              </a:rPr>
              <a:t>turtle </a:t>
            </a:r>
            <a:r>
              <a:rPr lang="zh-CN" altLang="en-US" sz="2400" dirty="0">
                <a:ea typeface="Times New Roman" panose="02020603050405020304" pitchFamily="18" charset="0"/>
              </a:rPr>
              <a:t>module to draw complex shapes</a:t>
            </a:r>
            <a:endParaRPr lang="zh-CN" altLang="en-US" sz="2400" dirty="0">
              <a:ea typeface="Times New Roman" panose="02020603050405020304" pitchFamily="18" charset="0"/>
            </a:endParaRPr>
          </a:p>
          <a:p>
            <a:pPr lvl="1" algn="l" eaLnBrk="1" fontAlgn="auto" hangingPunct="1">
              <a:spcAft>
                <a:spcPts val="0"/>
              </a:spcAft>
              <a:defRPr/>
            </a:pPr>
            <a:endParaRPr lang="zh-CN" altLang="en-US" sz="2400" dirty="0">
              <a:ea typeface="Times New Roman" panose="02020603050405020304" pitchFamily="18" charset="0"/>
            </a:endParaRPr>
          </a:p>
          <a:p>
            <a:pPr lvl="1" algn="l" eaLnBrk="1" fontAlgn="auto" hangingPunct="1">
              <a:spcAft>
                <a:spcPts val="0"/>
              </a:spcAft>
              <a:defRPr/>
            </a:pPr>
            <a:endParaRPr lang="zh-CN" altLang="en-US" dirty="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a:xfrm>
            <a:off x="2228215" y="405130"/>
            <a:ext cx="7736205" cy="621030"/>
          </a:xfrm>
        </p:spPr>
        <p:txBody>
          <a:bodyPr/>
          <a:lstStyle/>
          <a:p>
            <a:pPr eaLnBrk="1" hangingPunct="1">
              <a:defRPr/>
            </a:pPr>
            <a:r>
              <a:rPr lang="zh-CN" altLang="zh-CN" dirty="0">
                <a:ea typeface="Times New Roman" panose="02020603050405020304" pitchFamily="18" charset="0"/>
              </a:rPr>
              <a:t>Anonymous Function Example </a:t>
            </a:r>
            <a:r>
              <a:rPr lang="en-US" altLang="zh-CN" dirty="0">
                <a:ea typeface="Times New Roman" panose="02020603050405020304" pitchFamily="18" charset="0"/>
              </a:rPr>
              <a:t>2</a:t>
            </a:r>
            <a:endParaRPr lang="zh-CN" altLang="en-US" dirty="0">
              <a:ea typeface="Times New Roman" panose="02020603050405020304" pitchFamily="18" charset="0"/>
            </a:endParaRPr>
          </a:p>
        </p:txBody>
      </p:sp>
      <p:sp>
        <p:nvSpPr>
          <p:cNvPr id="2" name="矩形 1"/>
          <p:cNvSpPr/>
          <p:nvPr/>
        </p:nvSpPr>
        <p:spPr>
          <a:xfrm>
            <a:off x="119336" y="1052483"/>
            <a:ext cx="11953327" cy="953135"/>
          </a:xfrm>
          <a:prstGeom prst="rect">
            <a:avLst/>
          </a:prstGeom>
        </p:spPr>
        <p:txBody>
          <a:bodyPr>
            <a:spAutoFit/>
          </a:bodyPr>
          <a:lstStyle/>
          <a:p>
            <a:pPr indent="266700" algn="just">
              <a:spcAft>
                <a:spcPts val="0"/>
              </a:spcAft>
              <a:defRPr/>
            </a:pPr>
            <a:r>
              <a:rPr lang="en-US" altLang="zh-CN" sz="2800" b="1" dirty="0">
                <a:highlight>
                  <a:srgbClr val="00FFFF"/>
                </a:highlight>
                <a:latin typeface="+mn-lt"/>
                <a:ea typeface="Times New Roman" panose="02020603050405020304" pitchFamily="18" charset="0"/>
                <a:cs typeface="Times New Roman" panose="02020603050405020304" pitchFamily="18" charset="0"/>
              </a:rPr>
              <a:t>[</a:t>
            </a:r>
            <a:r>
              <a:rPr lang="zh-CN" altLang="zh-CN" sz="28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800" b="1" dirty="0">
                <a:highlight>
                  <a:srgbClr val="00FFFF"/>
                </a:highlight>
                <a:latin typeface="+mn-lt"/>
                <a:ea typeface="Times New Roman" panose="02020603050405020304" pitchFamily="18" charset="0"/>
                <a:cs typeface="Times New Roman" panose="02020603050405020304" pitchFamily="18" charset="0"/>
              </a:rPr>
              <a:t>8.7</a:t>
            </a:r>
            <a:r>
              <a:rPr lang="zh-CN" altLang="zh-CN" sz="2800" b="1" dirty="0">
                <a:highlight>
                  <a:srgbClr val="00FFFF"/>
                </a:highlight>
                <a:latin typeface="+mn-lt"/>
                <a:ea typeface="Times New Roman" panose="02020603050405020304" pitchFamily="18" charset="0"/>
                <a:cs typeface="Times New Roman" panose="02020603050405020304" pitchFamily="18" charset="0"/>
              </a:rPr>
              <a:t>] Application of Anonymous Function </a:t>
            </a:r>
            <a:r>
              <a:rPr lang="en-US" altLang="zh-CN" sz="2800" b="1" dirty="0">
                <a:highlight>
                  <a:srgbClr val="00FFFF"/>
                </a:highlight>
                <a:latin typeface="+mn-lt"/>
                <a:ea typeface="Times New Roman" panose="02020603050405020304" pitchFamily="18" charset="0"/>
                <a:cs typeface="Times New Roman" panose="02020603050405020304" pitchFamily="18" charset="0"/>
              </a:rPr>
              <a:t>2</a:t>
            </a:r>
            <a:endParaRPr lang="zh-CN" altLang="zh-CN" sz="2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endParaRPr lang="en-US" altLang="zh-CN" sz="2800" b="1" dirty="0">
              <a:highlight>
                <a:srgbClr val="00FFFF"/>
              </a:highlight>
              <a:latin typeface="+mn-lt"/>
              <a:ea typeface="Times New Roman" panose="02020603050405020304" pitchFamily="18" charset="0"/>
              <a:cs typeface="Times New Roman" panose="02020603050405020304" pitchFamily="18" charset="0"/>
            </a:endParaRPr>
          </a:p>
        </p:txBody>
      </p:sp>
      <p:sp>
        <p:nvSpPr>
          <p:cNvPr id="3" name="文本框 2"/>
          <p:cNvSpPr txBox="1"/>
          <p:nvPr/>
        </p:nvSpPr>
        <p:spPr>
          <a:xfrm>
            <a:off x="317182" y="1934835"/>
            <a:ext cx="10341293" cy="2677656"/>
          </a:xfrm>
          <a:prstGeom prst="rect">
            <a:avLst/>
          </a:prstGeom>
          <a:solidFill>
            <a:schemeClr val="accent4">
              <a:lumMod val="20000"/>
              <a:lumOff val="80000"/>
            </a:schemeClr>
          </a:solidFill>
        </p:spPr>
        <p:txBody>
          <a:bodyPr wrap="none">
            <a:spAutoFit/>
          </a:bodyPr>
          <a:lstStyle/>
          <a:p>
            <a:pPr>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800" b="1" kern="100" dirty="0">
                <a:latin typeface="Times New Roman" panose="02020603050405020304" pitchFamily="18" charset="0"/>
                <a:ea typeface="Times New Roman" panose="02020603050405020304" pitchFamily="18" charset="0"/>
                <a:cs typeface="Times New Roman" panose="02020603050405020304" pitchFamily="18" charset="0"/>
              </a:rPr>
              <a:t>Default sorting by the first element of the tuple</a:t>
            </a:r>
            <a:endPar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sorted([('Bob',75),('Adam',92),('Lisa',88)])</a:t>
            </a:r>
            <a:endParaRPr lang="zh-CN" altLang="en-US"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[('Adam', 92), ('Bob', 75), ('Lisa', 88)]</a:t>
            </a:r>
            <a:endPar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 Sort </a:t>
            </a:r>
            <a:r>
              <a:rPr lang="zh-CN" altLang="en-US" sz="2800" b="1" kern="100" dirty="0">
                <a:latin typeface="Times New Roman" panose="02020603050405020304" pitchFamily="18" charset="0"/>
                <a:ea typeface="Times New Roman" panose="02020603050405020304" pitchFamily="18" charset="0"/>
                <a:cs typeface="Times New Roman" panose="02020603050405020304" pitchFamily="18" charset="0"/>
              </a:rPr>
              <a:t>by the second element of the tuple</a:t>
            </a:r>
            <a:endParaRPr lang="zh-CN" altLang="en-US" sz="28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sorted([('Bob',75),('Adam',92),('Lisa',88)],key=lambda t:t[1]</a:t>
            </a: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[('Bob', 75), ('Lisa', 88), ('Adam', 92)]</a:t>
            </a:r>
            <a:endPar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3288030" y="414020"/>
            <a:ext cx="5672455" cy="576580"/>
          </a:xfrm>
        </p:spPr>
        <p:txBody>
          <a:bodyPr/>
          <a:lstStyle/>
          <a:p>
            <a:pPr eaLnBrk="1" hangingPunct="1">
              <a:defRPr/>
            </a:pPr>
            <a:r>
              <a:rPr lang="zh-CN" altLang="zh-CN" dirty="0">
                <a:ea typeface="Times New Roman" panose="02020603050405020304" pitchFamily="18" charset="0"/>
              </a:rPr>
              <a:t> Passing of parameters</a:t>
            </a:r>
            <a:endParaRPr lang="zh-CN" altLang="en-US" dirty="0">
              <a:ea typeface="Times New Roman" panose="02020603050405020304" pitchFamily="18" charset="0"/>
            </a:endParaRPr>
          </a:p>
        </p:txBody>
      </p:sp>
      <p:sp>
        <p:nvSpPr>
          <p:cNvPr id="21507" name="内容占位符 2"/>
          <p:cNvSpPr>
            <a:spLocks noGrp="1" noChangeArrowheads="1"/>
          </p:cNvSpPr>
          <p:nvPr>
            <p:ph idx="1"/>
          </p:nvPr>
        </p:nvSpPr>
        <p:spPr>
          <a:xfrm>
            <a:off x="681038" y="836965"/>
            <a:ext cx="11109325" cy="3294062"/>
          </a:xfrm>
        </p:spPr>
        <p:txBody>
          <a:bodyPr/>
          <a:lstStyle/>
          <a:p>
            <a:pPr eaLnBrk="1" hangingPunct="1">
              <a:defRPr/>
            </a:pPr>
            <a:r>
              <a:rPr lang="zh-CN" altLang="zh-CN" sz="2400" dirty="0">
                <a:solidFill>
                  <a:srgbClr val="FF0000"/>
                </a:solidFill>
                <a:ea typeface="Times New Roman" panose="02020603050405020304" pitchFamily="18" charset="0"/>
              </a:rPr>
              <a:t>Formal </a:t>
            </a:r>
            <a:r>
              <a:rPr lang="zh-CN" altLang="zh-CN" sz="2400" dirty="0">
                <a:ea typeface="Times New Roman" panose="02020603050405020304" pitchFamily="18" charset="0"/>
              </a:rPr>
              <a:t>and </a:t>
            </a:r>
            <a:r>
              <a:rPr lang="zh-CN" altLang="zh-CN" sz="2400" dirty="0">
                <a:solidFill>
                  <a:srgbClr val="FF0000"/>
                </a:solidFill>
                <a:ea typeface="Times New Roman" panose="02020603050405020304" pitchFamily="18" charset="0"/>
              </a:rPr>
              <a:t>actual parameters</a:t>
            </a:r>
            <a:endParaRPr lang="en-US" altLang="zh-CN" sz="2400" dirty="0">
              <a:solidFill>
                <a:srgbClr val="FF0000"/>
              </a:solidFill>
              <a:ea typeface="Times New Roman" panose="02020603050405020304" pitchFamily="18" charset="0"/>
            </a:endParaRPr>
          </a:p>
          <a:p>
            <a:pPr lvl="1" eaLnBrk="1" hangingPunct="1">
              <a:defRPr/>
            </a:pPr>
            <a:r>
              <a:rPr lang="zh-CN" altLang="zh-CN" sz="2400" dirty="0">
                <a:ea typeface="Times New Roman" panose="02020603050405020304" pitchFamily="18" charset="0"/>
              </a:rPr>
              <a:t>The parameters declared when declaring a function are formal parameters, or </a:t>
            </a:r>
            <a:r>
              <a:rPr lang="zh-CN" altLang="zh-CN" sz="2400" dirty="0">
                <a:solidFill>
                  <a:srgbClr val="FF0000"/>
                </a:solidFill>
                <a:ea typeface="Times New Roman" panose="02020603050405020304" pitchFamily="18" charset="0"/>
              </a:rPr>
              <a:t>formal parameters </a:t>
            </a:r>
            <a:r>
              <a:rPr lang="zh-CN" altLang="zh-CN" sz="2400" dirty="0">
                <a:ea typeface="Times New Roman" panose="02020603050405020304" pitchFamily="18" charset="0"/>
              </a:rPr>
              <a:t>for short.</a:t>
            </a:r>
            <a:endParaRPr lang="en-US" altLang="zh-CN" sz="2400" dirty="0">
              <a:solidFill>
                <a:srgbClr val="FF0000"/>
              </a:solidFill>
              <a:ea typeface="Times New Roman" panose="02020603050405020304" pitchFamily="18" charset="0"/>
            </a:endParaRPr>
          </a:p>
          <a:p>
            <a:pPr lvl="1" eaLnBrk="1" hangingPunct="1">
              <a:defRPr/>
            </a:pPr>
            <a:r>
              <a:rPr lang="zh-CN" altLang="zh-CN" sz="2400" dirty="0">
                <a:ea typeface="Times New Roman" panose="02020603050405020304" pitchFamily="18" charset="0"/>
              </a:rPr>
              <a:t>When you call a function, you provide the values of the parameters required by the function, i.e., the actual parameters, referred to as </a:t>
            </a:r>
            <a:r>
              <a:rPr lang="zh-CN" altLang="zh-CN" sz="2400" dirty="0">
                <a:solidFill>
                  <a:srgbClr val="FF0000"/>
                </a:solidFill>
                <a:ea typeface="Times New Roman" panose="02020603050405020304" pitchFamily="18" charset="0"/>
              </a:rPr>
              <a:t>real parameters</a:t>
            </a:r>
            <a:endParaRPr lang="en-US" altLang="zh-CN" sz="2400" dirty="0">
              <a:solidFill>
                <a:srgbClr val="FF0000"/>
              </a:solidFill>
              <a:ea typeface="Times New Roman" panose="02020603050405020304" pitchFamily="18" charset="0"/>
            </a:endParaRPr>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8.8</a:t>
            </a:r>
            <a:r>
              <a:rPr lang="zh-CN" altLang="zh-CN" sz="2400" dirty="0">
                <a:highlight>
                  <a:srgbClr val="00FFFF"/>
                </a:highlight>
                <a:cs typeface="Times New Roman" panose="02020603050405020304" pitchFamily="18" charset="0"/>
              </a:rPr>
              <a:t>] Examples of formal and real parameters (</a:t>
            </a:r>
            <a:r>
              <a:rPr lang="en-US" altLang="zh-CN" sz="2400" kern="100" dirty="0">
                <a:highlight>
                  <a:srgbClr val="FFFF00"/>
                </a:highlight>
                <a:latin typeface="Times New Roman" panose="02020603050405020304" pitchFamily="18" charset="0"/>
                <a:cs typeface="Times New Roman" panose="02020603050405020304" pitchFamily="18" charset="0"/>
              </a:rPr>
              <a:t>my_max1.py</a:t>
            </a:r>
            <a:r>
              <a:rPr lang="zh-CN" altLang="zh-CN" sz="2400" dirty="0">
                <a:highlight>
                  <a:srgbClr val="00FFFF"/>
                </a:highlight>
                <a:cs typeface="Times New Roman" panose="02020603050405020304" pitchFamily="18" charset="0"/>
              </a:rPr>
              <a:t>)</a:t>
            </a:r>
            <a:endParaRPr lang="zh-CN" altLang="en-US" sz="2400" dirty="0">
              <a:highlight>
                <a:srgbClr val="00FFFF"/>
              </a:highlight>
              <a:cs typeface="Times New Roman" panose="02020603050405020304" pitchFamily="18" charset="0"/>
            </a:endParaRPr>
          </a:p>
        </p:txBody>
      </p:sp>
      <p:sp>
        <p:nvSpPr>
          <p:cNvPr id="2" name="矩形 1"/>
          <p:cNvSpPr/>
          <p:nvPr/>
        </p:nvSpPr>
        <p:spPr>
          <a:xfrm>
            <a:off x="407670" y="3573780"/>
            <a:ext cx="5040313" cy="3046413"/>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my_max1(a, b).</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a &gt; b: print(a, '&gt;', b)</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elif a == b: print(a, '=', b)</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 print(a, '&lt;', b)</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my_max1(1, 2)</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 = 11; y = 8</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my_max1(x, y)</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my_max1(1)</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5605"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664200" y="3573463"/>
            <a:ext cx="6199188"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a:xfrm>
            <a:off x="2783632" y="691937"/>
            <a:ext cx="6481043" cy="504825"/>
          </a:xfrm>
        </p:spPr>
        <p:txBody>
          <a:bodyPr/>
          <a:lstStyle/>
          <a:p>
            <a:pPr eaLnBrk="1" hangingPunct="1">
              <a:defRPr/>
            </a:pPr>
            <a:r>
              <a:rPr lang="zh-CN" altLang="zh-CN" dirty="0">
                <a:ea typeface="Times New Roman" panose="02020603050405020304" pitchFamily="18" charset="0"/>
              </a:rPr>
              <a:t>Formal parameter variables and object reference passing</a:t>
            </a:r>
            <a:endParaRPr lang="zh-CN" altLang="en-US" dirty="0">
              <a:ea typeface="Times New Roman" panose="02020603050405020304" pitchFamily="18" charset="0"/>
            </a:endParaRPr>
          </a:p>
        </p:txBody>
      </p:sp>
      <p:sp>
        <p:nvSpPr>
          <p:cNvPr id="26627" name="内容占位符 2"/>
          <p:cNvSpPr>
            <a:spLocks noGrp="1" noChangeArrowheads="1"/>
          </p:cNvSpPr>
          <p:nvPr>
            <p:ph idx="1"/>
          </p:nvPr>
        </p:nvSpPr>
        <p:spPr>
          <a:xfrm>
            <a:off x="623888" y="1484313"/>
            <a:ext cx="11017250" cy="3960812"/>
          </a:xfrm>
        </p:spPr>
        <p:txBody>
          <a:bodyPr/>
          <a:lstStyle/>
          <a:p>
            <a:pPr eaLnBrk="1" hangingPunct="1"/>
            <a:r>
              <a:rPr lang="zh-CN" altLang="zh-CN" sz="2800">
                <a:ea typeface="Times New Roman" panose="02020603050405020304" pitchFamily="18" charset="0"/>
              </a:rPr>
              <a:t>Formal parameters declared when declaring a function are equivalent to local variables in the body of the function and can be used anywhere in the function body</a:t>
            </a:r>
            <a:endParaRPr lang="zh-CN" altLang="zh-CN" sz="2800">
              <a:ea typeface="Times New Roman" panose="02020603050405020304" pitchFamily="18" charset="0"/>
            </a:endParaRPr>
          </a:p>
          <a:p>
            <a:pPr eaLnBrk="1" hangingPunct="1"/>
            <a:r>
              <a:rPr lang="zh-CN" altLang="zh-CN" sz="2800">
                <a:solidFill>
                  <a:srgbClr val="FF0000"/>
                </a:solidFill>
                <a:ea typeface="Times New Roman" panose="02020603050405020304" pitchFamily="18" charset="0"/>
              </a:rPr>
              <a:t>The difference between local variables and formal parameter variables </a:t>
            </a:r>
            <a:r>
              <a:rPr lang="zh-CN" altLang="zh-CN" sz="2800">
                <a:ea typeface="Times New Roman" panose="02020603050405020304" pitchFamily="18" charset="0"/>
              </a:rPr>
              <a:t>is that local variables are bound to an object in the body of the function, while formal parameter variables are bound to the object of the actual parameter passed in the function call code.</a:t>
            </a:r>
            <a:endParaRPr lang="zh-CN" altLang="zh-CN" sz="2800">
              <a:ea typeface="Times New Roman" panose="02020603050405020304" pitchFamily="18" charset="0"/>
            </a:endParaRPr>
          </a:p>
          <a:p>
            <a:pPr eaLnBrk="1" hangingPunct="1"/>
            <a:r>
              <a:rPr lang="en-US" altLang="zh-CN" sz="2800">
                <a:ea typeface="Times New Roman" panose="02020603050405020304" pitchFamily="18" charset="0"/>
              </a:rPr>
              <a:t>Python </a:t>
            </a:r>
            <a:r>
              <a:rPr lang="zh-CN" altLang="zh-CN" sz="2800">
                <a:ea typeface="Times New Roman" panose="02020603050405020304" pitchFamily="18" charset="0"/>
              </a:rPr>
              <a:t>parameter passing methods pass object references, not object values</a:t>
            </a:r>
            <a:endParaRPr lang="zh-CN" altLang="en-US" sz="280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a:xfrm>
            <a:off x="3116615" y="692150"/>
            <a:ext cx="5688955" cy="530225"/>
          </a:xfrm>
        </p:spPr>
        <p:txBody>
          <a:bodyPr/>
          <a:lstStyle/>
          <a:p>
            <a:pPr eaLnBrk="1" hangingPunct="1">
              <a:defRPr/>
            </a:pPr>
            <a:r>
              <a:rPr lang="zh-CN" altLang="zh-CN" dirty="0">
                <a:ea typeface="Times New Roman" panose="02020603050405020304" pitchFamily="18" charset="0"/>
              </a:rPr>
              <a:t>Passing references to immutable objects</a:t>
            </a:r>
            <a:r>
              <a:rPr lang="en-US" altLang="zh-CN" dirty="0">
                <a:ea typeface="Times New Roman" panose="02020603050405020304" pitchFamily="18" charset="0"/>
              </a:rPr>
              <a:t>(1)</a:t>
            </a:r>
            <a:endParaRPr lang="zh-CN" altLang="en-US" dirty="0">
              <a:ea typeface="Times New Roman" panose="02020603050405020304" pitchFamily="18" charset="0"/>
            </a:endParaRPr>
          </a:p>
        </p:txBody>
      </p:sp>
      <p:sp>
        <p:nvSpPr>
          <p:cNvPr id="23555" name="内容占位符 2"/>
          <p:cNvSpPr>
            <a:spLocks noGrp="1" noChangeArrowheads="1"/>
          </p:cNvSpPr>
          <p:nvPr>
            <p:ph idx="1"/>
          </p:nvPr>
        </p:nvSpPr>
        <p:spPr>
          <a:xfrm>
            <a:off x="263525" y="1723708"/>
            <a:ext cx="8105775" cy="4114800"/>
          </a:xfrm>
        </p:spPr>
        <p:txBody>
          <a:bodyPr/>
          <a:lstStyle/>
          <a:p>
            <a:pPr eaLnBrk="1" hangingPunct="1">
              <a:defRPr/>
            </a:pPr>
            <a:r>
              <a:rPr lang="zh-CN" altLang="zh-CN" sz="2400" dirty="0">
                <a:ea typeface="Times New Roman" panose="02020603050405020304" pitchFamily="18" charset="0"/>
              </a:rPr>
              <a:t>If the value of an object is modified in the function body, the result is actually the creation of a new object</a:t>
            </a:r>
            <a:endParaRPr lang="en-US" altLang="zh-CN" sz="2400" dirty="0">
              <a:ea typeface="Times New Roman" panose="02020603050405020304" pitchFamily="18" charset="0"/>
            </a:endParaRPr>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8.9</a:t>
            </a:r>
            <a:r>
              <a:rPr lang="zh-CN" altLang="zh-CN" sz="2400" dirty="0">
                <a:highlight>
                  <a:srgbClr val="00FFFF"/>
                </a:highlight>
                <a:cs typeface="Times New Roman" panose="02020603050405020304" pitchFamily="18" charset="0"/>
              </a:rPr>
              <a:t>] Example of passing a reference to an immutable object (</a:t>
            </a:r>
            <a:r>
              <a:rPr lang="en-US" altLang="zh-CN" sz="2400" kern="100" dirty="0">
                <a:highlight>
                  <a:srgbClr val="FFFF00"/>
                </a:highlight>
                <a:latin typeface="Times New Roman" panose="02020603050405020304" pitchFamily="18" charset="0"/>
                <a:cs typeface="Times New Roman" panose="02020603050405020304" pitchFamily="18" charset="0"/>
              </a:rPr>
              <a:t>inc1.py</a:t>
            </a:r>
            <a:r>
              <a:rPr lang="zh-CN" altLang="zh-CN" sz="2400" dirty="0">
                <a:highlight>
                  <a:srgbClr val="00FFFF"/>
                </a:highlight>
                <a:cs typeface="Times New Roman" panose="02020603050405020304" pitchFamily="18" charset="0"/>
              </a:rPr>
              <a:t>): wrong increment function</a:t>
            </a:r>
            <a:endParaRPr lang="zh-CN" altLang="zh-CN" sz="2400" dirty="0">
              <a:cs typeface="Times New Roman" panose="02020603050405020304" pitchFamily="18" charset="0"/>
            </a:endParaRPr>
          </a:p>
        </p:txBody>
      </p:sp>
      <p:sp>
        <p:nvSpPr>
          <p:cNvPr id="2" name="矩形 1"/>
          <p:cNvSpPr/>
          <p:nvPr/>
        </p:nvSpPr>
        <p:spPr>
          <a:xfrm>
            <a:off x="8760778" y="1392238"/>
            <a:ext cx="2592387" cy="1938337"/>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i=100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inc(j,n).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j += 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inc(i,10)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print(i)</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507" name="内容占位符 2"/>
          <p:cNvSpPr>
            <a:spLocks noGrp="1" noChangeArrowheads="1"/>
          </p:cNvSpPr>
          <p:nvPr>
            <p:custDataLst>
              <p:tags r:id="rId1"/>
            </p:custDataLst>
          </p:nvPr>
        </p:nvSpPr>
        <p:spPr>
          <a:xfrm>
            <a:off x="243523" y="3492535"/>
            <a:ext cx="11109325" cy="3294062"/>
          </a:xfrm>
          <a:prstGeom prst="rect">
            <a:avLst/>
          </a:prstGeom>
          <a:noFill/>
          <a:ln>
            <a:noFill/>
          </a:ln>
        </p:spPr>
        <p:txBody>
          <a:bodyPr vert="horz" wrap="square" lIns="92075" tIns="46038" rIns="92075" bIns="46038" numCol="1" anchor="t" anchorCtr="0" compatLnSpc="1"/>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Times New Roman" panose="02020603050405020304" pitchFamily="18" charset="0"/>
                <a:ea typeface="Times New Roman" panose="02020603050405020304" pitchFamily="18" charset="0"/>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Times New Roman" panose="02020603050405020304" pitchFamily="18" charset="0"/>
                <a:ea typeface="Times New Roman" panose="02020603050405020304" pitchFamily="18" charset="0"/>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ea typeface="Times New Roman" panose="02020603050405020304" pitchFamily="18" charset="0"/>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ea typeface="Times New Roman" panose="02020603050405020304" pitchFamily="18" charset="0"/>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lgn="l" eaLnBrk="1" hangingPunct="1">
              <a:defRPr/>
            </a:pPr>
            <a:r>
              <a:rPr lang="zh-CN" sz="2200">
                <a:sym typeface="+mn-ea"/>
              </a:rPr>
              <a:t>The initial value of i is 100, when the function inc(i,10) is called, in the body of the function, the statement "i+=10" is executed, and the value of i in the body of the function becomes 110. However, when the function is called and returned to the main program, the value of i is still 100 because the integer i is an immutable object, and in the Python language, a function cannot change the value of an immutable object (e.g., integer, float, boolean, or string). In Python, a function cannot change the value of an immutable object (e.g., an integer, a float, a boolean, or a string). value of an immutable object (i.e., a function cannot have side effects).</a:t>
            </a:r>
            <a:endParaRPr lang="zh-CN" altLang="en-US" sz="2200" dirty="0">
              <a:highlight>
                <a:srgbClr val="00FFFF"/>
              </a:highlight>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3085567" y="695854"/>
            <a:ext cx="5831954" cy="504825"/>
          </a:xfrm>
        </p:spPr>
        <p:txBody>
          <a:bodyPr/>
          <a:lstStyle/>
          <a:p>
            <a:pPr eaLnBrk="1" hangingPunct="1">
              <a:defRPr/>
            </a:pPr>
            <a:r>
              <a:rPr lang="zh-CN" altLang="zh-CN">
                <a:ea typeface="Times New Roman" panose="02020603050405020304" pitchFamily="18" charset="0"/>
              </a:rPr>
              <a:t>Passing references to immutable objects</a:t>
            </a:r>
            <a:r>
              <a:rPr lang="en-US" altLang="zh-CN">
                <a:ea typeface="Times New Roman" panose="02020603050405020304" pitchFamily="18" charset="0"/>
              </a:rPr>
              <a:t>(2)</a:t>
            </a:r>
            <a:endParaRPr lang="zh-CN" altLang="en-US">
              <a:ea typeface="Times New Roman" panose="02020603050405020304" pitchFamily="18" charset="0"/>
            </a:endParaRPr>
          </a:p>
        </p:txBody>
      </p:sp>
      <p:sp>
        <p:nvSpPr>
          <p:cNvPr id="24579" name="内容占位符 2"/>
          <p:cNvSpPr>
            <a:spLocks noGrp="1" noChangeArrowheads="1"/>
          </p:cNvSpPr>
          <p:nvPr>
            <p:ph idx="1"/>
          </p:nvPr>
        </p:nvSpPr>
        <p:spPr>
          <a:xfrm>
            <a:off x="123825" y="1609725"/>
            <a:ext cx="10347325" cy="3295650"/>
          </a:xfrm>
        </p:spPr>
        <p:txBody>
          <a:bodyPr/>
          <a:lstStyle/>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8.10</a:t>
            </a:r>
            <a:r>
              <a:rPr lang="zh-CN" altLang="zh-CN" sz="2800" dirty="0">
                <a:highlight>
                  <a:srgbClr val="00FFFF"/>
                </a:highlight>
                <a:cs typeface="Times New Roman" panose="02020603050405020304" pitchFamily="18" charset="0"/>
              </a:rPr>
              <a:t>] Example of passing a reference to an immutable object (</a:t>
            </a:r>
            <a:r>
              <a:rPr lang="en-US" altLang="zh-CN" sz="2800" kern="100" dirty="0">
                <a:highlight>
                  <a:srgbClr val="FFFF00"/>
                </a:highlight>
                <a:latin typeface="Times New Roman" panose="02020603050405020304" pitchFamily="18" charset="0"/>
                <a:cs typeface="Times New Roman" panose="02020603050405020304" pitchFamily="18" charset="0"/>
              </a:rPr>
              <a:t>inc2.py</a:t>
            </a:r>
            <a:r>
              <a:rPr lang="zh-CN" altLang="zh-CN" sz="2800" dirty="0">
                <a:highlight>
                  <a:srgbClr val="00FFFF"/>
                </a:highlight>
                <a:cs typeface="Times New Roman" panose="02020603050405020304" pitchFamily="18" charset="0"/>
              </a:rPr>
              <a:t>): the correct increment function</a:t>
            </a:r>
            <a:endParaRPr lang="zh-CN" altLang="en-US" sz="2800" dirty="0">
              <a:highlight>
                <a:srgbClr val="00FFFF"/>
              </a:highlight>
              <a:cs typeface="Times New Roman" panose="02020603050405020304" pitchFamily="18" charset="0"/>
            </a:endParaRPr>
          </a:p>
        </p:txBody>
      </p:sp>
      <p:sp>
        <p:nvSpPr>
          <p:cNvPr id="2" name="矩形 1"/>
          <p:cNvSpPr/>
          <p:nvPr/>
        </p:nvSpPr>
        <p:spPr>
          <a:xfrm>
            <a:off x="914083" y="2635885"/>
            <a:ext cx="2881312" cy="2308225"/>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i=100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inc(j,n).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j += 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j</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=inc(i,10)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print(i)</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507" name="内容占位符 2"/>
          <p:cNvSpPr>
            <a:spLocks noGrp="1" noChangeArrowheads="1"/>
          </p:cNvSpPr>
          <p:nvPr>
            <p:custDataLst>
              <p:tags r:id="rId1"/>
            </p:custDataLst>
          </p:nvPr>
        </p:nvSpPr>
        <p:spPr>
          <a:xfrm>
            <a:off x="3935095" y="2635885"/>
            <a:ext cx="6318250" cy="3293745"/>
          </a:xfrm>
          <a:prstGeom prst="rect">
            <a:avLst/>
          </a:prstGeom>
          <a:noFill/>
          <a:ln>
            <a:noFill/>
          </a:ln>
        </p:spPr>
        <p:txBody>
          <a:bodyPr vert="horz" wrap="square" lIns="92075" tIns="46038" rIns="92075" bIns="46038" numCol="1" anchor="t" anchorCtr="0" compatLnSpc="1"/>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Times New Roman" panose="02020603050405020304" pitchFamily="18" charset="0"/>
                <a:ea typeface="Times New Roman" panose="02020603050405020304" pitchFamily="18" charset="0"/>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Times New Roman" panose="02020603050405020304" pitchFamily="18" charset="0"/>
                <a:ea typeface="Times New Roman" panose="02020603050405020304" pitchFamily="18" charset="0"/>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ea typeface="Times New Roman" panose="02020603050405020304" pitchFamily="18" charset="0"/>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ea typeface="Times New Roman" panose="02020603050405020304" pitchFamily="18" charset="0"/>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lgn="l" eaLnBrk="1" hangingPunct="1">
              <a:defRPr/>
            </a:pPr>
            <a:r>
              <a:rPr lang="zh-CN" sz="2200">
                <a:sym typeface="+mn-ea"/>
              </a:rPr>
              <a:t>In this example, the initial value of i is 100, when the expression i = inc(i,10) "call function inc(i,10), in the function body, the execution of the" i += 10 "statement, in the function body of the i became 110, and the function returns 110. when the function is called back to the main program. function is called to return to the main program, i is assigned the value of 110.</a:t>
            </a:r>
            <a:endParaRPr lang="zh-CN" sz="22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a:xfrm>
            <a:off x="1271587" y="467965"/>
            <a:ext cx="9648825" cy="522287"/>
          </a:xfrm>
        </p:spPr>
        <p:txBody>
          <a:bodyPr/>
          <a:lstStyle/>
          <a:p>
            <a:pPr eaLnBrk="1" hangingPunct="1">
              <a:defRPr/>
            </a:pPr>
            <a:r>
              <a:rPr lang="zh-CN" altLang="zh-CN" dirty="0">
                <a:ea typeface="Times New Roman" panose="02020603050405020304" pitchFamily="18" charset="0"/>
              </a:rPr>
              <a:t>Passing references to mutable objects</a:t>
            </a:r>
            <a:r>
              <a:rPr lang="en-US" altLang="zh-CN" dirty="0">
                <a:ea typeface="Times New Roman" panose="02020603050405020304" pitchFamily="18" charset="0"/>
              </a:rPr>
              <a:t>(1)</a:t>
            </a:r>
            <a:endParaRPr lang="zh-CN" altLang="en-US" dirty="0">
              <a:ea typeface="Times New Roman" panose="02020603050405020304" pitchFamily="18" charset="0"/>
            </a:endParaRPr>
          </a:p>
        </p:txBody>
      </p:sp>
      <p:sp>
        <p:nvSpPr>
          <p:cNvPr id="25603" name="内容占位符 2"/>
          <p:cNvSpPr>
            <a:spLocks noGrp="1" noChangeArrowheads="1"/>
          </p:cNvSpPr>
          <p:nvPr>
            <p:ph idx="1"/>
          </p:nvPr>
        </p:nvSpPr>
        <p:spPr>
          <a:xfrm>
            <a:off x="767408" y="1052736"/>
            <a:ext cx="10945216" cy="4114800"/>
          </a:xfrm>
        </p:spPr>
        <p:txBody>
          <a:bodyPr/>
          <a:lstStyle/>
          <a:p>
            <a:pPr eaLnBrk="1" hangingPunct="1">
              <a:defRPr/>
            </a:pPr>
            <a:r>
              <a:rPr lang="zh-CN" altLang="zh-CN" sz="2800" dirty="0">
                <a:ea typeface="Times New Roman" panose="02020603050405020304" pitchFamily="18" charset="0"/>
              </a:rPr>
              <a:t>If you pass a reference to a mutable object (e.g., a </a:t>
            </a:r>
            <a:r>
              <a:rPr lang="en-US" altLang="zh-CN" sz="2800" dirty="0">
                <a:ea typeface="Times New Roman" panose="02020603050405020304" pitchFamily="18" charset="0"/>
              </a:rPr>
              <a:t>list </a:t>
            </a:r>
            <a:r>
              <a:rPr lang="zh-CN" altLang="zh-CN" sz="2800" dirty="0">
                <a:ea typeface="Times New Roman" panose="02020603050405020304" pitchFamily="18" charset="0"/>
              </a:rPr>
              <a:t>object) when you call a function, you can modify the value of the object directly in the body of the function.</a:t>
            </a:r>
            <a:endParaRPr lang="en-US" altLang="zh-CN" sz="2800" dirty="0">
              <a:ea typeface="Times New Roman" panose="02020603050405020304" pitchFamily="18" charset="0"/>
            </a:endParaRPr>
          </a:p>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8.11</a:t>
            </a:r>
            <a:r>
              <a:rPr lang="zh-CN" altLang="zh-CN" sz="2800" dirty="0">
                <a:highlight>
                  <a:srgbClr val="00FFFF"/>
                </a:highlight>
                <a:cs typeface="Times New Roman" panose="02020603050405020304" pitchFamily="18" charset="0"/>
              </a:rPr>
              <a:t>: Functions Passing Variable Object References Example </a:t>
            </a:r>
            <a:r>
              <a:rPr lang="en-US" altLang="zh-CN" sz="2800" dirty="0">
                <a:highlight>
                  <a:srgbClr val="00FFFF"/>
                </a:highlight>
                <a:cs typeface="Times New Roman" panose="02020603050405020304" pitchFamily="18" charset="0"/>
              </a:rPr>
              <a:t>1</a:t>
            </a:r>
            <a:r>
              <a:rPr lang="zh-CN" altLang="zh-CN" sz="2800" dirty="0">
                <a:highlight>
                  <a:srgbClr val="00FFFF"/>
                </a:highlight>
                <a:cs typeface="Times New Roman" panose="02020603050405020304" pitchFamily="18" charset="0"/>
              </a:rPr>
              <a:t>: Define a function that exchanges the values of two specified subscripts in a given list.</a:t>
            </a:r>
            <a:endParaRPr lang="en-US" altLang="zh-CN" sz="2800" dirty="0">
              <a:highlight>
                <a:srgbClr val="00FFFF"/>
              </a:highlight>
              <a:cs typeface="Times New Roman" panose="02020603050405020304" pitchFamily="18" charset="0"/>
            </a:endParaRPr>
          </a:p>
        </p:txBody>
      </p:sp>
      <p:sp>
        <p:nvSpPr>
          <p:cNvPr id="2" name="矩形 1"/>
          <p:cNvSpPr/>
          <p:nvPr/>
        </p:nvSpPr>
        <p:spPr>
          <a:xfrm>
            <a:off x="2999423" y="4074795"/>
            <a:ext cx="6096000" cy="2062163"/>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x-none" altLang="zh-CN" sz="3200" b="1" kern="1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exchange(a, i, j).</a:t>
            </a:r>
            <a:endParaRPr lang="zh-CN"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temp = a[i]</a:t>
            </a:r>
            <a:endParaRPr lang="zh-CN"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a[i] = a[j]</a:t>
            </a:r>
            <a:endParaRPr lang="zh-CN"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en-US"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a[j] = temp</a:t>
            </a:r>
            <a:endParaRPr lang="zh-CN"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a:xfrm>
            <a:off x="1055688" y="474663"/>
            <a:ext cx="9602787" cy="504825"/>
          </a:xfrm>
        </p:spPr>
        <p:txBody>
          <a:bodyPr/>
          <a:lstStyle/>
          <a:p>
            <a:pPr eaLnBrk="1" hangingPunct="1">
              <a:defRPr/>
            </a:pPr>
            <a:r>
              <a:rPr lang="zh-CN" altLang="zh-CN">
                <a:ea typeface="Times New Roman" panose="02020603050405020304" pitchFamily="18" charset="0"/>
              </a:rPr>
              <a:t>Passing references to mutable objects</a:t>
            </a:r>
            <a:r>
              <a:rPr lang="en-US" altLang="zh-CN">
                <a:ea typeface="Times New Roman" panose="02020603050405020304" pitchFamily="18" charset="0"/>
              </a:rPr>
              <a:t>(2)</a:t>
            </a:r>
            <a:endParaRPr lang="zh-CN" altLang="en-US">
              <a:ea typeface="Times New Roman" panose="02020603050405020304" pitchFamily="18" charset="0"/>
            </a:endParaRPr>
          </a:p>
        </p:txBody>
      </p:sp>
      <p:sp>
        <p:nvSpPr>
          <p:cNvPr id="26627" name="内容占位符 2"/>
          <p:cNvSpPr>
            <a:spLocks noGrp="1" noChangeArrowheads="1"/>
          </p:cNvSpPr>
          <p:nvPr>
            <p:ph idx="1"/>
          </p:nvPr>
        </p:nvSpPr>
        <p:spPr>
          <a:xfrm>
            <a:off x="911225" y="1165225"/>
            <a:ext cx="9602788" cy="3294063"/>
          </a:xfrm>
        </p:spPr>
        <p:txBody>
          <a:bodyPr/>
          <a:lstStyle/>
          <a:p>
            <a:pPr eaLnBrk="1" hangingPunct="1">
              <a:defRPr/>
            </a:pPr>
            <a:r>
              <a:rPr sz="3200" dirty="0">
                <a:highlight>
                  <a:srgbClr val="00FFFF"/>
                </a:highlight>
                <a:cs typeface="Times New Roman" panose="02020603050405020304" pitchFamily="18" charset="0"/>
              </a:rPr>
              <a:t>[</a:t>
            </a: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8.12]: Example </a:t>
            </a:r>
            <a:r>
              <a:rPr lang="en-US" altLang="zh-CN" sz="3200" dirty="0">
                <a:highlight>
                  <a:srgbClr val="00FFFF"/>
                </a:highlight>
                <a:cs typeface="Times New Roman" panose="02020603050405020304" pitchFamily="18" charset="0"/>
              </a:rPr>
              <a:t>2 of a </a:t>
            </a:r>
            <a:r>
              <a:rPr lang="zh-CN" altLang="zh-CN" sz="3200" dirty="0">
                <a:highlight>
                  <a:srgbClr val="00FFFF"/>
                </a:highlight>
                <a:cs typeface="Times New Roman" panose="02020603050405020304" pitchFamily="18" charset="0"/>
              </a:rPr>
              <a:t>function that passes variable object references</a:t>
            </a:r>
            <a:r>
              <a:rPr lang="zh-CN" altLang="zh-CN" sz="3200" dirty="0">
                <a:highlight>
                  <a:srgbClr val="00FFFF"/>
                </a:highlight>
                <a:cs typeface="Times New Roman" panose="02020603050405020304" pitchFamily="18" charset="0"/>
              </a:rPr>
              <a:t>: Randomly mixing the values of elements in a given list</a:t>
            </a:r>
            <a:endParaRPr lang="zh-CN" altLang="en-US" sz="3200" dirty="0">
              <a:highlight>
                <a:srgbClr val="00FFFF"/>
              </a:highlight>
              <a:cs typeface="Times New Roman" panose="02020603050405020304" pitchFamily="18" charset="0"/>
            </a:endParaRPr>
          </a:p>
        </p:txBody>
      </p:sp>
      <p:sp>
        <p:nvSpPr>
          <p:cNvPr id="2" name="矩形 1"/>
          <p:cNvSpPr/>
          <p:nvPr/>
        </p:nvSpPr>
        <p:spPr>
          <a:xfrm>
            <a:off x="527050" y="2780030"/>
            <a:ext cx="10898505" cy="3180715"/>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shuffle(a).</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 = len(a) #Get the length </a:t>
            </a:r>
            <a:r>
              <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of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 a n</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i in range(n): #0~n-1 for loop iteration</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 = random.randrange(i, n) # take a random integer between [i,n)</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exchange(a, i, r) #Exchange the values of the elements of list a whose subscripts are i and r, respectively.</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a:xfrm>
            <a:off x="1055688" y="485775"/>
            <a:ext cx="9648825" cy="493713"/>
          </a:xfrm>
        </p:spPr>
        <p:txBody>
          <a:bodyPr/>
          <a:lstStyle/>
          <a:p>
            <a:pPr eaLnBrk="1" hangingPunct="1">
              <a:defRPr/>
            </a:pPr>
            <a:r>
              <a:rPr lang="zh-CN" altLang="zh-CN">
                <a:ea typeface="Times New Roman" panose="02020603050405020304" pitchFamily="18" charset="0"/>
              </a:rPr>
              <a:t>Optional parameters</a:t>
            </a:r>
            <a:endParaRPr lang="zh-CN" altLang="en-US">
              <a:ea typeface="Times New Roman" panose="02020603050405020304" pitchFamily="18" charset="0"/>
            </a:endParaRPr>
          </a:p>
        </p:txBody>
      </p:sp>
      <p:sp>
        <p:nvSpPr>
          <p:cNvPr id="27651" name="内容占位符 2"/>
          <p:cNvSpPr>
            <a:spLocks noGrp="1" noChangeArrowheads="1"/>
          </p:cNvSpPr>
          <p:nvPr>
            <p:ph idx="1"/>
          </p:nvPr>
        </p:nvSpPr>
        <p:spPr>
          <a:xfrm>
            <a:off x="192405" y="909320"/>
            <a:ext cx="11789410" cy="4114800"/>
          </a:xfrm>
        </p:spPr>
        <p:txBody>
          <a:bodyPr/>
          <a:lstStyle/>
          <a:p>
            <a:pPr eaLnBrk="1" hangingPunct="1">
              <a:defRPr/>
            </a:pPr>
            <a:r>
              <a:rPr lang="zh-CN" altLang="zh-CN" sz="2400" dirty="0">
                <a:ea typeface="Times New Roman" panose="02020603050405020304" pitchFamily="18" charset="0"/>
              </a:rPr>
              <a:t>When declaring a function, if you want some of the function's arguments to be optional, you can specify default values for those arguments when declaring the function</a:t>
            </a:r>
            <a:endParaRPr lang="en-US" altLang="zh-CN" sz="2400" dirty="0">
              <a:ea typeface="Times New Roman" panose="02020603050405020304" pitchFamily="18" charset="0"/>
            </a:endParaRPr>
          </a:p>
          <a:p>
            <a:pPr lvl="1" eaLnBrk="1" hangingPunct="1">
              <a:defRPr/>
            </a:pPr>
            <a:r>
              <a:rPr lang="zh-CN" altLang="zh-CN" sz="2400" dirty="0">
                <a:ea typeface="Times New Roman" panose="02020603050405020304" pitchFamily="18" charset="0"/>
              </a:rPr>
              <a:t>When this function is called, if no corresponding real parameter value is passed, the function uses the default parameter value specified at the time of declaration</a:t>
            </a:r>
            <a:endParaRPr lang="en-US" altLang="zh-CN" sz="2400" dirty="0">
              <a:ea typeface="Times New Roman" panose="02020603050405020304" pitchFamily="18" charset="0"/>
            </a:endParaRPr>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8.13</a:t>
            </a:r>
            <a:r>
              <a:rPr lang="zh-CN" altLang="zh-CN" sz="2400" dirty="0">
                <a:highlight>
                  <a:srgbClr val="00FFFF"/>
                </a:highlight>
                <a:cs typeface="Times New Roman" panose="02020603050405020304" pitchFamily="18" charset="0"/>
              </a:rPr>
              <a:t>] Example of optional parameter (</a:t>
            </a:r>
            <a:r>
              <a:rPr lang="en-US" altLang="zh-CN" sz="2400" kern="100" dirty="0">
                <a:highlight>
                  <a:srgbClr val="FFFF00"/>
                </a:highlight>
                <a:latin typeface="Times New Roman" panose="02020603050405020304" pitchFamily="18" charset="0"/>
                <a:cs typeface="Times New Roman" panose="02020603050405020304" pitchFamily="18" charset="0"/>
              </a:rPr>
              <a:t>my_sum1.py</a:t>
            </a:r>
            <a:r>
              <a:rPr lang="zh-CN" altLang="zh-CN" sz="2400" dirty="0">
                <a:highlight>
                  <a:srgbClr val="00FFFF"/>
                </a:highlight>
                <a:cs typeface="Times New Roman" panose="02020603050405020304" pitchFamily="18" charset="0"/>
              </a:rPr>
              <a:t>): Calculate the overall evaluation grade based on the midterm and final grades according to the specified weighting</a:t>
            </a:r>
            <a:endParaRPr lang="zh-CN" altLang="en-US" sz="2400" dirty="0">
              <a:highlight>
                <a:srgbClr val="00FFFF"/>
              </a:highlight>
              <a:cs typeface="Times New Roman" panose="02020603050405020304" pitchFamily="18" charset="0"/>
            </a:endParaRPr>
          </a:p>
        </p:txBody>
      </p:sp>
      <p:sp>
        <p:nvSpPr>
          <p:cNvPr id="2" name="矩形 1"/>
          <p:cNvSpPr/>
          <p:nvPr/>
        </p:nvSpPr>
        <p:spPr>
          <a:xfrm>
            <a:off x="120650" y="4225290"/>
            <a:ext cx="10678160" cy="2245360"/>
          </a:xfrm>
          <a:prstGeom prst="rect">
            <a:avLst/>
          </a:prstGeom>
          <a:solidFill>
            <a:schemeClr val="accent4">
              <a:lumMod val="20000"/>
              <a:lumOff val="80000"/>
            </a:schemeClr>
          </a:solidFill>
          <a:ln>
            <a:solidFill>
              <a:srgbClr val="FF0000"/>
            </a:solidFill>
          </a:ln>
        </p:spPr>
        <p:txBody>
          <a:bodyPr wrap="square">
            <a:spAutoFit/>
          </a:bodyPr>
          <a:lstStyle/>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my_sum1(mid_score, end_score, mid_rate = 0.4): # Midterm grade, final grade, midterm grade weights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Calculate an overall grade based on midterm grades, final grades and weights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score = mid_score * mid_rate + end_score * (1 - mid_rate) </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print(format(score, '.2f')) #Output the overall evaluation score, retaining 2 decimals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my_sum1(88, 79) #Midterm grades are weighted at the default 40%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my_sum1(88, 79, 0.5) #Midterm grade weighting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set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to 50%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174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41548" y="4584065"/>
            <a:ext cx="2312987"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a:xfrm>
            <a:off x="1055688" y="402908"/>
            <a:ext cx="9864725" cy="504825"/>
          </a:xfrm>
        </p:spPr>
        <p:txBody>
          <a:bodyPr/>
          <a:lstStyle/>
          <a:p>
            <a:pPr eaLnBrk="1" hangingPunct="1">
              <a:defRPr/>
            </a:pPr>
            <a:r>
              <a:rPr lang="zh-CN" altLang="zh-CN">
                <a:ea typeface="Times New Roman" panose="02020603050405020304" pitchFamily="18" charset="0"/>
              </a:rPr>
              <a:t>Positional and Named Parameters</a:t>
            </a:r>
            <a:endParaRPr lang="zh-CN" altLang="en-US">
              <a:ea typeface="Times New Roman" panose="02020603050405020304" pitchFamily="18" charset="0"/>
            </a:endParaRPr>
          </a:p>
        </p:txBody>
      </p:sp>
      <p:sp>
        <p:nvSpPr>
          <p:cNvPr id="32771" name="内容占位符 2"/>
          <p:cNvSpPr>
            <a:spLocks noGrp="1" noChangeArrowheads="1"/>
          </p:cNvSpPr>
          <p:nvPr>
            <p:ph idx="1"/>
          </p:nvPr>
        </p:nvSpPr>
        <p:spPr>
          <a:xfrm>
            <a:off x="192405" y="908050"/>
            <a:ext cx="11561445" cy="5473700"/>
          </a:xfrm>
        </p:spPr>
        <p:txBody>
          <a:bodyPr/>
          <a:lstStyle/>
          <a:p>
            <a:pPr algn="just" eaLnBrk="1" hangingPunct="1"/>
            <a:r>
              <a:rPr lang="zh-CN" altLang="zh-CN" sz="2200">
                <a:ea typeface="Times New Roman" panose="02020603050405020304" pitchFamily="18" charset="0"/>
              </a:rPr>
              <a:t>When a function is called, real parameters are passed in positional order by default for formal parameters. Parameters passed in positional order are called </a:t>
            </a:r>
            <a:r>
              <a:rPr lang="zh-CN" altLang="zh-CN" sz="2200">
                <a:solidFill>
                  <a:srgbClr val="FF0000"/>
                </a:solidFill>
                <a:ea typeface="Times New Roman" panose="02020603050405020304" pitchFamily="18" charset="0"/>
              </a:rPr>
              <a:t>positional parameters</a:t>
            </a:r>
            <a:endParaRPr lang="zh-CN" altLang="zh-CN" sz="2200">
              <a:solidFill>
                <a:srgbClr val="FF0000"/>
              </a:solidFill>
              <a:ea typeface="Times New Roman" panose="02020603050405020304" pitchFamily="18" charset="0"/>
            </a:endParaRPr>
          </a:p>
          <a:p>
            <a:pPr algn="just" eaLnBrk="1" hangingPunct="1"/>
            <a:r>
              <a:rPr lang="zh-CN" altLang="zh-CN" sz="2200">
                <a:ea typeface="Times New Roman" panose="02020603050405020304" pitchFamily="18" charset="0"/>
              </a:rPr>
              <a:t>Function calls can also specify incoming parameters by name (keyword), e.g. </a:t>
            </a:r>
            <a:r>
              <a:rPr lang="en-US" altLang="zh-CN" sz="2200">
                <a:ea typeface="Times New Roman" panose="02020603050405020304" pitchFamily="18" charset="0"/>
              </a:rPr>
              <a:t>my_max1(a=1, b=2); my_max1(b=2, a=1)</a:t>
            </a:r>
            <a:endParaRPr lang="zh-CN" altLang="zh-CN" sz="2200">
              <a:ea typeface="Times New Roman" panose="02020603050405020304" pitchFamily="18" charset="0"/>
            </a:endParaRPr>
          </a:p>
          <a:p>
            <a:pPr algn="just" eaLnBrk="1" hangingPunct="1"/>
            <a:r>
              <a:rPr lang="zh-CN" altLang="zh-CN" sz="2200">
                <a:ea typeface="Times New Roman" panose="02020603050405020304" pitchFamily="18" charset="0"/>
              </a:rPr>
              <a:t>Specifying incoming parameters by name is called </a:t>
            </a:r>
            <a:r>
              <a:rPr lang="zh-CN" altLang="zh-CN" sz="2200">
                <a:solidFill>
                  <a:srgbClr val="FF0000"/>
                </a:solidFill>
                <a:ea typeface="Times New Roman" panose="02020603050405020304" pitchFamily="18" charset="0"/>
              </a:rPr>
              <a:t>a named parameter</a:t>
            </a:r>
            <a:r>
              <a:rPr lang="zh-CN" altLang="zh-CN" sz="2200">
                <a:ea typeface="Times New Roman" panose="02020603050405020304" pitchFamily="18" charset="0"/>
              </a:rPr>
              <a:t>, also known as a keyword parameter. The use of keyword parameters has three advantages: the parameter is explicit by name; the parameters are passed in an order-independent manner; and if there are more than one optional parameter, you can choose to specify a particular parameter value</a:t>
            </a:r>
            <a:endParaRPr lang="zh-CN" altLang="zh-CN" sz="2200">
              <a:ea typeface="Times New Roman" panose="02020603050405020304" pitchFamily="18" charset="0"/>
            </a:endParaRPr>
          </a:p>
          <a:p>
            <a:pPr algn="just" eaLnBrk="1" hangingPunct="1"/>
            <a:r>
              <a:rPr lang="zh-CN" altLang="zh-CN" sz="2200">
                <a:ea typeface="Times New Roman" panose="02020603050405020304" pitchFamily="18" charset="0"/>
              </a:rPr>
              <a:t>Parameters declared after an </a:t>
            </a:r>
            <a:r>
              <a:rPr lang="zh-CN" altLang="zh-CN" sz="2200">
                <a:solidFill>
                  <a:srgbClr val="FF0000"/>
                </a:solidFill>
                <a:ea typeface="Times New Roman" panose="02020603050405020304" pitchFamily="18" charset="0"/>
              </a:rPr>
              <a:t>asterisked parameter </a:t>
            </a:r>
            <a:r>
              <a:rPr lang="zh-CN" altLang="zh-CN" sz="2200">
                <a:ea typeface="Times New Roman" panose="02020603050405020304" pitchFamily="18" charset="0"/>
              </a:rPr>
              <a:t>are forced to be named parameters, and if these parameters do not have a default value and must be assigned a value using a named parameter when called, an error is raised</a:t>
            </a:r>
            <a:endParaRPr lang="zh-CN" altLang="zh-CN" sz="2200">
              <a:ea typeface="Times New Roman" panose="02020603050405020304" pitchFamily="18" charset="0"/>
            </a:endParaRPr>
          </a:p>
          <a:p>
            <a:pPr algn="just" eaLnBrk="1" hangingPunct="1"/>
            <a:r>
              <a:rPr lang="zh-CN" altLang="zh-CN" sz="2200">
                <a:ea typeface="Times New Roman" panose="02020603050405020304" pitchFamily="18" charset="0"/>
              </a:rPr>
              <a:t>If you </a:t>
            </a:r>
            <a:r>
              <a:rPr lang="zh-CN" altLang="zh-CN" sz="2200">
                <a:solidFill>
                  <a:srgbClr val="FF0000"/>
                </a:solidFill>
                <a:ea typeface="Times New Roman" panose="02020603050405020304" pitchFamily="18" charset="0"/>
              </a:rPr>
              <a:t>don't need an asterisked parameter</a:t>
            </a:r>
            <a:r>
              <a:rPr lang="zh-CN" altLang="zh-CN" sz="2200">
                <a:ea typeface="Times New Roman" panose="02020603050405020304" pitchFamily="18" charset="0"/>
              </a:rPr>
              <a:t>, but just need to force the naming of the parameter, you can simply use an asterisk, e.g. </a:t>
            </a:r>
            <a:r>
              <a:rPr lang="en-US" altLang="zh-CN" sz="2200">
                <a:ea typeface="Times New Roman" panose="02020603050405020304" pitchFamily="18" charset="0"/>
              </a:rPr>
              <a:t>def total(initial=5, *, vegetables)</a:t>
            </a:r>
            <a:endParaRPr lang="en-US" altLang="zh-CN" sz="220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a:xfrm>
            <a:off x="1130300" y="403225"/>
            <a:ext cx="9602788" cy="576263"/>
          </a:xfrm>
        </p:spPr>
        <p:txBody>
          <a:bodyPr/>
          <a:lstStyle/>
          <a:p>
            <a:pPr eaLnBrk="1" hangingPunct="1">
              <a:defRPr/>
            </a:pPr>
            <a:r>
              <a:rPr lang="en-US" altLang="zh-CN" dirty="0">
                <a:ea typeface="Times New Roman" panose="02020603050405020304" pitchFamily="18" charset="0"/>
              </a:rPr>
              <a:t>[</a:t>
            </a:r>
            <a:r>
              <a:rPr lang="zh-CN" altLang="zh-CN" dirty="0">
                <a:ea typeface="Times New Roman" panose="02020603050405020304" pitchFamily="18" charset="0"/>
              </a:rPr>
              <a:t>Example </a:t>
            </a:r>
            <a:r>
              <a:rPr lang="en-US" altLang="zh-CN" dirty="0">
                <a:ea typeface="Times New Roman" panose="02020603050405020304" pitchFamily="18" charset="0"/>
              </a:rPr>
              <a:t>8.14</a:t>
            </a:r>
            <a:r>
              <a:rPr lang="zh-CN" altLang="zh-CN" dirty="0">
                <a:ea typeface="Times New Roman" panose="02020603050405020304" pitchFamily="18" charset="0"/>
              </a:rPr>
              <a:t>] Example of Named Parameters</a:t>
            </a:r>
            <a:endParaRPr lang="zh-CN" altLang="en-US" dirty="0">
              <a:ea typeface="Times New Roman" panose="02020603050405020304" pitchFamily="18" charset="0"/>
            </a:endParaRPr>
          </a:p>
        </p:txBody>
      </p:sp>
      <p:sp>
        <p:nvSpPr>
          <p:cNvPr id="29699" name="内容占位符 2"/>
          <p:cNvSpPr>
            <a:spLocks noGrp="1" noChangeArrowheads="1"/>
          </p:cNvSpPr>
          <p:nvPr>
            <p:ph idx="1"/>
          </p:nvPr>
        </p:nvSpPr>
        <p:spPr>
          <a:xfrm>
            <a:off x="767408" y="1052736"/>
            <a:ext cx="9602788" cy="3294062"/>
          </a:xfrm>
        </p:spPr>
        <p:txBody>
          <a:bodyPr/>
          <a:lstStyle/>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8.14</a:t>
            </a:r>
            <a:r>
              <a:rPr lang="zh-CN" altLang="zh-CN" sz="2800" dirty="0">
                <a:highlight>
                  <a:srgbClr val="00FFFF"/>
                </a:highlight>
                <a:cs typeface="Times New Roman" panose="02020603050405020304" pitchFamily="18" charset="0"/>
              </a:rPr>
              <a:t>] Named Parameter Example (</a:t>
            </a:r>
            <a:r>
              <a:rPr lang="en-US" altLang="zh-CN" sz="2800" kern="100" dirty="0">
                <a:highlight>
                  <a:srgbClr val="FFFF00"/>
                </a:highlight>
                <a:latin typeface="Times New Roman" panose="02020603050405020304" pitchFamily="18" charset="0"/>
                <a:cs typeface="Times New Roman" panose="02020603050405020304" pitchFamily="18" charset="0"/>
              </a:rPr>
              <a:t>my_sum2.py</a:t>
            </a:r>
            <a:r>
              <a:rPr lang="zh-CN" altLang="zh-CN" sz="2800" dirty="0">
                <a:highlight>
                  <a:srgbClr val="00FFFF"/>
                </a:highlight>
                <a:cs typeface="Times New Roman" panose="02020603050405020304" pitchFamily="18" charset="0"/>
              </a:rPr>
              <a:t>): Calculate an overall grade based on midterm and final grades with the specified weighting</a:t>
            </a:r>
            <a:endParaRPr lang="zh-CN" altLang="en-US" sz="2800" dirty="0">
              <a:highlight>
                <a:srgbClr val="00FFFF"/>
              </a:highlight>
              <a:cs typeface="Times New Roman" panose="02020603050405020304" pitchFamily="18" charset="0"/>
            </a:endParaRPr>
          </a:p>
        </p:txBody>
      </p:sp>
      <p:sp>
        <p:nvSpPr>
          <p:cNvPr id="2" name="矩形 1"/>
          <p:cNvSpPr/>
          <p:nvPr/>
        </p:nvSpPr>
        <p:spPr>
          <a:xfrm>
            <a:off x="263525" y="2421255"/>
            <a:ext cx="11736705" cy="325628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my_sum2(mid_score, end_score, mid_rate = 0.4): # Midterm grade, final grade, midterm grade weights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Calculate an overall grade based on midterm grades, final grades and weights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score = mid_score * mid_rate + end_score * (1 - mid_rate)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print(format(score, '.2f')) #Output the overall evaluation score, retaining 2 decimals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Midterm 88</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final 79</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and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midterm grades are weighted at the default 40%</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The three calls are equivalent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my_sum2(88, 79)   </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my_sum2(mid_score = 88, end_score = 79)</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my_sum2(end_score = 79, mid_score = 88)</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379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60143" y="4419600"/>
            <a:ext cx="2303462" cy="141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1270794" y="477684"/>
            <a:ext cx="9721850" cy="504825"/>
          </a:xfrm>
        </p:spPr>
        <p:txBody>
          <a:bodyPr/>
          <a:lstStyle/>
          <a:p>
            <a:pPr eaLnBrk="1" hangingPunct="1">
              <a:defRPr/>
            </a:pPr>
            <a:r>
              <a:rPr lang="zh-CN" altLang="zh-CN">
                <a:ea typeface="Times New Roman" panose="02020603050405020304" pitchFamily="18" charset="0"/>
              </a:rPr>
              <a:t>Function Overview</a:t>
            </a:r>
            <a:endParaRPr lang="zh-CN" altLang="en-US">
              <a:ea typeface="Times New Roman" panose="02020603050405020304" pitchFamily="18" charset="0"/>
            </a:endParaRPr>
          </a:p>
        </p:txBody>
      </p:sp>
      <p:sp>
        <p:nvSpPr>
          <p:cNvPr id="16387" name="内容占位符 2"/>
          <p:cNvSpPr>
            <a:spLocks noGrp="1" noChangeArrowheads="1"/>
          </p:cNvSpPr>
          <p:nvPr>
            <p:ph idx="1"/>
          </p:nvPr>
        </p:nvSpPr>
        <p:spPr>
          <a:xfrm>
            <a:off x="263525" y="827405"/>
            <a:ext cx="11736388" cy="4114800"/>
          </a:xfrm>
        </p:spPr>
        <p:txBody>
          <a:bodyPr/>
          <a:lstStyle/>
          <a:p>
            <a:pPr eaLnBrk="1" hangingPunct="1"/>
            <a:r>
              <a:rPr lang="zh-CN" altLang="zh-CN" dirty="0">
                <a:solidFill>
                  <a:srgbClr val="FF0000"/>
                </a:solidFill>
                <a:ea typeface="Times New Roman" panose="02020603050405020304" pitchFamily="18" charset="0"/>
              </a:rPr>
              <a:t>Basic Concepts of Functions</a:t>
            </a:r>
            <a:endParaRPr lang="en-US" altLang="zh-CN" dirty="0">
              <a:solidFill>
                <a:srgbClr val="FF0000"/>
              </a:solidFill>
              <a:ea typeface="Times New Roman" panose="02020603050405020304" pitchFamily="18" charset="0"/>
            </a:endParaRPr>
          </a:p>
          <a:p>
            <a:pPr lvl="1" eaLnBrk="1" hangingPunct="1"/>
            <a:r>
              <a:rPr lang="zh-CN" altLang="zh-CN" sz="2000" dirty="0">
                <a:ea typeface="Times New Roman" panose="02020603050405020304" pitchFamily="18" charset="0"/>
              </a:rPr>
              <a:t>Functions are used to separate different tasks in a program</a:t>
            </a:r>
            <a:endParaRPr lang="en-US" altLang="zh-CN" sz="2000" dirty="0">
              <a:ea typeface="Times New Roman" panose="02020603050405020304" pitchFamily="18" charset="0"/>
            </a:endParaRPr>
          </a:p>
          <a:p>
            <a:pPr lvl="1" eaLnBrk="1" hangingPunct="1"/>
            <a:r>
              <a:rPr lang="zh-CN" altLang="zh-CN" sz="2000" dirty="0">
                <a:ea typeface="Times New Roman" panose="02020603050405020304" pitchFamily="18" charset="0"/>
              </a:rPr>
              <a:t>Functions allow program control to switch between calling code and function code</a:t>
            </a:r>
            <a:endParaRPr lang="en-US" altLang="zh-CN" sz="2000" dirty="0">
              <a:ea typeface="Times New Roman" panose="02020603050405020304" pitchFamily="18" charset="0"/>
            </a:endParaRPr>
          </a:p>
          <a:p>
            <a:pPr eaLnBrk="1" hangingPunct="1"/>
            <a:r>
              <a:rPr lang="zh-CN" altLang="zh-CN" dirty="0">
                <a:solidFill>
                  <a:srgbClr val="FF0000"/>
                </a:solidFill>
                <a:ea typeface="Times New Roman" panose="02020603050405020304" pitchFamily="18" charset="0"/>
              </a:rPr>
              <a:t>Functions of the function</a:t>
            </a:r>
            <a:endParaRPr lang="en-US" altLang="zh-CN" dirty="0">
              <a:solidFill>
                <a:srgbClr val="FF0000"/>
              </a:solidFill>
              <a:ea typeface="Times New Roman" panose="02020603050405020304" pitchFamily="18" charset="0"/>
            </a:endParaRPr>
          </a:p>
          <a:p>
            <a:pPr lvl="1"/>
            <a:r>
              <a:rPr lang="zh-CN" altLang="zh-CN" sz="2000" dirty="0"/>
              <a:t>(</a:t>
            </a:r>
            <a:r>
              <a:rPr lang="en-US" altLang="zh-CN" sz="2000" dirty="0"/>
              <a:t>1</a:t>
            </a:r>
            <a:r>
              <a:rPr lang="zh-CN" altLang="zh-CN" sz="2000" dirty="0"/>
              <a:t>) Realization of structured program design. Top-down structured design can be achieved by partitioning the program into different functional modules</a:t>
            </a:r>
            <a:endParaRPr lang="zh-CN" altLang="zh-CN" sz="2000" dirty="0"/>
          </a:p>
          <a:p>
            <a:pPr lvl="1"/>
            <a:r>
              <a:rPr lang="zh-CN" altLang="zh-CN" sz="2000" dirty="0"/>
              <a:t>(</a:t>
            </a:r>
            <a:r>
              <a:rPr lang="en-US" altLang="zh-CN" sz="2000" dirty="0"/>
              <a:t>2</a:t>
            </a:r>
            <a:r>
              <a:rPr lang="zh-CN" altLang="zh-CN" sz="2000" dirty="0"/>
              <a:t>) Reduce the complexity of the program. Simplify the structure of the program and improve the readability of the program</a:t>
            </a:r>
            <a:endParaRPr lang="zh-CN" altLang="zh-CN" sz="2000" dirty="0"/>
          </a:p>
          <a:p>
            <a:pPr lvl="1"/>
            <a:r>
              <a:rPr lang="zh-CN" altLang="zh-CN" sz="2000" dirty="0"/>
              <a:t>(</a:t>
            </a:r>
            <a:r>
              <a:rPr lang="en-US" altLang="zh-CN" sz="2000" dirty="0"/>
              <a:t>3</a:t>
            </a:r>
            <a:r>
              <a:rPr lang="zh-CN" altLang="zh-CN" sz="2000" dirty="0"/>
              <a:t>) Realize code reuse. Define once and call many times to realize the reusability of the code</a:t>
            </a:r>
            <a:endParaRPr lang="zh-CN" altLang="zh-CN" sz="2000" dirty="0"/>
          </a:p>
          <a:p>
            <a:pPr lvl="1"/>
            <a:r>
              <a:rPr lang="zh-CN" altLang="zh-CN" sz="2000" dirty="0"/>
              <a:t>(</a:t>
            </a:r>
            <a:r>
              <a:rPr lang="en-US" altLang="zh-CN" sz="2000" dirty="0"/>
              <a:t>4</a:t>
            </a:r>
            <a:r>
              <a:rPr lang="zh-CN" altLang="zh-CN" sz="2000" dirty="0"/>
              <a:t>) Improve the quality of code. The code that realizes the sub-tasks after segmentation is relatively simple and easy to develop, debug, modify and maintain</a:t>
            </a:r>
            <a:endParaRPr lang="zh-CN" altLang="zh-CN" sz="2000" dirty="0"/>
          </a:p>
          <a:p>
            <a:pPr lvl="1"/>
            <a:r>
              <a:rPr lang="zh-CN" altLang="zh-CN" sz="2000" dirty="0"/>
              <a:t>(</a:t>
            </a:r>
            <a:r>
              <a:rPr lang="en-US" altLang="zh-CN" sz="2000" dirty="0"/>
              <a:t>5</a:t>
            </a:r>
            <a:r>
              <a:rPr lang="zh-CN" altLang="zh-CN" sz="2000" dirty="0"/>
              <a:t>) Collaborative development. After a large-scale project is divided into different sub-tasks, the team can divide the work and work together at the same time to collaborate on development</a:t>
            </a:r>
            <a:endParaRPr lang="zh-CN" altLang="zh-CN" sz="2000" dirty="0"/>
          </a:p>
          <a:p>
            <a:pPr lvl="1"/>
            <a:r>
              <a:rPr lang="zh-CN" altLang="zh-CN" sz="2000" dirty="0"/>
              <a:t>(</a:t>
            </a:r>
            <a:r>
              <a:rPr lang="en-US" altLang="zh-CN" sz="2000" dirty="0"/>
              <a:t>6</a:t>
            </a:r>
            <a:r>
              <a:rPr lang="zh-CN" altLang="zh-CN" sz="2000" dirty="0"/>
              <a:t>) Realization of special functions. Recursive functions can realize many complex algorithms</a:t>
            </a:r>
            <a:endParaRPr lang="zh-CN" altLang="zh-CN" sz="2000" dirty="0"/>
          </a:p>
          <a:p>
            <a:pPr lvl="1" eaLnBrk="1" hangingPunct="1"/>
            <a:endParaRPr lang="zh-CN" altLang="en-US" sz="2000" dirty="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a:xfrm>
            <a:off x="982663" y="474980"/>
            <a:ext cx="9793287" cy="576263"/>
          </a:xfrm>
        </p:spPr>
        <p:txBody>
          <a:bodyPr/>
          <a:lstStyle/>
          <a:p>
            <a:pPr eaLnBrk="1" hangingPunct="1">
              <a:defRPr/>
            </a:pPr>
            <a:r>
              <a:rPr lang="zh-CN" altLang="zh-CN">
                <a:ea typeface="Times New Roman" panose="02020603050405020304" pitchFamily="18" charset="0"/>
              </a:rPr>
              <a:t>Variable Arguments (</a:t>
            </a:r>
            <a:r>
              <a:rPr lang="en-US" altLang="zh-CN">
                <a:ea typeface="Times New Roman" panose="02020603050405020304" pitchFamily="18" charset="0"/>
              </a:rPr>
              <a:t>VarArgs</a:t>
            </a:r>
            <a:r>
              <a:rPr lang="zh-CN" altLang="zh-CN">
                <a:ea typeface="Times New Roman" panose="02020603050405020304" pitchFamily="18" charset="0"/>
              </a:rPr>
              <a:t>) </a:t>
            </a:r>
            <a:r>
              <a:rPr lang="en-US" altLang="zh-CN">
                <a:ea typeface="Times New Roman" panose="02020603050405020304" pitchFamily="18" charset="0"/>
              </a:rPr>
              <a:t>(1)</a:t>
            </a:r>
            <a:endParaRPr lang="zh-CN" altLang="en-US">
              <a:ea typeface="Times New Roman" panose="02020603050405020304" pitchFamily="18" charset="0"/>
            </a:endParaRPr>
          </a:p>
        </p:txBody>
      </p:sp>
      <p:sp>
        <p:nvSpPr>
          <p:cNvPr id="34819" name="内容占位符 2"/>
          <p:cNvSpPr>
            <a:spLocks noGrp="1" noChangeArrowheads="1"/>
          </p:cNvSpPr>
          <p:nvPr>
            <p:ph idx="1"/>
          </p:nvPr>
        </p:nvSpPr>
        <p:spPr>
          <a:xfrm>
            <a:off x="550863" y="1126173"/>
            <a:ext cx="11161712" cy="4030662"/>
          </a:xfrm>
        </p:spPr>
        <p:txBody>
          <a:bodyPr/>
          <a:lstStyle/>
          <a:p>
            <a:pPr eaLnBrk="1" hangingPunct="1"/>
            <a:r>
              <a:rPr lang="zh-CN" altLang="zh-CN" sz="2400">
                <a:ea typeface="Times New Roman" panose="02020603050405020304" pitchFamily="18" charset="0"/>
              </a:rPr>
              <a:t>When declaring a function, a </a:t>
            </a:r>
            <a:r>
              <a:rPr lang="zh-CN" altLang="zh-CN" sz="2400">
                <a:solidFill>
                  <a:srgbClr val="FF0000"/>
                </a:solidFill>
                <a:ea typeface="Times New Roman" panose="02020603050405020304" pitchFamily="18" charset="0"/>
              </a:rPr>
              <a:t>variable number of real parameters are </a:t>
            </a:r>
            <a:r>
              <a:rPr lang="zh-CN" altLang="zh-CN" sz="2400">
                <a:ea typeface="Times New Roman" panose="02020603050405020304" pitchFamily="18" charset="0"/>
              </a:rPr>
              <a:t>allowed to be passed to the function via </a:t>
            </a:r>
            <a:r>
              <a:rPr lang="zh-CN" altLang="zh-CN" sz="2400">
                <a:solidFill>
                  <a:srgbClr val="FF0000"/>
                </a:solidFill>
                <a:ea typeface="Times New Roman" panose="02020603050405020304" pitchFamily="18" charset="0"/>
              </a:rPr>
              <a:t>starred arguments </a:t>
            </a:r>
            <a:r>
              <a:rPr lang="zh-CN" altLang="zh-CN" sz="2400">
                <a:ea typeface="Times New Roman" panose="02020603050405020304" pitchFamily="18" charset="0"/>
              </a:rPr>
              <a:t>such as </a:t>
            </a:r>
            <a:r>
              <a:rPr lang="en-US" altLang="zh-CN" sz="2400">
                <a:ea typeface="Times New Roman" panose="02020603050405020304" pitchFamily="18" charset="0"/>
              </a:rPr>
              <a:t>*param1</a:t>
            </a:r>
            <a:r>
              <a:rPr lang="zh-CN" altLang="zh-CN" sz="2400">
                <a:ea typeface="Times New Roman" panose="02020603050405020304" pitchFamily="18" charset="0"/>
              </a:rPr>
              <a:t>. When the function is called, all arguments from that point onward are collected into a tuple</a:t>
            </a:r>
            <a:endParaRPr lang="zh-CN" altLang="zh-CN" sz="2400">
              <a:ea typeface="Times New Roman" panose="02020603050405020304" pitchFamily="18" charset="0"/>
            </a:endParaRPr>
          </a:p>
          <a:p>
            <a:pPr eaLnBrk="1" hangingPunct="1"/>
            <a:r>
              <a:rPr lang="zh-CN" altLang="zh-CN" sz="2400">
                <a:ea typeface="Times New Roman" panose="02020603050405020304" pitchFamily="18" charset="0"/>
              </a:rPr>
              <a:t>When declaring a function, it is also possible to pass a </a:t>
            </a:r>
            <a:r>
              <a:rPr lang="zh-CN" altLang="zh-CN" sz="2400">
                <a:solidFill>
                  <a:srgbClr val="FF0000"/>
                </a:solidFill>
                <a:ea typeface="Times New Roman" panose="02020603050405020304" pitchFamily="18" charset="0"/>
              </a:rPr>
              <a:t>variable number of real parameters </a:t>
            </a:r>
            <a:r>
              <a:rPr lang="zh-CN" altLang="zh-CN" sz="2400">
                <a:ea typeface="Times New Roman" panose="02020603050405020304" pitchFamily="18" charset="0"/>
              </a:rPr>
              <a:t>to the function by means of </a:t>
            </a:r>
            <a:r>
              <a:rPr lang="zh-CN" altLang="zh-CN" sz="2400">
                <a:solidFill>
                  <a:srgbClr val="FF0000"/>
                </a:solidFill>
                <a:ea typeface="Times New Roman" panose="02020603050405020304" pitchFamily="18" charset="0"/>
              </a:rPr>
              <a:t>a parameter with a double star</a:t>
            </a:r>
            <a:r>
              <a:rPr lang="zh-CN" altLang="zh-CN" sz="2400">
                <a:ea typeface="Times New Roman" panose="02020603050405020304" pitchFamily="18" charset="0"/>
              </a:rPr>
              <a:t>, e.g. </a:t>
            </a:r>
            <a:r>
              <a:rPr lang="en-US" altLang="zh-CN" sz="2400">
                <a:ea typeface="Times New Roman" panose="02020603050405020304" pitchFamily="18" charset="0"/>
              </a:rPr>
              <a:t>**param2</a:t>
            </a:r>
            <a:r>
              <a:rPr lang="zh-CN" altLang="zh-CN" sz="2400">
                <a:ea typeface="Times New Roman" panose="02020603050405020304" pitchFamily="18" charset="0"/>
              </a:rPr>
              <a:t>, allowing a </a:t>
            </a:r>
            <a:r>
              <a:rPr lang="zh-CN" altLang="zh-CN" sz="2400">
                <a:solidFill>
                  <a:srgbClr val="FF0000"/>
                </a:solidFill>
                <a:ea typeface="Times New Roman" panose="02020603050405020304" pitchFamily="18" charset="0"/>
              </a:rPr>
              <a:t>variable number of real parameters </a:t>
            </a:r>
            <a:r>
              <a:rPr lang="zh-CN" altLang="zh-CN" sz="2400">
                <a:ea typeface="Times New Roman" panose="02020603050405020304" pitchFamily="18" charset="0"/>
              </a:rPr>
              <a:t>to be passed to the function. When the function is called, all arguments from that point onwards are collected into a dictionary</a:t>
            </a:r>
            <a:endParaRPr lang="zh-CN" altLang="zh-CN" sz="2400">
              <a:ea typeface="Times New Roman" panose="02020603050405020304" pitchFamily="18" charset="0"/>
            </a:endParaRPr>
          </a:p>
          <a:p>
            <a:pPr eaLnBrk="1" hangingPunct="1"/>
            <a:r>
              <a:rPr lang="zh-CN" altLang="zh-CN" sz="2400">
                <a:solidFill>
                  <a:srgbClr val="FF0000"/>
                </a:solidFill>
                <a:ea typeface="Times New Roman" panose="02020603050405020304" pitchFamily="18" charset="0"/>
              </a:rPr>
              <a:t>Parameters with a star or double star must be at the end of the list of formal parameters.</a:t>
            </a:r>
            <a:endParaRPr lang="en-US" altLang="zh-CN" sz="2400">
              <a:solidFill>
                <a:srgbClr val="FF0000"/>
              </a:solidFill>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noChangeArrowheads="1"/>
          </p:cNvSpPr>
          <p:nvPr>
            <p:ph idx="1"/>
          </p:nvPr>
        </p:nvSpPr>
        <p:spPr>
          <a:xfrm>
            <a:off x="427990" y="1057275"/>
            <a:ext cx="9177655" cy="5543550"/>
          </a:xfrm>
        </p:spPr>
        <p:txBody>
          <a:bodyPr/>
          <a:lstStyle/>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8.15</a:t>
            </a:r>
            <a:r>
              <a:rPr lang="zh-CN" altLang="zh-CN" sz="2800" dirty="0">
                <a:highlight>
                  <a:srgbClr val="00FFFF"/>
                </a:highlight>
                <a:cs typeface="Times New Roman" panose="02020603050405020304" pitchFamily="18" charset="0"/>
              </a:rPr>
              <a:t>] Variable Parameter Example </a:t>
            </a:r>
            <a:r>
              <a:rPr lang="en-US" altLang="zh-CN" sz="2800" dirty="0">
                <a:highlight>
                  <a:srgbClr val="00FFFF"/>
                </a:highlight>
                <a:cs typeface="Times New Roman" panose="02020603050405020304" pitchFamily="18" charset="0"/>
              </a:rPr>
              <a:t>1 </a:t>
            </a:r>
            <a:r>
              <a:rPr lang="zh-CN" altLang="zh-CN" sz="2800" dirty="0">
                <a:highlight>
                  <a:srgbClr val="00FFFF"/>
                </a:highlight>
                <a:cs typeface="Times New Roman" panose="02020603050405020304" pitchFamily="18" charset="0"/>
              </a:rPr>
              <a:t>(</a:t>
            </a:r>
            <a:r>
              <a:rPr lang="en-US" altLang="zh-CN" sz="2800" kern="100" dirty="0">
                <a:highlight>
                  <a:srgbClr val="FFFF00"/>
                </a:highlight>
                <a:latin typeface="Times New Roman" panose="02020603050405020304" pitchFamily="18" charset="0"/>
                <a:cs typeface="Times New Roman" panose="02020603050405020304" pitchFamily="18" charset="0"/>
              </a:rPr>
              <a:t>my_sumVarArgs1.py</a:t>
            </a:r>
            <a:r>
              <a:rPr lang="zh-CN" altLang="zh-CN" sz="2800" dirty="0">
                <a:highlight>
                  <a:srgbClr val="00FFFF"/>
                </a:highlight>
                <a:cs typeface="Times New Roman" panose="02020603050405020304" pitchFamily="18" charset="0"/>
              </a:rPr>
              <a:t>). Calculate the sum of each digit cumulative sum using the parameter with the star</a:t>
            </a:r>
            <a:endParaRPr lang="en-US" altLang="zh-CN" sz="2800" dirty="0">
              <a:highlight>
                <a:srgbClr val="00FFFF"/>
              </a:highlight>
              <a:cs typeface="Times New Roman" panose="02020603050405020304" pitchFamily="18" charset="0"/>
            </a:endParaRPr>
          </a:p>
        </p:txBody>
      </p:sp>
      <p:pic>
        <p:nvPicPr>
          <p:cNvPr id="358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39263" y="3429000"/>
            <a:ext cx="238918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63525" y="2565400"/>
            <a:ext cx="8856663" cy="3046413"/>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my_sum3(a, b, *c): #Accumulate the sums of the numbers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a + b</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n in c:</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total + 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total</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print(my_sum3(1, 2)) #calculate 1+2</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print(my_sum3(1, 2, 3, 4, 5)) #Calculate 1+2+3+4+5</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print(my_sum3(1, 2, 3, 4, 5, 6, 7)) #Calculate 1+2+3+4+5+6+7</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标题 1"/>
          <p:cNvSpPr>
            <a:spLocks noGrp="1" noChangeArrowheads="1"/>
          </p:cNvSpPr>
          <p:nvPr>
            <p:ph type="title"/>
          </p:nvPr>
        </p:nvSpPr>
        <p:spPr>
          <a:xfrm>
            <a:off x="982663" y="403225"/>
            <a:ext cx="9793287" cy="576263"/>
          </a:xfrm>
        </p:spPr>
        <p:txBody>
          <a:bodyPr/>
          <a:lstStyle/>
          <a:p>
            <a:pPr eaLnBrk="1" hangingPunct="1">
              <a:defRPr/>
            </a:pPr>
            <a:r>
              <a:rPr lang="zh-CN" altLang="zh-CN" dirty="0">
                <a:ea typeface="Times New Roman" panose="02020603050405020304" pitchFamily="18" charset="0"/>
              </a:rPr>
              <a:t>Variable Arguments (</a:t>
            </a:r>
            <a:r>
              <a:rPr lang="en-US" altLang="zh-CN" dirty="0" err="1">
                <a:ea typeface="Times New Roman" panose="02020603050405020304" pitchFamily="18" charset="0"/>
              </a:rPr>
              <a:t>VarArgs</a:t>
            </a:r>
            <a:r>
              <a:rPr lang="zh-CN" altLang="zh-CN" dirty="0">
                <a:ea typeface="Times New Roman" panose="02020603050405020304" pitchFamily="18" charset="0"/>
              </a:rPr>
              <a:t>) </a:t>
            </a:r>
            <a:r>
              <a:rPr lang="en-US" altLang="zh-CN" dirty="0">
                <a:ea typeface="Times New Roman" panose="02020603050405020304" pitchFamily="18" charset="0"/>
              </a:rPr>
              <a:t>(2)</a:t>
            </a:r>
            <a:endParaRPr lang="zh-CN" altLang="en-US" dirty="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noChangeArrowheads="1"/>
          </p:cNvSpPr>
          <p:nvPr>
            <p:ph idx="1"/>
          </p:nvPr>
        </p:nvSpPr>
        <p:spPr>
          <a:xfrm>
            <a:off x="623392" y="980123"/>
            <a:ext cx="10946307" cy="5543550"/>
          </a:xfrm>
        </p:spPr>
        <p:txBody>
          <a:bodyPr/>
          <a:lstStyle/>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8.16</a:t>
            </a:r>
            <a:r>
              <a:rPr lang="zh-CN" altLang="zh-CN" sz="2800" dirty="0">
                <a:highlight>
                  <a:srgbClr val="00FFFF"/>
                </a:highlight>
                <a:cs typeface="Times New Roman" panose="02020603050405020304" pitchFamily="18" charset="0"/>
              </a:rPr>
              <a:t>] Variable Parameters Example </a:t>
            </a:r>
            <a:r>
              <a:rPr lang="en-US" altLang="zh-CN" sz="2800" dirty="0">
                <a:highlight>
                  <a:srgbClr val="00FFFF"/>
                </a:highlight>
                <a:cs typeface="Times New Roman" panose="02020603050405020304" pitchFamily="18" charset="0"/>
              </a:rPr>
              <a:t>2 </a:t>
            </a:r>
            <a:r>
              <a:rPr lang="zh-CN" altLang="zh-CN" sz="2800" dirty="0">
                <a:highlight>
                  <a:srgbClr val="00FFFF"/>
                </a:highlight>
                <a:cs typeface="Times New Roman" panose="02020603050405020304" pitchFamily="18" charset="0"/>
              </a:rPr>
              <a:t>(</a:t>
            </a:r>
            <a:r>
              <a:rPr lang="en-US" altLang="zh-CN" sz="2800" kern="100" dirty="0">
                <a:highlight>
                  <a:srgbClr val="FFFF00"/>
                </a:highlight>
                <a:latin typeface="Times New Roman" panose="02020603050405020304" pitchFamily="18" charset="0"/>
                <a:cs typeface="Times New Roman" panose="02020603050405020304" pitchFamily="18" charset="0"/>
              </a:rPr>
              <a:t>my_sumVarArgs2.py</a:t>
            </a:r>
            <a:r>
              <a:rPr lang="zh-CN" altLang="zh-CN" sz="2800" dirty="0">
                <a:highlight>
                  <a:srgbClr val="00FFFF"/>
                </a:highlight>
                <a:cs typeface="Times New Roman" panose="02020603050405020304" pitchFamily="18" charset="0"/>
              </a:rPr>
              <a:t>). Calculate the sum of each digit cumulative using the parameters with stars and double stars</a:t>
            </a:r>
            <a:endParaRPr lang="zh-CN" altLang="en-US" sz="2800" dirty="0">
              <a:highlight>
                <a:srgbClr val="00FFFF"/>
              </a:highlight>
              <a:cs typeface="Times New Roman" panose="02020603050405020304" pitchFamily="18" charset="0"/>
            </a:endParaRPr>
          </a:p>
        </p:txBody>
      </p:sp>
      <p:sp>
        <p:nvSpPr>
          <p:cNvPr id="2" name="矩形 1"/>
          <p:cNvSpPr/>
          <p:nvPr/>
        </p:nvSpPr>
        <p:spPr>
          <a:xfrm>
            <a:off x="119380" y="2318385"/>
            <a:ext cx="10942955" cy="409194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my_sum4(a, b, *c, **d): #Accumulate the sums of the numbers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a + b</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n in c: # sum the elements in the tuple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total + 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key in d: # sum the elements of the dictionary</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total + d[key]</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total</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print(my_sum4(1, 2)) #calculate 1+2</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print(my_sum4(1, 2, 3, 4, 5)) #Calculate 1+2+3+4+5</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print(my_sum4(1, 2, 3, 4, 5, male = 6, female = 7)) #Calculate 1+2+3+4+5+6+7</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标题 1"/>
          <p:cNvSpPr>
            <a:spLocks noGrp="1" noChangeArrowheads="1"/>
          </p:cNvSpPr>
          <p:nvPr>
            <p:ph type="title"/>
          </p:nvPr>
        </p:nvSpPr>
        <p:spPr>
          <a:xfrm>
            <a:off x="982663" y="403225"/>
            <a:ext cx="9793287" cy="576263"/>
          </a:xfrm>
        </p:spPr>
        <p:txBody>
          <a:bodyPr/>
          <a:lstStyle/>
          <a:p>
            <a:pPr eaLnBrk="1" hangingPunct="1">
              <a:defRPr/>
            </a:pPr>
            <a:r>
              <a:rPr lang="zh-CN" altLang="zh-CN" dirty="0">
                <a:ea typeface="Times New Roman" panose="02020603050405020304" pitchFamily="18" charset="0"/>
              </a:rPr>
              <a:t>Variable Arguments (</a:t>
            </a:r>
            <a:r>
              <a:rPr lang="en-US" altLang="zh-CN" dirty="0" err="1">
                <a:ea typeface="Times New Roman" panose="02020603050405020304" pitchFamily="18" charset="0"/>
              </a:rPr>
              <a:t>VarArgs</a:t>
            </a:r>
            <a:r>
              <a:rPr lang="zh-CN" altLang="zh-CN" dirty="0">
                <a:ea typeface="Times New Roman" panose="02020603050405020304" pitchFamily="18" charset="0"/>
              </a:rPr>
              <a:t>) </a:t>
            </a:r>
            <a:r>
              <a:rPr lang="en-US" altLang="zh-CN" dirty="0">
                <a:ea typeface="Times New Roman" panose="02020603050405020304" pitchFamily="18" charset="0"/>
              </a:rPr>
              <a:t>(3)</a:t>
            </a:r>
            <a:endParaRPr lang="zh-CN" altLang="en-US" dirty="0">
              <a:ea typeface="Times New Roman" panose="02020603050405020304" pitchFamily="18" charset="0"/>
            </a:endParaRPr>
          </a:p>
        </p:txBody>
      </p:sp>
      <p:pic>
        <p:nvPicPr>
          <p:cNvPr id="3686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00415" y="3284220"/>
            <a:ext cx="24003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a:xfrm>
            <a:off x="983615" y="507365"/>
            <a:ext cx="10612755" cy="504825"/>
          </a:xfrm>
        </p:spPr>
        <p:txBody>
          <a:bodyPr/>
          <a:lstStyle/>
          <a:p>
            <a:pPr eaLnBrk="1" hangingPunct="1">
              <a:defRPr/>
            </a:pPr>
            <a:r>
              <a:rPr lang="zh-CN" altLang="zh-CN" dirty="0">
                <a:ea typeface="Times New Roman" panose="02020603050405020304" pitchFamily="18" charset="0"/>
              </a:rPr>
              <a:t>Mandatory named parameters (</a:t>
            </a:r>
            <a:r>
              <a:rPr lang="en-US" altLang="zh-CN" dirty="0">
                <a:ea typeface="Times New Roman" panose="02020603050405020304" pitchFamily="18" charset="0"/>
              </a:rPr>
              <a:t>Keyword-only</a:t>
            </a:r>
            <a:r>
              <a:rPr lang="zh-CN" altLang="zh-CN" dirty="0">
                <a:ea typeface="Times New Roman" panose="02020603050405020304" pitchFamily="18" charset="0"/>
              </a:rPr>
              <a:t>)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37891" name="内容占位符 2"/>
          <p:cNvSpPr>
            <a:spLocks noGrp="1" noChangeArrowheads="1"/>
          </p:cNvSpPr>
          <p:nvPr>
            <p:ph idx="1"/>
          </p:nvPr>
        </p:nvSpPr>
        <p:spPr>
          <a:xfrm>
            <a:off x="766763" y="1124268"/>
            <a:ext cx="11090275" cy="3816350"/>
          </a:xfrm>
        </p:spPr>
        <p:txBody>
          <a:bodyPr/>
          <a:lstStyle/>
          <a:p>
            <a:pPr algn="just" eaLnBrk="1" hangingPunct="1"/>
            <a:r>
              <a:rPr lang="zh-CN" altLang="zh-CN" sz="3200">
                <a:ea typeface="Times New Roman" panose="02020603050405020304" pitchFamily="18" charset="0"/>
              </a:rPr>
              <a:t>Asserting a parameter after an asterisked parameter results in the </a:t>
            </a:r>
            <a:r>
              <a:rPr lang="zh-CN" altLang="zh-CN" sz="3200">
                <a:solidFill>
                  <a:srgbClr val="FF0000"/>
                </a:solidFill>
                <a:ea typeface="Times New Roman" panose="02020603050405020304" pitchFamily="18" charset="0"/>
              </a:rPr>
              <a:t>forced naming of the parameter </a:t>
            </a:r>
            <a:r>
              <a:rPr lang="zh-CN" altLang="zh-CN" sz="3200">
                <a:ea typeface="Times New Roman" panose="02020603050405020304" pitchFamily="18" charset="0"/>
              </a:rPr>
              <a:t>(</a:t>
            </a:r>
            <a:r>
              <a:rPr lang="en-US" altLang="zh-CN" sz="3200">
                <a:ea typeface="Times New Roman" panose="02020603050405020304" pitchFamily="18" charset="0"/>
              </a:rPr>
              <a:t>Keyword-only</a:t>
            </a:r>
            <a:r>
              <a:rPr lang="zh-CN" altLang="zh-CN" sz="3200">
                <a:ea typeface="Times New Roman" panose="02020603050405020304" pitchFamily="18" charset="0"/>
              </a:rPr>
              <a:t>)</a:t>
            </a:r>
            <a:endParaRPr lang="en-US" altLang="zh-CN" sz="3200">
              <a:ea typeface="Times New Roman" panose="02020603050405020304" pitchFamily="18" charset="0"/>
            </a:endParaRPr>
          </a:p>
          <a:p>
            <a:pPr algn="just" eaLnBrk="1" hangingPunct="1"/>
            <a:r>
              <a:rPr lang="zh-CN" altLang="zh-CN" sz="3200">
                <a:ea typeface="Times New Roman" panose="02020603050405020304" pitchFamily="18" charset="0"/>
              </a:rPr>
              <a:t>Calls must be explicitly passed values using named parameters, as parameters passed by position are collected as a tuple by default, passed to variable parameters preceded by an asterisk</a:t>
            </a:r>
            <a:endParaRPr lang="zh-CN" altLang="zh-CN" sz="3200">
              <a:ea typeface="Times New Roman" panose="02020603050405020304" pitchFamily="18" charset="0"/>
            </a:endParaRPr>
          </a:p>
          <a:p>
            <a:pPr algn="just" eaLnBrk="1" hangingPunct="1"/>
            <a:r>
              <a:rPr lang="zh-CN" altLang="zh-CN" sz="3200">
                <a:ea typeface="Times New Roman" panose="02020603050405020304" pitchFamily="18" charset="0"/>
              </a:rPr>
              <a:t>If you don't need variable arguments with stars and just want to use forced named arguments, you can simply use an asterisk. For example: </a:t>
            </a:r>
            <a:r>
              <a:rPr lang="en-US" altLang="zh-CN" sz="3200">
                <a:ea typeface="Times New Roman" panose="02020603050405020304" pitchFamily="18" charset="0"/>
              </a:rPr>
              <a:t>def my_func( *, a, b, c)</a:t>
            </a:r>
            <a:endParaRPr lang="en-US" altLang="zh-CN" sz="3200">
              <a:ea typeface="Times New Roman" panose="02020603050405020304" pitchFamily="18" charset="0"/>
            </a:endParaRPr>
          </a:p>
        </p:txBody>
      </p:sp>
      <p:sp>
        <p:nvSpPr>
          <p:cNvPr id="2" name="文本框 1"/>
          <p:cNvSpPr txBox="1"/>
          <p:nvPr/>
        </p:nvSpPr>
        <p:spPr>
          <a:xfrm flipV="1">
            <a:off x="10560685" y="1012190"/>
            <a:ext cx="5828665" cy="112395"/>
          </a:xfrm>
          <a:prstGeom prst="rect">
            <a:avLst/>
          </a:prstGeom>
          <a:noFill/>
        </p:spPr>
        <p:txBody>
          <a:bodyPr wrap="square" rtlCol="0">
            <a:noAutofit/>
          </a:bodyPr>
          <a:p>
            <a:endParaRPr lang="zh-CN" altLang="en-US">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noChangeArrowheads="1"/>
          </p:cNvSpPr>
          <p:nvPr>
            <p:ph idx="1"/>
          </p:nvPr>
        </p:nvSpPr>
        <p:spPr>
          <a:xfrm>
            <a:off x="839416" y="965200"/>
            <a:ext cx="10369151" cy="4114800"/>
          </a:xfrm>
        </p:spPr>
        <p:txBody>
          <a:bodyPr/>
          <a:lstStyle/>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8.19</a:t>
            </a:r>
            <a:r>
              <a:rPr lang="zh-CN" altLang="zh-CN" sz="2400" dirty="0">
                <a:highlight>
                  <a:srgbClr val="00FFFF"/>
                </a:highlight>
                <a:cs typeface="Times New Roman" panose="02020603050405020304" pitchFamily="18" charset="0"/>
              </a:rPr>
              <a:t>] Example of forced named parameters (</a:t>
            </a:r>
            <a:r>
              <a:rPr lang="en-US" altLang="zh-CN" sz="2400" kern="100" dirty="0">
                <a:highlight>
                  <a:srgbClr val="FFFF00"/>
                </a:highlight>
                <a:latin typeface="Times New Roman" panose="02020603050405020304" pitchFamily="18" charset="0"/>
                <a:cs typeface="Times New Roman" panose="02020603050405020304" pitchFamily="18" charset="0"/>
              </a:rPr>
              <a:t>keyword_only.py</a:t>
            </a:r>
            <a:r>
              <a:rPr lang="zh-CN" altLang="zh-CN" sz="2400" dirty="0">
                <a:highlight>
                  <a:srgbClr val="00FFFF"/>
                </a:highlight>
                <a:cs typeface="Times New Roman" panose="02020603050405020304" pitchFamily="18" charset="0"/>
              </a:rPr>
              <a:t>). Calculate an overall grade based on midterm and final grades with specified weights</a:t>
            </a:r>
            <a:endParaRPr lang="zh-CN" altLang="en-US" sz="2400" dirty="0">
              <a:highlight>
                <a:srgbClr val="00FFFF"/>
              </a:highlight>
              <a:cs typeface="Times New Roman" panose="02020603050405020304" pitchFamily="18" charset="0"/>
            </a:endParaRPr>
          </a:p>
        </p:txBody>
      </p:sp>
      <p:sp>
        <p:nvSpPr>
          <p:cNvPr id="2" name="矩形 1"/>
          <p:cNvSpPr/>
          <p:nvPr/>
        </p:nvSpPr>
        <p:spPr>
          <a:xfrm>
            <a:off x="335280" y="2247265"/>
            <a:ext cx="11529695" cy="3253105"/>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my_sum(*, mid_score, end_score, mid_rate = 0.4): # Midterm grade, final grade, midterm grade weights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Calculate an overall grade based on midterm grades, final grades and weights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score = mid_score * mid_rate + end_score * (1 - mid_rate)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print(format(score, '.2f')) #Output the overall evaluation score, retaining 2 decimals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my_sum(mid_score = 88, end_score = 79) # 88 at midterm</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79 at end of period</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midterm weights are defaulted to 40%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my_sum(end_score = 79, mid_score = 88) #end_score = 79</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mid_score = 88</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mid_score weights are 40% by default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my_sum(88, 79)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#Error reported, must pass value explicitly using named parameters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标题 1"/>
          <p:cNvSpPr>
            <a:spLocks noGrp="1" noChangeArrowheads="1"/>
          </p:cNvSpPr>
          <p:nvPr>
            <p:ph type="title"/>
          </p:nvPr>
        </p:nvSpPr>
        <p:spPr>
          <a:xfrm>
            <a:off x="960755" y="460375"/>
            <a:ext cx="10125710" cy="504825"/>
          </a:xfrm>
        </p:spPr>
        <p:txBody>
          <a:bodyPr/>
          <a:lstStyle/>
          <a:p>
            <a:pPr eaLnBrk="1" hangingPunct="1">
              <a:defRPr/>
            </a:pPr>
            <a:r>
              <a:rPr lang="zh-CN" altLang="zh-CN" dirty="0">
                <a:ea typeface="Times New Roman" panose="02020603050405020304" pitchFamily="18" charset="0"/>
              </a:rPr>
              <a:t>Mandatory named parameters (</a:t>
            </a:r>
            <a:r>
              <a:rPr lang="en-US" altLang="zh-CN" dirty="0">
                <a:ea typeface="Times New Roman" panose="02020603050405020304" pitchFamily="18" charset="0"/>
              </a:rPr>
              <a:t>Keyword-only</a:t>
            </a:r>
            <a:r>
              <a:rPr lang="zh-CN" altLang="zh-CN" dirty="0">
                <a:ea typeface="Times New Roman" panose="02020603050405020304" pitchFamily="18" charset="0"/>
              </a:rPr>
              <a:t>) </a:t>
            </a:r>
            <a:r>
              <a:rPr lang="zh-CN" altLang="en-US" dirty="0">
                <a:ea typeface="Times New Roman" panose="02020603050405020304" pitchFamily="18" charset="0"/>
              </a:rPr>
              <a:t>(</a:t>
            </a:r>
            <a:r>
              <a:rPr lang="en-US" altLang="zh-CN" dirty="0">
                <a:ea typeface="Times New Roman" panose="02020603050405020304" pitchFamily="18" charset="0"/>
              </a:rPr>
              <a:t>2</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noChangeArrowheads="1"/>
          </p:cNvSpPr>
          <p:nvPr>
            <p:ph idx="1"/>
          </p:nvPr>
        </p:nvSpPr>
        <p:spPr>
          <a:xfrm>
            <a:off x="839416" y="965200"/>
            <a:ext cx="10369151" cy="4114800"/>
          </a:xfrm>
        </p:spPr>
        <p:txBody>
          <a:bodyPr/>
          <a:lstStyle/>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8.19</a:t>
            </a:r>
            <a:r>
              <a:rPr lang="zh-CN" altLang="zh-CN" sz="2400" dirty="0">
                <a:highlight>
                  <a:srgbClr val="00FFFF"/>
                </a:highlight>
                <a:cs typeface="Times New Roman" panose="02020603050405020304" pitchFamily="18" charset="0"/>
              </a:rPr>
              <a:t>] Example of forced named parameters (</a:t>
            </a:r>
            <a:r>
              <a:rPr lang="en-US" altLang="zh-CN" sz="2400" kern="100" dirty="0">
                <a:highlight>
                  <a:srgbClr val="FFFF00"/>
                </a:highlight>
                <a:latin typeface="Times New Roman" panose="02020603050405020304" pitchFamily="18" charset="0"/>
                <a:cs typeface="Times New Roman" panose="02020603050405020304" pitchFamily="18" charset="0"/>
              </a:rPr>
              <a:t>keyword_only.py</a:t>
            </a:r>
            <a:r>
              <a:rPr lang="zh-CN" altLang="zh-CN" sz="2400" dirty="0">
                <a:highlight>
                  <a:srgbClr val="00FFFF"/>
                </a:highlight>
                <a:cs typeface="Times New Roman" panose="02020603050405020304" pitchFamily="18" charset="0"/>
              </a:rPr>
              <a:t>). Calculate an overall grade based on midterm and final grades with specified weights</a:t>
            </a:r>
            <a:endParaRPr lang="zh-CN" altLang="en-US" sz="2400" dirty="0">
              <a:highlight>
                <a:srgbClr val="00FFFF"/>
              </a:highlight>
              <a:cs typeface="Times New Roman" panose="02020603050405020304" pitchFamily="18" charset="0"/>
            </a:endParaRPr>
          </a:p>
        </p:txBody>
      </p:sp>
      <p:sp>
        <p:nvSpPr>
          <p:cNvPr id="5" name="标题 1"/>
          <p:cNvSpPr>
            <a:spLocks noGrp="1" noChangeArrowheads="1"/>
          </p:cNvSpPr>
          <p:nvPr>
            <p:ph type="title"/>
          </p:nvPr>
        </p:nvSpPr>
        <p:spPr>
          <a:xfrm>
            <a:off x="960755" y="460375"/>
            <a:ext cx="10125710" cy="504825"/>
          </a:xfrm>
        </p:spPr>
        <p:txBody>
          <a:bodyPr/>
          <a:lstStyle/>
          <a:p>
            <a:pPr eaLnBrk="1" hangingPunct="1">
              <a:defRPr/>
            </a:pPr>
            <a:r>
              <a:rPr lang="zh-CN" altLang="zh-CN" dirty="0">
                <a:ea typeface="Times New Roman" panose="02020603050405020304" pitchFamily="18" charset="0"/>
              </a:rPr>
              <a:t>Mandatory named parameters (</a:t>
            </a:r>
            <a:r>
              <a:rPr lang="en-US" altLang="zh-CN" dirty="0">
                <a:ea typeface="Times New Roman" panose="02020603050405020304" pitchFamily="18" charset="0"/>
              </a:rPr>
              <a:t>Keyword-only</a:t>
            </a:r>
            <a:r>
              <a:rPr lang="zh-CN" altLang="zh-CN" dirty="0">
                <a:ea typeface="Times New Roman" panose="02020603050405020304" pitchFamily="18" charset="0"/>
              </a:rPr>
              <a:t>) </a:t>
            </a:r>
            <a:r>
              <a:rPr lang="zh-CN" altLang="en-US" dirty="0">
                <a:ea typeface="Times New Roman" panose="02020603050405020304" pitchFamily="18" charset="0"/>
              </a:rPr>
              <a:t>(</a:t>
            </a:r>
            <a:r>
              <a:rPr lang="en-US" altLang="zh-CN" dirty="0">
                <a:ea typeface="Times New Roman" panose="02020603050405020304" pitchFamily="18" charset="0"/>
              </a:rPr>
              <a:t>2</a:t>
            </a:r>
            <a:r>
              <a:rPr lang="zh-CN" altLang="en-US" dirty="0">
                <a:ea typeface="Times New Roman" panose="02020603050405020304" pitchFamily="18" charset="0"/>
              </a:rPr>
              <a:t>)</a:t>
            </a:r>
            <a:endParaRPr lang="zh-CN" altLang="en-US" dirty="0">
              <a:ea typeface="Times New Roman" panose="02020603050405020304" pitchFamily="18" charset="0"/>
            </a:endParaRPr>
          </a:p>
        </p:txBody>
      </p:sp>
      <p:pic>
        <p:nvPicPr>
          <p:cNvPr id="3891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7895" y="2420620"/>
            <a:ext cx="7129145" cy="2520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a:xfrm>
            <a:off x="911225" y="449580"/>
            <a:ext cx="9793288" cy="601663"/>
          </a:xfrm>
        </p:spPr>
        <p:txBody>
          <a:bodyPr/>
          <a:lstStyle/>
          <a:p>
            <a:pPr eaLnBrk="1" hangingPunct="1">
              <a:defRPr/>
            </a:pPr>
            <a:r>
              <a:rPr lang="zh-CN" altLang="zh-CN">
                <a:ea typeface="Times New Roman" panose="02020603050405020304" pitchFamily="18" charset="0"/>
              </a:rPr>
              <a:t>Parameter type checking</a:t>
            </a:r>
            <a:endParaRPr lang="zh-CN" altLang="en-US">
              <a:ea typeface="Times New Roman" panose="02020603050405020304" pitchFamily="18" charset="0"/>
            </a:endParaRPr>
          </a:p>
        </p:txBody>
      </p:sp>
      <p:sp>
        <p:nvSpPr>
          <p:cNvPr id="39939" name="内容占位符 2"/>
          <p:cNvSpPr>
            <a:spLocks noGrp="1" noChangeArrowheads="1"/>
          </p:cNvSpPr>
          <p:nvPr>
            <p:ph idx="1"/>
          </p:nvPr>
        </p:nvSpPr>
        <p:spPr>
          <a:xfrm>
            <a:off x="550863" y="1054418"/>
            <a:ext cx="10874375" cy="4700587"/>
          </a:xfrm>
        </p:spPr>
        <p:txBody>
          <a:bodyPr/>
          <a:lstStyle/>
          <a:p>
            <a:pPr algn="just" eaLnBrk="1" hangingPunct="1"/>
            <a:r>
              <a:rPr lang="zh-CN" altLang="zh-CN" sz="2400">
                <a:ea typeface="Times New Roman" panose="02020603050405020304" pitchFamily="18" charset="0"/>
              </a:rPr>
              <a:t>Define functions without qualifying the types of their arguments and return values</a:t>
            </a:r>
            <a:endParaRPr lang="en-US" altLang="zh-CN" sz="2400">
              <a:ea typeface="Times New Roman" panose="02020603050405020304" pitchFamily="18" charset="0"/>
            </a:endParaRPr>
          </a:p>
          <a:p>
            <a:pPr lvl="1" algn="just" eaLnBrk="1" hangingPunct="1"/>
            <a:r>
              <a:rPr lang="zh-CN" altLang="zh-CN" sz="2400">
                <a:ea typeface="Times New Roman" panose="02020603050405020304" pitchFamily="18" charset="0"/>
              </a:rPr>
              <a:t>This flexibility allows for polymorphism, i.e., it allows functions to be applied to different types of objects, e.g., </a:t>
            </a:r>
            <a:r>
              <a:rPr lang="en-US" altLang="zh-CN" sz="2400">
                <a:ea typeface="Times New Roman" panose="02020603050405020304" pitchFamily="18" charset="0"/>
              </a:rPr>
              <a:t>the my_average(a,b) </a:t>
            </a:r>
            <a:r>
              <a:rPr lang="zh-CN" altLang="zh-CN" sz="2400">
                <a:ea typeface="Times New Roman" panose="02020603050405020304" pitchFamily="18" charset="0"/>
              </a:rPr>
              <a:t>function, i.e., it can return the average of two </a:t>
            </a:r>
            <a:r>
              <a:rPr lang="en-US" altLang="zh-CN" sz="2400">
                <a:ea typeface="Times New Roman" panose="02020603050405020304" pitchFamily="18" charset="0"/>
              </a:rPr>
              <a:t>int </a:t>
            </a:r>
            <a:r>
              <a:rPr lang="zh-CN" altLang="zh-CN" sz="2400">
                <a:ea typeface="Times New Roman" panose="02020603050405020304" pitchFamily="18" charset="0"/>
              </a:rPr>
              <a:t>objects, or it can return the average of two </a:t>
            </a:r>
            <a:r>
              <a:rPr lang="en-US" altLang="zh-CN" sz="2400">
                <a:ea typeface="Times New Roman" panose="02020603050405020304" pitchFamily="18" charset="0"/>
              </a:rPr>
              <a:t>float </a:t>
            </a:r>
            <a:r>
              <a:rPr lang="zh-CN" altLang="zh-CN" sz="2400">
                <a:ea typeface="Times New Roman" panose="02020603050405020304" pitchFamily="18" charset="0"/>
              </a:rPr>
              <a:t>objects</a:t>
            </a:r>
            <a:endParaRPr lang="en-US" altLang="zh-CN" sz="2400">
              <a:ea typeface="Times New Roman" panose="02020603050405020304" pitchFamily="18" charset="0"/>
            </a:endParaRPr>
          </a:p>
          <a:p>
            <a:pPr algn="just" eaLnBrk="1" hangingPunct="1"/>
            <a:r>
              <a:rPr lang="zh-CN" altLang="zh-CN" sz="2400">
                <a:ea typeface="Times New Roman" panose="02020603050405020304" pitchFamily="18" charset="0"/>
              </a:rPr>
              <a:t>Errors are thrown when functions are called with arguments of unsupported types. For example, when the</a:t>
            </a:r>
            <a:r>
              <a:rPr lang="en-US" altLang="zh-CN" sz="2400">
                <a:ea typeface="Times New Roman" panose="02020603050405020304" pitchFamily="18" charset="0"/>
              </a:rPr>
              <a:t> my_average(a,b) </a:t>
            </a:r>
            <a:r>
              <a:rPr lang="zh-CN" altLang="zh-CN" sz="2400">
                <a:ea typeface="Times New Roman" panose="02020603050405020304" pitchFamily="18" charset="0"/>
              </a:rPr>
              <a:t>function is passed a </a:t>
            </a:r>
            <a:r>
              <a:rPr lang="en-US" altLang="zh-CN" sz="2400">
                <a:ea typeface="Times New Roman" panose="02020603050405020304" pitchFamily="18" charset="0"/>
              </a:rPr>
              <a:t>str </a:t>
            </a:r>
            <a:r>
              <a:rPr lang="zh-CN" altLang="zh-CN" sz="2400">
                <a:ea typeface="Times New Roman" panose="02020603050405020304" pitchFamily="18" charset="0"/>
              </a:rPr>
              <a:t>object as an argument, </a:t>
            </a:r>
            <a:r>
              <a:rPr lang="en-US" altLang="zh-CN" sz="2400">
                <a:ea typeface="Times New Roman" panose="02020603050405020304" pitchFamily="18" charset="0"/>
              </a:rPr>
              <a:t>Python </a:t>
            </a:r>
            <a:r>
              <a:rPr lang="zh-CN" altLang="zh-CN" sz="2400">
                <a:ea typeface="Times New Roman" panose="02020603050405020304" pitchFamily="18" charset="0"/>
              </a:rPr>
              <a:t>will throw the error </a:t>
            </a:r>
            <a:r>
              <a:rPr lang="en-US" altLang="zh-CN" sz="2400">
                <a:ea typeface="Times New Roman" panose="02020603050405020304" pitchFamily="18" charset="0"/>
              </a:rPr>
              <a:t>TypeError </a:t>
            </a:r>
            <a:r>
              <a:rPr lang="zh-CN" altLang="zh-CN" sz="2400">
                <a:ea typeface="Times New Roman" panose="02020603050405020304" pitchFamily="18" charset="0"/>
              </a:rPr>
              <a:t>at runtime</a:t>
            </a:r>
            <a:endParaRPr lang="zh-CN" altLang="zh-CN" sz="2400">
              <a:ea typeface="Times New Roman" panose="02020603050405020304" pitchFamily="18" charset="0"/>
            </a:endParaRPr>
          </a:p>
          <a:p>
            <a:pPr lvl="1" algn="just" eaLnBrk="1" hangingPunct="1"/>
            <a:r>
              <a:rPr lang="zh-CN" altLang="zh-CN" sz="2400">
                <a:ea typeface="Times New Roman" panose="02020603050405020304" pitchFamily="18" charset="0"/>
              </a:rPr>
              <a:t>The user must understand and ensure that the correct type of parameter value is passed when calling the function</a:t>
            </a:r>
            <a:endParaRPr lang="en-US" altLang="zh-CN" sz="2400">
              <a:ea typeface="Times New Roman" panose="02020603050405020304" pitchFamily="18" charset="0"/>
            </a:endParaRPr>
          </a:p>
          <a:p>
            <a:pPr algn="just" eaLnBrk="1" hangingPunct="1"/>
            <a:endParaRPr lang="zh-CN" altLang="en-US" sz="2400">
              <a:ea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7125" y="403225"/>
            <a:ext cx="9602788" cy="603250"/>
          </a:xfrm>
        </p:spPr>
        <p:txBody>
          <a:bodyPr/>
          <a:lstStyle/>
          <a:p>
            <a:pPr>
              <a:defRPr/>
            </a:pPr>
            <a:r>
              <a:rPr lang="zh-CN" altLang="en-US" dirty="0"/>
              <a:t>Parameter type checking and type annotations</a:t>
            </a:r>
            <a:endParaRPr lang="zh-CN" altLang="en-US" dirty="0"/>
          </a:p>
        </p:txBody>
      </p:sp>
      <p:sp>
        <p:nvSpPr>
          <p:cNvPr id="40963" name="内容占位符 2"/>
          <p:cNvSpPr>
            <a:spLocks noGrp="1" noChangeArrowheads="1"/>
          </p:cNvSpPr>
          <p:nvPr>
            <p:ph idx="1"/>
          </p:nvPr>
        </p:nvSpPr>
        <p:spPr>
          <a:xfrm>
            <a:off x="1127125" y="981075"/>
            <a:ext cx="9602788" cy="4484688"/>
          </a:xfrm>
        </p:spPr>
        <p:txBody>
          <a:bodyPr/>
          <a:lstStyle/>
          <a:p>
            <a:endParaRPr lang="en-US" altLang="zh-CN"/>
          </a:p>
          <a:p>
            <a:endParaRPr lang="zh-CN" altLang="en-US"/>
          </a:p>
        </p:txBody>
      </p:sp>
      <p:sp>
        <p:nvSpPr>
          <p:cNvPr id="3" name="文本框 2"/>
          <p:cNvSpPr txBox="1"/>
          <p:nvPr/>
        </p:nvSpPr>
        <p:spPr>
          <a:xfrm>
            <a:off x="462915" y="1035685"/>
            <a:ext cx="10119995" cy="1568450"/>
          </a:xfrm>
          <a:prstGeom prst="rect">
            <a:avLst/>
          </a:prstGeom>
          <a:noFill/>
        </p:spPr>
        <p:txBody>
          <a:bodyPr wrap="square">
            <a:spAutoFit/>
          </a:bodyPr>
          <a:lstStyle/>
          <a:p>
            <a:pPr>
              <a:defRPr/>
            </a:pPr>
            <a:r>
              <a:rPr sz="2400" dirty="0">
                <a:latin typeface="Times New Roman" panose="02020603050405020304" pitchFamily="18" charset="0"/>
                <a:ea typeface="Times New Roman" panose="02020603050405020304" pitchFamily="18" charset="0"/>
                <a:cs typeface="Times New Roman" panose="02020603050405020304" pitchFamily="18" charset="0"/>
              </a:rPr>
              <a:t>In Python 3.5 o</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n</a:t>
            </a:r>
            <a:r>
              <a:rPr sz="2400" dirty="0">
                <a:latin typeface="Times New Roman" panose="02020603050405020304" pitchFamily="18" charset="0"/>
                <a:ea typeface="Times New Roman" panose="02020603050405020304" pitchFamily="18" charset="0"/>
                <a:cs typeface="Times New Roman" panose="02020603050405020304" pitchFamily="18" charset="0"/>
              </a:rPr>
              <a:t>wards, it is possible to annotate the types of formal parameters and return values of functions. You can also annotate the types of variable identifiers.</a:t>
            </a:r>
            <a:endParaRPr sz="2400"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zh-CN" altLang="zh-CN" sz="2400" b="1" dirty="0">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8.20</a:t>
            </a:r>
            <a:r>
              <a:rPr lang="zh-CN" altLang="zh-CN" sz="2400" b="1" dirty="0">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Type annotation example (</a:t>
            </a:r>
            <a:r>
              <a:rPr lang="en-US" altLang="zh-CN" sz="2400" b="1" dirty="0">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type_annotation.py</a:t>
            </a:r>
            <a:r>
              <a:rPr lang="zh-CN" altLang="zh-CN" sz="2400" b="1" dirty="0">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400" dirty="0">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altLang="en-US" sz="2400" dirty="0">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601345" y="2632075"/>
            <a:ext cx="9829800" cy="1769745"/>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area(r: float) -&gt; float: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#Use formal parameter: type annotation for formal parameter type, use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-&gt;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type annotation for return value type</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res: float = 3.14 * r * r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#use variable name: type annotation variable type</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res</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r1 = 1.2 #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radius of the circle is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1.2</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print(area(r1))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#call the function that calculates and outputs the area of the circle</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0966"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88480" y="4437063"/>
            <a:ext cx="35861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文本框 5"/>
          <p:cNvSpPr txBox="1">
            <a:spLocks noChangeArrowheads="1"/>
          </p:cNvSpPr>
          <p:nvPr/>
        </p:nvSpPr>
        <p:spPr bwMode="auto">
          <a:xfrm>
            <a:off x="601345" y="5228908"/>
            <a:ext cx="10369550"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b="1">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b="1">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b="1">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b="1">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zh-CN" sz="2200">
                <a:latin typeface="Times New Roman" panose="02020603050405020304" pitchFamily="18" charset="0"/>
                <a:ea typeface="Times New Roman" panose="02020603050405020304" pitchFamily="18" charset="0"/>
                <a:cs typeface="Times New Roman" panose="02020603050405020304" pitchFamily="18" charset="0"/>
              </a:rPr>
              <a:t>Note: Type annotations are merely declarations of types, not mandatory restrictions. However, some development tools (e.g. </a:t>
            </a:r>
            <a:r>
              <a:rPr lang="en-US" altLang="zh-CN" sz="2200">
                <a:latin typeface="Times New Roman" panose="02020603050405020304" pitchFamily="18" charset="0"/>
                <a:ea typeface="Times New Roman" panose="02020603050405020304" pitchFamily="18" charset="0"/>
                <a:cs typeface="Times New Roman" panose="02020603050405020304" pitchFamily="18" charset="0"/>
              </a:rPr>
              <a:t>Pycharm</a:t>
            </a:r>
            <a:r>
              <a:rPr lang="zh-CN" altLang="zh-CN" sz="2200">
                <a:latin typeface="Times New Roman" panose="02020603050405020304" pitchFamily="18" charset="0"/>
                <a:ea typeface="Times New Roman" panose="02020603050405020304" pitchFamily="18" charset="0"/>
                <a:cs typeface="Times New Roman" panose="02020603050405020304" pitchFamily="18" charset="0"/>
              </a:rPr>
              <a:t>) will do type inference based on this specified type</a:t>
            </a:r>
            <a:endParaRPr lang="zh-CN" altLang="en-US" sz="220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a:xfrm>
            <a:off x="1055688" y="402908"/>
            <a:ext cx="9648825" cy="504825"/>
          </a:xfrm>
        </p:spPr>
        <p:txBody>
          <a:bodyPr/>
          <a:lstStyle/>
          <a:p>
            <a:pPr eaLnBrk="1" hangingPunct="1">
              <a:defRPr/>
            </a:pPr>
            <a:r>
              <a:rPr lang="zh-CN" altLang="zh-CN">
                <a:ea typeface="Times New Roman" panose="02020603050405020304" pitchFamily="18" charset="0"/>
              </a:rPr>
              <a:t>The return value of a function</a:t>
            </a:r>
            <a:endParaRPr lang="zh-CN" altLang="en-US">
              <a:ea typeface="Times New Roman" panose="02020603050405020304" pitchFamily="18" charset="0"/>
            </a:endParaRPr>
          </a:p>
        </p:txBody>
      </p:sp>
      <p:sp>
        <p:nvSpPr>
          <p:cNvPr id="36867" name="内容占位符 2"/>
          <p:cNvSpPr>
            <a:spLocks noGrp="1" noChangeArrowheads="1"/>
          </p:cNvSpPr>
          <p:nvPr>
            <p:ph idx="1"/>
          </p:nvPr>
        </p:nvSpPr>
        <p:spPr>
          <a:xfrm>
            <a:off x="550862" y="836613"/>
            <a:ext cx="11377785" cy="4114800"/>
          </a:xfrm>
        </p:spPr>
        <p:txBody>
          <a:bodyPr/>
          <a:lstStyle/>
          <a:p>
            <a:pPr algn="just" eaLnBrk="1" hangingPunct="1">
              <a:spcBef>
                <a:spcPts val="0"/>
              </a:spcBef>
              <a:defRPr/>
            </a:pPr>
            <a:r>
              <a:rPr lang="en-US" altLang="zh-CN" dirty="0">
                <a:ea typeface="Times New Roman" panose="02020603050405020304" pitchFamily="18" charset="0"/>
              </a:rPr>
              <a:t> </a:t>
            </a:r>
            <a:r>
              <a:rPr lang="en-US" altLang="zh-CN" sz="2200" dirty="0">
                <a:ea typeface="Times New Roman" panose="02020603050405020304" pitchFamily="18" charset="0"/>
              </a:rPr>
              <a:t>return </a:t>
            </a:r>
            <a:r>
              <a:rPr lang="zh-CN" altLang="zh-CN" sz="2200" dirty="0">
                <a:ea typeface="Times New Roman" panose="02020603050405020304" pitchFamily="18" charset="0"/>
              </a:rPr>
              <a:t>statements and function return values</a:t>
            </a:r>
            <a:endParaRPr lang="en-US" altLang="zh-CN" sz="2200" dirty="0">
              <a:ea typeface="Times New Roman" panose="02020603050405020304" pitchFamily="18" charset="0"/>
            </a:endParaRPr>
          </a:p>
          <a:p>
            <a:pPr marL="228600" lvl="1" algn="just" eaLnBrk="1" hangingPunct="1">
              <a:spcBef>
                <a:spcPts val="0"/>
              </a:spcBef>
              <a:defRPr/>
            </a:pPr>
            <a:r>
              <a:rPr lang="zh-CN" altLang="zh-CN" sz="2000" dirty="0">
                <a:highlight>
                  <a:srgbClr val="00FFFF"/>
                </a:highlight>
                <a:cs typeface="Times New Roman" panose="02020603050405020304" pitchFamily="18" charset="0"/>
              </a:rPr>
              <a:t>[Example </a:t>
            </a:r>
            <a:r>
              <a:rPr lang="en-US" altLang="zh-CN" sz="2000" dirty="0">
                <a:highlight>
                  <a:srgbClr val="00FFFF"/>
                </a:highlight>
                <a:cs typeface="Times New Roman" panose="02020603050405020304" pitchFamily="18" charset="0"/>
              </a:rPr>
              <a:t>8.21</a:t>
            </a:r>
            <a:r>
              <a:rPr lang="zh-CN" altLang="zh-CN" sz="2000" dirty="0">
                <a:highlight>
                  <a:srgbClr val="00FFFF"/>
                </a:highlight>
                <a:cs typeface="Times New Roman" panose="02020603050405020304" pitchFamily="18" charset="0"/>
              </a:rPr>
              <a:t>] Example of the return value of a function (</a:t>
            </a:r>
            <a:r>
              <a:rPr lang="en-US" altLang="zh-CN" sz="2000" kern="100" dirty="0">
                <a:highlight>
                  <a:srgbClr val="FFFF00"/>
                </a:highlight>
                <a:latin typeface="Times New Roman" panose="02020603050405020304" pitchFamily="18" charset="0"/>
                <a:cs typeface="Times New Roman" panose="02020603050405020304" pitchFamily="18" charset="0"/>
              </a:rPr>
              <a:t>my_max.py</a:t>
            </a:r>
            <a:r>
              <a:rPr lang="zh-CN" altLang="zh-CN" sz="2000" dirty="0">
                <a:highlight>
                  <a:srgbClr val="00FFFF"/>
                </a:highlight>
                <a:cs typeface="Times New Roman" panose="02020603050405020304" pitchFamily="18" charset="0"/>
              </a:rPr>
              <a:t>). </a:t>
            </a:r>
            <a:r>
              <a:rPr lang="zh-CN" altLang="zh-CN" sz="2000" dirty="0">
                <a:highlight>
                  <a:srgbClr val="00FFFF"/>
                </a:highlight>
                <a:cs typeface="Times New Roman" panose="02020603050405020304" pitchFamily="18" charset="0"/>
              </a:rPr>
              <a:t>Write a function that </a:t>
            </a:r>
            <a:r>
              <a:rPr lang="zh-CN" altLang="zh-CN" sz="2000" dirty="0">
                <a:highlight>
                  <a:srgbClr val="00FFFF"/>
                </a:highlight>
                <a:cs typeface="Times New Roman" panose="02020603050405020304" pitchFamily="18" charset="0"/>
              </a:rPr>
              <a:t>returns the value of a function </a:t>
            </a:r>
            <a:r>
              <a:rPr lang="zh-CN" altLang="zh-CN" sz="2000" dirty="0">
                <a:highlight>
                  <a:srgbClr val="00FFFF"/>
                </a:highlight>
                <a:cs typeface="Times New Roman" panose="02020603050405020304" pitchFamily="18" charset="0"/>
              </a:rPr>
              <a:t>using a </a:t>
            </a:r>
            <a:r>
              <a:rPr lang="en-US" altLang="zh-CN" sz="2000" dirty="0">
                <a:highlight>
                  <a:srgbClr val="00FFFF"/>
                </a:highlight>
                <a:cs typeface="Times New Roman" panose="02020603050405020304" pitchFamily="18" charset="0"/>
              </a:rPr>
              <a:t>return </a:t>
            </a:r>
            <a:r>
              <a:rPr lang="zh-CN" altLang="zh-CN" sz="2000" dirty="0">
                <a:highlight>
                  <a:srgbClr val="00FFFF"/>
                </a:highlight>
                <a:cs typeface="Times New Roman" panose="02020603050405020304" pitchFamily="18" charset="0"/>
              </a:rPr>
              <a:t>statement to find the maximum value of a number of numbers</a:t>
            </a:r>
            <a:endParaRPr lang="en-US" altLang="zh-CN" sz="2000" dirty="0">
              <a:highlight>
                <a:srgbClr val="00FFFF"/>
              </a:highlight>
              <a:cs typeface="Times New Roman" panose="02020603050405020304" pitchFamily="18" charset="0"/>
            </a:endParaRPr>
          </a:p>
          <a:p>
            <a:pPr algn="just" eaLnBrk="1" hangingPunct="1">
              <a:spcBef>
                <a:spcPts val="0"/>
              </a:spcBef>
              <a:defRPr/>
            </a:pPr>
            <a:endParaRPr lang="zh-CN" altLang="en-US" dirty="0">
              <a:ea typeface="Times New Roman" panose="02020603050405020304" pitchFamily="18" charset="0"/>
            </a:endParaRPr>
          </a:p>
        </p:txBody>
      </p:sp>
      <p:sp>
        <p:nvSpPr>
          <p:cNvPr id="2" name="矩形 1"/>
          <p:cNvSpPr/>
          <p:nvPr/>
        </p:nvSpPr>
        <p:spPr>
          <a:xfrm>
            <a:off x="948055" y="2348865"/>
            <a:ext cx="9864725" cy="1529715"/>
          </a:xfrm>
          <a:prstGeom prst="rect">
            <a:avLst/>
          </a:prstGeom>
          <a:solidFill>
            <a:schemeClr val="accent2">
              <a:lumMod val="20000"/>
              <a:lumOff val="80000"/>
            </a:schemeClr>
          </a:solidFill>
        </p:spPr>
        <p:txBody>
          <a:bodyPr>
            <a:noAutofit/>
          </a:bodyPr>
          <a:lstStyle/>
          <a:p>
            <a:pPr indent="266700" algn="just">
              <a:spcAft>
                <a:spcPts val="0"/>
              </a:spcAft>
              <a:defRPr/>
            </a:pPr>
            <a:r>
              <a:rPr lang="zh-CN" altLang="zh-CN" b="1" kern="100" dirty="0">
                <a:latin typeface="Times New Roman" panose="02020603050405020304" pitchFamily="18" charset="0"/>
                <a:ea typeface="Times New Roman" panose="02020603050405020304" pitchFamily="18" charset="0"/>
                <a:cs typeface="Times New Roman" panose="02020603050405020304" pitchFamily="18" charset="0"/>
              </a:rPr>
              <a:t>The general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method for finding the maximum value of a number of numbers </a:t>
            </a:r>
            <a:r>
              <a:rPr lang="zh-CN" altLang="zh-CN" b="1" kern="100" dirty="0">
                <a:latin typeface="Times New Roman" panose="02020603050405020304" pitchFamily="18" charset="0"/>
                <a:ea typeface="Times New Roman" panose="02020603050405020304" pitchFamily="18" charset="0"/>
                <a:cs typeface="Times New Roman" panose="02020603050405020304" pitchFamily="18" charset="0"/>
              </a:rPr>
              <a:t>is as follows:</a:t>
            </a:r>
            <a:endParaRPr lang="zh-CN" altLang="zh-CN"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b="1" kern="100" dirty="0">
                <a:latin typeface="Times New Roman" panose="02020603050405020304" pitchFamily="18" charset="0"/>
                <a:ea typeface="Times New Roman" panose="02020603050405020304" pitchFamily="18" charset="0"/>
                <a:cs typeface="Times New Roman" panose="02020603050405020304" pitchFamily="18" charset="0"/>
              </a:rPr>
              <a:t>) Set the initial value of the maximum value to a smaller number, or take the first number as the initial value of the maximum value.</a:t>
            </a:r>
            <a:endParaRPr lang="zh-CN" altLang="zh-CN" b="1" kern="100"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zh-CN" altLang="zh-CN"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b="1" kern="100" dirty="0">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b="1" kern="100" dirty="0">
                <a:latin typeface="Times New Roman" panose="02020603050405020304" pitchFamily="18" charset="0"/>
                <a:ea typeface="Times New Roman" panose="02020603050405020304" pitchFamily="18" charset="0"/>
                <a:cs typeface="Times New Roman" panose="02020603050405020304" pitchFamily="18" charset="0"/>
              </a:rPr>
              <a:t>) Using a loop, compare each number to the maximum value, and if this number is greater than the maximum value, set this number to the maximum value</a:t>
            </a:r>
            <a:endParaRPr lang="zh-CN" altLang="en-US"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120015" y="4004945"/>
            <a:ext cx="12005310" cy="441833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my_max(a, b, *c): #Find the maximum of several numbers.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max_value = a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#assume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first number is the maximum value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max_value &lt; b: #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max_value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less than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then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the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maximum value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max_value = b</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n in c: #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loop iterates over each element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maximum value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less than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then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the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maximum value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max_value &lt; 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max_value = 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max_value #Use the return statement to return the maximum value.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print(my_max(1, 2))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#find the maximum of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(1, 2)</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print(my_max(1, 7, 11, 2, 5))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#find the maximum of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(1, 7, 11, 2, 5)</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a:xfrm>
            <a:off x="1055688" y="402908"/>
            <a:ext cx="9648825" cy="504825"/>
          </a:xfrm>
        </p:spPr>
        <p:txBody>
          <a:bodyPr/>
          <a:lstStyle/>
          <a:p>
            <a:pPr eaLnBrk="1" hangingPunct="1">
              <a:defRPr/>
            </a:pPr>
            <a:r>
              <a:rPr lang="zh-CN" altLang="zh-CN">
                <a:ea typeface="Times New Roman" panose="02020603050405020304" pitchFamily="18" charset="0"/>
              </a:rPr>
              <a:t>The return value of a function</a:t>
            </a:r>
            <a:endParaRPr lang="zh-CN" altLang="en-US">
              <a:ea typeface="Times New Roman" panose="02020603050405020304" pitchFamily="18" charset="0"/>
            </a:endParaRPr>
          </a:p>
        </p:txBody>
      </p:sp>
      <p:sp>
        <p:nvSpPr>
          <p:cNvPr id="36867" name="内容占位符 2"/>
          <p:cNvSpPr>
            <a:spLocks noGrp="1" noChangeArrowheads="1"/>
          </p:cNvSpPr>
          <p:nvPr>
            <p:ph idx="1"/>
          </p:nvPr>
        </p:nvSpPr>
        <p:spPr>
          <a:xfrm>
            <a:off x="550862" y="836613"/>
            <a:ext cx="11377785" cy="4114800"/>
          </a:xfrm>
        </p:spPr>
        <p:txBody>
          <a:bodyPr/>
          <a:lstStyle/>
          <a:p>
            <a:pPr algn="just" eaLnBrk="1" hangingPunct="1">
              <a:spcBef>
                <a:spcPts val="0"/>
              </a:spcBef>
              <a:defRPr/>
            </a:pPr>
            <a:r>
              <a:rPr lang="en-US" altLang="zh-CN" dirty="0">
                <a:ea typeface="Times New Roman" panose="02020603050405020304" pitchFamily="18" charset="0"/>
              </a:rPr>
              <a:t> </a:t>
            </a:r>
            <a:r>
              <a:rPr lang="en-US" altLang="zh-CN" sz="2200" dirty="0">
                <a:ea typeface="Times New Roman" panose="02020603050405020304" pitchFamily="18" charset="0"/>
              </a:rPr>
              <a:t>return </a:t>
            </a:r>
            <a:r>
              <a:rPr lang="zh-CN" altLang="zh-CN" sz="2200" dirty="0">
                <a:ea typeface="Times New Roman" panose="02020603050405020304" pitchFamily="18" charset="0"/>
              </a:rPr>
              <a:t>statements and function return values</a:t>
            </a:r>
            <a:endParaRPr lang="en-US" altLang="zh-CN" sz="2200" dirty="0">
              <a:ea typeface="Times New Roman" panose="02020603050405020304" pitchFamily="18" charset="0"/>
            </a:endParaRPr>
          </a:p>
          <a:p>
            <a:pPr marL="228600" lvl="1" algn="just" eaLnBrk="1" hangingPunct="1">
              <a:spcBef>
                <a:spcPts val="0"/>
              </a:spcBef>
              <a:defRPr/>
            </a:pPr>
            <a:r>
              <a:rPr lang="zh-CN" altLang="zh-CN" sz="2000" dirty="0">
                <a:highlight>
                  <a:srgbClr val="00FFFF"/>
                </a:highlight>
                <a:cs typeface="Times New Roman" panose="02020603050405020304" pitchFamily="18" charset="0"/>
              </a:rPr>
              <a:t>[Example </a:t>
            </a:r>
            <a:r>
              <a:rPr lang="en-US" altLang="zh-CN" sz="2000" dirty="0">
                <a:highlight>
                  <a:srgbClr val="00FFFF"/>
                </a:highlight>
                <a:cs typeface="Times New Roman" panose="02020603050405020304" pitchFamily="18" charset="0"/>
              </a:rPr>
              <a:t>8.21</a:t>
            </a:r>
            <a:r>
              <a:rPr lang="zh-CN" altLang="zh-CN" sz="2000" dirty="0">
                <a:highlight>
                  <a:srgbClr val="00FFFF"/>
                </a:highlight>
                <a:cs typeface="Times New Roman" panose="02020603050405020304" pitchFamily="18" charset="0"/>
              </a:rPr>
              <a:t>] Example of the return value of a function (</a:t>
            </a:r>
            <a:r>
              <a:rPr lang="en-US" altLang="zh-CN" sz="2000" kern="100" dirty="0">
                <a:highlight>
                  <a:srgbClr val="FFFF00"/>
                </a:highlight>
                <a:latin typeface="Times New Roman" panose="02020603050405020304" pitchFamily="18" charset="0"/>
                <a:cs typeface="Times New Roman" panose="02020603050405020304" pitchFamily="18" charset="0"/>
              </a:rPr>
              <a:t>my_max.py</a:t>
            </a:r>
            <a:r>
              <a:rPr lang="zh-CN" altLang="zh-CN" sz="2000" dirty="0">
                <a:highlight>
                  <a:srgbClr val="00FFFF"/>
                </a:highlight>
                <a:cs typeface="Times New Roman" panose="02020603050405020304" pitchFamily="18" charset="0"/>
              </a:rPr>
              <a:t>). </a:t>
            </a:r>
            <a:r>
              <a:rPr lang="zh-CN" altLang="zh-CN" sz="2000" dirty="0">
                <a:highlight>
                  <a:srgbClr val="00FFFF"/>
                </a:highlight>
                <a:cs typeface="Times New Roman" panose="02020603050405020304" pitchFamily="18" charset="0"/>
              </a:rPr>
              <a:t>Write a function that </a:t>
            </a:r>
            <a:r>
              <a:rPr lang="zh-CN" altLang="zh-CN" sz="2000" dirty="0">
                <a:highlight>
                  <a:srgbClr val="00FFFF"/>
                </a:highlight>
                <a:cs typeface="Times New Roman" panose="02020603050405020304" pitchFamily="18" charset="0"/>
              </a:rPr>
              <a:t>returns the value of a function </a:t>
            </a:r>
            <a:r>
              <a:rPr lang="zh-CN" altLang="zh-CN" sz="2000" dirty="0">
                <a:highlight>
                  <a:srgbClr val="00FFFF"/>
                </a:highlight>
                <a:cs typeface="Times New Roman" panose="02020603050405020304" pitchFamily="18" charset="0"/>
              </a:rPr>
              <a:t>using a </a:t>
            </a:r>
            <a:r>
              <a:rPr lang="en-US" altLang="zh-CN" sz="2000" dirty="0">
                <a:highlight>
                  <a:srgbClr val="00FFFF"/>
                </a:highlight>
                <a:cs typeface="Times New Roman" panose="02020603050405020304" pitchFamily="18" charset="0"/>
              </a:rPr>
              <a:t>return </a:t>
            </a:r>
            <a:r>
              <a:rPr lang="zh-CN" altLang="zh-CN" sz="2000" dirty="0">
                <a:highlight>
                  <a:srgbClr val="00FFFF"/>
                </a:highlight>
                <a:cs typeface="Times New Roman" panose="02020603050405020304" pitchFamily="18" charset="0"/>
              </a:rPr>
              <a:t>statement to find the maximum value of a number of numbers</a:t>
            </a:r>
            <a:endParaRPr lang="en-US" altLang="zh-CN" sz="2000" dirty="0">
              <a:highlight>
                <a:srgbClr val="00FFFF"/>
              </a:highlight>
              <a:cs typeface="Times New Roman" panose="02020603050405020304" pitchFamily="18" charset="0"/>
            </a:endParaRPr>
          </a:p>
          <a:p>
            <a:pPr algn="just" eaLnBrk="1" hangingPunct="1">
              <a:spcBef>
                <a:spcPts val="0"/>
              </a:spcBef>
              <a:defRPr/>
            </a:pPr>
            <a:endParaRPr lang="zh-CN" altLang="en-US" dirty="0">
              <a:ea typeface="Times New Roman" panose="02020603050405020304" pitchFamily="18" charset="0"/>
            </a:endParaRPr>
          </a:p>
        </p:txBody>
      </p:sp>
      <p:sp>
        <p:nvSpPr>
          <p:cNvPr id="3" name="矩形 2"/>
          <p:cNvSpPr/>
          <p:nvPr/>
        </p:nvSpPr>
        <p:spPr>
          <a:xfrm>
            <a:off x="134620" y="2280920"/>
            <a:ext cx="12005310" cy="441833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my_max(a, b, *c): #Find the maximum of several numbers.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max_value = a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#assume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first number is the maximum value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max_value &lt; b: #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max_value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less than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then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the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maximum value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max_value = b</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n in c: #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loop iterates over each element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maximum value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less than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then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the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maximum value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max_value &lt; 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max_value = 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max_value #Use the return statement to return the maximum value.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print(my_max(1, 2))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#find the maximum of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(1, 2)</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print(my_max(1, 7, 11, 2, 5))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#find the maximum of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(1, 7, 11, 2, 5)</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199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58083" y="4869815"/>
            <a:ext cx="129540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1199456" y="476672"/>
            <a:ext cx="9604375" cy="504825"/>
          </a:xfrm>
        </p:spPr>
        <p:txBody>
          <a:bodyPr/>
          <a:lstStyle/>
          <a:p>
            <a:pPr eaLnBrk="1" hangingPunct="1">
              <a:defRPr/>
            </a:pPr>
            <a:r>
              <a:rPr lang="zh-CN" altLang="zh-CN" dirty="0">
                <a:ea typeface="Times New Roman" panose="02020603050405020304" pitchFamily="18" charset="0"/>
              </a:rPr>
              <a:t>Classification of </a:t>
            </a:r>
            <a:r>
              <a:rPr lang="en-US" altLang="zh-CN" dirty="0">
                <a:ea typeface="Times New Roman" panose="02020603050405020304" pitchFamily="18" charset="0"/>
              </a:rPr>
              <a:t>Python </a:t>
            </a:r>
            <a:r>
              <a:rPr lang="zh-CN" altLang="zh-CN" dirty="0">
                <a:ea typeface="Times New Roman" panose="02020603050405020304" pitchFamily="18" charset="0"/>
              </a:rPr>
              <a:t>Functions</a:t>
            </a:r>
            <a:endParaRPr lang="zh-CN" altLang="en-US" dirty="0">
              <a:ea typeface="Times New Roman" panose="02020603050405020304" pitchFamily="18" charset="0"/>
            </a:endParaRPr>
          </a:p>
        </p:txBody>
      </p:sp>
      <p:sp>
        <p:nvSpPr>
          <p:cNvPr id="17411" name="内容占位符 2"/>
          <p:cNvSpPr>
            <a:spLocks noGrp="1" noChangeArrowheads="1"/>
          </p:cNvSpPr>
          <p:nvPr>
            <p:ph idx="1"/>
          </p:nvPr>
        </p:nvSpPr>
        <p:spPr>
          <a:xfrm>
            <a:off x="550863" y="1125538"/>
            <a:ext cx="11233150" cy="4248150"/>
          </a:xfrm>
        </p:spPr>
        <p:txBody>
          <a:bodyPr/>
          <a:lstStyle/>
          <a:p>
            <a:pPr eaLnBrk="1" hangingPunct="1"/>
            <a:r>
              <a:rPr lang="zh-CN" altLang="zh-CN" sz="2400">
                <a:ea typeface="Times New Roman" panose="02020603050405020304" pitchFamily="18" charset="0"/>
              </a:rPr>
              <a:t>(</a:t>
            </a:r>
            <a:r>
              <a:rPr lang="en-US" altLang="zh-CN" sz="2400">
                <a:ea typeface="Times New Roman" panose="02020603050405020304" pitchFamily="18" charset="0"/>
              </a:rPr>
              <a:t>1</a:t>
            </a:r>
            <a:r>
              <a:rPr lang="zh-CN" altLang="zh-CN" sz="2400">
                <a:ea typeface="Times New Roman" panose="02020603050405020304" pitchFamily="18" charset="0"/>
              </a:rPr>
              <a:t>) </a:t>
            </a:r>
            <a:r>
              <a:rPr lang="zh-CN" altLang="zh-CN" sz="2400">
                <a:solidFill>
                  <a:srgbClr val="FF0000"/>
                </a:solidFill>
                <a:ea typeface="Times New Roman" panose="02020603050405020304" pitchFamily="18" charset="0"/>
              </a:rPr>
              <a:t>Built-in functions</a:t>
            </a:r>
            <a:r>
              <a:rPr lang="zh-CN" altLang="zh-CN" sz="2400">
                <a:ea typeface="Times New Roman" panose="02020603050405020304" pitchFamily="18" charset="0"/>
              </a:rPr>
              <a:t>: </a:t>
            </a:r>
            <a:r>
              <a:rPr lang="en-US" altLang="zh-CN" sz="2400">
                <a:ea typeface="Times New Roman" panose="02020603050405020304" pitchFamily="18" charset="0"/>
              </a:rPr>
              <a:t>Python </a:t>
            </a:r>
            <a:r>
              <a:rPr lang="zh-CN" altLang="zh-CN" sz="2400">
                <a:ea typeface="Times New Roman" panose="02020603050405020304" pitchFamily="18" charset="0"/>
              </a:rPr>
              <a:t>has built-in several commonly used functions, such as </a:t>
            </a:r>
            <a:r>
              <a:rPr lang="en-US" altLang="zh-CN" sz="2400">
                <a:ea typeface="Times New Roman" panose="02020603050405020304" pitchFamily="18" charset="0"/>
              </a:rPr>
              <a:t>abs()</a:t>
            </a:r>
            <a:r>
              <a:rPr lang="zh-CN" altLang="zh-CN" sz="2400">
                <a:ea typeface="Times New Roman" panose="02020603050405020304" pitchFamily="18" charset="0"/>
              </a:rPr>
              <a:t>, </a:t>
            </a:r>
            <a:r>
              <a:rPr lang="en-US" altLang="zh-CN" sz="2400">
                <a:ea typeface="Times New Roman" panose="02020603050405020304" pitchFamily="18" charset="0"/>
              </a:rPr>
              <a:t>len()</a:t>
            </a:r>
            <a:r>
              <a:rPr lang="zh-CN" altLang="zh-CN" sz="2400">
                <a:ea typeface="Times New Roman" panose="02020603050405020304" pitchFamily="18" charset="0"/>
              </a:rPr>
              <a:t>, etc., which can be used directly in the program.</a:t>
            </a:r>
            <a:endParaRPr lang="zh-CN" altLang="zh-CN" sz="2400">
              <a:ea typeface="Times New Roman" panose="02020603050405020304" pitchFamily="18" charset="0"/>
            </a:endParaRPr>
          </a:p>
          <a:p>
            <a:pPr eaLnBrk="1" hangingPunct="1"/>
            <a:r>
              <a:rPr lang="zh-CN" altLang="zh-CN" sz="2400">
                <a:ea typeface="Times New Roman" panose="02020603050405020304" pitchFamily="18" charset="0"/>
              </a:rPr>
              <a:t>(</a:t>
            </a:r>
            <a:r>
              <a:rPr lang="en-US" altLang="zh-CN" sz="2400">
                <a:ea typeface="Times New Roman" panose="02020603050405020304" pitchFamily="18" charset="0"/>
              </a:rPr>
              <a:t>2</a:t>
            </a:r>
            <a:r>
              <a:rPr lang="zh-CN" altLang="zh-CN" sz="2400">
                <a:ea typeface="Times New Roman" panose="02020603050405020304" pitchFamily="18" charset="0"/>
              </a:rPr>
              <a:t>) </a:t>
            </a:r>
            <a:r>
              <a:rPr lang="zh-CN" altLang="zh-CN" sz="2400">
                <a:solidFill>
                  <a:srgbClr val="FF0000"/>
                </a:solidFill>
                <a:ea typeface="Times New Roman" panose="02020603050405020304" pitchFamily="18" charset="0"/>
              </a:rPr>
              <a:t>Standard Library Functions</a:t>
            </a:r>
            <a:r>
              <a:rPr lang="zh-CN" altLang="zh-CN" sz="2400">
                <a:ea typeface="Times New Roman" panose="02020603050405020304" pitchFamily="18" charset="0"/>
              </a:rPr>
              <a:t>: The </a:t>
            </a:r>
            <a:r>
              <a:rPr lang="en-US" altLang="zh-CN" sz="2400">
                <a:ea typeface="Times New Roman" panose="02020603050405020304" pitchFamily="18" charset="0"/>
              </a:rPr>
              <a:t>Python </a:t>
            </a:r>
            <a:r>
              <a:rPr lang="zh-CN" altLang="zh-CN" sz="2400">
                <a:ea typeface="Times New Roman" panose="02020603050405020304" pitchFamily="18" charset="0"/>
              </a:rPr>
              <a:t>language installer installs several standard libraries, such as </a:t>
            </a:r>
            <a:r>
              <a:rPr lang="en-US" altLang="zh-CN" sz="2400">
                <a:ea typeface="Times New Roman" panose="02020603050405020304" pitchFamily="18" charset="0"/>
              </a:rPr>
              <a:t>math</a:t>
            </a:r>
            <a:r>
              <a:rPr lang="zh-CN" altLang="zh-CN" sz="2400">
                <a:ea typeface="Times New Roman" panose="02020603050405020304" pitchFamily="18" charset="0"/>
              </a:rPr>
              <a:t>, </a:t>
            </a:r>
            <a:r>
              <a:rPr lang="en-US" altLang="zh-CN" sz="2400">
                <a:ea typeface="Times New Roman" panose="02020603050405020304" pitchFamily="18" charset="0"/>
              </a:rPr>
              <a:t>random</a:t>
            </a:r>
            <a:r>
              <a:rPr lang="zh-CN" altLang="zh-CN" sz="2400">
                <a:ea typeface="Times New Roman" panose="02020603050405020304" pitchFamily="18" charset="0"/>
              </a:rPr>
              <a:t>, and so on. You can import the libraries and use the functions defined in them by using the </a:t>
            </a:r>
            <a:r>
              <a:rPr lang="en-US" altLang="zh-CN" sz="2400">
                <a:ea typeface="Times New Roman" panose="02020603050405020304" pitchFamily="18" charset="0"/>
              </a:rPr>
              <a:t>import </a:t>
            </a:r>
            <a:r>
              <a:rPr lang="zh-CN" altLang="zh-CN" sz="2400">
                <a:ea typeface="Times New Roman" panose="02020603050405020304" pitchFamily="18" charset="0"/>
              </a:rPr>
              <a:t>statement.</a:t>
            </a:r>
            <a:endParaRPr lang="zh-CN" altLang="zh-CN" sz="2400">
              <a:ea typeface="Times New Roman" panose="02020603050405020304" pitchFamily="18" charset="0"/>
            </a:endParaRPr>
          </a:p>
          <a:p>
            <a:pPr eaLnBrk="1" hangingPunct="1"/>
            <a:r>
              <a:rPr lang="zh-CN" altLang="zh-CN" sz="2400">
                <a:ea typeface="Times New Roman" panose="02020603050405020304" pitchFamily="18" charset="0"/>
              </a:rPr>
              <a:t>(</a:t>
            </a:r>
            <a:r>
              <a:rPr lang="en-US" altLang="zh-CN" sz="2400">
                <a:ea typeface="Times New Roman" panose="02020603050405020304" pitchFamily="18" charset="0"/>
              </a:rPr>
              <a:t>3</a:t>
            </a:r>
            <a:r>
              <a:rPr lang="zh-CN" altLang="zh-CN" sz="2400">
                <a:ea typeface="Times New Roman" panose="02020603050405020304" pitchFamily="18" charset="0"/>
              </a:rPr>
              <a:t>) </a:t>
            </a:r>
            <a:r>
              <a:rPr lang="zh-CN" altLang="zh-CN" sz="2400">
                <a:solidFill>
                  <a:srgbClr val="FF0000"/>
                </a:solidFill>
                <a:ea typeface="Times New Roman" panose="02020603050405020304" pitchFamily="18" charset="0"/>
              </a:rPr>
              <a:t>Third-party library functions</a:t>
            </a:r>
            <a:r>
              <a:rPr lang="zh-CN" altLang="zh-CN" sz="2400">
                <a:ea typeface="Times New Roman" panose="02020603050405020304" pitchFamily="18" charset="0"/>
              </a:rPr>
              <a:t>.The </a:t>
            </a:r>
            <a:r>
              <a:rPr lang="en-US" altLang="zh-CN" sz="2400">
                <a:ea typeface="Times New Roman" panose="02020603050405020304" pitchFamily="18" charset="0"/>
              </a:rPr>
              <a:t>Python </a:t>
            </a:r>
            <a:r>
              <a:rPr lang="zh-CN" altLang="zh-CN" sz="2400">
                <a:ea typeface="Times New Roman" panose="02020603050405020304" pitchFamily="18" charset="0"/>
              </a:rPr>
              <a:t>community provides many other high-quality libraries, such as the </a:t>
            </a:r>
            <a:r>
              <a:rPr lang="en-US" altLang="zh-CN" sz="2400">
                <a:ea typeface="Times New Roman" panose="02020603050405020304" pitchFamily="18" charset="0"/>
              </a:rPr>
              <a:t>Python </a:t>
            </a:r>
            <a:r>
              <a:rPr lang="zh-CN" altLang="zh-CN" sz="2400">
                <a:ea typeface="Times New Roman" panose="02020603050405020304" pitchFamily="18" charset="0"/>
              </a:rPr>
              <a:t>Image Library and so on. After downloading and installing these libraries, you can import them and use the functions defined in them by using the </a:t>
            </a:r>
            <a:r>
              <a:rPr lang="en-US" altLang="zh-CN" sz="2400">
                <a:ea typeface="Times New Roman" panose="02020603050405020304" pitchFamily="18" charset="0"/>
              </a:rPr>
              <a:t>import </a:t>
            </a:r>
            <a:r>
              <a:rPr lang="zh-CN" altLang="zh-CN" sz="2400">
                <a:ea typeface="Times New Roman" panose="02020603050405020304" pitchFamily="18" charset="0"/>
              </a:rPr>
              <a:t>statement</a:t>
            </a:r>
            <a:endParaRPr lang="zh-CN" altLang="zh-CN" sz="2400">
              <a:ea typeface="Times New Roman" panose="02020603050405020304" pitchFamily="18" charset="0"/>
            </a:endParaRPr>
          </a:p>
          <a:p>
            <a:pPr eaLnBrk="1" hangingPunct="1"/>
            <a:r>
              <a:rPr lang="zh-CN" altLang="zh-CN" sz="2400">
                <a:ea typeface="Times New Roman" panose="02020603050405020304" pitchFamily="18" charset="0"/>
              </a:rPr>
              <a:t>(</a:t>
            </a:r>
            <a:r>
              <a:rPr lang="en-US" altLang="zh-CN" sz="2400">
                <a:ea typeface="Times New Roman" panose="02020603050405020304" pitchFamily="18" charset="0"/>
              </a:rPr>
              <a:t>4</a:t>
            </a:r>
            <a:r>
              <a:rPr lang="zh-CN" altLang="zh-CN" sz="2400">
                <a:ea typeface="Times New Roman" panose="02020603050405020304" pitchFamily="18" charset="0"/>
              </a:rPr>
              <a:t>) </a:t>
            </a:r>
            <a:r>
              <a:rPr lang="zh-CN" altLang="zh-CN" sz="2400">
                <a:solidFill>
                  <a:srgbClr val="FF0000"/>
                </a:solidFill>
                <a:ea typeface="Times New Roman" panose="02020603050405020304" pitchFamily="18" charset="0"/>
              </a:rPr>
              <a:t>User-defined functions</a:t>
            </a:r>
            <a:r>
              <a:rPr lang="zh-CN" altLang="zh-CN" sz="2400">
                <a:ea typeface="Times New Roman" panose="02020603050405020304" pitchFamily="18" charset="0"/>
              </a:rPr>
              <a:t>. This chapter will discuss in detail the definition of the function and the method of invocation</a:t>
            </a:r>
            <a:endParaRPr lang="zh-CN" altLang="en-US" sz="2400">
              <a:ea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a:xfrm>
            <a:off x="1306830" y="404178"/>
            <a:ext cx="9577388" cy="504825"/>
          </a:xfrm>
        </p:spPr>
        <p:txBody>
          <a:bodyPr/>
          <a:lstStyle/>
          <a:p>
            <a:pPr eaLnBrk="1" hangingPunct="1">
              <a:defRPr/>
            </a:pPr>
            <a:r>
              <a:rPr lang="zh-CN" altLang="zh-CN" dirty="0">
                <a:ea typeface="Times New Roman" panose="02020603050405020304" pitchFamily="18" charset="0"/>
              </a:rPr>
              <a:t>Multiple </a:t>
            </a:r>
            <a:r>
              <a:rPr lang="en-US" altLang="zh-CN" dirty="0">
                <a:ea typeface="Times New Roman" panose="02020603050405020304" pitchFamily="18" charset="0"/>
              </a:rPr>
              <a:t>return </a:t>
            </a:r>
            <a:r>
              <a:rPr lang="zh-CN" altLang="zh-CN" dirty="0">
                <a:ea typeface="Times New Roman" panose="02020603050405020304" pitchFamily="18" charset="0"/>
              </a:rPr>
              <a:t>statements</a:t>
            </a:r>
            <a:endParaRPr lang="zh-CN" altLang="en-US" dirty="0">
              <a:ea typeface="Times New Roman" panose="02020603050405020304" pitchFamily="18" charset="0"/>
            </a:endParaRPr>
          </a:p>
        </p:txBody>
      </p:sp>
      <p:sp>
        <p:nvSpPr>
          <p:cNvPr id="37891" name="内容占位符 2"/>
          <p:cNvSpPr>
            <a:spLocks noGrp="1" noChangeArrowheads="1"/>
          </p:cNvSpPr>
          <p:nvPr>
            <p:ph idx="1"/>
          </p:nvPr>
        </p:nvSpPr>
        <p:spPr>
          <a:xfrm>
            <a:off x="403225" y="868680"/>
            <a:ext cx="11525423" cy="4114800"/>
          </a:xfrm>
        </p:spPr>
        <p:txBody>
          <a:bodyPr/>
          <a:lstStyle/>
          <a:p>
            <a:pPr algn="just" eaLnBrk="1" hangingPunct="1">
              <a:spcBef>
                <a:spcPts val="0"/>
              </a:spcBef>
              <a:defRPr/>
            </a:pPr>
            <a:r>
              <a:rPr lang="en-US" altLang="zh-CN" sz="2200" dirty="0">
                <a:ea typeface="Times New Roman" panose="02020603050405020304" pitchFamily="18" charset="0"/>
              </a:rPr>
              <a:t>The return </a:t>
            </a:r>
            <a:r>
              <a:rPr lang="zh-CN" altLang="zh-CN" sz="2200" dirty="0">
                <a:ea typeface="Times New Roman" panose="02020603050405020304" pitchFamily="18" charset="0"/>
              </a:rPr>
              <a:t>statement can be placed anywhere in the function, and when the first </a:t>
            </a:r>
            <a:r>
              <a:rPr lang="en-US" altLang="zh-CN" sz="2200" dirty="0">
                <a:ea typeface="Times New Roman" panose="02020603050405020304" pitchFamily="18" charset="0"/>
              </a:rPr>
              <a:t>return statement </a:t>
            </a:r>
            <a:r>
              <a:rPr lang="zh-CN" altLang="zh-CN" sz="2200" dirty="0">
                <a:ea typeface="Times New Roman" panose="02020603050405020304" pitchFamily="18" charset="0"/>
              </a:rPr>
              <a:t>is executed, the program returns to the calling program.</a:t>
            </a:r>
            <a:endParaRPr lang="en-US" altLang="zh-CN" sz="2200" dirty="0">
              <a:ea typeface="Times New Roman" panose="02020603050405020304" pitchFamily="18" charset="0"/>
            </a:endParaRPr>
          </a:p>
          <a:p>
            <a:pPr algn="just" eaLnBrk="1" hangingPunct="1">
              <a:spcBef>
                <a:spcPts val="0"/>
              </a:spcBef>
              <a:defRPr/>
            </a:pPr>
            <a:r>
              <a:rPr lang="zh-CN" altLang="zh-CN" sz="2200" dirty="0">
                <a:highlight>
                  <a:srgbClr val="00FFFF"/>
                </a:highlight>
                <a:cs typeface="Times New Roman" panose="02020603050405020304" pitchFamily="18" charset="0"/>
              </a:rPr>
              <a:t>[Example </a:t>
            </a:r>
            <a:r>
              <a:rPr lang="en-US" altLang="zh-CN" sz="2200" dirty="0">
                <a:highlight>
                  <a:srgbClr val="00FFFF"/>
                </a:highlight>
                <a:cs typeface="Times New Roman" panose="02020603050405020304" pitchFamily="18" charset="0"/>
              </a:rPr>
              <a:t>8.22</a:t>
            </a:r>
            <a:r>
              <a:rPr lang="zh-CN" altLang="zh-CN" sz="2200" dirty="0">
                <a:highlight>
                  <a:srgbClr val="00FFFF"/>
                </a:highlight>
                <a:cs typeface="Times New Roman" panose="02020603050405020304" pitchFamily="18" charset="0"/>
              </a:rPr>
              <a:t>] Determining Prime Numbers (</a:t>
            </a:r>
            <a:r>
              <a:rPr lang="en-US" altLang="zh-CN" sz="2200" kern="100" dirty="0">
                <a:highlight>
                  <a:srgbClr val="FFFF00"/>
                </a:highlight>
                <a:latin typeface="Times New Roman" panose="02020603050405020304" pitchFamily="18" charset="0"/>
                <a:cs typeface="Times New Roman" panose="02020603050405020304" pitchFamily="18" charset="0"/>
              </a:rPr>
              <a:t>prime.py</a:t>
            </a:r>
            <a:r>
              <a:rPr lang="zh-CN" altLang="zh-CN" sz="2200" dirty="0">
                <a:highlight>
                  <a:srgbClr val="00FFFF"/>
                </a:highlight>
                <a:cs typeface="Times New Roman" panose="02020603050405020304" pitchFamily="18" charset="0"/>
              </a:rPr>
              <a:t>). </a:t>
            </a:r>
            <a:r>
              <a:rPr lang="zh-CN" altLang="zh-CN" sz="2200" dirty="0">
                <a:highlight>
                  <a:srgbClr val="00FFFF"/>
                </a:highlight>
                <a:cs typeface="Times New Roman" panose="02020603050405020304" pitchFamily="18" charset="0"/>
              </a:rPr>
              <a:t>Prepare a function that determines whether a number is prime, and then write test code that determines and outputs the number of prime numbers in the range of </a:t>
            </a:r>
            <a:r>
              <a:rPr lang="en-US" altLang="zh-CN" sz="2200" dirty="0">
                <a:highlight>
                  <a:srgbClr val="00FFFF"/>
                </a:highlight>
                <a:cs typeface="Times New Roman" panose="02020603050405020304" pitchFamily="18" charset="0"/>
              </a:rPr>
              <a:t>1~99.</a:t>
            </a:r>
            <a:endParaRPr lang="zh-CN" altLang="en-US" sz="2200" dirty="0">
              <a:highlight>
                <a:srgbClr val="00FFFF"/>
              </a:highlight>
              <a:cs typeface="Times New Roman" panose="02020603050405020304" pitchFamily="18" charset="0"/>
            </a:endParaRPr>
          </a:p>
        </p:txBody>
      </p:sp>
      <p:graphicFrame>
        <p:nvGraphicFramePr>
          <p:cNvPr id="43012" name="对象 8"/>
          <p:cNvGraphicFramePr>
            <a:graphicFrameLocks noChangeAspect="1"/>
          </p:cNvGraphicFramePr>
          <p:nvPr/>
        </p:nvGraphicFramePr>
        <p:xfrm>
          <a:off x="2855913" y="3644900"/>
          <a:ext cx="360362" cy="360363"/>
        </p:xfrm>
        <a:graphic>
          <a:graphicData uri="http://schemas.openxmlformats.org/presentationml/2006/ole">
            <mc:AlternateContent xmlns:mc="http://schemas.openxmlformats.org/markup-compatibility/2006">
              <mc:Choice xmlns:v="urn:schemas-microsoft-com:vml" Requires="v">
                <p:oleObj spid="_x0000_s1028" name="公式" r:id="rId1" imgW="241300" imgH="228600" progId="Equation.3">
                  <p:embed/>
                </p:oleObj>
              </mc:Choice>
              <mc:Fallback>
                <p:oleObj name="公式" r:id="rId1" imgW="241300" imgH="228600" progId="Equation.3">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36449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矩形 11"/>
          <p:cNvSpPr>
            <a:spLocks noChangeArrowheads="1"/>
          </p:cNvSpPr>
          <p:nvPr/>
        </p:nvSpPr>
        <p:spPr bwMode="auto">
          <a:xfrm>
            <a:off x="263366" y="2708751"/>
            <a:ext cx="11596688" cy="4154170"/>
          </a:xfrm>
          <a:prstGeom prst="rect">
            <a:avLst/>
          </a:prstGeom>
          <a:solidFill>
            <a:schemeClr val="accent4">
              <a:lumMod val="20000"/>
              <a:lumOff val="80000"/>
            </a:schemeClr>
          </a:solidFill>
          <a:ln w="9525">
            <a:solidFill>
              <a:srgbClr val="FF0000"/>
            </a:solidFill>
            <a:miter lim="800000"/>
          </a:ln>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defRPr/>
            </a:pP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a:t>
            </a:r>
            <a:r>
              <a:rPr lang="en-US" altLang="zh-CN" sz="22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is_prime</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t>
            </a:r>
            <a:endPar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ct val="0"/>
              </a:spcBef>
              <a:buClrTx/>
              <a:buSzTx/>
              <a:buFontTx/>
              <a:buNone/>
              <a:defRPr/>
            </a:pP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n &lt; 2: return False </a:t>
            </a:r>
            <a:r>
              <a:rPr lang="zh-CN" alt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a:t>
            </a:r>
            <a:r>
              <a:rPr lang="zh-CN" alt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less than </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a:t>
            </a:r>
            <a:r>
              <a:rPr lang="zh-CN" alt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False</a:t>
            </a:r>
            <a:endPar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ct val="0"/>
              </a:spcBef>
              <a:buClrTx/>
              <a:buSzTx/>
              <a:buFontTx/>
              <a:buNone/>
              <a:defRPr/>
            </a:pPr>
            <a:r>
              <a:rPr lang="en-US" altLang="zh-CN" sz="22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 </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2</a:t>
            </a:r>
            <a:endPar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ct val="0"/>
              </a:spcBef>
              <a:buClrTx/>
              <a:buSzTx/>
              <a:buFontTx/>
              <a:buNone/>
              <a:defRPr/>
            </a:pP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while </a:t>
            </a:r>
            <a:r>
              <a:rPr lang="en-US" altLang="zh-CN" sz="22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i*i </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&lt;= n.</a:t>
            </a:r>
            <a:endPar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ct val="0"/>
              </a:spcBef>
              <a:buClrTx/>
              <a:buSzTx/>
              <a:buFontTx/>
              <a:buNone/>
              <a:defRPr/>
            </a:pP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zh-CN" alt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Once </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is </a:t>
            </a:r>
            <a:r>
              <a:rPr lang="zh-CN" alt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divisible by any integer from </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a:t>
            </a:r>
            <a:r>
              <a:rPr lang="zh-CN" alt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a:t>
            </a:r>
            <a:r>
              <a:rPr lang="zh-CN" alt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not prime, return </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False.</a:t>
            </a:r>
            <a:endPar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ct val="0"/>
              </a:spcBef>
              <a:buClrTx/>
              <a:buSzTx/>
              <a:buFontTx/>
              <a:buNone/>
              <a:defRPr/>
            </a:pP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n % </a:t>
            </a:r>
            <a:r>
              <a:rPr lang="en-US" altLang="zh-CN" sz="22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0: return False </a:t>
            </a:r>
            <a:endPar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ct val="0"/>
              </a:spcBef>
              <a:buClrTx/>
              <a:buSzTx/>
              <a:buFontTx/>
              <a:buNone/>
              <a:defRPr/>
            </a:pPr>
            <a:r>
              <a:rPr lang="en-US" altLang="zh-CN" sz="22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 </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1</a:t>
            </a:r>
            <a:endPar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ct val="0"/>
              </a:spcBef>
              <a:buClrTx/>
              <a:buSzTx/>
              <a:buFontTx/>
              <a:buNone/>
              <a:defRPr/>
            </a:pP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True</a:t>
            </a:r>
            <a:endPar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ct val="0"/>
              </a:spcBef>
              <a:buClrTx/>
              <a:buSzTx/>
              <a:buFontTx/>
              <a:buNone/>
              <a:defRPr/>
            </a:pP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Test code</a:t>
            </a:r>
            <a:endParaRPr lang="zh-CN" alt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ct val="0"/>
              </a:spcBef>
              <a:buClrTx/>
              <a:buSzTx/>
              <a:buFontTx/>
              <a:buNone/>
              <a:defRPr/>
            </a:pP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a:t>
            </a:r>
            <a:r>
              <a:rPr lang="en-US" altLang="zh-CN" sz="22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 range(100): # </a:t>
            </a:r>
            <a:r>
              <a:rPr lang="zh-CN" alt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Determine and output the number of prime numbers from </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to 99</a:t>
            </a:r>
            <a:r>
              <a:rPr lang="zh-CN" alt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separated by spaces.</a:t>
            </a:r>
            <a:endParaRPr lang="zh-CN" alt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ct val="0"/>
              </a:spcBef>
              <a:buClrTx/>
              <a:buSzTx/>
              <a:buFontTx/>
              <a:buNone/>
              <a:defRPr/>
            </a:pP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a:t>
            </a:r>
            <a:r>
              <a:rPr lang="en-US" altLang="zh-CN" sz="22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is_prime</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a:t>
            </a:r>
            <a:r>
              <a:rPr lang="en-US" altLang="zh-CN" sz="22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end=' ')</a:t>
            </a:r>
            <a:endParaRPr lang="en-US" altLang="zh-CN"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30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720" y="4868863"/>
            <a:ext cx="6843713"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5"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b="1">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b="1">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b="1">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b="1">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9pPr>
          </a:lstStyle>
          <a:p>
            <a:pPr>
              <a:lnSpc>
                <a:spcPct val="100000"/>
              </a:lnSpc>
              <a:spcBef>
                <a:spcPct val="0"/>
              </a:spcBef>
              <a:buClrTx/>
              <a:buSzTx/>
              <a:buFontTx/>
              <a:buNone/>
            </a:pPr>
            <a:endParaRPr lang="zh-CN" altLang="en-US" sz="1800" b="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43016" name="对象 2"/>
          <p:cNvGraphicFramePr>
            <a:graphicFrameLocks noChangeAspect="1"/>
          </p:cNvGraphicFramePr>
          <p:nvPr/>
        </p:nvGraphicFramePr>
        <p:xfrm>
          <a:off x="3359150" y="4149725"/>
          <a:ext cx="266700" cy="317500"/>
        </p:xfrm>
        <a:graphic>
          <a:graphicData uri="http://schemas.openxmlformats.org/presentationml/2006/ole">
            <mc:AlternateContent xmlns:mc="http://schemas.openxmlformats.org/markup-compatibility/2006">
              <mc:Choice xmlns:v="urn:schemas-microsoft-com:vml" Requires="v">
                <p:oleObj spid="_x0000_s1029" name="" r:id="rId4" imgW="241300" imgH="228600" progId="Equation.3">
                  <p:embed/>
                </p:oleObj>
              </mc:Choice>
              <mc:Fallback>
                <p:oleObj name="" r:id="rId4" imgW="241300" imgH="228600" progId="Equation.3">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50" y="4149725"/>
                        <a:ext cx="2667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1271905" y="332423"/>
            <a:ext cx="9648825" cy="627062"/>
          </a:xfrm>
        </p:spPr>
        <p:txBody>
          <a:bodyPr/>
          <a:lstStyle/>
          <a:p>
            <a:pPr eaLnBrk="1" hangingPunct="1">
              <a:defRPr/>
            </a:pPr>
            <a:r>
              <a:rPr lang="zh-CN" altLang="zh-CN" dirty="0">
                <a:ea typeface="Times New Roman" panose="02020603050405020304" pitchFamily="18" charset="0"/>
              </a:rPr>
              <a:t>Return multiple values</a:t>
            </a:r>
            <a:endParaRPr lang="zh-CN" altLang="en-US" dirty="0">
              <a:ea typeface="Times New Roman" panose="02020603050405020304" pitchFamily="18" charset="0"/>
            </a:endParaRPr>
          </a:p>
        </p:txBody>
      </p:sp>
      <p:sp>
        <p:nvSpPr>
          <p:cNvPr id="38915" name="内容占位符 2"/>
          <p:cNvSpPr>
            <a:spLocks noGrp="1" noChangeArrowheads="1"/>
          </p:cNvSpPr>
          <p:nvPr>
            <p:ph idx="1"/>
          </p:nvPr>
        </p:nvSpPr>
        <p:spPr>
          <a:xfrm>
            <a:off x="335360" y="835660"/>
            <a:ext cx="11521678" cy="4114800"/>
          </a:xfrm>
        </p:spPr>
        <p:txBody>
          <a:bodyPr/>
          <a:lstStyle/>
          <a:p>
            <a:pPr algn="just" eaLnBrk="1" hangingPunct="1">
              <a:defRPr/>
            </a:pPr>
            <a:r>
              <a:rPr lang="zh-CN" altLang="zh-CN" sz="2400" dirty="0">
                <a:ea typeface="Times New Roman" panose="02020603050405020304" pitchFamily="18" charset="0"/>
              </a:rPr>
              <a:t>Using a </a:t>
            </a:r>
            <a:r>
              <a:rPr lang="en-US" altLang="zh-CN" sz="2400" dirty="0">
                <a:ea typeface="Times New Roman" panose="02020603050405020304" pitchFamily="18" charset="0"/>
              </a:rPr>
              <a:t>return statement </a:t>
            </a:r>
            <a:r>
              <a:rPr lang="zh-CN" altLang="zh-CN" sz="2400" dirty="0">
                <a:ea typeface="Times New Roman" panose="02020603050405020304" pitchFamily="18" charset="0"/>
              </a:rPr>
              <a:t>in the body of a function enables you to return a value from the function and jump out of the function. If you need to return more than one value, you can return a tuple</a:t>
            </a:r>
            <a:endParaRPr lang="en-US" altLang="zh-CN" sz="2400" dirty="0">
              <a:ea typeface="Times New Roman" panose="02020603050405020304" pitchFamily="18" charset="0"/>
            </a:endParaRPr>
          </a:p>
          <a:p>
            <a:pPr algn="just"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8.23</a:t>
            </a:r>
            <a:r>
              <a:rPr lang="zh-CN" altLang="zh-CN" sz="2400" dirty="0">
                <a:highlight>
                  <a:srgbClr val="00FFFF"/>
                </a:highlight>
                <a:cs typeface="Times New Roman" panose="02020603050405020304" pitchFamily="18" charset="0"/>
              </a:rPr>
              <a:t>] Write a function that returns a randomized list. Random List (</a:t>
            </a:r>
            <a:r>
              <a:rPr lang="en-US" altLang="zh-CN" sz="2400" kern="100" dirty="0">
                <a:highlight>
                  <a:srgbClr val="FFFF00"/>
                </a:highlight>
                <a:latin typeface="Times New Roman" panose="02020603050405020304" pitchFamily="18" charset="0"/>
                <a:cs typeface="Times New Roman" panose="02020603050405020304" pitchFamily="18" charset="0"/>
              </a:rPr>
              <a:t>randomarray.py</a:t>
            </a:r>
            <a:r>
              <a:rPr lang="zh-CN" altLang="zh-CN" sz="2400" dirty="0">
                <a:highlight>
                  <a:srgbClr val="00FFFF"/>
                </a:highlight>
                <a:cs typeface="Times New Roman" panose="02020603050405020304" pitchFamily="18" charset="0"/>
              </a:rPr>
              <a:t>). </a:t>
            </a:r>
            <a:r>
              <a:rPr lang="zh-CN" altLang="zh-CN" sz="2400" dirty="0">
                <a:highlight>
                  <a:srgbClr val="00FFFF"/>
                </a:highlight>
                <a:cs typeface="Times New Roman" panose="02020603050405020304" pitchFamily="18" charset="0"/>
              </a:rPr>
              <a:t>First, write a function that generates </a:t>
            </a:r>
            <a:r>
              <a:rPr lang="zh-CN" altLang="zh-CN" sz="2400" dirty="0">
                <a:highlight>
                  <a:srgbClr val="00FFFF"/>
                </a:highlight>
                <a:cs typeface="Times New Roman" panose="02020603050405020304" pitchFamily="18" charset="0"/>
              </a:rPr>
              <a:t>a list of </a:t>
            </a:r>
            <a:r>
              <a:rPr lang="en-US" altLang="zh-CN" sz="2400" dirty="0">
                <a:highlight>
                  <a:srgbClr val="00FFFF"/>
                </a:highlight>
                <a:cs typeface="Times New Roman" panose="02020603050405020304" pitchFamily="18" charset="0"/>
              </a:rPr>
              <a:t>n </a:t>
            </a:r>
            <a:r>
              <a:rPr lang="zh-CN" altLang="zh-CN" sz="2400" dirty="0">
                <a:highlight>
                  <a:srgbClr val="00FFFF"/>
                </a:highlight>
                <a:cs typeface="Times New Roman" panose="02020603050405020304" pitchFamily="18" charset="0"/>
              </a:rPr>
              <a:t>random integers, and then write test code that generates and outputs </a:t>
            </a:r>
            <a:r>
              <a:rPr lang="zh-CN" altLang="zh-CN" sz="2400" dirty="0">
                <a:highlight>
                  <a:srgbClr val="00FFFF"/>
                </a:highlight>
                <a:cs typeface="Times New Roman" panose="02020603050405020304" pitchFamily="18" charset="0"/>
              </a:rPr>
              <a:t>the values of each element of a list of </a:t>
            </a:r>
            <a:r>
              <a:rPr lang="en-US" altLang="zh-CN" sz="2400" dirty="0">
                <a:highlight>
                  <a:srgbClr val="00FFFF"/>
                </a:highlight>
                <a:cs typeface="Times New Roman" panose="02020603050405020304" pitchFamily="18" charset="0"/>
              </a:rPr>
              <a:t>5 </a:t>
            </a:r>
            <a:r>
              <a:rPr lang="zh-CN" altLang="zh-CN" sz="2400" dirty="0">
                <a:highlight>
                  <a:srgbClr val="00FFFF"/>
                </a:highlight>
                <a:cs typeface="Times New Roman" panose="02020603050405020304" pitchFamily="18" charset="0"/>
              </a:rPr>
              <a:t>random integers</a:t>
            </a:r>
            <a:endParaRPr lang="zh-CN" altLang="en-US" sz="2400" dirty="0">
              <a:highlight>
                <a:srgbClr val="00FFFF"/>
              </a:highlight>
              <a:cs typeface="Times New Roman" panose="02020603050405020304" pitchFamily="18" charset="0"/>
            </a:endParaRPr>
          </a:p>
        </p:txBody>
      </p:sp>
      <p:sp>
        <p:nvSpPr>
          <p:cNvPr id="2" name="矩形 1"/>
          <p:cNvSpPr/>
          <p:nvPr/>
        </p:nvSpPr>
        <p:spPr>
          <a:xfrm>
            <a:off x="192088" y="3643630"/>
            <a:ext cx="6911975" cy="2862263"/>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random</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randomarray(n): #Generate a list of n random numbers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 = []</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i in range(n):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a.append(random.random())</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a</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b=randomarray(5) #generate a list of 5 random numbers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in b: print(i) #Output each element of the list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4037"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254875" y="3906838"/>
            <a:ext cx="4752975"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a:xfrm>
            <a:off x="1055688" y="474663"/>
            <a:ext cx="9720262" cy="504825"/>
          </a:xfrm>
        </p:spPr>
        <p:txBody>
          <a:bodyPr/>
          <a:lstStyle/>
          <a:p>
            <a:pPr eaLnBrk="1" hangingPunct="1">
              <a:defRPr/>
            </a:pPr>
            <a:r>
              <a:rPr lang="zh-CN" altLang="zh-CN" dirty="0">
                <a:ea typeface="Times New Roman" panose="02020603050405020304" pitchFamily="18" charset="0"/>
              </a:rPr>
              <a:t>Scope of variables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30723" name="内容占位符 2"/>
          <p:cNvSpPr>
            <a:spLocks noGrp="1"/>
          </p:cNvSpPr>
          <p:nvPr>
            <p:ph idx="1"/>
          </p:nvPr>
        </p:nvSpPr>
        <p:spPr>
          <a:xfrm>
            <a:off x="623392" y="984568"/>
            <a:ext cx="11161240" cy="4114800"/>
          </a:xfrm>
        </p:spPr>
        <p:txBody>
          <a:bodyPr rtlCol="0">
            <a:noAutofit/>
          </a:bodyPr>
          <a:lstStyle/>
          <a:p>
            <a:pPr algn="just" eaLnBrk="1" fontAlgn="auto" hangingPunct="1">
              <a:spcAft>
                <a:spcPts val="0"/>
              </a:spcAft>
              <a:defRPr/>
            </a:pPr>
            <a:r>
              <a:rPr lang="zh-CN" altLang="zh-CN" sz="2400" dirty="0">
                <a:solidFill>
                  <a:srgbClr val="FF0000"/>
                </a:solidFill>
                <a:ea typeface="Times New Roman" panose="02020603050405020304" pitchFamily="18" charset="0"/>
              </a:rPr>
              <a:t>Global Variables</a:t>
            </a:r>
            <a:r>
              <a:rPr lang="zh-CN" altLang="zh-CN" sz="2400" dirty="0">
                <a:ea typeface="Times New Roman" panose="02020603050405020304" pitchFamily="18" charset="0"/>
              </a:rPr>
              <a:t>, Local Variables, and Type Member Variables</a:t>
            </a:r>
            <a:endParaRPr lang="en-US" altLang="zh-CN" sz="2400" dirty="0">
              <a:ea typeface="Times New Roman" panose="02020603050405020304" pitchFamily="18" charset="0"/>
            </a:endParaRPr>
          </a:p>
          <a:p>
            <a:pPr algn="just" eaLnBrk="1" fontAlgn="auto" hangingPunct="1">
              <a:spcAft>
                <a:spcPts val="0"/>
              </a:spcAft>
              <a:defRPr/>
            </a:pPr>
            <a:r>
              <a:rPr lang="zh-CN" altLang="zh-CN" sz="2400" dirty="0">
                <a:ea typeface="Times New Roman" panose="02020603050405020304" pitchFamily="18" charset="0"/>
              </a:rPr>
              <a:t>Global variables</a:t>
            </a:r>
            <a:r>
              <a:rPr lang="zh-CN" altLang="en-US" sz="2400" dirty="0">
                <a:ea typeface="Times New Roman" panose="02020603050405020304" pitchFamily="18" charset="0"/>
              </a:rPr>
              <a:t>: </a:t>
            </a:r>
            <a:r>
              <a:rPr lang="zh-CN" altLang="zh-CN" sz="2400" dirty="0">
                <a:ea typeface="Times New Roman" panose="02020603050405020304" pitchFamily="18" charset="0"/>
              </a:rPr>
              <a:t>variables declared outside of function and class definitions in a source code file</a:t>
            </a:r>
            <a:endParaRPr lang="en-US" altLang="zh-CN" sz="2400" dirty="0">
              <a:ea typeface="Times New Roman" panose="02020603050405020304" pitchFamily="18" charset="0"/>
            </a:endParaRPr>
          </a:p>
          <a:p>
            <a:pPr lvl="1" algn="just" eaLnBrk="1" fontAlgn="auto" hangingPunct="1">
              <a:spcAft>
                <a:spcPts val="0"/>
              </a:spcAft>
              <a:defRPr/>
            </a:pPr>
            <a:r>
              <a:rPr lang="zh-CN" altLang="zh-CN" sz="2400" dirty="0">
                <a:ea typeface="Times New Roman" panose="02020603050405020304" pitchFamily="18" charset="0"/>
              </a:rPr>
              <a:t>Global variables are scoped to the module in which they are defined, from the point where they are defined until the end of the file.</a:t>
            </a:r>
            <a:endParaRPr lang="en-US" altLang="zh-CN" sz="2400" dirty="0">
              <a:ea typeface="Times New Roman" panose="02020603050405020304" pitchFamily="18" charset="0"/>
            </a:endParaRPr>
          </a:p>
          <a:p>
            <a:pPr algn="just" eaLnBrk="1" fontAlgn="auto" hangingPunct="1">
              <a:spcAft>
                <a:spcPts val="0"/>
              </a:spcAft>
              <a:defRPr/>
            </a:pPr>
            <a:r>
              <a:rPr lang="zh-CN" altLang="zh-CN" sz="2400" dirty="0">
                <a:ea typeface="Times New Roman" panose="02020603050405020304" pitchFamily="18" charset="0"/>
              </a:rPr>
              <a:t>Modules can be imported with the </a:t>
            </a:r>
            <a:r>
              <a:rPr lang="en-US" altLang="zh-CN" sz="2400" dirty="0">
                <a:ea typeface="Times New Roman" panose="02020603050405020304" pitchFamily="18" charset="0"/>
              </a:rPr>
              <a:t>import </a:t>
            </a:r>
            <a:r>
              <a:rPr lang="zh-CN" altLang="zh-CN" sz="2400" dirty="0">
                <a:ea typeface="Times New Roman" panose="02020603050405020304" pitchFamily="18" charset="0"/>
              </a:rPr>
              <a:t>statement, or accessed with the fully qualified name "module name</a:t>
            </a:r>
            <a:r>
              <a:rPr lang="en-US" altLang="zh-CN" sz="2400" dirty="0">
                <a:ea typeface="Times New Roman" panose="02020603050405020304" pitchFamily="18" charset="0"/>
              </a:rPr>
              <a:t>.</a:t>
            </a:r>
            <a:r>
              <a:rPr lang="zh-CN" altLang="zh-CN" sz="2400" dirty="0">
                <a:ea typeface="Times New Roman" panose="02020603050405020304" pitchFamily="18" charset="0"/>
              </a:rPr>
              <a:t> Variable Name". Alternatively, you can import the variables in the module and access them via the </a:t>
            </a:r>
            <a:r>
              <a:rPr lang="en-US" altLang="zh-CN" sz="2400" dirty="0">
                <a:ea typeface="Times New Roman" panose="02020603050405020304" pitchFamily="18" charset="0"/>
              </a:rPr>
              <a:t>from...import statement.</a:t>
            </a:r>
            <a:endParaRPr lang="en-US" altLang="zh-CN" sz="2400" dirty="0">
              <a:ea typeface="Times New Roman" panose="02020603050405020304" pitchFamily="18" charset="0"/>
            </a:endParaRPr>
          </a:p>
          <a:p>
            <a:pPr algn="just" eaLnBrk="1" hangingPunct="1">
              <a:lnSpc>
                <a:spcPct val="130000"/>
              </a:lnSpc>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8.24</a:t>
            </a:r>
            <a:r>
              <a:rPr lang="zh-CN" altLang="zh-CN" sz="2400" dirty="0">
                <a:highlight>
                  <a:srgbClr val="00FFFF"/>
                </a:highlight>
                <a:cs typeface="Times New Roman" panose="02020603050405020304" pitchFamily="18" charset="0"/>
              </a:rPr>
              <a:t>] Global Variable Definition Example (</a:t>
            </a:r>
            <a:r>
              <a:rPr lang="en-US" altLang="zh-CN" sz="2400" kern="100" dirty="0">
                <a:highlight>
                  <a:srgbClr val="FFFF00"/>
                </a:highlight>
                <a:latin typeface="Times New Roman" panose="02020603050405020304" pitchFamily="18" charset="0"/>
                <a:cs typeface="Times New Roman" panose="02020603050405020304" pitchFamily="18" charset="0"/>
              </a:rPr>
              <a:t>global_variable.py</a:t>
            </a:r>
            <a:r>
              <a:rPr lang="zh-CN" altLang="zh-CN" sz="2400" dirty="0">
                <a:highlight>
                  <a:srgbClr val="00FFFF"/>
                </a:highlight>
                <a:cs typeface="Times New Roman" panose="02020603050405020304" pitchFamily="18" charset="0"/>
              </a:rPr>
              <a:t>)</a:t>
            </a:r>
            <a:endParaRPr lang="zh-CN" altLang="en-US" sz="2400" dirty="0">
              <a:highlight>
                <a:srgbClr val="00FFFF"/>
              </a:highlight>
              <a:cs typeface="Times New Roman" panose="02020603050405020304" pitchFamily="18" charset="0"/>
            </a:endParaRPr>
          </a:p>
        </p:txBody>
      </p:sp>
      <p:sp>
        <p:nvSpPr>
          <p:cNvPr id="2" name="矩形 1"/>
          <p:cNvSpPr/>
          <p:nvPr/>
        </p:nvSpPr>
        <p:spPr>
          <a:xfrm>
            <a:off x="1199198" y="4797108"/>
            <a:ext cx="6096000" cy="1568450"/>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TAX1 = 0.17 # Tax constant 17%</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TAX2 = 0.2 #Tax constant 20%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TAX3 = 0.05 # tax constant 5%</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PI = 3.14 #Perimeter 3.14</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noChangeArrowheads="1"/>
          </p:cNvSpPr>
          <p:nvPr>
            <p:ph type="title"/>
          </p:nvPr>
        </p:nvSpPr>
        <p:spPr>
          <a:xfrm>
            <a:off x="1219200" y="789781"/>
            <a:ext cx="10668000" cy="1143000"/>
          </a:xfrm>
          <a:noFill/>
          <a:extLst>
            <a:ext uri="{909E8E84-426E-40DD-AFC4-6F175D3DCCD1}">
              <a14:hiddenFill xmlns:a14="http://schemas.microsoft.com/office/drawing/2010/main">
                <a:solidFill>
                  <a:srgbClr val="FFFFFF"/>
                </a:solidFill>
              </a14:hiddenFill>
            </a:ext>
          </a:extLst>
        </p:spPr>
        <p:txBody>
          <a:bodyPr/>
          <a:lstStyle/>
          <a:p>
            <a:pPr marL="228600" indent="-228600" algn="l" eaLnBrk="1" hangingPunct="1">
              <a:lnSpc>
                <a:spcPct val="120000"/>
              </a:lnSpc>
              <a:spcBef>
                <a:spcPts val="1000"/>
              </a:spcBef>
              <a:buClr>
                <a:schemeClr val="accent1"/>
              </a:buClr>
              <a:buSzPct val="100000"/>
              <a:buFont typeface="Times New Roman" panose="02020603050405020304" pitchFamily="18" charset="0"/>
              <a:buChar char="•"/>
              <a:defRPr/>
            </a:pPr>
            <a:r>
              <a:rPr lang="en-US" altLang="zh-CN" sz="3200" dirty="0">
                <a:highlight>
                  <a:srgbClr val="00FFFF"/>
                </a:highlight>
                <a:latin typeface="+mn-lt"/>
                <a:cs typeface="Times New Roman" panose="02020603050405020304" pitchFamily="18" charset="0"/>
              </a:rPr>
              <a:t>[</a:t>
            </a:r>
            <a:r>
              <a:rPr lang="zh-CN" altLang="zh-CN" sz="3200" dirty="0">
                <a:highlight>
                  <a:srgbClr val="00FFFF"/>
                </a:highlight>
                <a:latin typeface="+mn-lt"/>
                <a:cs typeface="Times New Roman" panose="02020603050405020304" pitchFamily="18" charset="0"/>
              </a:rPr>
              <a:t>Example </a:t>
            </a:r>
            <a:r>
              <a:rPr lang="en-US" altLang="zh-CN" sz="3200" dirty="0">
                <a:highlight>
                  <a:srgbClr val="00FFFF"/>
                </a:highlight>
                <a:latin typeface="+mn-lt"/>
                <a:cs typeface="Times New Roman" panose="02020603050405020304" pitchFamily="18" charset="0"/>
              </a:rPr>
              <a:t>8.25]</a:t>
            </a:r>
            <a:r>
              <a:rPr lang="zh-CN" altLang="zh-CN" sz="3200" dirty="0">
                <a:highlight>
                  <a:srgbClr val="00FFFF"/>
                </a:highlight>
                <a:latin typeface="+mn-lt"/>
                <a:cs typeface="Times New Roman" panose="02020603050405020304" pitchFamily="18" charset="0"/>
              </a:rPr>
              <a:t>: Example of using global variables</a:t>
            </a:r>
            <a:endParaRPr lang="zh-CN" altLang="en-US" sz="3200" dirty="0">
              <a:highlight>
                <a:srgbClr val="00FFFF"/>
              </a:highlight>
              <a:latin typeface="+mn-lt"/>
              <a:cs typeface="Times New Roman" panose="02020603050405020304" pitchFamily="18" charset="0"/>
            </a:endParaRPr>
          </a:p>
        </p:txBody>
      </p:sp>
      <p:pic>
        <p:nvPicPr>
          <p:cNvPr id="46083"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715375" y="2565400"/>
            <a:ext cx="2493963"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87655" y="1846580"/>
            <a:ext cx="8193405" cy="3415030"/>
          </a:xfrm>
          <a:prstGeom prst="rect">
            <a:avLst/>
          </a:prstGeom>
          <a:solidFill>
            <a:schemeClr val="accent4">
              <a:lumMod val="20000"/>
              <a:lumOff val="80000"/>
            </a:schemeClr>
          </a:solidFill>
          <a:ln>
            <a:solidFill>
              <a:srgbClr val="FF0000"/>
            </a:solidFill>
          </a:ln>
        </p:spPr>
        <p:txBody>
          <a:bodyPr wrap="square">
            <a:spAutoFit/>
          </a:bodyPr>
          <a:lstStyle/>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global_variable #Import global variable definitions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tax(x): #Calculate the tax value based on a tax constant of 20%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x * global_variable.TAX2</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 [1000, 1200, 1500, 2000]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in a: #Calculate and print the tax value of the 4 data entries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print(i, tax(i))</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标题 1"/>
          <p:cNvSpPr txBox="1">
            <a:spLocks noChangeArrowheads="1"/>
          </p:cNvSpPr>
          <p:nvPr/>
        </p:nvSpPr>
        <p:spPr bwMode="auto">
          <a:xfrm>
            <a:off x="1055688" y="474663"/>
            <a:ext cx="9720262" cy="504825"/>
          </a:xfrm>
          <a:prstGeom prst="rect">
            <a:avLst/>
          </a:prstGeom>
          <a:noFill/>
          <a:ln>
            <a:noFill/>
          </a:ln>
          <a:extLst>
            <a:ext uri="{909E8E84-426E-40DD-AFC4-6F175D3DCCD1}">
              <a14:hiddenFill xmlns:a14="http://schemas.microsoft.com/office/drawing/2010/main">
                <a:solidFill>
                  <a:schemeClr val="accent5">
                    <a:lumMod val="20000"/>
                    <a:lumOff val="80000"/>
                  </a:schemeClr>
                </a:solidFill>
              </a14:hiddenFill>
            </a:ext>
          </a:extLst>
        </p:spPr>
        <p:txBody>
          <a:bodyPr/>
          <a:lstStyle>
            <a:lvl1pPr algn="ctr" rtl="0" eaLnBrk="0" fontAlgn="base" hangingPunct="0">
              <a:lnSpc>
                <a:spcPct val="90000"/>
              </a:lnSpc>
              <a:spcBef>
                <a:spcPct val="0"/>
              </a:spcBef>
              <a:spcAft>
                <a:spcPct val="0"/>
              </a:spcAft>
              <a:defRPr sz="36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2pPr>
            <a:lvl3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3pPr>
            <a:lvl4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4pPr>
            <a:lvl5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5pPr>
            <a:lvl6pPr marL="457200" algn="l" rtl="0" fontAlgn="base">
              <a:lnSpc>
                <a:spcPct val="90000"/>
              </a:lnSpc>
              <a:spcBef>
                <a:spcPct val="0"/>
              </a:spcBef>
              <a:spcAft>
                <a:spcPct val="0"/>
              </a:spcAft>
              <a:defRPr sz="3200">
                <a:solidFill>
                  <a:schemeClr val="tx1"/>
                </a:solidFill>
                <a:latin typeface="Century Gothic" panose="020B0502020202020204" pitchFamily="34" charset="0"/>
              </a:defRPr>
            </a:lvl6pPr>
            <a:lvl7pPr marL="914400" algn="l" rtl="0" fontAlgn="base">
              <a:lnSpc>
                <a:spcPct val="90000"/>
              </a:lnSpc>
              <a:spcBef>
                <a:spcPct val="0"/>
              </a:spcBef>
              <a:spcAft>
                <a:spcPct val="0"/>
              </a:spcAft>
              <a:defRPr sz="3200">
                <a:solidFill>
                  <a:schemeClr val="tx1"/>
                </a:solidFill>
                <a:latin typeface="Century Gothic" panose="020B0502020202020204" pitchFamily="34" charset="0"/>
              </a:defRPr>
            </a:lvl7pPr>
            <a:lvl8pPr marL="1371600" algn="l" rtl="0" fontAlgn="base">
              <a:lnSpc>
                <a:spcPct val="90000"/>
              </a:lnSpc>
              <a:spcBef>
                <a:spcPct val="0"/>
              </a:spcBef>
              <a:spcAft>
                <a:spcPct val="0"/>
              </a:spcAft>
              <a:defRPr sz="3200">
                <a:solidFill>
                  <a:schemeClr val="tx1"/>
                </a:solidFill>
                <a:latin typeface="Century Gothic" panose="020B0502020202020204" pitchFamily="34" charset="0"/>
              </a:defRPr>
            </a:lvl8pPr>
            <a:lvl9pPr marL="1828800" algn="l" rtl="0" fontAlgn="base">
              <a:lnSpc>
                <a:spcPct val="90000"/>
              </a:lnSpc>
              <a:spcBef>
                <a:spcPct val="0"/>
              </a:spcBef>
              <a:spcAft>
                <a:spcPct val="0"/>
              </a:spcAft>
              <a:defRPr sz="3200">
                <a:solidFill>
                  <a:schemeClr val="tx1"/>
                </a:solidFill>
                <a:latin typeface="Century Gothic" panose="020B0502020202020204" pitchFamily="34" charset="0"/>
              </a:defRPr>
            </a:lvl9pPr>
          </a:lstStyle>
          <a:p>
            <a:pPr algn="ctr" eaLnBrk="1" hangingPunct="1">
              <a:lnSpc>
                <a:spcPct val="100000"/>
              </a:lnSpc>
              <a:buClrTx/>
              <a:buSzTx/>
              <a:buFontTx/>
              <a:defRPr/>
            </a:pPr>
            <a:r>
              <a:rPr lang="zh-CN" altLang="zh-CN" kern="0" dirty="0">
                <a:solidFill>
                  <a:srgbClr val="990033"/>
                </a:solidFill>
                <a:latin typeface="Times New Roman" panose="02020603050405020304" pitchFamily="18" charset="0"/>
                <a:ea typeface="Times New Roman" panose="02020603050405020304" pitchFamily="18" charset="0"/>
                <a:cs typeface="Times New Roman" panose="02020603050405020304" pitchFamily="18" charset="0"/>
              </a:rPr>
              <a:t>Scope of variables (2)</a:t>
            </a:r>
            <a:endParaRPr lang="zh-CN" altLang="zh-CN" kern="0" dirty="0">
              <a:solidFill>
                <a:srgbClr val="990033"/>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noChangeArrowheads="1"/>
          </p:cNvSpPr>
          <p:nvPr>
            <p:ph type="title"/>
          </p:nvPr>
        </p:nvSpPr>
        <p:spPr>
          <a:xfrm>
            <a:off x="1092200" y="402908"/>
            <a:ext cx="9612313" cy="504825"/>
          </a:xfrm>
        </p:spPr>
        <p:txBody>
          <a:bodyPr/>
          <a:lstStyle/>
          <a:p>
            <a:pPr eaLnBrk="1" hangingPunct="1">
              <a:defRPr/>
            </a:pPr>
            <a:r>
              <a:rPr lang="zh-CN" altLang="zh-CN">
                <a:ea typeface="Times New Roman" panose="02020603050405020304" pitchFamily="18" charset="0"/>
              </a:rPr>
              <a:t>local variable</a:t>
            </a:r>
            <a:endParaRPr lang="zh-CN" altLang="en-US">
              <a:ea typeface="Times New Roman" panose="02020603050405020304" pitchFamily="18" charset="0"/>
            </a:endParaRPr>
          </a:p>
        </p:txBody>
      </p:sp>
      <p:sp>
        <p:nvSpPr>
          <p:cNvPr id="41987" name="内容占位符 2"/>
          <p:cNvSpPr>
            <a:spLocks noGrp="1" noChangeArrowheads="1"/>
          </p:cNvSpPr>
          <p:nvPr>
            <p:ph idx="1"/>
          </p:nvPr>
        </p:nvSpPr>
        <p:spPr>
          <a:xfrm>
            <a:off x="623392" y="900113"/>
            <a:ext cx="11089232" cy="4114800"/>
          </a:xfrm>
        </p:spPr>
        <p:txBody>
          <a:bodyPr/>
          <a:lstStyle/>
          <a:p>
            <a:pPr algn="just" eaLnBrk="1" hangingPunct="1">
              <a:defRPr/>
            </a:pPr>
            <a:r>
              <a:rPr lang="zh-CN" altLang="zh-CN" sz="2400" dirty="0">
                <a:ea typeface="Times New Roman" panose="02020603050405020304" pitchFamily="18" charset="0"/>
              </a:rPr>
              <a:t>Variables declared in the body of a function (including function parameters) are called local variables, and their valid scope (scope) is the function body.</a:t>
            </a:r>
            <a:endParaRPr lang="en-US" altLang="zh-CN" sz="2400" dirty="0">
              <a:ea typeface="Times New Roman" panose="02020603050405020304" pitchFamily="18" charset="0"/>
            </a:endParaRPr>
          </a:p>
          <a:p>
            <a:pPr algn="just" eaLnBrk="1" hangingPunct="1">
              <a:defRPr/>
            </a:pPr>
            <a:r>
              <a:rPr lang="zh-CN" altLang="zh-CN" sz="2400" dirty="0">
                <a:ea typeface="Times New Roman" panose="02020603050405020304" pitchFamily="18" charset="0"/>
              </a:rPr>
              <a:t>If a local variable (or formal parameter variable) defined in a function is renamed with a global variable, the local variable (or formal parameter variable) takes precedence, i.e., the variable defined in the function refers to the local variable (or formal parameter variable), not the global variable</a:t>
            </a:r>
            <a:endParaRPr lang="en-US" altLang="zh-CN" sz="2400" dirty="0">
              <a:ea typeface="Times New Roman" panose="02020603050405020304" pitchFamily="18" charset="0"/>
            </a:endParaRPr>
          </a:p>
          <a:p>
            <a:pPr algn="just"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8.26</a:t>
            </a:r>
            <a:r>
              <a:rPr lang="zh-CN" altLang="zh-CN" sz="2400" dirty="0">
                <a:highlight>
                  <a:srgbClr val="00FFFF"/>
                </a:highlight>
                <a:cs typeface="Times New Roman" panose="02020603050405020304" pitchFamily="18" charset="0"/>
              </a:rPr>
              <a:t>] Local Variable Definition Example</a:t>
            </a:r>
            <a:endParaRPr lang="zh-CN" altLang="en-US" sz="2400" dirty="0">
              <a:highlight>
                <a:srgbClr val="00FFFF"/>
              </a:highlight>
              <a:cs typeface="Times New Roman" panose="02020603050405020304" pitchFamily="18" charset="0"/>
            </a:endParaRPr>
          </a:p>
        </p:txBody>
      </p:sp>
      <p:sp>
        <p:nvSpPr>
          <p:cNvPr id="2" name="矩形 1"/>
          <p:cNvSpPr/>
          <p:nvPr/>
        </p:nvSpPr>
        <p:spPr>
          <a:xfrm>
            <a:off x="911860" y="3933190"/>
            <a:ext cx="7212965" cy="2306955"/>
          </a:xfrm>
          <a:prstGeom prst="rect">
            <a:avLst/>
          </a:prstGeom>
          <a:solidFill>
            <a:schemeClr val="accent4">
              <a:lumMod val="20000"/>
              <a:lumOff val="80000"/>
            </a:schemeClr>
          </a:solidFill>
          <a:ln>
            <a:solidFill>
              <a:srgbClr val="FF0000"/>
            </a:solidFill>
          </a:ln>
        </p:spPr>
        <p:txBody>
          <a:bodyPr wrap="square">
            <a:spAutoFit/>
          </a:bodyPr>
          <a:lstStyle/>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 = 100 # global variable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f().</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num = 105 #local variable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print(num) # Output the value of the local variable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f();print(num)</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7109"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59825" y="4364990"/>
            <a:ext cx="268287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noChangeArrowheads="1"/>
          </p:cNvSpPr>
          <p:nvPr>
            <p:ph type="title"/>
          </p:nvPr>
        </p:nvSpPr>
        <p:spPr>
          <a:xfrm>
            <a:off x="1127448" y="404411"/>
            <a:ext cx="9720262" cy="576263"/>
          </a:xfrm>
        </p:spPr>
        <p:txBody>
          <a:bodyPr/>
          <a:lstStyle/>
          <a:p>
            <a:pPr eaLnBrk="1" hangingPunct="1">
              <a:defRPr/>
            </a:pPr>
            <a:r>
              <a:rPr lang="zh-CN" altLang="zh-CN" dirty="0">
                <a:ea typeface="Times New Roman" panose="02020603050405020304" pitchFamily="18" charset="0"/>
              </a:rPr>
              <a:t>Global statement </a:t>
            </a:r>
            <a:r>
              <a:rPr lang="en-US" altLang="zh-CN" dirty="0">
                <a:ea typeface="Times New Roman" panose="02020603050405020304" pitchFamily="18" charset="0"/>
              </a:rPr>
              <a:t>global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43011" name="内容占位符 2"/>
          <p:cNvSpPr>
            <a:spLocks noGrp="1" noChangeArrowheads="1"/>
          </p:cNvSpPr>
          <p:nvPr>
            <p:ph idx="1"/>
          </p:nvPr>
        </p:nvSpPr>
        <p:spPr>
          <a:xfrm>
            <a:off x="479376" y="969878"/>
            <a:ext cx="11089877" cy="4114800"/>
          </a:xfrm>
        </p:spPr>
        <p:txBody>
          <a:bodyPr/>
          <a:lstStyle/>
          <a:p>
            <a:pPr eaLnBrk="1" hangingPunct="1">
              <a:defRPr/>
            </a:pPr>
            <a:r>
              <a:rPr lang="zh-CN" altLang="zh-CN" sz="2400" dirty="0">
                <a:ea typeface="Times New Roman" panose="02020603050405020304" pitchFamily="18" charset="0"/>
              </a:rPr>
              <a:t>Global variables can be referenced in the body of a function, but if the name of the variable inside the function is the first occurrence and before the assignment statement (variable assignment), it is interpreted as defining a local variable</a:t>
            </a:r>
            <a:endParaRPr lang="en-US" altLang="zh-CN" sz="2400" dirty="0">
              <a:ea typeface="Times New Roman" panose="02020603050405020304" pitchFamily="18" charset="0"/>
            </a:endParaRPr>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8.27</a:t>
            </a:r>
            <a:r>
              <a:rPr lang="zh-CN" altLang="zh-CN" sz="2400" dirty="0">
                <a:highlight>
                  <a:srgbClr val="00FFFF"/>
                </a:highlight>
                <a:cs typeface="Times New Roman" panose="02020603050405020304" pitchFamily="18" charset="0"/>
              </a:rPr>
              <a:t>] Example of a function body misreferencing a global variable</a:t>
            </a:r>
            <a:endParaRPr lang="en-US" altLang="zh-CN" sz="2400" dirty="0">
              <a:highlight>
                <a:srgbClr val="00FFFF"/>
              </a:highlight>
              <a:cs typeface="Times New Roman" panose="02020603050405020304" pitchFamily="18" charset="0"/>
            </a:endParaRPr>
          </a:p>
        </p:txBody>
      </p:sp>
      <p:sp>
        <p:nvSpPr>
          <p:cNvPr id="2" name="矩形 1"/>
          <p:cNvSpPr/>
          <p:nvPr/>
        </p:nvSpPr>
        <p:spPr>
          <a:xfrm>
            <a:off x="263525" y="2694940"/>
            <a:ext cx="7141210" cy="3046095"/>
          </a:xfrm>
          <a:prstGeom prst="rect">
            <a:avLst/>
          </a:prstGeom>
          <a:solidFill>
            <a:schemeClr val="accent4">
              <a:lumMod val="20000"/>
              <a:lumOff val="80000"/>
            </a:schemeClr>
          </a:solidFill>
          <a:ln>
            <a:solidFill>
              <a:srgbClr val="FF0000"/>
            </a:solidFill>
          </a:ln>
        </p:spPr>
        <p:txBody>
          <a:bodyPr wrap="square">
            <a:spAutoFit/>
          </a:bodyPr>
          <a:lstStyle/>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 = 100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 200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f().</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print(m+5) #Reference the global variable m</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 += 10 # Error, n precedes assignment statement, interpreted as local variable (not present)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8133"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438708" y="2999740"/>
            <a:ext cx="4752975"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a:xfrm>
            <a:off x="879190" y="870943"/>
            <a:ext cx="9602788" cy="1047750"/>
          </a:xfrm>
          <a:noFill/>
          <a:extLst>
            <a:ext uri="{909E8E84-426E-40DD-AFC4-6F175D3DCCD1}">
              <a14:hiddenFill xmlns:a14="http://schemas.microsoft.com/office/drawing/2010/main">
                <a:solidFill>
                  <a:srgbClr val="FFFFFF"/>
                </a:solidFill>
              </a14:hiddenFill>
            </a:ext>
          </a:extLst>
        </p:spPr>
        <p:txBody>
          <a:bodyPr/>
          <a:lstStyle/>
          <a:p>
            <a:pPr marL="228600" indent="-228600" algn="l"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sz="2400" dirty="0">
                <a:highlight>
                  <a:srgbClr val="00FFFF"/>
                </a:highlight>
                <a:latin typeface="+mn-lt"/>
                <a:cs typeface="Times New Roman" panose="02020603050405020304" pitchFamily="18" charset="0"/>
              </a:rPr>
              <a:t>Example </a:t>
            </a:r>
            <a:r>
              <a:rPr lang="en-US" altLang="zh-CN" sz="2400" dirty="0">
                <a:highlight>
                  <a:srgbClr val="00FFFF"/>
                </a:highlight>
                <a:latin typeface="+mn-lt"/>
                <a:cs typeface="Times New Roman" panose="02020603050405020304" pitchFamily="18" charset="0"/>
              </a:rPr>
              <a:t>8.28</a:t>
            </a:r>
            <a:r>
              <a:rPr lang="zh-CN" altLang="zh-CN" sz="2400" dirty="0">
                <a:highlight>
                  <a:srgbClr val="00FFFF"/>
                </a:highlight>
                <a:latin typeface="+mn-lt"/>
                <a:cs typeface="Times New Roman" panose="02020603050405020304" pitchFamily="18" charset="0"/>
              </a:rPr>
              <a:t>: Example of global statement </a:t>
            </a:r>
            <a:r>
              <a:rPr lang="en-US" altLang="zh-CN" sz="2400" dirty="0">
                <a:highlight>
                  <a:srgbClr val="00FFFF"/>
                </a:highlight>
                <a:latin typeface="+mn-lt"/>
                <a:cs typeface="Times New Roman" panose="02020603050405020304" pitchFamily="18" charset="0"/>
              </a:rPr>
              <a:t>global</a:t>
            </a:r>
            <a:endParaRPr lang="zh-CN" altLang="en-US" sz="2400" dirty="0">
              <a:highlight>
                <a:srgbClr val="00FFFF"/>
              </a:highlight>
              <a:latin typeface="+mn-lt"/>
              <a:cs typeface="Times New Roman" panose="02020603050405020304" pitchFamily="18" charset="0"/>
            </a:endParaRPr>
          </a:p>
        </p:txBody>
      </p:sp>
      <p:sp>
        <p:nvSpPr>
          <p:cNvPr id="2" name="矩形 1"/>
          <p:cNvSpPr/>
          <p:nvPr/>
        </p:nvSpPr>
        <p:spPr>
          <a:xfrm>
            <a:off x="407670" y="1581150"/>
            <a:ext cx="11485880" cy="5169535"/>
          </a:xfrm>
          <a:prstGeom prst="rect">
            <a:avLst/>
          </a:prstGeom>
          <a:solidFill>
            <a:schemeClr val="accent4">
              <a:lumMod val="20000"/>
              <a:lumOff val="80000"/>
            </a:schemeClr>
          </a:solidFill>
          <a:ln>
            <a:solidFill>
              <a:srgbClr val="FF0000"/>
            </a:solidFill>
          </a:ln>
        </p:spPr>
        <p:txBody>
          <a:bodyPr wrap="square">
            <a:spAutoFit/>
          </a:bodyPr>
          <a:lstStyle/>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pi = 3.141592653589793 #global variable</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 = 2.718281828459045 #global variable</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my_func().</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global pi # global variable</a:t>
            </a:r>
            <a:r>
              <a:rPr lang="en-US" altLang="x-none"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pointing to the same object as the previous global variable pi</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pi = 3.14 # </a:t>
            </a:r>
            <a:r>
              <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changed the value of the global variable</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print('global pi =', pi) # </a:t>
            </a:r>
            <a:r>
              <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output the value of the global variable</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 = 2.718 # local variable pointing to a different object than the previous global variable e</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print('local e =', e) # </a:t>
            </a:r>
            <a:r>
              <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output the value of the local variable</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print('module pi =', pi) # </a:t>
            </a:r>
            <a:r>
              <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output the value of the global variable</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print('module e =', e) # </a:t>
            </a:r>
            <a:r>
              <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Output the value of the global variable</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my_func() </a:t>
            </a:r>
            <a:r>
              <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#call the function</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print('module pi =', pi) # </a:t>
            </a:r>
            <a:r>
              <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Output the value of the global variable, which has been changed in the function</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print('module e =', e) # </a:t>
            </a:r>
            <a:r>
              <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Output the value of the global variable</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标题 1"/>
          <p:cNvSpPr txBox="1">
            <a:spLocks noChangeArrowheads="1"/>
          </p:cNvSpPr>
          <p:nvPr/>
        </p:nvSpPr>
        <p:spPr bwMode="auto">
          <a:xfrm>
            <a:off x="1158995" y="494704"/>
            <a:ext cx="9720262" cy="576263"/>
          </a:xfrm>
          <a:prstGeom prst="rect">
            <a:avLst/>
          </a:prstGeom>
          <a:noFill/>
          <a:ln>
            <a:noFill/>
          </a:ln>
          <a:extLst>
            <a:ext uri="{909E8E84-426E-40DD-AFC4-6F175D3DCCD1}">
              <a14:hiddenFill xmlns:a14="http://schemas.microsoft.com/office/drawing/2010/main">
                <a:solidFill>
                  <a:schemeClr val="accent5">
                    <a:lumMod val="20000"/>
                    <a:lumOff val="80000"/>
                  </a:schemeClr>
                </a:solidFill>
              </a14:hiddenFill>
            </a:ext>
          </a:extLst>
        </p:spPr>
        <p:txBody>
          <a:bodyPr/>
          <a:lstStyle>
            <a:lvl1pPr algn="ctr" rtl="0" eaLnBrk="0" fontAlgn="base" hangingPunct="0">
              <a:lnSpc>
                <a:spcPct val="90000"/>
              </a:lnSpc>
              <a:spcBef>
                <a:spcPct val="0"/>
              </a:spcBef>
              <a:spcAft>
                <a:spcPct val="0"/>
              </a:spcAft>
              <a:defRPr sz="36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2pPr>
            <a:lvl3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3pPr>
            <a:lvl4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4pPr>
            <a:lvl5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5pPr>
            <a:lvl6pPr marL="457200" algn="l" rtl="0" fontAlgn="base">
              <a:lnSpc>
                <a:spcPct val="90000"/>
              </a:lnSpc>
              <a:spcBef>
                <a:spcPct val="0"/>
              </a:spcBef>
              <a:spcAft>
                <a:spcPct val="0"/>
              </a:spcAft>
              <a:defRPr sz="3200">
                <a:solidFill>
                  <a:schemeClr val="tx1"/>
                </a:solidFill>
                <a:latin typeface="Century Gothic" panose="020B0502020202020204" pitchFamily="34" charset="0"/>
              </a:defRPr>
            </a:lvl6pPr>
            <a:lvl7pPr marL="914400" algn="l" rtl="0" fontAlgn="base">
              <a:lnSpc>
                <a:spcPct val="90000"/>
              </a:lnSpc>
              <a:spcBef>
                <a:spcPct val="0"/>
              </a:spcBef>
              <a:spcAft>
                <a:spcPct val="0"/>
              </a:spcAft>
              <a:defRPr sz="3200">
                <a:solidFill>
                  <a:schemeClr val="tx1"/>
                </a:solidFill>
                <a:latin typeface="Century Gothic" panose="020B0502020202020204" pitchFamily="34" charset="0"/>
              </a:defRPr>
            </a:lvl7pPr>
            <a:lvl8pPr marL="1371600" algn="l" rtl="0" fontAlgn="base">
              <a:lnSpc>
                <a:spcPct val="90000"/>
              </a:lnSpc>
              <a:spcBef>
                <a:spcPct val="0"/>
              </a:spcBef>
              <a:spcAft>
                <a:spcPct val="0"/>
              </a:spcAft>
              <a:defRPr sz="3200">
                <a:solidFill>
                  <a:schemeClr val="tx1"/>
                </a:solidFill>
                <a:latin typeface="Century Gothic" panose="020B0502020202020204" pitchFamily="34" charset="0"/>
              </a:defRPr>
            </a:lvl8pPr>
            <a:lvl9pPr marL="1828800" algn="l" rtl="0" fontAlgn="base">
              <a:lnSpc>
                <a:spcPct val="90000"/>
              </a:lnSpc>
              <a:spcBef>
                <a:spcPct val="0"/>
              </a:spcBef>
              <a:spcAft>
                <a:spcPct val="0"/>
              </a:spcAft>
              <a:defRPr sz="3200">
                <a:solidFill>
                  <a:schemeClr val="tx1"/>
                </a:solidFill>
                <a:latin typeface="Century Gothic" panose="020B0502020202020204" pitchFamily="34" charset="0"/>
              </a:defRPr>
            </a:lvl9pPr>
          </a:lstStyle>
          <a:p>
            <a:pPr defTabSz="914400" eaLnBrk="1" hangingPunct="1">
              <a:defRPr/>
            </a:pPr>
            <a:r>
              <a:rPr lang="zh-CN" altLang="zh-CN" kern="0" dirty="0">
                <a:solidFill>
                  <a:srgbClr val="990033"/>
                </a:solidFill>
                <a:latin typeface="Times New Roman" panose="02020603050405020304" pitchFamily="18" charset="0"/>
                <a:ea typeface="Times New Roman" panose="02020603050405020304" pitchFamily="18" charset="0"/>
                <a:cs typeface="Times New Roman" panose="02020603050405020304" pitchFamily="18" charset="0"/>
              </a:rPr>
              <a:t>Global statement global (2)</a:t>
            </a:r>
            <a:endParaRPr lang="zh-CN" altLang="zh-CN" kern="0" dirty="0">
              <a:solidFill>
                <a:srgbClr val="990033"/>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9157"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048115" y="116523"/>
            <a:ext cx="3098800"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a:xfrm>
            <a:off x="1114425" y="403542"/>
            <a:ext cx="9602787" cy="576263"/>
          </a:xfrm>
        </p:spPr>
        <p:txBody>
          <a:bodyPr/>
          <a:lstStyle/>
          <a:p>
            <a:pPr eaLnBrk="1" hangingPunct="1">
              <a:defRPr/>
            </a:pPr>
            <a:r>
              <a:rPr lang="zh-CN" altLang="zh-CN" dirty="0">
                <a:ea typeface="Times New Roman" panose="02020603050405020304" pitchFamily="18" charset="0"/>
              </a:rPr>
              <a:t>Non-local statements </a:t>
            </a:r>
            <a:r>
              <a:rPr lang="en-US" altLang="zh-CN" dirty="0">
                <a:ea typeface="Times New Roman" panose="02020603050405020304" pitchFamily="18" charset="0"/>
              </a:rPr>
              <a:t>nonlocal</a:t>
            </a:r>
            <a:endParaRPr lang="zh-CN" altLang="en-US" dirty="0">
              <a:ea typeface="Times New Roman" panose="02020603050405020304" pitchFamily="18" charset="0"/>
            </a:endParaRPr>
          </a:p>
        </p:txBody>
      </p:sp>
      <p:sp>
        <p:nvSpPr>
          <p:cNvPr id="45059" name="内容占位符 2"/>
          <p:cNvSpPr>
            <a:spLocks noGrp="1" noChangeArrowheads="1"/>
          </p:cNvSpPr>
          <p:nvPr>
            <p:ph idx="1"/>
          </p:nvPr>
        </p:nvSpPr>
        <p:spPr>
          <a:xfrm>
            <a:off x="479425" y="979805"/>
            <a:ext cx="10945167" cy="3294063"/>
          </a:xfrm>
        </p:spPr>
        <p:txBody>
          <a:bodyPr/>
          <a:lstStyle/>
          <a:p>
            <a:pPr algn="just" eaLnBrk="1" hangingPunct="1">
              <a:spcBef>
                <a:spcPts val="0"/>
              </a:spcBef>
              <a:defRPr/>
            </a:pPr>
            <a:r>
              <a:rPr lang="zh-CN" altLang="zh-CN" sz="2800" dirty="0">
                <a:ea typeface="Times New Roman" panose="02020603050405020304" pitchFamily="18" charset="0"/>
              </a:rPr>
              <a:t>Within a function body, nested functions can be defined, and within a nested function, if you want to assign a value to a local variable defined in the parent function body, you can use the </a:t>
            </a:r>
            <a:r>
              <a:rPr lang="en-US" altLang="zh-CN" sz="2800" dirty="0">
                <a:ea typeface="Times New Roman" panose="02020603050405020304" pitchFamily="18" charset="0"/>
              </a:rPr>
              <a:t>nonlocal </a:t>
            </a:r>
            <a:r>
              <a:rPr lang="zh-CN" altLang="zh-CN" sz="2800" dirty="0">
                <a:ea typeface="Times New Roman" panose="02020603050405020304" pitchFamily="18" charset="0"/>
              </a:rPr>
              <a:t>statement to indicate that the variable is not local to the block in which it is located, but is local to a variable defined in the parent function body. </a:t>
            </a:r>
            <a:r>
              <a:rPr lang="en-US" altLang="zh-CN" sz="2800" dirty="0">
                <a:ea typeface="Times New Roman" panose="02020603050405020304" pitchFamily="18" charset="0"/>
              </a:rPr>
              <a:t>nonlocal </a:t>
            </a:r>
            <a:r>
              <a:rPr lang="zh-CN" altLang="zh-CN" sz="2800" dirty="0">
                <a:ea typeface="Times New Roman" panose="02020603050405020304" pitchFamily="18" charset="0"/>
              </a:rPr>
              <a:t>statements can specify more than one nonlocal variable. For example, </a:t>
            </a:r>
            <a:r>
              <a:rPr lang="en-US" altLang="zh-CN" sz="2800" dirty="0">
                <a:ea typeface="Times New Roman" panose="02020603050405020304" pitchFamily="18" charset="0"/>
              </a:rPr>
              <a:t>nonlocal x, y, z</a:t>
            </a:r>
            <a:endParaRPr lang="en-US" altLang="zh-CN" sz="2800" dirty="0">
              <a:ea typeface="Times New Roman" panose="02020603050405020304" pitchFamily="18" charset="0"/>
            </a:endParaRPr>
          </a:p>
          <a:p>
            <a:pPr marL="0" indent="0" algn="just" eaLnBrk="1" hangingPunct="1">
              <a:spcBef>
                <a:spcPts val="0"/>
              </a:spcBef>
              <a:buNone/>
              <a:defRPr/>
            </a:pPr>
            <a:endParaRPr lang="en-US" altLang="zh-CN" sz="2800" dirty="0">
              <a:ea typeface="Times New Roman" panose="02020603050405020304" pitchFamily="18" charset="0"/>
            </a:endParaRPr>
          </a:p>
          <a:p>
            <a:pPr algn="just" eaLnBrk="1" hangingPunct="1">
              <a:spcBef>
                <a:spcPts val="0"/>
              </a:spcBef>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8.29</a:t>
            </a:r>
            <a:r>
              <a:rPr lang="zh-CN" altLang="zh-CN" sz="2800" dirty="0">
                <a:highlight>
                  <a:srgbClr val="00FFFF"/>
                </a:highlight>
                <a:cs typeface="Times New Roman" panose="02020603050405020304" pitchFamily="18" charset="0"/>
              </a:rPr>
              <a:t>] Example of the </a:t>
            </a:r>
            <a:r>
              <a:rPr lang="en-US" altLang="zh-CN" sz="2800" dirty="0">
                <a:highlight>
                  <a:srgbClr val="00FFFF"/>
                </a:highlight>
                <a:cs typeface="Times New Roman" panose="02020603050405020304" pitchFamily="18" charset="0"/>
              </a:rPr>
              <a:t>nonlocal statement nonlocal</a:t>
            </a:r>
            <a:endParaRPr lang="en-US" altLang="zh-CN" sz="2800" dirty="0">
              <a:highlight>
                <a:srgbClr val="00FFFF"/>
              </a:highlight>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a:xfrm>
            <a:off x="1114425" y="403542"/>
            <a:ext cx="9602787" cy="576263"/>
          </a:xfrm>
        </p:spPr>
        <p:txBody>
          <a:bodyPr/>
          <a:lstStyle/>
          <a:p>
            <a:pPr eaLnBrk="1" hangingPunct="1">
              <a:defRPr/>
            </a:pPr>
            <a:r>
              <a:rPr lang="zh-CN" altLang="zh-CN" dirty="0">
                <a:ea typeface="Times New Roman" panose="02020603050405020304" pitchFamily="18" charset="0"/>
              </a:rPr>
              <a:t>Non-local statements </a:t>
            </a:r>
            <a:r>
              <a:rPr lang="en-US" altLang="zh-CN" dirty="0">
                <a:ea typeface="Times New Roman" panose="02020603050405020304" pitchFamily="18" charset="0"/>
              </a:rPr>
              <a:t>nonlocal</a:t>
            </a:r>
            <a:endParaRPr lang="zh-CN" altLang="en-US" dirty="0">
              <a:ea typeface="Times New Roman" panose="02020603050405020304" pitchFamily="18" charset="0"/>
            </a:endParaRPr>
          </a:p>
        </p:txBody>
      </p:sp>
      <p:sp>
        <p:nvSpPr>
          <p:cNvPr id="45059" name="内容占位符 2"/>
          <p:cNvSpPr>
            <a:spLocks noGrp="1" noChangeArrowheads="1"/>
          </p:cNvSpPr>
          <p:nvPr>
            <p:ph idx="1"/>
          </p:nvPr>
        </p:nvSpPr>
        <p:spPr>
          <a:xfrm>
            <a:off x="479425" y="908050"/>
            <a:ext cx="10945167" cy="3294063"/>
          </a:xfrm>
        </p:spPr>
        <p:txBody>
          <a:bodyPr/>
          <a:lstStyle/>
          <a:p>
            <a:pPr algn="just" eaLnBrk="1" hangingPunct="1">
              <a:spcBef>
                <a:spcPts val="0"/>
              </a:spcBef>
              <a:defRPr/>
            </a:pPr>
            <a:r>
              <a:rPr lang="zh-CN" altLang="zh-CN" sz="2200" dirty="0">
                <a:highlight>
                  <a:srgbClr val="00FFFF"/>
                </a:highlight>
                <a:cs typeface="Times New Roman" panose="02020603050405020304" pitchFamily="18" charset="0"/>
              </a:rPr>
              <a:t>[Example </a:t>
            </a:r>
            <a:r>
              <a:rPr lang="en-US" altLang="zh-CN" sz="2200" dirty="0">
                <a:highlight>
                  <a:srgbClr val="00FFFF"/>
                </a:highlight>
                <a:cs typeface="Times New Roman" panose="02020603050405020304" pitchFamily="18" charset="0"/>
              </a:rPr>
              <a:t>8.29</a:t>
            </a:r>
            <a:r>
              <a:rPr lang="zh-CN" altLang="zh-CN" sz="2200" dirty="0">
                <a:highlight>
                  <a:srgbClr val="00FFFF"/>
                </a:highlight>
                <a:cs typeface="Times New Roman" panose="02020603050405020304" pitchFamily="18" charset="0"/>
              </a:rPr>
              <a:t>] Example of the </a:t>
            </a:r>
            <a:r>
              <a:rPr lang="en-US" altLang="zh-CN" sz="2200" dirty="0">
                <a:highlight>
                  <a:srgbClr val="00FFFF"/>
                </a:highlight>
                <a:cs typeface="Times New Roman" panose="02020603050405020304" pitchFamily="18" charset="0"/>
              </a:rPr>
              <a:t>nonlocal statement nonlocal</a:t>
            </a:r>
            <a:endParaRPr lang="en-US" altLang="zh-CN" sz="2200" dirty="0">
              <a:highlight>
                <a:srgbClr val="00FFFF"/>
              </a:highlight>
              <a:cs typeface="Times New Roman" panose="02020603050405020304" pitchFamily="18" charset="0"/>
            </a:endParaRPr>
          </a:p>
        </p:txBody>
      </p:sp>
      <p:sp>
        <p:nvSpPr>
          <p:cNvPr id="2" name="矩形 1"/>
          <p:cNvSpPr/>
          <p:nvPr/>
        </p:nvSpPr>
        <p:spPr>
          <a:xfrm>
            <a:off x="479425" y="1344295"/>
            <a:ext cx="10873105" cy="517525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outer_func().</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tax_rate = 0.17 # local variable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 parent function body</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print('outer func tax rate =', tax_rate) # Output the value of the local variable in the body of the parent function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def innner_func().</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nonlocal tax_rate # Not a local variable in the block, but a local variable defined in the body of the parent function.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tax_rate = 0.05 #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Reassign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local variables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 parent function body</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print('inner func tax rate =', tax_rate) # Output the value of the local variable in the parent function body</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innner_func()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#call function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print('outer func tax rate =', tax_rate) # Output the value of the local variable in the body of the parent function (changed)</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outer_func()</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0181"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904288" y="5445125"/>
            <a:ext cx="2224087"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a:xfrm>
            <a:off x="1127448" y="477431"/>
            <a:ext cx="9604375" cy="504825"/>
          </a:xfrm>
        </p:spPr>
        <p:txBody>
          <a:bodyPr/>
          <a:lstStyle/>
          <a:p>
            <a:pPr eaLnBrk="1" hangingPunct="1">
              <a:defRPr/>
            </a:pPr>
            <a:r>
              <a:rPr lang="zh-CN" altLang="zh-CN" dirty="0">
                <a:ea typeface="Times New Roman" panose="02020603050405020304" pitchFamily="18" charset="0"/>
              </a:rPr>
              <a:t>class variable</a:t>
            </a:r>
            <a:endParaRPr lang="zh-CN" altLang="en-US" dirty="0">
              <a:ea typeface="Times New Roman" panose="02020603050405020304" pitchFamily="18" charset="0"/>
            </a:endParaRPr>
          </a:p>
        </p:txBody>
      </p:sp>
      <p:sp>
        <p:nvSpPr>
          <p:cNvPr id="51203" name="内容占位符 2"/>
          <p:cNvSpPr>
            <a:spLocks noGrp="1" noChangeArrowheads="1"/>
          </p:cNvSpPr>
          <p:nvPr>
            <p:ph idx="1"/>
          </p:nvPr>
        </p:nvSpPr>
        <p:spPr>
          <a:xfrm>
            <a:off x="766763" y="1054418"/>
            <a:ext cx="10512425" cy="3294062"/>
          </a:xfrm>
        </p:spPr>
        <p:txBody>
          <a:bodyPr/>
          <a:lstStyle/>
          <a:p>
            <a:pPr algn="just" eaLnBrk="1" hangingPunct="1"/>
            <a:r>
              <a:rPr lang="zh-CN" altLang="zh-CN" sz="2800">
                <a:ea typeface="Times New Roman" panose="02020603050405020304" pitchFamily="18" charset="0"/>
              </a:rPr>
              <a:t>Class member variables are variables declared in a class, including static and instance variables, whose valid scope is within the class definition.</a:t>
            </a:r>
            <a:endParaRPr lang="zh-CN" altLang="zh-CN" sz="2800">
              <a:ea typeface="Times New Roman" panose="02020603050405020304" pitchFamily="18" charset="0"/>
            </a:endParaRPr>
          </a:p>
          <a:p>
            <a:pPr algn="just" eaLnBrk="1" hangingPunct="1"/>
            <a:r>
              <a:rPr lang="zh-CN" altLang="zh-CN" sz="2800">
                <a:ea typeface="Times New Roman" panose="02020603050405020304" pitchFamily="18" charset="0"/>
              </a:rPr>
              <a:t>Externally, you can access the instance variables of a class by creating an object instance of the class and then accessing the instance variables of the class via "Object</a:t>
            </a:r>
            <a:r>
              <a:rPr lang="en-US" altLang="zh-CN" sz="2800">
                <a:ea typeface="Times New Roman" panose="02020603050405020304" pitchFamily="18" charset="0"/>
              </a:rPr>
              <a:t>. </a:t>
            </a:r>
            <a:r>
              <a:rPr lang="zh-CN" altLang="zh-CN" sz="2800">
                <a:ea typeface="Times New Roman" panose="02020603050405020304" pitchFamily="18" charset="0"/>
              </a:rPr>
              <a:t>Instance Variables" </a:t>
            </a:r>
            <a:r>
              <a:rPr lang="zh-CN" altLang="zh-CN" sz="2800">
                <a:solidFill>
                  <a:srgbClr val="FF0000"/>
                </a:solidFill>
                <a:ea typeface="Times New Roman" panose="02020603050405020304" pitchFamily="18" charset="0"/>
              </a:rPr>
              <a:t>to access instance variables of the class</a:t>
            </a:r>
            <a:r>
              <a:rPr lang="zh-CN" altLang="zh-CN" sz="2800">
                <a:ea typeface="Times New Roman" panose="02020603050405020304" pitchFamily="18" charset="0"/>
              </a:rPr>
              <a:t>, or "Class</a:t>
            </a:r>
            <a:r>
              <a:rPr lang="en-US" altLang="zh-CN" sz="2800">
                <a:ea typeface="Times New Roman" panose="02020603050405020304" pitchFamily="18" charset="0"/>
              </a:rPr>
              <a:t>. Static </a:t>
            </a:r>
            <a:r>
              <a:rPr lang="zh-CN" altLang="zh-CN" sz="2800">
                <a:ea typeface="Times New Roman" panose="02020603050405020304" pitchFamily="18" charset="0"/>
              </a:rPr>
              <a:t>Variables" </a:t>
            </a:r>
            <a:r>
              <a:rPr lang="zh-CN" altLang="zh-CN" sz="2800">
                <a:solidFill>
                  <a:srgbClr val="FF0000"/>
                </a:solidFill>
                <a:ea typeface="Times New Roman" panose="02020603050405020304" pitchFamily="18" charset="0"/>
              </a:rPr>
              <a:t>to access static variables of the class.</a:t>
            </a:r>
            <a:endParaRPr lang="zh-CN" altLang="en-US" sz="2800">
              <a:solidFill>
                <a:srgbClr val="FF0000"/>
              </a:solidFill>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a:xfrm>
            <a:off x="1200150" y="456624"/>
            <a:ext cx="9720262" cy="511175"/>
          </a:xfrm>
        </p:spPr>
        <p:txBody>
          <a:bodyPr/>
          <a:lstStyle/>
          <a:p>
            <a:pPr eaLnBrk="1" hangingPunct="1">
              <a:defRPr/>
            </a:pPr>
            <a:r>
              <a:rPr lang="zh-CN" altLang="zh-CN" dirty="0">
                <a:ea typeface="Times New Roman" panose="02020603050405020304" pitchFamily="18" charset="0"/>
              </a:rPr>
              <a:t>Function declaration and invocation </a:t>
            </a:r>
            <a:r>
              <a:rPr lang="en-US" altLang="zh-CN" dirty="0">
                <a:ea typeface="Times New Roman" panose="02020603050405020304" pitchFamily="18" charset="0"/>
              </a:rPr>
              <a:t>(1)</a:t>
            </a:r>
            <a:endParaRPr lang="zh-CN" altLang="en-US" dirty="0">
              <a:ea typeface="Times New Roman" panose="02020603050405020304" pitchFamily="18" charset="0"/>
            </a:endParaRPr>
          </a:p>
        </p:txBody>
      </p:sp>
      <p:sp>
        <p:nvSpPr>
          <p:cNvPr id="16387" name="内容占位符 2"/>
          <p:cNvSpPr>
            <a:spLocks noGrp="1" noChangeArrowheads="1"/>
          </p:cNvSpPr>
          <p:nvPr>
            <p:ph idx="1"/>
          </p:nvPr>
        </p:nvSpPr>
        <p:spPr>
          <a:xfrm>
            <a:off x="698942" y="1988840"/>
            <a:ext cx="8470776" cy="4210034"/>
          </a:xfrm>
        </p:spPr>
        <p:txBody>
          <a:bodyPr/>
          <a:lstStyle/>
          <a:p>
            <a:pPr eaLnBrk="1" hangingPunct="1">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8.1</a:t>
            </a:r>
            <a:r>
              <a:rPr lang="zh-CN" altLang="zh-CN" sz="2400" dirty="0">
                <a:highlight>
                  <a:srgbClr val="00FFFF"/>
                </a:highlight>
                <a:cs typeface="Times New Roman" panose="02020603050405020304" pitchFamily="18" charset="0"/>
              </a:rPr>
              <a:t>] Function Creation Example </a:t>
            </a:r>
            <a:r>
              <a:rPr lang="en-US" altLang="zh-CN" sz="2400" dirty="0">
                <a:highlight>
                  <a:srgbClr val="00FFFF"/>
                </a:highlight>
                <a:cs typeface="Times New Roman" panose="02020603050405020304" pitchFamily="18" charset="0"/>
              </a:rPr>
              <a:t>1</a:t>
            </a:r>
            <a:r>
              <a:rPr lang="zh-CN" altLang="zh-CN" sz="2400" dirty="0">
                <a:highlight>
                  <a:srgbClr val="00FFFF"/>
                </a:highlight>
                <a:cs typeface="Times New Roman" panose="02020603050405020304" pitchFamily="18" charset="0"/>
              </a:rPr>
              <a:t>: Define a function that returns the average of two numbers.</a:t>
            </a:r>
            <a:endParaRPr lang="en-US" altLang="zh-CN" sz="2400" dirty="0">
              <a:highlight>
                <a:srgbClr val="00FFFF"/>
              </a:highlight>
              <a:cs typeface="Times New Roman" panose="02020603050405020304" pitchFamily="18" charset="0"/>
            </a:endParaRPr>
          </a:p>
          <a:p>
            <a:pPr eaLnBrk="1" hangingPunct="1">
              <a:defRPr/>
            </a:pPr>
            <a:endParaRPr lang="en-US" altLang="zh-CN" sz="2400" dirty="0">
              <a:ea typeface="Times New Roman" panose="02020603050405020304" pitchFamily="18" charset="0"/>
            </a:endParaRPr>
          </a:p>
          <a:p>
            <a:pPr eaLnBrk="1" hangingPunct="1">
              <a:defRPr/>
            </a:pPr>
            <a:endParaRPr lang="en-US" altLang="zh-CN" sz="2400" dirty="0">
              <a:ea typeface="Times New Roman" panose="02020603050405020304" pitchFamily="18" charset="0"/>
            </a:endParaRPr>
          </a:p>
          <a:p>
            <a:pPr eaLnBrk="1" hangingPunct="1">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8.2</a:t>
            </a:r>
            <a:r>
              <a:rPr lang="zh-CN" altLang="zh-CN" sz="2400" dirty="0">
                <a:highlight>
                  <a:srgbClr val="00FFFF"/>
                </a:highlight>
                <a:cs typeface="Times New Roman" panose="02020603050405020304" pitchFamily="18" charset="0"/>
              </a:rPr>
              <a:t>] Function Creation Example </a:t>
            </a:r>
            <a:r>
              <a:rPr lang="en-US" altLang="zh-CN" sz="2400" dirty="0">
                <a:highlight>
                  <a:srgbClr val="00FFFF"/>
                </a:highlight>
                <a:cs typeface="Times New Roman" panose="02020603050405020304" pitchFamily="18" charset="0"/>
              </a:rPr>
              <a:t>2</a:t>
            </a:r>
            <a:r>
              <a:rPr lang="zh-CN" altLang="zh-CN" sz="2400" dirty="0">
                <a:highlight>
                  <a:srgbClr val="00FFFF"/>
                </a:highlight>
                <a:cs typeface="Times New Roman" panose="02020603050405020304" pitchFamily="18" charset="0"/>
              </a:rPr>
              <a:t>: Defining </a:t>
            </a:r>
            <a:r>
              <a:rPr lang="zh-CN" altLang="zh-CN" sz="2400" dirty="0">
                <a:highlight>
                  <a:srgbClr val="00FFFF"/>
                </a:highlight>
                <a:cs typeface="Times New Roman" panose="02020603050405020304" pitchFamily="18" charset="0"/>
              </a:rPr>
              <a:t>a Function that </a:t>
            </a:r>
            <a:r>
              <a:rPr lang="zh-CN" altLang="zh-CN" sz="2400" dirty="0">
                <a:highlight>
                  <a:srgbClr val="00FFFF"/>
                </a:highlight>
                <a:cs typeface="Times New Roman" panose="02020603050405020304" pitchFamily="18" charset="0"/>
              </a:rPr>
              <a:t>Prints </a:t>
            </a:r>
            <a:r>
              <a:rPr lang="en-US" altLang="zh-CN" sz="2400" dirty="0">
                <a:highlight>
                  <a:srgbClr val="00FFFF"/>
                </a:highlight>
                <a:cs typeface="Times New Roman" panose="02020603050405020304" pitchFamily="18" charset="0"/>
              </a:rPr>
              <a:t>n </a:t>
            </a:r>
            <a:r>
              <a:rPr lang="zh-CN" altLang="zh-CN" sz="2400" dirty="0">
                <a:highlight>
                  <a:srgbClr val="00FFFF"/>
                </a:highlight>
                <a:cs typeface="Times New Roman" panose="02020603050405020304" pitchFamily="18" charset="0"/>
              </a:rPr>
              <a:t>Asterisks with No Return Value</a:t>
            </a:r>
            <a:endParaRPr lang="en-US" altLang="zh-CN" sz="2400" dirty="0">
              <a:highlight>
                <a:srgbClr val="00FFFF"/>
              </a:highlight>
              <a:cs typeface="Times New Roman" panose="02020603050405020304" pitchFamily="18" charset="0"/>
            </a:endParaRPr>
          </a:p>
          <a:p>
            <a:pPr eaLnBrk="1" hangingPunct="1">
              <a:defRPr/>
            </a:pPr>
            <a:endParaRPr lang="en-US" altLang="zh-CN" sz="2400" dirty="0">
              <a:ea typeface="Times New Roman" panose="02020603050405020304" pitchFamily="18" charset="0"/>
            </a:endParaRPr>
          </a:p>
        </p:txBody>
      </p:sp>
      <p:pic>
        <p:nvPicPr>
          <p:cNvPr id="18436"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863752" y="960667"/>
            <a:ext cx="37211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203008" y="2852420"/>
            <a:ext cx="6745287" cy="831850"/>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my_average(a, b).</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(a+b)/2</a:t>
            </a:r>
            <a:endParaRPr lang="zh-CN" alt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1271905" y="4725670"/>
            <a:ext cx="10387965" cy="140589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print_star(n): </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print((("*"*n).center(50)) #Print n asterisks, padded with spaces on both sides, total width 50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noChangeArrowheads="1"/>
          </p:cNvSpPr>
          <p:nvPr>
            <p:ph type="title"/>
          </p:nvPr>
        </p:nvSpPr>
        <p:spPr>
          <a:xfrm>
            <a:off x="1012826" y="720726"/>
            <a:ext cx="10080625" cy="504825"/>
          </a:xfrm>
        </p:spPr>
        <p:txBody>
          <a:bodyPr/>
          <a:lstStyle/>
          <a:p>
            <a:pPr eaLnBrk="1" hangingPunct="1">
              <a:defRPr/>
            </a:pPr>
            <a:r>
              <a:rPr lang="zh-CN" altLang="zh-CN" dirty="0">
                <a:ea typeface="Times New Roman" panose="02020603050405020304" pitchFamily="18" charset="0"/>
              </a:rPr>
              <a:t>Exporting local and global variables </a:t>
            </a:r>
            <a:br>
              <a:rPr lang="zh-CN" altLang="zh-CN" dirty="0">
                <a:ea typeface="Times New Roman" panose="02020603050405020304" pitchFamily="18" charset="0"/>
              </a:rPr>
            </a:br>
            <a:r>
              <a:rPr lang="zh-CN" altLang="zh-CN" dirty="0">
                <a:ea typeface="Times New Roman" panose="02020603050405020304" pitchFamily="18" charset="0"/>
              </a:rPr>
              <a:t>(</a:t>
            </a:r>
            <a:r>
              <a:rPr lang="en-US" altLang="zh-CN" dirty="0">
                <a:ea typeface="Times New Roman" panose="02020603050405020304" pitchFamily="18" charset="0"/>
              </a:rPr>
              <a:t>locals </a:t>
            </a:r>
            <a:r>
              <a:rPr lang="zh-CN" altLang="zh-CN" dirty="0">
                <a:ea typeface="Times New Roman" panose="02020603050405020304" pitchFamily="18" charset="0"/>
              </a:rPr>
              <a:t>and </a:t>
            </a:r>
            <a:r>
              <a:rPr lang="en-US" altLang="zh-CN" dirty="0" err="1">
                <a:ea typeface="Times New Roman" panose="02020603050405020304" pitchFamily="18" charset="0"/>
              </a:rPr>
              <a:t>globals </a:t>
            </a:r>
            <a:r>
              <a:rPr lang="zh-CN" altLang="zh-CN" dirty="0">
                <a:ea typeface="Times New Roman" panose="02020603050405020304" pitchFamily="18" charset="0"/>
              </a:rPr>
              <a:t>functions)</a:t>
            </a:r>
            <a:endParaRPr lang="zh-CN" altLang="en-US" dirty="0">
              <a:ea typeface="Times New Roman" panose="02020603050405020304" pitchFamily="18" charset="0"/>
            </a:endParaRPr>
          </a:p>
        </p:txBody>
      </p:sp>
      <p:sp>
        <p:nvSpPr>
          <p:cNvPr id="47107" name="内容占位符 2"/>
          <p:cNvSpPr>
            <a:spLocks noGrp="1" noChangeArrowheads="1"/>
          </p:cNvSpPr>
          <p:nvPr>
            <p:ph idx="1"/>
          </p:nvPr>
        </p:nvSpPr>
        <p:spPr>
          <a:xfrm>
            <a:off x="335361" y="1554798"/>
            <a:ext cx="5717778" cy="4114800"/>
          </a:xfrm>
        </p:spPr>
        <p:txBody>
          <a:bodyPr/>
          <a:lstStyle/>
          <a:p>
            <a:pPr algn="just" eaLnBrk="1" hangingPunct="1">
              <a:defRPr/>
            </a:pPr>
            <a:r>
              <a:rPr lang="zh-CN" altLang="zh-CN" sz="2400" dirty="0">
                <a:ea typeface="Times New Roman" panose="02020603050405020304" pitchFamily="18" charset="0"/>
              </a:rPr>
              <a:t>Using the built-in functions </a:t>
            </a:r>
            <a:r>
              <a:rPr lang="en-US" altLang="zh-CN" sz="2400" dirty="0" err="1">
                <a:ea typeface="Times New Roman" panose="02020603050405020304" pitchFamily="18" charset="0"/>
              </a:rPr>
              <a:t>globals</a:t>
            </a:r>
            <a:r>
              <a:rPr lang="en-US" altLang="zh-CN" sz="2400" dirty="0">
                <a:ea typeface="Times New Roman" panose="02020603050405020304" pitchFamily="18" charset="0"/>
              </a:rPr>
              <a:t>() </a:t>
            </a:r>
            <a:r>
              <a:rPr lang="zh-CN" altLang="zh-CN" sz="2400" dirty="0">
                <a:ea typeface="Times New Roman" panose="02020603050405020304" pitchFamily="18" charset="0"/>
              </a:rPr>
              <a:t>and </a:t>
            </a:r>
            <a:r>
              <a:rPr lang="en-US" altLang="zh-CN" sz="2400" dirty="0">
                <a:ea typeface="Times New Roman" panose="02020603050405020304" pitchFamily="18" charset="0"/>
              </a:rPr>
              <a:t>locals()</a:t>
            </a:r>
            <a:r>
              <a:rPr lang="zh-CN" altLang="zh-CN" sz="2400" dirty="0">
                <a:ea typeface="Times New Roman" panose="02020603050405020304" pitchFamily="18" charset="0"/>
              </a:rPr>
              <a:t>, you can view and output a list of local and global variables</a:t>
            </a:r>
            <a:endParaRPr lang="en-US" altLang="zh-CN" sz="2400" dirty="0">
              <a:ea typeface="Times New Roman" panose="02020603050405020304" pitchFamily="18" charset="0"/>
            </a:endParaRPr>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8.30</a:t>
            </a:r>
            <a:r>
              <a:rPr lang="zh-CN" altLang="zh-CN" sz="2400" dirty="0">
                <a:highlight>
                  <a:srgbClr val="00FFFF"/>
                </a:highlight>
                <a:cs typeface="Times New Roman" panose="02020603050405020304" pitchFamily="18" charset="0"/>
              </a:rPr>
              <a:t>] Example list of local and global variables (</a:t>
            </a:r>
            <a:r>
              <a:rPr lang="en-US" altLang="zh-CN" sz="2400" kern="100" dirty="0">
                <a:highlight>
                  <a:srgbClr val="FFFF00"/>
                </a:highlight>
                <a:latin typeface="Times New Roman" panose="02020603050405020304" pitchFamily="18" charset="0"/>
                <a:cs typeface="Times New Roman" panose="02020603050405020304" pitchFamily="18" charset="0"/>
              </a:rPr>
              <a:t>locals_globals.py</a:t>
            </a:r>
            <a:r>
              <a:rPr lang="zh-CN" altLang="zh-CN" sz="2400" dirty="0">
                <a:highlight>
                  <a:srgbClr val="00FFFF"/>
                </a:highlight>
                <a:cs typeface="Times New Roman" panose="02020603050405020304" pitchFamily="18" charset="0"/>
              </a:rPr>
              <a:t>)</a:t>
            </a:r>
            <a:endParaRPr lang="zh-CN" altLang="en-US" sz="2400" dirty="0">
              <a:highlight>
                <a:srgbClr val="00FFFF"/>
              </a:highlight>
              <a:cs typeface="Times New Roman" panose="02020603050405020304" pitchFamily="18" charset="0"/>
            </a:endParaRPr>
          </a:p>
        </p:txBody>
      </p:sp>
      <p:pic>
        <p:nvPicPr>
          <p:cNvPr id="5222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95643" y="3860800"/>
            <a:ext cx="4848225"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575425" y="1697355"/>
            <a:ext cx="5424488" cy="4523105"/>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a=1</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b=2</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f(a, b).  </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x = 'abc'</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y = 'xyz'  </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i in range(2): #i=0~1</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j = i </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k = i**2</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print(locals())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f(1,2)</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print(globals())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p:nvPr>
        </p:nvSpPr>
        <p:spPr>
          <a:xfrm>
            <a:off x="4511824" y="490537"/>
            <a:ext cx="3888532" cy="542925"/>
          </a:xfrm>
        </p:spPr>
        <p:txBody>
          <a:bodyPr/>
          <a:lstStyle/>
          <a:p>
            <a:pPr eaLnBrk="1" hangingPunct="1">
              <a:defRPr/>
            </a:pPr>
            <a:r>
              <a:rPr lang="zh-CN" altLang="zh-CN">
                <a:ea typeface="Times New Roman" panose="02020603050405020304" pitchFamily="18" charset="0"/>
              </a:rPr>
              <a:t>recursive function</a:t>
            </a:r>
            <a:endParaRPr lang="zh-CN" altLang="en-US">
              <a:ea typeface="Times New Roman" panose="02020603050405020304" pitchFamily="18" charset="0"/>
            </a:endParaRPr>
          </a:p>
        </p:txBody>
      </p:sp>
      <p:sp>
        <p:nvSpPr>
          <p:cNvPr id="48131" name="内容占位符 2"/>
          <p:cNvSpPr>
            <a:spLocks noGrp="1" noChangeArrowheads="1"/>
          </p:cNvSpPr>
          <p:nvPr>
            <p:ph idx="1"/>
          </p:nvPr>
        </p:nvSpPr>
        <p:spPr>
          <a:xfrm>
            <a:off x="120854" y="881063"/>
            <a:ext cx="10945216" cy="4114800"/>
          </a:xfrm>
        </p:spPr>
        <p:txBody>
          <a:bodyPr/>
          <a:lstStyle/>
          <a:p>
            <a:pPr eaLnBrk="1" hangingPunct="1">
              <a:defRPr/>
            </a:pPr>
            <a:r>
              <a:rPr lang="zh-CN" altLang="zh-CN" sz="2800" dirty="0">
                <a:ea typeface="Times New Roman" panose="02020603050405020304" pitchFamily="18" charset="0"/>
              </a:rPr>
              <a:t>A self-calling function that calls </a:t>
            </a:r>
            <a:r>
              <a:rPr lang="zh-CN" altLang="zh-CN" sz="2800" dirty="0">
                <a:solidFill>
                  <a:srgbClr val="FF0000"/>
                </a:solidFill>
                <a:ea typeface="Times New Roman" panose="02020603050405020304" pitchFamily="18" charset="0"/>
              </a:rPr>
              <a:t>itself</a:t>
            </a:r>
            <a:r>
              <a:rPr lang="zh-CN" altLang="zh-CN" sz="2800" dirty="0">
                <a:ea typeface="Times New Roman" panose="02020603050405020304" pitchFamily="18" charset="0"/>
              </a:rPr>
              <a:t>, directly or indirectly, from within the body of the function, i.e., a nested call to the function is the function itself</a:t>
            </a:r>
            <a:endParaRPr lang="en-US" altLang="zh-CN" sz="2800" dirty="0">
              <a:ea typeface="Times New Roman" panose="02020603050405020304" pitchFamily="18" charset="0"/>
            </a:endParaRPr>
          </a:p>
          <a:p>
            <a:pPr eaLnBrk="1" hangingPunct="1">
              <a:defRPr/>
            </a:pPr>
            <a:endParaRPr lang="en-US" altLang="zh-CN" sz="2800" dirty="0">
              <a:ea typeface="Times New Roman" panose="02020603050405020304" pitchFamily="18" charset="0"/>
            </a:endParaRPr>
          </a:p>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8.31</a:t>
            </a:r>
            <a:r>
              <a:rPr lang="zh-CN" altLang="zh-CN" sz="2800" dirty="0">
                <a:highlight>
                  <a:srgbClr val="00FFFF"/>
                </a:highlight>
                <a:cs typeface="Times New Roman" panose="02020603050405020304" pitchFamily="18" charset="0"/>
              </a:rPr>
              <a:t>] Using Recursive Functions to </a:t>
            </a:r>
            <a:endParaRPr lang="zh-CN" altLang="zh-CN" sz="2800" dirty="0">
              <a:highlight>
                <a:srgbClr val="00FFFF"/>
              </a:highlight>
              <a:cs typeface="Times New Roman" panose="02020603050405020304" pitchFamily="18" charset="0"/>
            </a:endParaRPr>
          </a:p>
          <a:p>
            <a:pPr marL="0" indent="0" eaLnBrk="1" hangingPunct="1">
              <a:buNone/>
              <a:defRPr/>
            </a:pPr>
            <a:r>
              <a:rPr lang="zh-CN" altLang="zh-CN" sz="2800" dirty="0">
                <a:highlight>
                  <a:srgbClr val="00FFFF"/>
                </a:highlight>
                <a:cs typeface="Times New Roman" panose="02020603050405020304" pitchFamily="18" charset="0"/>
              </a:rPr>
              <a:t>Implement Factorials</a:t>
            </a:r>
            <a:endParaRPr lang="zh-CN" altLang="en-US" sz="2800" dirty="0">
              <a:highlight>
                <a:srgbClr val="00FFFF"/>
              </a:highlight>
              <a:cs typeface="Times New Roman" panose="02020603050405020304" pitchFamily="18" charset="0"/>
            </a:endParaRPr>
          </a:p>
        </p:txBody>
      </p:sp>
      <p:pic>
        <p:nvPicPr>
          <p:cNvPr id="53252"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361690" y="1772920"/>
            <a:ext cx="684053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4605" y="2765425"/>
            <a:ext cx="2085975" cy="360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23253" y="4114165"/>
            <a:ext cx="7775575" cy="2306955"/>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factorial(n).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n == 1: return 1</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n * factorial(n - 1)</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in range(1,10): #Output the factorial of 1~9</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print(i,'! =', factorial(i))</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a:xfrm>
            <a:off x="1130300" y="463550"/>
            <a:ext cx="9602788" cy="515938"/>
          </a:xfrm>
        </p:spPr>
        <p:txBody>
          <a:bodyPr/>
          <a:lstStyle/>
          <a:p>
            <a:pPr eaLnBrk="1" hangingPunct="1">
              <a:defRPr/>
            </a:pPr>
            <a:r>
              <a:rPr lang="zh-CN" altLang="zh-CN" dirty="0">
                <a:ea typeface="Times New Roman" panose="02020603050405020304" pitchFamily="18" charset="0"/>
              </a:rPr>
              <a:t>Principles of recursive functions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54275" name="内容占位符 2"/>
          <p:cNvSpPr>
            <a:spLocks noGrp="1" noChangeArrowheads="1"/>
          </p:cNvSpPr>
          <p:nvPr>
            <p:ph idx="1"/>
          </p:nvPr>
        </p:nvSpPr>
        <p:spPr/>
        <p:txBody>
          <a:bodyPr/>
          <a:lstStyle/>
          <a:p>
            <a:pPr eaLnBrk="1" hangingPunct="1"/>
            <a:endParaRPr lang="en-US" altLang="zh-CN">
              <a:ea typeface="Times New Roman" panose="02020603050405020304" pitchFamily="18" charset="0"/>
            </a:endParaRPr>
          </a:p>
          <a:p>
            <a:pPr eaLnBrk="1" hangingPunct="1"/>
            <a:endParaRPr lang="en-US" altLang="zh-CN">
              <a:ea typeface="Times New Roman" panose="02020603050405020304" pitchFamily="18" charset="0"/>
            </a:endParaRPr>
          </a:p>
          <a:p>
            <a:pPr eaLnBrk="1" hangingPunct="1"/>
            <a:endParaRPr lang="en-US" altLang="zh-CN">
              <a:ea typeface="Times New Roman" panose="02020603050405020304" pitchFamily="18" charset="0"/>
            </a:endParaRPr>
          </a:p>
          <a:p>
            <a:pPr eaLnBrk="1" hangingPunct="1"/>
            <a:endParaRPr lang="en-US" altLang="zh-CN">
              <a:ea typeface="Times New Roman" panose="02020603050405020304" pitchFamily="18" charset="0"/>
            </a:endParaRPr>
          </a:p>
          <a:p>
            <a:pPr eaLnBrk="1" hangingPunct="1"/>
            <a:endParaRPr lang="en-US" altLang="zh-CN">
              <a:ea typeface="Times New Roman" panose="02020603050405020304" pitchFamily="18" charset="0"/>
            </a:endParaRPr>
          </a:p>
          <a:p>
            <a:pPr eaLnBrk="1" hangingPunct="1"/>
            <a:endParaRPr lang="en-US" altLang="zh-CN">
              <a:ea typeface="Times New Roman" panose="02020603050405020304" pitchFamily="18" charset="0"/>
            </a:endParaRPr>
          </a:p>
          <a:p>
            <a:pPr eaLnBrk="1" hangingPunct="1"/>
            <a:endParaRPr lang="en-US" altLang="zh-CN">
              <a:ea typeface="Times New Roman" panose="02020603050405020304" pitchFamily="18" charset="0"/>
            </a:endParaRPr>
          </a:p>
          <a:p>
            <a:pPr eaLnBrk="1" hangingPunct="1"/>
            <a:endParaRPr lang="en-US" altLang="zh-CN">
              <a:ea typeface="Times New Roman" panose="02020603050405020304" pitchFamily="18" charset="0"/>
            </a:endParaRPr>
          </a:p>
          <a:p>
            <a:pPr eaLnBrk="1" hangingPunct="1"/>
            <a:endParaRPr lang="zh-CN" altLang="en-US">
              <a:ea typeface="Times New Roman" panose="02020603050405020304" pitchFamily="18" charset="0"/>
            </a:endParaRPr>
          </a:p>
        </p:txBody>
      </p:sp>
      <p:sp>
        <p:nvSpPr>
          <p:cNvPr id="2" name="矩形 1"/>
          <p:cNvSpPr/>
          <p:nvPr/>
        </p:nvSpPr>
        <p:spPr>
          <a:xfrm>
            <a:off x="407988" y="1073785"/>
            <a:ext cx="11591925" cy="2676525"/>
          </a:xfrm>
          <a:prstGeom prst="rect">
            <a:avLst/>
          </a:prstGeom>
          <a:solidFill>
            <a:schemeClr val="accent2">
              <a:lumMod val="20000"/>
              <a:lumOff val="80000"/>
            </a:schemeClr>
          </a:solidFill>
        </p:spPr>
        <p:txBody>
          <a:bodyPr>
            <a:spAutoFit/>
          </a:bodyPr>
          <a:lstStyle/>
          <a:p>
            <a:pPr indent="266700" algn="just">
              <a:spcAft>
                <a:spcPts val="0"/>
              </a:spcAft>
              <a:defRPr/>
            </a:pP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Each recursive function must include the following two main parts.</a:t>
            </a:r>
            <a:endPar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Termination condition</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Indicates the end of the recursive conditions, used to return to the function value, no longer recursive call. For example,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factorial ()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function for the end of the condition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n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is equal to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Recursive step</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The recursive step associates the function with the value of the argument at step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n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with the function with the value of the argument at step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n-1.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For example, for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factorial()</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the recursive step is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n * factorial(n-1)</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1487488" y="3858578"/>
            <a:ext cx="9536112" cy="2676525"/>
          </a:xfrm>
          <a:prstGeom prst="rect">
            <a:avLst/>
          </a:prstGeom>
          <a:solidFill>
            <a:srgbClr val="FFFF00"/>
          </a:solidFill>
        </p:spPr>
        <p:txBody>
          <a:bodyPr>
            <a:spAutoFit/>
          </a:bodyPr>
          <a:lstStyle/>
          <a:p>
            <a:pPr marL="342900" indent="-342900" algn="just">
              <a:spcAft>
                <a:spcPts val="0"/>
              </a:spcAft>
              <a:buFont typeface="Times New Roman" panose="02020603050405020304" pitchFamily="18" charset="0"/>
              <a:buChar char="•"/>
              <a:defRPr/>
            </a:pP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For example, the formula for the harmonic number is:</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en-US" altLang="zh-CN" sz="2400" b="1" kern="100" dirty="0" err="1">
                <a:latin typeface="Times New Roman" panose="02020603050405020304" pitchFamily="18" charset="0"/>
                <a:ea typeface="Times New Roman" panose="02020603050405020304" pitchFamily="18" charset="0"/>
                <a:cs typeface="Times New Roman" panose="02020603050405020304" pitchFamily="18" charset="0"/>
              </a:rPr>
              <a:t>H</a:t>
            </a:r>
            <a:r>
              <a:rPr lang="en-US" altLang="zh-CN" sz="2400" b="1" kern="100" baseline="-25000" dirty="0" err="1">
                <a:latin typeface="Times New Roman" panose="02020603050405020304" pitchFamily="18" charset="0"/>
                <a:ea typeface="Times New Roman" panose="02020603050405020304" pitchFamily="18" charset="0"/>
                <a:cs typeface="Times New Roman" panose="02020603050405020304" pitchFamily="18" charset="0"/>
              </a:rPr>
              <a:t>n</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 1 + 1/2 + . . . + 1/n</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Therefore, it can be realized using recursive functions:</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终止条件</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err="1">
                <a:latin typeface="Times New Roman" panose="02020603050405020304" pitchFamily="18" charset="0"/>
                <a:ea typeface="Times New Roman" panose="02020603050405020304" pitchFamily="18" charset="0"/>
                <a:cs typeface="Times New Roman" panose="02020603050405020304" pitchFamily="18" charset="0"/>
              </a:rPr>
              <a:t>H</a:t>
            </a:r>
            <a:r>
              <a:rPr lang="en-US" altLang="zh-CN" sz="2400" b="1" kern="100" baseline="-25000" dirty="0" err="1">
                <a:latin typeface="Times New Roman" panose="02020603050405020304" pitchFamily="18" charset="0"/>
                <a:ea typeface="Times New Roman" panose="02020603050405020304" pitchFamily="18" charset="0"/>
                <a:cs typeface="Times New Roman" panose="02020603050405020304" pitchFamily="18" charset="0"/>
              </a:rPr>
              <a:t>n</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 1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当</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n==1</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时</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递归步骤</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err="1">
                <a:latin typeface="Times New Roman" panose="02020603050405020304" pitchFamily="18" charset="0"/>
                <a:ea typeface="Times New Roman" panose="02020603050405020304" pitchFamily="18" charset="0"/>
                <a:cs typeface="Times New Roman" panose="02020603050405020304" pitchFamily="18" charset="0"/>
              </a:rPr>
              <a:t>H</a:t>
            </a:r>
            <a:r>
              <a:rPr lang="en-US" altLang="zh-CN" sz="2400" b="1" kern="100" baseline="-25000" dirty="0" err="1">
                <a:latin typeface="Times New Roman" panose="02020603050405020304" pitchFamily="18" charset="0"/>
                <a:ea typeface="Times New Roman" panose="02020603050405020304" pitchFamily="18" charset="0"/>
                <a:cs typeface="Times New Roman" panose="02020603050405020304" pitchFamily="18" charset="0"/>
              </a:rPr>
              <a:t>n</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 H</a:t>
            </a:r>
            <a:r>
              <a:rPr lang="en-US" altLang="zh-CN" sz="2400" b="1" kern="100" baseline="-25000" dirty="0">
                <a:latin typeface="Times New Roman" panose="02020603050405020304" pitchFamily="18" charset="0"/>
                <a:ea typeface="Times New Roman" panose="02020603050405020304" pitchFamily="18" charset="0"/>
                <a:cs typeface="Times New Roman" panose="02020603050405020304" pitchFamily="18" charset="0"/>
              </a:rPr>
              <a:t>n-1</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+ 1/n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当</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n&gt;1</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时</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With each recursion,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n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is strictly decreasing, so it gradually converges to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noChangeArrowheads="1"/>
          </p:cNvSpPr>
          <p:nvPr>
            <p:ph type="title"/>
          </p:nvPr>
        </p:nvSpPr>
        <p:spPr>
          <a:xfrm>
            <a:off x="192088" y="1197280"/>
            <a:ext cx="7772400" cy="1143000"/>
          </a:xfrm>
          <a:noFill/>
          <a:extLst>
            <a:ext uri="{909E8E84-426E-40DD-AFC4-6F175D3DCCD1}">
              <a14:hiddenFill xmlns:a14="http://schemas.microsoft.com/office/drawing/2010/main">
                <a:solidFill>
                  <a:srgbClr val="FFFFFF"/>
                </a:solidFill>
              </a14:hiddenFill>
            </a:ext>
          </a:extLst>
        </p:spPr>
        <p:txBody>
          <a:bodyPr/>
          <a:lstStyle/>
          <a:p>
            <a:pPr marL="228600" indent="-228600" algn="l"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sz="3200" dirty="0">
                <a:highlight>
                  <a:srgbClr val="00FFFF"/>
                </a:highlight>
                <a:latin typeface="+mn-lt"/>
                <a:cs typeface="Times New Roman" panose="02020603050405020304" pitchFamily="18" charset="0"/>
              </a:rPr>
              <a:t>[Example </a:t>
            </a:r>
            <a:r>
              <a:rPr lang="en-US" altLang="zh-CN" sz="3200" dirty="0">
                <a:highlight>
                  <a:srgbClr val="00FFFF"/>
                </a:highlight>
                <a:latin typeface="+mn-lt"/>
                <a:cs typeface="Times New Roman" panose="02020603050405020304" pitchFamily="18" charset="0"/>
              </a:rPr>
              <a:t>8.32</a:t>
            </a:r>
            <a:r>
              <a:rPr lang="zh-CN" altLang="zh-CN" sz="3200" dirty="0">
                <a:highlight>
                  <a:srgbClr val="00FFFF"/>
                </a:highlight>
                <a:latin typeface="+mn-lt"/>
                <a:cs typeface="Times New Roman" panose="02020603050405020304" pitchFamily="18" charset="0"/>
              </a:rPr>
              <a:t>] Using Recursive Functions to Implement Reconciliation Numbers</a:t>
            </a:r>
            <a:endParaRPr lang="zh-CN" altLang="en-US" sz="3200" dirty="0">
              <a:highlight>
                <a:srgbClr val="00FFFF"/>
              </a:highlight>
              <a:latin typeface="+mn-lt"/>
              <a:cs typeface="Times New Roman" panose="02020603050405020304" pitchFamily="18" charset="0"/>
            </a:endParaRPr>
          </a:p>
        </p:txBody>
      </p:sp>
      <p:pic>
        <p:nvPicPr>
          <p:cNvPr id="55299"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112125" y="2008188"/>
            <a:ext cx="295275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92088" y="2551113"/>
            <a:ext cx="7416800" cy="2676525"/>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harmonic(n).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n == 1: return 1.0 #termination condition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harmonic(n-1) + 1.0/n #recursive step</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in range(1,10): #Output the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summed number of orders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1~9</a:t>
            </a:r>
            <a:endPar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print('H', i, ' =', harmonic(i))</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标题 1"/>
          <p:cNvSpPr txBox="1">
            <a:spLocks noChangeArrowheads="1"/>
          </p:cNvSpPr>
          <p:nvPr/>
        </p:nvSpPr>
        <p:spPr bwMode="auto">
          <a:xfrm>
            <a:off x="1130300" y="391795"/>
            <a:ext cx="9602788" cy="515938"/>
          </a:xfrm>
          <a:prstGeom prst="rect">
            <a:avLst/>
          </a:prstGeom>
          <a:noFill/>
          <a:ln>
            <a:noFill/>
          </a:ln>
          <a:extLst>
            <a:ext uri="{909E8E84-426E-40DD-AFC4-6F175D3DCCD1}">
              <a14:hiddenFill xmlns:a14="http://schemas.microsoft.com/office/drawing/2010/main">
                <a:solidFill>
                  <a:schemeClr val="accent5">
                    <a:lumMod val="20000"/>
                    <a:lumOff val="80000"/>
                  </a:schemeClr>
                </a:solidFill>
              </a14:hiddenFill>
            </a:ext>
          </a:extLst>
        </p:spPr>
        <p:txBody>
          <a:bodyPr/>
          <a:lstStyle>
            <a:lvl1pPr algn="ctr" rtl="0" eaLnBrk="0" fontAlgn="base" hangingPunct="0">
              <a:lnSpc>
                <a:spcPct val="90000"/>
              </a:lnSpc>
              <a:spcBef>
                <a:spcPct val="0"/>
              </a:spcBef>
              <a:spcAft>
                <a:spcPct val="0"/>
              </a:spcAft>
              <a:defRPr sz="36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2pPr>
            <a:lvl3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3pPr>
            <a:lvl4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4pPr>
            <a:lvl5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5pPr>
            <a:lvl6pPr marL="457200" algn="l" rtl="0" fontAlgn="base">
              <a:lnSpc>
                <a:spcPct val="90000"/>
              </a:lnSpc>
              <a:spcBef>
                <a:spcPct val="0"/>
              </a:spcBef>
              <a:spcAft>
                <a:spcPct val="0"/>
              </a:spcAft>
              <a:defRPr sz="3200">
                <a:solidFill>
                  <a:schemeClr val="tx1"/>
                </a:solidFill>
                <a:latin typeface="Century Gothic" panose="020B0502020202020204" pitchFamily="34" charset="0"/>
              </a:defRPr>
            </a:lvl6pPr>
            <a:lvl7pPr marL="914400" algn="l" rtl="0" fontAlgn="base">
              <a:lnSpc>
                <a:spcPct val="90000"/>
              </a:lnSpc>
              <a:spcBef>
                <a:spcPct val="0"/>
              </a:spcBef>
              <a:spcAft>
                <a:spcPct val="0"/>
              </a:spcAft>
              <a:defRPr sz="3200">
                <a:solidFill>
                  <a:schemeClr val="tx1"/>
                </a:solidFill>
                <a:latin typeface="Century Gothic" panose="020B0502020202020204" pitchFamily="34" charset="0"/>
              </a:defRPr>
            </a:lvl7pPr>
            <a:lvl8pPr marL="1371600" algn="l" rtl="0" fontAlgn="base">
              <a:lnSpc>
                <a:spcPct val="90000"/>
              </a:lnSpc>
              <a:spcBef>
                <a:spcPct val="0"/>
              </a:spcBef>
              <a:spcAft>
                <a:spcPct val="0"/>
              </a:spcAft>
              <a:defRPr sz="3200">
                <a:solidFill>
                  <a:schemeClr val="tx1"/>
                </a:solidFill>
                <a:latin typeface="Century Gothic" panose="020B0502020202020204" pitchFamily="34" charset="0"/>
              </a:defRPr>
            </a:lvl8pPr>
            <a:lvl9pPr marL="1828800" algn="l" rtl="0" fontAlgn="base">
              <a:lnSpc>
                <a:spcPct val="90000"/>
              </a:lnSpc>
              <a:spcBef>
                <a:spcPct val="0"/>
              </a:spcBef>
              <a:spcAft>
                <a:spcPct val="0"/>
              </a:spcAft>
              <a:defRPr sz="3200">
                <a:solidFill>
                  <a:schemeClr val="tx1"/>
                </a:solidFill>
                <a:latin typeface="Century Gothic" panose="020B0502020202020204" pitchFamily="34" charset="0"/>
              </a:defRPr>
            </a:lvl9pPr>
          </a:lstStyle>
          <a:p>
            <a:pPr algn="ctr" eaLnBrk="1" hangingPunct="1">
              <a:lnSpc>
                <a:spcPct val="100000"/>
              </a:lnSpc>
              <a:buClrTx/>
              <a:buSzTx/>
              <a:buFontTx/>
              <a:defRPr/>
            </a:pPr>
            <a:r>
              <a:rPr lang="zh-CN" altLang="zh-CN" kern="0" dirty="0">
                <a:solidFill>
                  <a:srgbClr val="990033"/>
                </a:solidFill>
                <a:latin typeface="Times New Roman" panose="02020603050405020304" pitchFamily="18" charset="0"/>
                <a:ea typeface="Times New Roman" panose="02020603050405020304" pitchFamily="18" charset="0"/>
                <a:cs typeface="Times New Roman" panose="02020603050405020304" pitchFamily="18" charset="0"/>
              </a:rPr>
              <a:t>Principles of recursive functions (2)</a:t>
            </a:r>
            <a:endParaRPr lang="zh-CN" altLang="zh-CN" kern="0" dirty="0">
              <a:solidFill>
                <a:srgbClr val="990033"/>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noChangeArrowheads="1"/>
          </p:cNvSpPr>
          <p:nvPr>
            <p:ph type="title"/>
          </p:nvPr>
        </p:nvSpPr>
        <p:spPr>
          <a:xfrm>
            <a:off x="1055688" y="474980"/>
            <a:ext cx="9602787" cy="576263"/>
          </a:xfrm>
        </p:spPr>
        <p:txBody>
          <a:bodyPr/>
          <a:lstStyle/>
          <a:p>
            <a:pPr eaLnBrk="1" hangingPunct="1">
              <a:defRPr/>
            </a:pPr>
            <a:r>
              <a:rPr lang="zh-CN" altLang="zh-CN" dirty="0">
                <a:ea typeface="Times New Roman" panose="02020603050405020304" pitchFamily="18" charset="0"/>
              </a:rPr>
              <a:t>Issues to be aware of with recursive functions</a:t>
            </a:r>
            <a:endParaRPr lang="zh-CN" altLang="en-US" dirty="0">
              <a:ea typeface="Times New Roman" panose="02020603050405020304" pitchFamily="18" charset="0"/>
            </a:endParaRPr>
          </a:p>
        </p:txBody>
      </p:sp>
      <p:sp>
        <p:nvSpPr>
          <p:cNvPr id="56323" name="内容占位符 2"/>
          <p:cNvSpPr>
            <a:spLocks noGrp="1" noChangeArrowheads="1"/>
          </p:cNvSpPr>
          <p:nvPr>
            <p:ph idx="1"/>
          </p:nvPr>
        </p:nvSpPr>
        <p:spPr>
          <a:xfrm>
            <a:off x="695325" y="1196975"/>
            <a:ext cx="10564813" cy="3294063"/>
          </a:xfrm>
        </p:spPr>
        <p:txBody>
          <a:bodyPr/>
          <a:lstStyle/>
          <a:p>
            <a:pPr algn="just" eaLnBrk="1" hangingPunct="1"/>
            <a:r>
              <a:rPr lang="zh-CN" altLang="zh-CN" sz="2800">
                <a:ea typeface="Times New Roman" panose="02020603050405020304" pitchFamily="18" charset="0"/>
              </a:rPr>
              <a:t>(</a:t>
            </a:r>
            <a:r>
              <a:rPr lang="en-US" altLang="zh-CN" sz="2800">
                <a:ea typeface="Times New Roman" panose="02020603050405020304" pitchFamily="18" charset="0"/>
              </a:rPr>
              <a:t>1</a:t>
            </a:r>
            <a:r>
              <a:rPr lang="zh-CN" altLang="zh-CN" sz="2800">
                <a:ea typeface="Times New Roman" panose="02020603050405020304" pitchFamily="18" charset="0"/>
              </a:rPr>
              <a:t>) </a:t>
            </a:r>
            <a:r>
              <a:rPr lang="zh-CN" altLang="zh-CN" sz="2800">
                <a:solidFill>
                  <a:srgbClr val="FF0000"/>
                </a:solidFill>
                <a:ea typeface="Times New Roman" panose="02020603050405020304" pitchFamily="18" charset="0"/>
              </a:rPr>
              <a:t>Termination conditions </a:t>
            </a:r>
            <a:r>
              <a:rPr lang="zh-CN" altLang="zh-CN" sz="2800">
                <a:ea typeface="Times New Roman" panose="02020603050405020304" pitchFamily="18" charset="0"/>
              </a:rPr>
              <a:t>must be </a:t>
            </a:r>
            <a:r>
              <a:rPr lang="zh-CN" altLang="zh-CN" sz="2800">
                <a:solidFill>
                  <a:srgbClr val="FF0000"/>
                </a:solidFill>
                <a:ea typeface="Times New Roman" panose="02020603050405020304" pitchFamily="18" charset="0"/>
              </a:rPr>
              <a:t>set</a:t>
            </a:r>
            <a:endParaRPr lang="en-US" altLang="zh-CN" sz="2800">
              <a:solidFill>
                <a:srgbClr val="FF0000"/>
              </a:solidFill>
              <a:ea typeface="Times New Roman" panose="02020603050405020304" pitchFamily="18" charset="0"/>
            </a:endParaRPr>
          </a:p>
          <a:p>
            <a:pPr lvl="1" algn="just" eaLnBrk="1" hangingPunct="1"/>
            <a:r>
              <a:rPr lang="zh-CN" altLang="zh-CN" sz="2800">
                <a:ea typeface="Times New Roman" panose="02020603050405020304" pitchFamily="18" charset="0"/>
              </a:rPr>
              <a:t>A recursive function that lacks a termination condition will result in an infinite number of recursive function calls, with the end result that the system will run out of memory.</a:t>
            </a:r>
            <a:endParaRPr lang="en-US" altLang="zh-CN" sz="2800">
              <a:ea typeface="Times New Roman" panose="02020603050405020304" pitchFamily="18" charset="0"/>
            </a:endParaRPr>
          </a:p>
          <a:p>
            <a:pPr algn="just" eaLnBrk="1" hangingPunct="1"/>
            <a:r>
              <a:rPr lang="zh-CN" altLang="zh-CN" sz="2800">
                <a:ea typeface="Times New Roman" panose="02020603050405020304" pitchFamily="18" charset="0"/>
              </a:rPr>
              <a:t>(</a:t>
            </a:r>
            <a:r>
              <a:rPr lang="en-US" altLang="zh-CN" sz="2800">
                <a:ea typeface="Times New Roman" panose="02020603050405020304" pitchFamily="18" charset="0"/>
              </a:rPr>
              <a:t>2</a:t>
            </a:r>
            <a:r>
              <a:rPr lang="zh-CN" altLang="zh-CN" sz="2800">
                <a:ea typeface="Times New Roman" panose="02020603050405020304" pitchFamily="18" charset="0"/>
              </a:rPr>
              <a:t>) </a:t>
            </a:r>
            <a:r>
              <a:rPr lang="zh-CN" altLang="zh-CN" sz="2800">
                <a:solidFill>
                  <a:srgbClr val="FF0000"/>
                </a:solidFill>
                <a:ea typeface="Times New Roman" panose="02020603050405020304" pitchFamily="18" charset="0"/>
              </a:rPr>
              <a:t>Convergence </a:t>
            </a:r>
            <a:r>
              <a:rPr lang="zh-CN" altLang="zh-CN" sz="2800">
                <a:ea typeface="Times New Roman" panose="02020603050405020304" pitchFamily="18" charset="0"/>
              </a:rPr>
              <a:t>must be </a:t>
            </a:r>
            <a:r>
              <a:rPr lang="zh-CN" altLang="zh-CN" sz="2800">
                <a:solidFill>
                  <a:srgbClr val="FF0000"/>
                </a:solidFill>
                <a:ea typeface="Times New Roman" panose="02020603050405020304" pitchFamily="18" charset="0"/>
              </a:rPr>
              <a:t>guaranteed</a:t>
            </a:r>
            <a:endParaRPr lang="en-US" altLang="zh-CN" sz="2800">
              <a:solidFill>
                <a:srgbClr val="FF0000"/>
              </a:solidFill>
              <a:ea typeface="Times New Roman" panose="02020603050405020304" pitchFamily="18" charset="0"/>
            </a:endParaRPr>
          </a:p>
          <a:p>
            <a:pPr lvl="1" algn="just" eaLnBrk="1" hangingPunct="1"/>
            <a:r>
              <a:rPr lang="zh-CN" altLang="zh-CN" sz="2800">
                <a:ea typeface="Times New Roman" panose="02020603050405020304" pitchFamily="18" charset="0"/>
              </a:rPr>
              <a:t>Otherwise, it will also lead to infinite recursive function calls</a:t>
            </a:r>
            <a:endParaRPr lang="en-US" altLang="zh-CN" sz="2800">
              <a:ea typeface="Times New Roman" panose="02020603050405020304" pitchFamily="18" charset="0"/>
            </a:endParaRPr>
          </a:p>
          <a:p>
            <a:pPr algn="just" eaLnBrk="1" hangingPunct="1"/>
            <a:r>
              <a:rPr lang="zh-CN" altLang="zh-CN" sz="2800">
                <a:ea typeface="Times New Roman" panose="02020603050405020304" pitchFamily="18" charset="0"/>
              </a:rPr>
              <a:t>(</a:t>
            </a:r>
            <a:r>
              <a:rPr lang="en-US" altLang="zh-CN" sz="2800">
                <a:ea typeface="Times New Roman" panose="02020603050405020304" pitchFamily="18" charset="0"/>
              </a:rPr>
              <a:t>3</a:t>
            </a:r>
            <a:r>
              <a:rPr lang="zh-CN" altLang="zh-CN" sz="2800">
                <a:ea typeface="Times New Roman" panose="02020603050405020304" pitchFamily="18" charset="0"/>
              </a:rPr>
              <a:t>) It must be </a:t>
            </a:r>
            <a:r>
              <a:rPr lang="zh-CN" altLang="zh-CN" sz="2800">
                <a:solidFill>
                  <a:srgbClr val="FF0000"/>
                </a:solidFill>
                <a:ea typeface="Times New Roman" panose="02020603050405020304" pitchFamily="18" charset="0"/>
              </a:rPr>
              <a:t>ensured that memory and arithmetic consumption are kept under control</a:t>
            </a:r>
            <a:endParaRPr lang="zh-CN" altLang="en-US" sz="2800">
              <a:solidFill>
                <a:srgbClr val="FF0000"/>
              </a:solidFill>
              <a:ea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a:xfrm>
            <a:off x="1130300" y="691515"/>
            <a:ext cx="9602788" cy="503238"/>
          </a:xfrm>
        </p:spPr>
        <p:txBody>
          <a:bodyPr/>
          <a:lstStyle/>
          <a:p>
            <a:pPr eaLnBrk="1" hangingPunct="1">
              <a:defRPr/>
            </a:pPr>
            <a:r>
              <a:rPr lang="zh-CN" altLang="zh-CN" dirty="0">
                <a:ea typeface="Times New Roman" panose="02020603050405020304" pitchFamily="18" charset="0"/>
              </a:rPr>
              <a:t>Applications of recursive functions: greatest common divisor</a:t>
            </a:r>
            <a:endParaRPr lang="zh-CN" altLang="en-US" dirty="0">
              <a:ea typeface="Times New Roman" panose="02020603050405020304" pitchFamily="18" charset="0"/>
            </a:endParaRPr>
          </a:p>
        </p:txBody>
      </p:sp>
      <p:sp>
        <p:nvSpPr>
          <p:cNvPr id="52227" name="内容占位符 2"/>
          <p:cNvSpPr>
            <a:spLocks noGrp="1" noChangeArrowheads="1"/>
          </p:cNvSpPr>
          <p:nvPr>
            <p:ph idx="1"/>
          </p:nvPr>
        </p:nvSpPr>
        <p:spPr>
          <a:xfrm>
            <a:off x="335280" y="2492375"/>
            <a:ext cx="11480800" cy="5181600"/>
          </a:xfrm>
        </p:spPr>
        <p:txBody>
          <a:bodyPr/>
          <a:lstStyle/>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8.33</a:t>
            </a:r>
            <a:r>
              <a:rPr lang="zh-CN" altLang="zh-CN" sz="2400" dirty="0">
                <a:highlight>
                  <a:srgbClr val="00FFFF"/>
                </a:highlight>
                <a:cs typeface="Times New Roman" panose="02020603050405020304" pitchFamily="18" charset="0"/>
              </a:rPr>
              <a:t>] Calculating the greatest common divisor using a recursive function (</a:t>
            </a:r>
            <a:r>
              <a:rPr lang="en-US" altLang="zh-CN" sz="2400" dirty="0">
                <a:highlight>
                  <a:srgbClr val="FFFF00"/>
                </a:highlight>
              </a:rPr>
              <a:t>gcdRecursion.py</a:t>
            </a:r>
            <a:r>
              <a:rPr lang="zh-CN" altLang="zh-CN" sz="2400" dirty="0">
                <a:highlight>
                  <a:srgbClr val="00FFFF"/>
                </a:highlight>
                <a:cs typeface="Times New Roman" panose="02020603050405020304" pitchFamily="18" charset="0"/>
              </a:rPr>
              <a:t>)</a:t>
            </a:r>
            <a:endParaRPr lang="zh-CN" altLang="en-US" sz="2400" dirty="0">
              <a:highlight>
                <a:srgbClr val="00FFFF"/>
              </a:highlight>
              <a:cs typeface="Times New Roman" panose="02020603050405020304" pitchFamily="18" charset="0"/>
            </a:endParaRPr>
          </a:p>
        </p:txBody>
      </p:sp>
      <p:pic>
        <p:nvPicPr>
          <p:cNvPr id="57348"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685415" y="1557020"/>
            <a:ext cx="6493510" cy="866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7625" y="3467100"/>
            <a:ext cx="7731760" cy="3188335"/>
          </a:xfrm>
          <a:prstGeom prst="rect">
            <a:avLst/>
          </a:prstGeom>
          <a:solidFill>
            <a:schemeClr val="accent4">
              <a:lumMod val="20000"/>
              <a:lumOff val="80000"/>
            </a:schemeClr>
          </a:solidFill>
          <a:ln>
            <a:solidFill>
              <a:srgbClr val="FF0000"/>
            </a:solidFill>
          </a:ln>
        </p:spPr>
        <p:txBody>
          <a:bodyPr>
            <a:no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sys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gcd(p, q): #Calculate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greatest common divisor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of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and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 using the recursive function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q == 0: return p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q=0</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gcd(q, p % q)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#Otherwise, recursively call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gcd(q, p % q)</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 = int(sys.argv[1])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#p=first argument on command line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 = int(sys.argv[2]) #q =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second argument on command line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print(gcd(p, q))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#Calculate and output the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greatest common divisor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of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and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7349"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818" y="5084763"/>
            <a:ext cx="50403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noChangeArrowheads="1"/>
          </p:cNvSpPr>
          <p:nvPr>
            <p:ph type="title"/>
          </p:nvPr>
        </p:nvSpPr>
        <p:spPr>
          <a:xfrm>
            <a:off x="1127125" y="761683"/>
            <a:ext cx="9721850" cy="504825"/>
          </a:xfrm>
        </p:spPr>
        <p:txBody>
          <a:bodyPr/>
          <a:lstStyle/>
          <a:p>
            <a:pPr eaLnBrk="1" hangingPunct="1">
              <a:defRPr/>
            </a:pPr>
            <a:r>
              <a:rPr lang="zh-CN" altLang="zh-CN" dirty="0">
                <a:ea typeface="Times New Roman" panose="02020603050405020304" pitchFamily="18" charset="0"/>
              </a:rPr>
              <a:t>Applications of Recursive Functions: Hannover Tower</a:t>
            </a:r>
            <a:endParaRPr lang="zh-CN" altLang="en-US" dirty="0">
              <a:ea typeface="Times New Roman" panose="02020603050405020304" pitchFamily="18" charset="0"/>
            </a:endParaRPr>
          </a:p>
        </p:txBody>
      </p:sp>
      <p:sp>
        <p:nvSpPr>
          <p:cNvPr id="58371" name="内容占位符 2"/>
          <p:cNvSpPr>
            <a:spLocks noGrp="1" noChangeArrowheads="1"/>
          </p:cNvSpPr>
          <p:nvPr>
            <p:ph idx="1"/>
          </p:nvPr>
        </p:nvSpPr>
        <p:spPr>
          <a:xfrm>
            <a:off x="192088" y="1483043"/>
            <a:ext cx="11880850" cy="4897437"/>
          </a:xfrm>
        </p:spPr>
        <p:txBody>
          <a:bodyPr/>
          <a:lstStyle/>
          <a:p>
            <a:pPr eaLnBrk="1" hangingPunct="1"/>
            <a:r>
              <a:rPr lang="zh-CN" altLang="zh-CN" sz="2400">
                <a:ea typeface="Times New Roman" panose="02020603050405020304" pitchFamily="18" charset="0"/>
              </a:rPr>
              <a:t>When Maharaja created the world, he made three adamantine pillars in the sacred temple at Benares, the center of the world, and on one pillar </a:t>
            </a:r>
            <a:r>
              <a:rPr lang="en-US" altLang="zh-CN" sz="2400">
                <a:ea typeface="Times New Roman" panose="02020603050405020304" pitchFamily="18" charset="0"/>
              </a:rPr>
              <a:t>64 </a:t>
            </a:r>
            <a:r>
              <a:rPr lang="zh-CN" altLang="zh-CN" sz="2400">
                <a:ea typeface="Times New Roman" panose="02020603050405020304" pitchFamily="18" charset="0"/>
              </a:rPr>
              <a:t>golden discs were stacked in order of size from bottom to top. It is called the Tower of Hannukah.</a:t>
            </a:r>
            <a:endParaRPr lang="en-US" altLang="zh-CN" sz="2400">
              <a:ea typeface="Times New Roman" panose="02020603050405020304" pitchFamily="18" charset="0"/>
            </a:endParaRPr>
          </a:p>
          <a:p>
            <a:pPr eaLnBrk="1" hangingPunct="1"/>
            <a:r>
              <a:rPr lang="zh-CN" altLang="zh-CN" sz="2400">
                <a:ea typeface="Times New Roman" panose="02020603050405020304" pitchFamily="18" charset="0"/>
              </a:rPr>
              <a:t>The Maharishi ordered the Brahmins to </a:t>
            </a:r>
            <a:r>
              <a:rPr lang="zh-CN" altLang="zh-CN" sz="2400">
                <a:solidFill>
                  <a:srgbClr val="FF0000"/>
                </a:solidFill>
                <a:ea typeface="Times New Roman" panose="02020603050405020304" pitchFamily="18" charset="0"/>
              </a:rPr>
              <a:t>rearrange the disks </a:t>
            </a:r>
            <a:r>
              <a:rPr lang="zh-CN" altLang="zh-CN" sz="2400">
                <a:ea typeface="Times New Roman" panose="02020603050405020304" pitchFamily="18" charset="0"/>
              </a:rPr>
              <a:t>from one pillar to another </a:t>
            </a:r>
            <a:r>
              <a:rPr lang="zh-CN" altLang="zh-CN" sz="2400">
                <a:solidFill>
                  <a:srgbClr val="FF0000"/>
                </a:solidFill>
                <a:ea typeface="Times New Roman" panose="02020603050405020304" pitchFamily="18" charset="0"/>
              </a:rPr>
              <a:t>in order of size</a:t>
            </a:r>
            <a:r>
              <a:rPr lang="zh-CN" altLang="zh-CN" sz="2400">
                <a:ea typeface="Times New Roman" panose="02020603050405020304" pitchFamily="18" charset="0"/>
              </a:rPr>
              <a:t>. And it was stipulated that </a:t>
            </a:r>
            <a:r>
              <a:rPr lang="zh-CN" altLang="zh-CN" sz="2400">
                <a:solidFill>
                  <a:srgbClr val="FF0000"/>
                </a:solidFill>
                <a:ea typeface="Times New Roman" panose="02020603050405020304" pitchFamily="18" charset="0"/>
              </a:rPr>
              <a:t>only one disk could be moved at a time </a:t>
            </a:r>
            <a:r>
              <a:rPr lang="zh-CN" altLang="zh-CN" sz="2400">
                <a:ea typeface="Times New Roman" panose="02020603050405020304" pitchFamily="18" charset="0"/>
              </a:rPr>
              <a:t>between the three pillars and that </a:t>
            </a:r>
            <a:r>
              <a:rPr lang="zh-CN" altLang="zh-CN" sz="2400">
                <a:solidFill>
                  <a:srgbClr val="FF0000"/>
                </a:solidFill>
                <a:ea typeface="Times New Roman" panose="02020603050405020304" pitchFamily="18" charset="0"/>
              </a:rPr>
              <a:t>no large disk could be placed on top of a small disk</a:t>
            </a:r>
            <a:r>
              <a:rPr lang="zh-CN" altLang="zh-CN" sz="2400">
                <a:ea typeface="Times New Roman" panose="02020603050405020304" pitchFamily="18" charset="0"/>
              </a:rPr>
              <a:t>. This game is called Hannukah Tower Puzzle Game</a:t>
            </a:r>
            <a:endParaRPr lang="en-US" altLang="zh-CN" sz="2400">
              <a:ea typeface="Times New Roman" panose="02020603050405020304" pitchFamily="18" charset="0"/>
            </a:endParaRPr>
          </a:p>
          <a:p>
            <a:pPr eaLnBrk="1" hangingPunct="1"/>
            <a:r>
              <a:rPr lang="zh-CN" altLang="zh-CN" sz="2400">
                <a:ea typeface="Times New Roman" panose="02020603050405020304" pitchFamily="18" charset="0"/>
              </a:rPr>
              <a:t>The problem of the Hanoi Tower puzzle game is easily realized using recursive functions. Assuming that the columns are numbered </a:t>
            </a:r>
            <a:r>
              <a:rPr lang="en-US" altLang="zh-CN" sz="2400">
                <a:ea typeface="Times New Roman" panose="02020603050405020304" pitchFamily="18" charset="0"/>
              </a:rPr>
              <a:t>a</a:t>
            </a:r>
            <a:r>
              <a:rPr lang="zh-CN" altLang="zh-CN" sz="2400">
                <a:ea typeface="Times New Roman" panose="02020603050405020304" pitchFamily="18" charset="0"/>
              </a:rPr>
              <a:t>, </a:t>
            </a:r>
            <a:r>
              <a:rPr lang="en-US" altLang="zh-CN" sz="2400">
                <a:ea typeface="Times New Roman" panose="02020603050405020304" pitchFamily="18" charset="0"/>
              </a:rPr>
              <a:t>b</a:t>
            </a:r>
            <a:r>
              <a:rPr lang="zh-CN" altLang="zh-CN" sz="2400">
                <a:ea typeface="Times New Roman" panose="02020603050405020304" pitchFamily="18" charset="0"/>
              </a:rPr>
              <a:t>, and </a:t>
            </a:r>
            <a:r>
              <a:rPr lang="en-US" altLang="zh-CN" sz="2400">
                <a:ea typeface="Times New Roman" panose="02020603050405020304" pitchFamily="18" charset="0"/>
              </a:rPr>
              <a:t>c</a:t>
            </a:r>
            <a:r>
              <a:rPr lang="zh-CN" altLang="zh-CN" sz="2400">
                <a:ea typeface="Times New Roman" panose="02020603050405020304" pitchFamily="18" charset="0"/>
              </a:rPr>
              <a:t>, and defining the function </a:t>
            </a:r>
            <a:r>
              <a:rPr lang="en-US" altLang="zh-CN" sz="2400">
                <a:ea typeface="Times New Roman" panose="02020603050405020304" pitchFamily="18" charset="0"/>
              </a:rPr>
              <a:t>hanoi(n, a, b, c) </a:t>
            </a:r>
            <a:r>
              <a:rPr lang="zh-CN" altLang="zh-CN" sz="2400">
                <a:ea typeface="Times New Roman" panose="02020603050405020304" pitchFamily="18" charset="0"/>
              </a:rPr>
              <a:t>to mean move </a:t>
            </a:r>
            <a:r>
              <a:rPr lang="en-US" altLang="zh-CN" sz="2400">
                <a:ea typeface="Times New Roman" panose="02020603050405020304" pitchFamily="18" charset="0"/>
              </a:rPr>
              <a:t>n </a:t>
            </a:r>
            <a:r>
              <a:rPr lang="zh-CN" altLang="zh-CN" sz="2400">
                <a:ea typeface="Times New Roman" panose="02020603050405020304" pitchFamily="18" charset="0"/>
              </a:rPr>
              <a:t>disks from column </a:t>
            </a:r>
            <a:r>
              <a:rPr lang="en-US" altLang="zh-CN" sz="2400">
                <a:ea typeface="Times New Roman" panose="02020603050405020304" pitchFamily="18" charset="0"/>
              </a:rPr>
              <a:t>a </a:t>
            </a:r>
            <a:r>
              <a:rPr lang="zh-CN" altLang="zh-CN" sz="2400">
                <a:ea typeface="Times New Roman" panose="02020603050405020304" pitchFamily="18" charset="0"/>
              </a:rPr>
              <a:t>to column </a:t>
            </a:r>
            <a:r>
              <a:rPr lang="en-US" altLang="zh-CN" sz="2400">
                <a:ea typeface="Times New Roman" panose="02020603050405020304" pitchFamily="18" charset="0"/>
              </a:rPr>
              <a:t>c </a:t>
            </a:r>
            <a:r>
              <a:rPr lang="zh-CN" altLang="zh-CN" sz="2400">
                <a:ea typeface="Times New Roman" panose="02020603050405020304" pitchFamily="18" charset="0"/>
              </a:rPr>
              <a:t>(which can be done via column </a:t>
            </a:r>
            <a:r>
              <a:rPr lang="en-US" altLang="zh-CN" sz="2400">
                <a:ea typeface="Times New Roman" panose="02020603050405020304" pitchFamily="18" charset="0"/>
              </a:rPr>
              <a:t>b</a:t>
            </a:r>
            <a:r>
              <a:rPr lang="zh-CN" altLang="zh-CN" sz="2400">
                <a:ea typeface="Times New Roman" panose="02020603050405020304" pitchFamily="18" charset="0"/>
              </a:rPr>
              <a:t>)</a:t>
            </a:r>
            <a:r>
              <a:rPr sz="2400">
                <a:ea typeface="Times New Roman" panose="02020603050405020304" pitchFamily="18" charset="0"/>
              </a:rPr>
              <a:t>.</a:t>
            </a:r>
            <a:endParaRPr sz="2400">
              <a:ea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noChangeArrowheads="1"/>
          </p:cNvSpPr>
          <p:nvPr>
            <p:ph type="title"/>
          </p:nvPr>
        </p:nvSpPr>
        <p:spPr>
          <a:xfrm>
            <a:off x="1127125" y="689928"/>
            <a:ext cx="9721850" cy="504825"/>
          </a:xfrm>
        </p:spPr>
        <p:txBody>
          <a:bodyPr/>
          <a:lstStyle/>
          <a:p>
            <a:pPr eaLnBrk="1" hangingPunct="1">
              <a:defRPr/>
            </a:pPr>
            <a:r>
              <a:rPr lang="zh-CN" altLang="zh-CN" dirty="0">
                <a:ea typeface="Times New Roman" panose="02020603050405020304" pitchFamily="18" charset="0"/>
              </a:rPr>
              <a:t>Applications of Recursive Functions: Hannover Tower</a:t>
            </a:r>
            <a:endParaRPr lang="zh-CN" altLang="en-US" dirty="0">
              <a:ea typeface="Times New Roman" panose="02020603050405020304" pitchFamily="18" charset="0"/>
            </a:endParaRPr>
          </a:p>
        </p:txBody>
      </p:sp>
      <p:sp>
        <p:nvSpPr>
          <p:cNvPr id="58371" name="内容占位符 2"/>
          <p:cNvSpPr>
            <a:spLocks noGrp="1" noChangeArrowheads="1"/>
          </p:cNvSpPr>
          <p:nvPr>
            <p:ph idx="1"/>
          </p:nvPr>
        </p:nvSpPr>
        <p:spPr>
          <a:xfrm>
            <a:off x="192088" y="1483043"/>
            <a:ext cx="11880850" cy="4897437"/>
          </a:xfrm>
        </p:spPr>
        <p:txBody>
          <a:bodyPr/>
          <a:lstStyle/>
          <a:p>
            <a:pPr eaLnBrk="1" hangingPunct="1"/>
            <a:r>
              <a:rPr lang="zh-CN" altLang="zh-CN" sz="2200">
                <a:ea typeface="Times New Roman" panose="02020603050405020304" pitchFamily="18" charset="0"/>
              </a:rPr>
              <a:t>The problem of the Hanoi Tower puzzle game is easily realized using recursive functions. Assuming that the columns are numbered </a:t>
            </a:r>
            <a:r>
              <a:rPr lang="en-US" altLang="zh-CN" sz="2200">
                <a:ea typeface="Times New Roman" panose="02020603050405020304" pitchFamily="18" charset="0"/>
              </a:rPr>
              <a:t>a</a:t>
            </a:r>
            <a:r>
              <a:rPr lang="zh-CN" altLang="zh-CN" sz="2200">
                <a:ea typeface="Times New Roman" panose="02020603050405020304" pitchFamily="18" charset="0"/>
              </a:rPr>
              <a:t>, </a:t>
            </a:r>
            <a:r>
              <a:rPr lang="en-US" altLang="zh-CN" sz="2200">
                <a:ea typeface="Times New Roman" panose="02020603050405020304" pitchFamily="18" charset="0"/>
              </a:rPr>
              <a:t>b</a:t>
            </a:r>
            <a:r>
              <a:rPr lang="zh-CN" altLang="zh-CN" sz="2200">
                <a:ea typeface="Times New Roman" panose="02020603050405020304" pitchFamily="18" charset="0"/>
              </a:rPr>
              <a:t>, and </a:t>
            </a:r>
            <a:r>
              <a:rPr lang="en-US" altLang="zh-CN" sz="2200">
                <a:ea typeface="Times New Roman" panose="02020603050405020304" pitchFamily="18" charset="0"/>
              </a:rPr>
              <a:t>c</a:t>
            </a:r>
            <a:r>
              <a:rPr lang="zh-CN" altLang="zh-CN" sz="2200">
                <a:ea typeface="Times New Roman" panose="02020603050405020304" pitchFamily="18" charset="0"/>
              </a:rPr>
              <a:t>, and defining the function </a:t>
            </a:r>
            <a:r>
              <a:rPr lang="en-US" altLang="zh-CN" sz="2200">
                <a:ea typeface="Times New Roman" panose="02020603050405020304" pitchFamily="18" charset="0"/>
              </a:rPr>
              <a:t>hanoi(n, a, b, c) </a:t>
            </a:r>
            <a:r>
              <a:rPr lang="zh-CN" altLang="zh-CN" sz="2200">
                <a:ea typeface="Times New Roman" panose="02020603050405020304" pitchFamily="18" charset="0"/>
              </a:rPr>
              <a:t>to mean move </a:t>
            </a:r>
            <a:r>
              <a:rPr lang="en-US" altLang="zh-CN" sz="2200">
                <a:ea typeface="Times New Roman" panose="02020603050405020304" pitchFamily="18" charset="0"/>
              </a:rPr>
              <a:t>n </a:t>
            </a:r>
            <a:r>
              <a:rPr lang="zh-CN" altLang="zh-CN" sz="2200">
                <a:ea typeface="Times New Roman" panose="02020603050405020304" pitchFamily="18" charset="0"/>
              </a:rPr>
              <a:t>disks from column </a:t>
            </a:r>
            <a:r>
              <a:rPr lang="en-US" altLang="zh-CN" sz="2200">
                <a:ea typeface="Times New Roman" panose="02020603050405020304" pitchFamily="18" charset="0"/>
              </a:rPr>
              <a:t>a </a:t>
            </a:r>
            <a:r>
              <a:rPr lang="zh-CN" altLang="zh-CN" sz="2200">
                <a:ea typeface="Times New Roman" panose="02020603050405020304" pitchFamily="18" charset="0"/>
              </a:rPr>
              <a:t>to column </a:t>
            </a:r>
            <a:r>
              <a:rPr lang="en-US" altLang="zh-CN" sz="2200">
                <a:ea typeface="Times New Roman" panose="02020603050405020304" pitchFamily="18" charset="0"/>
              </a:rPr>
              <a:t>c </a:t>
            </a:r>
            <a:r>
              <a:rPr lang="zh-CN" altLang="zh-CN" sz="2200">
                <a:ea typeface="Times New Roman" panose="02020603050405020304" pitchFamily="18" charset="0"/>
              </a:rPr>
              <a:t>(which can be done via column </a:t>
            </a:r>
            <a:r>
              <a:rPr lang="en-US" altLang="zh-CN" sz="2200">
                <a:ea typeface="Times New Roman" panose="02020603050405020304" pitchFamily="18" charset="0"/>
              </a:rPr>
              <a:t>b</a:t>
            </a:r>
            <a:r>
              <a:rPr lang="zh-CN" altLang="zh-CN" sz="2200">
                <a:ea typeface="Times New Roman" panose="02020603050405020304" pitchFamily="18" charset="0"/>
              </a:rPr>
              <a:t>), there are:</a:t>
            </a:r>
            <a:endParaRPr lang="zh-CN" altLang="zh-CN" sz="2200">
              <a:ea typeface="Times New Roman" panose="02020603050405020304" pitchFamily="18" charset="0"/>
            </a:endParaRPr>
          </a:p>
          <a:p>
            <a:pPr lvl="1" eaLnBrk="1" hangingPunct="1"/>
            <a:r>
              <a:rPr lang="zh-CN" altLang="zh-CN" sz="2200">
                <a:ea typeface="Times New Roman" panose="02020603050405020304" pitchFamily="18" charset="0"/>
              </a:rPr>
              <a:t>(</a:t>
            </a:r>
            <a:r>
              <a:rPr lang="en-US" altLang="zh-CN" sz="2200">
                <a:ea typeface="Times New Roman" panose="02020603050405020304" pitchFamily="18" charset="0"/>
              </a:rPr>
              <a:t>1</a:t>
            </a:r>
            <a:r>
              <a:rPr lang="zh-CN" altLang="zh-CN" sz="2200">
                <a:ea typeface="Times New Roman" panose="02020603050405020304" pitchFamily="18" charset="0"/>
              </a:rPr>
              <a:t>) </a:t>
            </a:r>
            <a:r>
              <a:rPr lang="zh-CN" altLang="zh-CN" sz="2200">
                <a:solidFill>
                  <a:srgbClr val="FF0000"/>
                </a:solidFill>
                <a:ea typeface="Times New Roman" panose="02020603050405020304" pitchFamily="18" charset="0"/>
              </a:rPr>
              <a:t>Termination conditions</a:t>
            </a:r>
            <a:r>
              <a:rPr lang="zh-CN" altLang="zh-CN" sz="2200">
                <a:ea typeface="Times New Roman" panose="02020603050405020304" pitchFamily="18" charset="0"/>
              </a:rPr>
              <a:t>. When </a:t>
            </a:r>
            <a:r>
              <a:rPr lang="en-US" altLang="zh-CN" sz="2200">
                <a:ea typeface="Times New Roman" panose="02020603050405020304" pitchFamily="18" charset="0"/>
              </a:rPr>
              <a:t>n==1</a:t>
            </a:r>
            <a:r>
              <a:rPr lang="zh-CN" altLang="zh-CN" sz="2200">
                <a:ea typeface="Times New Roman" panose="02020603050405020304" pitchFamily="18" charset="0"/>
              </a:rPr>
              <a:t>, </a:t>
            </a:r>
            <a:r>
              <a:rPr lang="en-US" altLang="zh-CN" sz="2200">
                <a:ea typeface="Times New Roman" panose="02020603050405020304" pitchFamily="18" charset="0"/>
              </a:rPr>
              <a:t>hanoi(n, a, b, c) </a:t>
            </a:r>
            <a:r>
              <a:rPr lang="zh-CN" altLang="zh-CN" sz="2200">
                <a:ea typeface="Times New Roman" panose="02020603050405020304" pitchFamily="18" charset="0"/>
              </a:rPr>
              <a:t>is the termination condition. That is, if there is only one disk on column </a:t>
            </a:r>
            <a:r>
              <a:rPr lang="en-US" altLang="zh-CN" sz="2200">
                <a:ea typeface="Times New Roman" panose="02020603050405020304" pitchFamily="18" charset="0"/>
              </a:rPr>
              <a:t>a</a:t>
            </a:r>
            <a:r>
              <a:rPr lang="zh-CN" altLang="zh-CN" sz="2200">
                <a:ea typeface="Times New Roman" panose="02020603050405020304" pitchFamily="18" charset="0"/>
              </a:rPr>
              <a:t>, it can be moved directly to column </a:t>
            </a:r>
            <a:r>
              <a:rPr lang="en-US" altLang="zh-CN" sz="2200">
                <a:ea typeface="Times New Roman" panose="02020603050405020304" pitchFamily="18" charset="0"/>
              </a:rPr>
              <a:t>c</a:t>
            </a:r>
            <a:endParaRPr lang="en-US" altLang="zh-CN" sz="2200">
              <a:ea typeface="Times New Roman" panose="02020603050405020304" pitchFamily="18" charset="0"/>
            </a:endParaRPr>
          </a:p>
          <a:p>
            <a:pPr lvl="1" eaLnBrk="1" hangingPunct="1"/>
            <a:r>
              <a:rPr lang="zh-CN" altLang="zh-CN" sz="2200">
                <a:ea typeface="Times New Roman" panose="02020603050405020304" pitchFamily="18" charset="0"/>
              </a:rPr>
              <a:t>(</a:t>
            </a:r>
            <a:r>
              <a:rPr lang="en-US" altLang="zh-CN" sz="2200">
                <a:ea typeface="Times New Roman" panose="02020603050405020304" pitchFamily="18" charset="0"/>
              </a:rPr>
              <a:t>2</a:t>
            </a:r>
            <a:r>
              <a:rPr lang="zh-CN" altLang="zh-CN" sz="2200">
                <a:ea typeface="Times New Roman" panose="02020603050405020304" pitchFamily="18" charset="0"/>
              </a:rPr>
              <a:t>) </a:t>
            </a:r>
            <a:r>
              <a:rPr lang="zh-CN" altLang="zh-CN" sz="2200">
                <a:solidFill>
                  <a:srgbClr val="FF0000"/>
                </a:solidFill>
                <a:ea typeface="Times New Roman" panose="02020603050405020304" pitchFamily="18" charset="0"/>
              </a:rPr>
              <a:t>Recursive steps</a:t>
            </a:r>
            <a:r>
              <a:rPr lang="zh-CN" altLang="zh-CN" sz="2200">
                <a:ea typeface="Times New Roman" panose="02020603050405020304" pitchFamily="18" charset="0"/>
              </a:rPr>
              <a:t>. </a:t>
            </a:r>
            <a:r>
              <a:rPr lang="en-US" altLang="zh-CN" sz="2200">
                <a:ea typeface="Times New Roman" panose="02020603050405020304" pitchFamily="18" charset="0"/>
              </a:rPr>
              <a:t>hanoi(n, a, b, c) </a:t>
            </a:r>
            <a:r>
              <a:rPr lang="zh-CN" altLang="zh-CN" sz="2200">
                <a:ea typeface="Times New Roman" panose="02020603050405020304" pitchFamily="18" charset="0"/>
              </a:rPr>
              <a:t>can be decomposed into three steps: </a:t>
            </a:r>
            <a:r>
              <a:rPr lang="en-US" altLang="zh-CN" sz="2200">
                <a:ea typeface="Times New Roman" panose="02020603050405020304" pitchFamily="18" charset="0"/>
              </a:rPr>
              <a:t>hanoi(n-1,a,c,b)</a:t>
            </a:r>
            <a:r>
              <a:rPr lang="zh-CN" altLang="zh-CN" sz="2200">
                <a:ea typeface="Times New Roman" panose="02020603050405020304" pitchFamily="18" charset="0"/>
              </a:rPr>
              <a:t>, </a:t>
            </a:r>
            <a:r>
              <a:rPr lang="en-US" altLang="zh-CN" sz="2200">
                <a:ea typeface="Times New Roman" panose="02020603050405020304" pitchFamily="18" charset="0"/>
              </a:rPr>
              <a:t>hanoi(1,a,b,c) </a:t>
            </a:r>
            <a:r>
              <a:rPr lang="zh-CN" altLang="zh-CN" sz="2200">
                <a:ea typeface="Times New Roman" panose="02020603050405020304" pitchFamily="18" charset="0"/>
              </a:rPr>
              <a:t>and </a:t>
            </a:r>
            <a:r>
              <a:rPr lang="en-US" altLang="zh-CN" sz="2200">
                <a:ea typeface="Times New Roman" panose="02020603050405020304" pitchFamily="18" charset="0"/>
              </a:rPr>
              <a:t>hanoi(n-1,b,a,c)</a:t>
            </a:r>
            <a:r>
              <a:rPr lang="zh-CN" altLang="zh-CN" sz="2200">
                <a:ea typeface="Times New Roman" panose="02020603050405020304" pitchFamily="18" charset="0"/>
              </a:rPr>
              <a:t>. If there are </a:t>
            </a:r>
            <a:r>
              <a:rPr lang="en-US" altLang="zh-CN" sz="2200">
                <a:ea typeface="Times New Roman" panose="02020603050405020304" pitchFamily="18" charset="0"/>
              </a:rPr>
              <a:t>n </a:t>
            </a:r>
            <a:r>
              <a:rPr lang="zh-CN" altLang="zh-CN" sz="2200">
                <a:ea typeface="Times New Roman" panose="02020603050405020304" pitchFamily="18" charset="0"/>
              </a:rPr>
              <a:t>discs on column </a:t>
            </a:r>
            <a:r>
              <a:rPr lang="en-US" altLang="zh-CN" sz="2200">
                <a:ea typeface="Times New Roman" panose="02020603050405020304" pitchFamily="18" charset="0"/>
              </a:rPr>
              <a:t>a</a:t>
            </a:r>
            <a:r>
              <a:rPr lang="zh-CN" altLang="zh-CN" sz="2200">
                <a:ea typeface="Times New Roman" panose="02020603050405020304" pitchFamily="18" charset="0"/>
              </a:rPr>
              <a:t>, it can be viewed as one disc (chassis) and </a:t>
            </a:r>
            <a:r>
              <a:rPr lang="en-US" altLang="zh-CN" sz="2200">
                <a:ea typeface="Times New Roman" panose="02020603050405020304" pitchFamily="18" charset="0"/>
              </a:rPr>
              <a:t>(n-1) </a:t>
            </a:r>
            <a:r>
              <a:rPr lang="zh-CN" altLang="zh-CN" sz="2200">
                <a:ea typeface="Times New Roman" panose="02020603050405020304" pitchFamily="18" charset="0"/>
              </a:rPr>
              <a:t>discs on column </a:t>
            </a:r>
            <a:r>
              <a:rPr lang="en-US" altLang="zh-CN" sz="2200">
                <a:ea typeface="Times New Roman" panose="02020603050405020304" pitchFamily="18" charset="0"/>
              </a:rPr>
              <a:t>a</a:t>
            </a:r>
            <a:r>
              <a:rPr lang="zh-CN" altLang="zh-CN" sz="2200">
                <a:ea typeface="Times New Roman" panose="02020603050405020304" pitchFamily="18" charset="0"/>
              </a:rPr>
              <a:t>. Firstly, we need to move the </a:t>
            </a:r>
            <a:r>
              <a:rPr lang="en-US" altLang="zh-CN" sz="2200">
                <a:ea typeface="Times New Roman" panose="02020603050405020304" pitchFamily="18" charset="0"/>
              </a:rPr>
              <a:t>(n-1) </a:t>
            </a:r>
            <a:r>
              <a:rPr lang="zh-CN" altLang="zh-CN" sz="2200">
                <a:ea typeface="Times New Roman" panose="02020603050405020304" pitchFamily="18" charset="0"/>
              </a:rPr>
              <a:t>discs on top of column </a:t>
            </a:r>
            <a:r>
              <a:rPr lang="en-US" altLang="zh-CN" sz="2200">
                <a:ea typeface="Times New Roman" panose="02020603050405020304" pitchFamily="18" charset="0"/>
              </a:rPr>
              <a:t>a </a:t>
            </a:r>
            <a:r>
              <a:rPr lang="zh-CN" altLang="zh-CN" sz="2200">
                <a:ea typeface="Times New Roman" panose="02020603050405020304" pitchFamily="18" charset="0"/>
              </a:rPr>
              <a:t>to column </a:t>
            </a:r>
            <a:r>
              <a:rPr lang="en-US" altLang="zh-CN" sz="2200">
                <a:ea typeface="Times New Roman" panose="02020603050405020304" pitchFamily="18" charset="0"/>
              </a:rPr>
              <a:t>b</a:t>
            </a:r>
            <a:r>
              <a:rPr lang="zh-CN" altLang="zh-CN" sz="2200">
                <a:ea typeface="Times New Roman" panose="02020603050405020304" pitchFamily="18" charset="0"/>
              </a:rPr>
              <a:t>, i.e., call </a:t>
            </a:r>
            <a:r>
              <a:rPr lang="en-US" altLang="zh-CN" sz="2200">
                <a:ea typeface="Times New Roman" panose="02020603050405020304" pitchFamily="18" charset="0"/>
              </a:rPr>
              <a:t>hanoi(n-1,a,c,b)</a:t>
            </a:r>
            <a:r>
              <a:rPr lang="zh-CN" altLang="zh-CN" sz="2200">
                <a:ea typeface="Times New Roman" panose="02020603050405020304" pitchFamily="18" charset="0"/>
              </a:rPr>
              <a:t>; then, we need to move the last disc on column </a:t>
            </a:r>
            <a:r>
              <a:rPr lang="en-US" altLang="zh-CN" sz="2200">
                <a:ea typeface="Times New Roman" panose="02020603050405020304" pitchFamily="18" charset="0"/>
              </a:rPr>
              <a:t>a </a:t>
            </a:r>
            <a:r>
              <a:rPr lang="zh-CN" altLang="zh-CN" sz="2200">
                <a:ea typeface="Times New Roman" panose="02020603050405020304" pitchFamily="18" charset="0"/>
              </a:rPr>
              <a:t>to column </a:t>
            </a:r>
            <a:r>
              <a:rPr lang="en-US" altLang="zh-CN" sz="2200">
                <a:ea typeface="Times New Roman" panose="02020603050405020304" pitchFamily="18" charset="0"/>
              </a:rPr>
              <a:t>c</a:t>
            </a:r>
            <a:r>
              <a:rPr lang="zh-CN" altLang="zh-CN" sz="2200">
                <a:ea typeface="Times New Roman" panose="02020603050405020304" pitchFamily="18" charset="0"/>
              </a:rPr>
              <a:t>, i.e., call </a:t>
            </a:r>
            <a:r>
              <a:rPr lang="en-US" altLang="zh-CN" sz="2200">
                <a:ea typeface="Times New Roman" panose="02020603050405020304" pitchFamily="18" charset="0"/>
              </a:rPr>
              <a:t>hanoi(1,a,b,c)</a:t>
            </a:r>
            <a:r>
              <a:rPr lang="zh-CN" altLang="zh-CN" sz="2200">
                <a:ea typeface="Times New Roman" panose="02020603050405020304" pitchFamily="18" charset="0"/>
              </a:rPr>
              <a:t>; and then, move the column </a:t>
            </a:r>
            <a:r>
              <a:rPr lang="en-US" altLang="zh-CN" sz="2200">
                <a:ea typeface="Times New Roman" panose="02020603050405020304" pitchFamily="18" charset="0"/>
              </a:rPr>
              <a:t>b </a:t>
            </a:r>
            <a:r>
              <a:rPr lang="zh-CN" altLang="zh-CN" sz="2200">
                <a:ea typeface="Times New Roman" panose="02020603050405020304" pitchFamily="18" charset="0"/>
              </a:rPr>
              <a:t>to column </a:t>
            </a:r>
            <a:r>
              <a:rPr lang="en-US" altLang="zh-CN" sz="2200">
                <a:ea typeface="Times New Roman" panose="02020603050405020304" pitchFamily="18" charset="0"/>
              </a:rPr>
              <a:t>c</a:t>
            </a:r>
            <a:r>
              <a:rPr lang="zh-CN" altLang="zh-CN" sz="2200">
                <a:ea typeface="Times New Roman" panose="02020603050405020304" pitchFamily="18" charset="0"/>
              </a:rPr>
              <a:t>, i.e., call </a:t>
            </a:r>
            <a:r>
              <a:rPr lang="en-US" altLang="zh-CN" sz="2200">
                <a:ea typeface="Times New Roman" panose="02020603050405020304" pitchFamily="18" charset="0"/>
              </a:rPr>
              <a:t>hanoi(n-1,b,a,c); then move the (n-1)th disk </a:t>
            </a:r>
            <a:r>
              <a:rPr lang="zh-CN" altLang="zh-CN" sz="2200">
                <a:ea typeface="Times New Roman" panose="02020603050405020304" pitchFamily="18" charset="0"/>
              </a:rPr>
              <a:t>on column b to column c, i.e., call hanoi(1,a,b,c)</a:t>
            </a:r>
            <a:endParaRPr lang="zh-CN" altLang="zh-CN" sz="2200">
              <a:ea typeface="Times New Roman" panose="02020603050405020304" pitchFamily="18" charset="0"/>
            </a:endParaRPr>
          </a:p>
          <a:p>
            <a:pPr lvl="1" eaLnBrk="1" hangingPunct="1"/>
            <a:r>
              <a:rPr lang="zh-CN" altLang="zh-CN" sz="2200">
                <a:ea typeface="Times New Roman" panose="02020603050405020304" pitchFamily="18" charset="0"/>
              </a:rPr>
              <a:t>With each recursion, </a:t>
            </a:r>
            <a:r>
              <a:rPr lang="en-US" altLang="zh-CN" sz="2200">
                <a:ea typeface="Times New Roman" panose="02020603050405020304" pitchFamily="18" charset="0"/>
              </a:rPr>
              <a:t>n </a:t>
            </a:r>
            <a:r>
              <a:rPr lang="zh-CN" altLang="zh-CN" sz="2200">
                <a:ea typeface="Times New Roman" panose="02020603050405020304" pitchFamily="18" charset="0"/>
              </a:rPr>
              <a:t>is strictly decreasing, so it gradually converges to </a:t>
            </a:r>
            <a:r>
              <a:rPr lang="en-US" altLang="zh-CN" sz="2200">
                <a:ea typeface="Times New Roman" panose="02020603050405020304" pitchFamily="18" charset="0"/>
              </a:rPr>
              <a:t>1</a:t>
            </a:r>
            <a:endParaRPr lang="zh-CN" altLang="en-US" sz="2200">
              <a:ea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839788" y="761684"/>
            <a:ext cx="9864724" cy="504800"/>
          </a:xfrm>
        </p:spPr>
        <p:txBody>
          <a:bodyPr/>
          <a:lstStyle/>
          <a:p>
            <a:pPr marL="228600" indent="-228600"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sz="3200" dirty="0">
                <a:highlight>
                  <a:srgbClr val="00FFFF"/>
                </a:highlight>
                <a:latin typeface="+mn-lt"/>
                <a:cs typeface="Times New Roman" panose="02020603050405020304" pitchFamily="18" charset="0"/>
              </a:rPr>
              <a:t>[Example </a:t>
            </a:r>
            <a:r>
              <a:rPr lang="en-US" altLang="zh-CN" sz="3200" dirty="0">
                <a:highlight>
                  <a:srgbClr val="00FFFF"/>
                </a:highlight>
                <a:latin typeface="+mn-lt"/>
                <a:cs typeface="Times New Roman" panose="02020603050405020304" pitchFamily="18" charset="0"/>
              </a:rPr>
              <a:t>8.34</a:t>
            </a:r>
            <a:r>
              <a:rPr lang="zh-CN" altLang="zh-CN" sz="3200" dirty="0">
                <a:highlight>
                  <a:srgbClr val="00FFFF"/>
                </a:highlight>
                <a:latin typeface="+mn-lt"/>
                <a:cs typeface="Times New Roman" panose="02020603050405020304" pitchFamily="18" charset="0"/>
              </a:rPr>
              <a:t>] Using Recursive Functions to Realize the Hannover Tower Problem (</a:t>
            </a:r>
            <a:r>
              <a:rPr lang="en-US" altLang="zh-CN" sz="3200" kern="100" dirty="0">
                <a:highlight>
                  <a:srgbClr val="FFFF00"/>
                </a:highlight>
                <a:latin typeface="Times New Roman" panose="02020603050405020304" pitchFamily="18" charset="0"/>
                <a:cs typeface="Times New Roman" panose="02020603050405020304" pitchFamily="18" charset="0"/>
              </a:rPr>
              <a:t>hanoi.py</a:t>
            </a:r>
            <a:r>
              <a:rPr lang="zh-CN" altLang="zh-CN" sz="3200" dirty="0">
                <a:highlight>
                  <a:srgbClr val="00FFFF"/>
                </a:highlight>
                <a:latin typeface="+mn-lt"/>
                <a:cs typeface="Times New Roman" panose="02020603050405020304" pitchFamily="18" charset="0"/>
              </a:rPr>
              <a:t>)</a:t>
            </a:r>
            <a:endParaRPr lang="zh-CN" altLang="en-US" sz="3200" dirty="0">
              <a:highlight>
                <a:srgbClr val="00FFFF"/>
              </a:highlight>
              <a:latin typeface="+mn-lt"/>
              <a:cs typeface="Times New Roman" panose="02020603050405020304" pitchFamily="18" charset="0"/>
            </a:endParaRPr>
          </a:p>
        </p:txBody>
      </p:sp>
      <p:sp>
        <p:nvSpPr>
          <p:cNvPr id="4" name="矩形 3"/>
          <p:cNvSpPr/>
          <p:nvPr/>
        </p:nvSpPr>
        <p:spPr>
          <a:xfrm>
            <a:off x="263525" y="1719580"/>
            <a:ext cx="9260205" cy="4156075"/>
          </a:xfrm>
          <a:prstGeom prst="rect">
            <a:avLst/>
          </a:prstGeom>
          <a:solidFill>
            <a:schemeClr val="accent4">
              <a:lumMod val="20000"/>
              <a:lumOff val="80000"/>
            </a:schemeClr>
          </a:solidFill>
          <a:ln>
            <a:solidFill>
              <a:srgbClr val="FF0000"/>
            </a:solidFill>
          </a:ln>
        </p:spPr>
        <p:txBody>
          <a:bodyPr>
            <a:no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Move n disks arranged in order from smallest to largest from column a to column c, with column b serving as an intermediate buffer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hanoi(n,a,b,c).</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n==1: print(a,'-&gt;',c) #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there is only one disk, move the disk directly from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column a to column c</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hanoi(n-1,a,c,b) #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first move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n-1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disks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from column a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to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column b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(using recursion)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hanoi(1,a,b,c) #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then move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largest disk from column a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to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column c</a:t>
            </a:r>
            <a:endPar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hanoi(n-1,b,a,c)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#move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n-1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more disks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from column b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to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column c (using recursion)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hanoi(4,'A','B','C')</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9396"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768523" y="1195388"/>
            <a:ext cx="2141537" cy="51292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a:xfrm>
            <a:off x="1055688" y="402908"/>
            <a:ext cx="9699625" cy="504825"/>
          </a:xfrm>
        </p:spPr>
        <p:txBody>
          <a:bodyPr/>
          <a:lstStyle/>
          <a:p>
            <a:pPr eaLnBrk="1" hangingPunct="1">
              <a:defRPr/>
            </a:pPr>
            <a:r>
              <a:rPr lang="zh-CN" altLang="zh-CN">
                <a:ea typeface="Times New Roman" panose="02020603050405020304" pitchFamily="18" charset="0"/>
              </a:rPr>
              <a:t>Use of built-in functions</a:t>
            </a:r>
            <a:endParaRPr lang="zh-CN" altLang="en-US">
              <a:ea typeface="Times New Roman" panose="02020603050405020304" pitchFamily="18" charset="0"/>
            </a:endParaRPr>
          </a:p>
        </p:txBody>
      </p:sp>
      <p:pic>
        <p:nvPicPr>
          <p:cNvPr id="60419"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08063" y="980440"/>
            <a:ext cx="9793287"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1055440" y="509439"/>
            <a:ext cx="9648825" cy="511175"/>
          </a:xfrm>
        </p:spPr>
        <p:txBody>
          <a:bodyPr/>
          <a:lstStyle/>
          <a:p>
            <a:pPr eaLnBrk="1" hangingPunct="1">
              <a:defRPr/>
            </a:pPr>
            <a:r>
              <a:rPr lang="zh-CN" altLang="zh-CN" dirty="0">
                <a:ea typeface="Times New Roman" panose="02020603050405020304" pitchFamily="18" charset="0"/>
              </a:rPr>
              <a:t>Function declaration and invocation </a:t>
            </a:r>
            <a:r>
              <a:rPr lang="en-US" altLang="zh-CN" dirty="0">
                <a:ea typeface="Times New Roman" panose="02020603050405020304" pitchFamily="18" charset="0"/>
              </a:rPr>
              <a:t>(2)</a:t>
            </a:r>
            <a:endParaRPr lang="zh-CN" altLang="en-US" dirty="0">
              <a:ea typeface="Times New Roman" panose="02020603050405020304" pitchFamily="18" charset="0"/>
            </a:endParaRPr>
          </a:p>
        </p:txBody>
      </p:sp>
      <p:sp>
        <p:nvSpPr>
          <p:cNvPr id="17411" name="内容占位符 2"/>
          <p:cNvSpPr>
            <a:spLocks noGrp="1" noChangeArrowheads="1"/>
          </p:cNvSpPr>
          <p:nvPr>
            <p:ph idx="1"/>
          </p:nvPr>
        </p:nvSpPr>
        <p:spPr>
          <a:xfrm>
            <a:off x="1487805" y="1412875"/>
            <a:ext cx="8660130" cy="4763135"/>
          </a:xfrm>
        </p:spPr>
        <p:txBody>
          <a:bodyPr/>
          <a:lstStyle/>
          <a:p>
            <a:pPr eaLnBrk="1" hangingPunct="1">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8.3</a:t>
            </a:r>
            <a:r>
              <a:rPr lang="zh-CN" altLang="zh-CN" sz="2800" dirty="0">
                <a:highlight>
                  <a:srgbClr val="00FFFF"/>
                </a:highlight>
                <a:cs typeface="Times New Roman" panose="02020603050405020304" pitchFamily="18" charset="0"/>
              </a:rPr>
              <a:t>] Function Creation Example </a:t>
            </a:r>
            <a:r>
              <a:rPr lang="en-US" altLang="zh-CN" sz="2800" dirty="0">
                <a:highlight>
                  <a:srgbClr val="00FFFF"/>
                </a:highlight>
                <a:cs typeface="Times New Roman" panose="02020603050405020304" pitchFamily="18" charset="0"/>
              </a:rPr>
              <a:t>3</a:t>
            </a:r>
            <a:r>
              <a:rPr lang="zh-CN" altLang="zh-CN" sz="2800" dirty="0">
                <a:highlight>
                  <a:srgbClr val="00FFFF"/>
                </a:highlight>
                <a:cs typeface="Times New Roman" panose="02020603050405020304" pitchFamily="18" charset="0"/>
              </a:rPr>
              <a:t>: Define a </a:t>
            </a:r>
            <a:r>
              <a:rPr lang="zh-CN" altLang="zh-CN" sz="2800" dirty="0">
                <a:highlight>
                  <a:srgbClr val="00FFFF"/>
                </a:highlight>
                <a:cs typeface="Times New Roman" panose="02020603050405020304" pitchFamily="18" charset="0"/>
              </a:rPr>
              <a:t>function that </a:t>
            </a:r>
            <a:r>
              <a:rPr lang="zh-CN" altLang="zh-CN" sz="2800" dirty="0">
                <a:highlight>
                  <a:srgbClr val="00FFFF"/>
                </a:highlight>
                <a:cs typeface="Times New Roman" panose="02020603050405020304" pitchFamily="18" charset="0"/>
              </a:rPr>
              <a:t>calculates and returns the </a:t>
            </a:r>
            <a:r>
              <a:rPr lang="zh-CN" altLang="zh-CN" sz="2800" dirty="0">
                <a:highlight>
                  <a:srgbClr val="00FFFF"/>
                </a:highlight>
                <a:cs typeface="Times New Roman" panose="02020603050405020304" pitchFamily="18" charset="0"/>
              </a:rPr>
              <a:t>nth-order summation number (</a:t>
            </a:r>
            <a:r>
              <a:rPr lang="en-US" altLang="zh-CN" sz="2800" dirty="0">
                <a:highlight>
                  <a:srgbClr val="00FFFF"/>
                </a:highlight>
                <a:cs typeface="Times New Roman" panose="02020603050405020304" pitchFamily="18" charset="0"/>
              </a:rPr>
              <a:t>1 + 1/2 + 1/3 + ... + 1/n</a:t>
            </a:r>
            <a:r>
              <a:rPr lang="zh-CN" altLang="zh-CN" sz="2800" dirty="0">
                <a:highlight>
                  <a:srgbClr val="00FFFF"/>
                </a:highlight>
                <a:cs typeface="Times New Roman" panose="02020603050405020304" pitchFamily="18" charset="0"/>
              </a:rPr>
              <a:t>).</a:t>
            </a:r>
            <a:endParaRPr lang="zh-CN" altLang="en-US" sz="2800" dirty="0">
              <a:highlight>
                <a:srgbClr val="00FFFF"/>
              </a:highlight>
              <a:cs typeface="Times New Roman" panose="02020603050405020304" pitchFamily="18" charset="0"/>
            </a:endParaRPr>
          </a:p>
        </p:txBody>
      </p:sp>
      <p:sp>
        <p:nvSpPr>
          <p:cNvPr id="2" name="矩形 1"/>
          <p:cNvSpPr/>
          <p:nvPr/>
        </p:nvSpPr>
        <p:spPr>
          <a:xfrm>
            <a:off x="1271905" y="2995295"/>
            <a:ext cx="10104120" cy="271780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harmonic(n): #Calculate the harmonic number of order n (1 + 1/2 + 1/3 + ... + 1/n)</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0.0</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i in range(1, n+1):</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1.0 / i</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total</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noChangeArrowheads="1"/>
          </p:cNvSpPr>
          <p:nvPr>
            <p:ph type="title"/>
          </p:nvPr>
        </p:nvSpPr>
        <p:spPr>
          <a:xfrm>
            <a:off x="906145" y="404495"/>
            <a:ext cx="10379710" cy="574675"/>
          </a:xfrm>
        </p:spPr>
        <p:txBody>
          <a:bodyPr/>
          <a:lstStyle/>
          <a:p>
            <a:pPr eaLnBrk="1" hangingPunct="1">
              <a:defRPr/>
            </a:pPr>
            <a:r>
              <a:rPr lang="en-US" altLang="zh-CN" dirty="0" err="1">
                <a:ea typeface="Times New Roman" panose="02020603050405020304" pitchFamily="18" charset="0"/>
              </a:rPr>
              <a:t>eval </a:t>
            </a:r>
            <a:r>
              <a:rPr lang="zh-CN" altLang="zh-CN" dirty="0">
                <a:ea typeface="Times New Roman" panose="02020603050405020304" pitchFamily="18" charset="0"/>
              </a:rPr>
              <a:t>function (evaluation of dynamic expressions)</a:t>
            </a:r>
            <a:endParaRPr lang="zh-CN" altLang="en-US" dirty="0">
              <a:ea typeface="Times New Roman" panose="02020603050405020304" pitchFamily="18" charset="0"/>
            </a:endParaRPr>
          </a:p>
        </p:txBody>
      </p:sp>
      <p:sp>
        <p:nvSpPr>
          <p:cNvPr id="61443" name="内容占位符 2"/>
          <p:cNvSpPr>
            <a:spLocks noGrp="1" noChangeArrowheads="1"/>
          </p:cNvSpPr>
          <p:nvPr>
            <p:ph idx="1"/>
          </p:nvPr>
        </p:nvSpPr>
        <p:spPr>
          <a:xfrm>
            <a:off x="1150938" y="1782763"/>
            <a:ext cx="9602787" cy="3292475"/>
          </a:xfrm>
        </p:spPr>
        <p:txBody>
          <a:bodyPr/>
          <a:lstStyle/>
          <a:p>
            <a:pPr eaLnBrk="1" hangingPunct="1"/>
            <a:r>
              <a:rPr lang="en-US" altLang="zh-CN" sz="2800">
                <a:ea typeface="Times New Roman" panose="02020603050405020304" pitchFamily="18" charset="0"/>
              </a:rPr>
              <a:t>expression </a:t>
            </a:r>
            <a:r>
              <a:rPr lang="zh-CN" altLang="zh-CN" sz="2800">
                <a:ea typeface="Times New Roman" panose="02020603050405020304" pitchFamily="18" charset="0"/>
              </a:rPr>
              <a:t>is the string of the dynamic expression; </a:t>
            </a:r>
            <a:r>
              <a:rPr lang="en-US" altLang="zh-CN" sz="2800">
                <a:ea typeface="Times New Roman" panose="02020603050405020304" pitchFamily="18" charset="0"/>
              </a:rPr>
              <a:t>globals </a:t>
            </a:r>
            <a:r>
              <a:rPr lang="zh-CN" altLang="zh-CN" sz="2800">
                <a:ea typeface="Times New Roman" panose="02020603050405020304" pitchFamily="18" charset="0"/>
              </a:rPr>
              <a:t>and </a:t>
            </a:r>
            <a:r>
              <a:rPr lang="en-US" altLang="zh-CN" sz="2800">
                <a:ea typeface="Times New Roman" panose="02020603050405020304" pitchFamily="18" charset="0"/>
              </a:rPr>
              <a:t>locals </a:t>
            </a:r>
            <a:r>
              <a:rPr lang="zh-CN" altLang="zh-CN" sz="2800">
                <a:ea typeface="Times New Roman" panose="02020603050405020304" pitchFamily="18" charset="0"/>
              </a:rPr>
              <a:t>are the global and local variables of the context to be used when evaluating the value; if not specified, the current runtime context is used.</a:t>
            </a:r>
            <a:endParaRPr lang="zh-CN" altLang="en-US" sz="2800">
              <a:ea typeface="Times New Roman" panose="02020603050405020304" pitchFamily="18" charset="0"/>
            </a:endParaRPr>
          </a:p>
        </p:txBody>
      </p:sp>
      <p:pic>
        <p:nvPicPr>
          <p:cNvPr id="61444" name="图片 3"/>
          <p:cNvPicPr>
            <a:picLocks noChangeAspect="1"/>
          </p:cNvPicPr>
          <p:nvPr/>
        </p:nvPicPr>
        <p:blipFill>
          <a:blip r:embed="rId1">
            <a:extLst>
              <a:ext uri="{28A0092B-C50C-407E-A947-70E740481C1C}">
                <a14:useLocalDpi xmlns:a14="http://schemas.microsoft.com/office/drawing/2010/main" val="0"/>
              </a:ext>
            </a:extLst>
          </a:blip>
          <a:srcRect t="19827"/>
          <a:stretch>
            <a:fillRect/>
          </a:stretch>
        </p:blipFill>
        <p:spPr bwMode="auto">
          <a:xfrm>
            <a:off x="2063750" y="1196975"/>
            <a:ext cx="6889750" cy="58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67715" y="3716020"/>
            <a:ext cx="10297160" cy="2686685"/>
          </a:xfrm>
          <a:prstGeom prst="rect">
            <a:avLst/>
          </a:prstGeom>
          <a:solidFill>
            <a:schemeClr val="accent4">
              <a:lumMod val="20000"/>
              <a:lumOff val="80000"/>
            </a:schemeClr>
          </a:solidFill>
        </p:spPr>
        <p:txBody>
          <a:bodyPr>
            <a:noAutofit/>
          </a:bodyPr>
          <a:lstStyle/>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x=2</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str_func = input("Please enter an expression: ")</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Please enter the expression: x**2 + 2*x + 1 </a:t>
            </a:r>
            <a:endParaRPr lang="zh-CN"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eval(str_func) </a:t>
            </a: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#Evaluate the expression 2**2+2*2+1</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 Output: </a:t>
            </a: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9</a:t>
            </a:r>
            <a:endPar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9</a:t>
            </a:r>
            <a:endParaRPr lang="zh-CN"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a:xfrm>
            <a:off x="1200150" y="474980"/>
            <a:ext cx="9602788" cy="576263"/>
          </a:xfrm>
        </p:spPr>
        <p:txBody>
          <a:bodyPr/>
          <a:lstStyle/>
          <a:p>
            <a:pPr eaLnBrk="1" hangingPunct="1">
              <a:defRPr/>
            </a:pPr>
            <a:r>
              <a:rPr lang="en-US" altLang="zh-CN" dirty="0">
                <a:ea typeface="Times New Roman" panose="02020603050405020304" pitchFamily="18" charset="0"/>
              </a:rPr>
              <a:t>exec </a:t>
            </a:r>
            <a:r>
              <a:rPr lang="zh-CN" altLang="zh-CN" dirty="0">
                <a:ea typeface="Times New Roman" panose="02020603050405020304" pitchFamily="18" charset="0"/>
              </a:rPr>
              <a:t>function (execution of dynamic statements)</a:t>
            </a:r>
            <a:endParaRPr lang="zh-CN" altLang="en-US" dirty="0">
              <a:ea typeface="Times New Roman" panose="02020603050405020304" pitchFamily="18" charset="0"/>
            </a:endParaRPr>
          </a:p>
        </p:txBody>
      </p:sp>
      <p:sp>
        <p:nvSpPr>
          <p:cNvPr id="62467" name="内容占位符 2"/>
          <p:cNvSpPr>
            <a:spLocks noGrp="1" noChangeArrowheads="1"/>
          </p:cNvSpPr>
          <p:nvPr>
            <p:ph idx="1"/>
          </p:nvPr>
        </p:nvSpPr>
        <p:spPr>
          <a:xfrm>
            <a:off x="839788" y="1789113"/>
            <a:ext cx="11017250" cy="1279525"/>
          </a:xfrm>
        </p:spPr>
        <p:txBody>
          <a:bodyPr/>
          <a:lstStyle/>
          <a:p>
            <a:pPr algn="just" eaLnBrk="1" hangingPunct="1"/>
            <a:r>
              <a:rPr lang="en-US" altLang="zh-CN" sz="2800">
                <a:ea typeface="Times New Roman" panose="02020603050405020304" pitchFamily="18" charset="0"/>
              </a:rPr>
              <a:t>str </a:t>
            </a:r>
            <a:r>
              <a:rPr lang="zh-CN" altLang="zh-CN" sz="2800">
                <a:ea typeface="Times New Roman" panose="02020603050405020304" pitchFamily="18" charset="0"/>
              </a:rPr>
              <a:t>is the string for the dynamic statement; </a:t>
            </a:r>
            <a:r>
              <a:rPr lang="en-US" altLang="zh-CN" sz="2800">
                <a:ea typeface="Times New Roman" panose="02020603050405020304" pitchFamily="18" charset="0"/>
              </a:rPr>
              <a:t>globals </a:t>
            </a:r>
            <a:r>
              <a:rPr lang="zh-CN" altLang="zh-CN" sz="2800">
                <a:ea typeface="Times New Roman" panose="02020603050405020304" pitchFamily="18" charset="0"/>
              </a:rPr>
              <a:t>and </a:t>
            </a:r>
            <a:r>
              <a:rPr lang="en-US" altLang="zh-CN" sz="2800">
                <a:ea typeface="Times New Roman" panose="02020603050405020304" pitchFamily="18" charset="0"/>
              </a:rPr>
              <a:t>locals </a:t>
            </a:r>
            <a:r>
              <a:rPr lang="zh-CN" altLang="zh-CN" sz="2800">
                <a:ea typeface="Times New Roman" panose="02020603050405020304" pitchFamily="18" charset="0"/>
              </a:rPr>
              <a:t>are global and local variables for the context used; if not specified, the current runtime context is used</a:t>
            </a:r>
            <a:endParaRPr lang="zh-CN" altLang="en-US" sz="2800">
              <a:ea typeface="Times New Roman" panose="02020603050405020304" pitchFamily="18" charset="0"/>
            </a:endParaRPr>
          </a:p>
        </p:txBody>
      </p:sp>
      <p:pic>
        <p:nvPicPr>
          <p:cNvPr id="62468" name="图片 3"/>
          <p:cNvPicPr>
            <a:picLocks noChangeAspect="1"/>
          </p:cNvPicPr>
          <p:nvPr/>
        </p:nvPicPr>
        <p:blipFill>
          <a:blip r:embed="rId1">
            <a:extLst>
              <a:ext uri="{28A0092B-C50C-407E-A947-70E740481C1C}">
                <a14:useLocalDpi xmlns:a14="http://schemas.microsoft.com/office/drawing/2010/main" val="0"/>
              </a:ext>
            </a:extLst>
          </a:blip>
          <a:srcRect t="31294"/>
          <a:stretch>
            <a:fillRect/>
          </a:stretch>
        </p:blipFill>
        <p:spPr bwMode="auto">
          <a:xfrm>
            <a:off x="2927350" y="1269047"/>
            <a:ext cx="5184775" cy="55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95325" y="3616325"/>
            <a:ext cx="10801350" cy="830997"/>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exec("for i in range(10): print(i, end=' ')")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0 1 2 3 4 5 6 7 8 9</a:t>
            </a:r>
            <a:endPar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0 1 2 3 4 5 6 7 8 9</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1200150" y="4797425"/>
            <a:ext cx="9431020" cy="1333500"/>
          </a:xfrm>
          <a:prstGeom prst="rect">
            <a:avLst/>
          </a:prstGeom>
          <a:solidFill>
            <a:schemeClr val="accent2">
              <a:lumMod val="20000"/>
              <a:lumOff val="80000"/>
            </a:schemeClr>
          </a:solidFill>
        </p:spPr>
        <p:txBody>
          <a:bodyPr>
            <a:noAutofit/>
          </a:bodyPr>
          <a:lstStyle/>
          <a:p>
            <a:pPr marL="342900" indent="-342900">
              <a:buFont typeface="Times New Roman" panose="02020603050405020304" pitchFamily="18" charset="0"/>
              <a:buChar char="•"/>
              <a:defRPr/>
            </a:pP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Typically, </a:t>
            </a:r>
            <a:r>
              <a:rPr lang="en-US" altLang="zh-CN" sz="2800" b="1" kern="100" dirty="0" err="1">
                <a:latin typeface="Times New Roman" panose="02020603050405020304" pitchFamily="18" charset="0"/>
                <a:ea typeface="Times New Roman" panose="02020603050405020304" pitchFamily="18" charset="0"/>
                <a:cs typeface="Times New Roman" panose="02020603050405020304" pitchFamily="18" charset="0"/>
              </a:rPr>
              <a:t>eval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is used for dynamic expression evaluation and returns a value; </a:t>
            </a: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exec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is used for dynamic statement execution and does not return a value.</a:t>
            </a:r>
            <a:endParaRPr lang="zh-CN" altLang="en-US" sz="28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p:nvPr>
        </p:nvSpPr>
        <p:spPr>
          <a:xfrm>
            <a:off x="583565" y="476250"/>
            <a:ext cx="11096625" cy="504825"/>
          </a:xfrm>
        </p:spPr>
        <p:txBody>
          <a:bodyPr/>
          <a:lstStyle/>
          <a:p>
            <a:pPr eaLnBrk="1" hangingPunct="1">
              <a:defRPr/>
            </a:pPr>
            <a:r>
              <a:rPr lang="en-US" altLang="zh-CN">
                <a:ea typeface="Times New Roman" panose="02020603050405020304" pitchFamily="18" charset="0"/>
              </a:rPr>
              <a:t>The compile </a:t>
            </a:r>
            <a:r>
              <a:rPr lang="zh-CN" altLang="zh-CN">
                <a:ea typeface="Times New Roman" panose="02020603050405020304" pitchFamily="18" charset="0"/>
              </a:rPr>
              <a:t>function (execution of dynamic statements)</a:t>
            </a:r>
            <a:endParaRPr lang="zh-CN" altLang="en-US">
              <a:ea typeface="Times New Roman" panose="02020603050405020304" pitchFamily="18" charset="0"/>
            </a:endParaRPr>
          </a:p>
        </p:txBody>
      </p:sp>
      <p:sp>
        <p:nvSpPr>
          <p:cNvPr id="63491" name="内容占位符 2"/>
          <p:cNvSpPr>
            <a:spLocks noGrp="1" noChangeArrowheads="1"/>
          </p:cNvSpPr>
          <p:nvPr>
            <p:ph idx="1"/>
          </p:nvPr>
        </p:nvSpPr>
        <p:spPr>
          <a:xfrm>
            <a:off x="695325" y="1669415"/>
            <a:ext cx="10872788" cy="3294063"/>
          </a:xfrm>
        </p:spPr>
        <p:txBody>
          <a:bodyPr/>
          <a:lstStyle/>
          <a:p>
            <a:pPr algn="just" eaLnBrk="1" hangingPunct="1"/>
            <a:r>
              <a:rPr lang="en-US" altLang="zh-CN" sz="2800">
                <a:ea typeface="Times New Roman" panose="02020603050405020304" pitchFamily="18" charset="0"/>
              </a:rPr>
              <a:t>source </a:t>
            </a:r>
            <a:r>
              <a:rPr lang="zh-CN" altLang="zh-CN" sz="2800">
                <a:ea typeface="Times New Roman" panose="02020603050405020304" pitchFamily="18" charset="0"/>
              </a:rPr>
              <a:t>is the string of the code statement; if it is a multiline statement, there must be a newline character</a:t>
            </a:r>
            <a:r>
              <a:rPr lang="en-US" altLang="zh-CN" sz="2800">
                <a:ea typeface="Times New Roman" panose="02020603050405020304" pitchFamily="18" charset="0"/>
              </a:rPr>
              <a:t> \n </a:t>
            </a:r>
            <a:r>
              <a:rPr lang="zh-CN" altLang="zh-CN" sz="2800">
                <a:ea typeface="Times New Roman" panose="02020603050405020304" pitchFamily="18" charset="0"/>
              </a:rPr>
              <a:t>at the end of each line. </a:t>
            </a:r>
            <a:r>
              <a:rPr lang="en-US" altLang="zh-CN" sz="2800">
                <a:ea typeface="Times New Roman" panose="02020603050405020304" pitchFamily="18" charset="0"/>
              </a:rPr>
              <a:t>filename </a:t>
            </a:r>
            <a:r>
              <a:rPr lang="zh-CN" altLang="zh-CN" sz="2800">
                <a:ea typeface="Times New Roman" panose="02020603050405020304" pitchFamily="18" charset="0"/>
              </a:rPr>
              <a:t>is the file containing the code. </a:t>
            </a:r>
            <a:r>
              <a:rPr lang="en-US" altLang="zh-CN" sz="2800">
                <a:ea typeface="Times New Roman" panose="02020603050405020304" pitchFamily="18" charset="0"/>
              </a:rPr>
              <a:t>mode </a:t>
            </a:r>
            <a:r>
              <a:rPr lang="zh-CN" altLang="zh-CN" sz="2800">
                <a:ea typeface="Times New Roman" panose="02020603050405020304" pitchFamily="18" charset="0"/>
              </a:rPr>
              <a:t>is the compilation mode, which can be: </a:t>
            </a:r>
            <a:r>
              <a:rPr lang="en-US" altLang="zh-CN" sz="2800">
                <a:ea typeface="Times New Roman" panose="02020603050405020304" pitchFamily="18" charset="0"/>
              </a:rPr>
              <a:t>'exec' </a:t>
            </a:r>
            <a:r>
              <a:rPr lang="zh-CN" altLang="zh-CN" sz="2800">
                <a:ea typeface="Times New Roman" panose="02020603050405020304" pitchFamily="18" charset="0"/>
              </a:rPr>
              <a:t>(for a series of statements to be executed), </a:t>
            </a:r>
            <a:r>
              <a:rPr lang="en-US" altLang="zh-CN" sz="2800">
                <a:ea typeface="Times New Roman" panose="02020603050405020304" pitchFamily="18" charset="0"/>
              </a:rPr>
              <a:t>'eval' </a:t>
            </a:r>
            <a:r>
              <a:rPr lang="zh-CN" altLang="zh-CN" sz="2800">
                <a:ea typeface="Times New Roman" panose="02020603050405020304" pitchFamily="18" charset="0"/>
              </a:rPr>
              <a:t>(for an expression to be evaluated), and </a:t>
            </a:r>
            <a:r>
              <a:rPr lang="en-US" altLang="zh-CN" sz="2800">
                <a:ea typeface="Times New Roman" panose="02020603050405020304" pitchFamily="18" charset="0"/>
              </a:rPr>
              <a:t>'single' </a:t>
            </a:r>
            <a:r>
              <a:rPr lang="zh-CN" altLang="zh-CN" sz="2800">
                <a:ea typeface="Times New Roman" panose="02020603050405020304" pitchFamily="18" charset="0"/>
              </a:rPr>
              <a:t>(for a single interactive statement).</a:t>
            </a:r>
            <a:endParaRPr lang="zh-CN" altLang="en-US" sz="2800">
              <a:ea typeface="Times New Roman" panose="02020603050405020304" pitchFamily="18" charset="0"/>
            </a:endParaRPr>
          </a:p>
        </p:txBody>
      </p:sp>
      <p:pic>
        <p:nvPicPr>
          <p:cNvPr id="63492"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00150" y="981075"/>
            <a:ext cx="9779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11925" y="4437618"/>
            <a:ext cx="10369152" cy="1384995"/>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 = compile("for i in range(10): print(i, end=' ')", '', 'exec')</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exec(co) </a:t>
            </a: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0 1 2 3 4 5 6 7 8 9</a:t>
            </a:r>
            <a:endPar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0 1 2 3 4 5 6 7 8 9</a:t>
            </a:r>
            <a:endParaRPr lang="zh-CN"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noChangeArrowheads="1"/>
          </p:cNvSpPr>
          <p:nvPr>
            <p:ph type="title"/>
          </p:nvPr>
        </p:nvSpPr>
        <p:spPr>
          <a:xfrm>
            <a:off x="1294448" y="404178"/>
            <a:ext cx="9602787" cy="590550"/>
          </a:xfrm>
        </p:spPr>
        <p:txBody>
          <a:bodyPr/>
          <a:lstStyle/>
          <a:p>
            <a:pPr eaLnBrk="1" hangingPunct="1">
              <a:defRPr/>
            </a:pPr>
            <a:r>
              <a:rPr lang="en-US" altLang="zh-CN">
                <a:ea typeface="Times New Roman" panose="02020603050405020304" pitchFamily="18" charset="0"/>
              </a:rPr>
              <a:t>Python </a:t>
            </a:r>
            <a:r>
              <a:rPr lang="zh-CN" altLang="zh-CN">
                <a:ea typeface="Times New Roman" panose="02020603050405020304" pitchFamily="18" charset="0"/>
              </a:rPr>
              <a:t>Functional Programming Basics</a:t>
            </a:r>
            <a:endParaRPr lang="zh-CN" altLang="en-US">
              <a:ea typeface="Times New Roman" panose="02020603050405020304" pitchFamily="18" charset="0"/>
            </a:endParaRPr>
          </a:p>
        </p:txBody>
      </p:sp>
      <p:sp>
        <p:nvSpPr>
          <p:cNvPr id="59395" name="内容占位符 2"/>
          <p:cNvSpPr>
            <a:spLocks noGrp="1" noChangeArrowheads="1"/>
          </p:cNvSpPr>
          <p:nvPr>
            <p:ph idx="1"/>
          </p:nvPr>
        </p:nvSpPr>
        <p:spPr>
          <a:xfrm>
            <a:off x="263352" y="908467"/>
            <a:ext cx="11809312" cy="4114800"/>
          </a:xfrm>
        </p:spPr>
        <p:txBody>
          <a:bodyPr/>
          <a:lstStyle/>
          <a:p>
            <a:pPr eaLnBrk="1" latinLnBrk="0" hangingPunct="1">
              <a:spcBef>
                <a:spcPts val="0"/>
              </a:spcBef>
              <a:spcAft>
                <a:spcPts val="300"/>
              </a:spcAft>
              <a:defRPr/>
            </a:pPr>
            <a:r>
              <a:rPr lang="zh-CN" altLang="zh-CN" sz="2400" dirty="0">
                <a:ea typeface="Times New Roman" panose="02020603050405020304" pitchFamily="18" charset="0"/>
              </a:rPr>
              <a:t>Functions as Objects</a:t>
            </a:r>
            <a:endParaRPr lang="en-US" altLang="zh-CN" sz="2400" dirty="0">
              <a:ea typeface="Times New Roman" panose="02020603050405020304" pitchFamily="18" charset="0"/>
            </a:endParaRPr>
          </a:p>
          <a:p>
            <a:pPr eaLnBrk="1" latinLnBrk="0" hangingPunct="1">
              <a:spcBef>
                <a:spcPts val="0"/>
              </a:spcBef>
              <a:spcAft>
                <a:spcPts val="300"/>
              </a:spcAft>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8.35</a:t>
            </a:r>
            <a:r>
              <a:rPr lang="zh-CN" altLang="zh-CN" sz="2400" dirty="0">
                <a:highlight>
                  <a:srgbClr val="00FFFF"/>
                </a:highlight>
                <a:cs typeface="Times New Roman" panose="02020603050405020304" pitchFamily="18" charset="0"/>
              </a:rPr>
              <a:t>] Example of a function as an object.</a:t>
            </a:r>
            <a:endParaRPr lang="zh-CN" altLang="zh-CN" sz="2400" dirty="0">
              <a:highlight>
                <a:srgbClr val="00FFFF"/>
              </a:highlight>
              <a:cs typeface="Times New Roman" panose="02020603050405020304" pitchFamily="18" charset="0"/>
            </a:endParaRPr>
          </a:p>
          <a:p>
            <a:pPr lvl="1" latinLnBrk="0">
              <a:spcBef>
                <a:spcPts val="0"/>
              </a:spcBef>
              <a:spcAft>
                <a:spcPts val="300"/>
              </a:spcAft>
              <a:defRPr/>
            </a:pPr>
            <a:r>
              <a:rPr lang="zh-CN" altLang="zh-CN" sz="2400" dirty="0"/>
              <a:t>&gt;&gt;&gt; </a:t>
            </a:r>
            <a:r>
              <a:rPr lang="zh-CN" altLang="zh-CN" sz="2400" dirty="0">
                <a:solidFill>
                  <a:srgbClr val="FF0000"/>
                </a:solidFill>
              </a:rPr>
              <a:t>f=abs</a:t>
            </a:r>
            <a:endParaRPr lang="zh-CN" altLang="zh-CN" sz="2400" dirty="0">
              <a:solidFill>
                <a:srgbClr val="FF0000"/>
              </a:solidFill>
            </a:endParaRPr>
          </a:p>
          <a:p>
            <a:pPr lvl="1" latinLnBrk="0">
              <a:spcBef>
                <a:spcPts val="0"/>
              </a:spcBef>
              <a:spcAft>
                <a:spcPts val="300"/>
              </a:spcAft>
              <a:defRPr/>
            </a:pPr>
            <a:r>
              <a:rPr lang="zh-CN" altLang="zh-CN" sz="2400" dirty="0"/>
              <a:t>&gt;&gt;&gt; </a:t>
            </a:r>
            <a:r>
              <a:rPr lang="zh-CN" altLang="zh-CN" sz="2400" dirty="0">
                <a:solidFill>
                  <a:srgbClr val="FF0000"/>
                </a:solidFill>
              </a:rPr>
              <a:t>type(f) </a:t>
            </a:r>
            <a:r>
              <a:rPr lang="zh-CN" altLang="zh-CN" sz="2400" dirty="0"/>
              <a:t>#Output: </a:t>
            </a:r>
            <a:r>
              <a:rPr lang="zh-CN" altLang="zh-CN" sz="2400" kern="100" dirty="0">
                <a:highlight>
                  <a:srgbClr val="FFFF00"/>
                </a:highlight>
                <a:latin typeface="Times New Roman" panose="02020603050405020304" pitchFamily="18" charset="0"/>
                <a:cs typeface="Times New Roman" panose="02020603050405020304" pitchFamily="18" charset="0"/>
              </a:rPr>
              <a:t>&lt;class 'builtin_function_or_method'&gt;</a:t>
            </a:r>
            <a:endParaRPr lang="zh-CN" altLang="zh-CN" sz="2400" kern="100" dirty="0">
              <a:highlight>
                <a:srgbClr val="FFFF00"/>
              </a:highlight>
              <a:latin typeface="Times New Roman" panose="02020603050405020304" pitchFamily="18" charset="0"/>
              <a:cs typeface="Times New Roman" panose="02020603050405020304" pitchFamily="18" charset="0"/>
            </a:endParaRPr>
          </a:p>
          <a:p>
            <a:pPr lvl="1" latinLnBrk="0">
              <a:spcBef>
                <a:spcPts val="0"/>
              </a:spcBef>
              <a:spcAft>
                <a:spcPts val="300"/>
              </a:spcAft>
              <a:defRPr/>
            </a:pPr>
            <a:r>
              <a:rPr lang="en-US" altLang="zh-CN" sz="2400" dirty="0"/>
              <a:t>&gt;&gt;&gt; </a:t>
            </a:r>
            <a:r>
              <a:rPr lang="en-US" altLang="zh-CN" sz="2400" dirty="0">
                <a:solidFill>
                  <a:srgbClr val="FF0000"/>
                </a:solidFill>
              </a:rPr>
              <a:t>f(-123) </a:t>
            </a:r>
            <a:r>
              <a:rPr lang="en-US" altLang="zh-CN" sz="2400" dirty="0"/>
              <a:t># </a:t>
            </a:r>
            <a:r>
              <a:rPr lang="zh-CN" altLang="zh-CN" sz="2400" dirty="0"/>
              <a:t>Return the absolute value. Output: </a:t>
            </a:r>
            <a:r>
              <a:rPr lang="en-US" altLang="zh-CN" sz="2400" kern="100" dirty="0">
                <a:highlight>
                  <a:srgbClr val="FFFF00"/>
                </a:highlight>
                <a:latin typeface="Times New Roman" panose="02020603050405020304" pitchFamily="18" charset="0"/>
                <a:cs typeface="Times New Roman" panose="02020603050405020304" pitchFamily="18" charset="0"/>
              </a:rPr>
              <a:t>123</a:t>
            </a:r>
            <a:endParaRPr lang="en-US" altLang="zh-CN" sz="2400" kern="100" dirty="0">
              <a:highlight>
                <a:srgbClr val="FFFF00"/>
              </a:highlight>
              <a:latin typeface="Times New Roman" panose="02020603050405020304" pitchFamily="18" charset="0"/>
              <a:cs typeface="Times New Roman" panose="02020603050405020304" pitchFamily="18" charset="0"/>
            </a:endParaRPr>
          </a:p>
          <a:p>
            <a:pPr eaLnBrk="1" latinLnBrk="0" hangingPunct="1">
              <a:spcBef>
                <a:spcPts val="0"/>
              </a:spcBef>
              <a:spcAft>
                <a:spcPts val="300"/>
              </a:spcAft>
              <a:defRPr/>
            </a:pPr>
            <a:r>
              <a:rPr lang="zh-CN" altLang="zh-CN" sz="2400" dirty="0">
                <a:ea typeface="Times New Roman" panose="02020603050405020304" pitchFamily="18" charset="0"/>
              </a:rPr>
              <a:t>(math.) higher order function</a:t>
            </a:r>
            <a:endParaRPr lang="en-US" altLang="zh-CN" sz="2400" dirty="0">
              <a:ea typeface="Times New Roman" panose="02020603050405020304" pitchFamily="18" charset="0"/>
            </a:endParaRPr>
          </a:p>
          <a:p>
            <a:pPr lvl="1" eaLnBrk="1" latinLnBrk="0" hangingPunct="1">
              <a:spcBef>
                <a:spcPts val="0"/>
              </a:spcBef>
              <a:spcAft>
                <a:spcPts val="300"/>
              </a:spcAft>
              <a:defRPr/>
            </a:pPr>
            <a:r>
              <a:rPr lang="zh-CN" altLang="zh-CN" sz="2400" dirty="0">
                <a:ea typeface="Times New Roman" panose="02020603050405020304" pitchFamily="18" charset="0"/>
              </a:rPr>
              <a:t>Functions whose arguments are function objects or functions that return function objects are called higher-order functions, i.e. functions of functions</a:t>
            </a:r>
            <a:endParaRPr lang="en-US" altLang="zh-CN" sz="2400" dirty="0">
              <a:ea typeface="Times New Roman" panose="02020603050405020304" pitchFamily="18" charset="0"/>
            </a:endParaRPr>
          </a:p>
          <a:p>
            <a:pPr eaLnBrk="1" latinLnBrk="0" hangingPunct="1">
              <a:spcBef>
                <a:spcPts val="0"/>
              </a:spcBef>
              <a:spcAft>
                <a:spcPts val="300"/>
              </a:spcAft>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8.36</a:t>
            </a:r>
            <a:r>
              <a:rPr lang="zh-CN" altLang="zh-CN" sz="2400" dirty="0">
                <a:highlight>
                  <a:srgbClr val="00FFFF"/>
                </a:highlight>
                <a:cs typeface="Times New Roman" panose="02020603050405020304" pitchFamily="18" charset="0"/>
              </a:rPr>
              <a:t>] Example of a higher-order function.</a:t>
            </a:r>
            <a:endParaRPr lang="zh-CN" altLang="zh-CN" sz="2400" dirty="0">
              <a:highlight>
                <a:srgbClr val="00FFFF"/>
              </a:highlight>
              <a:cs typeface="Times New Roman" panose="02020603050405020304" pitchFamily="18" charset="0"/>
            </a:endParaRPr>
          </a:p>
          <a:p>
            <a:pPr lvl="1" eaLnBrk="1" latinLnBrk="0" hangingPunct="1">
              <a:spcBef>
                <a:spcPts val="0"/>
              </a:spcBef>
              <a:spcAft>
                <a:spcPts val="300"/>
              </a:spcAft>
              <a:defRPr/>
            </a:pPr>
            <a:endParaRPr lang="zh-CN" altLang="en-US" sz="2400" dirty="0">
              <a:ea typeface="Times New Roman" panose="02020603050405020304" pitchFamily="18" charset="0"/>
            </a:endParaRPr>
          </a:p>
        </p:txBody>
      </p:sp>
      <p:sp>
        <p:nvSpPr>
          <p:cNvPr id="2" name="矩形 1"/>
          <p:cNvSpPr/>
          <p:nvPr/>
        </p:nvSpPr>
        <p:spPr>
          <a:xfrm>
            <a:off x="768415" y="4580994"/>
            <a:ext cx="9792965" cy="2122805"/>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compute(f, s): </a:t>
            </a:r>
            <a:r>
              <a:rPr lang="x-none"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#f is a function object, s is a series object</a:t>
            </a:r>
            <a:endPar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f(s)</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compute(min, (1, 5, 3, 2)) </a:t>
            </a:r>
            <a:r>
              <a:rPr lang="x-none"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Return the minimum value of the sequence. Output: </a:t>
            </a:r>
            <a:r>
              <a:rPr lang="x-none" altLang="zh-CN" sz="2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a:t>
            </a:r>
            <a:endParaRPr lang="zh-CN" altLang="zh-CN" sz="2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compute(max, (1, 5, 3, 2)) </a:t>
            </a:r>
            <a:r>
              <a:rPr lang="x-none"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Return the maximum value of the sequence. Output: </a:t>
            </a:r>
            <a:r>
              <a:rPr lang="x-none" altLang="zh-CN" sz="2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5</a:t>
            </a:r>
            <a:endParaRPr lang="zh-CN" altLang="zh-CN" sz="2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noChangeArrowheads="1"/>
          </p:cNvSpPr>
          <p:nvPr>
            <p:ph type="title"/>
          </p:nvPr>
        </p:nvSpPr>
        <p:spPr>
          <a:xfrm>
            <a:off x="1055688" y="403225"/>
            <a:ext cx="9747250" cy="576263"/>
          </a:xfrm>
        </p:spPr>
        <p:txBody>
          <a:bodyPr/>
          <a:lstStyle/>
          <a:p>
            <a:pPr eaLnBrk="1" hangingPunct="1">
              <a:defRPr/>
            </a:pPr>
            <a:r>
              <a:rPr lang="zh-CN" altLang="zh-CN">
                <a:ea typeface="Times New Roman" panose="02020603050405020304" pitchFamily="18" charset="0"/>
              </a:rPr>
              <a:t>Built-in </a:t>
            </a:r>
            <a:r>
              <a:rPr lang="en-US" altLang="zh-CN">
                <a:ea typeface="Times New Roman" panose="02020603050405020304" pitchFamily="18" charset="0"/>
              </a:rPr>
              <a:t>map() </a:t>
            </a:r>
            <a:r>
              <a:rPr lang="zh-CN" altLang="zh-CN">
                <a:ea typeface="Times New Roman" panose="02020603050405020304" pitchFamily="18" charset="0"/>
              </a:rPr>
              <a:t>function </a:t>
            </a:r>
            <a:r>
              <a:rPr lang="en-US" altLang="zh-CN">
                <a:ea typeface="Times New Roman" panose="02020603050405020304" pitchFamily="18" charset="0"/>
              </a:rPr>
              <a:t>(1)</a:t>
            </a:r>
            <a:endParaRPr lang="zh-CN" altLang="en-US">
              <a:ea typeface="Times New Roman" panose="02020603050405020304" pitchFamily="18" charset="0"/>
            </a:endParaRPr>
          </a:p>
        </p:txBody>
      </p:sp>
      <p:sp>
        <p:nvSpPr>
          <p:cNvPr id="60419" name="内容占位符 2"/>
          <p:cNvSpPr>
            <a:spLocks noGrp="1" noChangeArrowheads="1"/>
          </p:cNvSpPr>
          <p:nvPr>
            <p:ph idx="1"/>
          </p:nvPr>
        </p:nvSpPr>
        <p:spPr>
          <a:xfrm>
            <a:off x="479376" y="941388"/>
            <a:ext cx="11377264" cy="4687887"/>
          </a:xfrm>
        </p:spPr>
        <p:txBody>
          <a:bodyPr/>
          <a:lstStyle/>
          <a:p>
            <a:pPr algn="just" eaLnBrk="1" hangingPunct="1">
              <a:defRPr/>
            </a:pPr>
            <a:r>
              <a:rPr lang="zh-CN" altLang="zh-CN" sz="2400" dirty="0"/>
              <a:t>The</a:t>
            </a:r>
            <a:r>
              <a:rPr lang="en-US" altLang="zh-CN" sz="2400" dirty="0"/>
              <a:t> map() </a:t>
            </a:r>
            <a:r>
              <a:rPr lang="zh-CN" altLang="zh-CN" sz="2400" dirty="0"/>
              <a:t>function is implemented as a built-in </a:t>
            </a:r>
            <a:r>
              <a:rPr lang="en-US" altLang="zh-CN" sz="2400" dirty="0"/>
              <a:t>map(f, </a:t>
            </a:r>
            <a:r>
              <a:rPr lang="en-US" altLang="zh-CN" sz="2400" dirty="0" err="1"/>
              <a:t>iterable</a:t>
            </a:r>
            <a:r>
              <a:rPr lang="en-US" altLang="zh-CN" sz="2400" dirty="0"/>
              <a:t>, ...) </a:t>
            </a:r>
            <a:r>
              <a:rPr lang="zh-CN" altLang="zh-CN" sz="2400" dirty="0"/>
              <a:t>iterable object, apply the function </a:t>
            </a:r>
            <a:r>
              <a:rPr lang="en-US" altLang="zh-CN" sz="2400" dirty="0"/>
              <a:t>f </a:t>
            </a:r>
            <a:r>
              <a:rPr lang="zh-CN" altLang="zh-CN" sz="2400" dirty="0"/>
              <a:t>to the iterable object, return the result as an iterable object</a:t>
            </a:r>
            <a:endParaRPr lang="en-US" altLang="zh-CN" sz="2400" dirty="0">
              <a:ea typeface="Times New Roman" panose="02020603050405020304" pitchFamily="18" charset="0"/>
            </a:endParaRPr>
          </a:p>
          <a:p>
            <a:pPr algn="just"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8.37</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map () </a:t>
            </a:r>
            <a:r>
              <a:rPr lang="zh-CN" altLang="zh-CN" sz="2400" dirty="0">
                <a:highlight>
                  <a:srgbClr val="00FFFF"/>
                </a:highlight>
                <a:cs typeface="Times New Roman" panose="02020603050405020304" pitchFamily="18" charset="0"/>
              </a:rPr>
              <a:t>function example </a:t>
            </a:r>
            <a:r>
              <a:rPr lang="en-US" altLang="zh-CN" sz="2400" dirty="0">
                <a:highlight>
                  <a:srgbClr val="00FFFF"/>
                </a:highlight>
                <a:cs typeface="Times New Roman" panose="02020603050405020304" pitchFamily="18" charset="0"/>
              </a:rPr>
              <a:t>1</a:t>
            </a:r>
            <a:r>
              <a:rPr lang="zh-CN" altLang="zh-CN" sz="2400" dirty="0">
                <a:highlight>
                  <a:srgbClr val="00FFFF"/>
                </a:highlight>
                <a:cs typeface="Times New Roman" panose="02020603050405020304" pitchFamily="18" charset="0"/>
              </a:rPr>
              <a:t>: customize the function </a:t>
            </a:r>
            <a:r>
              <a:rPr lang="en-US" altLang="zh-CN" sz="2400" dirty="0" err="1">
                <a:highlight>
                  <a:srgbClr val="00FFFF"/>
                </a:highlight>
                <a:cs typeface="Times New Roman" panose="02020603050405020304" pitchFamily="18" charset="0"/>
              </a:rPr>
              <a:t>is_odd</a:t>
            </a:r>
            <a:r>
              <a:rPr lang="zh-CN" altLang="zh-CN" sz="2400" dirty="0">
                <a:highlight>
                  <a:srgbClr val="00FFFF"/>
                </a:highlight>
                <a:cs typeface="Times New Roman" panose="02020603050405020304" pitchFamily="18" charset="0"/>
              </a:rPr>
              <a:t>, apply the function to each element of the iterable object, return whether it is an odd number of iterable object results</a:t>
            </a:r>
            <a:endParaRPr lang="en-US" altLang="zh-CN" sz="2400" dirty="0">
              <a:highlight>
                <a:srgbClr val="00FFFF"/>
              </a:highlight>
              <a:cs typeface="Times New Roman" panose="02020603050405020304" pitchFamily="18" charset="0"/>
            </a:endParaRPr>
          </a:p>
          <a:p>
            <a:pPr algn="just" eaLnBrk="1" hangingPunct="1">
              <a:defRPr/>
            </a:pPr>
            <a:endParaRPr lang="en-US" altLang="zh-CN" sz="2400" dirty="0">
              <a:ea typeface="Times New Roman" panose="02020603050405020304" pitchFamily="18" charset="0"/>
            </a:endParaRPr>
          </a:p>
          <a:p>
            <a:pPr algn="just" eaLnBrk="1" hangingPunct="1">
              <a:defRPr/>
            </a:pPr>
            <a:endParaRPr lang="en-US" altLang="zh-CN" sz="2400" dirty="0">
              <a:ea typeface="Times New Roman" panose="02020603050405020304" pitchFamily="18" charset="0"/>
            </a:endParaRPr>
          </a:p>
          <a:p>
            <a:pPr algn="just" eaLnBrk="1" hangingPunct="1">
              <a:defRPr/>
            </a:pPr>
            <a:endParaRPr lang="zh-CN" altLang="zh-CN" sz="2400" dirty="0">
              <a:highlight>
                <a:srgbClr val="00FFFF"/>
              </a:highlight>
              <a:cs typeface="Times New Roman" panose="02020603050405020304" pitchFamily="18" charset="0"/>
            </a:endParaRPr>
          </a:p>
          <a:p>
            <a:pPr algn="just" eaLnBrk="1" hangingPunct="1">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8.38]</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map() </a:t>
            </a:r>
            <a:r>
              <a:rPr lang="zh-CN" altLang="zh-CN" sz="2400" dirty="0">
                <a:highlight>
                  <a:srgbClr val="00FFFF"/>
                </a:highlight>
                <a:cs typeface="Times New Roman" panose="02020603050405020304" pitchFamily="18" charset="0"/>
              </a:rPr>
              <a:t>function example </a:t>
            </a:r>
            <a:r>
              <a:rPr lang="en-US" altLang="zh-CN" sz="2400" dirty="0">
                <a:highlight>
                  <a:srgbClr val="00FFFF"/>
                </a:highlight>
                <a:cs typeface="Times New Roman" panose="02020603050405020304" pitchFamily="18" charset="0"/>
              </a:rPr>
              <a:t>2</a:t>
            </a:r>
            <a:r>
              <a:rPr lang="zh-CN" altLang="zh-CN" sz="2400" dirty="0">
                <a:highlight>
                  <a:srgbClr val="00FFFF"/>
                </a:highlight>
                <a:cs typeface="Times New Roman" panose="02020603050405020304" pitchFamily="18" charset="0"/>
              </a:rPr>
              <a:t>: using the built-in function </a:t>
            </a:r>
            <a:r>
              <a:rPr lang="en-US" altLang="zh-CN" sz="2400" dirty="0">
                <a:highlight>
                  <a:srgbClr val="00FFFF"/>
                </a:highlight>
                <a:cs typeface="Times New Roman" panose="02020603050405020304" pitchFamily="18" charset="0"/>
              </a:rPr>
              <a:t>abs</a:t>
            </a:r>
            <a:r>
              <a:rPr lang="zh-CN" altLang="zh-CN" sz="2400" dirty="0">
                <a:highlight>
                  <a:srgbClr val="00FFFF"/>
                </a:highlight>
                <a:cs typeface="Times New Roman" panose="02020603050405020304" pitchFamily="18" charset="0"/>
              </a:rPr>
              <a:t>, return a list of absolute values</a:t>
            </a:r>
            <a:endParaRPr lang="en-US" altLang="zh-CN" sz="2400" dirty="0">
              <a:highlight>
                <a:srgbClr val="00FFFF"/>
              </a:highlight>
              <a:cs typeface="Times New Roman" panose="02020603050405020304" pitchFamily="18" charset="0"/>
            </a:endParaRPr>
          </a:p>
        </p:txBody>
      </p:sp>
      <p:sp>
        <p:nvSpPr>
          <p:cNvPr id="2" name="矩形 1"/>
          <p:cNvSpPr/>
          <p:nvPr/>
        </p:nvSpPr>
        <p:spPr>
          <a:xfrm>
            <a:off x="766763" y="2926080"/>
            <a:ext cx="10537825" cy="1708150"/>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is_odd(x).</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x % 2 == 1</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lvl="1" indent="0">
              <a:lnSpc>
                <a:spcPct val="120000"/>
              </a:lnSpc>
              <a:spcBef>
                <a:spcPts val="500"/>
              </a:spcBef>
              <a:buClr>
                <a:schemeClr val="accent1"/>
              </a:buClr>
              <a:buSzPct val="100000"/>
              <a:buFont typeface="Times New Roman" panose="02020603050405020304" pitchFamily="18" charset="0"/>
              <a:buNone/>
              <a:defRPr/>
            </a:pPr>
            <a:r>
              <a:rPr lang="x-none"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list(map(is_odd, range(5))) </a:t>
            </a:r>
            <a:r>
              <a:rPr lang="x-none"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 True, False, True, False]</a:t>
            </a:r>
            <a:endParaRPr lang="en-US" altLang="zh-CN" sz="2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lvl="1" indent="0">
              <a:lnSpc>
                <a:spcPct val="120000"/>
              </a:lnSpc>
              <a:spcBef>
                <a:spcPts val="500"/>
              </a:spcBef>
              <a:buClr>
                <a:schemeClr val="accent1"/>
              </a:buClr>
              <a:buSzPct val="100000"/>
              <a:buFont typeface="Times New Roman" panose="02020603050405020304" pitchFamily="18" charset="0"/>
              <a:buNone/>
              <a:defRPr/>
            </a:pPr>
            <a:r>
              <a:rPr lang="x-none" altLang="zh-CN" sz="2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 True, False, True, False]</a:t>
            </a:r>
            <a:endParaRPr lang="zh-CN" altLang="zh-CN" sz="2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766763" y="5414328"/>
            <a:ext cx="9001125" cy="830997"/>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list(map(abs, [1,-3, 5, 6, -2, 4]))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3, 5, 6, 2, 4]</a:t>
            </a:r>
            <a:endPar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3, 5, 6, 2, 4]</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noChangeArrowheads="1"/>
          </p:cNvSpPr>
          <p:nvPr>
            <p:ph type="title"/>
          </p:nvPr>
        </p:nvSpPr>
        <p:spPr>
          <a:xfrm>
            <a:off x="1127760" y="404495"/>
            <a:ext cx="9604375" cy="585788"/>
          </a:xfrm>
        </p:spPr>
        <p:txBody>
          <a:bodyPr/>
          <a:lstStyle/>
          <a:p>
            <a:pPr eaLnBrk="1" hangingPunct="1">
              <a:defRPr/>
            </a:pPr>
            <a:r>
              <a:rPr lang="zh-CN" altLang="zh-CN" dirty="0">
                <a:ea typeface="Times New Roman" panose="02020603050405020304" pitchFamily="18" charset="0"/>
              </a:rPr>
              <a:t>Built-in </a:t>
            </a:r>
            <a:r>
              <a:rPr lang="en-US" altLang="zh-CN" dirty="0">
                <a:ea typeface="Times New Roman" panose="02020603050405020304" pitchFamily="18" charset="0"/>
              </a:rPr>
              <a:t>map() </a:t>
            </a:r>
            <a:r>
              <a:rPr lang="zh-CN" altLang="zh-CN" dirty="0">
                <a:ea typeface="Times New Roman" panose="02020603050405020304" pitchFamily="18" charset="0"/>
              </a:rPr>
              <a:t>function </a:t>
            </a:r>
            <a:r>
              <a:rPr lang="en-US" altLang="zh-CN" dirty="0">
                <a:ea typeface="Times New Roman" panose="02020603050405020304" pitchFamily="18" charset="0"/>
              </a:rPr>
              <a:t>(2)</a:t>
            </a:r>
            <a:endParaRPr lang="zh-CN" altLang="en-US" dirty="0">
              <a:ea typeface="Times New Roman" panose="02020603050405020304" pitchFamily="18" charset="0"/>
            </a:endParaRPr>
          </a:p>
        </p:txBody>
      </p:sp>
      <p:sp>
        <p:nvSpPr>
          <p:cNvPr id="61443" name="内容占位符 2"/>
          <p:cNvSpPr>
            <a:spLocks noGrp="1" noChangeArrowheads="1"/>
          </p:cNvSpPr>
          <p:nvPr>
            <p:ph idx="1"/>
          </p:nvPr>
        </p:nvSpPr>
        <p:spPr>
          <a:xfrm>
            <a:off x="467360" y="1123950"/>
            <a:ext cx="10996930" cy="4689475"/>
          </a:xfrm>
        </p:spPr>
        <p:txBody>
          <a:bodyPr/>
          <a:lstStyle/>
          <a:p>
            <a:pPr algn="just"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8.39</a:t>
            </a:r>
            <a:r>
              <a:rPr lang="zh-CN" altLang="zh-CN"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map() </a:t>
            </a:r>
            <a:r>
              <a:rPr lang="zh-CN" altLang="zh-CN" sz="2800" dirty="0">
                <a:highlight>
                  <a:srgbClr val="00FFFF"/>
                </a:highlight>
                <a:cs typeface="Times New Roman" panose="02020603050405020304" pitchFamily="18" charset="0"/>
              </a:rPr>
              <a:t>function example </a:t>
            </a:r>
            <a:r>
              <a:rPr lang="en-US" altLang="zh-CN" sz="2800" dirty="0">
                <a:highlight>
                  <a:srgbClr val="00FFFF"/>
                </a:highlight>
                <a:cs typeface="Times New Roman" panose="02020603050405020304" pitchFamily="18" charset="0"/>
              </a:rPr>
              <a:t>3</a:t>
            </a:r>
            <a:r>
              <a:rPr lang="zh-CN" altLang="zh-CN" sz="2800" dirty="0">
                <a:highlight>
                  <a:srgbClr val="00FFFF"/>
                </a:highlight>
                <a:cs typeface="Times New Roman" panose="02020603050405020304" pitchFamily="18" charset="0"/>
              </a:rPr>
              <a:t>: use the built-in function </a:t>
            </a:r>
            <a:r>
              <a:rPr lang="en-US" altLang="zh-CN" sz="2800" dirty="0" err="1">
                <a:highlight>
                  <a:srgbClr val="00FFFF"/>
                </a:highlight>
                <a:cs typeface="Times New Roman" panose="02020603050405020304" pitchFamily="18" charset="0"/>
              </a:rPr>
              <a:t>str </a:t>
            </a:r>
            <a:r>
              <a:rPr lang="zh-CN" altLang="zh-CN" sz="2800" dirty="0">
                <a:highlight>
                  <a:srgbClr val="00FFFF"/>
                </a:highlight>
                <a:cs typeface="Times New Roman" panose="02020603050405020304" pitchFamily="18" charset="0"/>
              </a:rPr>
              <a:t>to return a string representation of the element</a:t>
            </a:r>
            <a:endParaRPr lang="en-US" altLang="zh-CN" sz="2800" dirty="0">
              <a:highlight>
                <a:srgbClr val="00FFFF"/>
              </a:highlight>
              <a:cs typeface="Times New Roman" panose="02020603050405020304" pitchFamily="18" charset="0"/>
            </a:endParaRPr>
          </a:p>
          <a:p>
            <a:pPr algn="just" eaLnBrk="1" hangingPunct="1">
              <a:defRPr/>
            </a:pPr>
            <a:endParaRPr lang="en-US" altLang="zh-CN" sz="2800" dirty="0">
              <a:ea typeface="Times New Roman" panose="02020603050405020304" pitchFamily="18" charset="0"/>
            </a:endParaRPr>
          </a:p>
          <a:p>
            <a:pPr algn="just" eaLnBrk="1" hangingPunct="1">
              <a:defRPr/>
            </a:pPr>
            <a:endParaRPr lang="en-US" altLang="zh-CN" sz="2800" dirty="0">
              <a:highlight>
                <a:srgbClr val="00FFFF"/>
              </a:highlight>
              <a:cs typeface="Times New Roman" panose="02020603050405020304" pitchFamily="18" charset="0"/>
            </a:endParaRPr>
          </a:p>
          <a:p>
            <a:pPr algn="just"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8.40</a:t>
            </a:r>
            <a:r>
              <a:rPr lang="zh-CN" altLang="zh-CN"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map() </a:t>
            </a:r>
            <a:r>
              <a:rPr lang="zh-CN" altLang="zh-CN" sz="2800" dirty="0">
                <a:highlight>
                  <a:srgbClr val="00FFFF"/>
                </a:highlight>
                <a:cs typeface="Times New Roman" panose="02020603050405020304" pitchFamily="18" charset="0"/>
              </a:rPr>
              <a:t>function example </a:t>
            </a:r>
            <a:r>
              <a:rPr lang="en-US" altLang="zh-CN" sz="2800" dirty="0">
                <a:highlight>
                  <a:srgbClr val="00FFFF"/>
                </a:highlight>
                <a:cs typeface="Times New Roman" panose="02020603050405020304" pitchFamily="18" charset="0"/>
              </a:rPr>
              <a:t>4</a:t>
            </a:r>
            <a:r>
              <a:rPr lang="zh-CN" altLang="zh-CN" sz="2800" dirty="0">
                <a:highlight>
                  <a:srgbClr val="00FFFF"/>
                </a:highlight>
                <a:cs typeface="Times New Roman" panose="02020603050405020304" pitchFamily="18" charset="0"/>
              </a:rPr>
              <a:t>: the use of custom functions with two parameters, the realization of the elements of the two lists in order to compare the results of the arithmetic operations</a:t>
            </a:r>
            <a:endParaRPr lang="zh-CN" altLang="en-US" sz="2800" dirty="0">
              <a:highlight>
                <a:srgbClr val="00FFFF"/>
              </a:highlight>
              <a:cs typeface="Times New Roman" panose="02020603050405020304" pitchFamily="18" charset="0"/>
            </a:endParaRPr>
          </a:p>
        </p:txBody>
      </p:sp>
      <p:sp>
        <p:nvSpPr>
          <p:cNvPr id="2" name="矩形 1"/>
          <p:cNvSpPr/>
          <p:nvPr/>
        </p:nvSpPr>
        <p:spPr>
          <a:xfrm>
            <a:off x="899540" y="2061101"/>
            <a:ext cx="9590189" cy="954107"/>
          </a:xfrm>
          <a:prstGeom prst="rect">
            <a:avLst/>
          </a:prstGeom>
          <a:solidFill>
            <a:schemeClr val="accent4">
              <a:lumMod val="20000"/>
              <a:lumOff val="80000"/>
            </a:schemeClr>
          </a:solidFill>
        </p:spPr>
        <p:txBody>
          <a:bodyPr wrap="none">
            <a:spAutoFit/>
          </a:bodyPr>
          <a:lstStyle/>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list(map(str, [1,2,3,4,5])) </a:t>
            </a: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'3', '4', '5']</a:t>
            </a:r>
            <a:endPar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'3', '4', '5']</a:t>
            </a:r>
            <a:endParaRPr lang="zh-CN"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899540" y="4725848"/>
            <a:ext cx="7416800" cy="1815882"/>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greater(x, y).</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x &gt; y</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list(map(greater,[1,5,7,3,9],[2,8,4,6,0]))</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 False, True, False, True]</a:t>
            </a:r>
            <a:endParaRPr lang="zh-CN"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noChangeArrowheads="1"/>
          </p:cNvSpPr>
          <p:nvPr>
            <p:ph type="title"/>
          </p:nvPr>
        </p:nvSpPr>
        <p:spPr>
          <a:xfrm>
            <a:off x="1200150" y="444500"/>
            <a:ext cx="9602788" cy="530225"/>
          </a:xfrm>
        </p:spPr>
        <p:txBody>
          <a:bodyPr/>
          <a:lstStyle/>
          <a:p>
            <a:pPr eaLnBrk="1" hangingPunct="1">
              <a:defRPr/>
            </a:pPr>
            <a:r>
              <a:rPr lang="en-US" altLang="zh-CN">
                <a:ea typeface="Times New Roman" panose="02020603050405020304" pitchFamily="18" charset="0"/>
              </a:rPr>
              <a:t>B</a:t>
            </a:r>
            <a:r>
              <a:rPr lang="zh-CN" altLang="zh-CN">
                <a:ea typeface="Times New Roman" panose="02020603050405020304" pitchFamily="18" charset="0"/>
              </a:rPr>
              <a:t>uilt-in </a:t>
            </a:r>
            <a:r>
              <a:rPr lang="en-US" altLang="zh-CN">
                <a:ea typeface="Times New Roman" panose="02020603050405020304" pitchFamily="18" charset="0"/>
              </a:rPr>
              <a:t>filter() </a:t>
            </a:r>
            <a:r>
              <a:rPr lang="zh-CN" altLang="zh-CN">
                <a:ea typeface="Times New Roman" panose="02020603050405020304" pitchFamily="18" charset="0"/>
              </a:rPr>
              <a:t>function</a:t>
            </a:r>
            <a:endParaRPr lang="zh-CN" altLang="en-US">
              <a:ea typeface="Times New Roman" panose="02020603050405020304" pitchFamily="18" charset="0"/>
            </a:endParaRPr>
          </a:p>
        </p:txBody>
      </p:sp>
      <p:sp>
        <p:nvSpPr>
          <p:cNvPr id="62467" name="内容占位符 2"/>
          <p:cNvSpPr>
            <a:spLocks noGrp="1" noChangeArrowheads="1"/>
          </p:cNvSpPr>
          <p:nvPr>
            <p:ph idx="1"/>
          </p:nvPr>
        </p:nvSpPr>
        <p:spPr>
          <a:xfrm>
            <a:off x="335360" y="1118553"/>
            <a:ext cx="11593287" cy="3294062"/>
          </a:xfrm>
        </p:spPr>
        <p:txBody>
          <a:bodyPr/>
          <a:lstStyle/>
          <a:p>
            <a:pPr algn="just" eaLnBrk="1" hangingPunct="1">
              <a:defRPr/>
            </a:pPr>
            <a:r>
              <a:rPr lang="zh-CN" altLang="en-US" sz="2400" dirty="0">
                <a:ea typeface="Times New Roman" panose="02020603050405020304" pitchFamily="18" charset="0"/>
              </a:rPr>
              <a:t>The</a:t>
            </a:r>
            <a:r>
              <a:rPr lang="en-US" altLang="zh-CN" sz="2400" dirty="0">
                <a:ea typeface="Times New Roman" panose="02020603050405020304" pitchFamily="18" charset="0"/>
              </a:rPr>
              <a:t> filter() </a:t>
            </a:r>
            <a:r>
              <a:rPr lang="zh-CN" altLang="en-US" sz="2400" dirty="0">
                <a:ea typeface="Times New Roman" panose="02020603050405020304" pitchFamily="18" charset="0"/>
              </a:rPr>
              <a:t>function is implemented as the built-in </a:t>
            </a:r>
            <a:r>
              <a:rPr lang="en-US" altLang="zh-CN" sz="2400" dirty="0">
                <a:ea typeface="Times New Roman" panose="02020603050405020304" pitchFamily="18" charset="0"/>
              </a:rPr>
              <a:t>filter(f, </a:t>
            </a:r>
            <a:r>
              <a:rPr lang="en-US" altLang="zh-CN" sz="2400" dirty="0" err="1">
                <a:ea typeface="Times New Roman" panose="02020603050405020304" pitchFamily="18" charset="0"/>
              </a:rPr>
              <a:t>iterable</a:t>
            </a:r>
            <a:r>
              <a:rPr lang="en-US" altLang="zh-CN" sz="2400" dirty="0">
                <a:ea typeface="Times New Roman" panose="02020603050405020304" pitchFamily="18" charset="0"/>
              </a:rPr>
              <a:t>) iterable </a:t>
            </a:r>
            <a:r>
              <a:rPr lang="zh-CN" altLang="en-US" sz="2400" dirty="0">
                <a:ea typeface="Times New Roman" panose="02020603050405020304" pitchFamily="18" charset="0"/>
              </a:rPr>
              <a:t>object (see Chapter </a:t>
            </a:r>
            <a:r>
              <a:rPr lang="en-US" altLang="zh-CN" sz="2400" dirty="0">
                <a:ea typeface="Times New Roman" panose="02020603050405020304" pitchFamily="18" charset="0"/>
              </a:rPr>
              <a:t>9</a:t>
            </a:r>
            <a:r>
              <a:rPr lang="zh-CN" altLang="en-US" sz="2400" dirty="0">
                <a:ea typeface="Times New Roman" panose="02020603050405020304" pitchFamily="18" charset="0"/>
              </a:rPr>
              <a:t>), which applies the function </a:t>
            </a:r>
            <a:r>
              <a:rPr lang="en-US" altLang="zh-CN" sz="2400" dirty="0">
                <a:ea typeface="Times New Roman" panose="02020603050405020304" pitchFamily="18" charset="0"/>
              </a:rPr>
              <a:t>f </a:t>
            </a:r>
            <a:r>
              <a:rPr lang="zh-CN" altLang="en-US" sz="2400" dirty="0">
                <a:ea typeface="Times New Roman" panose="02020603050405020304" pitchFamily="18" charset="0"/>
              </a:rPr>
              <a:t>to each element and then decides whether to keep or discard the element based on whether the return value is </a:t>
            </a:r>
            <a:r>
              <a:rPr lang="en-US" altLang="zh-CN" sz="2400" dirty="0">
                <a:ea typeface="Times New Roman" panose="02020603050405020304" pitchFamily="18" charset="0"/>
              </a:rPr>
              <a:t>True </a:t>
            </a:r>
            <a:r>
              <a:rPr lang="zh-CN" altLang="en-US" sz="2400" dirty="0">
                <a:ea typeface="Times New Roman" panose="02020603050405020304" pitchFamily="18" charset="0"/>
              </a:rPr>
              <a:t>or </a:t>
            </a:r>
            <a:r>
              <a:rPr lang="en-US" altLang="zh-CN" sz="2400" dirty="0">
                <a:ea typeface="Times New Roman" panose="02020603050405020304" pitchFamily="18" charset="0"/>
              </a:rPr>
              <a:t>False</a:t>
            </a:r>
            <a:r>
              <a:rPr lang="zh-CN" altLang="en-US" sz="2400" dirty="0">
                <a:ea typeface="Times New Roman" panose="02020603050405020304" pitchFamily="18" charset="0"/>
              </a:rPr>
              <a:t>, returning the result as an iterable object</a:t>
            </a:r>
            <a:endParaRPr lang="en-US" altLang="zh-CN" sz="2400" dirty="0">
              <a:ea typeface="Times New Roman" panose="02020603050405020304" pitchFamily="18" charset="0"/>
            </a:endParaRPr>
          </a:p>
          <a:p>
            <a:pPr algn="just" eaLnBrk="1" hangingPunct="1">
              <a:defRPr/>
            </a:pPr>
            <a:endParaRPr lang="en-US" altLang="zh-CN" sz="2400" dirty="0">
              <a:highlight>
                <a:srgbClr val="00FFFF"/>
              </a:highlight>
              <a:ea typeface="Times New Roman" panose="02020603050405020304" pitchFamily="18" charset="0"/>
              <a:cs typeface="Times New Roman" panose="02020603050405020304" pitchFamily="18" charset="0"/>
            </a:endParaRPr>
          </a:p>
          <a:p>
            <a:pPr algn="just" eaLnBrk="1" hangingPunct="1">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8.42]</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filter() </a:t>
            </a:r>
            <a:r>
              <a:rPr lang="zh-CN" altLang="zh-CN" sz="2400" dirty="0">
                <a:highlight>
                  <a:srgbClr val="00FFFF"/>
                </a:highlight>
                <a:cs typeface="Times New Roman" panose="02020603050405020304" pitchFamily="18" charset="0"/>
              </a:rPr>
              <a:t>function example </a:t>
            </a:r>
            <a:r>
              <a:rPr lang="en-US" altLang="zh-CN" sz="2400" dirty="0">
                <a:highlight>
                  <a:srgbClr val="00FFFF"/>
                </a:highlight>
                <a:cs typeface="Times New Roman" panose="02020603050405020304" pitchFamily="18" charset="0"/>
              </a:rPr>
              <a:t>1</a:t>
            </a:r>
            <a:r>
              <a:rPr lang="zh-CN" altLang="zh-CN" sz="2400" dirty="0">
                <a:highlight>
                  <a:srgbClr val="00FFFF"/>
                </a:highlight>
                <a:cs typeface="Times New Roman" panose="02020603050405020304" pitchFamily="18" charset="0"/>
              </a:rPr>
              <a:t>: return an odd number of iterable objects</a:t>
            </a:r>
            <a:endParaRPr lang="en-US" altLang="zh-CN" sz="2400" dirty="0">
              <a:highlight>
                <a:srgbClr val="00FFFF"/>
              </a:highlight>
              <a:cs typeface="Times New Roman" panose="02020603050405020304" pitchFamily="18" charset="0"/>
            </a:endParaRPr>
          </a:p>
          <a:p>
            <a:pPr algn="just" eaLnBrk="1" hangingPunct="1">
              <a:defRPr/>
            </a:pPr>
            <a:endParaRPr lang="en-US" altLang="zh-CN" sz="2400" dirty="0">
              <a:ea typeface="Times New Roman" panose="02020603050405020304" pitchFamily="18" charset="0"/>
            </a:endParaRPr>
          </a:p>
          <a:p>
            <a:pPr algn="just" eaLnBrk="1" hangingPunct="1">
              <a:defRPr/>
            </a:pPr>
            <a:endParaRPr lang="en-US" altLang="zh-CN" sz="2400" dirty="0">
              <a:highlight>
                <a:srgbClr val="00FFFF"/>
              </a:highlight>
              <a:cs typeface="Times New Roman" panose="02020603050405020304" pitchFamily="18" charset="0"/>
            </a:endParaRPr>
          </a:p>
          <a:p>
            <a:pPr algn="just" eaLnBrk="1" hangingPunct="1">
              <a:defRPr/>
            </a:pPr>
            <a:endParaRPr lang="zh-CN" altLang="en-US" sz="2400" dirty="0">
              <a:highlight>
                <a:srgbClr val="00FFFF"/>
              </a:highlight>
              <a:cs typeface="Times New Roman" panose="02020603050405020304" pitchFamily="18" charset="0"/>
            </a:endParaRPr>
          </a:p>
        </p:txBody>
      </p:sp>
      <p:sp>
        <p:nvSpPr>
          <p:cNvPr id="2" name="矩形 1"/>
          <p:cNvSpPr/>
          <p:nvPr/>
        </p:nvSpPr>
        <p:spPr>
          <a:xfrm>
            <a:off x="767080" y="3785870"/>
            <a:ext cx="8210550" cy="1196340"/>
          </a:xfrm>
          <a:prstGeom prst="rect">
            <a:avLst/>
          </a:prstGeom>
          <a:solidFill>
            <a:schemeClr val="accent4">
              <a:lumMod val="20000"/>
              <a:lumOff val="80000"/>
            </a:schemeClr>
          </a:solidFill>
        </p:spPr>
        <p:txBody>
          <a:bodyPr>
            <a:no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is_odd(x).</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x % 2 == 1</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list(filter(is_odd, range(10)))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3, 5, 7, 9]</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noChangeArrowheads="1"/>
          </p:cNvSpPr>
          <p:nvPr>
            <p:ph type="title"/>
          </p:nvPr>
        </p:nvSpPr>
        <p:spPr>
          <a:xfrm>
            <a:off x="1200150" y="444500"/>
            <a:ext cx="9602788" cy="530225"/>
          </a:xfrm>
        </p:spPr>
        <p:txBody>
          <a:bodyPr/>
          <a:lstStyle/>
          <a:p>
            <a:pPr eaLnBrk="1" hangingPunct="1">
              <a:defRPr/>
            </a:pPr>
            <a:r>
              <a:rPr lang="en-US" altLang="zh-CN">
                <a:ea typeface="Times New Roman" panose="02020603050405020304" pitchFamily="18" charset="0"/>
              </a:rPr>
              <a:t>B</a:t>
            </a:r>
            <a:r>
              <a:rPr lang="zh-CN" altLang="zh-CN">
                <a:ea typeface="Times New Roman" panose="02020603050405020304" pitchFamily="18" charset="0"/>
              </a:rPr>
              <a:t>uilt-in </a:t>
            </a:r>
            <a:r>
              <a:rPr lang="en-US" altLang="zh-CN">
                <a:ea typeface="Times New Roman" panose="02020603050405020304" pitchFamily="18" charset="0"/>
              </a:rPr>
              <a:t>filter() </a:t>
            </a:r>
            <a:r>
              <a:rPr lang="zh-CN" altLang="zh-CN">
                <a:ea typeface="Times New Roman" panose="02020603050405020304" pitchFamily="18" charset="0"/>
              </a:rPr>
              <a:t>function</a:t>
            </a:r>
            <a:endParaRPr lang="zh-CN" altLang="en-US">
              <a:ea typeface="Times New Roman" panose="02020603050405020304" pitchFamily="18" charset="0"/>
            </a:endParaRPr>
          </a:p>
        </p:txBody>
      </p:sp>
      <p:sp>
        <p:nvSpPr>
          <p:cNvPr id="62467" name="内容占位符 2"/>
          <p:cNvSpPr>
            <a:spLocks noGrp="1" noChangeArrowheads="1"/>
          </p:cNvSpPr>
          <p:nvPr>
            <p:ph idx="1"/>
          </p:nvPr>
        </p:nvSpPr>
        <p:spPr>
          <a:xfrm>
            <a:off x="335360" y="1118553"/>
            <a:ext cx="11593287" cy="3294062"/>
          </a:xfrm>
        </p:spPr>
        <p:txBody>
          <a:bodyPr/>
          <a:lstStyle/>
          <a:p>
            <a:pPr algn="just"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8.43</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filter() </a:t>
            </a:r>
            <a:r>
              <a:rPr lang="zh-CN" altLang="zh-CN" sz="2400" dirty="0">
                <a:highlight>
                  <a:srgbClr val="00FFFF"/>
                </a:highlight>
                <a:cs typeface="Times New Roman" panose="02020603050405020304" pitchFamily="18" charset="0"/>
              </a:rPr>
              <a:t>function example </a:t>
            </a:r>
            <a:r>
              <a:rPr lang="en-US" altLang="zh-CN" sz="2400" dirty="0">
                <a:highlight>
                  <a:srgbClr val="00FFFF"/>
                </a:highlight>
                <a:cs typeface="Times New Roman" panose="02020603050405020304" pitchFamily="18" charset="0"/>
              </a:rPr>
              <a:t>2</a:t>
            </a:r>
            <a:r>
              <a:rPr lang="zh-CN" altLang="zh-CN" sz="2400" dirty="0">
                <a:highlight>
                  <a:srgbClr val="00FFFF"/>
                </a:highlight>
                <a:cs typeface="Times New Roman" panose="02020603050405020304" pitchFamily="18" charset="0"/>
              </a:rPr>
              <a:t>: return the number of three-digit palindromes (positive and negative order are the same) iterable objects</a:t>
            </a:r>
            <a:endParaRPr lang="zh-CN" altLang="en-US" sz="2400" dirty="0">
              <a:highlight>
                <a:srgbClr val="00FFFF"/>
              </a:highlight>
              <a:cs typeface="Times New Roman" panose="02020603050405020304" pitchFamily="18" charset="0"/>
            </a:endParaRPr>
          </a:p>
        </p:txBody>
      </p:sp>
      <p:sp>
        <p:nvSpPr>
          <p:cNvPr id="3" name="矩形 2"/>
          <p:cNvSpPr/>
          <p:nvPr/>
        </p:nvSpPr>
        <p:spPr>
          <a:xfrm>
            <a:off x="767080" y="2059623"/>
            <a:ext cx="6829425" cy="1570037"/>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is_palindrome(x).</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str(x) == str(x)[::-1]:.</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x</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list(filter(is_palindrome, range(100,1000)))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759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66763" y="3860165"/>
            <a:ext cx="74739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noChangeArrowheads="1"/>
          </p:cNvSpPr>
          <p:nvPr>
            <p:ph type="title"/>
          </p:nvPr>
        </p:nvSpPr>
        <p:spPr>
          <a:xfrm>
            <a:off x="1117600" y="404178"/>
            <a:ext cx="9604375" cy="536575"/>
          </a:xfrm>
        </p:spPr>
        <p:txBody>
          <a:bodyPr/>
          <a:lstStyle/>
          <a:p>
            <a:pPr eaLnBrk="1" hangingPunct="1">
              <a:defRPr/>
            </a:pPr>
            <a:r>
              <a:rPr lang="en-US" altLang="zh-CN">
                <a:ea typeface="Times New Roman" panose="02020603050405020304" pitchFamily="18" charset="0"/>
              </a:rPr>
              <a:t> Operator </a:t>
            </a:r>
            <a:r>
              <a:rPr lang="zh-CN" altLang="zh-CN">
                <a:ea typeface="Times New Roman" panose="02020603050405020304" pitchFamily="18" charset="0"/>
              </a:rPr>
              <a:t>Modules and Operator Functions</a:t>
            </a:r>
            <a:endParaRPr lang="zh-CN" altLang="en-US">
              <a:ea typeface="Times New Roman" panose="02020603050405020304" pitchFamily="18" charset="0"/>
            </a:endParaRPr>
          </a:p>
        </p:txBody>
      </p:sp>
      <p:sp>
        <p:nvSpPr>
          <p:cNvPr id="2" name="矩形 1"/>
          <p:cNvSpPr/>
          <p:nvPr/>
        </p:nvSpPr>
        <p:spPr>
          <a:xfrm>
            <a:off x="119336" y="836712"/>
            <a:ext cx="11880850" cy="6072505"/>
          </a:xfrm>
          <a:prstGeom prst="rect">
            <a:avLst/>
          </a:prstGeom>
        </p:spPr>
        <p:txBody>
          <a:bodyPr>
            <a:spAutoFit/>
          </a:bodyPr>
          <a:lstStyle/>
          <a:p>
            <a:pPr marL="342900" indent="-342900" algn="just">
              <a:spcAft>
                <a:spcPts val="0"/>
              </a:spcAft>
              <a:buFont typeface="Times New Roman" panose="02020603050405020304" pitchFamily="18" charset="0"/>
              <a:buChar char="•"/>
              <a:defRPr/>
            </a:pPr>
            <a:r>
              <a:rPr lang="zh-CN" altLang="en-US"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operator </a:t>
            </a:r>
            <a:r>
              <a:rPr lang="zh-CN" altLang="en-US"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module is a function interface to </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Python</a:t>
            </a:r>
            <a:r>
              <a:rPr lang="zh-CN" altLang="en-US"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 built-in operators, which defines functions that correspond to operations such as arithmetic and comparison. It can be used for </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map()</a:t>
            </a:r>
            <a:r>
              <a:rPr lang="zh-CN" altLang="en-US"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filter()</a:t>
            </a:r>
            <a:r>
              <a:rPr lang="zh-CN" altLang="en-US"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other occasions where you need to pass a function object as a parameter, and can be used directly without the need to use function definitions or </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lambda </a:t>
            </a:r>
            <a:r>
              <a:rPr lang="zh-CN" altLang="en-US"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expressions, making the code more concise.</a:t>
            </a:r>
            <a:endPar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28600" indent="-228600" eaLnBrk="1" hangingPunct="1">
              <a:lnSpc>
                <a:spcPct val="120000"/>
              </a:lnSpc>
              <a:spcBef>
                <a:spcPts val="1000"/>
              </a:spcBef>
              <a:buClr>
                <a:schemeClr val="accent1"/>
              </a:buClr>
              <a:buSzPct val="100000"/>
              <a:buFont typeface="Times New Roman" panose="02020603050405020304" pitchFamily="18" charset="0"/>
              <a:buChar char="•"/>
              <a:defRPr/>
            </a:pPr>
            <a:r>
              <a:rPr lang="en-US" altLang="zh-CN" sz="2000" b="1" dirty="0">
                <a:highlight>
                  <a:srgbClr val="00FFFF"/>
                </a:highlight>
                <a:latin typeface="+mn-lt"/>
                <a:ea typeface="Times New Roman" panose="02020603050405020304" pitchFamily="18" charset="0"/>
                <a:cs typeface="Times New Roman" panose="02020603050405020304" pitchFamily="18" charset="0"/>
              </a:rPr>
              <a:t>[</a:t>
            </a:r>
            <a:r>
              <a:rPr lang="zh-CN" altLang="zh-CN" sz="20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000" b="1" dirty="0">
                <a:highlight>
                  <a:srgbClr val="00FFFF"/>
                </a:highlight>
                <a:latin typeface="+mn-lt"/>
                <a:ea typeface="Times New Roman" panose="02020603050405020304" pitchFamily="18" charset="0"/>
                <a:cs typeface="Times New Roman" panose="02020603050405020304" pitchFamily="18" charset="0"/>
              </a:rPr>
              <a:t>8.47]</a:t>
            </a:r>
            <a:r>
              <a:rPr lang="zh-CN" altLang="zh-CN" sz="2000" b="1" dirty="0">
                <a:highlight>
                  <a:srgbClr val="00FFFF"/>
                </a:highlight>
                <a:latin typeface="+mn-lt"/>
                <a:ea typeface="Times New Roman" panose="02020603050405020304" pitchFamily="18" charset="0"/>
                <a:cs typeface="Times New Roman" panose="02020603050405020304" pitchFamily="18" charset="0"/>
              </a:rPr>
              <a:t> Viewing Function Objects in the </a:t>
            </a:r>
            <a:r>
              <a:rPr lang="en-US" altLang="zh-CN" sz="2000" b="1" dirty="0">
                <a:highlight>
                  <a:srgbClr val="00FFFF"/>
                </a:highlight>
                <a:latin typeface="+mn-lt"/>
                <a:ea typeface="Times New Roman" panose="02020603050405020304" pitchFamily="18" charset="0"/>
                <a:cs typeface="Times New Roman" panose="02020603050405020304" pitchFamily="18" charset="0"/>
              </a:rPr>
              <a:t>Operator </a:t>
            </a:r>
            <a:r>
              <a:rPr lang="zh-CN" altLang="zh-CN" sz="2000" b="1" dirty="0">
                <a:highlight>
                  <a:srgbClr val="00FFFF"/>
                </a:highlight>
                <a:latin typeface="+mn-lt"/>
                <a:ea typeface="Times New Roman" panose="02020603050405020304" pitchFamily="18" charset="0"/>
                <a:cs typeface="Times New Roman" panose="02020603050405020304" pitchFamily="18" charset="0"/>
              </a:rPr>
              <a:t>Module</a:t>
            </a:r>
            <a:endParaRPr lang="zh-CN" altLang="zh-CN" sz="2000" b="1" dirty="0">
              <a:highlight>
                <a:srgbClr val="00FFFF"/>
              </a:highlight>
              <a:latin typeface="+mn-lt"/>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operator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dir</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(operator)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28600" indent="-228600"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sz="20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000" b="1" dirty="0">
                <a:highlight>
                  <a:srgbClr val="00FFFF"/>
                </a:highlight>
                <a:latin typeface="+mn-lt"/>
                <a:ea typeface="Times New Roman" panose="02020603050405020304" pitchFamily="18" charset="0"/>
                <a:cs typeface="Times New Roman" panose="02020603050405020304" pitchFamily="18" charset="0"/>
              </a:rPr>
              <a:t>8.48</a:t>
            </a:r>
            <a:r>
              <a:rPr lang="zh-CN" altLang="zh-CN" sz="2000" b="1" dirty="0">
                <a:highlight>
                  <a:srgbClr val="00FFFF"/>
                </a:highlight>
                <a:latin typeface="+mn-lt"/>
                <a:ea typeface="Times New Roman" panose="02020603050405020304" pitchFamily="18" charset="0"/>
                <a:cs typeface="Times New Roman" panose="02020603050405020304" pitchFamily="18" charset="0"/>
              </a:rPr>
              <a:t>] </a:t>
            </a:r>
            <a:r>
              <a:rPr lang="en-US" altLang="zh-CN" sz="2000" b="1" dirty="0">
                <a:highlight>
                  <a:srgbClr val="00FFFF"/>
                </a:highlight>
                <a:latin typeface="+mn-lt"/>
                <a:ea typeface="Times New Roman" panose="02020603050405020304" pitchFamily="18" charset="0"/>
                <a:cs typeface="Times New Roman" panose="02020603050405020304" pitchFamily="18" charset="0"/>
              </a:rPr>
              <a:t>Operator </a:t>
            </a:r>
            <a:r>
              <a:rPr lang="zh-CN" altLang="zh-CN" sz="2000" b="1" dirty="0">
                <a:highlight>
                  <a:srgbClr val="00FFFF"/>
                </a:highlight>
                <a:latin typeface="+mn-lt"/>
                <a:ea typeface="Times New Roman" panose="02020603050405020304" pitchFamily="18" charset="0"/>
                <a:cs typeface="Times New Roman" panose="02020603050405020304" pitchFamily="18" charset="0"/>
              </a:rPr>
              <a:t>Module Application Example </a:t>
            </a:r>
            <a:r>
              <a:rPr lang="en-US" altLang="zh-CN" sz="2000" b="1" dirty="0">
                <a:highlight>
                  <a:srgbClr val="00FFFF"/>
                </a:highlight>
                <a:latin typeface="+mn-lt"/>
                <a:ea typeface="Times New Roman" panose="02020603050405020304" pitchFamily="18" charset="0"/>
                <a:cs typeface="Times New Roman" panose="02020603050405020304" pitchFamily="18" charset="0"/>
              </a:rPr>
              <a:t>1</a:t>
            </a:r>
            <a:r>
              <a:rPr lang="zh-CN" altLang="zh-CN" sz="2000" b="1" dirty="0">
                <a:highlight>
                  <a:srgbClr val="00FFFF"/>
                </a:highlight>
                <a:latin typeface="+mn-lt"/>
                <a:ea typeface="Times New Roman" panose="02020603050405020304" pitchFamily="18" charset="0"/>
                <a:cs typeface="Times New Roman" panose="02020603050405020304" pitchFamily="18" charset="0"/>
              </a:rPr>
              <a:t>: Using functions in the operator module instead of operators, </a:t>
            </a:r>
            <a:r>
              <a:rPr lang="en-US" altLang="zh-CN" sz="2000" b="1" dirty="0" err="1">
                <a:highlight>
                  <a:srgbClr val="00FFFF"/>
                </a:highlight>
                <a:latin typeface="+mn-lt"/>
                <a:ea typeface="Times New Roman" panose="02020603050405020304" pitchFamily="18" charset="0"/>
                <a:cs typeface="Times New Roman" panose="02020603050405020304" pitchFamily="18" charset="0"/>
              </a:rPr>
              <a:t>concat</a:t>
            </a:r>
            <a:r>
              <a:rPr lang="en-US" altLang="zh-CN" sz="2000" b="1" dirty="0">
                <a:highlight>
                  <a:srgbClr val="00FFFF"/>
                </a:highlight>
                <a:latin typeface="+mn-lt"/>
                <a:ea typeface="Times New Roman" panose="02020603050405020304" pitchFamily="18" charset="0"/>
                <a:cs typeface="Times New Roman" panose="02020603050405020304" pitchFamily="18" charset="0"/>
              </a:rPr>
              <a:t>(s1, s2) </a:t>
            </a:r>
            <a:r>
              <a:rPr lang="zh-CN" altLang="zh-CN" sz="2000" b="1" dirty="0">
                <a:highlight>
                  <a:srgbClr val="00FFFF"/>
                </a:highlight>
                <a:latin typeface="+mn-lt"/>
                <a:ea typeface="Times New Roman" panose="02020603050405020304" pitchFamily="18" charset="0"/>
                <a:cs typeface="Times New Roman" panose="02020603050405020304" pitchFamily="18" charset="0"/>
              </a:rPr>
              <a:t>corresponds to </a:t>
            </a:r>
            <a:r>
              <a:rPr lang="en-US" altLang="zh-CN" sz="2000" b="1" dirty="0">
                <a:highlight>
                  <a:srgbClr val="00FFFF"/>
                </a:highlight>
                <a:latin typeface="+mn-lt"/>
                <a:ea typeface="Times New Roman" panose="02020603050405020304" pitchFamily="18" charset="0"/>
                <a:cs typeface="Times New Roman" panose="02020603050405020304" pitchFamily="18" charset="0"/>
              </a:rPr>
              <a:t>s1+s2</a:t>
            </a:r>
            <a:endParaRPr lang="zh-CN" altLang="zh-CN" sz="2000" b="1" dirty="0">
              <a:highlight>
                <a:srgbClr val="00FFFF"/>
              </a:highlight>
              <a:latin typeface="+mn-lt"/>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operator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 'hello'</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operator.concat</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'world')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'hello world'</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en-US" altLang="zh-CN" sz="2000" b="1" dirty="0">
                <a:highlight>
                  <a:srgbClr val="00FFFF"/>
                </a:highlight>
                <a:latin typeface="+mn-lt"/>
                <a:ea typeface="Times New Roman" panose="02020603050405020304" pitchFamily="18" charset="0"/>
                <a:cs typeface="Times New Roman" panose="02020603050405020304" pitchFamily="18" charset="0"/>
              </a:rPr>
              <a:t>[</a:t>
            </a:r>
            <a:r>
              <a:rPr lang="zh-CN" altLang="zh-CN" sz="20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000" b="1" dirty="0">
                <a:highlight>
                  <a:srgbClr val="00FFFF"/>
                </a:highlight>
                <a:latin typeface="+mn-lt"/>
                <a:ea typeface="Times New Roman" panose="02020603050405020304" pitchFamily="18" charset="0"/>
                <a:cs typeface="Times New Roman" panose="02020603050405020304" pitchFamily="18" charset="0"/>
              </a:rPr>
              <a:t>8.49] </a:t>
            </a:r>
            <a:r>
              <a:rPr lang="zh-CN" altLang="zh-CN" sz="2000" b="1" dirty="0">
                <a:highlight>
                  <a:srgbClr val="00FFFF"/>
                </a:highlight>
                <a:latin typeface="+mn-lt"/>
                <a:ea typeface="Times New Roman" panose="02020603050405020304" pitchFamily="18" charset="0"/>
                <a:cs typeface="Times New Roman" panose="02020603050405020304" pitchFamily="18" charset="0"/>
              </a:rPr>
              <a:t>Using the </a:t>
            </a:r>
            <a:r>
              <a:rPr lang="en-US" altLang="zh-CN" sz="2000" b="1" dirty="0">
                <a:highlight>
                  <a:srgbClr val="00FFFF"/>
                </a:highlight>
                <a:latin typeface="+mn-lt"/>
                <a:ea typeface="Times New Roman" panose="02020603050405020304" pitchFamily="18" charset="0"/>
                <a:cs typeface="Times New Roman" panose="02020603050405020304" pitchFamily="18" charset="0"/>
              </a:rPr>
              <a:t>operator.gt </a:t>
            </a:r>
            <a:r>
              <a:rPr lang="zh-CN" altLang="zh-CN" sz="2000" b="1" dirty="0">
                <a:highlight>
                  <a:srgbClr val="00FFFF"/>
                </a:highlight>
                <a:latin typeface="+mn-lt"/>
                <a:ea typeface="Times New Roman" panose="02020603050405020304" pitchFamily="18" charset="0"/>
                <a:cs typeface="Times New Roman" panose="02020603050405020304" pitchFamily="18" charset="0"/>
              </a:rPr>
              <a:t>function object (corresponding to the operator &gt;) in </a:t>
            </a:r>
            <a:r>
              <a:rPr lang="en-US" altLang="zh-CN" sz="2000" b="1" dirty="0">
                <a:highlight>
                  <a:srgbClr val="00FFFF"/>
                </a:highlight>
                <a:latin typeface="+mn-lt"/>
                <a:ea typeface="Times New Roman" panose="02020603050405020304" pitchFamily="18" charset="0"/>
                <a:cs typeface="Times New Roman" panose="02020603050405020304" pitchFamily="18" charset="0"/>
              </a:rPr>
              <a:t>map() to </a:t>
            </a:r>
            <a:r>
              <a:rPr lang="zh-CN" altLang="zh-CN" sz="2000" b="1" dirty="0">
                <a:highlight>
                  <a:srgbClr val="00FFFF"/>
                </a:highlight>
                <a:latin typeface="+mn-lt"/>
                <a:ea typeface="Times New Roman" panose="02020603050405020304" pitchFamily="18" charset="0"/>
                <a:cs typeface="Times New Roman" panose="02020603050405020304" pitchFamily="18" charset="0"/>
              </a:rPr>
              <a:t>realize the operation of comparing the elements of two lists</a:t>
            </a:r>
            <a:r>
              <a:rPr lang="zh-CN"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operator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list(map(operator.gt,[1,5,7,3,9],[2,8,4,6,0]))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 False, True, False, True]</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endPar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noChangeArrowheads="1"/>
          </p:cNvSpPr>
          <p:nvPr>
            <p:ph type="title"/>
          </p:nvPr>
        </p:nvSpPr>
        <p:spPr>
          <a:xfrm>
            <a:off x="1055688" y="403225"/>
            <a:ext cx="9747250" cy="576263"/>
          </a:xfrm>
        </p:spPr>
        <p:txBody>
          <a:bodyPr/>
          <a:lstStyle/>
          <a:p>
            <a:pPr eaLnBrk="1" hangingPunct="1">
              <a:defRPr/>
            </a:pPr>
            <a:r>
              <a:rPr lang="en-US" altLang="zh-CN" dirty="0" err="1">
                <a:ea typeface="Times New Roman" panose="02020603050405020304" pitchFamily="18" charset="0"/>
              </a:rPr>
              <a:t> functools.reduce </a:t>
            </a:r>
            <a:r>
              <a:rPr lang="zh-CN" altLang="zh-CN" dirty="0">
                <a:ea typeface="Times New Roman" panose="02020603050405020304" pitchFamily="18" charset="0"/>
              </a:rPr>
              <a:t>function</a:t>
            </a:r>
            <a:endParaRPr lang="zh-CN" altLang="en-US" dirty="0">
              <a:ea typeface="Times New Roman" panose="02020603050405020304" pitchFamily="18" charset="0"/>
            </a:endParaRPr>
          </a:p>
        </p:txBody>
      </p:sp>
      <p:sp>
        <p:nvSpPr>
          <p:cNvPr id="2" name="矩形 1"/>
          <p:cNvSpPr/>
          <p:nvPr/>
        </p:nvSpPr>
        <p:spPr>
          <a:xfrm>
            <a:off x="479425" y="909320"/>
            <a:ext cx="11304588" cy="5815965"/>
          </a:xfrm>
          <a:prstGeom prst="rect">
            <a:avLst/>
          </a:prstGeom>
        </p:spPr>
        <p:txBody>
          <a:bodyPr>
            <a:spAutoFit/>
          </a:bodyPr>
          <a:lstStyle/>
          <a:p>
            <a:pPr marL="285750" indent="-285750" algn="just">
              <a:spcAft>
                <a:spcPts val="0"/>
              </a:spcAft>
              <a:buFont typeface="Times New Roman" panose="02020603050405020304" pitchFamily="18" charset="0"/>
              <a:buChar char="•"/>
              <a:defRPr/>
            </a:pPr>
            <a:r>
              <a:rPr lang="en-US" altLang="zh-CN" sz="2200" b="1" dirty="0">
                <a:latin typeface="Times New Roman" panose="02020603050405020304" pitchFamily="18" charset="0"/>
                <a:ea typeface="Times New Roman" panose="02020603050405020304" pitchFamily="18" charset="0"/>
                <a:cs typeface="Times New Roman" panose="02020603050405020304" pitchFamily="18" charset="0"/>
              </a:rPr>
              <a:t>reduce() </a:t>
            </a:r>
            <a:r>
              <a:rPr lang="zh-CN" altLang="zh-CN" sz="2200" b="1" dirty="0">
                <a:latin typeface="Times New Roman" panose="02020603050405020304" pitchFamily="18" charset="0"/>
                <a:ea typeface="Times New Roman" panose="02020603050405020304" pitchFamily="18" charset="0"/>
                <a:cs typeface="Times New Roman" panose="02020603050405020304" pitchFamily="18" charset="0"/>
              </a:rPr>
              <a:t>function is implemented as </a:t>
            </a:r>
            <a:r>
              <a:rPr lang="en-US" altLang="zh-CN" sz="2200" b="1" dirty="0" err="1">
                <a:latin typeface="Times New Roman" panose="02020603050405020304" pitchFamily="18" charset="0"/>
                <a:ea typeface="Times New Roman" panose="02020603050405020304" pitchFamily="18" charset="0"/>
                <a:cs typeface="Times New Roman" panose="02020603050405020304" pitchFamily="18" charset="0"/>
              </a:rPr>
              <a:t>functools.reduce</a:t>
            </a:r>
            <a:r>
              <a:rPr lang="en-US" altLang="zh-CN" sz="2200" b="1" dirty="0">
                <a:latin typeface="Times New Roman" panose="02020603050405020304" pitchFamily="18" charset="0"/>
                <a:ea typeface="Times New Roman" panose="02020603050405020304" pitchFamily="18" charset="0"/>
                <a:cs typeface="Times New Roman" panose="02020603050405020304" pitchFamily="18" charset="0"/>
              </a:rPr>
              <a:t>(f, </a:t>
            </a:r>
            <a:r>
              <a:rPr lang="en-US" altLang="zh-CN" sz="2200" b="1" dirty="0" err="1">
                <a:latin typeface="Times New Roman" panose="02020603050405020304" pitchFamily="18" charset="0"/>
                <a:ea typeface="Times New Roman" panose="02020603050405020304" pitchFamily="18" charset="0"/>
                <a:cs typeface="Times New Roman" panose="02020603050405020304" pitchFamily="18" charset="0"/>
              </a:rPr>
              <a:t>iterable</a:t>
            </a:r>
            <a:r>
              <a:rPr lang="en-US" altLang="zh-CN" sz="2200" b="1" dirty="0">
                <a:latin typeface="Times New Roman" panose="02020603050405020304" pitchFamily="18" charset="0"/>
                <a:ea typeface="Times New Roman" panose="02020603050405020304" pitchFamily="18" charset="0"/>
                <a:cs typeface="Times New Roman" panose="02020603050405020304" pitchFamily="18" charset="0"/>
              </a:rPr>
              <a:t>[, initializer]) </a:t>
            </a:r>
            <a:r>
              <a:rPr lang="zh-CN" altLang="zh-CN" sz="2200" b="1" dirty="0">
                <a:latin typeface="Times New Roman" panose="02020603050405020304" pitchFamily="18" charset="0"/>
                <a:ea typeface="Times New Roman" panose="02020603050405020304" pitchFamily="18" charset="0"/>
                <a:cs typeface="Times New Roman" panose="02020603050405020304" pitchFamily="18" charset="0"/>
              </a:rPr>
              <a:t>function, using the specified function </a:t>
            </a:r>
            <a:r>
              <a:rPr lang="en-US" altLang="zh-CN" sz="2200" b="1" dirty="0">
                <a:latin typeface="Times New Roman" panose="02020603050405020304" pitchFamily="18" charset="0"/>
                <a:ea typeface="Times New Roman" panose="02020603050405020304" pitchFamily="18" charset="0"/>
                <a:cs typeface="Times New Roman" panose="02020603050405020304" pitchFamily="18" charset="0"/>
              </a:rPr>
              <a:t>f </a:t>
            </a:r>
            <a:r>
              <a:rPr lang="zh-CN" altLang="zh-CN" sz="2200" b="1" dirty="0">
                <a:latin typeface="Times New Roman" panose="02020603050405020304" pitchFamily="18" charset="0"/>
                <a:ea typeface="Times New Roman" panose="02020603050405020304" pitchFamily="18" charset="0"/>
                <a:cs typeface="Times New Roman" panose="02020603050405020304" pitchFamily="18" charset="0"/>
              </a:rPr>
              <a:t>with two parameters, all the data of a collection of data (iterable object) to carry out the following operations: use the first and the second data as parameters to operate with the </a:t>
            </a:r>
            <a:r>
              <a:rPr lang="en-US" altLang="zh-CN" sz="2200" b="1" dirty="0" err="1">
                <a:latin typeface="Times New Roman" panose="02020603050405020304" pitchFamily="18" charset="0"/>
                <a:ea typeface="Times New Roman" panose="02020603050405020304" pitchFamily="18" charset="0"/>
                <a:cs typeface="Times New Roman" panose="02020603050405020304" pitchFamily="18" charset="0"/>
              </a:rPr>
              <a:t>func </a:t>
            </a:r>
            <a:r>
              <a:rPr lang="zh-CN" altLang="zh-CN" sz="2200" b="1" dirty="0">
                <a:latin typeface="Times New Roman" panose="02020603050405020304" pitchFamily="18" charset="0"/>
                <a:ea typeface="Times New Roman" panose="02020603050405020304" pitchFamily="18" charset="0"/>
                <a:cs typeface="Times New Roman" panose="02020603050405020304" pitchFamily="18" charset="0"/>
              </a:rPr>
              <a:t>function, and get the result again with the third data as a parameter with the </a:t>
            </a:r>
            <a:r>
              <a:rPr lang="en-US" altLang="zh-CN" sz="2200" b="1" dirty="0" err="1">
                <a:latin typeface="Times New Roman" panose="02020603050405020304" pitchFamily="18" charset="0"/>
                <a:ea typeface="Times New Roman" panose="02020603050405020304" pitchFamily="18" charset="0"/>
                <a:cs typeface="Times New Roman" panose="02020603050405020304" pitchFamily="18" charset="0"/>
              </a:rPr>
              <a:t>func </a:t>
            </a:r>
            <a:r>
              <a:rPr lang="en-US" altLang="zh-CN" sz="2200" b="1"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200" b="1" dirty="0">
                <a:latin typeface="Times New Roman" panose="02020603050405020304" pitchFamily="18" charset="0"/>
                <a:ea typeface="Times New Roman" panose="02020603050405020304" pitchFamily="18" charset="0"/>
                <a:cs typeface="Times New Roman" panose="02020603050405020304" pitchFamily="18" charset="0"/>
              </a:rPr>
              <a:t>function, and so on, and finally get a result.</a:t>
            </a:r>
            <a:r>
              <a:rPr lang="en-US" altLang="zh-CN" sz="2200" b="1" dirty="0">
                <a:latin typeface="Times New Roman" panose="02020603050405020304" pitchFamily="18" charset="0"/>
                <a:ea typeface="Times New Roman" panose="02020603050405020304" pitchFamily="18" charset="0"/>
                <a:cs typeface="Times New Roman" panose="02020603050405020304" pitchFamily="18" charset="0"/>
              </a:rPr>
              <a:t> f is function object; iterable is an iterable object; optional initializer is an initial value</a:t>
            </a:r>
            <a:endPar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8.50</a:t>
            </a:r>
            <a:r>
              <a:rPr lang="zh-CN" altLang="zh-CN" sz="2400" b="1" dirty="0">
                <a:highlight>
                  <a:srgbClr val="00FFFF"/>
                </a:highlight>
                <a:latin typeface="+mn-lt"/>
                <a:ea typeface="Times New Roman" panose="02020603050405020304" pitchFamily="18" charset="0"/>
                <a:cs typeface="Times New Roman" panose="02020603050405020304" pitchFamily="18" charset="0"/>
              </a:rPr>
              <a:t>] </a:t>
            </a:r>
            <a:r>
              <a:rPr lang="en-US" altLang="zh-CN" sz="2400" b="1" dirty="0" err="1">
                <a:highlight>
                  <a:srgbClr val="00FFFF"/>
                </a:highlight>
                <a:latin typeface="+mn-lt"/>
                <a:ea typeface="Times New Roman" panose="02020603050405020304" pitchFamily="18" charset="0"/>
                <a:cs typeface="Times New Roman" panose="02020603050405020304" pitchFamily="18" charset="0"/>
              </a:rPr>
              <a:t>functools.reduce</a:t>
            </a:r>
            <a:r>
              <a:rPr lang="en-US" altLang="zh-CN" sz="2400" b="1" dirty="0">
                <a:highlight>
                  <a:srgbClr val="00FFFF"/>
                </a:highlight>
                <a:latin typeface="+mn-lt"/>
                <a:ea typeface="Times New Roman" panose="02020603050405020304" pitchFamily="18" charset="0"/>
                <a:cs typeface="Times New Roman" panose="02020603050405020304" pitchFamily="18" charset="0"/>
              </a:rPr>
              <a:t>() </a:t>
            </a: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1</a:t>
            </a:r>
            <a:r>
              <a:rPr lang="zh-CN" altLang="zh-CN" sz="2400" b="1" dirty="0">
                <a:highlight>
                  <a:srgbClr val="00FFFF"/>
                </a:highlight>
                <a:latin typeface="+mn-lt"/>
                <a:ea typeface="Times New Roman" panose="02020603050405020304" pitchFamily="18" charset="0"/>
                <a:cs typeface="Times New Roman" panose="02020603050405020304" pitchFamily="18" charset="0"/>
              </a:rPr>
              <a:t>: Calculate the cumulative sum</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functools, operator</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functools.reduce(operator.add, [1, 2, 3, 4, 5])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((((1+2)+3)+4)+5) = 15</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functools.reduce(operator.add, [1, 2, 3, 4, 5], 10)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#10+ ((((1+2)+3)+4)+5) = 25</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functools.reduce(operator.add, range(1, 101))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5050</a:t>
            </a:r>
            <a:endPar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5050</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8.51</a:t>
            </a:r>
            <a:r>
              <a:rPr lang="zh-CN" altLang="zh-CN" sz="2400" b="1" dirty="0">
                <a:highlight>
                  <a:srgbClr val="00FFFF"/>
                </a:highlight>
                <a:latin typeface="+mn-lt"/>
                <a:ea typeface="Times New Roman" panose="02020603050405020304" pitchFamily="18" charset="0"/>
                <a:cs typeface="Times New Roman" panose="02020603050405020304" pitchFamily="18" charset="0"/>
              </a:rPr>
              <a:t>] </a:t>
            </a:r>
            <a:r>
              <a:rPr lang="en-US" altLang="zh-CN" sz="2400" b="1" dirty="0" err="1">
                <a:highlight>
                  <a:srgbClr val="00FFFF"/>
                </a:highlight>
                <a:latin typeface="+mn-lt"/>
                <a:ea typeface="Times New Roman" panose="02020603050405020304" pitchFamily="18" charset="0"/>
                <a:cs typeface="Times New Roman" panose="02020603050405020304" pitchFamily="18" charset="0"/>
              </a:rPr>
              <a:t>functools.reduce</a:t>
            </a:r>
            <a:r>
              <a:rPr lang="en-US" altLang="zh-CN" sz="2400" b="1" dirty="0">
                <a:highlight>
                  <a:srgbClr val="00FFFF"/>
                </a:highlight>
                <a:latin typeface="+mn-lt"/>
                <a:ea typeface="Times New Roman" panose="02020603050405020304" pitchFamily="18" charset="0"/>
                <a:cs typeface="Times New Roman" panose="02020603050405020304" pitchFamily="18" charset="0"/>
              </a:rPr>
              <a:t>() </a:t>
            </a: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2</a:t>
            </a:r>
            <a:r>
              <a:rPr lang="zh-CN" altLang="zh-CN" sz="2400" b="1" dirty="0">
                <a:highlight>
                  <a:srgbClr val="00FFFF"/>
                </a:highlight>
                <a:latin typeface="+mn-lt"/>
                <a:ea typeface="Times New Roman" panose="02020603050405020304" pitchFamily="18" charset="0"/>
                <a:cs typeface="Times New Roman" panose="02020603050405020304" pitchFamily="18" charset="0"/>
              </a:rPr>
              <a:t>: Compute the result of a cumulative multiplication</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functools.reduce</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operator.mul</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range(1, 11))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3628800</a:t>
            </a:r>
            <a:endPar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3628800</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a:xfrm>
            <a:off x="1055688" y="409575"/>
            <a:ext cx="9720262" cy="569913"/>
          </a:xfrm>
        </p:spPr>
        <p:txBody>
          <a:bodyPr/>
          <a:lstStyle/>
          <a:p>
            <a:pPr eaLnBrk="1" hangingPunct="1">
              <a:defRPr/>
            </a:pPr>
            <a:r>
              <a:rPr lang="zh-CN" altLang="zh-CN" dirty="0">
                <a:ea typeface="Times New Roman" panose="02020603050405020304" pitchFamily="18" charset="0"/>
              </a:rPr>
              <a:t>Calls to functions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18435" name="内容占位符 2"/>
          <p:cNvSpPr>
            <a:spLocks noGrp="1" noChangeArrowheads="1"/>
          </p:cNvSpPr>
          <p:nvPr>
            <p:ph idx="1"/>
          </p:nvPr>
        </p:nvSpPr>
        <p:spPr>
          <a:xfrm>
            <a:off x="193675" y="1556385"/>
            <a:ext cx="11708765" cy="4114800"/>
          </a:xfrm>
        </p:spPr>
        <p:txBody>
          <a:bodyPr/>
          <a:lstStyle/>
          <a:p>
            <a:pPr algn="just"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8.4</a:t>
            </a:r>
            <a:r>
              <a:rPr lang="zh-CN" altLang="zh-CN" sz="2400" dirty="0">
                <a:highlight>
                  <a:srgbClr val="00FFFF"/>
                </a:highlight>
                <a:cs typeface="Times New Roman" panose="02020603050405020304" pitchFamily="18" charset="0"/>
              </a:rPr>
              <a:t>] Example of a function call </a:t>
            </a:r>
            <a:r>
              <a:rPr lang="en-US" altLang="zh-CN" sz="2400" dirty="0">
                <a:highlight>
                  <a:srgbClr val="00FFFF"/>
                </a:highlight>
                <a:cs typeface="Times New Roman" panose="02020603050405020304" pitchFamily="18" charset="0"/>
              </a:rPr>
              <a:t>1 </a:t>
            </a:r>
            <a:r>
              <a:rPr lang="zh-CN" altLang="zh-CN" sz="2400" dirty="0">
                <a:highlight>
                  <a:srgbClr val="00FFFF"/>
                </a:highlight>
                <a:cs typeface="Times New Roman" panose="02020603050405020304" pitchFamily="18" charset="0"/>
              </a:rPr>
              <a:t>(</a:t>
            </a:r>
            <a:r>
              <a:rPr lang="en-US" altLang="zh-CN" sz="2400" kern="100" dirty="0">
                <a:highlight>
                  <a:srgbClr val="FFFF00"/>
                </a:highlight>
                <a:latin typeface="Times New Roman" panose="02020603050405020304" pitchFamily="18" charset="0"/>
                <a:cs typeface="Times New Roman" panose="02020603050405020304" pitchFamily="18" charset="0"/>
              </a:rPr>
              <a:t>triangle.py</a:t>
            </a:r>
            <a:r>
              <a:rPr lang="zh-CN" altLang="zh-CN" sz="2400" dirty="0">
                <a:highlight>
                  <a:srgbClr val="00FFFF"/>
                </a:highlight>
                <a:cs typeface="Times New Roman" panose="02020603050405020304" pitchFamily="18" charset="0"/>
              </a:rPr>
              <a:t>): first define a </a:t>
            </a:r>
            <a:r>
              <a:rPr lang="zh-CN" altLang="zh-CN" sz="2400" dirty="0">
                <a:highlight>
                  <a:srgbClr val="00FFFF"/>
                </a:highlight>
                <a:cs typeface="Times New Roman" panose="02020603050405020304" pitchFamily="18" charset="0"/>
              </a:rPr>
              <a:t>function </a:t>
            </a:r>
            <a:r>
              <a:rPr lang="en-US" altLang="zh-CN" sz="2400" dirty="0" err="1">
                <a:highlight>
                  <a:srgbClr val="00FFFF"/>
                </a:highlight>
                <a:cs typeface="Times New Roman" panose="02020603050405020304" pitchFamily="18" charset="0"/>
              </a:rPr>
              <a:t>print_star</a:t>
            </a:r>
            <a:r>
              <a:rPr lang="en-US" altLang="zh-CN" sz="2400" dirty="0">
                <a:highlight>
                  <a:srgbClr val="00FFFF"/>
                </a:highlight>
                <a:cs typeface="Times New Roman" panose="02020603050405020304" pitchFamily="18" charset="0"/>
              </a:rPr>
              <a:t>(n) </a:t>
            </a:r>
            <a:r>
              <a:rPr lang="zh-CN" altLang="zh-CN" sz="2400" dirty="0">
                <a:highlight>
                  <a:srgbClr val="00FFFF"/>
                </a:highlight>
                <a:cs typeface="Times New Roman" panose="02020603050405020304" pitchFamily="18" charset="0"/>
              </a:rPr>
              <a:t>that </a:t>
            </a:r>
            <a:r>
              <a:rPr lang="zh-CN" altLang="zh-CN" sz="2400" dirty="0">
                <a:highlight>
                  <a:srgbClr val="00FFFF"/>
                </a:highlight>
                <a:cs typeface="Times New Roman" panose="02020603050405020304" pitchFamily="18" charset="0"/>
              </a:rPr>
              <a:t>prints </a:t>
            </a:r>
            <a:r>
              <a:rPr lang="en-US" altLang="zh-CN" sz="2400" dirty="0">
                <a:highlight>
                  <a:srgbClr val="00FFFF"/>
                </a:highlight>
                <a:cs typeface="Times New Roman" panose="02020603050405020304" pitchFamily="18" charset="0"/>
              </a:rPr>
              <a:t>n </a:t>
            </a:r>
            <a:r>
              <a:rPr lang="zh-CN" altLang="zh-CN" sz="2400" dirty="0">
                <a:highlight>
                  <a:srgbClr val="00FFFF"/>
                </a:highlight>
                <a:cs typeface="Times New Roman" panose="02020603050405020304" pitchFamily="18" charset="0"/>
              </a:rPr>
              <a:t>asterisks with no return value</a:t>
            </a:r>
            <a:r>
              <a:rPr lang="zh-CN" altLang="zh-CN" sz="2400" dirty="0">
                <a:highlight>
                  <a:srgbClr val="00FFFF"/>
                </a:highlight>
                <a:cs typeface="Times New Roman" panose="02020603050405020304" pitchFamily="18" charset="0"/>
              </a:rPr>
              <a:t>, then get the number of </a:t>
            </a:r>
            <a:r>
              <a:rPr lang="en-US" altLang="zh-CN" sz="2400" dirty="0">
                <a:highlight>
                  <a:srgbClr val="00FFFF"/>
                </a:highlight>
                <a:cs typeface="Times New Roman" panose="02020603050405020304" pitchFamily="18" charset="0"/>
              </a:rPr>
              <a:t>lines</a:t>
            </a:r>
            <a:r>
              <a:rPr lang="zh-CN" altLang="zh-CN" sz="2400" dirty="0">
                <a:highlight>
                  <a:srgbClr val="00FFFF"/>
                </a:highlight>
                <a:cs typeface="Times New Roman" panose="02020603050405020304" pitchFamily="18" charset="0"/>
              </a:rPr>
              <a:t> lines of triangles to be printed from the first parameter on the command line lines lines</a:t>
            </a:r>
            <a:r>
              <a:rPr lang="zh-CN" altLang="zh-CN" sz="2400" dirty="0">
                <a:highlight>
                  <a:srgbClr val="00FFFF"/>
                </a:highlight>
                <a:cs typeface="Times New Roman" panose="02020603050405020304" pitchFamily="18" charset="0"/>
              </a:rPr>
              <a:t>, and loop through the call to the </a:t>
            </a:r>
            <a:r>
              <a:rPr lang="en-US" altLang="zh-CN" sz="2400" dirty="0" err="1">
                <a:highlight>
                  <a:srgbClr val="00FFFF"/>
                </a:highlight>
                <a:cs typeface="Times New Roman" panose="02020603050405020304" pitchFamily="18" charset="0"/>
              </a:rPr>
              <a:t>print_star</a:t>
            </a:r>
            <a:r>
              <a:rPr lang="en-US" altLang="zh-CN" sz="2400" dirty="0">
                <a:highlight>
                  <a:srgbClr val="00FFFF"/>
                </a:highlight>
                <a:cs typeface="Times New Roman" panose="02020603050405020304" pitchFamily="18" charset="0"/>
              </a:rPr>
              <a:t>() </a:t>
            </a:r>
            <a:r>
              <a:rPr lang="zh-CN" altLang="zh-CN" sz="2400" dirty="0">
                <a:highlight>
                  <a:srgbClr val="00FFFF"/>
                </a:highlight>
                <a:cs typeface="Times New Roman" panose="02020603050405020304" pitchFamily="18" charset="0"/>
              </a:rPr>
              <a:t>function to output isosceles triangles made up of asterisks, with each line printing </a:t>
            </a:r>
            <a:r>
              <a:rPr lang="en-US" altLang="zh-CN" sz="2400" dirty="0">
                <a:highlight>
                  <a:srgbClr val="00FFFF"/>
                </a:highlight>
                <a:cs typeface="Times New Roman" panose="02020603050405020304" pitchFamily="18" charset="0"/>
              </a:rPr>
              <a:t>1 </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3</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5</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2*lines-1 </a:t>
            </a:r>
            <a:r>
              <a:rPr lang="zh-CN" altLang="zh-CN" sz="2400" dirty="0">
                <a:highlight>
                  <a:srgbClr val="00FFFF"/>
                </a:highlight>
                <a:cs typeface="Times New Roman" panose="02020603050405020304" pitchFamily="18" charset="0"/>
              </a:rPr>
              <a:t>asterisks</a:t>
            </a:r>
            <a:endParaRPr lang="zh-CN" altLang="en-US" sz="2400" dirty="0">
              <a:highlight>
                <a:srgbClr val="00FFFF"/>
              </a:highlight>
              <a:cs typeface="Times New Roman" panose="02020603050405020304" pitchFamily="18" charset="0"/>
            </a:endParaRPr>
          </a:p>
        </p:txBody>
      </p:sp>
      <p:pic>
        <p:nvPicPr>
          <p:cNvPr id="2048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51313" y="980123"/>
            <a:ext cx="30511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3035" y="3542030"/>
            <a:ext cx="8607425" cy="225933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sys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print_star(n): </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print((("*"*n).center(50)) #Print n asterisks, padded with spaces on both sides, total width 50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lines = int(sys.argv[1]) #Triangle lines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in range(1, 2*lines,2): #Print 1, 3, 5, ... , 2*lines-1 asterisks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print_star(i)</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048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853" y="4508818"/>
            <a:ext cx="4017962"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noChangeArrowheads="1"/>
          </p:cNvSpPr>
          <p:nvPr>
            <p:ph type="title"/>
          </p:nvPr>
        </p:nvSpPr>
        <p:spPr>
          <a:xfrm>
            <a:off x="1055688" y="403225"/>
            <a:ext cx="9747250" cy="576263"/>
          </a:xfrm>
        </p:spPr>
        <p:txBody>
          <a:bodyPr/>
          <a:lstStyle/>
          <a:p>
            <a:pPr eaLnBrk="1" hangingPunct="1">
              <a:defRPr/>
            </a:pPr>
            <a:r>
              <a:rPr lang="zh-CN" altLang="zh-CN" dirty="0">
                <a:ea typeface="Times New Roman" panose="02020603050405020304" pitchFamily="18" charset="0"/>
              </a:rPr>
              <a:t>Partial functions (functools</a:t>
            </a:r>
            <a:r>
              <a:rPr lang="en-US" altLang="zh-CN" dirty="0" err="1">
                <a:ea typeface="Times New Roman" panose="02020603050405020304" pitchFamily="18" charset="0"/>
              </a:rPr>
              <a:t>.partial</a:t>
            </a:r>
            <a:r>
              <a:rPr lang="zh-CN" altLang="zh-CN" dirty="0">
                <a:ea typeface="Times New Roman" panose="02020603050405020304" pitchFamily="18" charset="0"/>
              </a:rPr>
              <a:t>)</a:t>
            </a:r>
            <a:endParaRPr lang="zh-CN" altLang="en-US" dirty="0">
              <a:ea typeface="Times New Roman" panose="02020603050405020304" pitchFamily="18" charset="0"/>
            </a:endParaRPr>
          </a:p>
        </p:txBody>
      </p:sp>
      <p:sp>
        <p:nvSpPr>
          <p:cNvPr id="2" name="矩形 1"/>
          <p:cNvSpPr/>
          <p:nvPr/>
        </p:nvSpPr>
        <p:spPr>
          <a:xfrm>
            <a:off x="47329" y="3140368"/>
            <a:ext cx="12100388" cy="523220"/>
          </a:xfrm>
          <a:prstGeom prst="rect">
            <a:avLst/>
          </a:prstGeom>
        </p:spPr>
        <p:txBody>
          <a:bodyPr>
            <a:spAutoFit/>
          </a:bodyPr>
          <a:lstStyle/>
          <a:p>
            <a:pPr indent="266700" algn="just">
              <a:spcAft>
                <a:spcPts val="0"/>
              </a:spcAft>
              <a:defRPr/>
            </a:pPr>
            <a:r>
              <a:rPr lang="zh-CN" altLang="zh-CN" sz="28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800" b="1" dirty="0">
                <a:highlight>
                  <a:srgbClr val="00FFFF"/>
                </a:highlight>
                <a:latin typeface="+mn-lt"/>
                <a:ea typeface="Times New Roman" panose="02020603050405020304" pitchFamily="18" charset="0"/>
                <a:cs typeface="Times New Roman" panose="02020603050405020304" pitchFamily="18" charset="0"/>
              </a:rPr>
              <a:t>8.52</a:t>
            </a:r>
            <a:r>
              <a:rPr lang="zh-CN" altLang="zh-CN" sz="2800" b="1" dirty="0">
                <a:highlight>
                  <a:srgbClr val="00FFFF"/>
                </a:highlight>
                <a:latin typeface="+mn-lt"/>
                <a:ea typeface="Times New Roman" panose="02020603050405020304" pitchFamily="18" charset="0"/>
                <a:cs typeface="Times New Roman" panose="02020603050405020304" pitchFamily="18" charset="0"/>
              </a:rPr>
              <a:t>] Application example of </a:t>
            </a:r>
            <a:r>
              <a:rPr lang="en-US" altLang="zh-CN" sz="2800" b="1" dirty="0" err="1">
                <a:highlight>
                  <a:srgbClr val="00FFFF"/>
                </a:highlight>
                <a:latin typeface="+mn-lt"/>
                <a:ea typeface="Times New Roman" panose="02020603050405020304" pitchFamily="18" charset="0"/>
                <a:cs typeface="Times New Roman" panose="02020603050405020304" pitchFamily="18" charset="0"/>
              </a:rPr>
              <a:t>functools.partial</a:t>
            </a:r>
            <a:r>
              <a:rPr lang="en-US" altLang="zh-CN" sz="2800" b="1" dirty="0">
                <a:highlight>
                  <a:srgbClr val="00FFFF"/>
                </a:highlight>
                <a:latin typeface="+mn-lt"/>
                <a:ea typeface="Times New Roman" panose="02020603050405020304" pitchFamily="18" charset="0"/>
                <a:cs typeface="Times New Roman" panose="02020603050405020304" pitchFamily="18" charset="0"/>
              </a:rPr>
              <a:t>()</a:t>
            </a:r>
            <a:r>
              <a:rPr lang="zh-CN" altLang="zh-CN" sz="2800" b="1" dirty="0">
                <a:highlight>
                  <a:srgbClr val="00FFFF"/>
                </a:highlight>
                <a:latin typeface="+mn-lt"/>
                <a:ea typeface="Times New Roman" panose="02020603050405020304" pitchFamily="18" charset="0"/>
                <a:cs typeface="Times New Roman" panose="02020603050405020304" pitchFamily="18" charset="0"/>
              </a:rPr>
              <a:t>: </a:t>
            </a:r>
            <a:r>
              <a:rPr lang="en-US" altLang="zh-CN" sz="2800" b="1" dirty="0">
                <a:highlight>
                  <a:srgbClr val="00FFFF"/>
                </a:highlight>
                <a:latin typeface="+mn-lt"/>
                <a:ea typeface="Times New Roman" panose="02020603050405020304" pitchFamily="18" charset="0"/>
                <a:cs typeface="Times New Roman" panose="02020603050405020304" pitchFamily="18" charset="0"/>
              </a:rPr>
              <a:t>nth </a:t>
            </a:r>
            <a:r>
              <a:rPr lang="zh-CN" altLang="zh-CN" sz="2800" b="1" dirty="0">
                <a:highlight>
                  <a:srgbClr val="00FFFF"/>
                </a:highlight>
                <a:latin typeface="+mn-lt"/>
                <a:ea typeface="Times New Roman" panose="02020603050405020304" pitchFamily="18" charset="0"/>
                <a:cs typeface="Times New Roman" panose="02020603050405020304" pitchFamily="18" charset="0"/>
              </a:rPr>
              <a:t>power of </a:t>
            </a:r>
            <a:r>
              <a:rPr lang="en-US" altLang="zh-CN" sz="2800" b="1" dirty="0">
                <a:highlight>
                  <a:srgbClr val="00FFFF"/>
                </a:highlight>
                <a:latin typeface="+mn-lt"/>
                <a:ea typeface="Times New Roman" panose="02020603050405020304" pitchFamily="18" charset="0"/>
                <a:cs typeface="Times New Roman" panose="02020603050405020304" pitchFamily="18" charset="0"/>
              </a:rPr>
              <a:t>2</a:t>
            </a:r>
            <a:endParaRPr lang="zh-CN" altLang="zh-CN" sz="2800"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文本框 2"/>
          <p:cNvSpPr txBox="1"/>
          <p:nvPr/>
        </p:nvSpPr>
        <p:spPr>
          <a:xfrm>
            <a:off x="480060" y="3719195"/>
            <a:ext cx="10831830" cy="2117725"/>
          </a:xfrm>
          <a:prstGeom prst="rect">
            <a:avLst/>
          </a:prstGeom>
          <a:solidFill>
            <a:schemeClr val="accent4">
              <a:lumMod val="20000"/>
              <a:lumOff val="80000"/>
            </a:schemeClr>
          </a:solidFill>
        </p:spPr>
        <p:txBody>
          <a:bodyPr wrap="square">
            <a:no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functools, math</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pow2 = functools.partial(math.pow, 2)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Encapsulate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pow(x, y[, z])</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specifying argument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x=2</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list(map(pow2, range(11)))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0 to the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10th power of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2</a:t>
            </a:r>
            <a:endPar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[1.0, 2.0, 4.0, 8.0, 16.0, 32.0, 64.0, 128.0, 256.0, 512.0, 1024.0]</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defRPr/>
            </a:pPr>
            <a:endParaRPr lang="zh-CN"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矩形 3"/>
          <p:cNvSpPr/>
          <p:nvPr>
            <p:custDataLst>
              <p:tags r:id="rId1"/>
            </p:custDataLst>
          </p:nvPr>
        </p:nvSpPr>
        <p:spPr>
          <a:xfrm>
            <a:off x="191135" y="980440"/>
            <a:ext cx="11304588" cy="2122805"/>
          </a:xfrm>
          <a:prstGeom prst="rect">
            <a:avLst/>
          </a:prstGeom>
        </p:spPr>
        <p:txBody>
          <a:bodyPr>
            <a:spAutoFit/>
          </a:bodyPr>
          <a:p>
            <a:pPr marL="285750" indent="-285750" algn="just">
              <a:spcAft>
                <a:spcPts val="0"/>
              </a:spcAft>
              <a:buFont typeface="Times New Roman" panose="02020603050405020304" pitchFamily="18" charset="0"/>
              <a:buChar char="•"/>
              <a:defRPr/>
            </a:pPr>
            <a:r>
              <a:rPr altLang="zh-CN" sz="2200">
                <a:latin typeface="Times New Roman" panose="02020603050405020304" pitchFamily="18" charset="0"/>
                <a:ea typeface="Times New Roman" panose="02020603050405020304" pitchFamily="18" charset="0"/>
                <a:cs typeface="Times New Roman" panose="02020603050405020304" pitchFamily="18" charset="0"/>
              </a:rPr>
              <a:t>functools.partial returns a new cal1able partia1 object by setting some of the parameters of a function to their default values. Its syntax is: </a:t>
            </a:r>
            <a:endParaRPr altLang="zh-CN" sz="2200">
              <a:latin typeface="Times New Roman" panose="02020603050405020304" pitchFamily="18" charset="0"/>
              <a:ea typeface="Times New Roman" panose="02020603050405020304" pitchFamily="18" charset="0"/>
              <a:cs typeface="Times New Roman" panose="02020603050405020304" pitchFamily="18" charset="0"/>
            </a:endParaRPr>
          </a:p>
          <a:p>
            <a:pPr marL="914400" lvl="2" indent="0" algn="just">
              <a:spcAft>
                <a:spcPts val="0"/>
              </a:spcAft>
              <a:buFont typeface="Times New Roman" panose="02020603050405020304" pitchFamily="18" charset="0"/>
              <a:buNone/>
              <a:defRPr/>
            </a:pPr>
            <a:r>
              <a:rPr altLang="zh-CN" sz="2200" b="1">
                <a:latin typeface="Times New Roman" panose="02020603050405020304" pitchFamily="18" charset="0"/>
                <a:ea typeface="Times New Roman" panose="02020603050405020304" pitchFamily="18" charset="0"/>
                <a:cs typeface="Times New Roman" panose="02020603050405020304" pitchFamily="18" charset="0"/>
              </a:rPr>
              <a:t>functools.partial(func,*args,**keywords)</a:t>
            </a:r>
            <a:endParaRPr altLang="zh-CN" sz="2200" b="1">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0"/>
              </a:spcAft>
              <a:buFont typeface="Times New Roman" panose="02020603050405020304" pitchFamily="18" charset="0"/>
              <a:buChar char="•"/>
              <a:defRPr/>
            </a:pPr>
            <a:r>
              <a:rPr lang="en-US" sz="2200">
                <a:latin typeface="Times New Roman" panose="02020603050405020304" pitchFamily="18" charset="0"/>
                <a:ea typeface="Times New Roman" panose="02020603050405020304" pitchFamily="18" charset="0"/>
                <a:cs typeface="Times New Roman" panose="02020603050405020304" pitchFamily="18" charset="0"/>
              </a:rPr>
              <a:t>W</a:t>
            </a:r>
            <a:r>
              <a:rPr altLang="zh-CN" sz="2200">
                <a:latin typeface="Times New Roman" panose="02020603050405020304" pitchFamily="18" charset="0"/>
                <a:ea typeface="Times New Roman" panose="02020603050405020304" pitchFamily="18" charset="0"/>
                <a:cs typeface="Times New Roman" panose="02020603050405020304" pitchFamily="18" charset="0"/>
              </a:rPr>
              <a:t>here func is the function; args is the positional parameter; keywords is the keyword parameter.</a:t>
            </a:r>
            <a:endParaRPr altLang="zh-CN" sz="220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0"/>
              </a:spcAft>
              <a:buFont typeface="Times New Roman" panose="02020603050405020304" pitchFamily="18" charset="0"/>
              <a:buChar char="•"/>
              <a:defRPr/>
            </a:pPr>
            <a:r>
              <a:rPr altLang="zh-CN" sz="2200">
                <a:latin typeface="Times New Roman" panose="02020603050405020304" pitchFamily="18" charset="0"/>
                <a:ea typeface="Times New Roman" panose="02020603050405020304" pitchFamily="18" charset="0"/>
                <a:cs typeface="Times New Roman" panose="02020603050405020304" pitchFamily="18" charset="0"/>
              </a:rPr>
              <a:t>The partial function is mainly used to set the parameters known in advance, so as to reduce the number of parameters passed when calling.</a:t>
            </a:r>
            <a:endParaRPr altLang="zh-CN" sz="220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noChangeArrowheads="1"/>
          </p:cNvSpPr>
          <p:nvPr>
            <p:ph type="title"/>
          </p:nvPr>
        </p:nvSpPr>
        <p:spPr>
          <a:xfrm>
            <a:off x="1130300" y="474663"/>
            <a:ext cx="9602788" cy="504825"/>
          </a:xfrm>
        </p:spPr>
        <p:txBody>
          <a:bodyPr/>
          <a:lstStyle/>
          <a:p>
            <a:pPr eaLnBrk="1" hangingPunct="1">
              <a:defRPr/>
            </a:pPr>
            <a:r>
              <a:rPr lang="en-US" altLang="zh-CN">
                <a:ea typeface="Times New Roman" panose="02020603050405020304" pitchFamily="18" charset="0"/>
              </a:rPr>
              <a:t>B</a:t>
            </a:r>
            <a:r>
              <a:rPr lang="zh-CN" altLang="zh-CN">
                <a:ea typeface="Times New Roman" panose="02020603050405020304" pitchFamily="18" charset="0"/>
              </a:rPr>
              <a:t>uilt-in </a:t>
            </a:r>
            <a:r>
              <a:rPr lang="en-US" altLang="zh-CN">
                <a:ea typeface="Times New Roman" panose="02020603050405020304" pitchFamily="18" charset="0"/>
              </a:rPr>
              <a:t>sorted() </a:t>
            </a:r>
            <a:r>
              <a:rPr lang="zh-CN" altLang="zh-CN">
                <a:ea typeface="Times New Roman" panose="02020603050405020304" pitchFamily="18" charset="0"/>
              </a:rPr>
              <a:t>function</a:t>
            </a:r>
            <a:endParaRPr lang="zh-CN" altLang="en-US">
              <a:ea typeface="Times New Roman" panose="02020603050405020304" pitchFamily="18" charset="0"/>
            </a:endParaRPr>
          </a:p>
        </p:txBody>
      </p:sp>
      <p:sp>
        <p:nvSpPr>
          <p:cNvPr id="2" name="矩形 1"/>
          <p:cNvSpPr/>
          <p:nvPr/>
        </p:nvSpPr>
        <p:spPr>
          <a:xfrm>
            <a:off x="819150" y="971550"/>
            <a:ext cx="10225088" cy="429895"/>
          </a:xfrm>
          <a:prstGeom prst="rect">
            <a:avLst/>
          </a:prstGeom>
        </p:spPr>
        <p:txBody>
          <a:bodyPr>
            <a:spAutoFit/>
          </a:bodyPr>
          <a:lstStyle/>
          <a:p>
            <a:pPr marL="285750" indent="-285750">
              <a:buFont typeface="Times New Roman" panose="02020603050405020304" pitchFamily="18" charset="0"/>
              <a:buChar char="•"/>
              <a:defRPr/>
            </a:pP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The built-in sort</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function sorts an iterable object and returns a list of results.</a:t>
            </a:r>
            <a:endParaRPr lang="zh-CN" altLang="en-US" sz="22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819473" y="1252956"/>
            <a:ext cx="11090275" cy="497205"/>
          </a:xfrm>
          <a:prstGeom prst="rect">
            <a:avLst/>
          </a:prstGeom>
        </p:spPr>
        <p:txBody>
          <a:bodyPr>
            <a:spAutoFit/>
          </a:bodyPr>
          <a:lstStyle/>
          <a:p>
            <a:pPr marL="228600" indent="-228600" eaLnBrk="1" hangingPunct="1">
              <a:lnSpc>
                <a:spcPct val="120000"/>
              </a:lnSpc>
              <a:spcBef>
                <a:spcPts val="1000"/>
              </a:spcBef>
              <a:buClr>
                <a:schemeClr val="accent1"/>
              </a:buClr>
              <a:buSzPct val="100000"/>
              <a:buFont typeface="Times New Roman" panose="02020603050405020304" pitchFamily="18" charset="0"/>
              <a:buChar char="•"/>
              <a:defRPr/>
            </a:pPr>
            <a:r>
              <a:rPr lang="en-US" altLang="zh-CN" sz="2200" b="1" dirty="0">
                <a:highlight>
                  <a:srgbClr val="00FFFF"/>
                </a:highlight>
                <a:latin typeface="+mn-lt"/>
                <a:ea typeface="Times New Roman" panose="02020603050405020304" pitchFamily="18" charset="0"/>
                <a:cs typeface="Times New Roman" panose="02020603050405020304" pitchFamily="18" charset="0"/>
              </a:rPr>
              <a:t>[</a:t>
            </a:r>
            <a:r>
              <a:rPr lang="zh-CN" altLang="zh-CN" sz="22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200" b="1" dirty="0">
                <a:highlight>
                  <a:srgbClr val="00FFFF"/>
                </a:highlight>
                <a:latin typeface="+mn-lt"/>
                <a:ea typeface="Times New Roman" panose="02020603050405020304" pitchFamily="18" charset="0"/>
                <a:cs typeface="Times New Roman" panose="02020603050405020304" pitchFamily="18" charset="0"/>
              </a:rPr>
              <a:t>8.53] Sorted() </a:t>
            </a:r>
            <a:r>
              <a:rPr lang="zh-CN" altLang="zh-CN" sz="2200" b="1" dirty="0">
                <a:highlight>
                  <a:srgbClr val="00FFFF"/>
                </a:highlight>
                <a:latin typeface="+mn-lt"/>
                <a:ea typeface="Times New Roman" panose="02020603050405020304" pitchFamily="18" charset="0"/>
                <a:cs typeface="Times New Roman" panose="02020603050405020304" pitchFamily="18" charset="0"/>
              </a:rPr>
              <a:t>Function Example</a:t>
            </a:r>
            <a:endParaRPr lang="zh-CN" altLang="zh-CN" sz="2200" b="1" dirty="0">
              <a:highlight>
                <a:srgbClr val="00FFFF"/>
              </a:highlight>
              <a:latin typeface="+mn-lt"/>
              <a:ea typeface="Times New Roman" panose="02020603050405020304" pitchFamily="18" charset="0"/>
              <a:cs typeface="Times New Roman" panose="02020603050405020304" pitchFamily="18" charset="0"/>
            </a:endParaRPr>
          </a:p>
        </p:txBody>
      </p:sp>
      <p:sp>
        <p:nvSpPr>
          <p:cNvPr id="4" name="文本框 3"/>
          <p:cNvSpPr txBox="1"/>
          <p:nvPr/>
        </p:nvSpPr>
        <p:spPr>
          <a:xfrm>
            <a:off x="469900" y="1774825"/>
            <a:ext cx="11170920" cy="4470400"/>
          </a:xfrm>
          <a:prstGeom prst="rect">
            <a:avLst/>
          </a:prstGeom>
          <a:solidFill>
            <a:schemeClr val="accent4">
              <a:lumMod val="20000"/>
              <a:lumOff val="80000"/>
            </a:schemeClr>
          </a:solidFill>
        </p:spPr>
        <p:txBody>
          <a:bodyPr>
            <a:no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sorted([1,6,4,-2,9])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#Natural ordering by value: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 1, 4, 6, 9]</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sorted([1,6,4,-2,9], reverse=True)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#Sort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by value in reverse order: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[9, 6, 4, 1, -2]</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sorted([1,6,4,-2,9], key=abs)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#Sort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by absolute value: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4, 6, 9]</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sorted(["Dog", "cat", "Rabbit"])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#Sort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by string dictionary order: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['Dog', 'Rabbit', 'cat']</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sorted(["Dog", "cat", "Rabbit"], key=str.lower)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#String sorting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is not case-sensitive</a:t>
            </a:r>
            <a:endPar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['cat', 'Dog', 'Rabbit']</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sorted(["Dog", "cat", "Rabbit"], key=len)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#Sort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by length of string</a:t>
            </a:r>
            <a:endPar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['Dog', 'cat', 'Rabbit']</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sorted([('Bob',75),('Adam',92),('Lisa',88)])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#Defaults to sorting by the first element of the tuple</a:t>
            </a:r>
            <a:endPar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[('Adam', 92), ('Bob', 75), ('Lisa', 88)]</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sorted([('Bob',75),('Adam',92),('Lisa',88)],key=lambda t:t[1])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#sort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by second element of tuple</a:t>
            </a:r>
            <a:endPar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[('Bob', 75), ('Lisa', 88), ('Adam', 92)]</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defRPr/>
            </a:pPr>
            <a:endParaRPr lang="zh-CN" altLang="en-US" sz="20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noChangeArrowheads="1"/>
          </p:cNvSpPr>
          <p:nvPr>
            <p:ph type="title"/>
          </p:nvPr>
        </p:nvSpPr>
        <p:spPr>
          <a:xfrm>
            <a:off x="1127125" y="449263"/>
            <a:ext cx="9604375" cy="530225"/>
          </a:xfrm>
        </p:spPr>
        <p:txBody>
          <a:bodyPr/>
          <a:lstStyle/>
          <a:p>
            <a:pPr eaLnBrk="1" hangingPunct="1">
              <a:defRPr/>
            </a:pPr>
            <a:r>
              <a:rPr lang="zh-CN" altLang="zh-CN" dirty="0">
                <a:ea typeface="Times New Roman" panose="02020603050405020304" pitchFamily="18" charset="0"/>
              </a:rPr>
              <a:t>Function </a:t>
            </a:r>
            <a:r>
              <a:rPr lang="en-US" altLang="zh-CN" dirty="0">
                <a:ea typeface="Times New Roman" panose="02020603050405020304" pitchFamily="18" charset="0"/>
              </a:rPr>
              <a:t>Decorators</a:t>
            </a:r>
            <a:r>
              <a:rPr lang="zh-CN" altLang="zh-CN" dirty="0">
                <a:ea typeface="Times New Roman" panose="02020603050405020304" pitchFamily="18" charset="0"/>
              </a:rPr>
              <a:t>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72707" name="内容占位符 2"/>
          <p:cNvSpPr>
            <a:spLocks noGrp="1" noChangeArrowheads="1"/>
          </p:cNvSpPr>
          <p:nvPr>
            <p:ph idx="1"/>
          </p:nvPr>
        </p:nvSpPr>
        <p:spPr>
          <a:xfrm>
            <a:off x="334963" y="981075"/>
            <a:ext cx="7580312" cy="4138613"/>
          </a:xfrm>
        </p:spPr>
        <p:txBody>
          <a:bodyPr/>
          <a:lstStyle/>
          <a:p>
            <a:pPr eaLnBrk="1" hangingPunct="1">
              <a:lnSpc>
                <a:spcPct val="100000"/>
              </a:lnSpc>
              <a:spcBef>
                <a:spcPct val="0"/>
              </a:spcBef>
            </a:pPr>
            <a:r>
              <a:rPr lang="zh-CN" altLang="zh-CN" sz="2800">
                <a:ea typeface="Times New Roman" panose="02020603050405020304" pitchFamily="18" charset="0"/>
              </a:rPr>
              <a:t>A decorator is actually a function, a function that wraps a function. The decorator returns a modified function object with the same function signature.</a:t>
            </a:r>
            <a:endParaRPr lang="zh-CN" altLang="zh-CN" sz="2800">
              <a:ea typeface="Times New Roman" panose="02020603050405020304" pitchFamily="18" charset="0"/>
            </a:endParaRPr>
          </a:p>
          <a:p>
            <a:pPr eaLnBrk="1" hangingPunct="1">
              <a:lnSpc>
                <a:spcPct val="100000"/>
              </a:lnSpc>
              <a:spcBef>
                <a:spcPct val="0"/>
              </a:spcBef>
            </a:pPr>
            <a:r>
              <a:rPr lang="zh-CN" altLang="zh-CN" sz="2800">
                <a:ea typeface="Times New Roman" panose="02020603050405020304" pitchFamily="18" charset="0"/>
              </a:rPr>
              <a:t>Decorator is a design pattern that serves to add additional functionality to already existing functions, inserting logs, performance tests, transactions, etc.</a:t>
            </a:r>
            <a:endParaRPr lang="zh-CN" altLang="en-US" sz="2800">
              <a:ea typeface="Times New Roman" panose="02020603050405020304" pitchFamily="18" charset="0"/>
            </a:endParaRPr>
          </a:p>
        </p:txBody>
      </p:sp>
      <p:pic>
        <p:nvPicPr>
          <p:cNvPr id="7270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1223" y="5229225"/>
            <a:ext cx="2989262"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35360" y="4512310"/>
            <a:ext cx="7579915" cy="572273"/>
          </a:xfrm>
          <a:prstGeom prst="rect">
            <a:avLst/>
          </a:prstGeom>
        </p:spPr>
        <p:txBody>
          <a:bodyPr>
            <a:spAutoFit/>
          </a:bodyPr>
          <a:lstStyle/>
          <a:p>
            <a:pPr marL="228600" indent="-228600"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sz="28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800" b="1" dirty="0">
                <a:highlight>
                  <a:srgbClr val="00FFFF"/>
                </a:highlight>
                <a:latin typeface="+mn-lt"/>
                <a:ea typeface="Times New Roman" panose="02020603050405020304" pitchFamily="18" charset="0"/>
                <a:cs typeface="Times New Roman" panose="02020603050405020304" pitchFamily="18" charset="0"/>
              </a:rPr>
              <a:t>8.54</a:t>
            </a:r>
            <a:r>
              <a:rPr lang="zh-CN" altLang="zh-CN" sz="2800" b="1" dirty="0">
                <a:highlight>
                  <a:srgbClr val="00FFFF"/>
                </a:highlight>
                <a:latin typeface="+mn-lt"/>
                <a:ea typeface="Times New Roman" panose="02020603050405020304" pitchFamily="18" charset="0"/>
                <a:cs typeface="Times New Roman" panose="02020603050405020304" pitchFamily="18" charset="0"/>
              </a:rPr>
              <a:t>] Function Decorator Example </a:t>
            </a:r>
            <a:r>
              <a:rPr lang="en-US" altLang="zh-CN" sz="2800" b="1" dirty="0">
                <a:highlight>
                  <a:srgbClr val="00FFFF"/>
                </a:highlight>
                <a:latin typeface="+mn-lt"/>
                <a:ea typeface="Times New Roman" panose="02020603050405020304" pitchFamily="18" charset="0"/>
                <a:cs typeface="Times New Roman" panose="02020603050405020304" pitchFamily="18" charset="0"/>
              </a:rPr>
              <a:t>1 </a:t>
            </a:r>
            <a:r>
              <a:rPr lang="zh-CN" altLang="zh-CN" sz="2800" b="1" dirty="0">
                <a:highlight>
                  <a:srgbClr val="00FFFF"/>
                </a:highlight>
                <a:latin typeface="+mn-lt"/>
                <a:ea typeface="Times New Roman" panose="02020603050405020304" pitchFamily="18" charset="0"/>
                <a:cs typeface="Times New Roman" panose="02020603050405020304" pitchFamily="18" charset="0"/>
              </a:rPr>
              <a:t>(</a:t>
            </a:r>
            <a:r>
              <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decorator1.py</a:t>
            </a:r>
            <a:r>
              <a:rPr lang="zh-CN" altLang="zh-CN" sz="2800" b="1" dirty="0">
                <a:highlight>
                  <a:srgbClr val="00FFFF"/>
                </a:highlight>
                <a:latin typeface="+mn-lt"/>
                <a:ea typeface="Times New Roman" panose="02020603050405020304" pitchFamily="18" charset="0"/>
                <a:cs typeface="Times New Roman" panose="02020603050405020304" pitchFamily="18" charset="0"/>
              </a:rPr>
              <a:t>)</a:t>
            </a:r>
            <a:endParaRPr lang="zh-CN" altLang="en-US" sz="2800" b="1" dirty="0">
              <a:highlight>
                <a:srgbClr val="00FFFF"/>
              </a:highlight>
              <a:latin typeface="+mn-lt"/>
              <a:ea typeface="Times New Roman" panose="02020603050405020304" pitchFamily="18" charset="0"/>
              <a:cs typeface="Times New Roman" panose="02020603050405020304" pitchFamily="18" charset="0"/>
            </a:endParaRPr>
          </a:p>
        </p:txBody>
      </p:sp>
      <p:sp>
        <p:nvSpPr>
          <p:cNvPr id="3" name="矩形 2"/>
          <p:cNvSpPr/>
          <p:nvPr/>
        </p:nvSpPr>
        <p:spPr>
          <a:xfrm>
            <a:off x="7915275" y="1124585"/>
            <a:ext cx="4143375" cy="5220335"/>
          </a:xfrm>
          <a:prstGeom prst="rect">
            <a:avLst/>
          </a:prstGeom>
          <a:solidFill>
            <a:schemeClr val="accent4">
              <a:lumMod val="20000"/>
              <a:lumOff val="80000"/>
            </a:schemeClr>
          </a:solidFill>
          <a:ln>
            <a:solidFill>
              <a:srgbClr val="FF0000"/>
            </a:solidFill>
          </a:ln>
        </p:spPr>
        <p:txBody>
          <a:bodyPr>
            <a:noAutofit/>
          </a:bodyPr>
          <a:lstStyle/>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time, functools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timeit(func).</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def wrapper(*s).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start = time.perf_counter()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func(*s)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end = time.perf_counter()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print('Running time:', end - start)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wrapper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@timeit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my_sum(n):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sum = 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i in range(n): sum += i</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print(sum)</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__name__ == '__main__'.</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my_sum(100000)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p:nvPr>
        </p:nvSpPr>
        <p:spPr>
          <a:xfrm>
            <a:off x="964565" y="1195705"/>
            <a:ext cx="10262235" cy="581025"/>
          </a:xfrm>
          <a:noFill/>
          <a:extLst>
            <a:ext uri="{909E8E84-426E-40DD-AFC4-6F175D3DCCD1}">
              <a14:hiddenFill xmlns:a14="http://schemas.microsoft.com/office/drawing/2010/main">
                <a:solidFill>
                  <a:srgbClr val="FFFFFF"/>
                </a:solidFill>
              </a14:hiddenFill>
            </a:ext>
          </a:extLst>
        </p:spPr>
        <p:txBody>
          <a:bodyPr/>
          <a:lstStyle/>
          <a:p>
            <a:pPr marL="228600" indent="-228600" algn="l"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sz="2800" dirty="0">
                <a:highlight>
                  <a:srgbClr val="00FFFF"/>
                </a:highlight>
                <a:latin typeface="+mn-lt"/>
                <a:cs typeface="Times New Roman" panose="02020603050405020304" pitchFamily="18" charset="0"/>
              </a:rPr>
              <a:t>[Example </a:t>
            </a:r>
            <a:r>
              <a:rPr lang="en-US" altLang="zh-CN" sz="2800" dirty="0">
                <a:highlight>
                  <a:srgbClr val="00FFFF"/>
                </a:highlight>
                <a:latin typeface="+mn-lt"/>
                <a:cs typeface="Times New Roman" panose="02020603050405020304" pitchFamily="18" charset="0"/>
              </a:rPr>
              <a:t>8.55</a:t>
            </a:r>
            <a:r>
              <a:rPr lang="zh-CN" altLang="zh-CN" sz="2800" dirty="0">
                <a:highlight>
                  <a:srgbClr val="00FFFF"/>
                </a:highlight>
                <a:latin typeface="+mn-lt"/>
                <a:cs typeface="Times New Roman" panose="02020603050405020304" pitchFamily="18" charset="0"/>
              </a:rPr>
              <a:t>] Function Decorator Example </a:t>
            </a:r>
            <a:r>
              <a:rPr lang="en-US" altLang="zh-CN" sz="2800" dirty="0">
                <a:highlight>
                  <a:srgbClr val="00FFFF"/>
                </a:highlight>
                <a:latin typeface="+mn-lt"/>
                <a:cs typeface="Times New Roman" panose="02020603050405020304" pitchFamily="18" charset="0"/>
              </a:rPr>
              <a:t>2 </a:t>
            </a:r>
            <a:r>
              <a:rPr lang="zh-CN" altLang="zh-CN" sz="2800" dirty="0">
                <a:highlight>
                  <a:srgbClr val="00FFFF"/>
                </a:highlight>
                <a:cs typeface="Times New Roman" panose="02020603050405020304" pitchFamily="18" charset="0"/>
              </a:rPr>
              <a:t>(</a:t>
            </a:r>
            <a:r>
              <a:rPr lang="en-US" altLang="zh-CN" sz="2800" kern="100" dirty="0">
                <a:highlight>
                  <a:srgbClr val="FFFF00"/>
                </a:highlight>
                <a:latin typeface="Times New Roman" panose="02020603050405020304" pitchFamily="18" charset="0"/>
                <a:cs typeface="Times New Roman" panose="02020603050405020304" pitchFamily="18" charset="0"/>
              </a:rPr>
              <a:t>decorator2.py</a:t>
            </a:r>
            <a:r>
              <a:rPr lang="zh-CN" altLang="zh-CN" sz="2800" dirty="0">
                <a:highlight>
                  <a:srgbClr val="00FFFF"/>
                </a:highlight>
                <a:cs typeface="Times New Roman" panose="02020603050405020304" pitchFamily="18" charset="0"/>
              </a:rPr>
              <a:t>)</a:t>
            </a:r>
            <a:br>
              <a:rPr lang="zh-CN" altLang="en-US" sz="2800" dirty="0">
                <a:highlight>
                  <a:srgbClr val="00FFFF"/>
                </a:highlight>
                <a:cs typeface="Times New Roman" panose="02020603050405020304" pitchFamily="18" charset="0"/>
              </a:rPr>
            </a:br>
            <a:endParaRPr lang="zh-CN" altLang="en-US" sz="2800" dirty="0">
              <a:highlight>
                <a:srgbClr val="00FFFF"/>
              </a:highlight>
              <a:latin typeface="+mn-lt"/>
              <a:cs typeface="Times New Roman" panose="02020603050405020304" pitchFamily="18" charset="0"/>
            </a:endParaRPr>
          </a:p>
        </p:txBody>
      </p:sp>
      <p:pic>
        <p:nvPicPr>
          <p:cNvPr id="73731" name="Picture 3"/>
          <p:cNvPicPr>
            <a:picLocks noChangeAspect="1" noChangeArrowheads="1"/>
          </p:cNvPicPr>
          <p:nvPr/>
        </p:nvPicPr>
        <p:blipFill>
          <a:blip r:embed="rId1">
            <a:extLst>
              <a:ext uri="{28A0092B-C50C-407E-A947-70E740481C1C}">
                <a14:useLocalDpi xmlns:a14="http://schemas.microsoft.com/office/drawing/2010/main" val="0"/>
              </a:ext>
            </a:extLst>
          </a:blip>
          <a:srcRect r="6556"/>
          <a:stretch>
            <a:fillRect/>
          </a:stretch>
        </p:blipFill>
        <p:spPr bwMode="auto">
          <a:xfrm>
            <a:off x="7103745" y="3284538"/>
            <a:ext cx="2874963"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49593" y="1700213"/>
            <a:ext cx="5903912" cy="4831080"/>
          </a:xfrm>
          <a:prstGeom prst="rect">
            <a:avLst/>
          </a:prstGeom>
          <a:solidFill>
            <a:schemeClr val="accent4">
              <a:lumMod val="20000"/>
              <a:lumOff val="80000"/>
            </a:schemeClr>
          </a:solidFill>
          <a:ln>
            <a:solidFill>
              <a:srgbClr val="FF0000"/>
            </a:solidFill>
          </a:ln>
        </p:spPr>
        <p:txBody>
          <a:bodyPr>
            <a:spAutoFit/>
          </a:bodyPr>
          <a:lstStyle/>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makebold(fn).</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def wrappper(*s).</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"&lt;b&gt;" + fn(*s) + "&lt;/b&gt;"</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wrappper</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makeitalic(fn).</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def wrappper(*s).</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"&lt;i&gt;" + fn(*s) + "&lt;/i&gt;"</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wrappper</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@makebold</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@makeitalic</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htmltags(str1).</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str1</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print(htmltags('Hello'))</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标题 1"/>
          <p:cNvSpPr txBox="1">
            <a:spLocks noChangeArrowheads="1"/>
          </p:cNvSpPr>
          <p:nvPr/>
        </p:nvSpPr>
        <p:spPr bwMode="auto">
          <a:xfrm>
            <a:off x="1127125" y="377508"/>
            <a:ext cx="9604375" cy="530225"/>
          </a:xfrm>
          <a:prstGeom prst="rect">
            <a:avLst/>
          </a:prstGeom>
          <a:noFill/>
          <a:ln>
            <a:noFill/>
          </a:ln>
          <a:extLst>
            <a:ext uri="{909E8E84-426E-40DD-AFC4-6F175D3DCCD1}">
              <a14:hiddenFill xmlns:a14="http://schemas.microsoft.com/office/drawing/2010/main">
                <a:solidFill>
                  <a:schemeClr val="accent5">
                    <a:lumMod val="20000"/>
                    <a:lumOff val="80000"/>
                  </a:schemeClr>
                </a:solidFill>
              </a14:hiddenFill>
            </a:ext>
          </a:extLst>
        </p:spPr>
        <p:txBody>
          <a:bodyPr/>
          <a:lstStyle>
            <a:lvl1pPr algn="ctr" rtl="0" eaLnBrk="0" fontAlgn="base" hangingPunct="0">
              <a:lnSpc>
                <a:spcPct val="90000"/>
              </a:lnSpc>
              <a:spcBef>
                <a:spcPct val="0"/>
              </a:spcBef>
              <a:spcAft>
                <a:spcPct val="0"/>
              </a:spcAft>
              <a:defRPr sz="36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3200" b="1">
                <a:solidFill>
                  <a:schemeClr val="tx1"/>
                </a:solidFill>
                <a:latin typeface="Century Gothic" panose="020B0502020202020204" pitchFamily="34" charset="0"/>
              </a:defRPr>
            </a:lvl2pPr>
            <a:lvl3pPr algn="l" rtl="0" eaLnBrk="0" fontAlgn="base" hangingPunct="0">
              <a:lnSpc>
                <a:spcPct val="90000"/>
              </a:lnSpc>
              <a:spcBef>
                <a:spcPct val="0"/>
              </a:spcBef>
              <a:spcAft>
                <a:spcPct val="0"/>
              </a:spcAft>
              <a:defRPr sz="3200" b="1">
                <a:solidFill>
                  <a:schemeClr val="tx1"/>
                </a:solidFill>
                <a:latin typeface="Century Gothic" panose="020B0502020202020204" pitchFamily="34" charset="0"/>
              </a:defRPr>
            </a:lvl3pPr>
            <a:lvl4pPr algn="l" rtl="0" eaLnBrk="0" fontAlgn="base" hangingPunct="0">
              <a:lnSpc>
                <a:spcPct val="90000"/>
              </a:lnSpc>
              <a:spcBef>
                <a:spcPct val="0"/>
              </a:spcBef>
              <a:spcAft>
                <a:spcPct val="0"/>
              </a:spcAft>
              <a:defRPr sz="3200" b="1">
                <a:solidFill>
                  <a:schemeClr val="tx1"/>
                </a:solidFill>
                <a:latin typeface="Century Gothic" panose="020B0502020202020204" pitchFamily="34" charset="0"/>
              </a:defRPr>
            </a:lvl4pPr>
            <a:lvl5pPr algn="l" rtl="0" eaLnBrk="0" fontAlgn="base" hangingPunct="0">
              <a:lnSpc>
                <a:spcPct val="90000"/>
              </a:lnSpc>
              <a:spcBef>
                <a:spcPct val="0"/>
              </a:spcBef>
              <a:spcAft>
                <a:spcPct val="0"/>
              </a:spcAft>
              <a:defRPr sz="3200" b="1">
                <a:solidFill>
                  <a:schemeClr val="tx1"/>
                </a:solidFill>
                <a:latin typeface="Century Gothic" panose="020B0502020202020204" pitchFamily="34" charset="0"/>
              </a:defRPr>
            </a:lvl5pPr>
            <a:lvl6pPr marL="457200" algn="l" rtl="0" fontAlgn="base">
              <a:lnSpc>
                <a:spcPct val="90000"/>
              </a:lnSpc>
              <a:spcBef>
                <a:spcPct val="0"/>
              </a:spcBef>
              <a:spcAft>
                <a:spcPct val="0"/>
              </a:spcAft>
              <a:defRPr sz="3200">
                <a:solidFill>
                  <a:schemeClr val="tx1"/>
                </a:solidFill>
                <a:latin typeface="Century Gothic" panose="020B0502020202020204" pitchFamily="34" charset="0"/>
              </a:defRPr>
            </a:lvl6pPr>
            <a:lvl7pPr marL="914400" algn="l" rtl="0" fontAlgn="base">
              <a:lnSpc>
                <a:spcPct val="90000"/>
              </a:lnSpc>
              <a:spcBef>
                <a:spcPct val="0"/>
              </a:spcBef>
              <a:spcAft>
                <a:spcPct val="0"/>
              </a:spcAft>
              <a:defRPr sz="3200">
                <a:solidFill>
                  <a:schemeClr val="tx1"/>
                </a:solidFill>
                <a:latin typeface="Century Gothic" panose="020B0502020202020204" pitchFamily="34" charset="0"/>
              </a:defRPr>
            </a:lvl7pPr>
            <a:lvl8pPr marL="1371600" algn="l" rtl="0" fontAlgn="base">
              <a:lnSpc>
                <a:spcPct val="90000"/>
              </a:lnSpc>
              <a:spcBef>
                <a:spcPct val="0"/>
              </a:spcBef>
              <a:spcAft>
                <a:spcPct val="0"/>
              </a:spcAft>
              <a:defRPr sz="3200">
                <a:solidFill>
                  <a:schemeClr val="tx1"/>
                </a:solidFill>
                <a:latin typeface="Century Gothic" panose="020B0502020202020204" pitchFamily="34" charset="0"/>
              </a:defRPr>
            </a:lvl8pPr>
            <a:lvl9pPr marL="1828800" algn="l" rtl="0" fontAlgn="base">
              <a:lnSpc>
                <a:spcPct val="90000"/>
              </a:lnSpc>
              <a:spcBef>
                <a:spcPct val="0"/>
              </a:spcBef>
              <a:spcAft>
                <a:spcPct val="0"/>
              </a:spcAft>
              <a:defRPr sz="3200">
                <a:solidFill>
                  <a:schemeClr val="tx1"/>
                </a:solidFill>
                <a:latin typeface="Century Gothic" panose="020B0502020202020204" pitchFamily="34" charset="0"/>
              </a:defRPr>
            </a:lvl9pPr>
          </a:lstStyle>
          <a:p>
            <a:pPr algn="ctr" eaLnBrk="1" hangingPunct="1">
              <a:lnSpc>
                <a:spcPct val="100000"/>
              </a:lnSpc>
              <a:buClrTx/>
              <a:buSzTx/>
              <a:buFontTx/>
              <a:defRPr/>
            </a:pPr>
            <a:r>
              <a:rPr lang="zh-CN" altLang="zh-CN" kern="0" dirty="0">
                <a:solidFill>
                  <a:srgbClr val="990033"/>
                </a:solidFill>
                <a:latin typeface="Times New Roman" panose="02020603050405020304" pitchFamily="18" charset="0"/>
                <a:ea typeface="Times New Roman" panose="02020603050405020304" pitchFamily="18" charset="0"/>
                <a:cs typeface="Times New Roman" panose="02020603050405020304" pitchFamily="18" charset="0"/>
              </a:rPr>
              <a:t>Function Decorators (2)</a:t>
            </a:r>
            <a:endParaRPr lang="zh-CN" altLang="zh-CN" kern="0" dirty="0">
              <a:solidFill>
                <a:srgbClr val="990033"/>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4890" y="476885"/>
            <a:ext cx="5205730" cy="487045"/>
          </a:xfrm>
        </p:spPr>
        <p:txBody>
          <a:bodyPr/>
          <a:lstStyle/>
          <a:p>
            <a:pPr>
              <a:defRPr/>
            </a:pPr>
            <a:r>
              <a:rPr lang="zh-CN" altLang="en-US" dirty="0"/>
              <a:t>Summary of the chapter</a:t>
            </a:r>
            <a:endParaRPr lang="zh-CN" altLang="en-US" dirty="0"/>
          </a:p>
        </p:txBody>
      </p:sp>
      <p:pic>
        <p:nvPicPr>
          <p:cNvPr id="77827"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4963" y="908050"/>
            <a:ext cx="1166495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a:xfrm>
            <a:off x="1130300" y="656591"/>
            <a:ext cx="9602788" cy="504825"/>
          </a:xfrm>
        </p:spPr>
        <p:txBody>
          <a:bodyPr/>
          <a:lstStyle/>
          <a:p>
            <a:pPr eaLnBrk="1" hangingPunct="1">
              <a:defRPr/>
            </a:pPr>
            <a:r>
              <a:rPr lang="zh-CN" altLang="en-US" dirty="0">
                <a:ea typeface="Times New Roman" panose="02020603050405020304" pitchFamily="18" charset="0"/>
              </a:rPr>
              <a:t>Integrated application: </a:t>
            </a:r>
            <a:r>
              <a:rPr lang="en-US" altLang="zh-CN" dirty="0">
                <a:ea typeface="Times New Roman" panose="02020603050405020304" pitchFamily="18" charset="0"/>
              </a:rPr>
              <a:t>turtle </a:t>
            </a:r>
            <a:r>
              <a:rPr lang="zh-CN" altLang="en-US" dirty="0">
                <a:ea typeface="Times New Roman" panose="02020603050405020304" pitchFamily="18" charset="0"/>
              </a:rPr>
              <a:t>module to draw complex shapes</a:t>
            </a:r>
            <a:endParaRPr lang="zh-CN" altLang="en-US" dirty="0">
              <a:ea typeface="Times New Roman" panose="02020603050405020304" pitchFamily="18" charset="0"/>
            </a:endParaRPr>
          </a:p>
        </p:txBody>
      </p:sp>
      <p:sp>
        <p:nvSpPr>
          <p:cNvPr id="74755" name="Content Placeholder 2"/>
          <p:cNvSpPr>
            <a:spLocks noGrp="1" noChangeArrowheads="1"/>
          </p:cNvSpPr>
          <p:nvPr>
            <p:ph idx="1"/>
          </p:nvPr>
        </p:nvSpPr>
        <p:spPr>
          <a:xfrm>
            <a:off x="1143000" y="1340803"/>
            <a:ext cx="9602788" cy="3292475"/>
          </a:xfrm>
        </p:spPr>
        <p:txBody>
          <a:bodyPr/>
          <a:lstStyle/>
          <a:p>
            <a:pPr eaLnBrk="1" hangingPunct="1"/>
            <a:r>
              <a:rPr lang="zh-CN" altLang="zh-CN"/>
              <a:t>[Example </a:t>
            </a:r>
            <a:r>
              <a:rPr lang="en-US" altLang="zh-CN"/>
              <a:t>4.32</a:t>
            </a:r>
            <a:r>
              <a:rPr lang="zh-CN" altLang="zh-CN"/>
              <a:t>] Using Turtle Drawing to draw polygons such as </a:t>
            </a:r>
            <a:r>
              <a:rPr lang="zh-CN" altLang="zh-CN"/>
              <a:t>triangles, squares, square pentagons, ......, and square decagons (</a:t>
            </a:r>
            <a:r>
              <a:rPr lang="en-US" altLang="zh-CN"/>
              <a:t>polygon.py</a:t>
            </a:r>
            <a:r>
              <a:rPr lang="zh-CN" altLang="zh-CN"/>
              <a:t>)</a:t>
            </a:r>
            <a:endParaRPr lang="en-US" altLang="zh-CN" sz="3200">
              <a:ea typeface="Times New Roman" panose="02020603050405020304" pitchFamily="18" charset="0"/>
            </a:endParaRPr>
          </a:p>
        </p:txBody>
      </p:sp>
      <p:sp>
        <p:nvSpPr>
          <p:cNvPr id="2" name="文本框 1"/>
          <p:cNvSpPr txBox="1"/>
          <p:nvPr/>
        </p:nvSpPr>
        <p:spPr>
          <a:xfrm>
            <a:off x="408305" y="2637155"/>
            <a:ext cx="8919845" cy="3869690"/>
          </a:xfrm>
          <a:prstGeom prst="rect">
            <a:avLst/>
          </a:prstGeom>
          <a:solidFill>
            <a:schemeClr val="accent3">
              <a:lumMod val="20000"/>
              <a:lumOff val="80000"/>
            </a:schemeClr>
          </a:solidFill>
          <a:ln>
            <a:solidFill>
              <a:schemeClr val="accent1"/>
            </a:solidFill>
          </a:ln>
        </p:spPr>
        <p:txBody>
          <a:bodyPr>
            <a:noAutofit/>
          </a:bodyPr>
          <a:lstStyle/>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turtle </a:t>
            </a:r>
            <a:r>
              <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the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turtle </a:t>
            </a:r>
            <a:r>
              <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module</a:t>
            </a:r>
            <a:endPar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draw_polygon</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(sides, </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side_len</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#Draw </a:t>
            </a:r>
            <a:r>
              <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square polygon with the specified side lengths.</a:t>
            </a:r>
            <a:endPar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 range(sides):</a:t>
            </a:r>
            <a:endPar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turtle.forward</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side_len</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#plot side length (turtle step length)</a:t>
            </a:r>
            <a:endPar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turtle.left</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(360.0/sides) </a:t>
            </a:r>
            <a:r>
              <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#rotation angle</a:t>
            </a:r>
            <a:endPar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main().</a:t>
            </a:r>
            <a:endPar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 range(3,11): </a:t>
            </a:r>
            <a:r>
              <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#Draw square triangles, squares, pentagons, ......, decagons</a:t>
            </a:r>
            <a:endPar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step = 50 # </a:t>
            </a:r>
            <a:r>
              <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side length (turtle step) is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50</a:t>
            </a:r>
            <a:endPar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draw_polygon</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step) #draw </a:t>
            </a:r>
            <a:r>
              <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polygon</a:t>
            </a:r>
            <a:endPar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__name__ == '__main__': main() # </a:t>
            </a:r>
            <a:r>
              <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standalone runtime, run test code</a:t>
            </a:r>
            <a:endPar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4757"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72613" y="3512185"/>
            <a:ext cx="252095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a:xfrm>
            <a:off x="1130300" y="474663"/>
            <a:ext cx="9602788" cy="504825"/>
          </a:xfrm>
        </p:spPr>
        <p:txBody>
          <a:bodyPr/>
          <a:lstStyle/>
          <a:p>
            <a:pPr eaLnBrk="1" hangingPunct="1">
              <a:defRPr/>
            </a:pPr>
            <a:r>
              <a:rPr lang="zh-CN" altLang="en-US" dirty="0">
                <a:ea typeface="Times New Roman" panose="02020603050405020304" pitchFamily="18" charset="0"/>
              </a:rPr>
              <a:t>Recursive Graphics</a:t>
            </a:r>
            <a:endParaRPr lang="zh-CN" altLang="en-US" dirty="0">
              <a:ea typeface="Times New Roman" panose="02020603050405020304" pitchFamily="18" charset="0"/>
            </a:endParaRPr>
          </a:p>
        </p:txBody>
      </p:sp>
      <p:sp>
        <p:nvSpPr>
          <p:cNvPr id="56323" name="Content Placeholder 2"/>
          <p:cNvSpPr>
            <a:spLocks noGrp="1" noChangeArrowheads="1"/>
          </p:cNvSpPr>
          <p:nvPr>
            <p:ph idx="1"/>
          </p:nvPr>
        </p:nvSpPr>
        <p:spPr>
          <a:xfrm>
            <a:off x="407670" y="981710"/>
            <a:ext cx="10804525" cy="5280025"/>
          </a:xfrm>
        </p:spPr>
        <p:txBody>
          <a:bodyPr/>
          <a:lstStyle/>
          <a:p>
            <a:pPr eaLnBrk="1" hangingPunct="1">
              <a:defRPr/>
            </a:pPr>
            <a:r>
              <a:rPr lang="zh-CN" altLang="zh-CN" sz="2200" dirty="0"/>
              <a:t>The concept of </a:t>
            </a:r>
            <a:r>
              <a:rPr lang="en-US" altLang="zh-CN" sz="2200" dirty="0"/>
              <a:t>Fractal was </a:t>
            </a:r>
            <a:r>
              <a:rPr lang="zh-CN" altLang="zh-CN" sz="2200" dirty="0"/>
              <a:t>introduced by the French mathematician Mandelbrot in </a:t>
            </a:r>
            <a:r>
              <a:rPr lang="en-US" altLang="zh-CN" sz="2200" dirty="0"/>
              <a:t>1975 </a:t>
            </a:r>
            <a:r>
              <a:rPr lang="zh-CN" altLang="zh-CN" sz="2200" dirty="0"/>
              <a:t>to describe shapes where the part is similar to the whole. Fractals can be realized using a simple recursive drawing scheme</a:t>
            </a:r>
            <a:endParaRPr lang="en-US" altLang="zh-CN" sz="2200" dirty="0"/>
          </a:p>
          <a:p>
            <a:pPr eaLnBrk="1" hangingPunct="1">
              <a:defRPr/>
            </a:pPr>
            <a:r>
              <a:rPr lang="zh-CN" altLang="zh-CN" sz="2200" dirty="0">
                <a:highlight>
                  <a:srgbClr val="00FFFF"/>
                </a:highlight>
              </a:rPr>
              <a:t>[Example </a:t>
            </a:r>
            <a:r>
              <a:rPr lang="en-US" altLang="zh-CN" sz="2200" dirty="0">
                <a:highlight>
                  <a:srgbClr val="00FFFF"/>
                </a:highlight>
              </a:rPr>
              <a:t>8.57</a:t>
            </a:r>
            <a:r>
              <a:rPr lang="zh-CN" altLang="zh-CN" sz="2200" dirty="0">
                <a:highlight>
                  <a:srgbClr val="00FFFF"/>
                </a:highlight>
              </a:rPr>
              <a:t>] Drawing the </a:t>
            </a:r>
            <a:r>
              <a:rPr lang="en-US" altLang="zh-CN" sz="2200" dirty="0">
                <a:highlight>
                  <a:srgbClr val="00FFFF"/>
                </a:highlight>
              </a:rPr>
              <a:t>Koch curve </a:t>
            </a:r>
            <a:r>
              <a:rPr lang="zh-CN" altLang="zh-CN" sz="2200" dirty="0">
                <a:highlight>
                  <a:srgbClr val="00FFFF"/>
                </a:highlight>
              </a:rPr>
              <a:t>(</a:t>
            </a:r>
            <a:r>
              <a:rPr lang="en-US" altLang="zh-CN" sz="2200" dirty="0">
                <a:highlight>
                  <a:srgbClr val="00FFFF"/>
                </a:highlight>
              </a:rPr>
              <a:t>koch.py</a:t>
            </a:r>
            <a:r>
              <a:rPr lang="zh-CN" altLang="zh-CN" sz="2200" dirty="0">
                <a:highlight>
                  <a:srgbClr val="00FFFF"/>
                </a:highlight>
              </a:rPr>
              <a:t>)</a:t>
            </a:r>
            <a:endParaRPr lang="en-US" altLang="zh-CN" sz="2200" dirty="0">
              <a:highlight>
                <a:srgbClr val="00FFFF"/>
              </a:highlight>
            </a:endParaRPr>
          </a:p>
          <a:p>
            <a:pPr>
              <a:defRPr/>
            </a:pPr>
            <a:r>
              <a:rPr lang="zh-CN" altLang="zh-CN" sz="2200" dirty="0"/>
              <a:t>The steps of the recursive plotting algorithm for the </a:t>
            </a:r>
            <a:r>
              <a:rPr lang="en-US" altLang="zh-CN" sz="2200" dirty="0"/>
              <a:t>nth </a:t>
            </a:r>
            <a:r>
              <a:rPr lang="zh-CN" altLang="zh-CN" sz="2200" dirty="0"/>
              <a:t>order Koch curve are as follows:</a:t>
            </a:r>
            <a:endParaRPr lang="zh-CN" altLang="zh-CN" sz="2200" dirty="0"/>
          </a:p>
          <a:p>
            <a:pPr>
              <a:defRPr/>
            </a:pPr>
            <a:r>
              <a:rPr lang="zh-CN" altLang="zh-CN" sz="2200" dirty="0"/>
              <a:t>(</a:t>
            </a:r>
            <a:r>
              <a:rPr lang="en-US" altLang="zh-CN" sz="2200" dirty="0"/>
              <a:t>1</a:t>
            </a:r>
            <a:r>
              <a:rPr lang="zh-CN" altLang="zh-CN" sz="2200" dirty="0"/>
              <a:t>) Termination condition (when </a:t>
            </a:r>
            <a:r>
              <a:rPr lang="en-US" altLang="zh-CN" sz="2200" dirty="0"/>
              <a:t>n </a:t>
            </a:r>
            <a:r>
              <a:rPr lang="zh-CN" altLang="zh-CN" sz="2200" dirty="0"/>
              <a:t>equals </a:t>
            </a:r>
            <a:r>
              <a:rPr lang="en-US" altLang="zh-CN" sz="2200" dirty="0"/>
              <a:t>0</a:t>
            </a:r>
            <a:r>
              <a:rPr lang="zh-CN" altLang="zh-CN" sz="2200" dirty="0"/>
              <a:t>): draw a straight line.</a:t>
            </a:r>
            <a:endParaRPr lang="zh-CN" altLang="zh-CN" sz="2200" dirty="0"/>
          </a:p>
          <a:p>
            <a:pPr>
              <a:defRPr/>
            </a:pPr>
            <a:r>
              <a:rPr lang="zh-CN" altLang="zh-CN" sz="2200" dirty="0"/>
              <a:t>(</a:t>
            </a:r>
            <a:r>
              <a:rPr lang="en-US" altLang="zh-CN" sz="2200" dirty="0"/>
              <a:t>2</a:t>
            </a:r>
            <a:r>
              <a:rPr lang="zh-CN" altLang="zh-CN" sz="2200" dirty="0"/>
              <a:t>) Recursive steps (when </a:t>
            </a:r>
            <a:r>
              <a:rPr lang="en-US" altLang="zh-CN" sz="2200" dirty="0"/>
              <a:t>n</a:t>
            </a:r>
            <a:r>
              <a:rPr lang="zh-CN" altLang="zh-CN" sz="2200" dirty="0"/>
              <a:t>1): plot a Koch curve of order </a:t>
            </a:r>
            <a:r>
              <a:rPr lang="en-US" altLang="zh-CN" sz="2200" dirty="0"/>
              <a:t>n-1</a:t>
            </a:r>
            <a:r>
              <a:rPr lang="zh-CN" altLang="zh-CN" sz="2200" dirty="0"/>
              <a:t>; rotate </a:t>
            </a:r>
            <a:r>
              <a:rPr lang="en-US" altLang="zh-CN" sz="2200" dirty="0"/>
              <a:t>60 </a:t>
            </a:r>
            <a:r>
              <a:rPr lang="zh-CN" altLang="zh-CN" sz="2200" dirty="0"/>
              <a:t>degrees </a:t>
            </a:r>
            <a:r>
              <a:rPr lang="zh-CN" altLang="zh-CN" sz="2200" dirty="0"/>
              <a:t>to the left to plot a second Koch curve of order </a:t>
            </a:r>
            <a:r>
              <a:rPr lang="en-US" altLang="zh-CN" sz="2200" dirty="0"/>
              <a:t>n-1</a:t>
            </a:r>
            <a:r>
              <a:rPr lang="zh-CN" altLang="zh-CN" sz="2200" dirty="0"/>
              <a:t>; rotate </a:t>
            </a:r>
            <a:r>
              <a:rPr lang="en-US" altLang="zh-CN" sz="2200" dirty="0"/>
              <a:t>120 </a:t>
            </a:r>
            <a:r>
              <a:rPr lang="zh-CN" altLang="zh-CN" sz="2200" dirty="0"/>
              <a:t>degrees to </a:t>
            </a:r>
            <a:r>
              <a:rPr lang="zh-CN" altLang="zh-CN" sz="2200" dirty="0"/>
              <a:t>the right to plot a third Koch curve of order </a:t>
            </a:r>
            <a:r>
              <a:rPr lang="en-US" altLang="zh-CN" sz="2200" dirty="0"/>
              <a:t>n-1</a:t>
            </a:r>
            <a:r>
              <a:rPr lang="zh-CN" altLang="zh-CN" sz="2200" dirty="0"/>
              <a:t>; rotate </a:t>
            </a:r>
            <a:r>
              <a:rPr lang="en-US" altLang="zh-CN" sz="2200" dirty="0"/>
              <a:t>60 </a:t>
            </a:r>
            <a:r>
              <a:rPr lang="zh-CN" altLang="zh-CN" sz="2200" dirty="0"/>
              <a:t>degrees to </a:t>
            </a:r>
            <a:r>
              <a:rPr lang="zh-CN" altLang="zh-CN" sz="2200" dirty="0"/>
              <a:t>the left to plot a fourth Koch curve of order </a:t>
            </a:r>
            <a:r>
              <a:rPr lang="en-US" altLang="zh-CN" sz="2200" dirty="0"/>
              <a:t>n-1.</a:t>
            </a:r>
            <a:endParaRPr lang="en-US" altLang="zh-CN" sz="2200" dirty="0"/>
          </a:p>
          <a:p>
            <a:pPr>
              <a:defRPr/>
            </a:pPr>
            <a:r>
              <a:rPr lang="zh-CN" altLang="zh-CN" sz="2200" dirty="0"/>
              <a:t>The length of the plotted line of the </a:t>
            </a:r>
            <a:r>
              <a:rPr lang="en-US" altLang="zh-CN" sz="2200" dirty="0"/>
              <a:t>n-1st </a:t>
            </a:r>
            <a:r>
              <a:rPr lang="zh-CN" altLang="zh-CN" sz="2200" dirty="0"/>
              <a:t>order Koch curve is </a:t>
            </a:r>
            <a:r>
              <a:rPr lang="en-US" altLang="zh-CN" sz="2200" dirty="0"/>
              <a:t>1/3 </a:t>
            </a:r>
            <a:r>
              <a:rPr lang="zh-CN" altLang="zh-CN" sz="2200" dirty="0"/>
              <a:t>of the length of the </a:t>
            </a:r>
            <a:r>
              <a:rPr lang="en-US" altLang="zh-CN" sz="2200" dirty="0"/>
              <a:t>nth </a:t>
            </a:r>
            <a:r>
              <a:rPr lang="zh-CN" altLang="zh-CN" sz="2200" dirty="0"/>
              <a:t>order Koch curve</a:t>
            </a:r>
            <a:endParaRPr lang="en-US" altLang="zh-CN" sz="2200" dirty="0">
              <a:ea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402908"/>
            <a:ext cx="10729913" cy="558800"/>
          </a:xfrm>
        </p:spPr>
        <p:txBody>
          <a:bodyPr/>
          <a:lstStyle/>
          <a:p>
            <a:pPr>
              <a:defRPr/>
            </a:pPr>
            <a:r>
              <a:rPr lang="en-US" altLang="zh-CN" sz="3200" dirty="0"/>
              <a:t>[</a:t>
            </a:r>
            <a:r>
              <a:rPr lang="zh-CN" altLang="en-US" sz="3200" dirty="0"/>
              <a:t>Example </a:t>
            </a:r>
            <a:r>
              <a:rPr lang="en-US" altLang="zh-CN" sz="3200" dirty="0"/>
              <a:t>8.57] </a:t>
            </a:r>
            <a:r>
              <a:rPr lang="zh-CN" altLang="en-US" sz="3200" dirty="0"/>
              <a:t>Plotting the Koch curve (</a:t>
            </a:r>
            <a:r>
              <a:rPr lang="en-US" altLang="zh-CN" sz="3200" dirty="0"/>
              <a:t>koch.py</a:t>
            </a:r>
            <a:r>
              <a:rPr lang="zh-CN" altLang="en-US" sz="3200" dirty="0"/>
              <a:t>)</a:t>
            </a:r>
            <a:endParaRPr lang="zh-CN" altLang="en-US" sz="3200" dirty="0"/>
          </a:p>
        </p:txBody>
      </p:sp>
      <p:sp>
        <p:nvSpPr>
          <p:cNvPr id="4" name="文本框 3"/>
          <p:cNvSpPr txBox="1"/>
          <p:nvPr/>
        </p:nvSpPr>
        <p:spPr>
          <a:xfrm>
            <a:off x="119380" y="908685"/>
            <a:ext cx="10403205" cy="5939155"/>
          </a:xfrm>
          <a:prstGeom prst="rect">
            <a:avLst/>
          </a:prstGeom>
          <a:solidFill>
            <a:schemeClr val="accent3">
              <a:lumMod val="20000"/>
              <a:lumOff val="80000"/>
            </a:schemeClr>
          </a:solidFill>
          <a:ln>
            <a:solidFill>
              <a:schemeClr val="accent1"/>
            </a:solidFill>
          </a:ln>
        </p:spPr>
        <p:txBody>
          <a:bodyPr wrap="square">
            <a:spAutoFit/>
          </a:bodyPr>
          <a:lstStyle/>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sys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the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sys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module</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turtle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the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turtle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module</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koch</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 order, size).</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order == 0: #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When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equal to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0</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draw a straight line</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t.forward</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(size)</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#Otherwise, recursively plot the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nth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order Koch curve</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koch</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 order-1, size/3)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#recursively draw a Koch curve of order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n-1</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length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1/3</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t.left</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(60.0) #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rotate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60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degrees to the left</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koch</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 order-1, size/3)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#recursively draw a Koch curve of order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n-1</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length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1/3</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t.right</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(120.0) </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#t.left</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(-120.0) #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rotate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120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degrees to the right (or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-120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degrees to the left)</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koch</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 order-1, size/3)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#recursively draw a Koch curve of order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n-1</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length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1/3</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t.left</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(60.0) #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rotate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60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degrees to the left</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koch</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 order-1, size/3)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#recursively draw a Koch curve of order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n-1</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length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1/3</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main().</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 = int(</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sys.argv</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#nth order Koch curve</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step = 300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#step length</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 = </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turtle.Turtle</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#create turtle object</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koch</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 n, step)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#plot the </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nth </a:t>
            </a:r>
            <a:r>
              <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order Koch curve</a:t>
            </a:r>
            <a:endParaRPr lang="zh-CN"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__name__ == '__main__': main()</a:t>
            </a:r>
            <a:endParaRPr lang="zh-CN"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6804"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75500" y="4941888"/>
            <a:ext cx="475297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p:nvPr>
        </p:nvSpPr>
        <p:spPr>
          <a:xfrm>
            <a:off x="695400" y="548680"/>
            <a:ext cx="9637712" cy="576263"/>
          </a:xfrm>
        </p:spPr>
        <p:txBody>
          <a:bodyPr/>
          <a:lstStyle/>
          <a:p>
            <a:pPr eaLnBrk="1" hangingPunct="1">
              <a:defRPr/>
            </a:pPr>
            <a:r>
              <a:rPr lang="zh-CN" altLang="zh-CN" dirty="0">
                <a:ea typeface="Times New Roman" panose="02020603050405020304" pitchFamily="18" charset="0"/>
              </a:rPr>
              <a:t>Case Study: Tic Tac </a:t>
            </a:r>
            <a:r>
              <a:rPr lang="en-US" altLang="zh-CN" dirty="0">
                <a:ea typeface="Times New Roman" panose="02020603050405020304" pitchFamily="18" charset="0"/>
              </a:rPr>
              <a:t>Toe </a:t>
            </a:r>
            <a:r>
              <a:rPr lang="zh-CN" altLang="zh-CN" dirty="0">
                <a:ea typeface="Times New Roman" panose="02020603050405020304" pitchFamily="18" charset="0"/>
              </a:rPr>
              <a:t>Game</a:t>
            </a:r>
            <a:endParaRPr lang="zh-CN" altLang="en-US" dirty="0">
              <a:ea typeface="Times New Roman" panose="02020603050405020304" pitchFamily="18" charset="0"/>
            </a:endParaRPr>
          </a:p>
        </p:txBody>
      </p:sp>
      <p:sp>
        <p:nvSpPr>
          <p:cNvPr id="79875" name="内容占位符 2"/>
          <p:cNvSpPr>
            <a:spLocks noGrp="1" noChangeArrowheads="1"/>
          </p:cNvSpPr>
          <p:nvPr>
            <p:ph idx="1"/>
          </p:nvPr>
        </p:nvSpPr>
        <p:spPr>
          <a:xfrm>
            <a:off x="334963" y="1268095"/>
            <a:ext cx="11161712" cy="3889375"/>
          </a:xfrm>
        </p:spPr>
        <p:txBody>
          <a:bodyPr/>
          <a:lstStyle/>
          <a:p>
            <a:pPr algn="just" eaLnBrk="1" hangingPunct="1"/>
            <a:r>
              <a:rPr lang="zh-CN" altLang="zh-CN" sz="2200">
                <a:ea typeface="Times New Roman" panose="02020603050405020304" pitchFamily="18" charset="0"/>
              </a:rPr>
              <a:t>The case study in this chapter helps readers gain insight into the use of data structures and algorithms to implement gaming AI through the case study of Tic Tac Toe.</a:t>
            </a:r>
            <a:endParaRPr lang="zh-CN" altLang="zh-CN" sz="2200">
              <a:ea typeface="Times New Roman" panose="02020603050405020304" pitchFamily="18" charset="0"/>
            </a:endParaRPr>
          </a:p>
          <a:p>
            <a:pPr algn="just" eaLnBrk="1" hangingPunct="1"/>
            <a:r>
              <a:rPr lang="zh-CN" altLang="zh-CN" sz="2200">
                <a:ea typeface="Times New Roman" panose="02020603050405020304" pitchFamily="18" charset="0"/>
              </a:rPr>
              <a:t>"Tic-Tac-Toe includes more complex computer artificial intelligence (</a:t>
            </a:r>
            <a:r>
              <a:rPr lang="en-US" altLang="zh-CN" sz="2200">
                <a:ea typeface="Times New Roman" panose="02020603050405020304" pitchFamily="18" charset="0"/>
              </a:rPr>
              <a:t>AI</a:t>
            </a:r>
            <a:r>
              <a:rPr lang="zh-CN" altLang="zh-CN" sz="2200">
                <a:ea typeface="Times New Roman" panose="02020603050405020304" pitchFamily="18" charset="0"/>
              </a:rPr>
              <a:t>) algorithms for placing moves, determining winners and losers, etc. The complexity of the program can be reduced by defining the different functions as independent functions.</a:t>
            </a:r>
            <a:endParaRPr lang="en-US" altLang="zh-CN" sz="2200">
              <a:ea typeface="Times New Roman" panose="02020603050405020304" pitchFamily="18" charset="0"/>
            </a:endParaRPr>
          </a:p>
          <a:p>
            <a:pPr algn="just" eaLnBrk="1" hangingPunct="1"/>
            <a:r>
              <a:rPr lang="zh-CN" altLang="zh-CN" sz="2200">
                <a:ea typeface="Times New Roman" panose="02020603050405020304" pitchFamily="18" charset="0"/>
              </a:rPr>
              <a:t>Tic Tac </a:t>
            </a:r>
            <a:r>
              <a:rPr lang="en-US" altLang="zh-CN" sz="2200">
                <a:ea typeface="Times New Roman" panose="02020603050405020304" pitchFamily="18" charset="0"/>
              </a:rPr>
              <a:t>Toe</a:t>
            </a:r>
            <a:r>
              <a:rPr lang="zh-CN" altLang="zh-CN" sz="2200">
                <a:ea typeface="Times New Roman" panose="02020603050405020304" pitchFamily="18" charset="0"/>
              </a:rPr>
              <a:t>, also known as Three Checks and Three in a Row, is a casual puzzle game. The specific gameplay is on a </a:t>
            </a:r>
            <a:r>
              <a:rPr lang="en-US" altLang="zh-CN" sz="2200">
                <a:ea typeface="Times New Roman" panose="02020603050405020304" pitchFamily="18" charset="0"/>
              </a:rPr>
              <a:t>3*3 </a:t>
            </a:r>
            <a:r>
              <a:rPr lang="zh-CN" altLang="zh-CN" sz="2200">
                <a:ea typeface="Times New Roman" panose="02020603050405020304" pitchFamily="18" charset="0"/>
              </a:rPr>
              <a:t>board, a player with </a:t>
            </a:r>
            <a:r>
              <a:rPr lang="en-US" altLang="zh-CN" sz="2200">
                <a:ea typeface="Times New Roman" panose="02020603050405020304" pitchFamily="18" charset="0"/>
              </a:rPr>
              <a:t>X </a:t>
            </a:r>
            <a:r>
              <a:rPr lang="zh-CN" altLang="zh-CN" sz="2200">
                <a:ea typeface="Times New Roman" panose="02020603050405020304" pitchFamily="18" charset="0"/>
              </a:rPr>
              <a:t>as a piece, another player with </a:t>
            </a:r>
            <a:r>
              <a:rPr lang="en-US" altLang="zh-CN" sz="2200">
                <a:ea typeface="Times New Roman" panose="02020603050405020304" pitchFamily="18" charset="0"/>
              </a:rPr>
              <a:t>O </a:t>
            </a:r>
            <a:r>
              <a:rPr lang="zh-CN" altLang="zh-CN" sz="2200">
                <a:ea typeface="Times New Roman" panose="02020603050405020304" pitchFamily="18" charset="0"/>
              </a:rPr>
              <a:t>as a piece, who first draws three pieces in </a:t>
            </a:r>
            <a:r>
              <a:rPr lang="zh-CN" altLang="zh-CN" sz="2200">
                <a:solidFill>
                  <a:srgbClr val="FF0000"/>
                </a:solidFill>
                <a:ea typeface="Times New Roman" panose="02020603050405020304" pitchFamily="18" charset="0"/>
              </a:rPr>
              <a:t>a row</a:t>
            </a:r>
            <a:r>
              <a:rPr lang="zh-CN" altLang="zh-CN" sz="2200">
                <a:ea typeface="Times New Roman" panose="02020603050405020304" pitchFamily="18" charset="0"/>
              </a:rPr>
              <a:t>, </a:t>
            </a:r>
            <a:r>
              <a:rPr lang="zh-CN" altLang="zh-CN" sz="2200">
                <a:solidFill>
                  <a:srgbClr val="FF0000"/>
                </a:solidFill>
                <a:ea typeface="Times New Roman" panose="02020603050405020304" pitchFamily="18" charset="0"/>
              </a:rPr>
              <a:t>column </a:t>
            </a:r>
            <a:r>
              <a:rPr lang="zh-CN" altLang="zh-CN" sz="2200">
                <a:ea typeface="Times New Roman" panose="02020603050405020304" pitchFamily="18" charset="0"/>
              </a:rPr>
              <a:t>or diagonal </a:t>
            </a:r>
            <a:r>
              <a:rPr lang="zh-CN" altLang="zh-CN" sz="2200">
                <a:solidFill>
                  <a:srgbClr val="FF0000"/>
                </a:solidFill>
                <a:ea typeface="Times New Roman" panose="02020603050405020304" pitchFamily="18" charset="0"/>
              </a:rPr>
              <a:t>on the </a:t>
            </a:r>
            <a:r>
              <a:rPr lang="zh-CN" altLang="zh-CN" sz="2200">
                <a:ea typeface="Times New Roman" panose="02020603050405020304" pitchFamily="18" charset="0"/>
              </a:rPr>
              <a:t>board, you can win, if the board is full and no one wins, it is a draw!</a:t>
            </a:r>
            <a:endParaRPr lang="en-US" altLang="zh-CN" sz="2200">
              <a:ea typeface="Times New Roman" panose="02020603050405020304" pitchFamily="18" charset="0"/>
            </a:endParaRPr>
          </a:p>
          <a:p>
            <a:pPr algn="just" eaLnBrk="1" hangingPunct="1"/>
            <a:r>
              <a:rPr lang="zh-CN" altLang="en-US" sz="2200">
                <a:ea typeface="Times New Roman" panose="02020603050405020304" pitchFamily="18" charset="0"/>
              </a:rPr>
              <a:t>The solution and source code etc. of the case studies are provided in electronic format, please scan the QR code in the tutorial for details</a:t>
            </a:r>
            <a:endParaRPr lang="zh-CN" altLang="en-US" sz="2200">
              <a:ea typeface="Times New Roman" panose="02020603050405020304" pitchFamily="18" charset="0"/>
            </a:endParaRPr>
          </a:p>
        </p:txBody>
      </p:sp>
      <p:pic>
        <p:nvPicPr>
          <p:cNvPr id="79876"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264650" y="5157153"/>
            <a:ext cx="194786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1130300" y="402908"/>
            <a:ext cx="9602788" cy="504825"/>
          </a:xfrm>
        </p:spPr>
        <p:txBody>
          <a:bodyPr/>
          <a:lstStyle/>
          <a:p>
            <a:pPr>
              <a:defRPr/>
            </a:pPr>
            <a:r>
              <a:rPr lang="zh-CN" altLang="zh-CN"/>
              <a:t>Tic Tac Toe Game Design Ideas</a:t>
            </a:r>
            <a:endParaRPr lang="zh-CN" altLang="en-US"/>
          </a:p>
        </p:txBody>
      </p:sp>
      <p:sp>
        <p:nvSpPr>
          <p:cNvPr id="4" name="矩形 3"/>
          <p:cNvSpPr/>
          <p:nvPr/>
        </p:nvSpPr>
        <p:spPr>
          <a:xfrm>
            <a:off x="119063" y="881380"/>
            <a:ext cx="11857037" cy="5846445"/>
          </a:xfrm>
          <a:prstGeom prst="rect">
            <a:avLst/>
          </a:prstGeom>
        </p:spPr>
        <p:txBody>
          <a:bodyPr>
            <a:spAutoFit/>
          </a:bodyPr>
          <a:lstStyle/>
          <a:p>
            <a:pPr indent="266700" algn="just">
              <a:spcAft>
                <a:spcPts val="0"/>
              </a:spcAft>
              <a:defRPr/>
            </a:pP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The board is represented by a list of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9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elements, and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board[0]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to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board[8]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store strings representing the pieces, which can contain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"X"</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"O"</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or the numbers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0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to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8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(for unplayed pieces). The flow of the program is as follows:</a:t>
            </a:r>
            <a:endPar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Initialize the board;</a:t>
            </a:r>
            <a:endPar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The player is asked to choose a piece: piece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X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goes first, piece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O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goes second;</a:t>
            </a:r>
            <a:endPar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3</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Display the board and drop layout (call function </a:t>
            </a:r>
            <a:r>
              <a:rPr lang="en-US" altLang="zh-CN" sz="2200" b="1" kern="100" dirty="0" err="1">
                <a:latin typeface="Times New Roman" panose="02020603050405020304" pitchFamily="18" charset="0"/>
                <a:ea typeface="Times New Roman" panose="02020603050405020304" pitchFamily="18" charset="0"/>
                <a:cs typeface="Times New Roman" panose="02020603050405020304" pitchFamily="18" charset="0"/>
              </a:rPr>
              <a:t>display_board</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4</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Cyclic turn drop:</a:t>
            </a:r>
            <a:endPar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4-1</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If the player falls, ask the fall position (call function </a:t>
            </a:r>
            <a:r>
              <a:rPr lang="en-US" altLang="zh-CN" sz="2200" b="1" kern="100" dirty="0" err="1">
                <a:latin typeface="Times New Roman" panose="02020603050405020304" pitchFamily="18" charset="0"/>
                <a:ea typeface="Times New Roman" panose="02020603050405020304" pitchFamily="18" charset="0"/>
                <a:cs typeface="Times New Roman" panose="02020603050405020304" pitchFamily="18" charset="0"/>
              </a:rPr>
              <a:t>getPlayerMove</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then judge whether the player wins (call function </a:t>
            </a:r>
            <a:r>
              <a:rPr lang="en-US" altLang="zh-CN" sz="2200" b="1" kern="100" dirty="0" err="1">
                <a:latin typeface="Times New Roman" panose="02020603050405020304" pitchFamily="18" charset="0"/>
                <a:ea typeface="Times New Roman" panose="02020603050405020304" pitchFamily="18" charset="0"/>
                <a:cs typeface="Times New Roman" panose="02020603050405020304" pitchFamily="18" charset="0"/>
              </a:rPr>
              <a:t>isWinner</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if win, display the board (call function </a:t>
            </a:r>
            <a:r>
              <a:rPr lang="en-US" altLang="zh-CN" sz="2200" b="1" kern="100" dirty="0" err="1">
                <a:latin typeface="Times New Roman" panose="02020603050405020304" pitchFamily="18" charset="0"/>
                <a:ea typeface="Times New Roman" panose="02020603050405020304" pitchFamily="18" charset="0"/>
                <a:cs typeface="Times New Roman" panose="02020603050405020304" pitchFamily="18" charset="0"/>
              </a:rPr>
              <a:t>display_board</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output the information,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break to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jump out of the loop;</a:t>
            </a:r>
            <a:endPar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4-2</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If the computer artificial intelligence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AI</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falls, it calculates the fall position according to the computer artificial intelligence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AI</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fall algorithm, and then determines whether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the AI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wins (call the function </a:t>
            </a:r>
            <a:r>
              <a:rPr lang="en-US" altLang="zh-CN" sz="2200" b="1" kern="100" dirty="0" err="1">
                <a:latin typeface="Times New Roman" panose="02020603050405020304" pitchFamily="18" charset="0"/>
                <a:ea typeface="Times New Roman" panose="02020603050405020304" pitchFamily="18" charset="0"/>
                <a:cs typeface="Times New Roman" panose="02020603050405020304" pitchFamily="18" charset="0"/>
              </a:rPr>
              <a:t>isWinner</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and if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the AI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wins, it displays the board (call the function </a:t>
            </a:r>
            <a:r>
              <a:rPr lang="en-US" altLang="zh-CN" sz="2200" b="1" kern="100" dirty="0" err="1">
                <a:latin typeface="Times New Roman" panose="02020603050405020304" pitchFamily="18" charset="0"/>
                <a:ea typeface="Times New Roman" panose="02020603050405020304" pitchFamily="18" charset="0"/>
                <a:cs typeface="Times New Roman" panose="02020603050405020304" pitchFamily="18" charset="0"/>
              </a:rPr>
              <a:t>display_board</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outputs the information, and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break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jumps out of the loop;</a:t>
            </a:r>
            <a:endPar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4-3</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Determine whether it is a tie (call function </a:t>
            </a:r>
            <a:r>
              <a:rPr lang="en-US" altLang="zh-CN" sz="2200" b="1" kern="100" dirty="0" err="1">
                <a:latin typeface="Times New Roman" panose="02020603050405020304" pitchFamily="18" charset="0"/>
                <a:ea typeface="Times New Roman" panose="02020603050405020304" pitchFamily="18" charset="0"/>
                <a:cs typeface="Times New Roman" panose="02020603050405020304" pitchFamily="18" charset="0"/>
              </a:rPr>
              <a:t>isTie</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if it is a tie, display the board (call function </a:t>
            </a:r>
            <a:r>
              <a:rPr lang="en-US" altLang="zh-CN" sz="2200" b="1" kern="100" dirty="0" err="1">
                <a:latin typeface="Times New Roman" panose="02020603050405020304" pitchFamily="18" charset="0"/>
                <a:ea typeface="Times New Roman" panose="02020603050405020304" pitchFamily="18" charset="0"/>
                <a:cs typeface="Times New Roman" panose="02020603050405020304" pitchFamily="18" charset="0"/>
              </a:rPr>
              <a:t>display_board</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output the information,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break </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to jump out of the loop; otherwise, continue to take turns to drop.</a:t>
            </a:r>
            <a:endParaRPr lang="zh-CN" altLang="en-US" sz="22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a:xfrm>
            <a:off x="581571" y="822325"/>
            <a:ext cx="10668000" cy="1143000"/>
          </a:xfrm>
          <a:noFill/>
          <a:extLst>
            <a:ext uri="{909E8E84-426E-40DD-AFC4-6F175D3DCCD1}">
              <a14:hiddenFill xmlns:a14="http://schemas.microsoft.com/office/drawing/2010/main">
                <a:solidFill>
                  <a:srgbClr val="FFFFFF"/>
                </a:solidFill>
              </a14:hiddenFill>
            </a:ext>
          </a:extLst>
        </p:spPr>
        <p:txBody>
          <a:bodyPr/>
          <a:lstStyle/>
          <a:p>
            <a:pPr marL="228600" indent="-228600" algn="l"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sz="2800" dirty="0">
                <a:highlight>
                  <a:srgbClr val="00FFFF"/>
                </a:highlight>
                <a:latin typeface="+mn-lt"/>
                <a:cs typeface="Times New Roman" panose="02020603050405020304" pitchFamily="18" charset="0"/>
              </a:rPr>
              <a:t>[Example </a:t>
            </a:r>
            <a:r>
              <a:rPr lang="en-US" altLang="zh-CN" sz="2800" dirty="0">
                <a:highlight>
                  <a:srgbClr val="00FFFF"/>
                </a:highlight>
                <a:latin typeface="+mn-lt"/>
                <a:cs typeface="Times New Roman" panose="02020603050405020304" pitchFamily="18" charset="0"/>
              </a:rPr>
              <a:t>8.5</a:t>
            </a:r>
            <a:r>
              <a:rPr lang="zh-CN" altLang="zh-CN" sz="2800" dirty="0">
                <a:highlight>
                  <a:srgbClr val="00FFFF"/>
                </a:highlight>
                <a:latin typeface="+mn-lt"/>
                <a:cs typeface="Times New Roman" panose="02020603050405020304" pitchFamily="18" charset="0"/>
              </a:rPr>
              <a:t>] Function Call Example </a:t>
            </a:r>
            <a:r>
              <a:rPr lang="en-US" altLang="zh-CN" sz="2800" dirty="0">
                <a:highlight>
                  <a:srgbClr val="00FFFF"/>
                </a:highlight>
                <a:latin typeface="+mn-lt"/>
                <a:cs typeface="Times New Roman" panose="02020603050405020304" pitchFamily="18" charset="0"/>
              </a:rPr>
              <a:t>2</a:t>
            </a:r>
            <a:endParaRPr lang="zh-CN" altLang="en-US" sz="2800" dirty="0">
              <a:highlight>
                <a:srgbClr val="00FFFF"/>
              </a:highlight>
              <a:latin typeface="+mn-lt"/>
              <a:cs typeface="Times New Roman" panose="02020603050405020304" pitchFamily="18" charset="0"/>
            </a:endParaRPr>
          </a:p>
        </p:txBody>
      </p:sp>
      <p:sp>
        <p:nvSpPr>
          <p:cNvPr id="21507" name="内容占位符 2"/>
          <p:cNvSpPr>
            <a:spLocks noGrp="1" noChangeArrowheads="1"/>
          </p:cNvSpPr>
          <p:nvPr>
            <p:ph idx="1"/>
          </p:nvPr>
        </p:nvSpPr>
        <p:spPr>
          <a:xfrm>
            <a:off x="839788" y="1628775"/>
            <a:ext cx="10944225" cy="4114800"/>
          </a:xfrm>
        </p:spPr>
        <p:txBody>
          <a:bodyPr/>
          <a:lstStyle/>
          <a:p>
            <a:pPr eaLnBrk="1" hangingPunct="1"/>
            <a:r>
              <a:rPr lang="zh-CN" altLang="zh-CN" sz="2400">
                <a:ea typeface="Times New Roman" panose="02020603050405020304" pitchFamily="18" charset="0"/>
              </a:rPr>
              <a:t>First a function that defines a function that calculates and returns the </a:t>
            </a:r>
            <a:r>
              <a:rPr lang="en-US" altLang="zh-CN" sz="2400">
                <a:ea typeface="Times New Roman" panose="02020603050405020304" pitchFamily="18" charset="0"/>
              </a:rPr>
              <a:t>nth harmonic </a:t>
            </a:r>
            <a:r>
              <a:rPr lang="zh-CN" altLang="zh-CN" sz="2400">
                <a:ea typeface="Times New Roman" panose="02020603050405020304" pitchFamily="18" charset="0"/>
              </a:rPr>
              <a:t>number (</a:t>
            </a:r>
            <a:r>
              <a:rPr lang="en-US" altLang="zh-CN" sz="2400">
                <a:ea typeface="Times New Roman" panose="02020603050405020304" pitchFamily="18" charset="0"/>
              </a:rPr>
              <a:t>1 + 1/2 + 1/3 + ... + 1/n</a:t>
            </a:r>
            <a:r>
              <a:rPr lang="zh-CN" altLang="zh-CN" sz="2400">
                <a:ea typeface="Times New Roman" panose="02020603050405020304" pitchFamily="18" charset="0"/>
              </a:rPr>
              <a:t>), outputting the first </a:t>
            </a:r>
            <a:r>
              <a:rPr lang="en-US" altLang="zh-CN" sz="2400">
                <a:ea typeface="Times New Roman" panose="02020603050405020304" pitchFamily="18" charset="0"/>
              </a:rPr>
              <a:t>n </a:t>
            </a:r>
            <a:r>
              <a:rPr lang="zh-CN" altLang="zh-CN" sz="2400">
                <a:ea typeface="Times New Roman" panose="02020603050405020304" pitchFamily="18" charset="0"/>
              </a:rPr>
              <a:t>harmonic numbers</a:t>
            </a:r>
            <a:endParaRPr lang="zh-CN" altLang="en-US" sz="2400">
              <a:ea typeface="Times New Roman" panose="02020603050405020304" pitchFamily="18" charset="0"/>
            </a:endParaRPr>
          </a:p>
        </p:txBody>
      </p:sp>
      <p:pic>
        <p:nvPicPr>
          <p:cNvPr id="21508"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68298" y="3716973"/>
            <a:ext cx="409892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91770" y="2817495"/>
            <a:ext cx="7776845" cy="376174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sys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harmonic(n): #Calculate the harmonic number of order n (1 + 1/2 + 1/3 + ... + 1/n)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0.0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i in range(1, n+1):</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1.0 / i</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total</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 int(sys.argv[1]) # get the harmonic number order from the first argument on the command line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in range(1, n+1): #Output the value of the first n summed numbers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print(harmonic(i))</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标题 1"/>
          <p:cNvSpPr txBox="1">
            <a:spLocks noChangeArrowheads="1"/>
          </p:cNvSpPr>
          <p:nvPr/>
        </p:nvSpPr>
        <p:spPr bwMode="auto">
          <a:xfrm>
            <a:off x="1055440" y="533717"/>
            <a:ext cx="9720262" cy="569913"/>
          </a:xfrm>
          <a:prstGeom prst="rect">
            <a:avLst/>
          </a:prstGeom>
          <a:solidFill>
            <a:schemeClr val="accent5">
              <a:lumMod val="20000"/>
              <a:lumOff val="80000"/>
            </a:schemeClr>
          </a:solidFill>
          <a:ln>
            <a:noFill/>
          </a:ln>
        </p:spPr>
        <p:txBody>
          <a:bodyPr/>
          <a:lstStyle>
            <a:lvl1pPr algn="ctr" rtl="0" eaLnBrk="0" fontAlgn="base" hangingPunct="0">
              <a:lnSpc>
                <a:spcPct val="90000"/>
              </a:lnSpc>
              <a:spcBef>
                <a:spcPct val="0"/>
              </a:spcBef>
              <a:spcAft>
                <a:spcPct val="0"/>
              </a:spcAft>
              <a:defRPr sz="36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2pPr>
            <a:lvl3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3pPr>
            <a:lvl4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4pPr>
            <a:lvl5pPr algn="l" rtl="0" eaLnBrk="0" fontAlgn="base" hangingPunct="0">
              <a:lnSpc>
                <a:spcPct val="90000"/>
              </a:lnSpc>
              <a:spcBef>
                <a:spcPct val="0"/>
              </a:spcBef>
              <a:spcAft>
                <a:spcPct val="0"/>
              </a:spcAft>
              <a:defRPr sz="3200">
                <a:solidFill>
                  <a:schemeClr val="tx1"/>
                </a:solidFill>
                <a:latin typeface="Century Gothic" panose="020B0502020202020204" pitchFamily="34" charset="0"/>
              </a:defRPr>
            </a:lvl5pPr>
            <a:lvl6pPr marL="457200" algn="l" rtl="0" fontAlgn="base">
              <a:lnSpc>
                <a:spcPct val="90000"/>
              </a:lnSpc>
              <a:spcBef>
                <a:spcPct val="0"/>
              </a:spcBef>
              <a:spcAft>
                <a:spcPct val="0"/>
              </a:spcAft>
              <a:defRPr sz="3200">
                <a:solidFill>
                  <a:schemeClr val="tx1"/>
                </a:solidFill>
                <a:latin typeface="Century Gothic" panose="020B0502020202020204" pitchFamily="34" charset="0"/>
              </a:defRPr>
            </a:lvl6pPr>
            <a:lvl7pPr marL="914400" algn="l" rtl="0" fontAlgn="base">
              <a:lnSpc>
                <a:spcPct val="90000"/>
              </a:lnSpc>
              <a:spcBef>
                <a:spcPct val="0"/>
              </a:spcBef>
              <a:spcAft>
                <a:spcPct val="0"/>
              </a:spcAft>
              <a:defRPr sz="3200">
                <a:solidFill>
                  <a:schemeClr val="tx1"/>
                </a:solidFill>
                <a:latin typeface="Century Gothic" panose="020B0502020202020204" pitchFamily="34" charset="0"/>
              </a:defRPr>
            </a:lvl7pPr>
            <a:lvl8pPr marL="1371600" algn="l" rtl="0" fontAlgn="base">
              <a:lnSpc>
                <a:spcPct val="90000"/>
              </a:lnSpc>
              <a:spcBef>
                <a:spcPct val="0"/>
              </a:spcBef>
              <a:spcAft>
                <a:spcPct val="0"/>
              </a:spcAft>
              <a:defRPr sz="3200">
                <a:solidFill>
                  <a:schemeClr val="tx1"/>
                </a:solidFill>
                <a:latin typeface="Century Gothic" panose="020B0502020202020204" pitchFamily="34" charset="0"/>
              </a:defRPr>
            </a:lvl8pPr>
            <a:lvl9pPr marL="1828800" algn="l" rtl="0" fontAlgn="base">
              <a:lnSpc>
                <a:spcPct val="90000"/>
              </a:lnSpc>
              <a:spcBef>
                <a:spcPct val="0"/>
              </a:spcBef>
              <a:spcAft>
                <a:spcPct val="0"/>
              </a:spcAft>
              <a:defRPr sz="3200">
                <a:solidFill>
                  <a:schemeClr val="tx1"/>
                </a:solidFill>
                <a:latin typeface="Century Gothic" panose="020B0502020202020204" pitchFamily="34" charset="0"/>
              </a:defRPr>
            </a:lvl9pPr>
          </a:lstStyle>
          <a:p>
            <a:pPr defTabSz="914400" eaLnBrk="1" hangingPunct="1">
              <a:defRPr/>
            </a:pPr>
            <a:r>
              <a:rPr lang="zh-CN" altLang="zh-CN" dirty="0">
                <a:ea typeface="Times New Roman" panose="02020603050405020304" pitchFamily="18" charset="0"/>
                <a:cs typeface="Times New Roman" panose="02020603050405020304" pitchFamily="18" charset="0"/>
              </a:rPr>
              <a:t>Calls to fun</a:t>
            </a:r>
            <a:r>
              <a:rPr lang="en-US" altLang="zh-CN" dirty="0">
                <a:ea typeface="Times New Roman" panose="02020603050405020304" pitchFamily="18" charset="0"/>
                <a:cs typeface="Times New Roman" panose="02020603050405020304" pitchFamily="18" charset="0"/>
              </a:rPr>
              <a:t>c</a:t>
            </a:r>
            <a:r>
              <a:rPr lang="zh-CN" altLang="zh-CN" dirty="0">
                <a:ea typeface="Times New Roman" panose="02020603050405020304" pitchFamily="18" charset="0"/>
                <a:cs typeface="Times New Roman" panose="02020603050405020304" pitchFamily="18" charset="0"/>
              </a:rPr>
              <a:t>tions </a:t>
            </a:r>
            <a:r>
              <a:rPr lang="zh-CN" altLang="en-US" dirty="0">
                <a:ea typeface="Times New Roman" panose="02020603050405020304" pitchFamily="18" charset="0"/>
                <a:cs typeface="Times New Roman" panose="02020603050405020304" pitchFamily="18" charset="0"/>
              </a:rPr>
              <a:t>(</a:t>
            </a:r>
            <a:r>
              <a:rPr lang="en-US" altLang="zh-CN" dirty="0">
                <a:ea typeface="Times New Roman" panose="02020603050405020304" pitchFamily="18" charset="0"/>
                <a:cs typeface="Times New Roman" panose="02020603050405020304" pitchFamily="18" charset="0"/>
              </a:rPr>
              <a:t>2</a:t>
            </a:r>
            <a:r>
              <a:rPr lang="zh-CN" altLang="en-US" dirty="0">
                <a:ea typeface="Times New Roman" panose="02020603050405020304" pitchFamily="18" charset="0"/>
                <a:cs typeface="Times New Roman" panose="02020603050405020304" pitchFamily="18" charset="0"/>
              </a:rPr>
              <a:t>)</a:t>
            </a:r>
            <a:endParaRPr lang="zh-CN" altLang="en-US" dirty="0">
              <a:ea typeface="Times New Roman" panose="02020603050405020304" pitchFamily="18"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1130300" y="402908"/>
            <a:ext cx="9602788" cy="504825"/>
          </a:xfrm>
        </p:spPr>
        <p:txBody>
          <a:bodyPr/>
          <a:lstStyle/>
          <a:p>
            <a:pPr>
              <a:defRPr/>
            </a:pPr>
            <a:r>
              <a:rPr lang="zh-CN" altLang="zh-CN"/>
              <a:t>Tic Tac Toe Game Design Ideas</a:t>
            </a:r>
            <a:endParaRPr lang="zh-CN" altLang="en-US"/>
          </a:p>
        </p:txBody>
      </p:sp>
      <p:sp>
        <p:nvSpPr>
          <p:cNvPr id="4" name="矩形 3"/>
          <p:cNvSpPr/>
          <p:nvPr/>
        </p:nvSpPr>
        <p:spPr>
          <a:xfrm>
            <a:off x="119063" y="1024890"/>
            <a:ext cx="11857037" cy="3138170"/>
          </a:xfrm>
          <a:prstGeom prst="rect">
            <a:avLst/>
          </a:prstGeom>
        </p:spPr>
        <p:txBody>
          <a:bodyPr>
            <a:spAutoFit/>
          </a:bodyPr>
          <a:lstStyle/>
          <a:p>
            <a:pPr indent="266700" algn="just">
              <a:spcAft>
                <a:spcPts val="0"/>
              </a:spcAft>
              <a:defRPr/>
            </a:pP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The computerized artificial intelligence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AI</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drop algorithm is as follows:</a:t>
            </a:r>
            <a:endPar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If a position can be won by a drop, that position is chosen;</a:t>
            </a:r>
            <a:endPar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Otherwise, a position is chosen if the player in that position can win by landing next;</a:t>
            </a:r>
            <a:endPar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3</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Otherwise, choose the empty position in the order of center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4</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corner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0</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6</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8</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and side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3</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5</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7</a:t>
            </a:r>
            <a:r>
              <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defRPr/>
            </a:pPr>
            <a:r>
              <a:rPr lang="zh-CN" altLang="zh-CN" sz="2200" b="1" dirty="0">
                <a:latin typeface="Times New Roman" panose="02020603050405020304" pitchFamily="18" charset="0"/>
                <a:ea typeface="Times New Roman" panose="02020603050405020304" pitchFamily="18" charset="0"/>
                <a:cs typeface="Times New Roman" panose="02020603050405020304" pitchFamily="18" charset="0"/>
              </a:rPr>
              <a:t>The rules for determining winners and losers are as follows: If three horizontal lines (</a:t>
            </a:r>
            <a:r>
              <a:rPr lang="en-US" altLang="zh-CN" sz="2200" b="1" dirty="0">
                <a:latin typeface="Times New Roman" panose="02020603050405020304" pitchFamily="18" charset="0"/>
                <a:ea typeface="Times New Roman" panose="02020603050405020304" pitchFamily="18" charset="0"/>
                <a:cs typeface="Times New Roman" panose="02020603050405020304" pitchFamily="18" charset="0"/>
              </a:rPr>
              <a:t>(0,1,2), (3,4,5), (6,7,8)</a:t>
            </a:r>
            <a:r>
              <a:rPr lang="zh-CN" altLang="zh-CN" sz="2200" b="1" dirty="0">
                <a:latin typeface="Times New Roman" panose="02020603050405020304" pitchFamily="18" charset="0"/>
                <a:ea typeface="Times New Roman" panose="02020603050405020304" pitchFamily="18" charset="0"/>
                <a:cs typeface="Times New Roman" panose="02020603050405020304" pitchFamily="18" charset="0"/>
              </a:rPr>
              <a:t>), three vertical lines (</a:t>
            </a:r>
            <a:r>
              <a:rPr lang="en-US" altLang="zh-CN" sz="2200" b="1" dirty="0">
                <a:latin typeface="Times New Roman" panose="02020603050405020304" pitchFamily="18" charset="0"/>
                <a:ea typeface="Times New Roman" panose="02020603050405020304" pitchFamily="18" charset="0"/>
                <a:cs typeface="Times New Roman" panose="02020603050405020304" pitchFamily="18" charset="0"/>
              </a:rPr>
              <a:t>(0,3,6), (1,4,7), (2,5,8))</a:t>
            </a:r>
            <a:r>
              <a:rPr lang="zh-CN" altLang="zh-CN" sz="2200" b="1" dirty="0">
                <a:latin typeface="Times New Roman" panose="02020603050405020304" pitchFamily="18" charset="0"/>
                <a:ea typeface="Times New Roman" panose="02020603050405020304" pitchFamily="18" charset="0"/>
                <a:cs typeface="Times New Roman" panose="02020603050405020304" pitchFamily="18" charset="0"/>
              </a:rPr>
              <a:t>, and two diagonal lines (</a:t>
            </a:r>
            <a:r>
              <a:rPr lang="en-US" altLang="zh-CN" sz="2200" b="1" dirty="0">
                <a:latin typeface="Times New Roman" panose="02020603050405020304" pitchFamily="18" charset="0"/>
                <a:ea typeface="Times New Roman" panose="02020603050405020304" pitchFamily="18" charset="0"/>
                <a:cs typeface="Times New Roman" panose="02020603050405020304" pitchFamily="18" charset="0"/>
              </a:rPr>
              <a:t>(0,4,8), (2,4,6)) </a:t>
            </a:r>
            <a:r>
              <a:rPr lang="zh-CN" altLang="zh-CN" sz="2200" b="1" dirty="0">
                <a:latin typeface="Times New Roman" panose="02020603050405020304" pitchFamily="18" charset="0"/>
                <a:ea typeface="Times New Roman" panose="02020603050405020304" pitchFamily="18" charset="0"/>
                <a:cs typeface="Times New Roman" panose="02020603050405020304" pitchFamily="18" charset="0"/>
              </a:rPr>
              <a:t>in a total of eight cases of three squares are equal, then the side of the player wins the game. If all squares fall, it is a draw</a:t>
            </a:r>
            <a:endParaRPr lang="zh-CN" altLang="en-US" sz="22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1128713" y="402908"/>
            <a:ext cx="9602787" cy="504825"/>
          </a:xfrm>
        </p:spPr>
        <p:txBody>
          <a:bodyPr/>
          <a:lstStyle/>
          <a:p>
            <a:pPr>
              <a:defRPr/>
            </a:pPr>
            <a:r>
              <a:rPr lang="zh-CN" altLang="zh-CN"/>
              <a:t>Example of program results</a:t>
            </a:r>
            <a:endParaRPr lang="zh-CN" altLang="en-US"/>
          </a:p>
        </p:txBody>
      </p:sp>
      <p:pic>
        <p:nvPicPr>
          <p:cNvPr id="81923"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28713" y="1124268"/>
            <a:ext cx="35306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4972368"/>
            <a:ext cx="35306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3963" y="1124268"/>
            <a:ext cx="280035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1124268"/>
            <a:ext cx="27622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动作按钮: 转到结尾 1">
            <a:hlinkClick r:id="" action="ppaction://hlinkshowjump?jump=lastslide" highlightClick="1"/>
          </p:cNvPr>
          <p:cNvSpPr/>
          <p:nvPr/>
        </p:nvSpPr>
        <p:spPr>
          <a:xfrm>
            <a:off x="10128250" y="5013325"/>
            <a:ext cx="1368425" cy="1152525"/>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Rot="1" noChangeArrowheads="1"/>
          </p:cNvSpPr>
          <p:nvPr/>
        </p:nvSpPr>
        <p:spPr bwMode="auto">
          <a:xfrm>
            <a:off x="304800" y="1905000"/>
            <a:ext cx="11582400" cy="1265238"/>
          </a:xfrm>
          <a:prstGeom prst="rect">
            <a:avLst/>
          </a:prstGeom>
          <a:noFill/>
          <a:ln w="9525">
            <a:noFill/>
            <a:miter lim="800000"/>
          </a:ln>
        </p:spPr>
        <p:txBody>
          <a:bodyPr/>
          <a:lstStyle/>
          <a:p>
            <a:pPr algn="ctr">
              <a:lnSpc>
                <a:spcPct val="125000"/>
              </a:lnSpc>
              <a:spcBef>
                <a:spcPts val="1800"/>
              </a:spcBef>
              <a:buClr>
                <a:schemeClr val="hlink"/>
              </a:buClr>
              <a:buSzPct val="70000"/>
              <a:defRPr/>
            </a:pPr>
            <a:r>
              <a:rPr lang="en-US" altLang="zh-CN" sz="72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Thank!</a:t>
            </a:r>
            <a:endParaRPr lang="en-US" altLang="zh-CN" sz="72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a:xfrm>
            <a:off x="1055440" y="548680"/>
            <a:ext cx="9604375" cy="576262"/>
          </a:xfrm>
        </p:spPr>
        <p:txBody>
          <a:bodyPr/>
          <a:lstStyle/>
          <a:p>
            <a:pPr eaLnBrk="1" hangingPunct="1">
              <a:defRPr/>
            </a:pPr>
            <a:r>
              <a:rPr lang="zh-CN" altLang="zh-CN" dirty="0">
                <a:ea typeface="Times New Roman" panose="02020603050405020304" pitchFamily="18" charset="0"/>
              </a:rPr>
              <a:t>Side effects of functions</a:t>
            </a:r>
            <a:endParaRPr lang="zh-CN" altLang="en-US" dirty="0">
              <a:ea typeface="Times New Roman" panose="02020603050405020304" pitchFamily="18" charset="0"/>
            </a:endParaRPr>
          </a:p>
        </p:txBody>
      </p:sp>
      <p:sp>
        <p:nvSpPr>
          <p:cNvPr id="22531" name="内容占位符 2"/>
          <p:cNvSpPr>
            <a:spLocks noGrp="1" noChangeArrowheads="1"/>
          </p:cNvSpPr>
          <p:nvPr>
            <p:ph idx="1"/>
          </p:nvPr>
        </p:nvSpPr>
        <p:spPr>
          <a:xfrm>
            <a:off x="623888" y="1196975"/>
            <a:ext cx="11160125" cy="4114800"/>
          </a:xfrm>
        </p:spPr>
        <p:txBody>
          <a:bodyPr/>
          <a:lstStyle/>
          <a:p>
            <a:pPr eaLnBrk="1" hangingPunct="1"/>
            <a:r>
              <a:rPr lang="zh-CN" altLang="zh-CN" sz="3200">
                <a:solidFill>
                  <a:srgbClr val="FF0000"/>
                </a:solidFill>
                <a:ea typeface="Times New Roman" panose="02020603050405020304" pitchFamily="18" charset="0"/>
              </a:rPr>
              <a:t>pure </a:t>
            </a:r>
            <a:r>
              <a:rPr lang="en-US" altLang="zh-CN" sz="3200">
                <a:ea typeface="Times New Roman" panose="02020603050405020304" pitchFamily="18" charset="0"/>
              </a:rPr>
              <a:t>function</a:t>
            </a:r>
            <a:endParaRPr lang="en-US" altLang="zh-CN" sz="3200">
              <a:ea typeface="Times New Roman" panose="02020603050405020304" pitchFamily="18" charset="0"/>
            </a:endParaRPr>
          </a:p>
          <a:p>
            <a:pPr lvl="1" eaLnBrk="1" hangingPunct="1"/>
            <a:r>
              <a:rPr lang="zh-CN" altLang="zh-CN" sz="3200">
                <a:ea typeface="Times New Roman" panose="02020603050405020304" pitchFamily="18" charset="0"/>
              </a:rPr>
              <a:t>Takes one or more arguments and, by calculation, returns a value</a:t>
            </a:r>
            <a:endParaRPr lang="en-US" altLang="zh-CN" sz="3200">
              <a:ea typeface="Times New Roman" panose="02020603050405020304" pitchFamily="18" charset="0"/>
            </a:endParaRPr>
          </a:p>
          <a:p>
            <a:pPr eaLnBrk="1" hangingPunct="1"/>
            <a:r>
              <a:rPr lang="zh-CN" altLang="zh-CN" sz="3200">
                <a:solidFill>
                  <a:srgbClr val="FF0000"/>
                </a:solidFill>
                <a:ea typeface="Times New Roman" panose="02020603050405020304" pitchFamily="18" charset="0"/>
              </a:rPr>
              <a:t>Side effects of functions</a:t>
            </a:r>
            <a:endParaRPr lang="en-US" altLang="zh-CN" sz="3200">
              <a:solidFill>
                <a:srgbClr val="FF0000"/>
              </a:solidFill>
              <a:ea typeface="Times New Roman" panose="02020603050405020304" pitchFamily="18" charset="0"/>
            </a:endParaRPr>
          </a:p>
          <a:p>
            <a:pPr lvl="1" eaLnBrk="1" hangingPunct="1"/>
            <a:r>
              <a:rPr lang="zh-CN" altLang="zh-CN" sz="3200">
                <a:ea typeface="Times New Roman" panose="02020603050405020304" pitchFamily="18" charset="0"/>
              </a:rPr>
              <a:t>Reading keyboard input, generating output, changing the state of the system, etc.</a:t>
            </a:r>
            <a:endParaRPr lang="en-US" altLang="zh-CN" sz="3200">
              <a:ea typeface="Times New Roman" panose="02020603050405020304" pitchFamily="18" charset="0"/>
            </a:endParaRPr>
          </a:p>
          <a:p>
            <a:pPr lvl="1" eaLnBrk="1" hangingPunct="1"/>
            <a:r>
              <a:rPr lang="zh-CN" altLang="zh-CN" sz="3200">
                <a:ea typeface="Times New Roman" panose="02020603050405020304" pitchFamily="18" charset="0"/>
              </a:rPr>
              <a:t>The side effect of the function </a:t>
            </a:r>
            <a:r>
              <a:rPr lang="en-US" altLang="zh-CN" sz="3200">
                <a:ea typeface="Times New Roman" panose="02020603050405020304" pitchFamily="18" charset="0"/>
              </a:rPr>
              <a:t>print_star(n) </a:t>
            </a:r>
            <a:r>
              <a:rPr lang="zh-CN" altLang="zh-CN" sz="3200">
                <a:ea typeface="Times New Roman" panose="02020603050405020304" pitchFamily="18" charset="0"/>
              </a:rPr>
              <a:t>is to write a number of asterisks to the standard output</a:t>
            </a:r>
            <a:endParaRPr lang="zh-CN" altLang="en-US" sz="320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noChangeArrowheads="1"/>
          </p:cNvSpPr>
          <p:nvPr>
            <p:ph type="title"/>
          </p:nvPr>
        </p:nvSpPr>
        <p:spPr>
          <a:xfrm>
            <a:off x="1055440" y="421069"/>
            <a:ext cx="9602787" cy="550863"/>
          </a:xfrm>
        </p:spPr>
        <p:txBody>
          <a:bodyPr/>
          <a:lstStyle/>
          <a:p>
            <a:pPr eaLnBrk="1" hangingPunct="1">
              <a:defRPr/>
            </a:pPr>
            <a:r>
              <a:rPr lang="en-US" altLang="zh-CN" dirty="0" err="1">
                <a:ea typeface="Times New Roman" panose="02020603050405020304" pitchFamily="18" charset="0"/>
              </a:rPr>
              <a:t>Lamda </a:t>
            </a:r>
            <a:r>
              <a:rPr lang="zh-CN" altLang="zh-CN" dirty="0">
                <a:ea typeface="Times New Roman" panose="02020603050405020304" pitchFamily="18" charset="0"/>
              </a:rPr>
              <a:t>Expressions and Anonymous Functions</a:t>
            </a:r>
            <a:endParaRPr lang="zh-CN" altLang="en-US" dirty="0">
              <a:ea typeface="Times New Roman" panose="02020603050405020304" pitchFamily="18" charset="0"/>
            </a:endParaRPr>
          </a:p>
        </p:txBody>
      </p:sp>
      <p:sp>
        <p:nvSpPr>
          <p:cNvPr id="63491" name="内容占位符 2"/>
          <p:cNvSpPr>
            <a:spLocks noGrp="1" noChangeArrowheads="1"/>
          </p:cNvSpPr>
          <p:nvPr>
            <p:ph idx="1"/>
          </p:nvPr>
        </p:nvSpPr>
        <p:spPr>
          <a:xfrm>
            <a:off x="695400" y="1196975"/>
            <a:ext cx="11233248" cy="3294063"/>
          </a:xfrm>
        </p:spPr>
        <p:txBody>
          <a:bodyPr/>
          <a:lstStyle/>
          <a:p>
            <a:pPr eaLnBrk="1" hangingPunct="1">
              <a:defRPr/>
            </a:pPr>
            <a:r>
              <a:rPr lang="en-US" altLang="zh-CN" sz="2400" dirty="0">
                <a:ea typeface="Times New Roman" panose="02020603050405020304" pitchFamily="18" charset="0"/>
              </a:rPr>
              <a:t>A lambda </a:t>
            </a:r>
            <a:r>
              <a:rPr lang="zh-CN" altLang="zh-CN" sz="2400" dirty="0">
                <a:ea typeface="Times New Roman" panose="02020603050405020304" pitchFamily="18" charset="0"/>
              </a:rPr>
              <a:t>is an easy way to define a function on the same line. </a:t>
            </a:r>
            <a:r>
              <a:rPr lang="en-US" altLang="zh-CN" sz="2400" dirty="0">
                <a:ea typeface="Times New Roman" panose="02020603050405020304" pitchFamily="18" charset="0"/>
              </a:rPr>
              <a:t>lambda </a:t>
            </a:r>
            <a:r>
              <a:rPr lang="zh-CN" altLang="zh-CN" sz="2400" dirty="0">
                <a:ea typeface="Times New Roman" panose="02020603050405020304" pitchFamily="18" charset="0"/>
              </a:rPr>
              <a:t>actually generates a function object, i.e., an anonymous function</a:t>
            </a:r>
            <a:endParaRPr lang="en-US" altLang="zh-CN" sz="2400" dirty="0">
              <a:ea typeface="Times New Roman" panose="02020603050405020304" pitchFamily="18" charset="0"/>
            </a:endParaRPr>
          </a:p>
          <a:p>
            <a:pPr eaLnBrk="1" hangingPunct="1">
              <a:defRPr/>
            </a:pPr>
            <a:r>
              <a:rPr lang="zh-CN" altLang="zh-CN" sz="2400" dirty="0">
                <a:ea typeface="Times New Roman" panose="02020603050405020304" pitchFamily="18" charset="0"/>
              </a:rPr>
              <a:t>The basic format of a </a:t>
            </a:r>
            <a:r>
              <a:rPr lang="en-US" altLang="zh-CN" sz="2400" dirty="0" err="1">
                <a:ea typeface="Times New Roman" panose="02020603050405020304" pitchFamily="18" charset="0"/>
              </a:rPr>
              <a:t>Lamda </a:t>
            </a:r>
            <a:r>
              <a:rPr lang="zh-CN" altLang="zh-CN" sz="2400" dirty="0">
                <a:ea typeface="Times New Roman" panose="02020603050405020304" pitchFamily="18" charset="0"/>
              </a:rPr>
              <a:t>expression is</a:t>
            </a:r>
            <a:endParaRPr lang="en-US" altLang="zh-CN" sz="2400" dirty="0">
              <a:ea typeface="Times New Roman" panose="02020603050405020304" pitchFamily="18" charset="0"/>
            </a:endParaRPr>
          </a:p>
          <a:p>
            <a:pPr eaLnBrk="1" hangingPunct="1">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8.6</a:t>
            </a:r>
            <a:r>
              <a:rPr lang="zh-CN" altLang="zh-CN" sz="2400" dirty="0">
                <a:highlight>
                  <a:srgbClr val="00FFFF"/>
                </a:highlight>
                <a:cs typeface="Times New Roman" panose="02020603050405020304" pitchFamily="18" charset="0"/>
              </a:rPr>
              <a:t>] Anonymous Function Example </a:t>
            </a:r>
            <a:r>
              <a:rPr lang="en-US" altLang="zh-CN" sz="2400" dirty="0">
                <a:highlight>
                  <a:srgbClr val="00FFFF"/>
                </a:highlight>
                <a:cs typeface="Times New Roman" panose="02020603050405020304" pitchFamily="18" charset="0"/>
              </a:rPr>
              <a:t>1</a:t>
            </a:r>
            <a:endParaRPr lang="zh-CN" altLang="en-US" sz="2400" dirty="0">
              <a:highlight>
                <a:srgbClr val="00FFFF"/>
              </a:highlight>
              <a:cs typeface="Times New Roman" panose="02020603050405020304" pitchFamily="18" charset="0"/>
            </a:endParaRPr>
          </a:p>
        </p:txBody>
      </p:sp>
      <p:pic>
        <p:nvPicPr>
          <p:cNvPr id="2355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78613" y="2060258"/>
            <a:ext cx="54038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199515" y="3213100"/>
            <a:ext cx="10057765" cy="3187065"/>
          </a:xfrm>
          <a:prstGeom prst="rect">
            <a:avLst/>
          </a:prstGeom>
          <a:solidFill>
            <a:schemeClr val="accent4">
              <a:lumMod val="20000"/>
              <a:lumOff val="80000"/>
            </a:schemeClr>
          </a:solidFill>
        </p:spPr>
        <p:txBody>
          <a:bodyPr>
            <a:noAutofit/>
          </a:bodyPr>
          <a:lstStyle/>
          <a:p>
            <a:pPr marL="400050" algn="just">
              <a:spcAft>
                <a:spcPts val="0"/>
              </a:spcAft>
              <a:defRPr/>
            </a:pPr>
            <a:r>
              <a:rPr lang="x-none"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 = lambda x,y: x + y</a:t>
            </a:r>
            <a:endParaRPr lang="zh-CN"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type(f) </a:t>
            </a:r>
            <a:r>
              <a:rPr lang="zh-CN"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3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&lt;class 'function'&gt;</a:t>
            </a:r>
            <a:endParaRPr lang="en-US" altLang="zh-CN" sz="3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3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&lt;class 'function'&gt;</a:t>
            </a:r>
            <a:endParaRPr lang="zh-CN" altLang="zh-CN" sz="3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f(12, 34) </a:t>
            </a:r>
            <a:r>
              <a:rPr lang="x-none"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Calculate the sum of the two numbers. Output: </a:t>
            </a:r>
            <a:r>
              <a:rPr lang="x-none" altLang="zh-CN" sz="3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46</a:t>
            </a:r>
            <a:endParaRPr lang="en-US" altLang="zh-CN" sz="3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3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46</a:t>
            </a:r>
            <a:endParaRPr lang="zh-CN" altLang="zh-CN" sz="32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commondata" val="eyJoZGlkIjoiNTY4OGEwMDYwOGQzYTc2NzJlNzQzOGI2OTI4M2QyYzIifQ=="/>
</p:tagLst>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spPr>
      <a:bodyPr rot="0" spcFirstLastPara="0" vertOverflow="overflow" horzOverflow="overflow" vert="horz" wrap="square" lIns="91440" tIns="45720" rIns="91440" bIns="45720" numCol="1" spcCol="0" rtlCol="0" fromWordArt="0" anchor="ctr" anchorCtr="0" forceAA="0" compatLnSpc="1">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45607</Words>
  <Application>WPS 演示</Application>
  <PresentationFormat>宽屏</PresentationFormat>
  <Paragraphs>865</Paragraphs>
  <Slides>72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84" baseType="lpstr">
      <vt:lpstr>Arial</vt:lpstr>
      <vt:lpstr>宋体</vt:lpstr>
      <vt:lpstr>Wingdings</vt:lpstr>
      <vt:lpstr>Century Gothic</vt:lpstr>
      <vt:lpstr>微软雅黑</vt:lpstr>
      <vt:lpstr>Times New Roman</vt:lpstr>
      <vt:lpstr>Calibri</vt:lpstr>
      <vt:lpstr>等线</vt:lpstr>
      <vt:lpstr>Arial Unicode MS</vt:lpstr>
      <vt:lpstr>tm2</vt:lpstr>
      <vt:lpstr>Equation.3</vt:lpstr>
      <vt:lpstr>Equation.3</vt:lpstr>
      <vt:lpstr>Ch08 Functions and Functional Programming</vt:lpstr>
      <vt:lpstr>Function Overview</vt:lpstr>
      <vt:lpstr>Classification of Python Functions</vt:lpstr>
      <vt:lpstr>Function declaration and invocation (1)</vt:lpstr>
      <vt:lpstr>Function declaration and invocation (2)</vt:lpstr>
      <vt:lpstr>Calls to functions (1)</vt:lpstr>
      <vt:lpstr>[Example 8.5] Function Call Example 2</vt:lpstr>
      <vt:lpstr>Side effects of functions</vt:lpstr>
      <vt:lpstr>Lamda Expressions and Anonymous Functions</vt:lpstr>
      <vt:lpstr>Anonymous Function Example 2</vt:lpstr>
      <vt:lpstr> Passing of parameters</vt:lpstr>
      <vt:lpstr>Formal parameter variables and object reference passing</vt:lpstr>
      <vt:lpstr>Passing references to immutable objects(1)</vt:lpstr>
      <vt:lpstr>Passing references to immutable objects(2)</vt:lpstr>
      <vt:lpstr>Passing references to mutable objects(1)</vt:lpstr>
      <vt:lpstr>Passing references to mutable objects(2)</vt:lpstr>
      <vt:lpstr>Optional parameters</vt:lpstr>
      <vt:lpstr>Positional and Named Parameters</vt:lpstr>
      <vt:lpstr>Example 8.14] Example of Named Parameters</vt:lpstr>
      <vt:lpstr>Variable Arguments (VarArgs) (1)</vt:lpstr>
      <vt:lpstr>Variable Arguments (VarArgs) (2)</vt:lpstr>
      <vt:lpstr>Variable Arguments (VarArgs) (3)</vt:lpstr>
      <vt:lpstr>Mandatory named parameters (Keyword-only) (1)</vt:lpstr>
      <vt:lpstr>Mandatory named parameters (Keyword-only) (2)</vt:lpstr>
      <vt:lpstr>Mandatory named parameters (Keyword-only) (2)</vt:lpstr>
      <vt:lpstr>Parameter type checking</vt:lpstr>
      <vt:lpstr>Parameter type checking and type annotations</vt:lpstr>
      <vt:lpstr>The return value of a function</vt:lpstr>
      <vt:lpstr>The return value of a function</vt:lpstr>
      <vt:lpstr>Multiple return statements</vt:lpstr>
      <vt:lpstr>Return multiple values</vt:lpstr>
      <vt:lpstr>Scope of variables (1)</vt:lpstr>
      <vt:lpstr>Example 8.25: Example of using global variables</vt:lpstr>
      <vt:lpstr>local variable</vt:lpstr>
      <vt:lpstr>Global statement global (1)</vt:lpstr>
      <vt:lpstr>Example 8.28: Example of global statement global</vt:lpstr>
      <vt:lpstr>Non-local statements nonlocal</vt:lpstr>
      <vt:lpstr>Non-local statements nonlocal</vt:lpstr>
      <vt:lpstr>class variable</vt:lpstr>
      <vt:lpstr>Exporting local and global variables (locals and globals functions)</vt:lpstr>
      <vt:lpstr>recursive function</vt:lpstr>
      <vt:lpstr>Principles of recursive functions (1)</vt:lpstr>
      <vt:lpstr>[Example 8.32] Using Recursive Functions to Implement Reconciliation Numbers</vt:lpstr>
      <vt:lpstr>Issues to be aware of with recursive functions</vt:lpstr>
      <vt:lpstr>Applications of recursive functions: greatest common divisor</vt:lpstr>
      <vt:lpstr>Applications of Recursive Functions: Hannover Tower</vt:lpstr>
      <vt:lpstr>Applications of Recursive Functions: Hannover Tower</vt:lpstr>
      <vt:lpstr>[Example 8.34] Using Recursive Functions to Realize the Hannover Tower Problem (hanoi.py)</vt:lpstr>
      <vt:lpstr>Use of built-in functions</vt:lpstr>
      <vt:lpstr>eval function (evaluation of dynamic expressions)</vt:lpstr>
      <vt:lpstr>exec function (execution of dynamic statements)</vt:lpstr>
      <vt:lpstr>The compile function (execution of dynamic statements)</vt:lpstr>
      <vt:lpstr>Python Functional Programming Basics</vt:lpstr>
      <vt:lpstr>Built-in map() function (1)</vt:lpstr>
      <vt:lpstr>Built-in map() function (2)</vt:lpstr>
      <vt:lpstr>Built-in filter() function</vt:lpstr>
      <vt:lpstr>built-in filter() function</vt:lpstr>
      <vt:lpstr> Operator Modules and Operator Functions</vt:lpstr>
      <vt:lpstr> functools.reduce function</vt:lpstr>
      <vt:lpstr>Partial functions (functools.partial)</vt:lpstr>
      <vt:lpstr>built-in sorted() function</vt:lpstr>
      <vt:lpstr>Function Decorators (1)</vt:lpstr>
      <vt:lpstr>[Example 8.55] Function Decorator Example 2 (decorator2.py) </vt:lpstr>
      <vt:lpstr>Summary of the chapter</vt:lpstr>
      <vt:lpstr>Integrated application: turtle module to draw complex shapes</vt:lpstr>
      <vt:lpstr>Recursive Graphics</vt:lpstr>
      <vt:lpstr>[Example 8.57] Plotting the Koch curve (koch.py)</vt:lpstr>
      <vt:lpstr>Case Study: Tic Tac Toe Game</vt:lpstr>
      <vt:lpstr>Tic Tac Toe Game Design Ideas</vt:lpstr>
      <vt:lpstr>Tic Tac Toe Game Design Ideas</vt:lpstr>
      <vt:lpstr>Example of program results</vt:lpstr>
      <vt:lpstr>PowerPoint 演示文稿</vt:lpstr>
    </vt:vector>
  </TitlesOfParts>
  <Company>华东师范大学计算中心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江红、余青松;江红 余青松</dc:creator>
  <cp:keywords>, docId:9ABC53B247EB472F865F2463A02B9763</cp:keywords>
  <cp:lastModifiedBy>憶々崎</cp:lastModifiedBy>
  <cp:revision>244</cp:revision>
  <dcterms:created xsi:type="dcterms:W3CDTF">2113-01-01T00:00:00Z</dcterms:created>
  <dcterms:modified xsi:type="dcterms:W3CDTF">2024-01-27T17:01:36Z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EA9F7BFDD9D04DD091E8D3E1BAE38F8C_12</vt:lpwstr>
  </property>
  <property fmtid="{D5CDD505-2E9C-101B-9397-08002B2CF9AE}" pid="3" name="KSOProductBuildVer">
    <vt:lpwstr>2052-12.1.0.16250</vt:lpwstr>
  </property>
</Properties>
</file>