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conformance="strict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67" r:id="rId2"/>
    <p:sldId id="281" r:id="rId3"/>
    <p:sldId id="487" r:id="rId4"/>
    <p:sldId id="488" r:id="rId5"/>
    <p:sldId id="489" r:id="rId6"/>
    <p:sldId id="304" r:id="rId7"/>
    <p:sldId id="383" r:id="rId8"/>
    <p:sldId id="384" r:id="rId9"/>
    <p:sldId id="385" r:id="rId10"/>
    <p:sldId id="386" r:id="rId11"/>
    <p:sldId id="506" r:id="rId12"/>
    <p:sldId id="387" r:id="rId13"/>
    <p:sldId id="389" r:id="rId14"/>
    <p:sldId id="388" r:id="rId15"/>
    <p:sldId id="390" r:id="rId16"/>
    <p:sldId id="305" r:id="rId17"/>
    <p:sldId id="391" r:id="rId18"/>
    <p:sldId id="381" r:id="rId19"/>
    <p:sldId id="306" r:id="rId20"/>
    <p:sldId id="490" r:id="rId21"/>
    <p:sldId id="507" r:id="rId22"/>
    <p:sldId id="309" r:id="rId23"/>
    <p:sldId id="393" r:id="rId24"/>
  </p:sldIdLst>
  <p:sldSz cx="12192000" cy="6858000"/>
  <p:notesSz cx="6858000" cy="9144000"/>
  <p:custDataLst>
    <p:tags r:id="rId27"/>
  </p:custDataLst>
  <p:defaultTextStyle>
    <a:defPPr>
      <a:defRPr lang="en-US"/>
    </a:defPPr>
    <a:lvl1pPr algn="l" defTabSz="457200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5.62%"/>
    <p:restoredTop sz="95.813%" autoAdjust="0"/>
  </p:normalViewPr>
  <p:slideViewPr>
    <p:cSldViewPr showGuides="1">
      <p:cViewPr varScale="1">
        <p:scale>
          <a:sx n="66" d="100"/>
          <a:sy n="66" d="100"/>
        </p:scale>
        <p:origin x="644" y="5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1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handoutMaster" Target="handoutMasters/handoutMaster1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notesMaster" Target="notesMasters/notesMaster1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viewProps" Target="view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presProps" Target="presProps.xml"/><Relationship Id="rId10" Type="http://purl.oclc.org/ooxml/officeDocument/relationships/slide" Target="slides/slide9.xml"/><Relationship Id="rId19" Type="http://purl.oclc.org/ooxml/officeDocument/relationships/slide" Target="slides/slide18.xml"/><Relationship Id="rId31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tags" Target="tags/tag1.xml"/><Relationship Id="rId30" Type="http://purl.oclc.org/ooxml/officeDocument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2024/4/7</a:t>
            </a:fld>
            <a:endParaRPr lang="zh-CN" alt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D7C5B5C-84FD-46F3-AD49-A03D3E9C1ECE}" type="datetimeFigureOut">
              <a:rPr lang="zh-CN" altLang="en-US"/>
              <a:t>2024/4/7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0AE866-284F-4EFC-B45E-6C6BE17F928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Times New Roman" panose="02020603050405020304" pitchFamily="18" charset="0"/>
        <a:cs typeface="Times New Roman" panose="02020603050405020304" pitchFamily="18" charset="0"/>
      </a:defRPr>
    </a:lvl1pPr>
    <a:lvl2pPr marL="4572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Times New Roman" panose="02020603050405020304" pitchFamily="18" charset="0"/>
        <a:cs typeface="Times New Roman" panose="02020603050405020304" pitchFamily="18" charset="0"/>
      </a:defRPr>
    </a:lvl2pPr>
    <a:lvl3pPr marL="9144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Times New Roman" panose="02020603050405020304" pitchFamily="18" charset="0"/>
        <a:cs typeface="Times New Roman" panose="02020603050405020304" pitchFamily="18" charset="0"/>
      </a:defRPr>
    </a:lvl3pPr>
    <a:lvl4pPr marL="13716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Times New Roman" panose="02020603050405020304" pitchFamily="18" charset="0"/>
        <a:cs typeface="Times New Roman" panose="02020603050405020304" pitchFamily="18" charset="0"/>
      </a:defRPr>
    </a:lvl4pPr>
    <a:lvl5pPr marL="18288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Times New Roman" panose="02020603050405020304" pitchFamily="18" charset="0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%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%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%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%"/>
              </a:lnSpc>
              <a:spcBef>
                <a:spcPts val="600"/>
              </a:spcBef>
              <a:defRPr b="1">
                <a:solidFill>
                  <a:schemeClr val="accent6">
                    <a:lumMod val="75%"/>
                  </a:schemeClr>
                </a:solidFill>
              </a:defRPr>
            </a:lvl4pPr>
            <a:lvl5pPr>
              <a:lnSpc>
                <a:spcPct val="150%"/>
              </a:lnSpc>
              <a:spcBef>
                <a:spcPts val="600"/>
              </a:spcBef>
              <a:defRPr b="1">
                <a:solidFill>
                  <a:schemeClr val="accent6">
                    <a:lumMod val="75%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%"/>
              </a:lnSpc>
              <a:spcBef>
                <a:spcPts val="600"/>
              </a:spcBef>
              <a:defRPr sz="2600" b="1">
                <a:solidFill>
                  <a:srgbClr val="000066"/>
                </a:solidFill>
              </a:defRPr>
            </a:lvl1pPr>
            <a:lvl2pPr>
              <a:lnSpc>
                <a:spcPct val="150%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%"/>
              </a:lnSpc>
              <a:spcBef>
                <a:spcPts val="600"/>
              </a:spcBef>
              <a:defRPr sz="2200" b="1">
                <a:solidFill>
                  <a:srgbClr val="000066"/>
                </a:solidFill>
              </a:defRPr>
            </a:lvl3pPr>
            <a:lvl4pPr>
              <a:lnSpc>
                <a:spcPct val="150%"/>
              </a:lnSpc>
              <a:spcBef>
                <a:spcPts val="600"/>
              </a:spcBef>
              <a:defRPr sz="1800" b="1">
                <a:solidFill>
                  <a:schemeClr val="accent6">
                    <a:lumMod val="75%"/>
                  </a:schemeClr>
                </a:solidFill>
              </a:defRPr>
            </a:lvl4pPr>
            <a:lvl5pPr>
              <a:lnSpc>
                <a:spcPct val="150%"/>
              </a:lnSpc>
              <a:spcBef>
                <a:spcPts val="600"/>
              </a:spcBef>
              <a:defRPr sz="1800" b="1">
                <a:solidFill>
                  <a:schemeClr val="accent6">
                    <a:lumMod val="75%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%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%"/>
                  </a:schemeClr>
                </a:solidFill>
              </a:defRPr>
            </a:lvl5pPr>
          </a:lstStyle>
          <a:p>
            <a:pPr lvl="0">
              <a:lnSpc>
                <a:spcPct val="150%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%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%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lnSpc>
                <a:spcPct val="150%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1pPr>
            <a:lvl2pPr>
              <a:lnSpc>
                <a:spcPct val="150%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2pPr>
            <a:lvl3pPr>
              <a:lnSpc>
                <a:spcPct val="150%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0.1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0.1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0.1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0.1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0.1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0.1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%">
                          <p:val>
                            <p:strVal val="#ppt_x"/>
                          </p:val>
                        </p:tav>
                        <p:tav tm="0.1%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%">
                          <p:val>
                            <p:strVal val="1+#ppt_h/2"/>
                          </p:val>
                        </p:tav>
                        <p:tav tm="0.1%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%">
                          <p:val>
                            <p:strVal val="#ppt_x"/>
                          </p:val>
                        </p:tav>
                        <p:tav tm="0.1%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%">
                          <p:val>
                            <p:strVal val="1+#ppt_h/2"/>
                          </p:val>
                        </p:tav>
                        <p:tav tm="0.1%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%">
                          <p:val>
                            <p:strVal val="#ppt_x"/>
                          </p:val>
                        </p:tav>
                        <p:tav tm="0.1%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%">
                          <p:val>
                            <p:strVal val="1+#ppt_h/2"/>
                          </p:val>
                        </p:tav>
                        <p:tav tm="0.1%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31006"/>
            <a:ext cx="10668000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ea typeface="Times New Roman" panose="02020603050405020304" pitchFamily="18" charset="0"/>
              </a:defRPr>
            </a:lvl4pPr>
            <a:lvl5pPr>
              <a:defRPr>
                <a:ea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898CFF6-CDEC-467F-B533-945FBB90508A}" type="datetime1">
              <a:rPr lang="zh-CN" altLang="en-US"/>
              <a:t>2024/4/7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image" Target="../media/image1.png"/><Relationship Id="rId3" Type="http://purl.oclc.org/ooxml/officeDocument/relationships/slideLayout" Target="../slideLayouts/slideLayout3.xml"/><Relationship Id="rId7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5" Type="http://purl.oclc.org/ooxml/officeDocument/relationships/slideLayout" Target="../slideLayouts/slideLayout5.xml"/><Relationship Id="rId4" Type="http://purl.oclc.org/ooxml/officeDocument/relationships/slideLayout" Target="../slideLayouts/slideLayout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>
              <a:lnSpc>
                <a:spcPct val="150%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%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%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rtl="0" eaLnBrk="0" fontAlgn="base" hangingPunct="0">
        <a:spcBef>
          <a:spcPct val="0%"/>
        </a:spcBef>
        <a:spcAft>
          <a:spcPct val="0%"/>
        </a:spcAft>
        <a:defRPr sz="3600" b="1">
          <a:solidFill>
            <a:srgbClr val="990033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  <a:lvl2pPr algn="ctr" rtl="0" eaLnBrk="0" fontAlgn="base" hangingPunct="0">
        <a:spcBef>
          <a:spcPct val="0%"/>
        </a:spcBef>
        <a:spcAft>
          <a:spcPct val="0%"/>
        </a:spcAft>
        <a:defRPr sz="3200">
          <a:solidFill>
            <a:srgbClr val="B82F25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%"/>
        </a:spcBef>
        <a:spcAft>
          <a:spcPct val="0%"/>
        </a:spcAft>
        <a:defRPr sz="3200">
          <a:solidFill>
            <a:srgbClr val="B82F25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%"/>
        </a:spcBef>
        <a:spcAft>
          <a:spcPct val="0%"/>
        </a:spcAft>
        <a:defRPr sz="3200">
          <a:solidFill>
            <a:srgbClr val="B82F25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%"/>
        </a:spcBef>
        <a:spcAft>
          <a:spcPct val="0%"/>
        </a:spcAft>
        <a:defRPr sz="3200">
          <a:solidFill>
            <a:srgbClr val="B82F25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%"/>
        </a:spcBef>
        <a:spcAft>
          <a:spcPct val="0%"/>
        </a:spcAft>
        <a:defRPr sz="3200">
          <a:solidFill>
            <a:srgbClr val="FF7706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%"/>
        </a:spcBef>
        <a:spcAft>
          <a:spcPct val="0%"/>
        </a:spcAft>
        <a:defRPr sz="3200">
          <a:solidFill>
            <a:srgbClr val="FF7706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%"/>
        </a:spcBef>
        <a:spcAft>
          <a:spcPct val="0%"/>
        </a:spcAft>
        <a:defRPr sz="3200">
          <a:solidFill>
            <a:srgbClr val="FF7706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%"/>
        </a:spcBef>
        <a:spcAft>
          <a:spcPct val="0%"/>
        </a:spcAft>
        <a:defRPr sz="3200">
          <a:solidFill>
            <a:srgbClr val="FF770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%"/>
        </a:spcBef>
        <a:spcAft>
          <a:spcPts val="600"/>
        </a:spcAft>
        <a:buClr>
          <a:srgbClr val="FF0000"/>
        </a:buClr>
        <a:buSzPct val="80%"/>
        <a:buFont typeface="Times New Roman" panose="02020603050405020304" pitchFamily="18" charset="0"/>
        <a:buChar char="☺"/>
        <a:defRPr lang="en-US" altLang="zh-CN" sz="2600" b="1" baseline="0%" dirty="0" smtClean="0">
          <a:solidFill>
            <a:srgbClr val="000066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%"/>
        </a:spcBef>
        <a:spcAft>
          <a:spcPts val="600"/>
        </a:spcAft>
        <a:buClr>
          <a:srgbClr val="FF0000"/>
        </a:buClr>
        <a:buSzPct val="80%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Times New Roman" panose="02020603050405020304" pitchFamily="18" charset="0"/>
          <a:ea typeface="Times New Roman" panose="02020603050405020304" pitchFamily="18" charset="0"/>
        </a:defRPr>
      </a:lvl2pPr>
      <a:lvl3pPr marL="1085850" indent="-228600" algn="l" rtl="0" eaLnBrk="0" fontAlgn="base" hangingPunct="0">
        <a:spcBef>
          <a:spcPct val="20%"/>
        </a:spcBef>
        <a:spcAft>
          <a:spcPts val="600"/>
        </a:spcAft>
        <a:buClr>
          <a:srgbClr val="FF0000"/>
        </a:buClr>
        <a:buSzPct val="80%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Times New Roman" panose="02020603050405020304" pitchFamily="18" charset="0"/>
          <a:ea typeface="Times New Roman" panose="02020603050405020304" pitchFamily="18" charset="0"/>
        </a:defRPr>
      </a:lvl3pPr>
      <a:lvl4pPr marL="1428750" indent="-228600" algn="l" rtl="0" eaLnBrk="0" fontAlgn="base" hangingPunct="0">
        <a:spcBef>
          <a:spcPct val="20%"/>
        </a:spcBef>
        <a:spcAft>
          <a:spcPct val="0%"/>
        </a:spcAft>
        <a:buChar char="–"/>
        <a:defRPr lang="en-US" altLang="zh-CN" sz="2000" b="1" dirty="0" smtClean="0">
          <a:solidFill>
            <a:schemeClr val="accent6">
              <a:lumMod val="75%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%"/>
        </a:spcBef>
        <a:spcAft>
          <a:spcPct val="0%"/>
        </a:spcAft>
        <a:buChar char="•"/>
        <a:defRPr lang="en-US" altLang="zh-CN" sz="1600" b="1" dirty="0" smtClean="0">
          <a:solidFill>
            <a:schemeClr val="accent6">
              <a:lumMod val="75%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%"/>
        </a:spcBef>
        <a:spcAft>
          <a:spcPct val="0%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%"/>
        </a:spcBef>
        <a:spcAft>
          <a:spcPct val="0%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%"/>
        </a:spcBef>
        <a:spcAft>
          <a:spcPct val="0%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%"/>
        </a:spcBef>
        <a:spcAft>
          <a:spcPct val="0%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image" Target="../media/image11.png"/><Relationship Id="rId1" Type="http://purl.oclc.org/ooxml/officeDocument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image" Target="../media/image12.png"/><Relationship Id="rId1" Type="http://purl.oclc.org/ooxml/officeDocument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image" Target="../media/image14.png"/><Relationship Id="rId1" Type="http://purl.oclc.org/ooxml/officeDocument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image" Target="../media/image15.png"/><Relationship Id="rId1" Type="http://purl.oclc.org/ooxml/officeDocument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image" Target="../media/image16.png"/><Relationship Id="rId1" Type="http://purl.oclc.org/ooxml/officeDocument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purl.oclc.org/ooxml/officeDocument/relationships/image" Target="../media/image18.png"/><Relationship Id="rId2" Type="http://purl.oclc.org/ooxml/officeDocument/relationships/image" Target="../media/image17.png"/><Relationship Id="rId1" Type="http://purl.oclc.org/ooxml/officeDocument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 bwMode="auto">
          <a:xfrm>
            <a:off x="800944" y="1942728"/>
            <a:ext cx="10363200" cy="37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ctr" rtl="0" eaLnBrk="0" fontAlgn="base" hangingPunct="0">
              <a:spcBef>
                <a:spcPct val="0%"/>
              </a:spcBef>
              <a:spcAft>
                <a:spcPct val="0%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%"/>
              </a:spcBef>
              <a:spcAft>
                <a:spcPct val="0%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%"/>
              </a:spcBef>
              <a:spcAft>
                <a:spcPct val="0%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%"/>
              </a:spcBef>
              <a:spcAft>
                <a:spcPct val="0%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%"/>
              </a:spcBef>
              <a:spcAft>
                <a:spcPct val="0%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%"/>
              </a:spcBef>
              <a:spcAft>
                <a:spcPct val="0%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%"/>
              </a:spcBef>
              <a:spcAft>
                <a:spcPct val="0%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%"/>
              </a:spcBef>
              <a:spcAft>
                <a:spcPct val="0%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%"/>
              </a:spcBef>
              <a:spcAft>
                <a:spcPct val="0%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zh-CN" sz="32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Ch09 </a:t>
            </a:r>
            <a:r>
              <a:rPr lang="zh-CN" altLang="en-US" sz="32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 plotting and data visualization</a:t>
            </a: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1847528" y="2636912"/>
            <a:ext cx="8496944" cy="28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0" indent="0" algn="ctr" rtl="0" eaLnBrk="0" fontAlgn="base" hangingPunct="0">
              <a:spcBef>
                <a:spcPct val="20%"/>
              </a:spcBef>
              <a:spcAft>
                <a:spcPts val="600"/>
              </a:spcAft>
              <a:buClr>
                <a:srgbClr val="FF0000"/>
              </a:buClr>
              <a:buSzPct val="80%"/>
              <a:buFont typeface="Times New Roman" panose="02020603050405020304" pitchFamily="18" charset="0"/>
              <a:buNone/>
              <a:defRPr lang="en-US" altLang="zh-CN" sz="2600" b="1" baseline="0%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%"/>
              </a:spcBef>
              <a:spcAft>
                <a:spcPts val="600"/>
              </a:spcAft>
              <a:buClr>
                <a:srgbClr val="FF0000"/>
              </a:buClr>
              <a:buSzPct val="80%"/>
              <a:buFont typeface="Times New Roman" panose="02020603050405020304" pitchFamily="18" charset="0"/>
              <a:buNone/>
              <a:defRPr lang="en-US" altLang="zh-CN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 algn="ctr" rtl="0" eaLnBrk="0" fontAlgn="base" hangingPunct="0">
              <a:spcBef>
                <a:spcPct val="20%"/>
              </a:spcBef>
              <a:spcAft>
                <a:spcPts val="600"/>
              </a:spcAft>
              <a:buClr>
                <a:srgbClr val="FF0000"/>
              </a:buClr>
              <a:buSzPct val="80%"/>
              <a:buFont typeface="Wingdings" panose="05000000000000000000" pitchFamily="2" charset="2"/>
              <a:buNone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 algn="ctr" rtl="0" eaLnBrk="0" fontAlgn="base" hangingPunct="0">
              <a:spcBef>
                <a:spcPct val="20%"/>
              </a:spcBef>
              <a:spcAft>
                <a:spcPct val="0%"/>
              </a:spcAft>
              <a:buNone/>
              <a:defRPr lang="en-US" altLang="zh-CN" sz="2000" b="1">
                <a:solidFill>
                  <a:schemeClr val="accent6">
                    <a:lumMod val="75%"/>
                  </a:schemeClr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%"/>
              </a:spcBef>
              <a:spcAft>
                <a:spcPct val="0%"/>
              </a:spcAft>
              <a:buNone/>
              <a:defRPr lang="en-US" altLang="zh-CN" sz="1600" b="1">
                <a:solidFill>
                  <a:schemeClr val="accent6">
                    <a:lumMod val="75%"/>
                  </a:schemeClr>
                </a:solidFill>
                <a:latin typeface="+mn-lt"/>
              </a:defRPr>
            </a:lvl5pPr>
            <a:lvl6pPr marL="2286000" indent="0" algn="ctr" rtl="0" eaLnBrk="0" fontAlgn="base" hangingPunct="0">
              <a:spcBef>
                <a:spcPct val="20%"/>
              </a:spcBef>
              <a:spcAft>
                <a:spcPct val="0%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%"/>
              </a:spcBef>
              <a:spcAft>
                <a:spcPct val="0%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%"/>
              </a:spcBef>
              <a:spcAft>
                <a:spcPct val="0%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%"/>
              </a:spcBef>
              <a:spcAft>
                <a:spcPct val="0%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91440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Highlights of the chapter:</a:t>
            </a:r>
          </a:p>
          <a:p>
            <a:pPr marL="800100" lvl="1" indent="-342900" algn="l" defTabSz="91440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13.1 </a:t>
            </a:r>
            <a:r>
              <a:rPr lang="zh-CN" alt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 of the </a:t>
            </a:r>
            <a:r>
              <a:rPr lang="en-US" altLang="zh-C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CN" alt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drawing module</a:t>
            </a:r>
          </a:p>
          <a:p>
            <a:pPr marL="800100" lvl="1" indent="-342900" algn="l" defTabSz="91440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13.2 Matplotlib </a:t>
            </a:r>
            <a:r>
              <a:rPr lang="zh-CN" alt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800100" lvl="1" indent="-342900" algn="l" defTabSz="91440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13.3 Matplotlib </a:t>
            </a:r>
            <a:r>
              <a:rPr lang="zh-CN" alt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Plotting</a:t>
            </a:r>
          </a:p>
          <a:p>
            <a:pPr marL="800100" lvl="1" indent="-342900" algn="l" defTabSz="91440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13.4 </a:t>
            </a:r>
            <a:r>
              <a:rPr lang="zh-CN" alt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Plotting Common Chart Types</a:t>
            </a:r>
          </a:p>
          <a:p>
            <a:pPr marL="800100" lvl="1" indent="-342900" algn="l" defTabSz="91440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13.5 </a:t>
            </a:r>
            <a:r>
              <a:rPr lang="zh-CN" alt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Object-Oriented </a:t>
            </a:r>
            <a:r>
              <a:rPr lang="en-US" altLang="zh-C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 </a:t>
            </a:r>
            <a:r>
              <a:rPr lang="zh-CN" alt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911225" y="444500"/>
            <a:ext cx="9866313" cy="501650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Times New Roman" panose="02020603050405020304" pitchFamily="18" charset="0"/>
              </a:rPr>
              <a:t>Bar chart (</a:t>
            </a:r>
            <a:r>
              <a:rPr lang="en-US" altLang="zh-CN" sz="3200">
                <a:ea typeface="Times New Roman" panose="02020603050405020304" pitchFamily="18" charset="0"/>
              </a:rPr>
              <a:t>1</a:t>
            </a:r>
            <a:r>
              <a:rPr lang="zh-CN" altLang="en-US" sz="3200">
                <a:ea typeface="Times New Roman" panose="02020603050405020304" pitchFamily="18" charset="0"/>
              </a:rPr>
              <a:t>)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321667" y="980728"/>
            <a:ext cx="11548665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sz="2200">
                <a:highlight>
                  <a:srgbClr val="00FFFF"/>
                </a:highlight>
              </a:rPr>
              <a:t>[Example </a:t>
            </a:r>
            <a:r>
              <a:rPr sz="2200">
                <a:highlight>
                  <a:srgbClr val="00FFFF"/>
                </a:highlight>
              </a:rPr>
              <a:t>13.6</a:t>
            </a:r>
            <a:r>
              <a:rPr lang="zh-CN" sz="2200">
                <a:highlight>
                  <a:srgbClr val="00FFFF"/>
                </a:highlight>
              </a:rPr>
              <a:t>] Use the </a:t>
            </a:r>
            <a:r>
              <a:rPr sz="2200">
                <a:highlight>
                  <a:srgbClr val="00FFFF"/>
                </a:highlight>
              </a:rPr>
              <a:t>Matplotlib </a:t>
            </a:r>
            <a:r>
              <a:rPr lang="zh-CN" sz="2200">
                <a:highlight>
                  <a:srgbClr val="00FFFF"/>
                </a:highlight>
              </a:rPr>
              <a:t>module to draw a vertical bar chart (</a:t>
            </a:r>
            <a:r>
              <a:rPr sz="2200">
                <a:highlight>
                  <a:srgbClr val="00FFFF"/>
                </a:highlight>
              </a:rPr>
              <a:t>bar1.py</a:t>
            </a:r>
            <a:r>
              <a:rPr lang="zh-CN" sz="2200">
                <a:highlight>
                  <a:srgbClr val="00FFFF"/>
                </a:highlight>
              </a:rPr>
              <a:t>) of the annual sales of products in each region, with the chart title "Annual sales of products in each region", the x-axis title "Region", the x-axis scale labeled "Central China, South China, East China, North China, West China", the y-axis title is "sales", each region's sales information using different color representation</a:t>
            </a:r>
            <a:endParaRPr lang="zh-CN" altLang="en-US" sz="2200">
              <a:highlight>
                <a:srgbClr val="00FFFF"/>
              </a:highlight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9470" y="2853055"/>
            <a:ext cx="10494645" cy="3538220"/>
          </a:xfrm>
          <a:prstGeom prst="rect">
            <a:avLst/>
          </a:prstGeom>
          <a:solidFill>
            <a:schemeClr val="accent4">
              <a:lumMod val="20%"/>
              <a:lumOff val="80%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 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sz="16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 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16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plt.rcParams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altLang="zh-CN" sz="16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font.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sans-serif']=['</a:t>
            </a:r>
            <a:r>
              <a:rPr lang="en-US" altLang="zh-CN" sz="16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SimHei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#Used to display Chinese labels normally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bars identified, which can be thought of as x-axis scales (regions: Central, South, East, North, West China)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x=[1,2,3,4,5] 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#x-axis scale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y=[5,7,4,3,1] 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#y-axis scale (sales in millions)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color=['</a:t>
            </a:r>
            <a:r>
              <a:rPr lang="en-US" altLang="zh-CN" sz="16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red','black','green','orchid','blue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#List of colors (red, black, green, lavender, blue)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x_label=['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Central China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 China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East China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North China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West China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#x-axis scale labels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16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16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x_label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x-axis tick labels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16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plt.bar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16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color=color) 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y-axis scale labels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16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x-axis coordinates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16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(in millions)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y-axis coordinates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16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Annual sales of products by region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chart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16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True,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linestyle=':',color='</a:t>
            </a:r>
            <a:r>
              <a:rPr lang="en-US" altLang="zh-CN" sz="16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r',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alpha=0.6) 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#Set the grid scale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16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#Display vertical bar graphs</a:t>
            </a:r>
          </a:p>
        </p:txBody>
      </p:sp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911225" y="444500"/>
            <a:ext cx="9866313" cy="501650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Times New Roman" panose="02020603050405020304" pitchFamily="18" charset="0"/>
              </a:rPr>
              <a:t>Bar chart (</a:t>
            </a:r>
            <a:r>
              <a:rPr lang="en-US" altLang="zh-CN" sz="3200">
                <a:ea typeface="Times New Roman" panose="02020603050405020304" pitchFamily="18" charset="0"/>
              </a:rPr>
              <a:t>1</a:t>
            </a:r>
            <a:r>
              <a:rPr lang="zh-CN" altLang="en-US" sz="3200">
                <a:ea typeface="Times New Roman" panose="02020603050405020304" pitchFamily="18" charset="0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222885" y="1017905"/>
            <a:ext cx="11169650" cy="5015865"/>
          </a:xfrm>
          <a:prstGeom prst="rect">
            <a:avLst/>
          </a:prstGeom>
          <a:solidFill>
            <a:schemeClr val="accent4">
              <a:lumMod val="20%"/>
              <a:lumOff val="80%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plt.rcParams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font.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sans-serif']=['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SimHei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#Used to display Chinese labels normally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bars identified, which can be thought of as x-axis scales (regions: Central, South, East, North, West China)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x=[1,2,3,4,5]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#x-axis scale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y=[5,7,4,3,1]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#y-axis scale (sales in millions)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color=['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red','black','green','orchid','blue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#List of colors (red, black, green, lavender, blue)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x_label=['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Central China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 China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East China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North China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West China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#x-axis scale labels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x_label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x-axis tick labels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plt.bar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color=color)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y-axis scale labels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x-axis coordinates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(in millions)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y-axis coordinates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Annual sales of products by region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chart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True,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linestyle=':',color='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r',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alpha=0.6)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#Set the grid scale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#Display vertical bar graphs</a:t>
            </a:r>
          </a:p>
        </p:txBody>
      </p:sp>
      <p:pic>
        <p:nvPicPr>
          <p:cNvPr id="18437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008" y="3644900"/>
            <a:ext cx="3630612" cy="22653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>
          <a:xfrm>
            <a:off x="911225" y="528638"/>
            <a:ext cx="9866313" cy="501650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Times New Roman" panose="02020603050405020304" pitchFamily="18" charset="0"/>
              </a:rPr>
              <a:t>Bar charts </a:t>
            </a:r>
            <a:r>
              <a:rPr lang="zh-CN" altLang="en-US">
                <a:ea typeface="Times New Roman" panose="02020603050405020304" pitchFamily="18" charset="0"/>
              </a:rPr>
              <a:t>(</a:t>
            </a:r>
            <a:r>
              <a:rPr lang="en-US" altLang="zh-CN">
                <a:ea typeface="Times New Roman" panose="02020603050405020304" pitchFamily="18" charset="0"/>
              </a:rPr>
              <a:t>2</a:t>
            </a:r>
            <a:r>
              <a:rPr lang="zh-CN" altLang="en-US">
                <a:ea typeface="Times New Roman" panose="02020603050405020304" pitchFamily="18" charset="0"/>
              </a:rPr>
              <a:t>)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321667" y="1068219"/>
            <a:ext cx="11548665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sz="2400">
                <a:highlight>
                  <a:srgbClr val="00FFFF"/>
                </a:highlight>
              </a:rPr>
              <a:t>[Example </a:t>
            </a:r>
            <a:r>
              <a:rPr sz="2400">
                <a:highlight>
                  <a:srgbClr val="00FFFF"/>
                </a:highlight>
              </a:rPr>
              <a:t>13.7</a:t>
            </a:r>
            <a:r>
              <a:rPr lang="zh-CN" sz="2400">
                <a:highlight>
                  <a:srgbClr val="00FFFF"/>
                </a:highlight>
              </a:rPr>
              <a:t>] Using the </a:t>
            </a:r>
            <a:r>
              <a:rPr sz="2400">
                <a:highlight>
                  <a:srgbClr val="00FFFF"/>
                </a:highlight>
              </a:rPr>
              <a:t>Matplotlib </a:t>
            </a:r>
            <a:r>
              <a:rPr lang="zh-CN" sz="2400">
                <a:highlight>
                  <a:srgbClr val="00FFFF"/>
                </a:highlight>
              </a:rPr>
              <a:t>module to plot a histogram of annual product sales levels by region (</a:t>
            </a:r>
            <a:r>
              <a:rPr sz="2400">
                <a:highlight>
                  <a:srgbClr val="00FFFF"/>
                </a:highlight>
              </a:rPr>
              <a:t>bar2.py</a:t>
            </a:r>
            <a:r>
              <a:rPr lang="zh-CN" sz="2400">
                <a:highlight>
                  <a:srgbClr val="00FFFF"/>
                </a:highlight>
              </a:rPr>
              <a:t>)</a:t>
            </a:r>
            <a:endParaRPr lang="zh-CN" altLang="en-US" sz="2800">
              <a:highlight>
                <a:srgbClr val="00FFFF"/>
              </a:highlight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7080" y="1916430"/>
            <a:ext cx="10153650" cy="4191000"/>
          </a:xfrm>
          <a:prstGeom prst="rect">
            <a:avLst/>
          </a:prstGeom>
          <a:solidFill>
            <a:schemeClr val="accent4">
              <a:lumMod val="20%"/>
              <a:lumOff val="80%"/>
            </a:schemeClr>
          </a:solidFill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plt.rcParams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font.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sans-serif']=['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SimHei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#Used to display Chinese labels normally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x=[5,7,4,3,1]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#x-axis scale (sales in millions)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bars identified, which can be thought of as a y-axis scale (regions: Central, South, East, North, West China)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y=[1,2,3,4,5]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color=['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red','black','green','orchid','blue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#List of colors (red, black, green, lavender, blue)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y_label=['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Central China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 China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East China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North China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West China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plt.yticks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(y,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y_label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y-axis tick labels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plt.barh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(y, x, color=color)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x-axis scale labels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(in millions)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x-axis coordinates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y-axis coordinates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Annual sales of products by region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chart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True,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linestyle=':',color='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r',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alpha=0.6)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#Set the grid scale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#Display a horizontal bar chart</a:t>
            </a:r>
          </a:p>
        </p:txBody>
      </p:sp>
      <p:pic>
        <p:nvPicPr>
          <p:cNvPr id="19461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690" y="4220528"/>
            <a:ext cx="4033838" cy="2241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>
          <a:xfrm>
            <a:off x="982663" y="479425"/>
            <a:ext cx="9866312" cy="501650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Times New Roman" panose="02020603050405020304" pitchFamily="18" charset="0"/>
              </a:rPr>
              <a:t>Pie chart (</a:t>
            </a:r>
            <a:r>
              <a:rPr lang="en-US" altLang="zh-CN" sz="3200">
                <a:ea typeface="Times New Roman" panose="02020603050405020304" pitchFamily="18" charset="0"/>
              </a:rPr>
              <a:t>1</a:t>
            </a:r>
            <a:r>
              <a:rPr lang="zh-CN" altLang="en-US" sz="3200">
                <a:ea typeface="Times New Roman" panose="02020603050405020304" pitchFamily="18" charset="0"/>
              </a:rPr>
              <a:t>)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321667" y="1124744"/>
            <a:ext cx="11548665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sz="2400">
                <a:highlight>
                  <a:srgbClr val="00FFFF"/>
                </a:highlight>
              </a:rPr>
              <a:t>Example </a:t>
            </a:r>
            <a:r>
              <a:rPr sz="2400">
                <a:highlight>
                  <a:srgbClr val="00FFFF"/>
                </a:highlight>
              </a:rPr>
              <a:t>13.8</a:t>
            </a:r>
            <a:r>
              <a:rPr lang="zh-CN" sz="2400">
                <a:highlight>
                  <a:srgbClr val="00FFFF"/>
                </a:highlight>
              </a:rPr>
              <a:t>: Use the </a:t>
            </a:r>
            <a:r>
              <a:rPr sz="2400">
                <a:highlight>
                  <a:srgbClr val="00FFFF"/>
                </a:highlight>
              </a:rPr>
              <a:t>Matplotlib </a:t>
            </a:r>
            <a:r>
              <a:rPr lang="zh-CN" sz="2400">
                <a:highlight>
                  <a:srgbClr val="00FFFF"/>
                </a:highlight>
              </a:rPr>
              <a:t>module to draw a pie chart (</a:t>
            </a:r>
            <a:r>
              <a:rPr sz="2400">
                <a:highlight>
                  <a:srgbClr val="00FFFF"/>
                </a:highlight>
              </a:rPr>
              <a:t>pie1.py</a:t>
            </a:r>
            <a:r>
              <a:rPr lang="zh-CN" sz="2400">
                <a:highlight>
                  <a:srgbClr val="00FFFF"/>
                </a:highlight>
              </a:rPr>
              <a:t>) of the percentage of a family's expenditures in </a:t>
            </a:r>
            <a:r>
              <a:rPr sz="2400">
                <a:highlight>
                  <a:srgbClr val="00FFFF"/>
                </a:highlight>
              </a:rPr>
              <a:t>September</a:t>
            </a:r>
            <a:r>
              <a:rPr lang="zh-CN" sz="2400">
                <a:highlight>
                  <a:srgbClr val="00FFFF"/>
                </a:highlight>
              </a:rPr>
              <a:t>, assuming that the expenditures on "housing", "food and drink", "entertainment" and "other" accounted for 60.2%, 20.5%, 15.1% and 4.2% respectively, and the title of the chart is "Percentage of family expenditures in September". "and" other "expenditures accounted for </a:t>
            </a:r>
            <a:r>
              <a:rPr sz="2400">
                <a:highlight>
                  <a:srgbClr val="00FFFF"/>
                </a:highlight>
              </a:rPr>
              <a:t>60.2%</a:t>
            </a:r>
            <a:r>
              <a:rPr lang="zh-CN" sz="2400">
                <a:highlight>
                  <a:srgbClr val="00FFFF"/>
                </a:highlight>
              </a:rPr>
              <a:t>, </a:t>
            </a:r>
            <a:r>
              <a:rPr sz="2400">
                <a:highlight>
                  <a:srgbClr val="00FFFF"/>
                </a:highlight>
              </a:rPr>
              <a:t>20.5%</a:t>
            </a:r>
            <a:r>
              <a:rPr lang="zh-CN" sz="2400">
                <a:highlight>
                  <a:srgbClr val="00FFFF"/>
                </a:highlight>
              </a:rPr>
              <a:t>, </a:t>
            </a:r>
            <a:r>
              <a:rPr sz="2400">
                <a:highlight>
                  <a:srgbClr val="00FFFF"/>
                </a:highlight>
              </a:rPr>
              <a:t>15.1% </a:t>
            </a:r>
            <a:r>
              <a:rPr lang="zh-CN" sz="2400">
                <a:highlight>
                  <a:srgbClr val="00FFFF"/>
                </a:highlight>
              </a:rPr>
              <a:t>and </a:t>
            </a:r>
            <a:r>
              <a:rPr sz="2400">
                <a:highlight>
                  <a:srgbClr val="00FFFF"/>
                </a:highlight>
              </a:rPr>
              <a:t>4.2%</a:t>
            </a:r>
            <a:r>
              <a:rPr lang="zh-CN" sz="2400">
                <a:highlight>
                  <a:srgbClr val="00FFFF"/>
                </a:highlight>
              </a:rPr>
              <a:t>, respectively, the title of the chart is "September household expenditure ratio", you need to show the name of the various expenditures and the percentage ( (retain one decimal place)</a:t>
            </a:r>
            <a:endParaRPr lang="zh-CN" altLang="en-US" sz="2000">
              <a:highlight>
                <a:srgbClr val="00FFFF"/>
              </a:highlight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30" y="4204970"/>
            <a:ext cx="9072563" cy="2030413"/>
          </a:xfrm>
          <a:prstGeom prst="rect">
            <a:avLst/>
          </a:prstGeom>
          <a:solidFill>
            <a:schemeClr val="accent4">
              <a:lumMod val="20%"/>
              <a:lumOff val="80%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plt.rcParams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font.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sans-serif']=['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SimHei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#Used to display Chinese labels normally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 = ['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Housing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Dining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','Entertainment','Other']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#pie chart labels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percentages = [60.2, 20.5, 15.1, 4.2]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#Pie chart percentages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plt.pie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percentages,labels=labels,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autopct='%1.1f%%') #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pie chart parameters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Household Expenditures as a Percentage in September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icon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#Display a pie chart</a:t>
            </a:r>
          </a:p>
        </p:txBody>
      </p:sp>
      <p:pic>
        <p:nvPicPr>
          <p:cNvPr id="2048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60" y="4077335"/>
            <a:ext cx="3636645" cy="237617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>
          <a:xfrm>
            <a:off x="911225" y="561975"/>
            <a:ext cx="9866313" cy="501650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Times New Roman" panose="02020603050405020304" pitchFamily="18" charset="0"/>
              </a:rPr>
              <a:t>Pie charts (</a:t>
            </a:r>
            <a:r>
              <a:rPr lang="en-US" altLang="zh-CN" sz="3200">
                <a:ea typeface="Times New Roman" panose="02020603050405020304" pitchFamily="18" charset="0"/>
              </a:rPr>
              <a:t>2</a:t>
            </a:r>
            <a:r>
              <a:rPr lang="zh-CN" altLang="en-US" sz="3200">
                <a:ea typeface="Times New Roman" panose="02020603050405020304" pitchFamily="18" charset="0"/>
              </a:rPr>
              <a:t>)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263352" y="1229618"/>
            <a:ext cx="11548665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sz="2000">
                <a:highlight>
                  <a:srgbClr val="00FFFF"/>
                </a:highlight>
              </a:rPr>
              <a:t>Example </a:t>
            </a:r>
            <a:r>
              <a:rPr sz="2000">
                <a:highlight>
                  <a:srgbClr val="00FFFF"/>
                </a:highlight>
              </a:rPr>
              <a:t>13.9</a:t>
            </a:r>
            <a:r>
              <a:rPr lang="zh-CN" sz="2000">
                <a:highlight>
                  <a:srgbClr val="00FFFF"/>
                </a:highlight>
              </a:rPr>
              <a:t>: Use the </a:t>
            </a:r>
            <a:r>
              <a:rPr sz="2000">
                <a:highlight>
                  <a:srgbClr val="00FFFF"/>
                </a:highlight>
              </a:rPr>
              <a:t>Matplotlib </a:t>
            </a:r>
            <a:r>
              <a:rPr lang="zh-CN" sz="2000">
                <a:highlight>
                  <a:srgbClr val="00FFFF"/>
                </a:highlight>
              </a:rPr>
              <a:t>module to draw a pie chart (</a:t>
            </a:r>
            <a:r>
              <a:rPr sz="2000">
                <a:highlight>
                  <a:srgbClr val="00FFFF"/>
                </a:highlight>
              </a:rPr>
              <a:t>pie2.py</a:t>
            </a:r>
            <a:r>
              <a:rPr lang="zh-CN" sz="2000">
                <a:highlight>
                  <a:srgbClr val="00FFFF"/>
                </a:highlight>
              </a:rPr>
              <a:t>) of the percentage of each household's expenditure in </a:t>
            </a:r>
            <a:r>
              <a:rPr sz="2000">
                <a:highlight>
                  <a:srgbClr val="00FFFF"/>
                </a:highlight>
              </a:rPr>
              <a:t>September</a:t>
            </a:r>
            <a:r>
              <a:rPr lang="zh-CN" sz="2000">
                <a:highlight>
                  <a:srgbClr val="00FFFF"/>
                </a:highlight>
              </a:rPr>
              <a:t>, add shading to each pie, and separate out the "Food and Beverage" and "Other" pies.</a:t>
            </a:r>
            <a:endParaRPr lang="zh-CN" altLang="en-US" sz="2400">
              <a:highlight>
                <a:srgbClr val="00FFFF"/>
              </a:highlight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2348865"/>
            <a:ext cx="9072563" cy="2308225"/>
          </a:xfrm>
          <a:prstGeom prst="rect">
            <a:avLst/>
          </a:prstGeom>
          <a:solidFill>
            <a:schemeClr val="accent4">
              <a:lumMod val="20%"/>
              <a:lumOff val="80%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plt.rcParams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font.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sans-serif']=['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SimHei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#Used to display Chinese labels normally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 = ['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Housing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Dining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explode = (0, 0.1, 0, 0.1)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#Separate the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2nd &amp; 4th slices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percentages = [60.2, 20.5, 15.1, 4.2]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#Pie chart percentages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plt.pie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percentages,explode=explode,labels=labels,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autopct='%1.1f%%', shadow=True) 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Household Expenditures as a Percentage in September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#Pie Chart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#Display a pie chart</a:t>
            </a:r>
          </a:p>
        </p:txBody>
      </p:sp>
      <p:pic>
        <p:nvPicPr>
          <p:cNvPr id="2150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20" y="4293235"/>
            <a:ext cx="4464050" cy="2355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>
          <a:xfrm>
            <a:off x="695325" y="539750"/>
            <a:ext cx="9866313" cy="501650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Times New Roman" panose="02020603050405020304" pitchFamily="18" charset="0"/>
              </a:rPr>
              <a:t>scatterplot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321667" y="1193713"/>
            <a:ext cx="11548665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sz="2000">
                <a:highlight>
                  <a:srgbClr val="00FFFF"/>
                </a:highlight>
              </a:rPr>
              <a:t>[Example </a:t>
            </a:r>
            <a:r>
              <a:rPr sz="2000">
                <a:highlight>
                  <a:srgbClr val="00FFFF"/>
                </a:highlight>
              </a:rPr>
              <a:t>13.10</a:t>
            </a:r>
            <a:r>
              <a:rPr lang="zh-CN" sz="2000">
                <a:highlight>
                  <a:srgbClr val="00FFFF"/>
                </a:highlight>
              </a:rPr>
              <a:t>] Write a program (scatters</a:t>
            </a:r>
            <a:r>
              <a:rPr sz="2000">
                <a:highlight>
                  <a:srgbClr val="00FFFF"/>
                </a:highlight>
              </a:rPr>
              <a:t>.py</a:t>
            </a:r>
            <a:r>
              <a:rPr lang="zh-CN" sz="2000">
                <a:highlight>
                  <a:srgbClr val="00FFFF"/>
                </a:highlight>
              </a:rPr>
              <a:t>) that generates </a:t>
            </a:r>
            <a:r>
              <a:rPr sz="2000">
                <a:highlight>
                  <a:srgbClr val="00FFFF"/>
                </a:highlight>
              </a:rPr>
              <a:t>1000 </a:t>
            </a:r>
            <a:r>
              <a:rPr lang="zh-CN" sz="2000">
                <a:highlight>
                  <a:srgbClr val="00FFFF"/>
                </a:highlight>
              </a:rPr>
              <a:t>random points </a:t>
            </a:r>
            <a:r>
              <a:rPr sz="2000">
                <a:highlight>
                  <a:srgbClr val="00FFFF"/>
                </a:highlight>
              </a:rPr>
              <a:t>(x, y) </a:t>
            </a:r>
            <a:r>
              <a:rPr lang="zh-CN" sz="2000">
                <a:highlight>
                  <a:srgbClr val="00FFFF"/>
                </a:highlight>
              </a:rPr>
              <a:t>of random size and random color and plots their scatterplots</a:t>
            </a:r>
            <a:endParaRPr lang="zh-CN" altLang="en-US" sz="2400">
              <a:highlight>
                <a:srgbClr val="00FFFF"/>
              </a:highlight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2060575"/>
            <a:ext cx="9072563" cy="2308225"/>
          </a:xfrm>
          <a:prstGeom prst="rect">
            <a:avLst/>
          </a:prstGeom>
          <a:solidFill>
            <a:schemeClr val="accent4">
              <a:lumMod val="20%"/>
              <a:lumOff val="80%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np #import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np.random.randn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#generate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coordinates consisting of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points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np.random.randn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#generate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coordinates consisting of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points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 =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np.random.randn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#generate a size consisting of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points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 =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np.random.rand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#generate colors consisting of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dots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y, s=size, c=colors)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a scatterplot consisting of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points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#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graph</a:t>
            </a:r>
          </a:p>
        </p:txBody>
      </p:sp>
      <p:pic>
        <p:nvPicPr>
          <p:cNvPr id="22533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4098925"/>
            <a:ext cx="4032250" cy="2381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>
          <a:xfrm>
            <a:off x="982663" y="441325"/>
            <a:ext cx="9866312" cy="501650"/>
          </a:xfrm>
        </p:spPr>
        <p:txBody>
          <a:bodyPr/>
          <a:lstStyle/>
          <a:p>
            <a:pPr eaLnBrk="1" hangingPunct="1"/>
            <a:r>
              <a:rPr lang="zh-CN" altLang="zh-CN" sz="3200">
                <a:ea typeface="Times New Roman" panose="02020603050405020304" pitchFamily="18" charset="0"/>
              </a:rPr>
              <a:t>Plotting histograms</a:t>
            </a:r>
            <a:endParaRPr lang="zh-CN" altLang="en-US" sz="3200">
              <a:ea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141486" y="1086593"/>
            <a:ext cx="11548665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sz="2000">
                <a:highlight>
                  <a:srgbClr val="00FFFF"/>
                </a:highlight>
              </a:rPr>
              <a:t>[Example </a:t>
            </a:r>
            <a:r>
              <a:rPr sz="2000">
                <a:highlight>
                  <a:srgbClr val="00FFFF"/>
                </a:highlight>
              </a:rPr>
              <a:t>13.11</a:t>
            </a:r>
            <a:r>
              <a:rPr lang="zh-CN" sz="2000">
                <a:highlight>
                  <a:srgbClr val="00FFFF"/>
                </a:highlight>
              </a:rPr>
              <a:t>] Example of plotting a histogram using the </a:t>
            </a:r>
            <a:r>
              <a:rPr sz="2000">
                <a:highlight>
                  <a:srgbClr val="00FFFF"/>
                </a:highlight>
              </a:rPr>
              <a:t>hist() </a:t>
            </a:r>
            <a:r>
              <a:rPr lang="zh-CN" sz="2000">
                <a:highlight>
                  <a:srgbClr val="00FFFF"/>
                </a:highlight>
              </a:rPr>
              <a:t>function of </a:t>
            </a:r>
            <a:r>
              <a:rPr sz="2000" err="1">
                <a:highlight>
                  <a:srgbClr val="00FFFF"/>
                </a:highlight>
              </a:rPr>
              <a:t>Matplotlib.pyplot </a:t>
            </a:r>
            <a:r>
              <a:rPr lang="zh-CN" sz="2000">
                <a:highlight>
                  <a:srgbClr val="00FFFF"/>
                </a:highlight>
              </a:rPr>
              <a:t>(</a:t>
            </a:r>
            <a:r>
              <a:rPr sz="2000">
                <a:highlight>
                  <a:srgbClr val="00FFFF"/>
                </a:highlight>
              </a:rPr>
              <a:t>histfig.py</a:t>
            </a:r>
            <a:r>
              <a:rPr lang="zh-CN" sz="2000">
                <a:highlight>
                  <a:srgbClr val="00FFFF"/>
                </a:highlight>
              </a:rPr>
              <a:t>): randomly generate </a:t>
            </a:r>
            <a:r>
              <a:rPr sz="2000">
                <a:highlight>
                  <a:srgbClr val="00FFFF"/>
                </a:highlight>
              </a:rPr>
              <a:t>100</a:t>
            </a:r>
            <a:r>
              <a:rPr lang="zh-CN" sz="2000">
                <a:highlight>
                  <a:srgbClr val="00FFFF"/>
                </a:highlight>
              </a:rPr>
              <a:t>,000 IQ data that satisfy a normal distribution with a </a:t>
            </a:r>
            <a:r>
              <a:rPr sz="2000">
                <a:highlight>
                  <a:srgbClr val="00FFFF"/>
                </a:highlight>
              </a:rPr>
              <a:t>mu </a:t>
            </a:r>
            <a:r>
              <a:rPr lang="zh-CN" sz="2000">
                <a:highlight>
                  <a:srgbClr val="00FFFF"/>
                </a:highlight>
              </a:rPr>
              <a:t>of </a:t>
            </a:r>
            <a:r>
              <a:rPr sz="2000">
                <a:highlight>
                  <a:srgbClr val="00FFFF"/>
                </a:highlight>
              </a:rPr>
              <a:t>100 </a:t>
            </a:r>
            <a:r>
              <a:rPr lang="zh-CN" sz="2000">
                <a:highlight>
                  <a:srgbClr val="00FFFF"/>
                </a:highlight>
              </a:rPr>
              <a:t>and a </a:t>
            </a:r>
            <a:r>
              <a:rPr sz="2000">
                <a:highlight>
                  <a:srgbClr val="00FFFF"/>
                </a:highlight>
              </a:rPr>
              <a:t>sigma </a:t>
            </a:r>
            <a:r>
              <a:rPr lang="zh-CN" sz="2000">
                <a:highlight>
                  <a:srgbClr val="00FFFF"/>
                </a:highlight>
              </a:rPr>
              <a:t>of </a:t>
            </a:r>
            <a:r>
              <a:rPr sz="2000">
                <a:highlight>
                  <a:srgbClr val="00FFFF"/>
                </a:highlight>
              </a:rPr>
              <a:t>20</a:t>
            </a:r>
            <a:r>
              <a:rPr lang="zh-CN" sz="2000">
                <a:highlight>
                  <a:srgbClr val="00FFFF"/>
                </a:highlight>
              </a:rPr>
              <a:t>, and plot their histograms</a:t>
            </a:r>
            <a:endParaRPr lang="zh-CN" altLang="en-US" sz="2400">
              <a:highlight>
                <a:srgbClr val="00FFFF"/>
              </a:highlight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180" y="2072005"/>
            <a:ext cx="9072245" cy="3641090"/>
          </a:xfrm>
          <a:prstGeom prst="rect">
            <a:avLst/>
          </a:prstGeom>
          <a:solidFill>
            <a:schemeClr val="accent4">
              <a:lumMod val="20%"/>
              <a:lumOff val="80%"/>
            </a:schemeClr>
          </a:solidFill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np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the submodule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pyplot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altLang="zh-CN" b="1" kern="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Randomly generate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,000 IQ data satisfying a normal distribution with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sigma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mu, sigma = 100, 20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mu + sigma *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np.random.randn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(100000)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plt.hist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bins=50)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histograms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('IQ')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x-axis coordinates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('Probability')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y-axis coordinates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('Histogram of IQ')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chart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(True)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#Display grid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#show histograms</a:t>
            </a:r>
          </a:p>
        </p:txBody>
      </p:sp>
      <p:pic>
        <p:nvPicPr>
          <p:cNvPr id="23557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3284538"/>
            <a:ext cx="3321050" cy="31003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>
          <a:xfrm>
            <a:off x="982663" y="492125"/>
            <a:ext cx="9866312" cy="501650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Times New Roman" panose="02020603050405020304" pitchFamily="18" charset="0"/>
              </a:rPr>
              <a:t>Plotting multiple subgraphs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141485" y="1141834"/>
            <a:ext cx="11548665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sz="2000">
                <a:highlight>
                  <a:srgbClr val="00FFFF"/>
                </a:highlight>
              </a:rPr>
              <a:t>[Example </a:t>
            </a:r>
            <a:r>
              <a:rPr sz="2000">
                <a:highlight>
                  <a:srgbClr val="00FFFF"/>
                </a:highlight>
              </a:rPr>
              <a:t>13.12</a:t>
            </a:r>
            <a:r>
              <a:rPr lang="zh-CN" sz="2000">
                <a:highlight>
                  <a:srgbClr val="00FFFF"/>
                </a:highlight>
              </a:rPr>
              <a:t>] Plotting Multiple Subplots Example (</a:t>
            </a:r>
            <a:r>
              <a:rPr sz="2000">
                <a:highlight>
                  <a:srgbClr val="00FFFF"/>
                </a:highlight>
              </a:rPr>
              <a:t>multifigs.py</a:t>
            </a:r>
            <a:r>
              <a:rPr lang="zh-CN" sz="2000">
                <a:highlight>
                  <a:srgbClr val="00FFFF"/>
                </a:highlight>
              </a:rPr>
              <a:t>): Plotting </a:t>
            </a:r>
            <a:r>
              <a:rPr sz="2000">
                <a:highlight>
                  <a:srgbClr val="00FFFF"/>
                </a:highlight>
              </a:rPr>
              <a:t>y=sin(x) </a:t>
            </a:r>
            <a:r>
              <a:rPr lang="zh-CN" sz="2000">
                <a:highlight>
                  <a:srgbClr val="00FFFF"/>
                </a:highlight>
              </a:rPr>
              <a:t>and </a:t>
            </a:r>
            <a:r>
              <a:rPr sz="2000">
                <a:highlight>
                  <a:srgbClr val="00FFFF"/>
                </a:highlight>
              </a:rPr>
              <a:t>y=cos(x) </a:t>
            </a:r>
            <a:r>
              <a:rPr lang="zh-CN" sz="2000">
                <a:highlight>
                  <a:srgbClr val="00FFFF"/>
                </a:highlight>
              </a:rPr>
              <a:t>using the </a:t>
            </a:r>
            <a:r>
              <a:rPr sz="2000">
                <a:highlight>
                  <a:srgbClr val="00FFFF"/>
                </a:highlight>
              </a:rPr>
              <a:t>NumPy </a:t>
            </a:r>
            <a:r>
              <a:rPr lang="zh-CN" sz="2000">
                <a:highlight>
                  <a:srgbClr val="00FFFF"/>
                </a:highlight>
              </a:rPr>
              <a:t>module and the </a:t>
            </a:r>
            <a:r>
              <a:rPr sz="2000" err="1">
                <a:highlight>
                  <a:srgbClr val="00FFFF"/>
                </a:highlight>
              </a:rPr>
              <a:t>Matplotlib.pyplot </a:t>
            </a:r>
            <a:r>
              <a:rPr lang="zh-CN" sz="2000">
                <a:highlight>
                  <a:srgbClr val="00FFFF"/>
                </a:highlight>
              </a:rPr>
              <a:t>toolkit.</a:t>
            </a:r>
            <a:endParaRPr lang="zh-CN" altLang="en-US" sz="2800">
              <a:highlight>
                <a:srgbClr val="00FFFF"/>
              </a:highlight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863" y="1962150"/>
            <a:ext cx="9531350" cy="3138488"/>
          </a:xfrm>
          <a:prstGeom prst="rect">
            <a:avLst/>
          </a:prstGeom>
          <a:solidFill>
            <a:schemeClr val="accent4">
              <a:lumMod val="20%"/>
              <a:lumOff val="80%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np #import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(0, 10, 100)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#Generate list data for the x-axis (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 in the range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[0,10]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fig1 =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#create a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ax1 = fig1.add_subplot(2,1,1)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#Create a subplot: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1st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in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1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ax1.plot(x,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np.sin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sin(x)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ax1.set_title('sin(x)')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#set chart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ax2 = fig1.add_subplot(2,1,2)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#create a subplot: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2nd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in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1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ax2.plot(x,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np.cos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cos(x)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ax2.set_title('cos(x)')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#set chart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#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graph</a:t>
            </a:r>
          </a:p>
        </p:txBody>
      </p:sp>
      <p:pic>
        <p:nvPicPr>
          <p:cNvPr id="24581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437063"/>
            <a:ext cx="4968875" cy="2044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>
          <a:xfrm>
            <a:off x="898525" y="620713"/>
            <a:ext cx="9602788" cy="487362"/>
          </a:xfrm>
        </p:spPr>
        <p:txBody>
          <a:bodyPr/>
          <a:lstStyle/>
          <a:p>
            <a:r>
              <a:rPr lang="zh-CN" altLang="en-US" sz="3200"/>
              <a:t>Summary of the chapter</a:t>
            </a:r>
          </a:p>
        </p:txBody>
      </p:sp>
      <p:pic>
        <p:nvPicPr>
          <p:cNvPr id="2560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196975"/>
            <a:ext cx="10009188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>
          <a:xfrm>
            <a:off x="911225" y="620713"/>
            <a:ext cx="10225088" cy="504825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Times New Roman" panose="02020603050405020304" pitchFamily="18" charset="0"/>
              </a:rPr>
              <a:t>Case Study: </a:t>
            </a:r>
            <a:r>
              <a:rPr lang="en-US" altLang="zh-CN" sz="3200">
                <a:ea typeface="Times New Roman" panose="02020603050405020304" pitchFamily="18" charset="0"/>
              </a:rPr>
              <a:t>Tower of Hanoi </a:t>
            </a:r>
            <a:r>
              <a:rPr lang="zh-CN" altLang="en-US" sz="3200">
                <a:ea typeface="Times New Roman" panose="02020603050405020304" pitchFamily="18" charset="0"/>
              </a:rPr>
              <a:t>Problem Solving Animation</a:t>
            </a:r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>
          <a:xfrm>
            <a:off x="766763" y="1341438"/>
            <a:ext cx="10658475" cy="4464050"/>
          </a:xfrm>
        </p:spPr>
        <p:txBody>
          <a:bodyPr/>
          <a:lstStyle/>
          <a:p>
            <a:pPr algn="just" eaLnBrk="1" hangingPunct="1"/>
            <a:r>
              <a:rPr lang="zh-CN" altLang="en-US" sz="2000">
                <a:ea typeface="Times New Roman" panose="02020603050405020304" pitchFamily="18" charset="0"/>
              </a:rPr>
              <a:t>The case study in this chapter is to help the reader gain further insight into recursion and </a:t>
            </a:r>
            <a:r>
              <a:rPr sz="2000">
                <a:ea typeface="Times New Roman" panose="02020603050405020304" pitchFamily="18" charset="0"/>
              </a:rPr>
              <a:t>turtle </a:t>
            </a:r>
            <a:r>
              <a:rPr lang="zh-CN" altLang="en-US" sz="2000">
                <a:ea typeface="Times New Roman" panose="02020603050405020304" pitchFamily="18" charset="0"/>
              </a:rPr>
              <a:t>graphs through the design and implementation of a </a:t>
            </a:r>
            <a:r>
              <a:rPr sz="2000">
                <a:ea typeface="Times New Roman" panose="02020603050405020304" pitchFamily="18" charset="0"/>
              </a:rPr>
              <a:t>turtle-based </a:t>
            </a:r>
            <a:r>
              <a:rPr lang="zh-CN" altLang="en-US" sz="2000">
                <a:ea typeface="Times New Roman" panose="02020603050405020304" pitchFamily="18" charset="0"/>
              </a:rPr>
              <a:t>animation for solving the Hannauta problem</a:t>
            </a:r>
            <a:endParaRPr sz="2000">
              <a:ea typeface="Times New Roman" panose="02020603050405020304" pitchFamily="18" charset="0"/>
            </a:endParaRPr>
          </a:p>
          <a:p>
            <a:pPr algn="just" eaLnBrk="1" hangingPunct="1"/>
            <a:r>
              <a:rPr lang="zh-CN" sz="2000"/>
              <a:t>The rules for solving the Hannauta problem to move the disk are as follows:</a:t>
            </a:r>
            <a:endParaRPr sz="2000"/>
          </a:p>
          <a:p>
            <a:pPr lvl="1" algn="just"/>
            <a:r>
              <a:rPr lang="zh-CN" sz="2000"/>
              <a:t>(</a:t>
            </a:r>
            <a:r>
              <a:rPr sz="2000"/>
              <a:t>1</a:t>
            </a:r>
            <a:r>
              <a:rPr lang="zh-CN" sz="2000"/>
              <a:t>) Only one disk can be moved at a time</a:t>
            </a:r>
          </a:p>
          <a:p>
            <a:pPr lvl="1" algn="just"/>
            <a:r>
              <a:rPr lang="zh-CN" sz="2000"/>
              <a:t>(</a:t>
            </a:r>
            <a:r>
              <a:rPr sz="2000"/>
              <a:t>2</a:t>
            </a:r>
            <a:r>
              <a:rPr lang="zh-CN" sz="2000"/>
              <a:t>) Before taking out a disk, the previous disk must be placed.</a:t>
            </a:r>
          </a:p>
          <a:p>
            <a:pPr lvl="1" algn="just"/>
            <a:r>
              <a:rPr lang="zh-CN" sz="2000"/>
              <a:t>(</a:t>
            </a:r>
            <a:r>
              <a:rPr sz="2000"/>
              <a:t>3</a:t>
            </a:r>
            <a:r>
              <a:rPr lang="zh-CN" sz="2000"/>
              <a:t>) A large-diameter disk cannot be placed on top of a small-diameter disk.</a:t>
            </a:r>
          </a:p>
          <a:p>
            <a:pPr lvl="1" algn="just"/>
            <a:r>
              <a:rPr lang="zh-CN" sz="2000"/>
              <a:t>Using the transition columns in the middle, it is ultimately possible to move all the disks to the target state</a:t>
            </a:r>
            <a:endParaRPr sz="2000">
              <a:ea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000">
                <a:ea typeface="Times New Roman" panose="02020603050405020304" pitchFamily="18" charset="0"/>
              </a:rPr>
              <a:t>The solution and source code etc. of the case studies are provided in electronic format, please scan the QR code in the tutorial for details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>
          <a:xfrm>
            <a:off x="982663" y="396875"/>
            <a:ext cx="9866312" cy="620713"/>
          </a:xfrm>
        </p:spPr>
        <p:txBody>
          <a:bodyPr/>
          <a:lstStyle/>
          <a:p>
            <a:pPr eaLnBrk="1" hangingPunct="1"/>
            <a:r>
              <a:rPr lang="zh-CN" altLang="zh-CN" sz="3200">
                <a:ea typeface="Times New Roman" panose="02020603050405020304" pitchFamily="18" charset="0"/>
              </a:rPr>
              <a:t>Overview of the </a:t>
            </a:r>
            <a:r>
              <a:rPr lang="en-US" altLang="zh-CN" sz="3200">
                <a:ea typeface="Times New Roman" panose="02020603050405020304" pitchFamily="18" charset="0"/>
              </a:rPr>
              <a:t>Python </a:t>
            </a:r>
            <a:r>
              <a:rPr lang="zh-CN" altLang="zh-CN" sz="3200">
                <a:ea typeface="Times New Roman" panose="02020603050405020304" pitchFamily="18" charset="0"/>
              </a:rPr>
              <a:t>Drawing Module</a:t>
            </a:r>
            <a:endParaRPr lang="zh-CN" altLang="en-US" sz="3200">
              <a:ea typeface="Times New Roman" panose="02020603050405020304" pitchFamily="18" charset="0"/>
            </a:endParaRPr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>
          <a:xfrm>
            <a:off x="695325" y="981075"/>
            <a:ext cx="10729913" cy="2887663"/>
          </a:xfrm>
        </p:spPr>
        <p:txBody>
          <a:bodyPr/>
          <a:lstStyle/>
          <a:p>
            <a:pPr eaLnBrk="1" hangingPunct="1"/>
            <a:r>
              <a:rPr sz="2400">
                <a:ea typeface="Times New Roman" panose="02020603050405020304" pitchFamily="18" charset="0"/>
              </a:rPr>
              <a:t>The Python </a:t>
            </a:r>
            <a:r>
              <a:rPr lang="zh-CN" altLang="en-US" sz="2400">
                <a:ea typeface="Times New Roman" panose="02020603050405020304" pitchFamily="18" charset="0"/>
              </a:rPr>
              <a:t>standard library includes</a:t>
            </a:r>
            <a:endParaRPr sz="2400">
              <a:ea typeface="Times New Roman" panose="02020603050405020304" pitchFamily="18" charset="0"/>
            </a:endParaRPr>
          </a:p>
          <a:p>
            <a:pPr lvl="1" eaLnBrk="1" hangingPunct="1"/>
            <a:r>
              <a:rPr>
                <a:ea typeface="Times New Roman" panose="02020603050405020304" pitchFamily="18" charset="0"/>
              </a:rPr>
              <a:t>tkinter </a:t>
            </a:r>
            <a:r>
              <a:rPr lang="zh-CN" altLang="en-US">
                <a:ea typeface="Times New Roman" panose="02020603050405020304" pitchFamily="18" charset="0"/>
              </a:rPr>
              <a:t>(canvas drawing)</a:t>
            </a:r>
            <a:endParaRPr>
              <a:ea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ea typeface="Times New Roman" panose="02020603050405020304" pitchFamily="18" charset="0"/>
              </a:rPr>
              <a:t>Turtle</a:t>
            </a:r>
            <a:endParaRPr>
              <a:ea typeface="Times New Roman" panose="02020603050405020304" pitchFamily="18" charset="0"/>
            </a:endParaRPr>
          </a:p>
          <a:p>
            <a:pPr eaLnBrk="1" hangingPunct="1"/>
            <a:r>
              <a:rPr sz="2400">
                <a:ea typeface="Times New Roman" panose="02020603050405020304" pitchFamily="18" charset="0"/>
              </a:rPr>
              <a:t>Python </a:t>
            </a:r>
            <a:r>
              <a:rPr lang="zh-CN" altLang="en-US" sz="2400">
                <a:ea typeface="Times New Roman" panose="02020603050405020304" pitchFamily="18" charset="0"/>
              </a:rPr>
              <a:t>provides a large number of high-quality third-party drawing libraries, commonly used open-source drawing module libraries are as follows</a:t>
            </a:r>
            <a:endParaRPr lang="zh-CN" sz="2400">
              <a:ea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1400">
                <a:ea typeface="Times New Roman" panose="02020603050405020304" pitchFamily="18" charset="0"/>
              </a:rPr>
              <a:t>(</a:t>
            </a:r>
            <a:r>
              <a:rPr sz="1400">
                <a:ea typeface="Times New Roman" panose="02020603050405020304" pitchFamily="18" charset="0"/>
              </a:rPr>
              <a:t>1</a:t>
            </a:r>
            <a:r>
              <a:rPr lang="zh-CN" altLang="en-US" sz="1400">
                <a:ea typeface="Times New Roman" panose="02020603050405020304" pitchFamily="18" charset="0"/>
              </a:rPr>
              <a:t>) </a:t>
            </a:r>
            <a:r>
              <a:rPr sz="1400">
                <a:ea typeface="Times New Roman" panose="02020603050405020304" pitchFamily="18" charset="0"/>
              </a:rPr>
              <a:t>Matplotlib</a:t>
            </a:r>
            <a:r>
              <a:rPr lang="zh-CN" altLang="en-US" sz="1400">
                <a:ea typeface="Times New Roman" panose="02020603050405020304" pitchFamily="18" charset="0"/>
              </a:rPr>
              <a:t>: </a:t>
            </a:r>
            <a:r>
              <a:rPr sz="1400">
                <a:ea typeface="Times New Roman" panose="02020603050405020304" pitchFamily="18" charset="0"/>
              </a:rPr>
              <a:t>Matplotlib </a:t>
            </a:r>
            <a:r>
              <a:rPr lang="zh-CN" altLang="en-US" sz="1400">
                <a:ea typeface="Times New Roman" panose="02020603050405020304" pitchFamily="18" charset="0"/>
              </a:rPr>
              <a:t>can draw a variety of forms of graphs, including ordinary line graphs, histograms, pie charts, scatter plots, and error line graphs, etc.; you can also customize the various attributes of the graphs, such as the type of graphs, color, thickness, font size, etc. More than that, you can also customize the graphs.</a:t>
            </a:r>
          </a:p>
          <a:p>
            <a:pPr lvl="1" eaLnBrk="1" hangingPunct="1"/>
            <a:r>
              <a:rPr lang="zh-CN" altLang="en-US" sz="1400">
                <a:ea typeface="Times New Roman" panose="02020603050405020304" pitchFamily="18" charset="0"/>
              </a:rPr>
              <a:t>(</a:t>
            </a:r>
            <a:r>
              <a:rPr sz="1400">
                <a:ea typeface="Times New Roman" panose="02020603050405020304" pitchFamily="18" charset="0"/>
              </a:rPr>
              <a:t>2</a:t>
            </a:r>
            <a:r>
              <a:rPr lang="zh-CN" altLang="en-US" sz="1400">
                <a:ea typeface="Times New Roman" panose="02020603050405020304" pitchFamily="18" charset="0"/>
              </a:rPr>
              <a:t>) </a:t>
            </a:r>
            <a:r>
              <a:rPr sz="1400">
                <a:ea typeface="Times New Roman" panose="02020603050405020304" pitchFamily="18" charset="0"/>
              </a:rPr>
              <a:t>Seaborn</a:t>
            </a:r>
            <a:r>
              <a:rPr lang="zh-CN" altLang="en-US" sz="1400">
                <a:ea typeface="Times New Roman" panose="02020603050405020304" pitchFamily="18" charset="0"/>
              </a:rPr>
              <a:t>: </a:t>
            </a:r>
            <a:r>
              <a:rPr sz="1400">
                <a:ea typeface="Times New Roman" panose="02020603050405020304" pitchFamily="18" charset="0"/>
              </a:rPr>
              <a:t>Seaborn </a:t>
            </a:r>
            <a:r>
              <a:rPr lang="zh-CN" altLang="en-US" sz="1400">
                <a:ea typeface="Times New Roman" panose="02020603050405020304" pitchFamily="18" charset="0"/>
              </a:rPr>
              <a:t>is a third-party library based on </a:t>
            </a:r>
            <a:r>
              <a:rPr sz="1400">
                <a:ea typeface="Times New Roman" panose="02020603050405020304" pitchFamily="18" charset="0"/>
              </a:rPr>
              <a:t>Matplotlib</a:t>
            </a:r>
            <a:r>
              <a:rPr lang="zh-CN" altLang="en-US" sz="1400">
                <a:ea typeface="Times New Roman" panose="02020603050405020304" pitchFamily="18" charset="0"/>
              </a:rPr>
              <a:t>, and supports </a:t>
            </a:r>
            <a:r>
              <a:rPr sz="1400">
                <a:ea typeface="Times New Roman" panose="02020603050405020304" pitchFamily="18" charset="0"/>
              </a:rPr>
              <a:t>NumPy </a:t>
            </a:r>
            <a:r>
              <a:rPr lang="zh-CN" altLang="en-US" sz="1400">
                <a:ea typeface="Times New Roman" panose="02020603050405020304" pitchFamily="18" charset="0"/>
              </a:rPr>
              <a:t>and </a:t>
            </a:r>
            <a:r>
              <a:rPr sz="1400">
                <a:ea typeface="Times New Roman" panose="02020603050405020304" pitchFamily="18" charset="0"/>
              </a:rPr>
              <a:t>Pandas</a:t>
            </a:r>
            <a:r>
              <a:rPr lang="zh-CN" altLang="en-US" sz="1400">
                <a:ea typeface="Times New Roman" panose="02020603050405020304" pitchFamily="18" charset="0"/>
              </a:rPr>
              <a:t>. </a:t>
            </a:r>
            <a:r>
              <a:rPr sz="1400">
                <a:ea typeface="Times New Roman" panose="02020603050405020304" pitchFamily="18" charset="0"/>
              </a:rPr>
              <a:t>Seaborn </a:t>
            </a:r>
            <a:r>
              <a:rPr lang="zh-CN" altLang="en-US" sz="1400">
                <a:ea typeface="Times New Roman" panose="02020603050405020304" pitchFamily="18" charset="0"/>
              </a:rPr>
              <a:t>can effectively visualize statistical data, and provides a number of high-level statistical data visualization effects. the official website of </a:t>
            </a:r>
            <a:r>
              <a:rPr sz="1400">
                <a:ea typeface="Times New Roman" panose="02020603050405020304" pitchFamily="18" charset="0"/>
              </a:rPr>
              <a:t>Seaborn </a:t>
            </a:r>
            <a:r>
              <a:rPr lang="zh-CN" altLang="en-US" sz="1400">
                <a:ea typeface="Times New Roman" panose="02020603050405020304" pitchFamily="18" charset="0"/>
              </a:rPr>
              <a:t>is located at </a:t>
            </a:r>
            <a:r>
              <a:rPr sz="1400">
                <a:ea typeface="Times New Roman" panose="02020603050405020304" pitchFamily="18" charset="0"/>
              </a:rPr>
              <a:t>"https://seaborn.pydata.org/"</a:t>
            </a:r>
          </a:p>
          <a:p>
            <a:pPr lvl="1" eaLnBrk="1" hangingPunct="1"/>
            <a:r>
              <a:rPr lang="zh-CN" altLang="en-US" sz="1400">
                <a:ea typeface="Times New Roman" panose="02020603050405020304" pitchFamily="18" charset="0"/>
              </a:rPr>
              <a:t>(</a:t>
            </a:r>
            <a:r>
              <a:rPr sz="1400">
                <a:ea typeface="Times New Roman" panose="02020603050405020304" pitchFamily="18" charset="0"/>
              </a:rPr>
              <a:t>3</a:t>
            </a:r>
            <a:r>
              <a:rPr lang="zh-CN" altLang="en-US" sz="1400">
                <a:ea typeface="Times New Roman" panose="02020603050405020304" pitchFamily="18" charset="0"/>
              </a:rPr>
              <a:t>) </a:t>
            </a:r>
            <a:r>
              <a:rPr sz="1400">
                <a:ea typeface="Times New Roman" panose="02020603050405020304" pitchFamily="18" charset="0"/>
              </a:rPr>
              <a:t>Python Google Chart</a:t>
            </a:r>
            <a:r>
              <a:rPr lang="zh-CN" altLang="en-US" sz="1400">
                <a:ea typeface="Times New Roman" panose="02020603050405020304" pitchFamily="18" charset="0"/>
              </a:rPr>
              <a:t>. </a:t>
            </a:r>
            <a:r>
              <a:rPr sz="1400">
                <a:ea typeface="Times New Roman" panose="02020603050405020304" pitchFamily="18" charset="0"/>
              </a:rPr>
              <a:t>Python Google Chart </a:t>
            </a:r>
            <a:r>
              <a:rPr lang="zh-CN" altLang="en-US" sz="1400">
                <a:ea typeface="Times New Roman" panose="02020603050405020304" pitchFamily="18" charset="0"/>
              </a:rPr>
              <a:t>is a complete package of Google </a:t>
            </a:r>
            <a:r>
              <a:rPr sz="1400">
                <a:ea typeface="Times New Roman" panose="02020603050405020304" pitchFamily="18" charset="0"/>
              </a:rPr>
              <a:t>Chart API</a:t>
            </a:r>
            <a:r>
              <a:rPr lang="zh-CN" altLang="en-US" sz="1400">
                <a:ea typeface="Times New Roman" panose="02020603050405020304" pitchFamily="18" charset="0"/>
              </a:rPr>
              <a:t>, its official website address </a:t>
            </a:r>
            <a:r>
              <a:rPr sz="1400">
                <a:ea typeface="Times New Roman" panose="02020603050405020304" pitchFamily="18" charset="0"/>
              </a:rPr>
              <a:t>"http://pygooglechart.slowchop.com/"</a:t>
            </a:r>
            <a:r>
              <a:rPr lang="zh-CN" altLang="en-US" sz="1400">
                <a:ea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zh-CN" altLang="en-US" sz="1400">
                <a:ea typeface="Times New Roman" panose="02020603050405020304" pitchFamily="18" charset="0"/>
              </a:rPr>
              <a:t>(</a:t>
            </a:r>
            <a:r>
              <a:rPr sz="1400">
                <a:ea typeface="Times New Roman" panose="02020603050405020304" pitchFamily="18" charset="0"/>
              </a:rPr>
              <a:t>4</a:t>
            </a:r>
            <a:r>
              <a:rPr lang="zh-CN" altLang="en-US" sz="1400">
                <a:ea typeface="Times New Roman" panose="02020603050405020304" pitchFamily="18" charset="0"/>
              </a:rPr>
              <a:t>) </a:t>
            </a:r>
            <a:r>
              <a:rPr sz="1400">
                <a:ea typeface="Times New Roman" panose="02020603050405020304" pitchFamily="18" charset="0"/>
              </a:rPr>
              <a:t>Pychart</a:t>
            </a:r>
            <a:r>
              <a:rPr lang="zh-CN" altLang="en-US" sz="1400">
                <a:ea typeface="Times New Roman" panose="02020603050405020304" pitchFamily="18" charset="0"/>
              </a:rPr>
              <a:t>. </a:t>
            </a:r>
            <a:r>
              <a:rPr sz="1400">
                <a:ea typeface="Times New Roman" panose="02020603050405020304" pitchFamily="18" charset="0"/>
              </a:rPr>
              <a:t>Pychart </a:t>
            </a:r>
            <a:r>
              <a:rPr lang="zh-CN" altLang="en-US" sz="1400">
                <a:ea typeface="Times New Roman" panose="02020603050405020304" pitchFamily="18" charset="0"/>
              </a:rPr>
              <a:t>is a </a:t>
            </a:r>
            <a:r>
              <a:rPr sz="1400">
                <a:ea typeface="Times New Roman" panose="02020603050405020304" pitchFamily="18" charset="0"/>
              </a:rPr>
              <a:t>Python </a:t>
            </a:r>
            <a:r>
              <a:rPr lang="zh-CN" altLang="en-US" sz="1400">
                <a:ea typeface="Times New Roman" panose="02020603050405020304" pitchFamily="18" charset="0"/>
              </a:rPr>
              <a:t>library for creating high-quality encapsulated </a:t>
            </a:r>
            <a:r>
              <a:rPr sz="1400">
                <a:ea typeface="Times New Roman" panose="02020603050405020304" pitchFamily="18" charset="0"/>
              </a:rPr>
              <a:t>PostScript</a:t>
            </a:r>
            <a:r>
              <a:rPr lang="zh-CN" altLang="en-US" sz="1400">
                <a:ea typeface="Times New Roman" panose="02020603050405020304" pitchFamily="18" charset="0"/>
              </a:rPr>
              <a:t>, </a:t>
            </a:r>
            <a:r>
              <a:rPr sz="1400">
                <a:ea typeface="Times New Roman" panose="02020603050405020304" pitchFamily="18" charset="0"/>
              </a:rPr>
              <a:t>PDF</a:t>
            </a:r>
            <a:r>
              <a:rPr lang="zh-CN" altLang="en-US" sz="1400">
                <a:ea typeface="Times New Roman" panose="02020603050405020304" pitchFamily="18" charset="0"/>
              </a:rPr>
              <a:t>, </a:t>
            </a:r>
            <a:r>
              <a:rPr sz="1400">
                <a:ea typeface="Times New Roman" panose="02020603050405020304" pitchFamily="18" charset="0"/>
              </a:rPr>
              <a:t>PNG</a:t>
            </a:r>
            <a:r>
              <a:rPr lang="zh-CN" altLang="en-US" sz="1400">
                <a:ea typeface="Times New Roman" panose="02020603050405020304" pitchFamily="18" charset="0"/>
              </a:rPr>
              <a:t>, or </a:t>
            </a:r>
            <a:r>
              <a:rPr sz="1400">
                <a:ea typeface="Times New Roman" panose="02020603050405020304" pitchFamily="18" charset="0"/>
              </a:rPr>
              <a:t>SVG </a:t>
            </a:r>
            <a:r>
              <a:rPr lang="zh-CN" altLang="en-US" sz="1400">
                <a:ea typeface="Times New Roman" panose="02020603050405020304" pitchFamily="18" charset="0"/>
              </a:rPr>
              <a:t>charts and graphs, and its official website address is </a:t>
            </a:r>
            <a:r>
              <a:rPr sz="1400">
                <a:ea typeface="Times New Roman" panose="02020603050405020304" pitchFamily="18" charset="0"/>
              </a:rPr>
              <a:t>"http://home.gna.org/pychart/"</a:t>
            </a:r>
            <a:r>
              <a:rPr lang="zh-CN" altLang="en-US" sz="1400">
                <a:ea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zh-CN" altLang="en-US" sz="1400">
                <a:ea typeface="Times New Roman" panose="02020603050405020304" pitchFamily="18" charset="0"/>
              </a:rPr>
              <a:t>(</a:t>
            </a:r>
            <a:r>
              <a:rPr sz="1400">
                <a:ea typeface="Times New Roman" panose="02020603050405020304" pitchFamily="18" charset="0"/>
              </a:rPr>
              <a:t>5</a:t>
            </a:r>
            <a:r>
              <a:rPr lang="zh-CN" altLang="en-US" sz="1400">
                <a:ea typeface="Times New Roman" panose="02020603050405020304" pitchFamily="18" charset="0"/>
              </a:rPr>
              <a:t>) </a:t>
            </a:r>
            <a:r>
              <a:rPr sz="1400">
                <a:ea typeface="Times New Roman" panose="02020603050405020304" pitchFamily="18" charset="0"/>
              </a:rPr>
              <a:t>PLPlot</a:t>
            </a:r>
            <a:r>
              <a:rPr lang="zh-CN" altLang="en-US" sz="1400">
                <a:ea typeface="Times New Roman" panose="02020603050405020304" pitchFamily="18" charset="0"/>
              </a:rPr>
              <a:t>. </a:t>
            </a:r>
            <a:r>
              <a:rPr sz="1400">
                <a:ea typeface="Times New Roman" panose="02020603050405020304" pitchFamily="18" charset="0"/>
              </a:rPr>
              <a:t>PLPlot </a:t>
            </a:r>
            <a:r>
              <a:rPr lang="zh-CN" altLang="en-US" sz="1400">
                <a:ea typeface="Times New Roman" panose="02020603050405020304" pitchFamily="18" charset="0"/>
              </a:rPr>
              <a:t>is a cross-platform software package for creating scientific diagrams, centered on </a:t>
            </a:r>
            <a:r>
              <a:rPr sz="1400">
                <a:ea typeface="Times New Roman" panose="02020603050405020304" pitchFamily="18" charset="0"/>
              </a:rPr>
              <a:t>C </a:t>
            </a:r>
            <a:r>
              <a:rPr lang="zh-CN" altLang="en-US" sz="1400">
                <a:ea typeface="Times New Roman" panose="02020603050405020304" pitchFamily="18" charset="0"/>
              </a:rPr>
              <a:t>libraries and supporting a variety of languages (</a:t>
            </a:r>
            <a:r>
              <a:rPr sz="1400">
                <a:ea typeface="Times New Roman" panose="02020603050405020304" pitchFamily="18" charset="0"/>
              </a:rPr>
              <a:t>C</a:t>
            </a:r>
            <a:r>
              <a:rPr lang="zh-CN" altLang="en-US" sz="1400">
                <a:ea typeface="Times New Roman" panose="02020603050405020304" pitchFamily="18" charset="0"/>
              </a:rPr>
              <a:t>, </a:t>
            </a:r>
            <a:r>
              <a:rPr sz="1400">
                <a:ea typeface="Times New Roman" panose="02020603050405020304" pitchFamily="18" charset="0"/>
              </a:rPr>
              <a:t>C++</a:t>
            </a:r>
            <a:r>
              <a:rPr lang="zh-CN" altLang="en-US" sz="1400">
                <a:ea typeface="Times New Roman" panose="02020603050405020304" pitchFamily="18" charset="0"/>
              </a:rPr>
              <a:t>, </a:t>
            </a:r>
            <a:r>
              <a:rPr sz="1400">
                <a:ea typeface="Times New Roman" panose="02020603050405020304" pitchFamily="18" charset="0"/>
              </a:rPr>
              <a:t>Fortran</a:t>
            </a:r>
            <a:r>
              <a:rPr lang="zh-CN" altLang="en-US" sz="1400">
                <a:ea typeface="Times New Roman" panose="02020603050405020304" pitchFamily="18" charset="0"/>
              </a:rPr>
              <a:t>, </a:t>
            </a:r>
            <a:r>
              <a:rPr sz="1400">
                <a:ea typeface="Times New Roman" panose="02020603050405020304" pitchFamily="18" charset="0"/>
              </a:rPr>
              <a:t>Java</a:t>
            </a:r>
            <a:r>
              <a:rPr lang="zh-CN" altLang="en-US" sz="1400">
                <a:ea typeface="Times New Roman" panose="02020603050405020304" pitchFamily="18" charset="0"/>
              </a:rPr>
              <a:t>, </a:t>
            </a:r>
            <a:r>
              <a:rPr sz="1400">
                <a:ea typeface="Times New Roman" panose="02020603050405020304" pitchFamily="18" charset="0"/>
              </a:rPr>
              <a:t>Python</a:t>
            </a:r>
            <a:r>
              <a:rPr lang="zh-CN" altLang="en-US" sz="1400">
                <a:ea typeface="Times New Roman" panose="02020603050405020304" pitchFamily="18" charset="0"/>
              </a:rPr>
              <a:t>, etc.), whose official website is </a:t>
            </a:r>
            <a:r>
              <a:rPr sz="1400">
                <a:ea typeface="Times New Roman" panose="02020603050405020304" pitchFamily="18" charset="0"/>
              </a:rPr>
              <a:t>"http://plplot.sourceforge.net/ "</a:t>
            </a: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>
          <a:xfrm>
            <a:off x="1293813" y="477203"/>
            <a:ext cx="9604375" cy="504825"/>
          </a:xfrm>
        </p:spPr>
        <p:txBody>
          <a:bodyPr/>
          <a:lstStyle/>
          <a:p>
            <a:r>
              <a:rPr lang="zh-CN" altLang="zh-CN" sz="3200"/>
              <a:t>Hannauta problem solving animation design ideas</a:t>
            </a:r>
            <a:endParaRPr lang="zh-CN" altLang="en-US" sz="320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07035" y="982980"/>
            <a:ext cx="11377295" cy="5688965"/>
          </a:xfrm>
        </p:spPr>
        <p:txBody>
          <a:bodyPr/>
          <a:lstStyle/>
          <a:p>
            <a:pPr>
              <a:defRPr/>
            </a:pPr>
            <a:r>
              <a:rPr lang="zh-CN" sz="2200" dirty="0"/>
              <a:t>(</a:t>
            </a:r>
            <a:r>
              <a:rPr sz="2200" dirty="0"/>
              <a:t>1</a:t>
            </a:r>
            <a:r>
              <a:rPr lang="zh-CN" sz="2200" dirty="0"/>
              <a:t>) Design the class </a:t>
            </a:r>
            <a:r>
              <a:rPr sz="2200" dirty="0"/>
              <a:t>Disk </a:t>
            </a:r>
            <a:r>
              <a:rPr lang="zh-CN" sz="2200" dirty="0"/>
              <a:t>that represents a disk. the class </a:t>
            </a:r>
            <a:r>
              <a:rPr sz="2200" dirty="0"/>
              <a:t>Disk </a:t>
            </a:r>
            <a:r>
              <a:rPr lang="zh-CN" sz="2200" dirty="0"/>
              <a:t>is a subclass of the class </a:t>
            </a:r>
            <a:r>
              <a:rPr sz="2200" dirty="0"/>
              <a:t>Turtle</a:t>
            </a:r>
            <a:r>
              <a:rPr lang="zh-CN" sz="2200" dirty="0"/>
              <a:t>, i.e., the </a:t>
            </a:r>
            <a:r>
              <a:rPr sz="2200" dirty="0"/>
              <a:t>Disk </a:t>
            </a:r>
            <a:r>
              <a:rPr lang="zh-CN" sz="2200" dirty="0"/>
              <a:t>object is a Turtle object, and the shape of the Turtle (and thus the representation of different sizes of disks) is set by the parameter </a:t>
            </a:r>
            <a:r>
              <a:rPr sz="2200" dirty="0"/>
              <a:t>n </a:t>
            </a:r>
            <a:r>
              <a:rPr lang="zh-CN" sz="2200" dirty="0"/>
              <a:t>(by the number of the disk) in the constructor.</a:t>
            </a:r>
          </a:p>
          <a:p>
            <a:pPr>
              <a:defRPr/>
            </a:pPr>
            <a:r>
              <a:rPr lang="zh-CN" sz="2200" dirty="0"/>
              <a:t>(</a:t>
            </a:r>
            <a:r>
              <a:rPr sz="2200" dirty="0"/>
              <a:t>2</a:t>
            </a:r>
            <a:r>
              <a:rPr lang="zh-CN" sz="2200" dirty="0"/>
              <a:t>) Design the class </a:t>
            </a:r>
            <a:r>
              <a:rPr sz="2200" dirty="0"/>
              <a:t>Peg </a:t>
            </a:r>
            <a:r>
              <a:rPr lang="zh-CN" sz="2200" dirty="0"/>
              <a:t>that represents the columns.The class </a:t>
            </a:r>
            <a:r>
              <a:rPr sz="2200" dirty="0"/>
              <a:t>Peg </a:t>
            </a:r>
            <a:r>
              <a:rPr lang="zh-CN" sz="2200" dirty="0"/>
              <a:t>is a subclass of </a:t>
            </a:r>
            <a:r>
              <a:rPr sz="2200" dirty="0"/>
              <a:t>Turtle </a:t>
            </a:r>
            <a:r>
              <a:rPr lang="zh-CN" sz="2200" dirty="0"/>
              <a:t>(for visualization) and </a:t>
            </a:r>
            <a:r>
              <a:rPr sz="2200" dirty="0"/>
              <a:t>list </a:t>
            </a:r>
            <a:r>
              <a:rPr lang="zh-CN" sz="2200" dirty="0"/>
              <a:t>(since the columns are containers for the discs). In the constructor, set the shape of the turtle by the parameter </a:t>
            </a:r>
            <a:r>
              <a:rPr sz="2200" dirty="0"/>
              <a:t>n </a:t>
            </a:r>
            <a:r>
              <a:rPr lang="zh-CN" sz="2200" dirty="0"/>
              <a:t>(by the number of the disk) and the position of the turtle by the parameter </a:t>
            </a:r>
            <a:r>
              <a:rPr sz="2200" dirty="0"/>
              <a:t>pos </a:t>
            </a:r>
            <a:r>
              <a:rPr lang="zh-CN" sz="2200" dirty="0"/>
              <a:t>(the position of the column), so that different columns can be represented using turtles of different positions and sizes. Also define the stack method </a:t>
            </a:r>
            <a:r>
              <a:rPr sz="2200" dirty="0"/>
              <a:t>push() </a:t>
            </a:r>
            <a:r>
              <a:rPr lang="zh-CN" sz="2200" dirty="0"/>
              <a:t>for placing the disk to the cylinder, adding the disk object in the cylinder container and setting the proper position of the disk; define the </a:t>
            </a:r>
            <a:r>
              <a:rPr sz="2200" dirty="0"/>
              <a:t>pop() </a:t>
            </a:r>
            <a:r>
              <a:rPr lang="zh-CN" sz="2200" dirty="0"/>
              <a:t>method to remove and return the disk from the cylinder, remove the disk object in the cylinder container and set the position of the disk on top of the cylinder</a:t>
            </a:r>
            <a:endParaRPr lang="zh-CN" altLang="en-US" sz="2200" dirty="0">
              <a:highlight>
                <a:srgbClr val="00FFFF"/>
              </a:highligh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>
          <a:xfrm>
            <a:off x="1293813" y="477203"/>
            <a:ext cx="9604375" cy="504825"/>
          </a:xfrm>
        </p:spPr>
        <p:txBody>
          <a:bodyPr/>
          <a:lstStyle/>
          <a:p>
            <a:r>
              <a:rPr lang="zh-CN" altLang="zh-CN" sz="3200"/>
              <a:t>Hannauta problem solving animation design ideas</a:t>
            </a:r>
            <a:endParaRPr lang="zh-CN" altLang="en-US" sz="320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07035" y="982980"/>
            <a:ext cx="11377295" cy="5688965"/>
          </a:xfrm>
        </p:spPr>
        <p:txBody>
          <a:bodyPr/>
          <a:lstStyle/>
          <a:p>
            <a:pPr>
              <a:defRPr/>
            </a:pPr>
            <a:r>
              <a:rPr lang="zh-CN" sz="2200" dirty="0"/>
              <a:t>(</a:t>
            </a:r>
            <a:r>
              <a:rPr sz="2200" dirty="0"/>
              <a:t>3</a:t>
            </a:r>
            <a:r>
              <a:rPr lang="zh-CN" sz="2200" dirty="0"/>
              <a:t>) Define the move function </a:t>
            </a:r>
            <a:r>
              <a:rPr sz="2200" dirty="0" err="1"/>
              <a:t>move_disk</a:t>
            </a:r>
            <a:r>
              <a:rPr sz="2200" dirty="0"/>
              <a:t>(</a:t>
            </a:r>
            <a:r>
              <a:rPr sz="2200" dirty="0" err="1"/>
              <a:t>from_peg</a:t>
            </a:r>
            <a:r>
              <a:rPr sz="2200" dirty="0"/>
              <a:t>, </a:t>
            </a:r>
            <a:r>
              <a:rPr sz="2200" dirty="0" err="1"/>
              <a:t>to_peg</a:t>
            </a:r>
            <a:r>
              <a:rPr sz="2200" dirty="0"/>
              <a:t>) to </a:t>
            </a:r>
            <a:r>
              <a:rPr lang="zh-CN" sz="2200" dirty="0"/>
              <a:t>move a disk on the cylinder </a:t>
            </a:r>
            <a:r>
              <a:rPr sz="2200" dirty="0" err="1"/>
              <a:t>from_peg </a:t>
            </a:r>
            <a:r>
              <a:rPr lang="zh-CN" sz="2200" dirty="0"/>
              <a:t>to the cylinder </a:t>
            </a:r>
            <a:r>
              <a:rPr sz="2200" dirty="0" err="1"/>
              <a:t>to_peg.</a:t>
            </a:r>
          </a:p>
          <a:p>
            <a:pPr>
              <a:defRPr/>
            </a:pPr>
            <a:r>
              <a:rPr lang="zh-CN" sz="2200" dirty="0"/>
              <a:t>(</a:t>
            </a:r>
            <a:r>
              <a:rPr sz="2200" dirty="0"/>
              <a:t>4</a:t>
            </a:r>
            <a:r>
              <a:rPr lang="zh-CN" sz="2200" dirty="0"/>
              <a:t>) Define the Hannota recursive solver function </a:t>
            </a:r>
            <a:r>
              <a:rPr sz="2200" dirty="0" err="1"/>
              <a:t>hanoi</a:t>
            </a:r>
            <a:r>
              <a:rPr sz="2200" dirty="0"/>
              <a:t>(n, peg1, peg2, peg3) </a:t>
            </a:r>
            <a:r>
              <a:rPr lang="zh-CN" sz="2200" dirty="0"/>
              <a:t>to move </a:t>
            </a:r>
            <a:r>
              <a:rPr sz="2200" dirty="0"/>
              <a:t>n </a:t>
            </a:r>
            <a:r>
              <a:rPr lang="zh-CN" sz="2200" dirty="0"/>
              <a:t>disks from </a:t>
            </a:r>
            <a:r>
              <a:rPr sz="2200" dirty="0"/>
              <a:t>peg1 </a:t>
            </a:r>
            <a:r>
              <a:rPr lang="zh-CN" sz="2200" dirty="0"/>
              <a:t>to </a:t>
            </a:r>
            <a:r>
              <a:rPr sz="2200" dirty="0"/>
              <a:t>peg3 </a:t>
            </a:r>
            <a:r>
              <a:rPr lang="zh-CN" sz="2200" dirty="0"/>
              <a:t>(through the intermediate transition column </a:t>
            </a:r>
            <a:r>
              <a:rPr sz="2200" dirty="0"/>
              <a:t>peg2</a:t>
            </a:r>
            <a:r>
              <a:rPr lang="zh-CN" sz="2200" dirty="0"/>
              <a:t>)</a:t>
            </a:r>
          </a:p>
          <a:p>
            <a:pPr>
              <a:defRPr/>
            </a:pPr>
            <a:r>
              <a:rPr lang="zh-CN" sz="2200" dirty="0"/>
              <a:t>(</a:t>
            </a:r>
            <a:r>
              <a:rPr sz="2200" dirty="0"/>
              <a:t>5</a:t>
            </a:r>
            <a:r>
              <a:rPr lang="zh-CN" sz="2200" dirty="0"/>
              <a:t>) In the main function </a:t>
            </a:r>
            <a:r>
              <a:rPr sz="2200" dirty="0"/>
              <a:t>main()</a:t>
            </a:r>
            <a:r>
              <a:rPr lang="zh-CN" sz="2200" dirty="0"/>
              <a:t>, create three columns that can hold </a:t>
            </a:r>
            <a:r>
              <a:rPr sz="2200" dirty="0"/>
              <a:t>n </a:t>
            </a:r>
            <a:r>
              <a:rPr lang="zh-CN" sz="2200" dirty="0"/>
              <a:t>discs, located at positions </a:t>
            </a:r>
            <a:r>
              <a:rPr sz="2200" dirty="0"/>
              <a:t>-200</a:t>
            </a:r>
            <a:r>
              <a:rPr lang="zh-CN" sz="2200" dirty="0"/>
              <a:t>, </a:t>
            </a:r>
            <a:r>
              <a:rPr sz="2200" dirty="0"/>
              <a:t>0 </a:t>
            </a:r>
            <a:r>
              <a:rPr lang="zh-CN" sz="2200" dirty="0"/>
              <a:t>and </a:t>
            </a:r>
            <a:r>
              <a:rPr sz="2200" dirty="0"/>
              <a:t>200 in that order. </a:t>
            </a:r>
            <a:r>
              <a:rPr lang="zh-CN" sz="2200" dirty="0"/>
              <a:t>Then </a:t>
            </a:r>
            <a:r>
              <a:rPr sz="2200" dirty="0"/>
              <a:t>n disc </a:t>
            </a:r>
            <a:r>
              <a:rPr lang="zh-CN" sz="2200" dirty="0"/>
              <a:t>objects are created and placed in </a:t>
            </a:r>
            <a:r>
              <a:rPr sz="2200" dirty="0"/>
              <a:t>peg1 in </a:t>
            </a:r>
            <a:r>
              <a:rPr lang="zh-CN" sz="2200" dirty="0"/>
              <a:t>descending order (call the </a:t>
            </a:r>
            <a:r>
              <a:rPr sz="2200" dirty="0"/>
              <a:t>push() </a:t>
            </a:r>
            <a:r>
              <a:rPr lang="zh-CN" sz="2200" dirty="0"/>
              <a:t>method of </a:t>
            </a:r>
            <a:r>
              <a:rPr sz="2200" dirty="0"/>
              <a:t>peg1</a:t>
            </a:r>
            <a:r>
              <a:rPr lang="zh-CN" sz="2200" dirty="0"/>
              <a:t>). Finally the recursive function </a:t>
            </a:r>
            <a:r>
              <a:rPr sz="2200" dirty="0" err="1"/>
              <a:t>hanoi</a:t>
            </a:r>
            <a:r>
              <a:rPr sz="2200" dirty="0"/>
              <a:t>() </a:t>
            </a:r>
            <a:r>
              <a:rPr lang="zh-CN" sz="2200" dirty="0"/>
              <a:t>is called to realize)</a:t>
            </a:r>
          </a:p>
          <a:p>
            <a:pPr>
              <a:defRPr/>
            </a:pPr>
            <a:r>
              <a:rPr lang="zh-CN" sz="2200" dirty="0"/>
              <a:t>(</a:t>
            </a:r>
            <a:r>
              <a:rPr sz="2200" dirty="0"/>
              <a:t>6</a:t>
            </a:r>
            <a:r>
              <a:rPr lang="zh-CN" sz="2200" dirty="0"/>
              <a:t>) Finally, in the test code, call the main function </a:t>
            </a:r>
            <a:r>
              <a:rPr sz="2200" dirty="0"/>
              <a:t>main(5)</a:t>
            </a:r>
          </a:p>
          <a:p>
            <a:pPr>
              <a:defRPr/>
            </a:pPr>
            <a:r>
              <a:rPr 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[Example </a:t>
            </a:r>
            <a:r>
              <a:rPr sz="2400" dirty="0">
                <a:highlight>
                  <a:srgbClr val="00FFFF"/>
                </a:highlight>
                <a:cs typeface="Times New Roman" panose="02020603050405020304" pitchFamily="18" charset="0"/>
              </a:rPr>
              <a:t>CS13.1</a:t>
            </a:r>
            <a:r>
              <a:rPr 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] Sample program for animating the solution process of the Hannauta problem (</a:t>
            </a:r>
            <a:r>
              <a:rPr sz="2400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hanoi.py</a:t>
            </a:r>
            <a:r>
              <a:rPr 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)</a:t>
            </a:r>
            <a:endParaRPr lang="zh-CN" altLang="en-US" sz="2400" dirty="0">
              <a:highlight>
                <a:srgbClr val="00FFFF"/>
              </a:highligh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959644" y="654988"/>
            <a:ext cx="9602788" cy="432792"/>
          </a:xfrm>
        </p:spPr>
        <p:txBody>
          <a:bodyPr/>
          <a:lstStyle/>
          <a:p>
            <a:pPr>
              <a:defRPr/>
            </a:pP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[Example </a:t>
            </a:r>
            <a:r>
              <a:rPr lang="en-US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CS13.1</a:t>
            </a: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] Sample program for animating the solution process of the Hannauta problem (</a:t>
            </a:r>
            <a:r>
              <a:rPr lang="en-US" altLang="zh-CN" sz="2400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hanoi.py</a:t>
            </a: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)</a:t>
            </a:r>
            <a:endParaRPr lang="zh-CN" altLang="en-US" sz="2400" dirty="0">
              <a:highlight>
                <a:srgbClr val="00FFFF"/>
              </a:highlight>
              <a:cs typeface="Times New Roman" panose="02020603050405020304" pitchFamily="18" charset="0"/>
            </a:endParaRPr>
          </a:p>
        </p:txBody>
      </p:sp>
      <p:pic>
        <p:nvPicPr>
          <p:cNvPr id="29699" name="内容占位符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1088" y="1331913"/>
            <a:ext cx="6827837" cy="2247900"/>
          </a:xfrm>
        </p:spPr>
      </p:pic>
      <p:pic>
        <p:nvPicPr>
          <p:cNvPr id="29700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3589338"/>
            <a:ext cx="68199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6" name="动作按钮: 结束 1">
            <a:hlinkClick r:id="" action="ppaction://hlinkshowjump?jump=endshow" highlightClick="1"/>
          </p:cNvPr>
          <p:cNvSpPr/>
          <p:nvPr/>
        </p:nvSpPr>
        <p:spPr>
          <a:xfrm>
            <a:off x="9986963" y="5229225"/>
            <a:ext cx="1152525" cy="720725"/>
          </a:xfrm>
          <a:prstGeom prst="actionButtonEnd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304800" y="1905000"/>
            <a:ext cx="11582400" cy="1265238"/>
          </a:xfrm>
          <a:prstGeom prst="rect">
            <a:avLst/>
          </a:prstGeom>
          <a:noFill/>
          <a:ln w="9525">
            <a:noFill/>
            <a:miter lim="800%"/>
          </a:ln>
        </p:spPr>
        <p:txBody>
          <a:bodyPr/>
          <a:lstStyle/>
          <a:p>
            <a:pPr algn="ctr">
              <a:lnSpc>
                <a:spcPct val="125%"/>
              </a:lnSpc>
              <a:spcBef>
                <a:spcPts val="1800"/>
              </a:spcBef>
              <a:buClr>
                <a:schemeClr val="hlink"/>
              </a:buClr>
              <a:buSzPct val="70%"/>
              <a:defRPr/>
            </a:pPr>
            <a:r>
              <a:rPr lang="en-US" altLang="zh-CN" sz="7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0.1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0.1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>
          <a:xfrm>
            <a:off x="1127125" y="549275"/>
            <a:ext cx="9675813" cy="504825"/>
          </a:xfrm>
        </p:spPr>
        <p:txBody>
          <a:bodyPr/>
          <a:lstStyle/>
          <a:p>
            <a:pPr eaLnBrk="1" hangingPunct="1"/>
            <a:r>
              <a:rPr lang="zh-CN" altLang="zh-CN" sz="3200">
                <a:ea typeface="Times New Roman" panose="02020603050405020304" pitchFamily="18" charset="0"/>
              </a:rPr>
              <a:t>Plotting based on </a:t>
            </a:r>
            <a:r>
              <a:rPr lang="en-US" altLang="zh-CN" sz="3200">
                <a:ea typeface="Times New Roman" panose="02020603050405020304" pitchFamily="18" charset="0"/>
              </a:rPr>
              <a:t>Matplotlib </a:t>
            </a:r>
            <a:r>
              <a:rPr lang="zh-CN" altLang="zh-CN" sz="3200">
                <a:ea typeface="Times New Roman" panose="02020603050405020304" pitchFamily="18" charset="0"/>
              </a:rPr>
              <a:t>module</a:t>
            </a:r>
            <a:endParaRPr lang="zh-CN" altLang="en-US" sz="3200">
              <a:ea typeface="Times New Roman" panose="02020603050405020304" pitchFamily="18" charset="0"/>
            </a:endParaRPr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idx="1"/>
          </p:nvPr>
        </p:nvSpPr>
        <p:spPr>
          <a:xfrm>
            <a:off x="839788" y="1198563"/>
            <a:ext cx="9602787" cy="3294062"/>
          </a:xfrm>
        </p:spPr>
        <p:txBody>
          <a:bodyPr/>
          <a:lstStyle/>
          <a:p>
            <a:pPr algn="just" eaLnBrk="1" hangingPunct="1"/>
            <a:r>
              <a:rPr sz="2800">
                <a:ea typeface="Times New Roman" panose="02020603050405020304" pitchFamily="18" charset="0"/>
              </a:rPr>
              <a:t>Matplotlib </a:t>
            </a:r>
            <a:r>
              <a:rPr lang="zh-CN" sz="2800">
                <a:ea typeface="Times New Roman" panose="02020603050405020304" pitchFamily="18" charset="0"/>
              </a:rPr>
              <a:t>is one of </a:t>
            </a:r>
            <a:r>
              <a:rPr sz="2800">
                <a:ea typeface="Times New Roman" panose="02020603050405020304" pitchFamily="18" charset="0"/>
              </a:rPr>
              <a:t>Python'</a:t>
            </a:r>
            <a:r>
              <a:rPr lang="zh-CN" sz="2800">
                <a:ea typeface="Times New Roman" panose="02020603050405020304" pitchFamily="18" charset="0"/>
              </a:rPr>
              <a:t>s best-known plotting libraries, providing a set of command </a:t>
            </a:r>
            <a:r>
              <a:rPr sz="2800">
                <a:ea typeface="Times New Roman" panose="02020603050405020304" pitchFamily="18" charset="0"/>
              </a:rPr>
              <a:t>APIs </a:t>
            </a:r>
            <a:r>
              <a:rPr lang="zh-CN" sz="2800">
                <a:ea typeface="Times New Roman" panose="02020603050405020304" pitchFamily="18" charset="0"/>
              </a:rPr>
              <a:t>similar to those of </a:t>
            </a:r>
            <a:r>
              <a:rPr sz="2800">
                <a:ea typeface="Times New Roman" panose="02020603050405020304" pitchFamily="18" charset="0"/>
              </a:rPr>
              <a:t>MATLAB</a:t>
            </a:r>
            <a:r>
              <a:rPr lang="zh-CN" sz="2800">
                <a:ea typeface="Times New Roman" panose="02020603050405020304" pitchFamily="18" charset="0"/>
              </a:rPr>
              <a:t>, which are suitable for interactive plotting and can be easily embedded as a plotting control in </a:t>
            </a:r>
            <a:r>
              <a:rPr sz="2800">
                <a:ea typeface="Times New Roman" panose="02020603050405020304" pitchFamily="18" charset="0"/>
              </a:rPr>
              <a:t>GUI </a:t>
            </a:r>
            <a:r>
              <a:rPr lang="zh-CN" sz="2800">
                <a:ea typeface="Times New Roman" panose="02020603050405020304" pitchFamily="18" charset="0"/>
              </a:rPr>
              <a:t>applications.</a:t>
            </a:r>
          </a:p>
          <a:p>
            <a:pPr algn="just" eaLnBrk="1" hangingPunct="1"/>
            <a:r>
              <a:rPr sz="2800">
                <a:ea typeface="Times New Roman" panose="02020603050405020304" pitchFamily="18" charset="0"/>
              </a:rPr>
              <a:t>Matplotlib</a:t>
            </a:r>
            <a:r>
              <a:rPr lang="zh-CN" sz="2800">
                <a:ea typeface="Times New Roman" panose="02020603050405020304" pitchFamily="18" charset="0"/>
              </a:rPr>
              <a:t>'s </a:t>
            </a:r>
            <a:r>
              <a:rPr sz="2800">
                <a:ea typeface="Times New Roman" panose="02020603050405020304" pitchFamily="18" charset="0"/>
              </a:rPr>
              <a:t>pyplot </a:t>
            </a:r>
            <a:r>
              <a:rPr lang="zh-CN" sz="2800">
                <a:ea typeface="Times New Roman" panose="02020603050405020304" pitchFamily="18" charset="0"/>
              </a:rPr>
              <a:t>sub-library provides a plotting </a:t>
            </a:r>
            <a:r>
              <a:rPr sz="2800">
                <a:ea typeface="Times New Roman" panose="02020603050405020304" pitchFamily="18" charset="0"/>
              </a:rPr>
              <a:t>API</a:t>
            </a:r>
            <a:r>
              <a:rPr lang="zh-CN" sz="2800">
                <a:ea typeface="Times New Roman" panose="02020603050405020304" pitchFamily="18" charset="0"/>
              </a:rPr>
              <a:t> similar to that of </a:t>
            </a:r>
            <a:r>
              <a:rPr sz="2800">
                <a:ea typeface="Times New Roman" panose="02020603050405020304" pitchFamily="18" charset="0"/>
              </a:rPr>
              <a:t>MATLAB</a:t>
            </a:r>
            <a:r>
              <a:rPr lang="zh-CN" sz="2800">
                <a:ea typeface="Times New Roman" panose="02020603050405020304" pitchFamily="18" charset="0"/>
              </a:rPr>
              <a:t>, allowing users to quickly draw </a:t>
            </a:r>
            <a:r>
              <a:rPr sz="2800">
                <a:ea typeface="Times New Roman" panose="02020603050405020304" pitchFamily="18" charset="0"/>
              </a:rPr>
              <a:t>2D </a:t>
            </a:r>
            <a:r>
              <a:rPr lang="zh-CN" sz="2800">
                <a:ea typeface="Times New Roman" panose="02020603050405020304" pitchFamily="18" charset="0"/>
              </a:rPr>
              <a:t>charts, including histograms, pie charts, scatter plots, etc.</a:t>
            </a:r>
          </a:p>
          <a:p>
            <a:pPr algn="just" eaLnBrk="1" hangingPunct="1"/>
            <a:r>
              <a:rPr sz="2800">
                <a:ea typeface="Times New Roman" panose="02020603050405020304" pitchFamily="18" charset="0"/>
              </a:rPr>
              <a:t>Matplotlib </a:t>
            </a:r>
            <a:r>
              <a:rPr lang="zh-CN" sz="2800">
                <a:ea typeface="Times New Roman" panose="02020603050405020304" pitchFamily="18" charset="0"/>
              </a:rPr>
              <a:t>with the </a:t>
            </a:r>
            <a:r>
              <a:rPr sz="2800">
                <a:ea typeface="Times New Roman" panose="02020603050405020304" pitchFamily="18" charset="0"/>
              </a:rPr>
              <a:t>NumPy </a:t>
            </a:r>
            <a:r>
              <a:rPr lang="zh-CN" sz="2800">
                <a:ea typeface="Times New Roman" panose="02020603050405020304" pitchFamily="18" charset="0"/>
              </a:rPr>
              <a:t>module to visualize the results of scientific calculations.</a:t>
            </a:r>
            <a:endParaRPr lang="zh-CN" altLang="en-US" sz="280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947738" y="377825"/>
            <a:ext cx="9793287" cy="566738"/>
          </a:xfrm>
        </p:spPr>
        <p:txBody>
          <a:bodyPr/>
          <a:lstStyle/>
          <a:p>
            <a:pPr eaLnBrk="1" hangingPunct="1"/>
            <a:r>
              <a:rPr lang="zh-CN" altLang="zh-CN" sz="3200">
                <a:ea typeface="Times New Roman" panose="02020603050405020304" pitchFamily="18" charset="0"/>
              </a:rPr>
              <a:t>Overview of Plotting with the </a:t>
            </a:r>
            <a:r>
              <a:rPr lang="en-US" altLang="zh-CN" sz="3200">
                <a:ea typeface="Times New Roman" panose="02020603050405020304" pitchFamily="18" charset="0"/>
              </a:rPr>
              <a:t>Matplotlib </a:t>
            </a:r>
            <a:r>
              <a:rPr lang="zh-CN" altLang="zh-CN" sz="3200">
                <a:ea typeface="Times New Roman" panose="02020603050405020304" pitchFamily="18" charset="0"/>
              </a:rPr>
              <a:t>Module</a:t>
            </a:r>
            <a:endParaRPr lang="zh-CN" altLang="en-US" sz="3200">
              <a:ea typeface="Times New Roman" panose="02020603050405020304" pitchFamily="18" charset="0"/>
            </a:endParaRPr>
          </a:p>
        </p:txBody>
      </p:sp>
      <p:sp>
        <p:nvSpPr>
          <p:cNvPr id="34819" name="内容占位符 2"/>
          <p:cNvSpPr>
            <a:spLocks noGrp="1" noChangeArrowheads="1"/>
          </p:cNvSpPr>
          <p:nvPr>
            <p:ph idx="1"/>
          </p:nvPr>
        </p:nvSpPr>
        <p:spPr>
          <a:xfrm>
            <a:off x="263352" y="908050"/>
            <a:ext cx="11161240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sz="2000">
                <a:ea typeface="Times New Roman" panose="02020603050405020304" pitchFamily="18" charset="0"/>
              </a:rPr>
              <a:t>Installing the </a:t>
            </a:r>
            <a:r>
              <a:rPr sz="2000" err="1">
                <a:ea typeface="Times New Roman" panose="02020603050405020304" pitchFamily="18" charset="0"/>
              </a:rPr>
              <a:t>Matplotlib </a:t>
            </a:r>
            <a:r>
              <a:rPr lang="zh-CN" sz="2000">
                <a:ea typeface="Times New Roman" panose="02020603050405020304" pitchFamily="18" charset="0"/>
              </a:rPr>
              <a:t>module</a:t>
            </a:r>
            <a:endParaRPr sz="2000">
              <a:ea typeface="Times New Roman" panose="02020603050405020304" pitchFamily="18" charset="0"/>
            </a:endParaRPr>
          </a:p>
          <a:p>
            <a:pPr lvl="1" algn="just" eaLnBrk="1" hangingPunct="1">
              <a:defRPr/>
            </a:pPr>
            <a:r>
              <a:rPr lang="zh-CN" sz="2000">
                <a:ea typeface="Times New Roman" panose="02020603050405020304" pitchFamily="18" charset="0"/>
              </a:rPr>
              <a:t>The official website for </a:t>
            </a:r>
            <a:r>
              <a:rPr sz="2000" err="1">
                <a:ea typeface="Times New Roman" panose="02020603050405020304" pitchFamily="18" charset="0"/>
              </a:rPr>
              <a:t>Matplotlib </a:t>
            </a:r>
            <a:r>
              <a:rPr lang="zh-CN" sz="2000">
                <a:ea typeface="Times New Roman" panose="02020603050405020304" pitchFamily="18" charset="0"/>
              </a:rPr>
              <a:t>is http://matplotlib.org/. You can download and install the </a:t>
            </a:r>
            <a:r>
              <a:rPr sz="2000" err="1">
                <a:ea typeface="Times New Roman" panose="02020603050405020304" pitchFamily="18" charset="0"/>
              </a:rPr>
              <a:t>Matplotlib </a:t>
            </a:r>
            <a:r>
              <a:rPr lang="zh-CN" sz="2000">
                <a:ea typeface="Times New Roman" panose="02020603050405020304" pitchFamily="18" charset="0"/>
              </a:rPr>
              <a:t>module directly from the official website</a:t>
            </a:r>
            <a:endParaRPr sz="2000">
              <a:ea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zh-CN" sz="2000">
                <a:ea typeface="Times New Roman" panose="02020603050405020304" pitchFamily="18" charset="0"/>
              </a:rPr>
              <a:t>Plotting with the </a:t>
            </a:r>
            <a:r>
              <a:rPr sz="2000" err="1">
                <a:ea typeface="Times New Roman" panose="02020603050405020304" pitchFamily="18" charset="0"/>
              </a:rPr>
              <a:t>Matplotlib </a:t>
            </a:r>
            <a:r>
              <a:rPr lang="zh-CN" sz="2000">
                <a:ea typeface="Times New Roman" panose="02020603050405020304" pitchFamily="18" charset="0"/>
              </a:rPr>
              <a:t>module, mainly using the </a:t>
            </a:r>
            <a:r>
              <a:rPr sz="2000" err="1">
                <a:ea typeface="Times New Roman" panose="02020603050405020304" pitchFamily="18" charset="0"/>
              </a:rPr>
              <a:t>Matplotlib.pyplot </a:t>
            </a:r>
            <a:r>
              <a:rPr lang="zh-CN" sz="2000">
                <a:ea typeface="Times New Roman" panose="02020603050405020304" pitchFamily="18" charset="0"/>
              </a:rPr>
              <a:t>toolkit</a:t>
            </a:r>
            <a:endParaRPr sz="2000">
              <a:ea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sz="2000" err="1">
                <a:ea typeface="Times New Roman" panose="02020603050405020304" pitchFamily="18" charset="0"/>
              </a:rPr>
              <a:t>Matplotlib </a:t>
            </a:r>
            <a:r>
              <a:rPr lang="zh-CN" sz="2000">
                <a:ea typeface="Times New Roman" panose="02020603050405020304" pitchFamily="18" charset="0"/>
              </a:rPr>
              <a:t>is a suite of object-oriented plotting libraries, where each plotting element (e.g., lines, text, scales, etc.) in the diagrams it draws is an object</a:t>
            </a:r>
            <a:endParaRPr sz="2000">
              <a:ea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zh-CN" sz="2000">
                <a:highlight>
                  <a:srgbClr val="00FFFF"/>
                </a:highlight>
                <a:cs typeface="Times New Roman" panose="02020603050405020304" pitchFamily="18" charset="0"/>
              </a:rPr>
              <a:t>[Example </a:t>
            </a:r>
            <a:r>
              <a:rPr sz="2000">
                <a:highlight>
                  <a:srgbClr val="00FFFF"/>
                </a:highlight>
                <a:cs typeface="Times New Roman" panose="02020603050405020304" pitchFamily="18" charset="0"/>
              </a:rPr>
              <a:t>13.1</a:t>
            </a:r>
            <a:r>
              <a:rPr lang="zh-CN" sz="2000">
                <a:highlight>
                  <a:srgbClr val="00FFFF"/>
                </a:highlight>
                <a:cs typeface="Times New Roman" panose="02020603050405020304" pitchFamily="18" charset="0"/>
              </a:rPr>
              <a:t>] Use the</a:t>
            </a:r>
            <a:r>
              <a:rPr sz="2000">
                <a:highlight>
                  <a:srgbClr val="00FFFF"/>
                </a:highlight>
                <a:cs typeface="Times New Roman" panose="02020603050405020304" pitchFamily="18" charset="0"/>
              </a:rPr>
              <a:t> plot() </a:t>
            </a:r>
            <a:r>
              <a:rPr lang="zh-CN" sz="2000">
                <a:highlight>
                  <a:srgbClr val="00FFFF"/>
                </a:highlight>
                <a:cs typeface="Times New Roman" panose="02020603050405020304" pitchFamily="18" charset="0"/>
              </a:rPr>
              <a:t>function to draw a graph (</a:t>
            </a:r>
            <a:r>
              <a:rPr sz="2000" kern="100">
                <a:highlight>
                  <a:srgbClr val="FFFF00"/>
                </a:highlight>
                <a:cs typeface="Times New Roman" panose="02020603050405020304" pitchFamily="18" charset="0"/>
              </a:rPr>
              <a:t>linecurve.py</a:t>
            </a:r>
            <a:r>
              <a:rPr lang="zh-CN" sz="2000">
                <a:highlight>
                  <a:srgbClr val="00FFFF"/>
                </a:highlight>
                <a:cs typeface="Times New Roman" panose="02020603050405020304" pitchFamily="18" charset="0"/>
              </a:rPr>
              <a:t>): draw </a:t>
            </a:r>
            <a:r>
              <a:rPr lang="zh-CN" altLang="en-US" sz="2000">
                <a:highlight>
                  <a:srgbClr val="00FFFF"/>
                </a:highlight>
                <a:cs typeface="Times New Roman" panose="02020603050405020304" pitchFamily="18" charset="0"/>
              </a:rPr>
              <a:t>the list </a:t>
            </a:r>
            <a:r>
              <a:rPr sz="2000">
                <a:highlight>
                  <a:srgbClr val="00FFFF"/>
                </a:highlight>
                <a:cs typeface="Times New Roman" panose="02020603050405020304" pitchFamily="18" charset="0"/>
              </a:rPr>
              <a:t>[1, 2, 5, 6, 8]</a:t>
            </a:r>
            <a:r>
              <a:rPr lang="zh-CN" altLang="en-US" sz="2000">
                <a:highlight>
                  <a:srgbClr val="00FFFF"/>
                </a:highlight>
                <a:cs typeface="Times New Roman" panose="02020603050405020304" pitchFamily="18" charset="0"/>
              </a:rPr>
              <a:t>, i.e., a line plot with x-axis coordinates of </a:t>
            </a:r>
            <a:r>
              <a:rPr sz="2000">
                <a:highlight>
                  <a:srgbClr val="00FFFF"/>
                </a:highlight>
                <a:cs typeface="Times New Roman" panose="02020603050405020304" pitchFamily="18" charset="0"/>
              </a:rPr>
              <a:t>0</a:t>
            </a:r>
            <a:r>
              <a:rPr lang="zh-CN" altLang="en-US" sz="2000">
                <a:highlight>
                  <a:srgbClr val="00FFFF"/>
                </a:highlight>
                <a:cs typeface="Times New Roman" panose="02020603050405020304" pitchFamily="18" charset="0"/>
              </a:rPr>
              <a:t>, </a:t>
            </a:r>
            <a:r>
              <a:rPr sz="2000">
                <a:highlight>
                  <a:srgbClr val="00FFFF"/>
                </a:highlight>
                <a:cs typeface="Times New Roman" panose="02020603050405020304" pitchFamily="18" charset="0"/>
              </a:rPr>
              <a:t>1</a:t>
            </a:r>
            <a:r>
              <a:rPr lang="zh-CN" altLang="en-US" sz="2000">
                <a:highlight>
                  <a:srgbClr val="00FFFF"/>
                </a:highlight>
                <a:cs typeface="Times New Roman" panose="02020603050405020304" pitchFamily="18" charset="0"/>
              </a:rPr>
              <a:t>, </a:t>
            </a:r>
            <a:r>
              <a:rPr sz="2000">
                <a:highlight>
                  <a:srgbClr val="00FFFF"/>
                </a:highlight>
                <a:cs typeface="Times New Roman" panose="02020603050405020304" pitchFamily="18" charset="0"/>
              </a:rPr>
              <a:t>2</a:t>
            </a:r>
            <a:r>
              <a:rPr lang="zh-CN" altLang="en-US" sz="2000">
                <a:highlight>
                  <a:srgbClr val="00FFFF"/>
                </a:highlight>
                <a:cs typeface="Times New Roman" panose="02020603050405020304" pitchFamily="18" charset="0"/>
              </a:rPr>
              <a:t>, </a:t>
            </a:r>
            <a:r>
              <a:rPr sz="2000">
                <a:highlight>
                  <a:srgbClr val="00FFFF"/>
                </a:highlight>
                <a:cs typeface="Times New Roman" panose="02020603050405020304" pitchFamily="18" charset="0"/>
              </a:rPr>
              <a:t>3</a:t>
            </a:r>
            <a:r>
              <a:rPr lang="zh-CN" altLang="en-US" sz="2000">
                <a:highlight>
                  <a:srgbClr val="00FFFF"/>
                </a:highlight>
                <a:cs typeface="Times New Roman" panose="02020603050405020304" pitchFamily="18" charset="0"/>
              </a:rPr>
              <a:t>, </a:t>
            </a:r>
            <a:r>
              <a:rPr sz="2000">
                <a:highlight>
                  <a:srgbClr val="00FFFF"/>
                </a:highlight>
                <a:cs typeface="Times New Roman" panose="02020603050405020304" pitchFamily="18" charset="0"/>
              </a:rPr>
              <a:t>4</a:t>
            </a:r>
            <a:r>
              <a:rPr lang="zh-CN" altLang="en-US" sz="2000">
                <a:highlight>
                  <a:srgbClr val="00FFFF"/>
                </a:highlight>
                <a:cs typeface="Times New Roman" panose="02020603050405020304" pitchFamily="18" charset="0"/>
              </a:rPr>
              <a:t>, and corresponding y-axis coordinates of </a:t>
            </a:r>
            <a:r>
              <a:rPr sz="2000">
                <a:highlight>
                  <a:srgbClr val="00FFFF"/>
                </a:highlight>
                <a:cs typeface="Times New Roman" panose="02020603050405020304" pitchFamily="18" charset="0"/>
              </a:rPr>
              <a:t>1</a:t>
            </a:r>
            <a:r>
              <a:rPr lang="zh-CN" altLang="en-US" sz="2000">
                <a:highlight>
                  <a:srgbClr val="00FFFF"/>
                </a:highlight>
                <a:cs typeface="Times New Roman" panose="02020603050405020304" pitchFamily="18" charset="0"/>
              </a:rPr>
              <a:t>, </a:t>
            </a:r>
            <a:r>
              <a:rPr sz="2000">
                <a:highlight>
                  <a:srgbClr val="00FFFF"/>
                </a:highlight>
                <a:cs typeface="Times New Roman" panose="02020603050405020304" pitchFamily="18" charset="0"/>
              </a:rPr>
              <a:t>2</a:t>
            </a:r>
            <a:r>
              <a:rPr lang="zh-CN" altLang="en-US" sz="2000">
                <a:highlight>
                  <a:srgbClr val="00FFFF"/>
                </a:highlight>
                <a:cs typeface="Times New Roman" panose="02020603050405020304" pitchFamily="18" charset="0"/>
              </a:rPr>
              <a:t>, </a:t>
            </a:r>
            <a:r>
              <a:rPr sz="2000">
                <a:highlight>
                  <a:srgbClr val="00FFFF"/>
                </a:highlight>
                <a:cs typeface="Times New Roman" panose="02020603050405020304" pitchFamily="18" charset="0"/>
              </a:rPr>
              <a:t>5</a:t>
            </a:r>
            <a:r>
              <a:rPr lang="zh-CN" altLang="en-US" sz="2000">
                <a:highlight>
                  <a:srgbClr val="00FFFF"/>
                </a:highlight>
                <a:cs typeface="Times New Roman" panose="02020603050405020304" pitchFamily="18" charset="0"/>
              </a:rPr>
              <a:t>, </a:t>
            </a:r>
            <a:r>
              <a:rPr sz="2000">
                <a:highlight>
                  <a:srgbClr val="00FFFF"/>
                </a:highlight>
                <a:cs typeface="Times New Roman" panose="02020603050405020304" pitchFamily="18" charset="0"/>
              </a:rPr>
              <a:t>6</a:t>
            </a:r>
            <a:r>
              <a:rPr lang="zh-CN" altLang="en-US" sz="2000">
                <a:highlight>
                  <a:srgbClr val="00FFFF"/>
                </a:highlight>
                <a:cs typeface="Times New Roman" panose="02020603050405020304" pitchFamily="18" charset="0"/>
              </a:rPr>
              <a:t>, and </a:t>
            </a:r>
            <a:r>
              <a:rPr sz="2000">
                <a:highlight>
                  <a:srgbClr val="00FFFF"/>
                </a:highlight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" name="矩形 1"/>
          <p:cNvSpPr/>
          <p:nvPr/>
        </p:nvSpPr>
        <p:spPr>
          <a:xfrm>
            <a:off x="449580" y="4380865"/>
            <a:ext cx="11449050" cy="1974215"/>
          </a:xfrm>
          <a:prstGeom prst="rect">
            <a:avLst/>
          </a:prstGeom>
          <a:solidFill>
            <a:schemeClr val="accent4">
              <a:lumMod val="20%"/>
              <a:lumOff val="80%"/>
            </a:schemeClr>
          </a:solidFill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the submodule 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pyplot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([1, 2, 5, 6, 8])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list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('some numbers')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#set y-axis coordinates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#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graph</a:t>
            </a:r>
          </a:p>
        </p:txBody>
      </p:sp>
      <p:pic>
        <p:nvPicPr>
          <p:cNvPr id="1229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660" y="4879023"/>
            <a:ext cx="28352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>
          <a:xfrm>
            <a:off x="1055688" y="471488"/>
            <a:ext cx="9602787" cy="504825"/>
          </a:xfrm>
        </p:spPr>
        <p:txBody>
          <a:bodyPr/>
          <a:lstStyle/>
          <a:p>
            <a:pPr eaLnBrk="1" hangingPunct="1"/>
            <a:r>
              <a:rPr lang="zh-CN" altLang="en-US">
                <a:ea typeface="Times New Roman" panose="02020603050405020304" pitchFamily="18" charset="0"/>
              </a:rPr>
              <a:t>Plotting </a:t>
            </a:r>
            <a:r>
              <a:rPr lang="zh-CN" altLang="en-US" sz="3200">
                <a:ea typeface="Times New Roman" panose="02020603050405020304" pitchFamily="18" charset="0"/>
              </a:rPr>
              <a:t>line graphs</a:t>
            </a:r>
            <a:r>
              <a:rPr lang="zh-CN" altLang="en-US">
                <a:ea typeface="Times New Roman" panose="02020603050405020304" pitchFamily="18" charset="0"/>
              </a:rPr>
              <a:t>: using two lists of data</a:t>
            </a:r>
          </a:p>
        </p:txBody>
      </p:sp>
      <p:sp>
        <p:nvSpPr>
          <p:cNvPr id="35843" name="内容占位符 2"/>
          <p:cNvSpPr>
            <a:spLocks noGrp="1" noChangeArrowheads="1"/>
          </p:cNvSpPr>
          <p:nvPr>
            <p:ph idx="1"/>
          </p:nvPr>
        </p:nvSpPr>
        <p:spPr>
          <a:xfrm>
            <a:off x="335360" y="1072357"/>
            <a:ext cx="10661699" cy="3294062"/>
          </a:xfrm>
        </p:spPr>
        <p:txBody>
          <a:bodyPr/>
          <a:lstStyle/>
          <a:p>
            <a:pPr eaLnBrk="1" hangingPunct="1">
              <a:defRPr/>
            </a:pPr>
            <a:r>
              <a:rPr sz="2400">
                <a:highlight>
                  <a:srgbClr val="00FFFF"/>
                </a:highlight>
                <a:cs typeface="Times New Roman" panose="02020603050405020304" pitchFamily="18" charset="0"/>
              </a:rPr>
              <a:t>[Example 13.2] Plot a line graph of y = x2 (squarex.py). Use numpy's linspace() function to generate a list of coordinate points on the x-axis that takes values in the range of 100 points in [0,10], then compute y = x*x, and finally plot a line graph</a:t>
            </a:r>
          </a:p>
        </p:txBody>
      </p:sp>
      <p:sp>
        <p:nvSpPr>
          <p:cNvPr id="2" name="矩形 1"/>
          <p:cNvSpPr/>
          <p:nvPr/>
        </p:nvSpPr>
        <p:spPr>
          <a:xfrm>
            <a:off x="307975" y="2875280"/>
            <a:ext cx="11730990" cy="2306955"/>
          </a:xfrm>
          <a:prstGeom prst="rect">
            <a:avLst/>
          </a:prstGeom>
          <a:solidFill>
            <a:schemeClr val="accent4">
              <a:lumMod val="20%"/>
              <a:lumOff val="80%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np #import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(0,10,100)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#generate a list of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coordinate points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x*x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#Generate a list of x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-coordinate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 (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x*x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y)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the figure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#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graph</a:t>
            </a:r>
          </a:p>
        </p:txBody>
      </p:sp>
      <p:pic>
        <p:nvPicPr>
          <p:cNvPr id="13317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205" y="2997518"/>
            <a:ext cx="286861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>
          <a:xfrm>
            <a:off x="407988" y="461963"/>
            <a:ext cx="10009187" cy="576262"/>
          </a:xfrm>
        </p:spPr>
        <p:txBody>
          <a:bodyPr/>
          <a:lstStyle/>
          <a:p>
            <a:pPr eaLnBrk="1" hangingPunct="1"/>
            <a:r>
              <a:rPr lang="zh-CN" altLang="zh-CN" sz="3200">
                <a:ea typeface="Times New Roman" panose="02020603050405020304" pitchFamily="18" charset="0"/>
              </a:rPr>
              <a:t>Drawing multiple shapes</a:t>
            </a:r>
            <a:endParaRPr lang="zh-CN" altLang="en-US" sz="3200">
              <a:ea typeface="Times New Roman" panose="02020603050405020304" pitchFamily="18" charset="0"/>
            </a:endParaRPr>
          </a:p>
        </p:txBody>
      </p:sp>
      <p:sp>
        <p:nvSpPr>
          <p:cNvPr id="36867" name="内容占位符 2"/>
          <p:cNvSpPr>
            <a:spLocks noGrp="1" noChangeArrowheads="1"/>
          </p:cNvSpPr>
          <p:nvPr>
            <p:ph idx="1"/>
          </p:nvPr>
        </p:nvSpPr>
        <p:spPr>
          <a:xfrm>
            <a:off x="9855" y="1114956"/>
            <a:ext cx="1051316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sz="2400">
                <a:highlight>
                  <a:srgbClr val="00FFFF"/>
                </a:highlight>
                <a:cs typeface="Times New Roman" panose="02020603050405020304" pitchFamily="18" charset="0"/>
              </a:rPr>
              <a:t>[Example 13.3] Write a program (line3.py) to plot multiple function curves y = 0.5x, y = 5x, and y = x2 in the same graph</a:t>
            </a:r>
          </a:p>
        </p:txBody>
      </p:sp>
      <p:sp>
        <p:nvSpPr>
          <p:cNvPr id="2" name="矩形 1"/>
          <p:cNvSpPr/>
          <p:nvPr/>
        </p:nvSpPr>
        <p:spPr>
          <a:xfrm>
            <a:off x="407670" y="1990090"/>
            <a:ext cx="10657205" cy="3474720"/>
          </a:xfrm>
          <a:prstGeom prst="rect">
            <a:avLst/>
          </a:prstGeom>
          <a:solidFill>
            <a:schemeClr val="accent4">
              <a:lumMod val="20%"/>
              <a:lumOff val="80%"/>
            </a:schemeClr>
          </a:solidFill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np #import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(0,10,10)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#generate a list of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coordinate points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x * 0.5)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the graph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0.5x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x * 5)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the graph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5x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x * x)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the graph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x*x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#plt.plot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x*0.5, x, x*5, x, x*x)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#Or you can use one statement to plot multiple graphs at the same time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#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graph</a:t>
            </a:r>
          </a:p>
        </p:txBody>
      </p:sp>
      <p:pic>
        <p:nvPicPr>
          <p:cNvPr id="14341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818" y="4581843"/>
            <a:ext cx="3671887" cy="21605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>
          <a:xfrm>
            <a:off x="649288" y="509588"/>
            <a:ext cx="9866312" cy="501650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Times New Roman" panose="02020603050405020304" pitchFamily="18" charset="0"/>
              </a:rPr>
              <a:t>Setting the Axis Range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-192394" y="1188641"/>
            <a:ext cx="11548665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sz="2400">
                <a:highlight>
                  <a:srgbClr val="00FFFF"/>
                </a:highlight>
                <a:cs typeface="Times New Roman" panose="02020603050405020304" pitchFamily="18" charset="0"/>
              </a:rPr>
              <a:t>[Example 13.4] Write a program (axisScope.py) that plots the graph y = 10 + x2 and sets the range of the x-axis to [0, 8] and the range of the y-axis to [10, 80].</a:t>
            </a:r>
          </a:p>
        </p:txBody>
      </p:sp>
      <p:sp>
        <p:nvSpPr>
          <p:cNvPr id="2" name="矩形 1"/>
          <p:cNvSpPr/>
          <p:nvPr/>
        </p:nvSpPr>
        <p:spPr>
          <a:xfrm>
            <a:off x="263525" y="2276475"/>
            <a:ext cx="9072563" cy="2306955"/>
          </a:xfrm>
          <a:prstGeom prst="rect">
            <a:avLst/>
          </a:prstGeom>
          <a:solidFill>
            <a:schemeClr val="accent4">
              <a:lumMod val="20%"/>
              <a:lumOff val="80%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np #import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(0,8,100)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#generate a list of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coordinate points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([0,8,10,80])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#Set the range of the two axes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10 + x*x)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graphs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#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graph</a:t>
            </a:r>
          </a:p>
        </p:txBody>
      </p:sp>
      <p:pic>
        <p:nvPicPr>
          <p:cNvPr id="15365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818" y="3428683"/>
            <a:ext cx="4900612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>
          <a:xfrm>
            <a:off x="766763" y="509588"/>
            <a:ext cx="9866312" cy="501650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Times New Roman" panose="02020603050405020304" pitchFamily="18" charset="0"/>
              </a:rPr>
              <a:t>Plotting both sine and cosine curves in a single graph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141486" y="1081013"/>
            <a:ext cx="11548665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sz="2400">
                <a:highlight>
                  <a:srgbClr val="00FFFF"/>
                </a:highlight>
                <a:cs typeface="Times New Roman" panose="02020603050405020304" pitchFamily="18" charset="0"/>
              </a:rPr>
              <a:t>[</a:t>
            </a:r>
            <a:r>
              <a:rPr lang="zh-CN" altLang="en-US" sz="2400">
                <a:highlight>
                  <a:srgbClr val="00FFFF"/>
                </a:highlight>
                <a:cs typeface="Times New Roman" panose="02020603050405020304" pitchFamily="18" charset="0"/>
              </a:rPr>
              <a:t>Example </a:t>
            </a:r>
            <a:r>
              <a:rPr sz="2400">
                <a:highlight>
                  <a:srgbClr val="00FFFF"/>
                </a:highlight>
                <a:cs typeface="Times New Roman" panose="02020603050405020304" pitchFamily="18" charset="0"/>
              </a:rPr>
              <a:t>13.5] </a:t>
            </a:r>
            <a:r>
              <a:rPr lang="zh-CN" altLang="en-US" sz="2400">
                <a:highlight>
                  <a:srgbClr val="00FFFF"/>
                </a:highlight>
                <a:cs typeface="Times New Roman" panose="02020603050405020304" pitchFamily="18" charset="0"/>
              </a:rPr>
              <a:t>Write a program (</a:t>
            </a:r>
            <a:r>
              <a:rPr sz="2400">
                <a:highlight>
                  <a:srgbClr val="00FFFF"/>
                </a:highlight>
                <a:cs typeface="Times New Roman" panose="02020603050405020304" pitchFamily="18" charset="0"/>
              </a:rPr>
              <a:t>sincos.py</a:t>
            </a:r>
            <a:r>
              <a:rPr lang="zh-CN" altLang="en-US" sz="2400">
                <a:highlight>
                  <a:srgbClr val="00FFFF"/>
                </a:highlight>
                <a:cs typeface="Times New Roman" panose="02020603050405020304" pitchFamily="18" charset="0"/>
              </a:rPr>
              <a:t>) that plots both sine and cosine curves in a graph, setting the range of </a:t>
            </a:r>
            <a:r>
              <a:rPr sz="2400">
                <a:highlight>
                  <a:srgbClr val="00FFFF"/>
                </a:highlight>
                <a:cs typeface="Times New Roman" panose="02020603050405020304" pitchFamily="18" charset="0"/>
              </a:rPr>
              <a:t>the x-axis </a:t>
            </a:r>
            <a:r>
              <a:rPr lang="zh-CN" altLang="en-US" sz="2400">
                <a:highlight>
                  <a:srgbClr val="00FFFF"/>
                </a:highlight>
                <a:cs typeface="Times New Roman" panose="02020603050405020304" pitchFamily="18" charset="0"/>
              </a:rPr>
              <a:t>to </a:t>
            </a:r>
            <a:r>
              <a:rPr sz="2400">
                <a:highlight>
                  <a:srgbClr val="00FFFF"/>
                </a:highlight>
                <a:cs typeface="Times New Roman" panose="02020603050405020304" pitchFamily="18" charset="0"/>
              </a:rPr>
              <a:t>[0, 11] </a:t>
            </a:r>
            <a:r>
              <a:rPr lang="zh-CN" altLang="en-US" sz="2400">
                <a:highlight>
                  <a:srgbClr val="00FFFF"/>
                </a:highlight>
                <a:cs typeface="Times New Roman" panose="02020603050405020304" pitchFamily="18" charset="0"/>
              </a:rPr>
              <a:t>and the range of the </a:t>
            </a:r>
            <a:r>
              <a:rPr sz="2400">
                <a:highlight>
                  <a:srgbClr val="00FFFF"/>
                </a:highlight>
                <a:cs typeface="Times New Roman" panose="02020603050405020304" pitchFamily="18" charset="0"/>
              </a:rPr>
              <a:t>y-axis </a:t>
            </a:r>
            <a:r>
              <a:rPr lang="zh-CN" altLang="en-US" sz="2400">
                <a:highlight>
                  <a:srgbClr val="00FFFF"/>
                </a:highlight>
                <a:cs typeface="Times New Roman" panose="02020603050405020304" pitchFamily="18" charset="0"/>
              </a:rPr>
              <a:t>to </a:t>
            </a:r>
            <a:r>
              <a:rPr sz="2400">
                <a:highlight>
                  <a:srgbClr val="00FFFF"/>
                </a:highlight>
                <a:cs typeface="Times New Roman" panose="02020603050405020304" pitchFamily="18" charset="0"/>
              </a:rPr>
              <a:t>[-1.1, 1.1].</a:t>
            </a:r>
            <a:endParaRPr lang="zh-CN" altLang="en-US" sz="2400">
              <a:highlight>
                <a:srgbClr val="00FFFF"/>
              </a:highlight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3888" y="2275840"/>
            <a:ext cx="9072562" cy="3170238"/>
          </a:xfrm>
          <a:prstGeom prst="rect">
            <a:avLst/>
          </a:prstGeom>
          <a:solidFill>
            <a:schemeClr val="accent4">
              <a:lumMod val="20%"/>
              <a:lumOff val="80%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#import 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np #import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(0,10,100)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#generate a list of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coordinate points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np.sin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(x), x, 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np.cos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(x))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#plot sine and cosine curves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(xmin=0, xmax=11, ymin=-1.1, ymax=1.1)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#Set the range of the two axes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('x')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#set x-axis axis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('y')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#Set the y-axis axis title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(['sin(x)','cos(x)'],loc='upper right')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#set the legend</a:t>
            </a: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plt.savefig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('plot1.png')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#save the graph to a file</a:t>
            </a:r>
            <a:endParaRPr lang="en-US" altLang="zh-CN" sz="2000" b="1" kern="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# 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graph</a:t>
            </a:r>
          </a:p>
        </p:txBody>
      </p:sp>
      <p:pic>
        <p:nvPicPr>
          <p:cNvPr id="1638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3939540"/>
            <a:ext cx="3722687" cy="274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>
          <a:xfrm>
            <a:off x="911225" y="465138"/>
            <a:ext cx="9866313" cy="501650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Times New Roman" panose="02020603050405020304" pitchFamily="18" charset="0"/>
              </a:rPr>
              <a:t>Select chart type</a:t>
            </a:r>
          </a:p>
        </p:txBody>
      </p:sp>
      <p:pic>
        <p:nvPicPr>
          <p:cNvPr id="17412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994978"/>
            <a:ext cx="11531159" cy="55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purl.oclc.org/ooxml/drawingml/main" xmlns:r="http://purl.oclc.org/ooxml/officeDocument/relationships" xmlns:p="http://purl.oclc.org/ooxml/presentationml/main">
  <p:tag name="COMMONDATA" val="eyJoZGlkIjoiNTY4OGEwMDYwOGQzYTc2NzJlNzQzOGI2OTI4M2QyYzIifQ=="/>
</p:tagLst>
</file>

<file path=ppt/theme/theme1.xml><?xml version="1.0" encoding="utf-8"?>
<a:theme xmlns:a="http://purl.oclc.org/ooxml/drawingml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 bwMode="auto">
        <a:gradFill>
          <a:gsLst>
            <a:gs pos="0%">
              <a:srgbClr val="92D050"/>
            </a:gs>
            <a:gs pos="74%">
              <a:schemeClr val="accent1">
                <a:lumMod val="45%"/>
                <a:lumOff val="55%"/>
              </a:schemeClr>
            </a:gs>
            <a:gs pos="83%">
              <a:schemeClr val="accent1">
                <a:lumMod val="45%"/>
                <a:lumOff val="55%"/>
              </a:schemeClr>
            </a:gs>
            <a:gs pos="100%">
              <a:schemeClr val="accent1">
                <a:lumMod val="30%"/>
                <a:lumOff val="70%"/>
              </a:schemeClr>
            </a:gs>
          </a:gsLst>
          <a:lin ang="5400000" scaled="1"/>
        </a:gradFill>
        <a:ln w="22225" cap="flat" cmpd="sng" algn="ctr">
          <a:solidFill>
            <a:srgbClr val="006600"/>
          </a:solidFill>
          <a:prstDash val="solid"/>
          <a:round/>
          <a:headEnd type="none" w="sm" len="sm"/>
          <a:tailEnd type="non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 smtClean="0"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2">
              <a:lumMod val="75%"/>
            </a:schemeClr>
          </a:solidFill>
          <a:prstDash val="solid"/>
          <a:round/>
          <a:headEnd type="none" w="sm" len="sm"/>
          <a:tailEnd type="none"/>
        </a:ln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Times New Roma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Times New Roman"/>
        <a:font script="Hant" typeface="新細明體"/>
        <a:font script="Arab" typeface="Times New Roman"/>
        <a:font script="Hebr" typeface="Times New Roma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Times New Roma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Times New Roman"/>
        <a:font script="Hant" typeface="新細明體"/>
        <a:font script="Arab" typeface="Times New Roman"/>
        <a:font script="Hebr" typeface="Times New Roma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0</TotalTime>
  <Words>3753</Words>
  <Application>Microsoft Office PowerPoint</Application>
  <PresentationFormat>宽屏</PresentationFormat>
  <Paragraphs>192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Times New Roman</vt:lpstr>
      <vt:lpstr>Wingdings</vt:lpstr>
      <vt:lpstr>tm2</vt:lpstr>
      <vt:lpstr>PowerPoint 演示文稿</vt:lpstr>
      <vt:lpstr>Overview of the Python Drawing Module</vt:lpstr>
      <vt:lpstr>Plotting based on Matplotlib module</vt:lpstr>
      <vt:lpstr>Overview of Plotting with the Matplotlib Module</vt:lpstr>
      <vt:lpstr>Plotting line graphs: using two lists of data</vt:lpstr>
      <vt:lpstr>Drawing multiple shapes</vt:lpstr>
      <vt:lpstr>Setting the Axis Range</vt:lpstr>
      <vt:lpstr>Plotting both sine and cosine curves in a single graph</vt:lpstr>
      <vt:lpstr>Select chart type</vt:lpstr>
      <vt:lpstr>Bar chart (1)</vt:lpstr>
      <vt:lpstr>Bar chart (1)</vt:lpstr>
      <vt:lpstr>Bar charts (2)</vt:lpstr>
      <vt:lpstr>Pie chart (1)</vt:lpstr>
      <vt:lpstr>Pie charts (2)</vt:lpstr>
      <vt:lpstr>scatterplot</vt:lpstr>
      <vt:lpstr>Plotting histograms</vt:lpstr>
      <vt:lpstr>Plotting multiple subgraphs</vt:lpstr>
      <vt:lpstr>Summary of the chapter</vt:lpstr>
      <vt:lpstr>Case Study: Tower of Hanoi Problem Solving Animation</vt:lpstr>
      <vt:lpstr>Hannauta problem solving animation design ideas</vt:lpstr>
      <vt:lpstr>Hannauta problem solving animation design ideas</vt:lpstr>
      <vt:lpstr>[Example CS13.1] Sample program for animating the solution process of the Hannauta problem (hanoi.py)</vt:lpstr>
      <vt:lpstr>PowerPoint 演示文稿</vt:lpstr>
    </vt:vector>
  </TitlesOfParts>
  <Company>华东师范大学计算中心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江红、余青松;江红 余青松</dc:creator>
  <cp:keywords>, docId:A03FCDB185FC78B7AA47A3B789AD58CE</cp:keywords>
  <cp:lastModifiedBy>Lenovo</cp:lastModifiedBy>
  <cp:revision>246</cp:revision>
  <dcterms:created xsi:type="dcterms:W3CDTF">2113-01-01T00:00:00Z</dcterms:created>
  <dcterms:modified xsi:type="dcterms:W3CDTF">2024-04-07T09:37:43Z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ICV">
    <vt:lpwstr>C7DB2489BFF949E4905F7D257E9552DD_12</vt:lpwstr>
  </property>
  <property fmtid="{D5CDD505-2E9C-101B-9397-08002B2CF9AE}" pid="3" name="KSOProductBuildVer">
    <vt:lpwstr>2052-12.1.0.16250</vt:lpwstr>
  </property>
</Properties>
</file>