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notesMasterIdLst>
    <p:notesMasterId r:id="rId10"/>
  </p:notesMasterIdLst>
  <p:sldIdLst>
    <p:sldId id="256" r:id="rId3"/>
    <p:sldId id="568" r:id="rId4"/>
    <p:sldId id="567" r:id="rId5"/>
    <p:sldId id="570" r:id="rId6"/>
    <p:sldId id="569" r:id="rId7"/>
    <p:sldId id="571" r:id="rId8"/>
    <p:sldId id="375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oguo Xie" initials="" lastIdx="1" clrIdx="0"/>
  <p:cmAuthor id="1" name="魏宏炜" initials="魏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020" autoAdjust="0"/>
  </p:normalViewPr>
  <p:slideViewPr>
    <p:cSldViewPr snapToGrid="0">
      <p:cViewPr varScale="1">
        <p:scale>
          <a:sx n="65" d="100"/>
          <a:sy n="65" d="100"/>
        </p:scale>
        <p:origin x="54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80E15-E7E9-4238-832D-ED92086DAA8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343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120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7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419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122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4"/>
          <p:cNvSpPr/>
          <p:nvPr userDrawn="1"/>
        </p:nvSpPr>
        <p:spPr>
          <a:xfrm>
            <a:off x="0" y="6605201"/>
            <a:ext cx="12192000" cy="25279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12192000" cy="849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Rectangle 15"/>
          <p:cNvSpPr/>
          <p:nvPr userDrawn="1"/>
        </p:nvSpPr>
        <p:spPr>
          <a:xfrm>
            <a:off x="298044" y="58339"/>
            <a:ext cx="11893109" cy="5486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3801" y="66884"/>
            <a:ext cx="10816035" cy="548640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9" name="Rectangle 17"/>
          <p:cNvSpPr/>
          <p:nvPr userDrawn="1"/>
        </p:nvSpPr>
        <p:spPr>
          <a:xfrm>
            <a:off x="298044" y="-3052"/>
            <a:ext cx="11893109" cy="45719"/>
          </a:xfrm>
          <a:prstGeom prst="rect">
            <a:avLst/>
          </a:prstGeom>
          <a:solidFill>
            <a:srgbClr val="C16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10" name="Group 21"/>
          <p:cNvGrpSpPr/>
          <p:nvPr userDrawn="1"/>
        </p:nvGrpSpPr>
        <p:grpSpPr>
          <a:xfrm>
            <a:off x="150037" y="-3053"/>
            <a:ext cx="97536" cy="610032"/>
            <a:chOff x="93478" y="-3053"/>
            <a:chExt cx="91440" cy="610032"/>
          </a:xfrm>
        </p:grpSpPr>
        <p:sp>
          <p:nvSpPr>
            <p:cNvPr id="11" name="Rectangle 6"/>
            <p:cNvSpPr/>
            <p:nvPr userDrawn="1"/>
          </p:nvSpPr>
          <p:spPr>
            <a:xfrm>
              <a:off x="93478" y="58339"/>
              <a:ext cx="91440" cy="548640"/>
            </a:xfrm>
            <a:prstGeom prst="rect">
              <a:avLst/>
            </a:prstGeom>
            <a:solidFill>
              <a:srgbClr val="C16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" name="Rectangle 18"/>
            <p:cNvSpPr/>
            <p:nvPr userDrawn="1"/>
          </p:nvSpPr>
          <p:spPr>
            <a:xfrm>
              <a:off x="93478" y="-3053"/>
              <a:ext cx="91440" cy="4572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13" name="Group 22"/>
          <p:cNvGrpSpPr/>
          <p:nvPr userDrawn="1"/>
        </p:nvGrpSpPr>
        <p:grpSpPr>
          <a:xfrm>
            <a:off x="-847" y="-3053"/>
            <a:ext cx="97536" cy="610032"/>
            <a:chOff x="93478" y="-3053"/>
            <a:chExt cx="91440" cy="610032"/>
          </a:xfrm>
        </p:grpSpPr>
        <p:sp>
          <p:nvSpPr>
            <p:cNvPr id="14" name="Rectangle 23"/>
            <p:cNvSpPr/>
            <p:nvPr userDrawn="1"/>
          </p:nvSpPr>
          <p:spPr>
            <a:xfrm>
              <a:off x="93478" y="58339"/>
              <a:ext cx="91440" cy="54864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" name="Rectangle 24"/>
            <p:cNvSpPr/>
            <p:nvPr userDrawn="1"/>
          </p:nvSpPr>
          <p:spPr>
            <a:xfrm>
              <a:off x="93478" y="-3053"/>
              <a:ext cx="91440" cy="45720"/>
            </a:xfrm>
            <a:prstGeom prst="rect">
              <a:avLst/>
            </a:prstGeom>
            <a:solidFill>
              <a:srgbClr val="C16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539" y="117510"/>
            <a:ext cx="2525565" cy="430299"/>
          </a:xfrm>
          <a:prstGeom prst="rect">
            <a:avLst/>
          </a:prstGeom>
        </p:spPr>
      </p:pic>
      <p:sp>
        <p:nvSpPr>
          <p:cNvPr id="28" name="Title 1"/>
          <p:cNvSpPr txBox="1"/>
          <p:nvPr userDrawn="1"/>
        </p:nvSpPr>
        <p:spPr>
          <a:xfrm>
            <a:off x="950299" y="148697"/>
            <a:ext cx="10816035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Palatino Linotype" panose="02040502050505030304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zh-CN" altLang="en-US" sz="2400" dirty="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5671820" y="6591761"/>
            <a:ext cx="848361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fld id="{D38326D0-2AD7-469D-88E8-608400A37B91}" type="slidenum">
              <a:rPr lang="zh-CN" altLang="en-US" sz="1200" b="0" kern="1200" smtClean="0">
                <a:solidFill>
                  <a:schemeClr val="bg1"/>
                </a:solidFill>
                <a:latin typeface="Palatino Linotype" panose="02040502050505030304" pitchFamily="18" charset="0"/>
                <a:ea typeface="+mn-ea"/>
                <a:cs typeface="+mn-cs"/>
              </a:rPr>
              <a:t>‹#›</a:t>
            </a:fld>
            <a:r>
              <a:rPr lang="en-US" altLang="zh-CN" sz="1200" b="0" kern="1200">
                <a:solidFill>
                  <a:schemeClr val="bg1"/>
                </a:solidFill>
                <a:latin typeface="Palatino Linotype" panose="02040502050505030304" pitchFamily="18" charset="0"/>
                <a:ea typeface="+mn-ea"/>
                <a:cs typeface="+mn-cs"/>
              </a:rPr>
              <a:t>/59</a:t>
            </a:r>
            <a:endParaRPr lang="en-US" altLang="zh-CN" sz="1200" b="0" kern="1200" dirty="0">
              <a:solidFill>
                <a:schemeClr val="bg1"/>
              </a:solidFill>
              <a:latin typeface="Palatino Linotype" panose="0204050205050503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默认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9530918" cy="691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411288"/>
            <a:ext cx="5357813" cy="47672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4"/>
          <p:cNvSpPr/>
          <p:nvPr userDrawn="1"/>
        </p:nvSpPr>
        <p:spPr>
          <a:xfrm>
            <a:off x="0" y="6605201"/>
            <a:ext cx="12192000" cy="25279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12192000" cy="849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Rectangle 15"/>
          <p:cNvSpPr/>
          <p:nvPr userDrawn="1"/>
        </p:nvSpPr>
        <p:spPr>
          <a:xfrm>
            <a:off x="298044" y="58339"/>
            <a:ext cx="11893109" cy="5486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3801" y="66884"/>
            <a:ext cx="10816035" cy="548640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9" name="Rectangle 17"/>
          <p:cNvSpPr/>
          <p:nvPr userDrawn="1"/>
        </p:nvSpPr>
        <p:spPr>
          <a:xfrm>
            <a:off x="298044" y="-3052"/>
            <a:ext cx="11893109" cy="45719"/>
          </a:xfrm>
          <a:prstGeom prst="rect">
            <a:avLst/>
          </a:prstGeom>
          <a:solidFill>
            <a:srgbClr val="C16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10" name="Group 21"/>
          <p:cNvGrpSpPr/>
          <p:nvPr userDrawn="1"/>
        </p:nvGrpSpPr>
        <p:grpSpPr>
          <a:xfrm>
            <a:off x="150037" y="-3053"/>
            <a:ext cx="97536" cy="610032"/>
            <a:chOff x="93478" y="-3053"/>
            <a:chExt cx="91440" cy="610032"/>
          </a:xfrm>
        </p:grpSpPr>
        <p:sp>
          <p:nvSpPr>
            <p:cNvPr id="11" name="Rectangle 6"/>
            <p:cNvSpPr/>
            <p:nvPr userDrawn="1"/>
          </p:nvSpPr>
          <p:spPr>
            <a:xfrm>
              <a:off x="93478" y="58339"/>
              <a:ext cx="91440" cy="548640"/>
            </a:xfrm>
            <a:prstGeom prst="rect">
              <a:avLst/>
            </a:prstGeom>
            <a:solidFill>
              <a:srgbClr val="C16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" name="Rectangle 18"/>
            <p:cNvSpPr/>
            <p:nvPr userDrawn="1"/>
          </p:nvSpPr>
          <p:spPr>
            <a:xfrm>
              <a:off x="93478" y="-3053"/>
              <a:ext cx="91440" cy="4572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13" name="Group 22"/>
          <p:cNvGrpSpPr/>
          <p:nvPr userDrawn="1"/>
        </p:nvGrpSpPr>
        <p:grpSpPr>
          <a:xfrm>
            <a:off x="-847" y="-3053"/>
            <a:ext cx="97536" cy="610032"/>
            <a:chOff x="93478" y="-3053"/>
            <a:chExt cx="91440" cy="610032"/>
          </a:xfrm>
        </p:grpSpPr>
        <p:sp>
          <p:nvSpPr>
            <p:cNvPr id="14" name="Rectangle 23"/>
            <p:cNvSpPr/>
            <p:nvPr userDrawn="1"/>
          </p:nvSpPr>
          <p:spPr>
            <a:xfrm>
              <a:off x="93478" y="58339"/>
              <a:ext cx="91440" cy="54864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" name="Rectangle 24"/>
            <p:cNvSpPr/>
            <p:nvPr userDrawn="1"/>
          </p:nvSpPr>
          <p:spPr>
            <a:xfrm>
              <a:off x="93478" y="-3053"/>
              <a:ext cx="91440" cy="45720"/>
            </a:xfrm>
            <a:prstGeom prst="rect">
              <a:avLst/>
            </a:prstGeom>
            <a:solidFill>
              <a:srgbClr val="C16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539" y="117510"/>
            <a:ext cx="2525565" cy="430299"/>
          </a:xfrm>
          <a:prstGeom prst="rect">
            <a:avLst/>
          </a:prstGeom>
        </p:spPr>
      </p:pic>
      <p:sp>
        <p:nvSpPr>
          <p:cNvPr id="28" name="Title 1"/>
          <p:cNvSpPr txBox="1"/>
          <p:nvPr userDrawn="1"/>
        </p:nvSpPr>
        <p:spPr>
          <a:xfrm>
            <a:off x="950299" y="148697"/>
            <a:ext cx="10816035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Palatino Linotype" panose="02040502050505030304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zh-CN" altLang="en-US" sz="2400" dirty="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5671820" y="6591761"/>
            <a:ext cx="848361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fld id="{D38326D0-2AD7-469D-88E8-608400A37B91}" type="slidenum">
              <a:rPr lang="zh-CN" altLang="en-US" sz="1200" b="0" kern="1200" smtClean="0">
                <a:solidFill>
                  <a:schemeClr val="bg1"/>
                </a:solidFill>
                <a:latin typeface="Palatino Linotype" panose="02040502050505030304" pitchFamily="18" charset="0"/>
                <a:ea typeface="+mn-ea"/>
                <a:cs typeface="+mn-cs"/>
              </a:rPr>
              <a:t>‹#›</a:t>
            </a:fld>
            <a:r>
              <a:rPr lang="en-US" altLang="zh-CN" sz="1200" b="0" kern="1200">
                <a:solidFill>
                  <a:schemeClr val="bg1"/>
                </a:solidFill>
                <a:latin typeface="Palatino Linotype" panose="02040502050505030304" pitchFamily="18" charset="0"/>
                <a:ea typeface="+mn-ea"/>
                <a:cs typeface="+mn-cs"/>
              </a:rPr>
              <a:t>/59</a:t>
            </a:r>
            <a:endParaRPr lang="en-US" altLang="zh-CN" sz="1200" b="0" kern="1200" dirty="0">
              <a:solidFill>
                <a:schemeClr val="bg1"/>
              </a:solidFill>
              <a:latin typeface="Palatino Linotype" panose="0204050205050503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78000"/>
                </a:schemeClr>
              </a:gs>
              <a:gs pos="77000">
                <a:schemeClr val="accent1">
                  <a:lumMod val="45000"/>
                  <a:lumOff val="55000"/>
                  <a:alpha val="39000"/>
                </a:schemeClr>
              </a:gs>
              <a:gs pos="100000">
                <a:schemeClr val="accent1">
                  <a:lumMod val="45000"/>
                  <a:lumOff val="55000"/>
                  <a:alpha val="38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Straight Connector 23"/>
          <p:cNvCxnSpPr/>
          <p:nvPr/>
        </p:nvCxnSpPr>
        <p:spPr>
          <a:xfrm>
            <a:off x="3640521" y="4080110"/>
            <a:ext cx="0" cy="912495"/>
          </a:xfrm>
          <a:prstGeom prst="line">
            <a:avLst/>
          </a:prstGeom>
          <a:ln w="31750">
            <a:gradFill flip="none" rotWithShape="1">
              <a:gsLst>
                <a:gs pos="0">
                  <a:schemeClr val="tx1"/>
                </a:gs>
                <a:gs pos="56000">
                  <a:schemeClr val="tx1"/>
                </a:gs>
                <a:gs pos="97000">
                  <a:schemeClr val="tx1"/>
                </a:gs>
              </a:gsLst>
              <a:path path="circle">
                <a:fillToRect l="100000" b="100000"/>
              </a:path>
              <a:tileRect t="-100000" r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8"/>
          <p:cNvCxnSpPr/>
          <p:nvPr/>
        </p:nvCxnSpPr>
        <p:spPr>
          <a:xfrm>
            <a:off x="3486785" y="5268067"/>
            <a:ext cx="458406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4"/>
          <p:cNvSpPr/>
          <p:nvPr/>
        </p:nvSpPr>
        <p:spPr>
          <a:xfrm>
            <a:off x="0" y="2099645"/>
            <a:ext cx="12192000" cy="1363764"/>
          </a:xfrm>
          <a:prstGeom prst="rect">
            <a:avLst/>
          </a:prstGeom>
          <a:solidFill>
            <a:srgbClr val="2527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Palatino Linotype" panose="02040502050505030304" pitchFamily="18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097032"/>
            <a:ext cx="12192000" cy="13655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人工智能编程实践</a:t>
            </a:r>
            <a:endParaRPr lang="en-US" altLang="zh-CN" sz="3600" b="1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36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AI Programming Practice</a:t>
            </a:r>
            <a:endParaRPr lang="zh-CN" altLang="en-US" sz="3600" b="1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6"/>
          <p:cNvSpPr/>
          <p:nvPr/>
        </p:nvSpPr>
        <p:spPr>
          <a:xfrm>
            <a:off x="3786474" y="4590650"/>
            <a:ext cx="704088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/>
            <a:r>
              <a:rPr lang="zh-CN" altLang="en-US" sz="1600" b="1" kern="1200" dirty="0"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Microsoft YaHei UI" panose="020B0503020204020204" pitchFamily="34" charset="-122"/>
                <a:cs typeface="Arial" panose="020B0604020202020204" pitchFamily="34" charset="0"/>
              </a:rPr>
              <a:t>电子科技大学 </a:t>
            </a:r>
            <a:r>
              <a:rPr lang="en-US" altLang="zh-CN" sz="1600" b="1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·</a:t>
            </a:r>
            <a:r>
              <a:rPr lang="en-US" altLang="zh-CN" sz="1600" b="1" kern="1200" dirty="0"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Microsoft YaHei U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1600" b="1" kern="1200" dirty="0"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Microsoft YaHei UI" panose="020B0503020204020204" pitchFamily="34" charset="-122"/>
                <a:cs typeface="Arial" panose="020B0604020202020204" pitchFamily="34" charset="0"/>
              </a:rPr>
              <a:t>信息与软件工程学院</a:t>
            </a:r>
          </a:p>
        </p:txBody>
      </p:sp>
      <p:sp>
        <p:nvSpPr>
          <p:cNvPr id="8" name="矩形 6"/>
          <p:cNvSpPr/>
          <p:nvPr/>
        </p:nvSpPr>
        <p:spPr>
          <a:xfrm>
            <a:off x="3786558" y="5472986"/>
            <a:ext cx="6162647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/>
            <a:r>
              <a:rPr lang="zh-CN" altLang="en-US" sz="1600" dirty="0">
                <a:latin typeface="Palatino Linotype" panose="02040502050505030304" pitchFamily="18" charset="0"/>
                <a:ea typeface="Microsoft YaHei UI" panose="020B0503020204020204" pitchFamily="34" charset="-122"/>
                <a:cs typeface="Arial" panose="020B0604020202020204" pitchFamily="34" charset="0"/>
              </a:rPr>
              <a:t>电子科技大学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Microsoft YaHei UI" panose="020B0503020204020204" pitchFamily="34" charset="-122"/>
                <a:cs typeface="Arial" panose="020B0604020202020204" pitchFamily="34" charset="0"/>
              </a:rPr>
              <a:t>中国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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Palatino Linotype" panose="02040502050505030304" pitchFamily="18" charset="0"/>
                <a:ea typeface="Microsoft YaHei UI" panose="020B0503020204020204" pitchFamily="34" charset="-122"/>
                <a:cs typeface="Arial" panose="020B0604020202020204" pitchFamily="34" charset="0"/>
              </a:rPr>
              <a:t>成都</a:t>
            </a:r>
            <a:r>
              <a:rPr lang="zh-CN" altLang="en-US" sz="160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1600">
                <a:latin typeface="Palatino Linotype" panose="02040502050505030304" pitchFamily="18" charset="0"/>
                <a:ea typeface="Microsoft YaHei UI" panose="020B0503020204020204" pitchFamily="34" charset="-122"/>
                <a:cs typeface="Arial" panose="020B0604020202020204" pitchFamily="34" charset="0"/>
              </a:rPr>
              <a:t>2024</a:t>
            </a:r>
            <a:r>
              <a:rPr lang="zh-CN" altLang="en-US" sz="1600">
                <a:latin typeface="Palatino Linotype" panose="02040502050505030304" pitchFamily="18" charset="0"/>
                <a:ea typeface="Microsoft YaHei UI" panose="020B0503020204020204" pitchFamily="34" charset="-122"/>
                <a:cs typeface="Arial" panose="020B0604020202020204" pitchFamily="34" charset="0"/>
              </a:rPr>
              <a:t>年</a:t>
            </a:r>
            <a:r>
              <a:rPr lang="en-US" altLang="zh-CN" sz="1600">
                <a:latin typeface="Palatino Linotype" panose="02040502050505030304" pitchFamily="18" charset="0"/>
                <a:ea typeface="Microsoft YaHei UI" panose="020B0503020204020204" pitchFamily="34" charset="-122"/>
                <a:cs typeface="Arial" panose="020B0604020202020204" pitchFamily="34" charset="0"/>
              </a:rPr>
              <a:t>4</a:t>
            </a:r>
            <a:r>
              <a:rPr lang="zh-CN" altLang="en-US" sz="1600">
                <a:latin typeface="Palatino Linotype" panose="02040502050505030304" pitchFamily="18" charset="0"/>
                <a:ea typeface="Microsoft YaHei UI" panose="020B0503020204020204" pitchFamily="34" charset="-122"/>
                <a:cs typeface="Arial" panose="020B0604020202020204" pitchFamily="34" charset="0"/>
              </a:rPr>
              <a:t>月</a:t>
            </a:r>
            <a:r>
              <a:rPr lang="en-US" altLang="zh-CN" sz="1600">
                <a:latin typeface="Palatino Linotype" panose="02040502050505030304" pitchFamily="18" charset="0"/>
                <a:ea typeface="Microsoft YaHei UI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600">
                <a:latin typeface="Palatino Linotype" panose="02040502050505030304" pitchFamily="18" charset="0"/>
                <a:ea typeface="Microsoft YaHei UI" panose="020B0503020204020204" pitchFamily="34" charset="-122"/>
                <a:cs typeface="Arial" panose="020B0604020202020204" pitchFamily="34" charset="0"/>
              </a:rPr>
              <a:t>日</a:t>
            </a:r>
            <a:endParaRPr lang="en-US" altLang="zh-CN" sz="1600" dirty="0">
              <a:latin typeface="Palatino Linotype" panose="02040502050505030304" pitchFamily="18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8" name="图形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449" y="205521"/>
            <a:ext cx="3248025" cy="733425"/>
          </a:xfrm>
          <a:prstGeom prst="rect">
            <a:avLst/>
          </a:prstGeom>
        </p:spPr>
      </p:pic>
      <p:sp>
        <p:nvSpPr>
          <p:cNvPr id="9" name="矩形 6"/>
          <p:cNvSpPr/>
          <p:nvPr>
            <p:custDataLst>
              <p:tags r:id="rId1"/>
            </p:custDataLst>
          </p:nvPr>
        </p:nvSpPr>
        <p:spPr>
          <a:xfrm>
            <a:off x="3786474" y="4117487"/>
            <a:ext cx="704088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effectLst/>
                <a:latin typeface="Palatino Linotype" panose="02040502050505030304" pitchFamily="18" charset="0"/>
                <a:ea typeface="Microsoft YaHei UI" panose="020B0503020204020204" pitchFamily="34" charset="-122"/>
                <a:cs typeface="Arial" panose="020B0604020202020204" pitchFamily="34" charset="0"/>
              </a:rPr>
              <a:t>授课教师：饶云波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教师信息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5C7B932A-EBDD-B64E-98C4-A4EAFBD4F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0508" y="1266093"/>
            <a:ext cx="702212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  <a:cs typeface="Times New Roman" panose="02020603050405020304" pitchFamily="18" charset="0"/>
              </a:rPr>
              <a:t>Instructor:  </a:t>
            </a:r>
            <a:r>
              <a:rPr lang="en-US" altLang="zh-CN" dirty="0" err="1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Yunbo</a:t>
            </a:r>
            <a:r>
              <a:rPr lang="en-US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Rao</a:t>
            </a: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  <a:cs typeface="Times New Roman" panose="02020603050405020304" pitchFamily="18" charset="0"/>
              </a:rPr>
              <a:t>More inform  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http://www.raoyunbo.cn                 </a:t>
            </a: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  <a:cs typeface="Times New Roman" panose="02020603050405020304" pitchFamily="18" charset="0"/>
              </a:rPr>
              <a:t>E-mail: uestc2008@126.com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latin typeface="+mn-ea"/>
              </a:rPr>
              <a:t>             </a:t>
            </a: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Tel: 15908177003</a:t>
            </a: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WeChat ID: </a:t>
            </a:r>
            <a:r>
              <a:rPr lang="en-US" altLang="zh-CN" dirty="0" err="1">
                <a:latin typeface="+mn-ea"/>
              </a:rPr>
              <a:t>waverao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375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Course information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29B9A269-B1EB-4775-4AC4-26315204E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229" y="735955"/>
            <a:ext cx="9501556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Course information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Lecture: Monday: 8:30-11:55 AM  (1-4)  Week 11~15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Thursday:14:30-17:55 PM  (5-8) Week 11~15</a:t>
            </a: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Location: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软件楼西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400</a:t>
            </a: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Office hours: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Tuesday: 14:30-16:20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Wednesday: 10:20-11:55 </a:t>
            </a: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TA   Monday: 14:30-16:20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Friday: 14:30-16:20</a:t>
            </a: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</a:pP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Middle Main Building Room:  314 &amp; 439</a:t>
            </a:r>
          </a:p>
        </p:txBody>
      </p:sp>
    </p:spTree>
    <p:extLst>
      <p:ext uri="{BB962C8B-B14F-4D97-AF65-F5344CB8AC3E}">
        <p14:creationId xmlns:p14="http://schemas.microsoft.com/office/powerpoint/2010/main" val="418388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Teaching content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C87F3D78-3DCA-58F5-4969-CB5B663C276C}"/>
              </a:ext>
            </a:extLst>
          </p:cNvPr>
          <p:cNvSpPr txBox="1">
            <a:spLocks noChangeArrowheads="1"/>
          </p:cNvSpPr>
          <p:nvPr/>
        </p:nvSpPr>
        <p:spPr>
          <a:xfrm>
            <a:off x="3839308" y="638972"/>
            <a:ext cx="4267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Palatino Linotype" panose="02040502050505030304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defRPr/>
            </a:pPr>
            <a:r>
              <a:rPr lang="en-US" altLang="zh-CN" sz="3200" dirty="0">
                <a:solidFill>
                  <a:srgbClr val="FF0000"/>
                </a:solidFill>
                <a:latin typeface="+mn-ea"/>
                <a:ea typeface="+mn-ea"/>
              </a:rPr>
              <a:t>Teaching content</a:t>
            </a:r>
            <a:endParaRPr lang="zh-CN" altLang="en-US" sz="3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515B583-E416-6757-9475-44691A3F6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893" y="1203968"/>
            <a:ext cx="9566029" cy="4450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ts val="426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anguage fundamentals and environment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onfiguration</a:t>
            </a:r>
          </a:p>
          <a:p>
            <a:pPr eaLnBrk="1" hangingPunct="1">
              <a:lnSpc>
                <a:spcPts val="426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sz="2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PyTorch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PaddlePaddle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tesflow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installation</a:t>
            </a:r>
          </a:p>
          <a:p>
            <a:pPr eaLnBrk="1" hangingPunct="1">
              <a:lnSpc>
                <a:spcPts val="426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Target dataset annotation</a:t>
            </a:r>
          </a:p>
          <a:p>
            <a:pPr eaLnBrk="1" hangingPunct="1">
              <a:lnSpc>
                <a:spcPts val="426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Implementation of object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etection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etwork</a:t>
            </a:r>
          </a:p>
          <a:p>
            <a:pPr eaLnBrk="1" hangingPunct="1">
              <a:lnSpc>
                <a:spcPts val="426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Semantic segmentation algorithm</a:t>
            </a:r>
          </a:p>
          <a:p>
            <a:pPr eaLnBrk="1" hangingPunct="1">
              <a:lnSpc>
                <a:spcPts val="426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Implementation of segment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nything (SAM)</a:t>
            </a:r>
          </a:p>
          <a:p>
            <a:pPr eaLnBrk="1" hangingPunct="1">
              <a:lnSpc>
                <a:spcPts val="426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Implementation of object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etection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etwork</a:t>
            </a:r>
          </a:p>
          <a:p>
            <a:pPr eaLnBrk="1" hangingPunct="1">
              <a:lnSpc>
                <a:spcPts val="426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Object detection network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51731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Course information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A232F26-65E8-3623-3CCC-ECAFA0413378}"/>
              </a:ext>
            </a:extLst>
          </p:cNvPr>
          <p:cNvSpPr txBox="1">
            <a:spLocks/>
          </p:cNvSpPr>
          <p:nvPr/>
        </p:nvSpPr>
        <p:spPr bwMode="auto">
          <a:xfrm>
            <a:off x="381000" y="990600"/>
            <a:ext cx="11430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just">
              <a:lnSpc>
                <a:spcPts val="2400"/>
              </a:lnSpc>
              <a:buNone/>
              <a:tabLst>
                <a:tab pos="495300" algn="l"/>
              </a:tabLst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Textbook1: </a:t>
            </a:r>
            <a:r>
              <a:rPr lang="en-US" altLang="zh-CN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[1]</a:t>
            </a:r>
            <a:r>
              <a:rPr lang="en-US" altLang="zh-CN" sz="2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Hong Jiang, </a:t>
            </a:r>
            <a:r>
              <a:rPr lang="en-US" altLang="zh-CN" sz="22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Qingsong</a:t>
            </a:r>
            <a:r>
              <a:rPr lang="en-US" altLang="zh-CN" sz="2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Yu, eds</a:t>
            </a:r>
            <a:r>
              <a:rPr lang="en-US" altLang="zh-CN" sz="22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., Python Programming and Algorithm Basics Tutorial</a:t>
            </a:r>
            <a:r>
              <a:rPr lang="en-US" altLang="zh-CN" sz="2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(3rd Edition), Tsinghua University Press, April 2023.</a:t>
            </a:r>
          </a:p>
          <a:p>
            <a:pPr algn="just">
              <a:lnSpc>
                <a:spcPts val="2000"/>
              </a:lnSpc>
              <a:buNone/>
              <a:tabLst>
                <a:tab pos="495300" algn="l"/>
              </a:tabLst>
            </a:pP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buNone/>
              <a:tabLst>
                <a:tab pos="495300" algn="l"/>
              </a:tabLst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Reference Books:</a:t>
            </a:r>
            <a:endParaRPr lang="zh-CN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2000"/>
              </a:lnSpc>
              <a:tabLst>
                <a:tab pos="495300" algn="l"/>
              </a:tabLst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[1]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Shu Zhao Zheng,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Xueqi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He,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Zhongming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Yang, Python Programming Project Tutorial: From Entry to Practice, China Industrial and Information Publishing Group, Electronics Industry Press, First Edition, January 2023.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ts val="2000"/>
              </a:lnSpc>
              <a:tabLst>
                <a:tab pos="495300" algn="l"/>
              </a:tabLst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[2]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Pan Liu, Wu Lan Huang, Zhong Wei et al., Artificial Intelligence Practice Tutorial, Peking University Press, First Edition, July 2022.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ts val="2000"/>
              </a:lnSpc>
              <a:tabLst>
                <a:tab pos="495300" algn="l"/>
              </a:tabLst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[3]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Bo Xiao,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Kongming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Liang et al., Artificial Intelligence Entry Practice, Publisher: Beijing University of Posts and Telecommunications Press Co., Ltd., Publication Date: March 2023.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ts val="2000"/>
              </a:lnSpc>
              <a:tabLst>
                <a:tab pos="495300" algn="l"/>
              </a:tabLst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[4]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Junjie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Ni, Artificial Intelligence Programming Practice (Python Programming Level 6), Publisher: People's Post and Telecommunications Press, Publication Date: May 2022.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ts val="2000"/>
              </a:lnSpc>
              <a:tabLst>
                <a:tab pos="495300" algn="l"/>
              </a:tabLst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[5]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Eric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Matthes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(USA), Python Programming: From Entry to Practice, 2nd Edition, Publisher: People's Post and Telecommunications Press, Publication Date: May 2021.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ts val="2000"/>
              </a:lnSpc>
              <a:tabLst>
                <a:tab pos="495300" algn="l"/>
              </a:tabLst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[6]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Ran Bi,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Gaofeng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Sun,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Xiangyang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Zhou, Weiwei Liu, Deep Learning: Zero-Basic Practice (Second Edition), Tsinghua University Press, First Printing, November 2022.</a:t>
            </a:r>
          </a:p>
          <a:p>
            <a:pPr indent="304800" algn="just">
              <a:lnSpc>
                <a:spcPts val="2000"/>
              </a:lnSpc>
              <a:tabLst>
                <a:tab pos="495300" algn="l"/>
              </a:tabLst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[7]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Tomorrow's Technology: Python from Entry to Mastery, Publisher: Tsinghua University Press, Publication Date: October 2018.</a:t>
            </a:r>
            <a:endParaRPr lang="en-US" altLang="zh-CN" sz="18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ts val="2000"/>
              </a:lnSpc>
              <a:tabLst>
                <a:tab pos="495300" algn="l"/>
              </a:tabLst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[8]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unbo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Rao, eds</a:t>
            </a:r>
            <a:r>
              <a:rPr lang="en-US" altLang="zh-CN" sz="18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., Artificial Intelligence Programming Practice Tutorial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(1rd Edition), April 2024.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ts val="2400"/>
              </a:lnSpc>
              <a:buNone/>
              <a:tabLst>
                <a:tab pos="495300" algn="l"/>
              </a:tabLst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ts val="2000"/>
              </a:lnSpc>
              <a:tabLst>
                <a:tab pos="495300" algn="l"/>
              </a:tabLst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ts val="2000"/>
              </a:lnSpc>
              <a:tabLst>
                <a:tab pos="495300" algn="l"/>
              </a:tabLst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411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Evaluation methods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C87F3D78-3DCA-58F5-4969-CB5B663C276C}"/>
              </a:ext>
            </a:extLst>
          </p:cNvPr>
          <p:cNvSpPr txBox="1">
            <a:spLocks noChangeArrowheads="1"/>
          </p:cNvSpPr>
          <p:nvPr/>
        </p:nvSpPr>
        <p:spPr>
          <a:xfrm>
            <a:off x="3575539" y="897285"/>
            <a:ext cx="4267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Palatino Linotype" panose="02040502050505030304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sz="2800" dirty="0">
                <a:solidFill>
                  <a:srgbClr val="FF0000"/>
                </a:solidFill>
                <a:latin typeface="+mn-ea"/>
                <a:ea typeface="+mn-ea"/>
              </a:rPr>
              <a:t>Evaluation methods</a:t>
            </a:r>
            <a:endParaRPr lang="zh-CN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325E8F7-8FA4-4DB2-69B5-9227688FB831}"/>
              </a:ext>
            </a:extLst>
          </p:cNvPr>
          <p:cNvSpPr txBox="1">
            <a:spLocks/>
          </p:cNvSpPr>
          <p:nvPr/>
        </p:nvSpPr>
        <p:spPr bwMode="auto">
          <a:xfrm>
            <a:off x="1090245" y="1723293"/>
            <a:ext cx="1037492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285750" indent="-285750" algn="just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Teaching Methods</a:t>
            </a:r>
            <a:endParaRPr lang="zh-CN" altLang="zh-CN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04800" algn="just">
              <a:lnSpc>
                <a:spcPts val="2000"/>
              </a:lnSpc>
            </a:pPr>
            <a:r>
              <a:rPr lang="en-US" altLang="zh-CN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Teaching methods: Classroom teaching+ Experimental guidance</a:t>
            </a:r>
          </a:p>
          <a:p>
            <a:pPr indent="304800" algn="just">
              <a:lnSpc>
                <a:spcPts val="2000"/>
              </a:lnSpc>
            </a:pP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Assessment Methods and Grading Criteria</a:t>
            </a:r>
            <a:endParaRPr lang="zh-CN" altLang="zh-CN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Assessment Method: Evaluation</a:t>
            </a:r>
            <a:endParaRPr lang="zh-CN" altLang="zh-CN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Final score= Final example (40%) + project report (40%)+ Attendance (20%)</a:t>
            </a:r>
            <a:endParaRPr lang="zh-CN" altLang="zh-CN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10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09801" y="3963885"/>
            <a:ext cx="76786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+mj-ea"/>
                <a:cs typeface="Times New Roman" panose="02020603050405020304" pitchFamily="18" charset="0"/>
                <a:sym typeface="+mn-lt"/>
              </a:rPr>
              <a:t>Thanks</a:t>
            </a:r>
            <a:r>
              <a:rPr lang="zh-CN" altLang="en-US" sz="6000" b="1" dirty="0">
                <a:solidFill>
                  <a:schemeClr val="accent1">
                    <a:lumMod val="50000"/>
                  </a:schemeClr>
                </a:solidFill>
                <a:latin typeface="+mj-ea"/>
                <a:cs typeface="Times New Roman" panose="02020603050405020304" pitchFamily="18" charset="0"/>
                <a:sym typeface="+mn-lt"/>
              </a:rPr>
              <a:t>！</a:t>
            </a:r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+mj-ea"/>
                <a:cs typeface="Times New Roman" panose="02020603050405020304" pitchFamily="18" charset="0"/>
                <a:sym typeface="+mn-lt"/>
              </a:rPr>
              <a:t> </a:t>
            </a:r>
          </a:p>
          <a:p>
            <a:pPr algn="ctr"/>
            <a:r>
              <a:rPr lang="zh-CN" altLang="en-US" sz="6000" b="1" dirty="0">
                <a:solidFill>
                  <a:schemeClr val="accent1">
                    <a:lumMod val="50000"/>
                  </a:schemeClr>
                </a:solidFill>
                <a:latin typeface="+mj-ea"/>
                <a:cs typeface="Times New Roman" panose="02020603050405020304" pitchFamily="18" charset="0"/>
                <a:sym typeface="+mn-lt"/>
              </a:rPr>
              <a:t>谢谢！</a:t>
            </a:r>
            <a:endParaRPr lang="zh-CN" alt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85"/>
          <p:cNvSpPr/>
          <p:nvPr/>
        </p:nvSpPr>
        <p:spPr>
          <a:xfrm>
            <a:off x="-635" y="1748914"/>
            <a:ext cx="12192635" cy="180975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2999" t="1" b="-10254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zh-CN" altLang="en-US" sz="4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mExNDlhMjUxY2JmMzYwNDVlZjZkMmIwNDUxYzEzNGQ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5033</TotalTime>
  <Words>495</Words>
  <Application>Microsoft Office PowerPoint</Application>
  <PresentationFormat>宽屏</PresentationFormat>
  <Paragraphs>70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黑体</vt:lpstr>
      <vt:lpstr>楷体</vt:lpstr>
      <vt:lpstr>微软雅黑</vt:lpstr>
      <vt:lpstr>Arial</vt:lpstr>
      <vt:lpstr>Calibri</vt:lpstr>
      <vt:lpstr>Palatino Linotype</vt:lpstr>
      <vt:lpstr>Times New Roman</vt:lpstr>
      <vt:lpstr>Wingdings</vt:lpstr>
      <vt:lpstr>WPS</vt:lpstr>
      <vt:lpstr>1_WPS</vt:lpstr>
      <vt:lpstr>PowerPoint 演示文稿</vt:lpstr>
      <vt:lpstr>教师信息</vt:lpstr>
      <vt:lpstr>Course information</vt:lpstr>
      <vt:lpstr>Teaching content</vt:lpstr>
      <vt:lpstr>Course information</vt:lpstr>
      <vt:lpstr>Evaluation methods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饶云波</cp:lastModifiedBy>
  <cp:revision>489</cp:revision>
  <dcterms:created xsi:type="dcterms:W3CDTF">2023-08-09T12:44:00Z</dcterms:created>
  <dcterms:modified xsi:type="dcterms:W3CDTF">2024-05-06T00:34:33Z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2052-12.1.0.16120</vt:lpwstr>
  </property>
</Properties>
</file>