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webp" ContentType="image/webp"/>
  <Override PartName="/ppt/media/image13.webp" ContentType="image/webp"/>
  <Override PartName="/ppt/media/image18.webp" ContentType="image/webp"/>
  <Override PartName="/ppt/media/image5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76" r:id="rId3"/>
    <p:sldId id="277" r:id="rId4"/>
    <p:sldId id="278" r:id="rId5"/>
    <p:sldId id="399" r:id="rId6"/>
    <p:sldId id="391" r:id="rId7"/>
    <p:sldId id="260" r:id="rId8"/>
    <p:sldId id="283" r:id="rId9"/>
    <p:sldId id="271" r:id="rId10"/>
    <p:sldId id="408" r:id="rId11"/>
    <p:sldId id="409" r:id="rId12"/>
    <p:sldId id="400" r:id="rId13"/>
    <p:sldId id="395" r:id="rId14"/>
    <p:sldId id="398" r:id="rId15"/>
    <p:sldId id="392" r:id="rId16"/>
    <p:sldId id="401" r:id="rId17"/>
    <p:sldId id="396" r:id="rId18"/>
    <p:sldId id="402" r:id="rId19"/>
    <p:sldId id="393" r:id="rId20"/>
    <p:sldId id="272" r:id="rId21"/>
    <p:sldId id="403" r:id="rId22"/>
    <p:sldId id="411" r:id="rId23"/>
    <p:sldId id="394" r:id="rId24"/>
    <p:sldId id="397" r:id="rId25"/>
    <p:sldId id="404" r:id="rId26"/>
    <p:sldId id="407" r:id="rId27"/>
    <p:sldId id="4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www.ibm.com/in-en/cloud/watson-natural-language-understandin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ebp"/><Relationship Id="rId1" Type="http://schemas.openxmlformats.org/officeDocument/2006/relationships/image" Target="../media/image12.web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web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ebp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96850" y="635"/>
            <a:ext cx="117983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98220" y="958850"/>
            <a:ext cx="45999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Word embedding</a:t>
            </a:r>
            <a:endParaRPr lang="en-IN" altLang="en-US"/>
          </a:p>
          <a:p>
            <a:r>
              <a:rPr lang="en-IN" altLang="en-US"/>
              <a:t>Word2vac</a:t>
            </a:r>
            <a:endParaRPr lang="en-IN" altLang="en-US"/>
          </a:p>
          <a:p>
            <a:r>
              <a:rPr lang="en-IN" altLang="en-US"/>
              <a:t>Rnn </a:t>
            </a:r>
            <a:endParaRPr lang="en-IN" altLang="en-US"/>
          </a:p>
          <a:p>
            <a:r>
              <a:rPr lang="en-IN" altLang="en-US"/>
              <a:t>LSTM</a:t>
            </a:r>
            <a:endParaRPr lang="en-IN" altLang="en-US"/>
          </a:p>
          <a:p>
            <a:r>
              <a:rPr lang="en-IN" altLang="en-US"/>
              <a:t>GRU</a:t>
            </a:r>
            <a:endParaRPr lang="en-IN" altLang="en-US"/>
          </a:p>
          <a:p>
            <a:r>
              <a:rPr lang="en-IN" altLang="en-US"/>
              <a:t>encoder decoder</a:t>
            </a:r>
            <a:endParaRPr lang="en-IN" altLang="en-US"/>
          </a:p>
          <a:p>
            <a:r>
              <a:rPr lang="en-IN" altLang="en-US"/>
              <a:t>attentions</a:t>
            </a:r>
            <a:endParaRPr lang="en-IN" altLang="en-US"/>
          </a:p>
          <a:p>
            <a:r>
              <a:rPr lang="en-IN" altLang="en-US"/>
              <a:t>self attentions</a:t>
            </a:r>
            <a:endParaRPr lang="en-IN" altLang="en-US"/>
          </a:p>
          <a:p>
            <a:r>
              <a:rPr lang="en-IN" altLang="en-US"/>
              <a:t>transformer</a:t>
            </a:r>
            <a:endParaRPr lang="en-IN" altLang="en-US"/>
          </a:p>
          <a:p>
            <a:r>
              <a:rPr lang="en-IN" altLang="en-US"/>
              <a:t>BERT &amp; GPT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Introduction of Prompt Engineering</a:t>
            </a:r>
            <a:endParaRPr lang="en-IN" altLang="en-US"/>
          </a:p>
          <a:p>
            <a:r>
              <a:rPr lang="en-IN" altLang="en-US"/>
              <a:t>Genrative AI</a:t>
            </a:r>
            <a:endParaRPr lang="en-IN" altLang="en-US"/>
          </a:p>
          <a:p>
            <a:r>
              <a:rPr lang="en-IN" altLang="en-US"/>
              <a:t>LLM</a:t>
            </a:r>
            <a:endParaRPr lang="en-IN" altLang="en-US"/>
          </a:p>
          <a:p>
            <a:r>
              <a:rPr lang="en-IN" altLang="en-US"/>
              <a:t>AGENT AI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34110" y="5615940"/>
            <a:ext cx="24879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N" b="1"/>
              <a:t>Libraries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NLTK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SPACY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998220" y="190500"/>
            <a:ext cx="979614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What we Learn in NLP</a:t>
            </a:r>
            <a:r>
              <a:rPr lang="en-US" altLang="en-IN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Advance </a:t>
            </a:r>
            <a:endParaRPr lang="en-US" altLang="en-IN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556510" y="654050"/>
            <a:ext cx="6777990" cy="60134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28980" y="220980"/>
            <a:ext cx="10231755" cy="358838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b="1" i="0">
                <a:solidFill>
                  <a:srgbClr val="3349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work-sans-regular"/>
                <a:cs typeface="Arial" panose="020B0604020202020204" pitchFamily="34" charset="0"/>
              </a:rPr>
              <a:t>If we mathematically represent it contains the following terms:</a:t>
            </a:r>
            <a:endParaRPr b="1" i="0">
              <a:solidFill>
                <a:srgbClr val="3349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work-sans-regular"/>
              <a:cs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b="1" i="0">
              <a:solidFill>
                <a:srgbClr val="3349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work-sans-regular"/>
              <a:cs typeface="Arial" panose="020B0604020202020204" pitchFamily="34" charset="0"/>
            </a:endParaRPr>
          </a:p>
          <a:p>
            <a:pPr marL="558800" lvl="1" indent="0" algn="just">
              <a:lnSpc>
                <a:spcPct val="130000"/>
              </a:lnSpc>
              <a:spcBef>
                <a:spcPts val="20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i="0">
                <a:solidFill>
                  <a:srgbClr val="334960"/>
                </a:solidFill>
                <a:latin typeface="Arial" panose="020B0604020202020204" pitchFamily="34" charset="0"/>
                <a:ea typeface="work-sans-regular"/>
                <a:cs typeface="Arial" panose="020B0604020202020204" pitchFamily="34" charset="0"/>
              </a:rPr>
              <a:t>NLP: NLP (Natural Language Processing) is in charge of processes such as decisions and actions.</a:t>
            </a:r>
            <a:endParaRPr b="0" i="0">
              <a:solidFill>
                <a:srgbClr val="334960"/>
              </a:solidFill>
              <a:latin typeface="Arial" panose="020B0604020202020204" pitchFamily="34" charset="0"/>
              <a:ea typeface="work-sans-regular"/>
              <a:cs typeface="Arial" panose="020B0604020202020204" pitchFamily="34" charset="0"/>
            </a:endParaRPr>
          </a:p>
          <a:p>
            <a:pPr marL="558800" lvl="1" indent="0" algn="just">
              <a:lnSpc>
                <a:spcPct val="130000"/>
              </a:lnSpc>
              <a:spcBef>
                <a:spcPts val="20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i="0">
                <a:solidFill>
                  <a:srgbClr val="334960"/>
                </a:solidFill>
                <a:latin typeface="Arial" panose="020B0604020202020204" pitchFamily="34" charset="0"/>
                <a:ea typeface="work-sans-regular"/>
                <a:cs typeface="Arial" panose="020B0604020202020204" pitchFamily="34" charset="0"/>
              </a:rPr>
              <a:t>NLU: NLU (</a:t>
            </a:r>
            <a:r>
              <a:rPr b="0" i="0">
                <a:solidFill>
                  <a:srgbClr val="1860D3"/>
                </a:solidFill>
                <a:latin typeface="Arial" panose="020B0604020202020204" pitchFamily="34" charset="0"/>
                <a:ea typeface="work-sans-regular"/>
                <a:cs typeface="Arial" panose="020B0604020202020204" pitchFamily="34" charset="0"/>
                <a:hlinkClick r:id="rId1"/>
              </a:rPr>
              <a:t>Natural Language Understanding</a:t>
            </a:r>
            <a:r>
              <a:rPr b="0" i="0">
                <a:solidFill>
                  <a:srgbClr val="334960"/>
                </a:solidFill>
                <a:latin typeface="Arial" panose="020B0604020202020204" pitchFamily="34" charset="0"/>
                <a:ea typeface="work-sans-regular"/>
                <a:cs typeface="Arial" panose="020B0604020202020204" pitchFamily="34" charset="0"/>
              </a:rPr>
              <a:t>) understands the meaning of the text.</a:t>
            </a:r>
            <a:endParaRPr b="0" i="0">
              <a:solidFill>
                <a:srgbClr val="334960"/>
              </a:solidFill>
              <a:latin typeface="Arial" panose="020B0604020202020204" pitchFamily="34" charset="0"/>
              <a:ea typeface="work-sans-regular"/>
              <a:cs typeface="Arial" panose="020B0604020202020204" pitchFamily="34" charset="0"/>
            </a:endParaRPr>
          </a:p>
          <a:p>
            <a:pPr marL="558800" lvl="1" indent="0" algn="just">
              <a:lnSpc>
                <a:spcPct val="130000"/>
              </a:lnSpc>
              <a:spcBef>
                <a:spcPts val="20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i="0">
                <a:solidFill>
                  <a:srgbClr val="334960"/>
                </a:solidFill>
                <a:latin typeface="Arial" panose="020B0604020202020204" pitchFamily="34" charset="0"/>
                <a:ea typeface="work-sans-regular"/>
                <a:cs typeface="Arial" panose="020B0604020202020204" pitchFamily="34" charset="0"/>
              </a:rPr>
              <a:t>NLG: NLG (Natural Language Generation) creates the human language text from the structured data that the system generates to answer.</a:t>
            </a:r>
            <a:endParaRPr b="0" i="0">
              <a:solidFill>
                <a:srgbClr val="334960"/>
              </a:solidFill>
              <a:latin typeface="Arial" panose="020B0604020202020204" pitchFamily="34" charset="0"/>
              <a:ea typeface="work-sans-regular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8980" y="6111240"/>
            <a:ext cx="8198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https://www.xenonstack.com/blog/natural-language-processing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28980" y="56502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https://www.tpointtech.com/nlp</a:t>
            </a:r>
            <a:r>
              <a:rPr lang="en-IN" altLang="en-US"/>
              <a:t>   --&gt; History</a:t>
            </a: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076065" y="89535"/>
            <a:ext cx="7352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https://www.jaroeducation.com/blog/nlp-for-business-communications/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41020"/>
            <a:ext cx="8299450" cy="52362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448435" y="60363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https://appinventiv.com/blog/nlp-in-healthcare/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316470" y="853440"/>
            <a:ext cx="4725670" cy="5908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895985" y="639445"/>
            <a:ext cx="9024620" cy="51873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95985" y="5951220"/>
            <a:ext cx="9272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https://www.jaroeducation.com/blog/nlp-for-business-communications/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349500" y="565150"/>
            <a:ext cx="6802755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-190500" y="-1905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92735" y="312420"/>
            <a:ext cx="10333990" cy="57384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939925" y="6050915"/>
            <a:ext cx="8198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https://mobidev.biz/blog/natural-language-processing-nlp-use-cases-business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00405" y="309880"/>
            <a:ext cx="8594090" cy="36074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2000" b="1" i="0">
                <a:solidFill>
                  <a:srgbClr val="FF000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What are the 4 types of NLP?</a:t>
            </a:r>
            <a:endParaRPr sz="2000" b="1" i="0">
              <a:solidFill>
                <a:srgbClr val="FF0000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0" indent="0"/>
            <a:endParaRPr sz="2000" b="1" i="0">
              <a:solidFill>
                <a:srgbClr val="FF0000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1500"/>
              </a:spcAft>
            </a:pP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NLP techniques can be broadly categorized into these four types: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1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Morphological Processing:</a:t>
            </a: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 Focuses on analyzing the structure of words, including prefixes and suffixes.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1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Syntactic Analysis:</a:t>
            </a: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 Examines sentence structure to ensure grammatical correctness.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1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Semantic Analysis:</a:t>
            </a: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 Studies meaning in text or speech, including context and word relationships</a:t>
            </a: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.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1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Pragmatic Analysis:</a:t>
            </a: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 Looks at the intended meaning behind words, considering tone, culture, and situational context.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111250" y="255270"/>
            <a:ext cx="9587865" cy="652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38760" y="0"/>
            <a:ext cx="5855970" cy="44170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8760" y="63182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https://ellow.io/components-of-ai/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0" y="2571750"/>
            <a:ext cx="5715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9235" y="9429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b="1" i="0">
                <a:solidFill>
                  <a:srgbClr val="111111"/>
                </a:solidFill>
                <a:latin typeface="poppins"/>
                <a:ea typeface="poppins"/>
              </a:rPr>
              <a:t>Full Life Cycle of NLP Models</a:t>
            </a:r>
            <a:endParaRPr b="1" i="0">
              <a:solidFill>
                <a:srgbClr val="111111"/>
              </a:solidFill>
              <a:latin typeface="poppins"/>
              <a:ea typeface="poppins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29235" y="462915"/>
            <a:ext cx="11163300" cy="593153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66090" y="63950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https://hyperight.com/full-life-cycle-of-nlp-models/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7805" y="6838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https://routemobile.com/blog/how-do-nlp-chatbots-work/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7805" y="1314768"/>
            <a:ext cx="5715000" cy="28670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rcRect l="18296" r="15613"/>
          <a:stretch>
            <a:fillRect/>
          </a:stretch>
        </p:blipFill>
        <p:spPr>
          <a:xfrm>
            <a:off x="6314440" y="1191260"/>
            <a:ext cx="5810885" cy="49409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932805" y="613219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https://dac.digital/5-practical-applications-of-nlp-in-audio-processing/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572770" y="129540"/>
            <a:ext cx="11070590" cy="65989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14300" y="4433570"/>
            <a:ext cx="5430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https://spotintelligence.com/2024/01/29/natural-language-processing-nlp-tools/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rcRect l="8089" r="11546"/>
          <a:stretch>
            <a:fillRect/>
          </a:stretch>
        </p:blipFill>
        <p:spPr>
          <a:xfrm>
            <a:off x="6936740" y="795655"/>
            <a:ext cx="5255260" cy="4711065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97485" y="598170"/>
            <a:ext cx="6502400" cy="3657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109460" y="5506720"/>
            <a:ext cx="50825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https://www.turing.com/kb/which-language-is-useful-for-nlp-and-why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08505" y="6489700"/>
            <a:ext cx="8986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https://www.freelancermap.com/blog/what-does-nlp-engineer-do/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297940" y="208915"/>
            <a:ext cx="8778875" cy="55321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562735" y="255905"/>
            <a:ext cx="9066530" cy="58293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099310" y="6212840"/>
            <a:ext cx="852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https://www.geeksforgeeks.org/natural-language-processing-nlp-job-roles/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https://analyticsindiamag.com/topics/nlp-vs-llm/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0"/>
            <a:ext cx="39687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and models </a:t>
            </a:r>
            <a:endParaRPr 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rcRect t="7325"/>
          <a:stretch>
            <a:fillRect/>
          </a:stretch>
        </p:blipFill>
        <p:spPr>
          <a:xfrm>
            <a:off x="3968115" y="635"/>
            <a:ext cx="8507095" cy="6858000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247650" y="2246630"/>
            <a:ext cx="5125085" cy="4774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617288" y="0"/>
            <a:ext cx="10290675" cy="68580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1"/>
          <a:srcRect l="49445" t="48028" r="46446" b="42148"/>
          <a:stretch>
            <a:fillRect/>
          </a:stretch>
        </p:blipFill>
        <p:spPr>
          <a:xfrm>
            <a:off x="6188710" y="3282315"/>
            <a:ext cx="422910" cy="67373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1"/>
          <a:srcRect l="53289" t="46940" r="42281" b="43088"/>
          <a:stretch>
            <a:fillRect/>
          </a:stretch>
        </p:blipFill>
        <p:spPr>
          <a:xfrm>
            <a:off x="5671185" y="3217545"/>
            <a:ext cx="455930" cy="683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71445" y="556895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Before Learn NLP</a:t>
            </a:r>
            <a:endParaRPr lang="en-IN" alt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86785" y="1430020"/>
            <a:ext cx="5757545" cy="432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Machine Learning</a:t>
            </a:r>
            <a:endParaRPr lang="en-IN" altLang="en-US" sz="2400"/>
          </a:p>
          <a:p>
            <a:r>
              <a:rPr lang="en-IN" altLang="en-US" sz="2400"/>
              <a:t>Deep Learning</a:t>
            </a:r>
            <a:endParaRPr lang="en-IN" altLang="en-US" sz="2400"/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4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1.</a:t>
            </a:r>
            <a:r>
              <a:rPr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 Fundamentals of Neural Networks:</a:t>
            </a:r>
            <a:endParaRPr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Introduction to Artificial Neural Networks (ANNs)</a:t>
            </a:r>
            <a:endParaRPr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Perceptron model</a:t>
            </a:r>
            <a:endParaRPr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Activation functions (sigmoid, ReLU, tanh)</a:t>
            </a:r>
            <a:endParaRPr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Backpropagation algorithm</a:t>
            </a:r>
            <a:endParaRPr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lang="en-IN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Loss Functions</a:t>
            </a:r>
            <a:endParaRPr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Gradient descent optimization </a:t>
            </a:r>
            <a:endParaRPr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indent="457200"/>
            <a:endParaRPr lang="en-IN" altLang="en-US" sz="2400"/>
          </a:p>
          <a:p>
            <a:endParaRPr lang="en-I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1765" y="3507740"/>
            <a:ext cx="5568315" cy="335026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Perceptron Model</a:t>
            </a:r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The perceptron is the simplest form of an artificial neural network and serves as the building block of more advanced models.</a:t>
            </a:r>
          </a:p>
          <a:p>
            <a:pPr>
              <a:buFont typeface="Arial" panose="020B0604020202020204"/>
              <a:buChar char="•"/>
            </a:pPr>
            <a:r>
              <a:rPr b="1"/>
              <a:t>Components of a Perceptron:</a:t>
            </a:r>
            <a:endParaRPr b="1"/>
          </a:p>
          <a:p>
            <a:pPr lvl="1">
              <a:buFont typeface="Arial" panose="020B0604020202020204"/>
              <a:buChar char="◦"/>
            </a:pPr>
            <a:r>
              <a:rPr b="1"/>
              <a:t>Inputs</a:t>
            </a:r>
            <a:r>
              <a:t>: Feature values from the dataset.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Weights</a:t>
            </a:r>
            <a:r>
              <a:t>: Assigned to each input to signify importance.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Summation </a:t>
            </a:r>
            <a:r>
              <a:t>Function: Computes the weighted sum of inputs.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Activation Function</a:t>
            </a:r>
            <a:r>
              <a:t>: Applies a threshold to determine output.</a:t>
            </a:r>
          </a:p>
          <a:p>
            <a:pPr indent="0">
              <a:buFont typeface="Arial" panose="020B0604020202020204"/>
              <a:buNone/>
            </a:p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619750" y="100965"/>
            <a:ext cx="6424930" cy="56673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43855" y="62503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https://s.mriquestions.com/what-is-a-neural-network.html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1765" y="100965"/>
            <a:ext cx="5772785" cy="330771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900" b="1">
                <a:solidFill>
                  <a:srgbClr val="231F20"/>
                </a:solidFill>
                <a:latin typeface="RctvjbXddlcgHrcvdjHelveticaNeueLTStd-BdCn"/>
                <a:ea typeface="RctvjbXddlcgHrcvdjHelveticaNeueLTStd-BdCn"/>
              </a:rPr>
              <a:t>Artificial Neural Network </a:t>
            </a:r>
            <a:endParaRPr sz="2900" b="1">
              <a:solidFill>
                <a:srgbClr val="231F20"/>
              </a:solidFill>
              <a:latin typeface="RctvjbXddlcgHrcvdjHelveticaNeueLTStd-BdCn"/>
              <a:ea typeface="RctvjbXddlcgHrcvdjHelveticaNeueLTStd-BdCn"/>
            </a:endParaRPr>
          </a:p>
          <a:p>
            <a:pPr algn="just"/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An </a:t>
            </a:r>
            <a:r>
              <a:rPr sz="2000" i="1">
                <a:solidFill>
                  <a:srgbClr val="231F20"/>
                </a:solidFill>
                <a:ea typeface="CtdhkhGrqdxpFqrrvlUtopiaStd-Italic"/>
                <a:cs typeface="+mn-lt"/>
              </a:rPr>
              <a:t>artificial neural network</a:t>
            </a:r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 (ANN) is a</a:t>
            </a:r>
            <a:r>
              <a:rPr lang="en-US" sz="2000">
                <a:solidFill>
                  <a:srgbClr val="231F20"/>
                </a:solidFill>
                <a:ea typeface="QkdyncPgkddySjtfmrUtopiaStd"/>
                <a:cs typeface="+mn-lt"/>
              </a:rPr>
              <a:t> </a:t>
            </a:r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computational network (a system of nodes and the interconnection between nodes) inspired by biological neural networks, which are the complex networks of neurons in human brains (see Figure). </a:t>
            </a:r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  <a:p>
            <a:pPr algn="just"/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  <a:p>
            <a:pPr algn="just"/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The nodes created in the ANN are supposedly programmed to behave like actual neurons, and hence they are artificial neurons.</a:t>
            </a:r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919210" y="2422525"/>
            <a:ext cx="3273425" cy="1168400"/>
          </a:xfrm>
          <a:prstGeom prst="rect">
            <a:avLst/>
          </a:prstGeom>
        </p:spPr>
        <p:txBody>
          <a:bodyPr wrap="square">
            <a:spAutoFit/>
          </a:bodyPr>
          <a:p>
            <a:pPr marL="25400" indent="0"/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The Perceptron was invented in 1957 by Frank Rosenblatt at the Cornell Aeronautics Laboratory. Based on the first concepts of artificial neurons, he proposed the “</a:t>
            </a:r>
            <a:r>
              <a:rPr sz="1400" b="0" i="1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Perceptron learning rule</a:t>
            </a:r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“.</a:t>
            </a:r>
            <a:endParaRPr sz="1400" b="0" i="0">
              <a:solidFill>
                <a:srgbClr val="000000"/>
              </a:solidFill>
              <a:latin typeface="Calibri" panose="020F0502020204030204" charset="0"/>
              <a:ea typeface="Rubik"/>
              <a:cs typeface="Calibri" panose="020F0502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619750" y="5855970"/>
            <a:ext cx="6896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https://www.geeksforgeeks.org/neural-networks-a-beginners-guide/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799455" y="3391535"/>
            <a:ext cx="6313805" cy="34664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50190" y="391160"/>
            <a:ext cx="6096000" cy="3907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/>
              <a:buNone/>
            </a:pPr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Types of Perceptron Models:</a:t>
            </a: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0">
              <a:buFont typeface="Arial" panose="020B0604020202020204"/>
              <a:buNone/>
            </a:pP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anose="020B0604020202020204"/>
              <a:buChar char="◦"/>
            </a:pPr>
            <a:r>
              <a:rPr sz="2000" b="1">
                <a:sym typeface="+mn-ea"/>
              </a:rPr>
              <a:t>Single-layer perceptron</a:t>
            </a:r>
            <a:r>
              <a:rPr sz="2000">
                <a:sym typeface="+mn-ea"/>
              </a:rPr>
              <a:t>: Can only solve linearly separable problems.</a:t>
            </a:r>
            <a:br>
              <a:rPr sz="2000">
                <a:sym typeface="+mn-ea"/>
              </a:rPr>
            </a:b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/>
          </a:p>
          <a:p>
            <a:pPr lvl="1">
              <a:buFont typeface="Arial" panose="020B0604020202020204"/>
              <a:buChar char="◦"/>
            </a:pPr>
            <a:r>
              <a:rPr sz="2000" b="1">
                <a:sym typeface="+mn-ea"/>
              </a:rPr>
              <a:t>Multi-layer perceptron (MLP):</a:t>
            </a:r>
            <a:r>
              <a:rPr sz="2000">
                <a:sym typeface="+mn-ea"/>
              </a:rPr>
              <a:t> Can solve non-linear problems using multiple layers.</a:t>
            </a:r>
            <a:endParaRPr lang="en-US" sz="2000">
              <a:sym typeface="+mn-ea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16227" t="19455" r="15667" b="20687"/>
          <a:stretch>
            <a:fillRect/>
          </a:stretch>
        </p:blipFill>
        <p:spPr>
          <a:xfrm>
            <a:off x="6572250" y="-70485"/>
            <a:ext cx="5031105" cy="33051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47980" y="4417695"/>
            <a:ext cx="5080000" cy="228727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b="1" i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anrope"/>
                <a:cs typeface="Arial" panose="020B0604020202020204" pitchFamily="34" charset="0"/>
              </a:rPr>
              <a:t>Neural Networks Architecture:</a:t>
            </a:r>
            <a:r>
              <a:rPr sz="1600" b="0" i="0">
                <a:latin typeface="Manrope"/>
                <a:ea typeface="Manrope"/>
              </a:rPr>
              <a:t> </a:t>
            </a:r>
            <a:endParaRPr sz="1600" b="0" i="0">
              <a:latin typeface="Manrope"/>
              <a:ea typeface="Manrope"/>
            </a:endParaRPr>
          </a:p>
          <a:p>
            <a:pPr marL="0" indent="0"/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the basic elements of the network's architecture.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/>
            <a:r>
              <a:rPr b="1" i="0">
                <a:solidFill>
                  <a:srgbClr val="292929"/>
                </a:solidFill>
                <a:latin typeface="Inter"/>
                <a:ea typeface="Inter"/>
              </a:rPr>
              <a:t> made of three core layers:</a:t>
            </a:r>
            <a:endParaRPr b="1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Input layer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Hidden layers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Output layer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80390" y="190500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What we Learn in NLP</a:t>
            </a:r>
            <a:endParaRPr lang="en-IN" alt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3355975" y="1360170"/>
            <a:ext cx="4189730" cy="36912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40030" y="106045"/>
            <a:ext cx="5069840" cy="25095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lang="en-US" sz="2500" b="0" i="0">
                <a:solidFill>
                  <a:srgbClr val="333333"/>
                </a:solidFill>
                <a:latin typeface="Tomorrow"/>
                <a:ea typeface="Tomorrow"/>
              </a:rPr>
              <a:t>I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ntroduction to NLP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Natural Language Processing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Uses of NLP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Application of NLP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Components of NLP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Stages of NLP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Tomorrow"/>
                <a:ea typeface="Tomorrow"/>
                <a:sym typeface="+mn-ea"/>
              </a:rPr>
              <a:t>Machine Translation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Tomorrow"/>
                <a:ea typeface="Tomorrow"/>
                <a:sym typeface="+mn-ea"/>
              </a:rPr>
              <a:t>Introduction to LLM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07035" y="2247265"/>
            <a:ext cx="5080000" cy="261620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Text Preprocessing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Tokenization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Non Alphabets Removal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Stopwords Removal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Bag of Words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Stemming &amp; Lemmatization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Part of Speech Taging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Name Entity Recognition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Visualization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14350" y="4863465"/>
            <a:ext cx="4276090" cy="20173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Text Classification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CountVectorization</a:t>
            </a:r>
            <a:r>
              <a:rPr lang="en-US" sz="1600" b="0" i="0">
                <a:solidFill>
                  <a:srgbClr val="333333"/>
                </a:solidFill>
                <a:latin typeface="Tomorrow"/>
                <a:ea typeface="Tomorrow"/>
              </a:rPr>
              <a:t>/</a:t>
            </a:r>
            <a:r>
              <a:rPr sz="1600">
                <a:solidFill>
                  <a:srgbClr val="333333"/>
                </a:solidFill>
                <a:latin typeface="Tomorrow"/>
                <a:ea typeface="Tomorrow"/>
                <a:sym typeface="+mn-ea"/>
              </a:rPr>
              <a:t>Text Vecorization 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Classification with ML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TFIDF Vectorization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Classification with ANN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Tomorrow"/>
                <a:ea typeface="Tomorrow"/>
                <a:sym typeface="+mn-ea"/>
              </a:rPr>
              <a:t>Embedding Layer in Natural Language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316980" y="261620"/>
            <a:ext cx="4850765" cy="17710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Sentiment Analysis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Sentiment Analysis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Challenges in Sentiment Analysis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Handling Emoticons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Sentiment Analysis with ANN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16980" y="1885315"/>
            <a:ext cx="4954905" cy="30022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Sequence Model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Sequential Data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Recurrent Neural Network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Multi-layer &amp; Bi-directional RNN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Architecture of RNN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Vanishing Gradient Problem in RNN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Long Short Term Memory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Multi-layer &amp; Bi-directional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Gated Recurrent Unit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Multi-layer &amp; Bi-directional GRU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937885" y="4863148"/>
            <a:ext cx="5080000" cy="152463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Transformers Based Models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Sequence to Sequence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Attention Machanism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Transformers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Face Hugging Transformers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4675</Words>
  <Application>WPS Slides</Application>
  <PresentationFormat>Widescreen</PresentationFormat>
  <Paragraphs>181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Arial</vt:lpstr>
      <vt:lpstr>SimSun</vt:lpstr>
      <vt:lpstr>Wingdings</vt:lpstr>
      <vt:lpstr>Google Sans</vt:lpstr>
      <vt:lpstr>Segoe Print</vt:lpstr>
      <vt:lpstr>Arial</vt:lpstr>
      <vt:lpstr>RctvjbXddlcgHrcvdjHelveticaNeueLTStd-BdCn</vt:lpstr>
      <vt:lpstr>QkdyncPgkddySjtfmrUtopiaStd</vt:lpstr>
      <vt:lpstr>CtdhkhGrqdxpFqrrvlUtopiaStd-Italic</vt:lpstr>
      <vt:lpstr>Calibri</vt:lpstr>
      <vt:lpstr>Rubik</vt:lpstr>
      <vt:lpstr>Manrope</vt:lpstr>
      <vt:lpstr>Inter</vt:lpstr>
      <vt:lpstr>work-sans-regular</vt:lpstr>
      <vt:lpstr>Microsoft YaHei</vt:lpstr>
      <vt:lpstr>Arial Unicode MS</vt:lpstr>
      <vt:lpstr>Calibri Light</vt:lpstr>
      <vt:lpstr>poppins</vt:lpstr>
      <vt:lpstr>Tomorrow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350</cp:revision>
  <dcterms:created xsi:type="dcterms:W3CDTF">2025-02-02T08:06:00Z</dcterms:created>
  <dcterms:modified xsi:type="dcterms:W3CDTF">2025-04-26T16:51:19Z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1033-12.2.0.20795</vt:lpwstr>
  </property>
</Properties>
</file>