
<file path=[Content_Types].xml><?xml version="1.0" encoding="utf-8"?>
<Types xmlns="http://schemas.openxmlformats.org/package/2006/content-types">
  <Default Extension="xml" ContentType="application/xml"/>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9" r:id="rId4"/>
    <p:sldId id="260" r:id="rId5"/>
    <p:sldId id="261" r:id="rId6"/>
    <p:sldId id="262" r:id="rId7"/>
    <p:sldId id="263" r:id="rId8"/>
    <p:sldId id="264" r:id="rId9"/>
    <p:sldId id="265" r:id="rId10"/>
    <p:sldId id="318" r:id="rId11"/>
    <p:sldId id="266" r:id="rId12"/>
    <p:sldId id="267" r:id="rId13"/>
    <p:sldId id="293"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557" autoAdjust="0"/>
  </p:normalViewPr>
  <p:slideViewPr>
    <p:cSldViewPr snapToGrid="0">
      <p:cViewPr varScale="1">
        <p:scale>
          <a:sx n="60" d="100"/>
          <a:sy n="60" d="100"/>
        </p:scale>
        <p:origin x="908" y="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ustomXml" Target="../customXml/item3.xml"/><Relationship Id="rId20" Type="http://schemas.openxmlformats.org/officeDocument/2006/relationships/customXml" Target="../customXml/item2.xml"/><Relationship Id="rId2" Type="http://schemas.openxmlformats.org/officeDocument/2006/relationships/theme" Target="theme/theme1.xml"/><Relationship Id="rId19" Type="http://schemas.openxmlformats.org/officeDocument/2006/relationships/customXml" Target="../customXml/item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9184DA70-C731-4C70-880D-CCD4705E623C}"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2A279-0833-481D-8C56-F67FD0AC6C50}"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9" name="Rectangle 8"/>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587DA83-5663-4C9C-B9AA-0B40A3DAFF81}"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BE1D723-8F53-4F53-90B0-1982A396982E}"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cxnSp>
        <p:nvCxnSpPr>
          <p:cNvPr id="9" name="Straight Connector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97669AF7-7BEB-44E4-9852-375E34362B5B}"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BAAAC38D-0552-4C82-B593-E6124DFADBE2}"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D9DF0F1C-5577-4ACB-BB62-DF8F3C494C7E}" type="datetime1">
              <a:rPr lang="en-US" smtClean="0"/>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10"/>
          </p:nvPr>
        </p:nvSpPr>
        <p:spPr/>
        <p:txBody>
          <a:bodyPr/>
          <a:lstStyle/>
          <a:p>
            <a:fld id="{1775B394-D9F9-4F0C-B15D-605F45CB9E9F}" type="datetime1">
              <a:rPr lang="en-US" smtClean="0"/>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fld>
            <a:endParaRPr lang="en-US" dirty="0"/>
          </a:p>
        </p:txBody>
      </p:sp>
      <p:cxnSp>
        <p:nvCxnSpPr>
          <p:cNvPr id="10" name="Straight Connector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2032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89754" y="639097"/>
            <a:ext cx="6253317" cy="3686015"/>
          </a:xfrm>
        </p:spPr>
        <p:txBody>
          <a:bodyPr>
            <a:normAutofit/>
          </a:bodyPr>
          <a:lstStyle/>
          <a:p>
            <a:r>
              <a:rPr lang="en-US" sz="8000" dirty="0"/>
              <a:t>Pre-Processing</a:t>
            </a:r>
            <a:br>
              <a:rPr lang="en-US" sz="8000" dirty="0"/>
            </a:br>
            <a:r>
              <a:rPr lang="en-US" sz="8000" dirty="0"/>
              <a:t>EDA</a:t>
            </a:r>
            <a:endParaRPr lang="en-US" sz="8000" dirty="0"/>
          </a:p>
        </p:txBody>
      </p:sp>
      <p:pic>
        <p:nvPicPr>
          <p:cNvPr id="5" name="Picture 4" descr="A picture containing building, sitting, bench, side&#10;&#10;Description automatically generated"/>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1" y="1"/>
            <a:ext cx="4635315" cy="6857999"/>
          </a:xfrm>
          <a:prstGeom prst="rect">
            <a:avLst/>
          </a:prstGeom>
        </p:spPr>
      </p:pic>
      <p:cxnSp>
        <p:nvCxnSpPr>
          <p:cNvPr id="24" name="Straight Connector 23"/>
          <p:cNvCxnSpPr>
            <a:cxnSpLocks noGrp="1" noRot="1" noChangeAspect="1" noMove="1" noResize="1" noEditPoints="1" noAdjustHandles="1" noChangeArrowheads="1" noChangeShapeType="1"/>
          </p:cNvCxnSpPr>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8728" y="-165648"/>
            <a:ext cx="6097772" cy="706755"/>
          </a:xfrm>
          <a:prstGeom prst="rect">
            <a:avLst/>
          </a:prstGeom>
          <a:noFill/>
        </p:spPr>
        <p:txBody>
          <a:bodyPr wrap="square">
            <a:spAutoFit/>
          </a:bodyPr>
          <a:lstStyle/>
          <a:p>
            <a:pPr lvl="1" indent="0">
              <a:lnSpc>
                <a:spcPct val="200000"/>
              </a:lnSpc>
              <a:buNone/>
            </a:pPr>
            <a:r>
              <a:rPr lang="en-IN" sz="2000" b="1" i="0" dirty="0">
                <a:solidFill>
                  <a:srgbClr val="333333"/>
                </a:solidFill>
                <a:effectLst/>
                <a:latin typeface="Arial" panose="020B0604020202020204" pitchFamily="34" charset="0"/>
                <a:cs typeface="Arial" panose="020B0604020202020204" pitchFamily="34" charset="0"/>
              </a:rPr>
              <a:t>Data Normalization or Scaling</a:t>
            </a:r>
            <a:endParaRPr lang="en-IN" sz="2000" b="1" i="0" dirty="0">
              <a:solidFill>
                <a:srgbClr val="333333"/>
              </a:solidFill>
              <a:effectLst/>
              <a:latin typeface="Arial" panose="020B0604020202020204" pitchFamily="34" charset="0"/>
              <a:cs typeface="Arial" panose="020B0604020202020204" pitchFamily="34" charset="0"/>
            </a:endParaRPr>
          </a:p>
        </p:txBody>
      </p:sp>
      <p:sp>
        <p:nvSpPr>
          <p:cNvPr id="5" name="TextBox 4"/>
          <p:cNvSpPr txBox="1"/>
          <p:nvPr/>
        </p:nvSpPr>
        <p:spPr>
          <a:xfrm>
            <a:off x="342900" y="442595"/>
            <a:ext cx="4824730" cy="5046345"/>
          </a:xfrm>
          <a:prstGeom prst="rect">
            <a:avLst/>
          </a:prstGeom>
          <a:noFill/>
        </p:spPr>
        <p:txBody>
          <a:bodyPr wrap="square">
            <a:spAutoFit/>
          </a:bodyPr>
          <a:lstStyle/>
          <a:p>
            <a:r>
              <a:rPr lang="en-IN" sz="1400" b="0" dirty="0">
                <a:effectLst/>
                <a:latin typeface="Consolas" panose="020B0609020204030204" pitchFamily="49" charset="0"/>
              </a:rPr>
              <a:t>### A function to normalize numerical columns</a:t>
            </a:r>
            <a:endParaRPr lang="en-IN" sz="1400" b="0" dirty="0">
              <a:effectLst/>
              <a:latin typeface="Consolas" panose="020B0609020204030204" pitchFamily="49" charset="0"/>
            </a:endParaRPr>
          </a:p>
          <a:p>
            <a:br>
              <a:rPr lang="en-IN" sz="1400" b="0" dirty="0">
                <a:effectLst/>
                <a:latin typeface="Consolas" panose="020B0609020204030204" pitchFamily="49" charset="0"/>
              </a:rPr>
            </a:br>
            <a:r>
              <a:rPr lang="en-IN" sz="1400" b="0" dirty="0">
                <a:effectLst/>
                <a:latin typeface="Consolas" panose="020B0609020204030204" pitchFamily="49" charset="0"/>
              </a:rPr>
              <a:t>def </a:t>
            </a:r>
            <a:r>
              <a:rPr lang="en-IN" sz="1400" b="0" dirty="0" err="1">
                <a:effectLst/>
                <a:latin typeface="Consolas" panose="020B0609020204030204" pitchFamily="49" charset="0"/>
              </a:rPr>
              <a:t>normalize_columns</a:t>
            </a:r>
            <a:r>
              <a:rPr lang="en-IN" sz="1400" b="0" dirty="0">
                <a:effectLst/>
                <a:latin typeface="Consolas" panose="020B0609020204030204" pitchFamily="49" charset="0"/>
              </a:rPr>
              <a:t>(</a:t>
            </a:r>
            <a:r>
              <a:rPr lang="en-IN" sz="1400" b="0" dirty="0" err="1">
                <a:effectLst/>
                <a:latin typeface="Consolas" panose="020B0609020204030204" pitchFamily="49" charset="0"/>
              </a:rPr>
              <a:t>dataframe</a:t>
            </a:r>
            <a:r>
              <a:rPr lang="en-IN" sz="1400" b="0" dirty="0">
                <a:effectLst/>
                <a:latin typeface="Consolas" panose="020B0609020204030204" pitchFamily="49" charset="0"/>
              </a:rPr>
              <a:t>, column):</a:t>
            </a:r>
            <a:endParaRPr lang="en-IN" sz="1400" b="0" dirty="0">
              <a:effectLst/>
              <a:latin typeface="Consolas" panose="020B0609020204030204" pitchFamily="49" charset="0"/>
            </a:endParaRPr>
          </a:p>
          <a:p>
            <a:r>
              <a:rPr lang="en-IN" sz="1400" b="0" dirty="0">
                <a:effectLst/>
                <a:latin typeface="Consolas" panose="020B0609020204030204" pitchFamily="49" charset="0"/>
              </a:rPr>
              <a:t>    data = </a:t>
            </a:r>
            <a:r>
              <a:rPr lang="en-IN" sz="1400" b="0" dirty="0" err="1">
                <a:effectLst/>
                <a:latin typeface="Consolas" panose="020B0609020204030204" pitchFamily="49" charset="0"/>
              </a:rPr>
              <a:t>dataframe</a:t>
            </a:r>
            <a:r>
              <a:rPr lang="en-IN" sz="1400" b="0" dirty="0">
                <a:effectLst/>
                <a:latin typeface="Consolas" panose="020B0609020204030204" pitchFamily="49" charset="0"/>
              </a:rPr>
              <a:t>[column]</a:t>
            </a:r>
            <a:endParaRPr lang="en-IN" sz="1400" b="0" dirty="0">
              <a:effectLst/>
              <a:latin typeface="Consolas" panose="020B0609020204030204" pitchFamily="49" charset="0"/>
            </a:endParaRPr>
          </a:p>
          <a:p>
            <a:r>
              <a:rPr lang="en-IN" sz="1400" b="0" dirty="0">
                <a:effectLst/>
                <a:latin typeface="Consolas" panose="020B0609020204030204" pitchFamily="49" charset="0"/>
              </a:rPr>
              <a:t>    mini = min(data)</a:t>
            </a:r>
            <a:endParaRPr lang="en-IN" sz="1400" b="0" dirty="0">
              <a:effectLst/>
              <a:latin typeface="Consolas" panose="020B0609020204030204" pitchFamily="49" charset="0"/>
            </a:endParaRPr>
          </a:p>
          <a:p>
            <a:r>
              <a:rPr lang="en-IN" sz="1400" b="0" dirty="0">
                <a:effectLst/>
                <a:latin typeface="Consolas" panose="020B0609020204030204" pitchFamily="49" charset="0"/>
              </a:rPr>
              <a:t>    maxi = max(data)</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new_data</a:t>
            </a:r>
            <a:r>
              <a:rPr lang="en-IN" sz="1400" b="0" dirty="0">
                <a:effectLst/>
                <a:latin typeface="Consolas" panose="020B0609020204030204" pitchFamily="49" charset="0"/>
              </a:rPr>
              <a:t> = []</a:t>
            </a:r>
            <a:endParaRPr lang="en-IN" sz="1400" b="0" dirty="0">
              <a:effectLst/>
              <a:latin typeface="Consolas" panose="020B0609020204030204" pitchFamily="49" charset="0"/>
            </a:endParaRPr>
          </a:p>
          <a:p>
            <a:r>
              <a:rPr lang="en-IN" sz="1400" b="0" dirty="0">
                <a:effectLst/>
                <a:latin typeface="Consolas" panose="020B0609020204030204" pitchFamily="49" charset="0"/>
              </a:rPr>
              <a:t>    for value in data:</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new_data.append</a:t>
            </a:r>
            <a:r>
              <a:rPr lang="en-IN" sz="1400" b="0" dirty="0">
                <a:effectLst/>
                <a:latin typeface="Consolas" panose="020B0609020204030204" pitchFamily="49" charset="0"/>
              </a:rPr>
              <a:t>((value - mini)/(maxi - mini))</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dataframe</a:t>
            </a:r>
            <a:r>
              <a:rPr lang="en-IN" sz="1400" b="0" dirty="0">
                <a:effectLst/>
                <a:latin typeface="Consolas" panose="020B0609020204030204" pitchFamily="49" charset="0"/>
              </a:rPr>
              <a:t>[column] = </a:t>
            </a:r>
            <a:r>
              <a:rPr lang="en-IN" sz="1400" b="0" dirty="0" err="1">
                <a:effectLst/>
                <a:latin typeface="Consolas" panose="020B0609020204030204" pitchFamily="49" charset="0"/>
              </a:rPr>
              <a:t>new_data</a:t>
            </a:r>
            <a:endParaRPr lang="en-IN" sz="1400" b="0" dirty="0">
              <a:effectLst/>
              <a:latin typeface="Consolas" panose="020B0609020204030204" pitchFamily="49" charset="0"/>
            </a:endParaRPr>
          </a:p>
          <a:p>
            <a:br>
              <a:rPr lang="en-IN" sz="1400" b="0" dirty="0">
                <a:effectLst/>
                <a:latin typeface="Consolas" panose="020B0609020204030204" pitchFamily="49" charset="0"/>
              </a:rPr>
            </a:br>
            <a:r>
              <a:rPr lang="en-IN" sz="1400" b="0" dirty="0" err="1">
                <a:effectLst/>
                <a:latin typeface="Consolas" panose="020B0609020204030204" pitchFamily="49" charset="0"/>
              </a:rPr>
              <a:t>numerical_columns</a:t>
            </a:r>
            <a:r>
              <a:rPr lang="en-IN" sz="1400" b="0" dirty="0">
                <a:effectLst/>
                <a:latin typeface="Consolas" panose="020B0609020204030204" pitchFamily="49" charset="0"/>
              </a:rPr>
              <a:t> = ['</a:t>
            </a:r>
            <a:r>
              <a:rPr lang="en-IN" sz="1400" b="0" dirty="0" err="1">
                <a:effectLst/>
                <a:latin typeface="Consolas" panose="020B0609020204030204" pitchFamily="49" charset="0"/>
              </a:rPr>
              <a:t>Sales_in_thousands</a:t>
            </a:r>
            <a:r>
              <a:rPr lang="en-IN" sz="1400" b="0" dirty="0">
                <a:effectLst/>
                <a:latin typeface="Consolas" panose="020B0609020204030204" pitchFamily="49" charset="0"/>
              </a:rPr>
              <a:t>', '__</a:t>
            </a:r>
            <a:r>
              <a:rPr lang="en-IN" sz="1400" b="0" dirty="0" err="1">
                <a:effectLst/>
                <a:latin typeface="Consolas" panose="020B0609020204030204" pitchFamily="49" charset="0"/>
              </a:rPr>
              <a:t>year_resale_value</a:t>
            </a:r>
            <a:r>
              <a:rPr lang="en-IN" sz="1400" b="0" dirty="0">
                <a:effectLst/>
                <a:latin typeface="Consolas" panose="020B0609020204030204" pitchFamily="49" charset="0"/>
              </a:rPr>
              <a:t>', '</a:t>
            </a:r>
            <a:r>
              <a:rPr lang="en-IN" sz="1400" b="0" dirty="0" err="1">
                <a:effectLst/>
                <a:latin typeface="Consolas" panose="020B0609020204030204" pitchFamily="49" charset="0"/>
              </a:rPr>
              <a:t>Engine_size</a:t>
            </a:r>
            <a:r>
              <a:rPr lang="en-IN" sz="1400" b="0" dirty="0">
                <a:effectLst/>
                <a:latin typeface="Consolas" panose="020B0609020204030204" pitchFamily="49" charset="0"/>
              </a:rPr>
              <a:t>', 'Horsepower', 'Wheelbase', 'Width',</a:t>
            </a:r>
            <a:endParaRPr lang="en-IN" sz="1400" b="0" dirty="0">
              <a:effectLst/>
              <a:latin typeface="Consolas" panose="020B0609020204030204" pitchFamily="49" charset="0"/>
            </a:endParaRPr>
          </a:p>
          <a:p>
            <a:r>
              <a:rPr lang="en-IN" sz="1400" b="0" dirty="0">
                <a:effectLst/>
                <a:latin typeface="Consolas" panose="020B0609020204030204" pitchFamily="49" charset="0"/>
              </a:rPr>
              <a:t>                    'Length', '</a:t>
            </a:r>
            <a:r>
              <a:rPr lang="en-IN" sz="1400" b="0" dirty="0" err="1">
                <a:effectLst/>
                <a:latin typeface="Consolas" panose="020B0609020204030204" pitchFamily="49" charset="0"/>
              </a:rPr>
              <a:t>Curb_weight</a:t>
            </a:r>
            <a:r>
              <a:rPr lang="en-IN" sz="1400" b="0" dirty="0">
                <a:effectLst/>
                <a:latin typeface="Consolas" panose="020B0609020204030204" pitchFamily="49" charset="0"/>
              </a:rPr>
              <a:t>', '</a:t>
            </a:r>
            <a:r>
              <a:rPr lang="en-IN" sz="1400" b="0" dirty="0" err="1">
                <a:effectLst/>
                <a:latin typeface="Consolas" panose="020B0609020204030204" pitchFamily="49" charset="0"/>
              </a:rPr>
              <a:t>Fuel_capacity</a:t>
            </a:r>
            <a:r>
              <a:rPr lang="en-IN" sz="1400" b="0" dirty="0">
                <a:effectLst/>
                <a:latin typeface="Consolas" panose="020B0609020204030204" pitchFamily="49" charset="0"/>
              </a:rPr>
              <a:t>', '</a:t>
            </a:r>
            <a:r>
              <a:rPr lang="en-IN" sz="1400" b="0" dirty="0" err="1">
                <a:effectLst/>
                <a:latin typeface="Consolas" panose="020B0609020204030204" pitchFamily="49" charset="0"/>
              </a:rPr>
              <a:t>Fuel_efficiency</a:t>
            </a:r>
            <a:r>
              <a:rPr lang="en-IN" sz="1400" b="0" dirty="0">
                <a:effectLst/>
                <a:latin typeface="Consolas" panose="020B0609020204030204" pitchFamily="49" charset="0"/>
              </a:rPr>
              <a:t>', '</a:t>
            </a:r>
            <a:r>
              <a:rPr lang="en-IN" sz="1400" b="0" dirty="0" err="1">
                <a:effectLst/>
                <a:latin typeface="Consolas" panose="020B0609020204030204" pitchFamily="49" charset="0"/>
              </a:rPr>
              <a:t>Power_perf_factor</a:t>
            </a:r>
            <a:r>
              <a:rPr lang="en-IN" sz="1400" b="0" dirty="0">
                <a:effectLst/>
                <a:latin typeface="Consolas" panose="020B0609020204030204" pitchFamily="49" charset="0"/>
              </a:rPr>
              <a:t>', 'Age']</a:t>
            </a:r>
            <a:endParaRPr lang="en-IN" sz="1400" b="0" dirty="0">
              <a:effectLst/>
              <a:latin typeface="Consolas" panose="020B0609020204030204" pitchFamily="49" charset="0"/>
            </a:endParaRPr>
          </a:p>
          <a:p>
            <a:r>
              <a:rPr lang="en-IN" sz="1400" b="0" dirty="0">
                <a:effectLst/>
                <a:latin typeface="Consolas" panose="020B0609020204030204" pitchFamily="49" charset="0"/>
              </a:rPr>
              <a:t>for </a:t>
            </a:r>
            <a:r>
              <a:rPr lang="en-IN" sz="1400" b="0" dirty="0" err="1">
                <a:effectLst/>
                <a:latin typeface="Consolas" panose="020B0609020204030204" pitchFamily="49" charset="0"/>
              </a:rPr>
              <a:t>each_column</a:t>
            </a:r>
            <a:r>
              <a:rPr lang="en-IN" sz="1400" b="0" dirty="0">
                <a:effectLst/>
                <a:latin typeface="Consolas" panose="020B0609020204030204" pitchFamily="49" charset="0"/>
              </a:rPr>
              <a:t> in </a:t>
            </a:r>
            <a:r>
              <a:rPr lang="en-IN" sz="1400" b="0" dirty="0" err="1">
                <a:effectLst/>
                <a:latin typeface="Consolas" panose="020B0609020204030204" pitchFamily="49" charset="0"/>
              </a:rPr>
              <a:t>numerical_columns</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normalize_columns</a:t>
            </a:r>
            <a:r>
              <a:rPr lang="en-IN" sz="1400" b="0" dirty="0">
                <a:effectLst/>
                <a:latin typeface="Consolas" panose="020B0609020204030204" pitchFamily="49" charset="0"/>
              </a:rPr>
              <a:t>(</a:t>
            </a:r>
            <a:r>
              <a:rPr lang="en-IN" sz="1400" b="0" dirty="0" err="1">
                <a:effectLst/>
                <a:latin typeface="Consolas" panose="020B0609020204030204" pitchFamily="49" charset="0"/>
              </a:rPr>
              <a:t>modified_dataset</a:t>
            </a:r>
            <a:r>
              <a:rPr lang="en-IN" sz="1400" b="0" dirty="0">
                <a:effectLst/>
                <a:latin typeface="Consolas" panose="020B0609020204030204" pitchFamily="49" charset="0"/>
              </a:rPr>
              <a:t>, </a:t>
            </a:r>
            <a:r>
              <a:rPr lang="en-IN" sz="1400" b="0" dirty="0" err="1">
                <a:effectLst/>
                <a:latin typeface="Consolas" panose="020B0609020204030204" pitchFamily="49" charset="0"/>
              </a:rPr>
              <a:t>each_column</a:t>
            </a:r>
            <a:r>
              <a:rPr lang="en-IN" sz="1400" b="0" dirty="0">
                <a:effectLst/>
                <a:latin typeface="Consolas" panose="020B0609020204030204" pitchFamily="49" charset="0"/>
              </a:rPr>
              <a:t>)</a:t>
            </a:r>
            <a:endParaRPr lang="en-IN" sz="1400" b="0" dirty="0">
              <a:effectLst/>
              <a:latin typeface="Consolas" panose="020B0609020204030204" pitchFamily="49" charset="0"/>
            </a:endParaRPr>
          </a:p>
        </p:txBody>
      </p:sp>
      <p:sp>
        <p:nvSpPr>
          <p:cNvPr id="15" name="TextBox 14"/>
          <p:cNvSpPr txBox="1"/>
          <p:nvPr/>
        </p:nvSpPr>
        <p:spPr>
          <a:xfrm>
            <a:off x="5784112" y="44592"/>
            <a:ext cx="6600160" cy="2031325"/>
          </a:xfrm>
          <a:prstGeom prst="rect">
            <a:avLst/>
          </a:prstGeom>
          <a:noFill/>
        </p:spPr>
        <p:txBody>
          <a:bodyPr wrap="square">
            <a:spAutoFit/>
          </a:bodyPr>
          <a:lstStyle/>
          <a:p>
            <a:r>
              <a:rPr lang="en-IN" dirty="0"/>
              <a:t>from </a:t>
            </a:r>
            <a:r>
              <a:rPr lang="en-IN" dirty="0" err="1"/>
              <a:t>sklearn</a:t>
            </a:r>
            <a:r>
              <a:rPr lang="en-IN" dirty="0"/>
              <a:t> import preprocessing</a:t>
            </a:r>
            <a:endParaRPr lang="en-IN" dirty="0"/>
          </a:p>
          <a:p>
            <a:r>
              <a:rPr lang="en-IN" dirty="0"/>
              <a:t>import </a:t>
            </a:r>
            <a:r>
              <a:rPr lang="en-IN" dirty="0" err="1"/>
              <a:t>numpy</a:t>
            </a:r>
            <a:r>
              <a:rPr lang="en-IN" dirty="0"/>
              <a:t> as np</a:t>
            </a:r>
            <a:endParaRPr lang="en-IN" dirty="0"/>
          </a:p>
          <a:p>
            <a:endParaRPr lang="en-IN" dirty="0"/>
          </a:p>
          <a:p>
            <a:r>
              <a:rPr lang="en-IN" dirty="0" err="1"/>
              <a:t>x_array</a:t>
            </a:r>
            <a:r>
              <a:rPr lang="en-IN" dirty="0"/>
              <a:t> = </a:t>
            </a:r>
            <a:r>
              <a:rPr lang="en-IN" dirty="0" err="1"/>
              <a:t>np.array</a:t>
            </a:r>
            <a:r>
              <a:rPr lang="en-IN" dirty="0"/>
              <a:t>([2,3,5,6,7,4,8,7,6])</a:t>
            </a:r>
            <a:endParaRPr lang="en-IN" dirty="0"/>
          </a:p>
          <a:p>
            <a:endParaRPr lang="en-IN" dirty="0"/>
          </a:p>
          <a:p>
            <a:r>
              <a:rPr lang="en-IN" dirty="0" err="1"/>
              <a:t>normalized_arr</a:t>
            </a:r>
            <a:r>
              <a:rPr lang="en-IN" dirty="0"/>
              <a:t> = </a:t>
            </a:r>
            <a:r>
              <a:rPr lang="en-IN" dirty="0" err="1"/>
              <a:t>preprocessing.normalize</a:t>
            </a:r>
            <a:r>
              <a:rPr lang="en-IN" dirty="0"/>
              <a:t>([</a:t>
            </a:r>
            <a:r>
              <a:rPr lang="en-IN" dirty="0" err="1"/>
              <a:t>x_array</a:t>
            </a:r>
            <a:r>
              <a:rPr lang="en-IN" dirty="0"/>
              <a:t>])</a:t>
            </a:r>
            <a:endParaRPr lang="en-IN" dirty="0"/>
          </a:p>
          <a:p>
            <a:r>
              <a:rPr lang="en-IN" dirty="0"/>
              <a:t>print(</a:t>
            </a:r>
            <a:r>
              <a:rPr lang="en-IN" dirty="0" err="1"/>
              <a:t>normalized_arr</a:t>
            </a:r>
            <a:r>
              <a:rPr lang="en-IN" dirty="0"/>
              <a:t>)</a:t>
            </a:r>
            <a:endParaRPr lang="en-IN" dirty="0"/>
          </a:p>
        </p:txBody>
      </p:sp>
      <p:sp>
        <p:nvSpPr>
          <p:cNvPr id="18" name="TextBox 17"/>
          <p:cNvSpPr txBox="1"/>
          <p:nvPr/>
        </p:nvSpPr>
        <p:spPr>
          <a:xfrm>
            <a:off x="5784112" y="1915014"/>
            <a:ext cx="5905499" cy="645160"/>
          </a:xfrm>
          <a:prstGeom prst="rect">
            <a:avLst/>
          </a:prstGeom>
          <a:noFill/>
        </p:spPr>
        <p:txBody>
          <a:bodyPr wrap="square">
            <a:spAutoFit/>
          </a:bodyPr>
          <a:lstStyle/>
          <a:p>
            <a:r>
              <a:rPr lang="en-IN" dirty="0"/>
              <a:t>scaler = </a:t>
            </a:r>
            <a:r>
              <a:rPr lang="en-IN" dirty="0" err="1"/>
              <a:t>preprocessing.MinMaxScaler</a:t>
            </a:r>
            <a:r>
              <a:rPr lang="en-IN" dirty="0"/>
              <a:t>()</a:t>
            </a:r>
            <a:endParaRPr lang="en-IN" dirty="0"/>
          </a:p>
          <a:p>
            <a:r>
              <a:rPr lang="en-IN" dirty="0"/>
              <a:t>d = </a:t>
            </a:r>
            <a:r>
              <a:rPr lang="en-IN" dirty="0" err="1"/>
              <a:t>scaler.fit_transform</a:t>
            </a:r>
            <a:r>
              <a:rPr lang="en-IN" dirty="0"/>
              <a:t>(</a:t>
            </a:r>
            <a:r>
              <a:rPr lang="en-IN" dirty="0" err="1"/>
              <a:t>california_housing.data</a:t>
            </a:r>
            <a:r>
              <a:rPr lang="en-IN" dirty="0"/>
              <a:t>)</a:t>
            </a:r>
            <a:endParaRPr lang="en-IN" dirty="0"/>
          </a:p>
        </p:txBody>
      </p:sp>
      <p:pic>
        <p:nvPicPr>
          <p:cNvPr id="1027" name="Picture 3" descr="image4_11zon (1).web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54334" y="2560471"/>
            <a:ext cx="4054273" cy="203132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5"/>
          <p:cNvSpPr>
            <a:spLocks noChangeArrowheads="1"/>
          </p:cNvSpPr>
          <p:nvPr/>
        </p:nvSpPr>
        <p:spPr bwMode="auto">
          <a:xfrm>
            <a:off x="5167423" y="4833022"/>
            <a:ext cx="6964330" cy="1569660"/>
          </a:xfrm>
          <a:prstGeom prst="rect">
            <a:avLst/>
          </a:prstGeom>
          <a:solidFill>
            <a:srgbClr val="E3E8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4D5B7C"/>
                </a:solidFill>
                <a:effectLst/>
                <a:latin typeface="__Inter_0d7ac7"/>
              </a:rPr>
              <a:t>The </a:t>
            </a:r>
            <a:r>
              <a:rPr kumimoji="0" lang="en-US" altLang="en-US" sz="2000" b="0" i="0" u="none" strike="noStrike" cap="none" normalizeH="0" baseline="0" dirty="0">
                <a:ln>
                  <a:noFill/>
                </a:ln>
                <a:solidFill>
                  <a:srgbClr val="24335A"/>
                </a:solidFill>
                <a:effectLst/>
                <a:latin typeface="Courier New" panose="02070309020205020404" pitchFamily="49" charset="0"/>
                <a:cs typeface="Courier New" panose="02070309020205020404" pitchFamily="49" charset="0"/>
              </a:rPr>
              <a:t>normalize()</a:t>
            </a:r>
            <a:r>
              <a:rPr kumimoji="0" lang="en-US" altLang="en-US" sz="1400" b="0" i="0" u="none" strike="noStrike" cap="none" normalizeH="0" baseline="0" dirty="0">
                <a:ln>
                  <a:noFill/>
                </a:ln>
                <a:solidFill>
                  <a:srgbClr val="4D5B7C"/>
                </a:solidFill>
                <a:effectLst/>
                <a:latin typeface="__Inter_0d7ac7"/>
              </a:rPr>
              <a:t> function scales vectors individually to a unit norm so that the vector has a length of one.</a:t>
            </a:r>
            <a:endParaRPr kumimoji="0" lang="en-US" altLang="en-US" sz="1400" b="0" i="0" u="none" strike="noStrike" cap="none" normalizeH="0" baseline="0" dirty="0">
              <a:ln>
                <a:noFill/>
              </a:ln>
              <a:solidFill>
                <a:srgbClr val="4D5B7C"/>
              </a:solidFill>
              <a:effectLst/>
              <a:latin typeface="__Inter_0d7ac7"/>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4D5B7C"/>
                </a:solidFill>
                <a:effectLst/>
                <a:latin typeface="__Inter_0d7ac7"/>
              </a:rPr>
              <a:t> The default norm for </a:t>
            </a:r>
            <a:r>
              <a:rPr kumimoji="0" lang="en-US" altLang="en-US" sz="2000" b="0" i="0" u="none" strike="noStrike" cap="none" normalizeH="0" baseline="0" dirty="0">
                <a:ln>
                  <a:noFill/>
                </a:ln>
                <a:solidFill>
                  <a:srgbClr val="24335A"/>
                </a:solidFill>
                <a:effectLst/>
                <a:latin typeface="Courier New" panose="02070309020205020404" pitchFamily="49" charset="0"/>
                <a:cs typeface="Courier New" panose="02070309020205020404" pitchFamily="49" charset="0"/>
              </a:rPr>
              <a:t>normalize()</a:t>
            </a:r>
            <a:r>
              <a:rPr kumimoji="0" lang="en-US" altLang="en-US" sz="1400" b="0" i="0" u="none" strike="noStrike" cap="none" normalizeH="0" baseline="0" dirty="0">
                <a:ln>
                  <a:noFill/>
                </a:ln>
                <a:solidFill>
                  <a:srgbClr val="4D5B7C"/>
                </a:solidFill>
                <a:effectLst/>
                <a:latin typeface="__Inter_0d7ac7"/>
              </a:rPr>
              <a:t> is L2, also known as the Euclidean norm. </a:t>
            </a:r>
            <a:endParaRPr kumimoji="0" lang="en-US" altLang="en-US" sz="1400" b="0" i="0" u="none" strike="noStrike" cap="none" normalizeH="0" baseline="0" dirty="0">
              <a:ln>
                <a:noFill/>
              </a:ln>
              <a:solidFill>
                <a:srgbClr val="4D5B7C"/>
              </a:solidFill>
              <a:effectLst/>
              <a:latin typeface="__Inter_0d7ac7"/>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4D5B7C"/>
                </a:solidFill>
                <a:effectLst/>
                <a:latin typeface="__Inter_0d7ac7"/>
              </a:rPr>
              <a:t>The L2 norm formula is the square root of the sum of the squares of each value.</a:t>
            </a:r>
            <a:endParaRPr kumimoji="0" lang="en-US" altLang="en-US" sz="1400" b="0" i="0" u="none" strike="noStrike" cap="none" normalizeH="0" baseline="0" dirty="0">
              <a:ln>
                <a:noFill/>
              </a:ln>
              <a:solidFill>
                <a:srgbClr val="4D5B7C"/>
              </a:solidFill>
              <a:effectLst/>
              <a:latin typeface="__Inter_0d7ac7"/>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4D5B7C"/>
                </a:solidFill>
                <a:effectLst/>
                <a:latin typeface="__Inter_0d7ac7"/>
              </a:rPr>
              <a:t> Although using the </a:t>
            </a:r>
            <a:r>
              <a:rPr kumimoji="0" lang="en-US" altLang="en-US" sz="2000" b="0" i="0" u="none" strike="noStrike" cap="none" normalizeH="0" baseline="0" dirty="0">
                <a:ln>
                  <a:noFill/>
                </a:ln>
                <a:solidFill>
                  <a:srgbClr val="24335A"/>
                </a:solidFill>
                <a:effectLst/>
                <a:latin typeface="Courier New" panose="02070309020205020404" pitchFamily="49" charset="0"/>
                <a:cs typeface="Courier New" panose="02070309020205020404" pitchFamily="49" charset="0"/>
              </a:rPr>
              <a:t>normalize()</a:t>
            </a:r>
            <a:r>
              <a:rPr kumimoji="0" lang="en-US" altLang="en-US" sz="1400" b="0" i="0" u="none" strike="noStrike" cap="none" normalizeH="0" baseline="0" dirty="0">
                <a:ln>
                  <a:noFill/>
                </a:ln>
                <a:solidFill>
                  <a:srgbClr val="4D5B7C"/>
                </a:solidFill>
                <a:effectLst/>
                <a:latin typeface="__Inter_0d7ac7"/>
              </a:rPr>
              <a:t> function results in values between 0 and 1, </a:t>
            </a:r>
            <a:endParaRPr kumimoji="0" lang="en-US" altLang="en-US" sz="1400" b="0" i="0" u="none" strike="noStrike" cap="none" normalizeH="0" baseline="0" dirty="0">
              <a:ln>
                <a:noFill/>
              </a:ln>
              <a:solidFill>
                <a:srgbClr val="4D5B7C"/>
              </a:solidFill>
              <a:effectLst/>
              <a:latin typeface="__Inter_0d7ac7"/>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4D5B7C"/>
                </a:solidFill>
                <a:effectLst/>
                <a:latin typeface="__Inter_0d7ac7"/>
              </a:rPr>
              <a:t>it’s not the same as simply scaling the values to fall between 0 and 1.</a:t>
            </a:r>
            <a:r>
              <a:rPr kumimoji="0" lang="en-US" altLang="en-US" sz="9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2" name="Text Box 1"/>
          <p:cNvSpPr txBox="1"/>
          <p:nvPr/>
        </p:nvSpPr>
        <p:spPr>
          <a:xfrm>
            <a:off x="79375" y="5480685"/>
            <a:ext cx="6207760" cy="922020"/>
          </a:xfrm>
          <a:prstGeom prst="rect">
            <a:avLst/>
          </a:prstGeom>
          <a:noFill/>
        </p:spPr>
        <p:txBody>
          <a:bodyPr wrap="square" rtlCol="0" anchor="t">
            <a:spAutoFit/>
          </a:bodyPr>
          <a:p>
            <a:r>
              <a:rPr lang="en-US">
                <a:solidFill>
                  <a:srgbClr val="00B0F0"/>
                </a:solidFill>
              </a:rPr>
              <a:t>https://www.geeksforgeeks.org/ml-feature-scaling-part-2/</a:t>
            </a:r>
            <a:endParaRPr lang="en-US">
              <a:solidFill>
                <a:srgbClr val="00B0F0"/>
              </a:solidFill>
            </a:endParaRPr>
          </a:p>
          <a:p>
            <a:r>
              <a:rPr lang="en-US">
                <a:solidFill>
                  <a:srgbClr val="00B0F0"/>
                </a:solidFill>
              </a:rPr>
              <a:t>https://www.analyticsvidhya.com/blog/2020/04/feature-scaling-machine-learning-normalization-standardization/</a:t>
            </a:r>
            <a:endParaRPr lang="en-US">
              <a:solidFill>
                <a:srgbClr val="00B0F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5928" y="380163"/>
            <a:ext cx="6097772" cy="706755"/>
          </a:xfrm>
          <a:prstGeom prst="rect">
            <a:avLst/>
          </a:prstGeom>
          <a:noFill/>
        </p:spPr>
        <p:txBody>
          <a:bodyPr wrap="square">
            <a:spAutoFit/>
          </a:bodyPr>
          <a:lstStyle/>
          <a:p>
            <a:pPr lvl="1" indent="0">
              <a:lnSpc>
                <a:spcPct val="200000"/>
              </a:lnSpc>
              <a:buNone/>
            </a:pPr>
            <a:r>
              <a:rPr lang="en-IN" sz="2000" b="0" i="0" dirty="0">
                <a:solidFill>
                  <a:srgbClr val="333333"/>
                </a:solidFill>
                <a:effectLst/>
                <a:latin typeface="Arial" panose="020B0604020202020204" pitchFamily="34" charset="0"/>
                <a:cs typeface="Arial" panose="020B0604020202020204" pitchFamily="34" charset="0"/>
              </a:rPr>
              <a:t>Feature Engineering</a:t>
            </a:r>
            <a:endParaRPr lang="en-IN" sz="2000" b="0" i="0" dirty="0">
              <a:solidFill>
                <a:srgbClr val="333333"/>
              </a:solidFill>
              <a:effectLst/>
              <a:latin typeface="Arial" panose="020B0604020202020204" pitchFamily="34" charset="0"/>
              <a:cs typeface="Arial" panose="020B0604020202020204" pitchFamily="34" charset="0"/>
            </a:endParaRPr>
          </a:p>
        </p:txBody>
      </p:sp>
      <p:sp>
        <p:nvSpPr>
          <p:cNvPr id="5" name="TextBox 4"/>
          <p:cNvSpPr txBox="1"/>
          <p:nvPr/>
        </p:nvSpPr>
        <p:spPr>
          <a:xfrm>
            <a:off x="1124392" y="948908"/>
            <a:ext cx="10421679" cy="646331"/>
          </a:xfrm>
          <a:prstGeom prst="rect">
            <a:avLst/>
          </a:prstGeom>
          <a:noFill/>
        </p:spPr>
        <p:txBody>
          <a:bodyPr wrap="square">
            <a:spAutoFit/>
          </a:bodyPr>
          <a:lstStyle/>
          <a:p>
            <a:r>
              <a:rPr lang="en-US" sz="1200" b="0" dirty="0">
                <a:effectLst/>
                <a:latin typeface="Consolas" panose="020B0609020204030204" pitchFamily="49" charset="0"/>
              </a:rPr>
              <a:t>Feature selection is the process of reducing the number of input variables when developing a predictive model. It is desirable to reduce the number of input variables to both reduce the computational cost of modeling and, in some cases, to improve the performance of the model.</a:t>
            </a:r>
            <a:endParaRPr lang="en-US" sz="1200" b="0" dirty="0">
              <a:effectLst/>
              <a:latin typeface="Consolas" panose="020B0609020204030204" pitchFamily="49" charset="0"/>
            </a:endParaRPr>
          </a:p>
        </p:txBody>
      </p:sp>
      <p:sp>
        <p:nvSpPr>
          <p:cNvPr id="9" name="TextBox 8"/>
          <p:cNvSpPr txBox="1"/>
          <p:nvPr/>
        </p:nvSpPr>
        <p:spPr>
          <a:xfrm>
            <a:off x="1124392" y="1518781"/>
            <a:ext cx="6097772" cy="646331"/>
          </a:xfrm>
          <a:prstGeom prst="rect">
            <a:avLst/>
          </a:prstGeom>
          <a:noFill/>
        </p:spPr>
        <p:txBody>
          <a:bodyPr wrap="square">
            <a:spAutoFit/>
          </a:bodyPr>
          <a:lstStyle/>
          <a:p>
            <a:r>
              <a:rPr lang="en-US" b="1" dirty="0">
                <a:solidFill>
                  <a:srgbClr val="569CD6"/>
                </a:solidFill>
                <a:effectLst/>
                <a:latin typeface="Consolas" panose="020B0609020204030204" pitchFamily="49" charset="0"/>
              </a:rPr>
              <a:t># 4.6.1 Plotting the correlation matrix for the numerical columns</a:t>
            </a:r>
            <a:endParaRPr lang="en-US" b="0" dirty="0">
              <a:solidFill>
                <a:srgbClr val="CCCCCC"/>
              </a:solidFill>
              <a:effectLst/>
              <a:latin typeface="Consolas" panose="020B0609020204030204" pitchFamily="49" charset="0"/>
            </a:endParaRPr>
          </a:p>
        </p:txBody>
      </p:sp>
      <p:sp>
        <p:nvSpPr>
          <p:cNvPr id="11" name="TextBox 10"/>
          <p:cNvSpPr txBox="1"/>
          <p:nvPr/>
        </p:nvSpPr>
        <p:spPr>
          <a:xfrm>
            <a:off x="784151" y="2163984"/>
            <a:ext cx="11660372" cy="1200329"/>
          </a:xfrm>
          <a:prstGeom prst="rect">
            <a:avLst/>
          </a:prstGeom>
          <a:noFill/>
        </p:spPr>
        <p:txBody>
          <a:bodyPr wrap="square">
            <a:spAutoFit/>
          </a:bodyPr>
          <a:lstStyle/>
          <a:p>
            <a:r>
              <a:rPr lang="en-IN" sz="1200" b="0" dirty="0">
                <a:effectLst/>
                <a:latin typeface="Consolas" panose="020B0609020204030204" pitchFamily="49" charset="0"/>
              </a:rPr>
              <a:t>### Creating a </a:t>
            </a:r>
            <a:r>
              <a:rPr lang="en-IN" sz="1200" b="0" dirty="0" err="1">
                <a:effectLst/>
                <a:latin typeface="Consolas" panose="020B0609020204030204" pitchFamily="49" charset="0"/>
              </a:rPr>
              <a:t>filter_dataset</a:t>
            </a:r>
            <a:endParaRPr lang="en-IN" sz="1200" b="0" dirty="0">
              <a:effectLst/>
              <a:latin typeface="Consolas" panose="020B0609020204030204" pitchFamily="49" charset="0"/>
            </a:endParaRPr>
          </a:p>
          <a:p>
            <a:br>
              <a:rPr lang="en-IN" sz="1200" b="0" dirty="0">
                <a:effectLst/>
                <a:latin typeface="Consolas" panose="020B0609020204030204" pitchFamily="49" charset="0"/>
              </a:rPr>
            </a:br>
            <a:r>
              <a:rPr lang="en-IN" sz="1200" b="0" dirty="0" err="1">
                <a:effectLst/>
                <a:latin typeface="Consolas" panose="020B0609020204030204" pitchFamily="49" charset="0"/>
              </a:rPr>
              <a:t>filter_dataset</a:t>
            </a:r>
            <a:r>
              <a:rPr lang="en-IN" sz="1200" b="0" dirty="0">
                <a:effectLst/>
                <a:latin typeface="Consolas" panose="020B0609020204030204" pitchFamily="49" charset="0"/>
              </a:rPr>
              <a:t> = </a:t>
            </a:r>
            <a:r>
              <a:rPr lang="en-IN" sz="1200" b="0" dirty="0" err="1">
                <a:effectLst/>
                <a:latin typeface="Consolas" panose="020B0609020204030204" pitchFamily="49" charset="0"/>
              </a:rPr>
              <a:t>encoded_dataset</a:t>
            </a:r>
            <a:r>
              <a:rPr lang="en-IN" sz="1200" b="0" dirty="0">
                <a:effectLst/>
                <a:latin typeface="Consolas" panose="020B0609020204030204" pitchFamily="49" charset="0"/>
              </a:rPr>
              <a:t>[['</a:t>
            </a:r>
            <a:r>
              <a:rPr lang="en-IN" sz="1200" b="0" dirty="0" err="1">
                <a:effectLst/>
                <a:latin typeface="Consolas" panose="020B0609020204030204" pitchFamily="49" charset="0"/>
              </a:rPr>
              <a:t>Sales_in_thousands</a:t>
            </a:r>
            <a:r>
              <a:rPr lang="en-IN" sz="1200" b="0" dirty="0">
                <a:effectLst/>
                <a:latin typeface="Consolas" panose="020B0609020204030204" pitchFamily="49" charset="0"/>
              </a:rPr>
              <a:t>', '__</a:t>
            </a:r>
            <a:r>
              <a:rPr lang="en-IN" sz="1200" b="0" dirty="0" err="1">
                <a:effectLst/>
                <a:latin typeface="Consolas" panose="020B0609020204030204" pitchFamily="49" charset="0"/>
              </a:rPr>
              <a:t>year_resale_value</a:t>
            </a:r>
            <a:r>
              <a:rPr lang="en-IN" sz="1200" b="0" dirty="0">
                <a:effectLst/>
                <a:latin typeface="Consolas" panose="020B0609020204030204" pitchFamily="49" charset="0"/>
              </a:rPr>
              <a:t>', '</a:t>
            </a:r>
            <a:r>
              <a:rPr lang="en-IN" sz="1200" b="0" dirty="0" err="1">
                <a:effectLst/>
                <a:latin typeface="Consolas" panose="020B0609020204030204" pitchFamily="49" charset="0"/>
              </a:rPr>
              <a:t>Engine_size</a:t>
            </a:r>
            <a:r>
              <a:rPr lang="en-IN" sz="1200" b="0" dirty="0">
                <a:effectLst/>
                <a:latin typeface="Consolas" panose="020B0609020204030204" pitchFamily="49" charset="0"/>
              </a:rPr>
              <a:t>', 'Horsepower', 'Wheelbase', </a:t>
            </a:r>
            <a:endParaRPr lang="en-IN" sz="1200" b="0" dirty="0">
              <a:effectLst/>
              <a:latin typeface="Consolas" panose="020B0609020204030204" pitchFamily="49" charset="0"/>
            </a:endParaRPr>
          </a:p>
          <a:p>
            <a:r>
              <a:rPr lang="en-IN" sz="1200" b="0" dirty="0">
                <a:effectLst/>
                <a:latin typeface="Consolas" panose="020B0609020204030204" pitchFamily="49" charset="0"/>
              </a:rPr>
              <a:t>                                  'Width', 'Length', '</a:t>
            </a:r>
            <a:r>
              <a:rPr lang="en-IN" sz="1200" b="0" dirty="0" err="1">
                <a:effectLst/>
                <a:latin typeface="Consolas" panose="020B0609020204030204" pitchFamily="49" charset="0"/>
              </a:rPr>
              <a:t>Curb_weight</a:t>
            </a:r>
            <a:r>
              <a:rPr lang="en-IN" sz="1200" b="0" dirty="0">
                <a:effectLst/>
                <a:latin typeface="Consolas" panose="020B0609020204030204" pitchFamily="49" charset="0"/>
              </a:rPr>
              <a:t>', '</a:t>
            </a:r>
            <a:r>
              <a:rPr lang="en-IN" sz="1200" b="0" dirty="0" err="1">
                <a:effectLst/>
                <a:latin typeface="Consolas" panose="020B0609020204030204" pitchFamily="49" charset="0"/>
              </a:rPr>
              <a:t>Fuel_capacity</a:t>
            </a:r>
            <a:r>
              <a:rPr lang="en-IN" sz="1200" b="0" dirty="0">
                <a:effectLst/>
                <a:latin typeface="Consolas" panose="020B0609020204030204" pitchFamily="49" charset="0"/>
              </a:rPr>
              <a:t>', '</a:t>
            </a:r>
            <a:r>
              <a:rPr lang="en-IN" sz="1200" b="0" dirty="0" err="1">
                <a:effectLst/>
                <a:latin typeface="Consolas" panose="020B0609020204030204" pitchFamily="49" charset="0"/>
              </a:rPr>
              <a:t>Fuel_efficiency</a:t>
            </a:r>
            <a:r>
              <a:rPr lang="en-IN" sz="1200" b="0" dirty="0">
                <a:effectLst/>
                <a:latin typeface="Consolas" panose="020B0609020204030204" pitchFamily="49" charset="0"/>
              </a:rPr>
              <a:t>', '</a:t>
            </a:r>
            <a:r>
              <a:rPr lang="en-IN" sz="1200" b="0" dirty="0" err="1">
                <a:effectLst/>
                <a:latin typeface="Consolas" panose="020B0609020204030204" pitchFamily="49" charset="0"/>
              </a:rPr>
              <a:t>Power_perf_factor</a:t>
            </a:r>
            <a:r>
              <a:rPr lang="en-IN" sz="1200" b="0" dirty="0">
                <a:effectLst/>
                <a:latin typeface="Consolas" panose="020B0609020204030204" pitchFamily="49" charset="0"/>
              </a:rPr>
              <a:t>',</a:t>
            </a:r>
            <a:endParaRPr lang="en-IN" sz="1200" b="0" dirty="0">
              <a:effectLst/>
              <a:latin typeface="Consolas" panose="020B0609020204030204" pitchFamily="49" charset="0"/>
            </a:endParaRPr>
          </a:p>
          <a:p>
            <a:r>
              <a:rPr lang="en-IN" sz="1200" b="0" dirty="0">
                <a:effectLst/>
                <a:latin typeface="Consolas" panose="020B0609020204030204" pitchFamily="49" charset="0"/>
              </a:rPr>
              <a:t>                                  'Age']]</a:t>
            </a:r>
            <a:endParaRPr lang="en-IN" sz="1200" b="0" dirty="0">
              <a:effectLst/>
              <a:latin typeface="Consolas" panose="020B0609020204030204" pitchFamily="49" charset="0"/>
            </a:endParaRPr>
          </a:p>
          <a:p>
            <a:r>
              <a:rPr lang="en-IN" sz="1200" b="0" dirty="0" err="1">
                <a:effectLst/>
                <a:latin typeface="Consolas" panose="020B0609020204030204" pitchFamily="49" charset="0"/>
              </a:rPr>
              <a:t>filter_dataset</a:t>
            </a:r>
            <a:endParaRPr lang="en-IN" sz="1200" b="0" dirty="0">
              <a:effectLst/>
              <a:latin typeface="Consolas" panose="020B0609020204030204" pitchFamily="49" charset="0"/>
            </a:endParaRPr>
          </a:p>
        </p:txBody>
      </p:sp>
      <p:sp>
        <p:nvSpPr>
          <p:cNvPr id="13" name="TextBox 12"/>
          <p:cNvSpPr txBox="1"/>
          <p:nvPr/>
        </p:nvSpPr>
        <p:spPr>
          <a:xfrm>
            <a:off x="784151" y="3769559"/>
            <a:ext cx="6097772" cy="1569660"/>
          </a:xfrm>
          <a:prstGeom prst="rect">
            <a:avLst/>
          </a:prstGeom>
          <a:noFill/>
        </p:spPr>
        <p:txBody>
          <a:bodyPr wrap="square">
            <a:spAutoFit/>
          </a:bodyPr>
          <a:lstStyle/>
          <a:p>
            <a:r>
              <a:rPr lang="en-IN" sz="1200" b="0" dirty="0">
                <a:effectLst/>
                <a:latin typeface="Consolas" panose="020B0609020204030204" pitchFamily="49" charset="0"/>
              </a:rPr>
              <a:t>### Plotting the correlation between various columns of the </a:t>
            </a:r>
            <a:r>
              <a:rPr lang="en-IN" sz="1200" b="0" dirty="0" err="1">
                <a:effectLst/>
                <a:latin typeface="Consolas" panose="020B0609020204030204" pitchFamily="49" charset="0"/>
              </a:rPr>
              <a:t>filter_dataset</a:t>
            </a:r>
            <a:endParaRPr lang="en-IN" sz="1200" b="0" dirty="0">
              <a:effectLst/>
              <a:latin typeface="Consolas" panose="020B0609020204030204" pitchFamily="49" charset="0"/>
            </a:endParaRPr>
          </a:p>
          <a:p>
            <a:br>
              <a:rPr lang="en-IN" sz="1200" b="0" dirty="0">
                <a:effectLst/>
                <a:latin typeface="Consolas" panose="020B0609020204030204" pitchFamily="49" charset="0"/>
              </a:rPr>
            </a:br>
            <a:r>
              <a:rPr lang="en-IN" sz="1200" b="0" dirty="0" err="1">
                <a:effectLst/>
                <a:latin typeface="Consolas" panose="020B0609020204030204" pitchFamily="49" charset="0"/>
              </a:rPr>
              <a:t>plt.figure</a:t>
            </a:r>
            <a:r>
              <a:rPr lang="en-IN" sz="1200" b="0" dirty="0">
                <a:effectLst/>
                <a:latin typeface="Consolas" panose="020B0609020204030204" pitchFamily="49" charset="0"/>
              </a:rPr>
              <a:t>(</a:t>
            </a:r>
            <a:r>
              <a:rPr lang="en-IN" sz="1200" b="0" dirty="0" err="1">
                <a:effectLst/>
                <a:latin typeface="Consolas" panose="020B0609020204030204" pitchFamily="49" charset="0"/>
              </a:rPr>
              <a:t>figsize</a:t>
            </a:r>
            <a:r>
              <a:rPr lang="en-IN" sz="1200" b="0" dirty="0">
                <a:effectLst/>
                <a:latin typeface="Consolas" panose="020B0609020204030204" pitchFamily="49" charset="0"/>
              </a:rPr>
              <a:t> = (10, 10))</a:t>
            </a:r>
            <a:endParaRPr lang="en-IN" sz="1200" b="0" dirty="0">
              <a:effectLst/>
              <a:latin typeface="Consolas" panose="020B0609020204030204" pitchFamily="49" charset="0"/>
            </a:endParaRPr>
          </a:p>
          <a:p>
            <a:r>
              <a:rPr lang="en-IN" sz="1200" b="0" dirty="0">
                <a:effectLst/>
                <a:latin typeface="Consolas" panose="020B0609020204030204" pitchFamily="49" charset="0"/>
              </a:rPr>
              <a:t>heatmap = </a:t>
            </a:r>
            <a:r>
              <a:rPr lang="en-IN" sz="1200" b="0" dirty="0" err="1">
                <a:effectLst/>
                <a:latin typeface="Consolas" panose="020B0609020204030204" pitchFamily="49" charset="0"/>
              </a:rPr>
              <a:t>sns.heatmap</a:t>
            </a:r>
            <a:r>
              <a:rPr lang="en-IN" sz="1200" b="0" dirty="0">
                <a:effectLst/>
                <a:latin typeface="Consolas" panose="020B0609020204030204" pitchFamily="49" charset="0"/>
              </a:rPr>
              <a:t>(</a:t>
            </a:r>
            <a:r>
              <a:rPr lang="en-IN" sz="1200" b="0" dirty="0" err="1">
                <a:effectLst/>
                <a:latin typeface="Consolas" panose="020B0609020204030204" pitchFamily="49" charset="0"/>
              </a:rPr>
              <a:t>filter_dataset.corr</a:t>
            </a:r>
            <a:r>
              <a:rPr lang="en-IN" sz="1200" b="0" dirty="0">
                <a:effectLst/>
                <a:latin typeface="Consolas" panose="020B0609020204030204" pitchFamily="49" charset="0"/>
              </a:rPr>
              <a:t>(), </a:t>
            </a:r>
            <a:r>
              <a:rPr lang="en-IN" sz="1200" b="0" dirty="0" err="1">
                <a:effectLst/>
                <a:latin typeface="Consolas" panose="020B0609020204030204" pitchFamily="49" charset="0"/>
              </a:rPr>
              <a:t>vmin</a:t>
            </a:r>
            <a:r>
              <a:rPr lang="en-IN" sz="1200" b="0" dirty="0">
                <a:effectLst/>
                <a:latin typeface="Consolas" panose="020B0609020204030204" pitchFamily="49" charset="0"/>
              </a:rPr>
              <a:t> = -1, </a:t>
            </a:r>
            <a:r>
              <a:rPr lang="en-IN" sz="1200" b="0" dirty="0" err="1">
                <a:effectLst/>
                <a:latin typeface="Consolas" panose="020B0609020204030204" pitchFamily="49" charset="0"/>
              </a:rPr>
              <a:t>vmax</a:t>
            </a:r>
            <a:r>
              <a:rPr lang="en-IN" sz="1200" b="0" dirty="0">
                <a:effectLst/>
                <a:latin typeface="Consolas" panose="020B0609020204030204" pitchFamily="49" charset="0"/>
              </a:rPr>
              <a:t> = 1, </a:t>
            </a:r>
            <a:r>
              <a:rPr lang="en-IN" sz="1200" b="0" dirty="0" err="1">
                <a:effectLst/>
                <a:latin typeface="Consolas" panose="020B0609020204030204" pitchFamily="49" charset="0"/>
              </a:rPr>
              <a:t>annot</a:t>
            </a:r>
            <a:r>
              <a:rPr lang="en-IN" sz="1200" b="0" dirty="0">
                <a:effectLst/>
                <a:latin typeface="Consolas" panose="020B0609020204030204" pitchFamily="49" charset="0"/>
              </a:rPr>
              <a:t> = True)</a:t>
            </a:r>
            <a:endParaRPr lang="en-IN" sz="1200" b="0" dirty="0">
              <a:effectLst/>
              <a:latin typeface="Consolas" panose="020B0609020204030204" pitchFamily="49" charset="0"/>
            </a:endParaRPr>
          </a:p>
          <a:p>
            <a:r>
              <a:rPr lang="en-IN" sz="1200" b="0" dirty="0" err="1">
                <a:effectLst/>
                <a:latin typeface="Consolas" panose="020B0609020204030204" pitchFamily="49" charset="0"/>
              </a:rPr>
              <a:t>heatmap.set_title</a:t>
            </a:r>
            <a:r>
              <a:rPr lang="en-IN" sz="1200" b="0" dirty="0">
                <a:effectLst/>
                <a:latin typeface="Consolas" panose="020B0609020204030204" pitchFamily="49" charset="0"/>
              </a:rPr>
              <a:t>('Correlation Heatmap', </a:t>
            </a:r>
            <a:r>
              <a:rPr lang="en-IN" sz="1200" b="0" dirty="0" err="1">
                <a:effectLst/>
                <a:latin typeface="Consolas" panose="020B0609020204030204" pitchFamily="49" charset="0"/>
              </a:rPr>
              <a:t>fontdict</a:t>
            </a:r>
            <a:r>
              <a:rPr lang="en-IN" sz="1200" b="0" dirty="0">
                <a:effectLst/>
                <a:latin typeface="Consolas" panose="020B0609020204030204" pitchFamily="49" charset="0"/>
              </a:rPr>
              <a:t> = {'</a:t>
            </a:r>
            <a:r>
              <a:rPr lang="en-IN" sz="1200" b="0" dirty="0" err="1">
                <a:effectLst/>
                <a:latin typeface="Consolas" panose="020B0609020204030204" pitchFamily="49" charset="0"/>
              </a:rPr>
              <a:t>fontsize</a:t>
            </a:r>
            <a:r>
              <a:rPr lang="en-IN" sz="1200" b="0" dirty="0">
                <a:effectLst/>
                <a:latin typeface="Consolas" panose="020B0609020204030204" pitchFamily="49" charset="0"/>
              </a:rPr>
              <a:t>' : 12}, pad = 12)</a:t>
            </a:r>
            <a:endParaRPr lang="en-IN" sz="1200" b="0" dirty="0">
              <a:effectLst/>
              <a:latin typeface="Consolas" panose="020B0609020204030204" pitchFamily="49" charset="0"/>
            </a:endParaRPr>
          </a:p>
        </p:txBody>
      </p:sp>
      <p:sp>
        <p:nvSpPr>
          <p:cNvPr id="15" name="TextBox 14"/>
          <p:cNvSpPr txBox="1"/>
          <p:nvPr/>
        </p:nvSpPr>
        <p:spPr>
          <a:xfrm>
            <a:off x="723014" y="5585926"/>
            <a:ext cx="6220046" cy="645160"/>
          </a:xfrm>
          <a:prstGeom prst="rect">
            <a:avLst/>
          </a:prstGeom>
          <a:noFill/>
        </p:spPr>
        <p:txBody>
          <a:bodyPr wrap="square">
            <a:spAutoFit/>
          </a:bodyPr>
          <a:lstStyle/>
          <a:p>
            <a:r>
              <a:rPr lang="en-US" b="1" dirty="0">
                <a:solidFill>
                  <a:srgbClr val="569CD6"/>
                </a:solidFill>
                <a:effectLst/>
                <a:latin typeface="Consolas" panose="020B0609020204030204" pitchFamily="49" charset="0"/>
              </a:rPr>
              <a:t># 4.6.2 Removing the columns that cause multicollinearity using VIF  (optional)</a:t>
            </a:r>
            <a:endParaRPr lang="en-US" b="0" dirty="0">
              <a:solidFill>
                <a:srgbClr val="CCCCCC"/>
              </a:solidFill>
              <a:effectLst/>
              <a:latin typeface="Consolas" panose="020B0609020204030204" pitchFamily="49" charset="0"/>
            </a:endParaRPr>
          </a:p>
        </p:txBody>
      </p:sp>
      <p:sp>
        <p:nvSpPr>
          <p:cNvPr id="2" name="Text Box 1"/>
          <p:cNvSpPr txBox="1"/>
          <p:nvPr/>
        </p:nvSpPr>
        <p:spPr>
          <a:xfrm>
            <a:off x="6096000" y="3082925"/>
            <a:ext cx="6096000" cy="1476375"/>
          </a:xfrm>
          <a:prstGeom prst="rect">
            <a:avLst/>
          </a:prstGeom>
          <a:noFill/>
        </p:spPr>
        <p:txBody>
          <a:bodyPr wrap="square" rtlCol="0" anchor="t">
            <a:spAutoFit/>
          </a:bodyPr>
          <a:p>
            <a:r>
              <a:rPr lang="en-US">
                <a:solidFill>
                  <a:srgbClr val="00B0F0"/>
                </a:solidFill>
              </a:rPr>
              <a:t>https://www.analyticsvidhya.com/blog/2021/10/a-beginners-guide-to-feature-engineering-everything-you-need-to-know/</a:t>
            </a:r>
            <a:endParaRPr lang="en-US">
              <a:solidFill>
                <a:srgbClr val="00B0F0"/>
              </a:solidFill>
            </a:endParaRPr>
          </a:p>
          <a:p>
            <a:endParaRPr lang="en-US">
              <a:solidFill>
                <a:srgbClr val="00B0F0"/>
              </a:solidFill>
            </a:endParaRPr>
          </a:p>
          <a:p>
            <a:r>
              <a:rPr lang="en-US">
                <a:solidFill>
                  <a:srgbClr val="00B0F0"/>
                </a:solidFill>
              </a:rPr>
              <a:t>https://www.geeksforgeeks.org/what-is-feature-engineering/</a:t>
            </a:r>
            <a:endParaRPr lang="en-US">
              <a:solidFill>
                <a:srgbClr val="00B0F0"/>
              </a:solidFill>
            </a:endParaRPr>
          </a:p>
        </p:txBody>
      </p:sp>
      <p:sp>
        <p:nvSpPr>
          <p:cNvPr id="4" name="Text Box 3"/>
          <p:cNvSpPr txBox="1"/>
          <p:nvPr/>
        </p:nvSpPr>
        <p:spPr>
          <a:xfrm>
            <a:off x="4124960" y="1797050"/>
            <a:ext cx="6096000" cy="368300"/>
          </a:xfrm>
          <a:prstGeom prst="rect">
            <a:avLst/>
          </a:prstGeom>
          <a:noFill/>
        </p:spPr>
        <p:txBody>
          <a:bodyPr wrap="square" rtlCol="0" anchor="t">
            <a:spAutoFit/>
          </a:bodyPr>
          <a:p>
            <a:r>
              <a:rPr lang="en-US">
                <a:solidFill>
                  <a:srgbClr val="00B0F0"/>
                </a:solidFill>
              </a:rPr>
              <a:t>https://www.geeksforgeeks.org/ml-feature-scaling-part-2/</a:t>
            </a:r>
            <a:endParaRPr lang="en-US">
              <a:solidFill>
                <a:srgbClr val="00B0F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87045" y="335915"/>
            <a:ext cx="8656955" cy="5354320"/>
          </a:xfrm>
          <a:prstGeom prst="rect">
            <a:avLst/>
          </a:prstGeom>
          <a:noFill/>
        </p:spPr>
        <p:txBody>
          <a:bodyPr wrap="square" rtlCol="0" anchor="t">
            <a:spAutoFit/>
          </a:bodyPr>
          <a:lstStyle/>
          <a:p>
            <a:r>
              <a:rPr lang="en-US" b="1" dirty="0">
                <a:sym typeface="+mn-ea"/>
              </a:rPr>
              <a:t>Multi- </a:t>
            </a:r>
            <a:r>
              <a:rPr lang="en-US" b="1" dirty="0" err="1">
                <a:sym typeface="+mn-ea"/>
              </a:rPr>
              <a:t>coliniarity (Optional)</a:t>
            </a:r>
            <a:endParaRPr lang="en-US" b="1" dirty="0"/>
          </a:p>
          <a:p>
            <a:pPr marL="285750" indent="-285750">
              <a:buFont typeface="Arial" panose="020B0604020202020204" pitchFamily="34" charset="0"/>
              <a:buChar char="•"/>
            </a:pPr>
            <a:r>
              <a:rPr lang="en-US" dirty="0">
                <a:sym typeface="+mn-ea"/>
              </a:rPr>
              <a:t>Where a feature exhibits a linear relationship </a:t>
            </a:r>
            <a:r>
              <a:rPr lang="en-US" dirty="0" err="1">
                <a:sym typeface="+mn-ea"/>
              </a:rPr>
              <a:t>withmore</a:t>
            </a:r>
            <a:r>
              <a:rPr lang="en-US" dirty="0">
                <a:sym typeface="+mn-ea"/>
              </a:rPr>
              <a:t> then one variable.</a:t>
            </a:r>
            <a:endParaRPr lang="en-US" dirty="0"/>
          </a:p>
          <a:p>
            <a:pPr marL="285750" indent="-285750">
              <a:buFont typeface="Arial" panose="020B0604020202020204" pitchFamily="34" charset="0"/>
              <a:buChar char="•"/>
            </a:pPr>
            <a:r>
              <a:rPr lang="en-US" dirty="0">
                <a:sym typeface="+mn-ea"/>
              </a:rPr>
              <a:t>It never talk about </a:t>
            </a:r>
            <a:r>
              <a:rPr lang="en-US" dirty="0" err="1">
                <a:sym typeface="+mn-ea"/>
              </a:rPr>
              <a:t>x</a:t>
            </a:r>
            <a:r>
              <a:rPr lang="en-US" dirty="0" err="1">
                <a:sym typeface="Wingdings" panose="05000000000000000000" pitchFamily="2" charset="2"/>
              </a:rPr>
              <a:t>y</a:t>
            </a:r>
            <a:r>
              <a:rPr lang="en-US" dirty="0">
                <a:sym typeface="Wingdings" panose="05000000000000000000" pitchFamily="2" charset="2"/>
              </a:rPr>
              <a:t>   </a:t>
            </a: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It is  x1 explain by x2 and x3 </a:t>
            </a: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What  one feature explain by other feature.</a:t>
            </a: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Why  you can not intercept correctly what is the  contributions of each </a:t>
            </a:r>
            <a:r>
              <a:rPr lang="en-US" dirty="0" err="1">
                <a:sym typeface="Wingdings" panose="05000000000000000000" pitchFamily="2" charset="2"/>
              </a:rPr>
              <a:t>indivisual</a:t>
            </a:r>
            <a:r>
              <a:rPr lang="en-US" dirty="0">
                <a:sym typeface="Wingdings" panose="05000000000000000000" pitchFamily="2" charset="2"/>
              </a:rPr>
              <a:t> feature w.r.t Y</a:t>
            </a: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It is no necessary  no affect on prediction </a:t>
            </a: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But it reduce complexity and </a:t>
            </a:r>
            <a:r>
              <a:rPr lang="en-US" dirty="0" err="1">
                <a:sym typeface="Wingdings" panose="05000000000000000000" pitchFamily="2" charset="2"/>
              </a:rPr>
              <a:t>computition</a:t>
            </a:r>
            <a:r>
              <a:rPr lang="en-US" dirty="0">
                <a:sym typeface="Wingdings" panose="05000000000000000000" pitchFamily="2" charset="2"/>
              </a:rPr>
              <a:t> time </a:t>
            </a: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Solution find </a:t>
            </a:r>
            <a:r>
              <a:rPr lang="en-US" dirty="0" err="1">
                <a:sym typeface="Wingdings" panose="05000000000000000000" pitchFamily="2" charset="2"/>
              </a:rPr>
              <a:t>Mulit</a:t>
            </a:r>
            <a:r>
              <a:rPr lang="en-US" dirty="0">
                <a:sym typeface="Wingdings" panose="05000000000000000000" pitchFamily="2" charset="2"/>
              </a:rPr>
              <a:t> </a:t>
            </a:r>
            <a:r>
              <a:rPr lang="en-US" dirty="0" err="1">
                <a:sym typeface="Wingdings" panose="05000000000000000000" pitchFamily="2" charset="2"/>
              </a:rPr>
              <a:t>coliniarirt</a:t>
            </a:r>
            <a:r>
              <a:rPr lang="en-US" dirty="0">
                <a:sym typeface="Wingdings" panose="05000000000000000000" pitchFamily="2" charset="2"/>
              </a:rPr>
              <a:t> by </a:t>
            </a:r>
            <a:r>
              <a:rPr lang="en-US" b="1" dirty="0">
                <a:sym typeface="Wingdings" panose="05000000000000000000" pitchFamily="2" charset="2"/>
              </a:rPr>
              <a:t> (VIF) </a:t>
            </a:r>
            <a:r>
              <a:rPr lang="en-US" dirty="0">
                <a:sym typeface="Wingdings" panose="05000000000000000000" pitchFamily="2" charset="2"/>
              </a:rPr>
              <a:t>variance </a:t>
            </a:r>
            <a:r>
              <a:rPr lang="en-US" dirty="0" err="1">
                <a:sym typeface="Wingdings" panose="05000000000000000000" pitchFamily="2" charset="2"/>
              </a:rPr>
              <a:t>Inflaction</a:t>
            </a:r>
            <a:r>
              <a:rPr lang="en-US" dirty="0">
                <a:sym typeface="Wingdings" panose="05000000000000000000" pitchFamily="2" charset="2"/>
              </a:rPr>
              <a:t> factor </a:t>
            </a:r>
            <a:endParaRPr lang="en-US" dirty="0">
              <a:sym typeface="Wingdings" panose="05000000000000000000" pitchFamily="2" charset="2"/>
            </a:endParaRPr>
          </a:p>
          <a:p>
            <a:pPr marL="742950" lvl="1" indent="-285750">
              <a:buFont typeface="Arial" panose="020B0604020202020204" pitchFamily="34" charset="0"/>
              <a:buChar char="•"/>
            </a:pPr>
            <a:r>
              <a:rPr lang="en-US" dirty="0" err="1">
                <a:sym typeface="Wingdings" panose="05000000000000000000" pitchFamily="2" charset="2"/>
              </a:rPr>
              <a:t>Vif</a:t>
            </a:r>
            <a:r>
              <a:rPr lang="en-US" dirty="0">
                <a:sym typeface="Wingdings" panose="05000000000000000000" pitchFamily="2" charset="2"/>
              </a:rPr>
              <a:t> = 1/ 1-Ri-square  % variation in  y explained by X</a:t>
            </a:r>
            <a:endParaRPr lang="en-US" dirty="0">
              <a:sym typeface="Wingdings" panose="05000000000000000000" pitchFamily="2" charset="2"/>
            </a:endParaRPr>
          </a:p>
          <a:p>
            <a:pPr marL="742950" lvl="1" indent="-285750">
              <a:buFont typeface="Arial" panose="020B0604020202020204" pitchFamily="34" charset="0"/>
              <a:buChar char="•"/>
            </a:pPr>
            <a:r>
              <a:rPr lang="en-US" dirty="0" err="1">
                <a:sym typeface="Wingdings" panose="05000000000000000000" pitchFamily="2" charset="2"/>
              </a:rPr>
              <a:t>Vif</a:t>
            </a:r>
            <a:r>
              <a:rPr lang="en-US" dirty="0">
                <a:sym typeface="Wingdings" panose="05000000000000000000" pitchFamily="2" charset="2"/>
              </a:rPr>
              <a:t> 0 to infinite</a:t>
            </a:r>
            <a:endParaRPr lang="en-US" dirty="0">
              <a:sym typeface="Wingdings" panose="05000000000000000000" pitchFamily="2" charset="2"/>
            </a:endParaRPr>
          </a:p>
          <a:p>
            <a:pPr marL="742950" lvl="1" indent="-285750">
              <a:buFont typeface="Arial" panose="020B0604020202020204" pitchFamily="34" charset="0"/>
              <a:buChar char="•"/>
            </a:pPr>
            <a:endParaRPr lang="en-US" dirty="0">
              <a:sym typeface="Wingdings" panose="05000000000000000000" pitchFamily="2" charset="2"/>
            </a:endParaRPr>
          </a:p>
          <a:p>
            <a:pPr marL="742950" lvl="1" indent="-285750">
              <a:buFont typeface="Arial" panose="020B0604020202020204" pitchFamily="34" charset="0"/>
              <a:buChar char="•"/>
            </a:pPr>
            <a:r>
              <a:rPr lang="en-US" dirty="0">
                <a:sym typeface="Wingdings" panose="05000000000000000000" pitchFamily="2" charset="2"/>
              </a:rPr>
              <a:t>2</a:t>
            </a:r>
            <a:r>
              <a:rPr lang="en-US" baseline="30000" dirty="0">
                <a:sym typeface="Wingdings" panose="05000000000000000000" pitchFamily="2" charset="2"/>
              </a:rPr>
              <a:t>nd</a:t>
            </a:r>
            <a:r>
              <a:rPr lang="en-US" dirty="0">
                <a:sym typeface="Wingdings" panose="05000000000000000000" pitchFamily="2" charset="2"/>
              </a:rPr>
              <a:t> option</a:t>
            </a:r>
            <a:r>
              <a:rPr lang="en-US" b="1" dirty="0">
                <a:sym typeface="Wingdings" panose="05000000000000000000" pitchFamily="2" charset="2"/>
              </a:rPr>
              <a:t>  RFE</a:t>
            </a:r>
            <a:r>
              <a:rPr lang="en-US" dirty="0">
                <a:sym typeface="Wingdings" panose="05000000000000000000" pitchFamily="2" charset="2"/>
              </a:rPr>
              <a:t>(Recursive Feature </a:t>
            </a:r>
            <a:r>
              <a:rPr lang="en-US" dirty="0" err="1">
                <a:sym typeface="Wingdings" panose="05000000000000000000" pitchFamily="2" charset="2"/>
              </a:rPr>
              <a:t>Elimanations</a:t>
            </a:r>
            <a:r>
              <a:rPr lang="en-US" dirty="0">
                <a:sym typeface="Wingdings" panose="05000000000000000000" pitchFamily="2" charset="2"/>
              </a:rPr>
              <a:t> ) when  </a:t>
            </a:r>
            <a:endParaRPr lang="en-US" dirty="0">
              <a:sym typeface="Wingdings" panose="05000000000000000000" pitchFamily="2" charset="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9610" y="197346"/>
            <a:ext cx="5061098" cy="5232202"/>
          </a:xfrm>
          <a:prstGeom prst="rect">
            <a:avLst/>
          </a:prstGeom>
          <a:noFill/>
        </p:spPr>
        <p:txBody>
          <a:bodyPr wrap="square">
            <a:spAutoFit/>
          </a:bodyPr>
          <a:lstStyle/>
          <a:p>
            <a:r>
              <a:rPr lang="en-IN" b="0" dirty="0">
                <a:solidFill>
                  <a:srgbClr val="6A9955"/>
                </a:solidFill>
                <a:effectLst/>
                <a:latin typeface="Consolas" panose="020B0609020204030204" pitchFamily="49" charset="0"/>
              </a:rPr>
              <a:t>### Detecting the columns that cause multicollinearity using VIF</a:t>
            </a:r>
            <a:endParaRPr lang="en-IN" b="0" dirty="0">
              <a:solidFill>
                <a:srgbClr val="CCCCCC"/>
              </a:solidFill>
              <a:effectLst/>
              <a:latin typeface="Consolas" panose="020B0609020204030204" pitchFamily="49" charset="0"/>
            </a:endParaRPr>
          </a:p>
          <a:p>
            <a:br>
              <a:rPr lang="en-IN" b="0" dirty="0">
                <a:solidFill>
                  <a:srgbClr val="CCCCCC"/>
                </a:solidFill>
                <a:effectLst/>
                <a:latin typeface="Consolas" panose="020B0609020204030204" pitchFamily="49" charset="0"/>
              </a:rPr>
            </a:br>
            <a:r>
              <a:rPr lang="en-IN" sz="1400" b="0" dirty="0" err="1">
                <a:effectLst/>
                <a:latin typeface="Consolas" panose="020B0609020204030204" pitchFamily="49" charset="0"/>
              </a:rPr>
              <a:t>column_names</a:t>
            </a:r>
            <a:r>
              <a:rPr lang="en-IN" sz="1400" b="0" dirty="0">
                <a:effectLst/>
                <a:latin typeface="Consolas" panose="020B0609020204030204" pitchFamily="49" charset="0"/>
              </a:rPr>
              <a:t> = list(</a:t>
            </a:r>
            <a:r>
              <a:rPr lang="en-IN" sz="1400" b="0" dirty="0" err="1">
                <a:effectLst/>
                <a:latin typeface="Consolas" panose="020B0609020204030204" pitchFamily="49" charset="0"/>
              </a:rPr>
              <a:t>filter_dataset.columns</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br>
              <a:rPr lang="en-IN" sz="1400" b="0" dirty="0">
                <a:effectLst/>
                <a:latin typeface="Consolas" panose="020B0609020204030204" pitchFamily="49" charset="0"/>
              </a:rPr>
            </a:br>
            <a:r>
              <a:rPr lang="en-IN" sz="1400" b="0" dirty="0">
                <a:effectLst/>
                <a:latin typeface="Consolas" panose="020B0609020204030204" pitchFamily="49" charset="0"/>
              </a:rPr>
              <a:t>for name in </a:t>
            </a:r>
            <a:r>
              <a:rPr lang="en-IN" sz="1400" b="0" dirty="0" err="1">
                <a:effectLst/>
                <a:latin typeface="Consolas" panose="020B0609020204030204" pitchFamily="49" charset="0"/>
              </a:rPr>
              <a:t>column_names</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r>
              <a:rPr lang="en-IN" sz="1400" b="0" dirty="0">
                <a:effectLst/>
                <a:latin typeface="Consolas" panose="020B0609020204030204" pitchFamily="49" charset="0"/>
              </a:rPr>
              <a:t>    if </a:t>
            </a:r>
            <a:r>
              <a:rPr lang="en-IN" sz="1400" b="0" dirty="0" err="1">
                <a:effectLst/>
                <a:latin typeface="Consolas" panose="020B0609020204030204" pitchFamily="49" charset="0"/>
              </a:rPr>
              <a:t>len</a:t>
            </a:r>
            <a:r>
              <a:rPr lang="en-IN" sz="1400" b="0" dirty="0">
                <a:effectLst/>
                <a:latin typeface="Consolas" panose="020B0609020204030204" pitchFamily="49" charset="0"/>
              </a:rPr>
              <a:t>(</a:t>
            </a:r>
            <a:r>
              <a:rPr lang="en-IN" sz="1400" b="0" dirty="0" err="1">
                <a:effectLst/>
                <a:latin typeface="Consolas" panose="020B0609020204030204" pitchFamily="49" charset="0"/>
              </a:rPr>
              <a:t>column_names</a:t>
            </a:r>
            <a:r>
              <a:rPr lang="en-IN" sz="1400" b="0" dirty="0">
                <a:effectLst/>
                <a:latin typeface="Consolas" panose="020B0609020204030204" pitchFamily="49" charset="0"/>
              </a:rPr>
              <a:t>) &gt;= 2:</a:t>
            </a:r>
            <a:endParaRPr lang="en-IN" sz="1400" b="0" dirty="0">
              <a:effectLst/>
              <a:latin typeface="Consolas" panose="020B0609020204030204" pitchFamily="49" charset="0"/>
            </a:endParaRPr>
          </a:p>
          <a:p>
            <a:r>
              <a:rPr lang="en-IN" sz="1400" b="0" dirty="0">
                <a:effectLst/>
                <a:latin typeface="Consolas" panose="020B0609020204030204" pitchFamily="49" charset="0"/>
              </a:rPr>
              <a:t>        Y = </a:t>
            </a:r>
            <a:r>
              <a:rPr lang="en-IN" sz="1400" b="0" dirty="0" err="1">
                <a:effectLst/>
                <a:latin typeface="Consolas" panose="020B0609020204030204" pitchFamily="49" charset="0"/>
              </a:rPr>
              <a:t>filter_dataset.loc</a:t>
            </a:r>
            <a:r>
              <a:rPr lang="en-IN" sz="1400" b="0" dirty="0">
                <a:effectLst/>
                <a:latin typeface="Consolas" panose="020B0609020204030204" pitchFamily="49" charset="0"/>
              </a:rPr>
              <a:t>[:, </a:t>
            </a:r>
            <a:r>
              <a:rPr lang="en-IN" sz="1400" b="0" dirty="0" err="1">
                <a:effectLst/>
                <a:latin typeface="Consolas" panose="020B0609020204030204" pitchFamily="49" charset="0"/>
              </a:rPr>
              <a:t>filter_dataset.columns</a:t>
            </a:r>
            <a:r>
              <a:rPr lang="en-IN" sz="1400" b="0" dirty="0">
                <a:effectLst/>
                <a:latin typeface="Consolas" panose="020B0609020204030204" pitchFamily="49" charset="0"/>
              </a:rPr>
              <a:t> == name]</a:t>
            </a:r>
            <a:endParaRPr lang="en-IN" sz="1400" b="0" dirty="0">
              <a:effectLst/>
              <a:latin typeface="Consolas" panose="020B0609020204030204" pitchFamily="49" charset="0"/>
            </a:endParaRPr>
          </a:p>
          <a:p>
            <a:r>
              <a:rPr lang="en-IN" sz="1400" b="0" dirty="0">
                <a:effectLst/>
                <a:latin typeface="Consolas" panose="020B0609020204030204" pitchFamily="49" charset="0"/>
              </a:rPr>
              <a:t>        X = </a:t>
            </a:r>
            <a:r>
              <a:rPr lang="en-IN" sz="1400" b="0" dirty="0" err="1">
                <a:effectLst/>
                <a:latin typeface="Consolas" panose="020B0609020204030204" pitchFamily="49" charset="0"/>
              </a:rPr>
              <a:t>filter_dataset.loc</a:t>
            </a:r>
            <a:r>
              <a:rPr lang="en-IN" sz="1400" b="0" dirty="0">
                <a:effectLst/>
                <a:latin typeface="Consolas" panose="020B0609020204030204" pitchFamily="49" charset="0"/>
              </a:rPr>
              <a:t>[:, </a:t>
            </a:r>
            <a:r>
              <a:rPr lang="en-IN" sz="1400" b="0" dirty="0" err="1">
                <a:effectLst/>
                <a:latin typeface="Consolas" panose="020B0609020204030204" pitchFamily="49" charset="0"/>
              </a:rPr>
              <a:t>filter_dataset.columns</a:t>
            </a:r>
            <a:r>
              <a:rPr lang="en-IN" sz="1400" b="0" dirty="0">
                <a:effectLst/>
                <a:latin typeface="Consolas" panose="020B0609020204030204" pitchFamily="49" charset="0"/>
              </a:rPr>
              <a:t> != name]</a:t>
            </a:r>
            <a:endParaRPr lang="en-IN" sz="1400" b="0" dirty="0">
              <a:effectLst/>
              <a:latin typeface="Consolas" panose="020B0609020204030204" pitchFamily="49" charset="0"/>
            </a:endParaRPr>
          </a:p>
          <a:p>
            <a:r>
              <a:rPr lang="en-IN" sz="1400" b="0" dirty="0">
                <a:effectLst/>
                <a:latin typeface="Consolas" panose="020B0609020204030204" pitchFamily="49" charset="0"/>
              </a:rPr>
              <a:t>        X = </a:t>
            </a:r>
            <a:r>
              <a:rPr lang="en-IN" sz="1400" b="0" dirty="0" err="1">
                <a:effectLst/>
                <a:latin typeface="Consolas" panose="020B0609020204030204" pitchFamily="49" charset="0"/>
              </a:rPr>
              <a:t>sm.add_constant</a:t>
            </a:r>
            <a:r>
              <a:rPr lang="en-IN" sz="1400" b="0" dirty="0">
                <a:effectLst/>
                <a:latin typeface="Consolas" panose="020B0609020204030204" pitchFamily="49" charset="0"/>
              </a:rPr>
              <a:t>(X)</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linear_model</a:t>
            </a:r>
            <a:r>
              <a:rPr lang="en-IN" sz="1400" b="0" dirty="0">
                <a:effectLst/>
                <a:latin typeface="Consolas" panose="020B0609020204030204" pitchFamily="49" charset="0"/>
              </a:rPr>
              <a:t> = </a:t>
            </a:r>
            <a:r>
              <a:rPr lang="en-IN" sz="1400" b="0" dirty="0" err="1">
                <a:effectLst/>
                <a:latin typeface="Consolas" panose="020B0609020204030204" pitchFamily="49" charset="0"/>
              </a:rPr>
              <a:t>sm.OLS</a:t>
            </a:r>
            <a:r>
              <a:rPr lang="en-IN" sz="1400" b="0" dirty="0">
                <a:effectLst/>
                <a:latin typeface="Consolas" panose="020B0609020204030204" pitchFamily="49" charset="0"/>
              </a:rPr>
              <a:t>(Y, X)</a:t>
            </a:r>
            <a:endParaRPr lang="en-IN" sz="1400" b="0" dirty="0">
              <a:effectLst/>
              <a:latin typeface="Consolas" panose="020B0609020204030204" pitchFamily="49" charset="0"/>
            </a:endParaRPr>
          </a:p>
          <a:p>
            <a:r>
              <a:rPr lang="en-IN" sz="1400" b="0" dirty="0">
                <a:effectLst/>
                <a:latin typeface="Consolas" panose="020B0609020204030204" pitchFamily="49" charset="0"/>
              </a:rPr>
              <a:t>        results = </a:t>
            </a:r>
            <a:r>
              <a:rPr lang="en-IN" sz="1400" b="0" dirty="0" err="1">
                <a:effectLst/>
                <a:latin typeface="Consolas" panose="020B0609020204030204" pitchFamily="49" charset="0"/>
              </a:rPr>
              <a:t>linear_model.fit</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r_squared</a:t>
            </a:r>
            <a:r>
              <a:rPr lang="en-IN" sz="1400" b="0" dirty="0">
                <a:effectLst/>
                <a:latin typeface="Consolas" panose="020B0609020204030204" pitchFamily="49" charset="0"/>
              </a:rPr>
              <a:t> = </a:t>
            </a:r>
            <a:r>
              <a:rPr lang="en-IN" sz="1400" b="0" dirty="0" err="1">
                <a:effectLst/>
                <a:latin typeface="Consolas" panose="020B0609020204030204" pitchFamily="49" charset="0"/>
              </a:rPr>
              <a:t>results.rsquared</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vif_value</a:t>
            </a:r>
            <a:r>
              <a:rPr lang="en-IN" sz="1400" b="0" dirty="0">
                <a:effectLst/>
                <a:latin typeface="Consolas" panose="020B0609020204030204" pitchFamily="49" charset="0"/>
              </a:rPr>
              <a:t> = round(1/(1 - </a:t>
            </a:r>
            <a:r>
              <a:rPr lang="en-IN" sz="1400" b="0" dirty="0" err="1">
                <a:effectLst/>
                <a:latin typeface="Consolas" panose="020B0609020204030204" pitchFamily="49" charset="0"/>
              </a:rPr>
              <a:t>r_squared</a:t>
            </a:r>
            <a:r>
              <a:rPr lang="en-IN" sz="1400" b="0" dirty="0">
                <a:effectLst/>
                <a:latin typeface="Consolas" panose="020B0609020204030204" pitchFamily="49" charset="0"/>
              </a:rPr>
              <a:t>), 2)</a:t>
            </a:r>
            <a:endParaRPr lang="en-IN" sz="1400" b="0" dirty="0">
              <a:effectLst/>
              <a:latin typeface="Consolas" panose="020B0609020204030204" pitchFamily="49" charset="0"/>
            </a:endParaRPr>
          </a:p>
          <a:p>
            <a:r>
              <a:rPr lang="en-IN" sz="1400" b="0" dirty="0">
                <a:effectLst/>
                <a:latin typeface="Consolas" panose="020B0609020204030204" pitchFamily="49" charset="0"/>
              </a:rPr>
              <a:t>        print("Column: {} and VIF: {}".format(name, </a:t>
            </a:r>
            <a:r>
              <a:rPr lang="en-IN" sz="1400" b="0" dirty="0" err="1">
                <a:effectLst/>
                <a:latin typeface="Consolas" panose="020B0609020204030204" pitchFamily="49" charset="0"/>
              </a:rPr>
              <a:t>vif_value</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endParaRPr lang="en-IN" sz="1400" b="0" dirty="0">
              <a:effectLst/>
              <a:latin typeface="Consolas" panose="020B0609020204030204" pitchFamily="49" charset="0"/>
            </a:endParaRPr>
          </a:p>
          <a:p>
            <a:r>
              <a:rPr lang="en-IN" sz="1400" b="0" dirty="0">
                <a:effectLst/>
                <a:latin typeface="Consolas" panose="020B0609020204030204" pitchFamily="49" charset="0"/>
              </a:rPr>
              <a:t>        if </a:t>
            </a:r>
            <a:r>
              <a:rPr lang="en-IN" sz="1400" b="0" dirty="0" err="1">
                <a:effectLst/>
                <a:latin typeface="Consolas" panose="020B0609020204030204" pitchFamily="49" charset="0"/>
              </a:rPr>
              <a:t>vif_value</a:t>
            </a:r>
            <a:r>
              <a:rPr lang="en-IN" sz="1400" b="0" dirty="0">
                <a:effectLst/>
                <a:latin typeface="Consolas" panose="020B0609020204030204" pitchFamily="49" charset="0"/>
              </a:rPr>
              <a:t> &gt; 10:</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filter_dataset</a:t>
            </a:r>
            <a:r>
              <a:rPr lang="en-IN" sz="1400" b="0" dirty="0">
                <a:effectLst/>
                <a:latin typeface="Consolas" panose="020B0609020204030204" pitchFamily="49" charset="0"/>
              </a:rPr>
              <a:t> = </a:t>
            </a:r>
            <a:r>
              <a:rPr lang="en-IN" sz="1400" b="0" dirty="0" err="1">
                <a:effectLst/>
                <a:latin typeface="Consolas" panose="020B0609020204030204" pitchFamily="49" charset="0"/>
              </a:rPr>
              <a:t>filter_dataset.drop</a:t>
            </a:r>
            <a:r>
              <a:rPr lang="en-IN" sz="1400" b="0" dirty="0">
                <a:effectLst/>
                <a:latin typeface="Consolas" panose="020B0609020204030204" pitchFamily="49" charset="0"/>
              </a:rPr>
              <a:t>([name], axis = 1)</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column_names.remove</a:t>
            </a:r>
            <a:r>
              <a:rPr lang="en-IN" sz="1400" b="0" dirty="0">
                <a:effectLst/>
                <a:latin typeface="Consolas" panose="020B0609020204030204" pitchFamily="49" charset="0"/>
              </a:rPr>
              <a:t>(name)</a:t>
            </a:r>
            <a:endParaRPr lang="en-IN" b="0" dirty="0">
              <a:effectLst/>
              <a:latin typeface="Consolas" panose="020B0609020204030204" pitchFamily="49" charset="0"/>
            </a:endParaRPr>
          </a:p>
        </p:txBody>
      </p:sp>
      <p:sp>
        <p:nvSpPr>
          <p:cNvPr id="5" name="TextBox 4"/>
          <p:cNvSpPr txBox="1"/>
          <p:nvPr/>
        </p:nvSpPr>
        <p:spPr>
          <a:xfrm>
            <a:off x="5983471" y="197346"/>
            <a:ext cx="6097772" cy="769441"/>
          </a:xfrm>
          <a:prstGeom prst="rect">
            <a:avLst/>
          </a:prstGeom>
          <a:noFill/>
        </p:spPr>
        <p:txBody>
          <a:bodyPr wrap="square">
            <a:spAutoFit/>
          </a:bodyPr>
          <a:lstStyle/>
          <a:p>
            <a:r>
              <a:rPr lang="en-IN" sz="1600" b="0" dirty="0">
                <a:solidFill>
                  <a:srgbClr val="6A9955"/>
                </a:solidFill>
                <a:effectLst/>
                <a:latin typeface="Consolas" panose="020B0609020204030204" pitchFamily="49" charset="0"/>
              </a:rPr>
              <a:t>#clustermap table shows group(cluster ) relationship</a:t>
            </a:r>
            <a:endParaRPr lang="en-IN" sz="1400" b="0" dirty="0">
              <a:effectLst/>
              <a:latin typeface="Consolas" panose="020B0609020204030204" pitchFamily="49" charset="0"/>
            </a:endParaRPr>
          </a:p>
          <a:p>
            <a:r>
              <a:rPr lang="en-IN" sz="1400" b="0" dirty="0" err="1">
                <a:effectLst/>
                <a:latin typeface="Consolas" panose="020B0609020204030204" pitchFamily="49" charset="0"/>
              </a:rPr>
              <a:t>plt.figure</a:t>
            </a:r>
            <a:r>
              <a:rPr lang="en-IN" sz="1400" b="0" dirty="0">
                <a:effectLst/>
                <a:latin typeface="Consolas" panose="020B0609020204030204" pitchFamily="49" charset="0"/>
              </a:rPr>
              <a:t>(</a:t>
            </a:r>
            <a:r>
              <a:rPr lang="en-IN" sz="1400" b="0" dirty="0" err="1">
                <a:effectLst/>
                <a:latin typeface="Consolas" panose="020B0609020204030204" pitchFamily="49" charset="0"/>
              </a:rPr>
              <a:t>figsize</a:t>
            </a:r>
            <a:r>
              <a:rPr lang="en-IN" sz="1400" b="0" dirty="0">
                <a:effectLst/>
                <a:latin typeface="Consolas" panose="020B0609020204030204" pitchFamily="49" charset="0"/>
              </a:rPr>
              <a:t> = (5, 5))</a:t>
            </a:r>
            <a:endParaRPr lang="en-IN" sz="1400" b="0" dirty="0">
              <a:effectLst/>
              <a:latin typeface="Consolas" panose="020B0609020204030204" pitchFamily="49" charset="0"/>
            </a:endParaRPr>
          </a:p>
          <a:p>
            <a:r>
              <a:rPr lang="en-IN" sz="1400" b="0" dirty="0" err="1">
                <a:effectLst/>
                <a:latin typeface="Consolas" panose="020B0609020204030204" pitchFamily="49" charset="0"/>
              </a:rPr>
              <a:t>sns.clustermap</a:t>
            </a:r>
            <a:r>
              <a:rPr lang="en-IN" sz="1400" b="0" dirty="0">
                <a:effectLst/>
                <a:latin typeface="Consolas" panose="020B0609020204030204" pitchFamily="49" charset="0"/>
              </a:rPr>
              <a:t>(</a:t>
            </a:r>
            <a:r>
              <a:rPr lang="en-IN" sz="1400" b="0" dirty="0" err="1">
                <a:effectLst/>
                <a:latin typeface="Consolas" panose="020B0609020204030204" pitchFamily="49" charset="0"/>
              </a:rPr>
              <a:t>df.corr</a:t>
            </a:r>
            <a:r>
              <a:rPr lang="en-IN" sz="1400" b="0" dirty="0">
                <a:effectLst/>
                <a:latin typeface="Consolas" panose="020B0609020204030204" pitchFamily="49" charset="0"/>
              </a:rPr>
              <a:t>(), </a:t>
            </a:r>
            <a:r>
              <a:rPr lang="en-IN" sz="1400" b="0" dirty="0" err="1">
                <a:effectLst/>
                <a:latin typeface="Consolas" panose="020B0609020204030204" pitchFamily="49" charset="0"/>
              </a:rPr>
              <a:t>vmin</a:t>
            </a:r>
            <a:r>
              <a:rPr lang="en-IN" sz="1400" b="0" dirty="0">
                <a:effectLst/>
                <a:latin typeface="Consolas" panose="020B0609020204030204" pitchFamily="49" charset="0"/>
              </a:rPr>
              <a:t> = -1, </a:t>
            </a:r>
            <a:r>
              <a:rPr lang="en-IN" sz="1400" b="0" dirty="0" err="1">
                <a:effectLst/>
                <a:latin typeface="Consolas" panose="020B0609020204030204" pitchFamily="49" charset="0"/>
              </a:rPr>
              <a:t>vmax</a:t>
            </a:r>
            <a:r>
              <a:rPr lang="en-IN" sz="1400" b="0" dirty="0">
                <a:effectLst/>
                <a:latin typeface="Consolas" panose="020B0609020204030204" pitchFamily="49" charset="0"/>
              </a:rPr>
              <a:t> =1, </a:t>
            </a:r>
            <a:r>
              <a:rPr lang="en-IN" sz="1400" b="0" dirty="0" err="1">
                <a:effectLst/>
                <a:latin typeface="Consolas" panose="020B0609020204030204" pitchFamily="49" charset="0"/>
              </a:rPr>
              <a:t>annot</a:t>
            </a:r>
            <a:r>
              <a:rPr lang="en-IN" sz="1400" b="0" dirty="0">
                <a:effectLst/>
                <a:latin typeface="Consolas" panose="020B0609020204030204" pitchFamily="49" charset="0"/>
              </a:rPr>
              <a:t> = True)</a:t>
            </a:r>
            <a:endParaRPr lang="en-IN" sz="1400" b="0" dirty="0">
              <a:effectLst/>
              <a:latin typeface="Consolas" panose="020B0609020204030204" pitchFamily="49" charset="0"/>
            </a:endParaRPr>
          </a:p>
        </p:txBody>
      </p:sp>
      <p:sp>
        <p:nvSpPr>
          <p:cNvPr id="7" name="TextBox 6"/>
          <p:cNvSpPr txBox="1"/>
          <p:nvPr/>
        </p:nvSpPr>
        <p:spPr>
          <a:xfrm>
            <a:off x="5983471" y="1174300"/>
            <a:ext cx="6097772" cy="1384995"/>
          </a:xfrm>
          <a:prstGeom prst="rect">
            <a:avLst/>
          </a:prstGeom>
          <a:noFill/>
        </p:spPr>
        <p:txBody>
          <a:bodyPr wrap="square">
            <a:spAutoFit/>
          </a:bodyPr>
          <a:lstStyle/>
          <a:p>
            <a:r>
              <a:rPr lang="en-IN" sz="1400" b="0" dirty="0">
                <a:effectLst/>
                <a:latin typeface="Consolas" panose="020B0609020204030204" pitchFamily="49" charset="0"/>
              </a:rPr>
              <a:t>from </a:t>
            </a:r>
            <a:r>
              <a:rPr lang="en-IN" sz="1400" b="0" dirty="0" err="1">
                <a:effectLst/>
                <a:latin typeface="Consolas" panose="020B0609020204030204" pitchFamily="49" charset="0"/>
              </a:rPr>
              <a:t>statsmodels.stats.outliers_influence</a:t>
            </a:r>
            <a:r>
              <a:rPr lang="en-IN" sz="1400" b="0" dirty="0">
                <a:effectLst/>
                <a:latin typeface="Consolas" panose="020B0609020204030204" pitchFamily="49" charset="0"/>
              </a:rPr>
              <a:t> import </a:t>
            </a:r>
            <a:r>
              <a:rPr lang="en-IN" sz="1400" b="0" dirty="0" err="1">
                <a:effectLst/>
                <a:latin typeface="Consolas" panose="020B0609020204030204" pitchFamily="49" charset="0"/>
              </a:rPr>
              <a:t>variance_inflation_factor</a:t>
            </a:r>
            <a:endParaRPr lang="en-IN" sz="1400" b="0" dirty="0">
              <a:effectLst/>
              <a:latin typeface="Consolas" panose="020B0609020204030204" pitchFamily="49" charset="0"/>
            </a:endParaRPr>
          </a:p>
          <a:p>
            <a:br>
              <a:rPr lang="en-IN" sz="1400" b="0" dirty="0">
                <a:effectLst/>
                <a:latin typeface="Consolas" panose="020B0609020204030204" pitchFamily="49" charset="0"/>
              </a:rPr>
            </a:br>
            <a:r>
              <a:rPr lang="en-IN" sz="1400" b="0" dirty="0" err="1">
                <a:effectLst/>
                <a:latin typeface="Consolas" panose="020B0609020204030204" pitchFamily="49" charset="0"/>
              </a:rPr>
              <a:t>vif</a:t>
            </a:r>
            <a:r>
              <a:rPr lang="en-IN" sz="1400" b="0" dirty="0">
                <a:effectLst/>
                <a:latin typeface="Consolas" panose="020B0609020204030204" pitchFamily="49" charset="0"/>
              </a:rPr>
              <a:t> = </a:t>
            </a:r>
            <a:r>
              <a:rPr lang="en-IN" sz="1400" b="0" dirty="0" err="1">
                <a:effectLst/>
                <a:latin typeface="Consolas" panose="020B0609020204030204" pitchFamily="49" charset="0"/>
              </a:rPr>
              <a:t>pd.DataFrame</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r>
              <a:rPr lang="en-IN" sz="1400" b="0" dirty="0" err="1">
                <a:effectLst/>
                <a:latin typeface="Consolas" panose="020B0609020204030204" pitchFamily="49" charset="0"/>
              </a:rPr>
              <a:t>vif</a:t>
            </a:r>
            <a:r>
              <a:rPr lang="en-IN" sz="1400" b="0" dirty="0">
                <a:effectLst/>
                <a:latin typeface="Consolas" panose="020B0609020204030204" pitchFamily="49" charset="0"/>
              </a:rPr>
              <a:t>['Feature'] = </a:t>
            </a:r>
            <a:r>
              <a:rPr lang="en-IN" sz="1400" b="0" dirty="0" err="1">
                <a:effectLst/>
                <a:latin typeface="Consolas" panose="020B0609020204030204" pitchFamily="49" charset="0"/>
              </a:rPr>
              <a:t>df.columns</a:t>
            </a:r>
            <a:endParaRPr lang="en-IN" sz="1400" b="0" dirty="0">
              <a:effectLst/>
              <a:latin typeface="Consolas" panose="020B0609020204030204" pitchFamily="49" charset="0"/>
            </a:endParaRPr>
          </a:p>
          <a:p>
            <a:r>
              <a:rPr lang="en-IN" sz="1400" b="0" dirty="0" err="1">
                <a:effectLst/>
                <a:latin typeface="Consolas" panose="020B0609020204030204" pitchFamily="49" charset="0"/>
              </a:rPr>
              <a:t>vif</a:t>
            </a:r>
            <a:endParaRPr lang="en-IN" sz="1400" b="0" dirty="0">
              <a:effectLst/>
              <a:latin typeface="Consolas" panose="020B0609020204030204" pitchFamily="49" charset="0"/>
            </a:endParaRPr>
          </a:p>
        </p:txBody>
      </p:sp>
      <p:sp>
        <p:nvSpPr>
          <p:cNvPr id="9" name="TextBox 8"/>
          <p:cNvSpPr txBox="1"/>
          <p:nvPr/>
        </p:nvSpPr>
        <p:spPr>
          <a:xfrm>
            <a:off x="5764618" y="2844225"/>
            <a:ext cx="6097772" cy="584775"/>
          </a:xfrm>
          <a:prstGeom prst="rect">
            <a:avLst/>
          </a:prstGeom>
          <a:noFill/>
        </p:spPr>
        <p:txBody>
          <a:bodyPr wrap="square">
            <a:spAutoFit/>
          </a:bodyPr>
          <a:lstStyle/>
          <a:p>
            <a:r>
              <a:rPr lang="en-US" sz="1600" b="0" dirty="0" err="1">
                <a:effectLst/>
                <a:latin typeface="Consolas" panose="020B0609020204030204" pitchFamily="49" charset="0"/>
              </a:rPr>
              <a:t>vif</a:t>
            </a:r>
            <a:r>
              <a:rPr lang="en-US" sz="1600" b="0" dirty="0">
                <a:effectLst/>
                <a:latin typeface="Consolas" panose="020B0609020204030204" pitchFamily="49" charset="0"/>
              </a:rPr>
              <a:t>["VIF"] = [</a:t>
            </a:r>
            <a:r>
              <a:rPr lang="en-US" sz="1600" b="0" dirty="0" err="1">
                <a:effectLst/>
                <a:latin typeface="Consolas" panose="020B0609020204030204" pitchFamily="49" charset="0"/>
              </a:rPr>
              <a:t>variance_inflation_factor</a:t>
            </a:r>
            <a:r>
              <a:rPr lang="en-US" sz="1600" b="0" dirty="0">
                <a:effectLst/>
                <a:latin typeface="Consolas" panose="020B0609020204030204" pitchFamily="49" charset="0"/>
              </a:rPr>
              <a:t>(</a:t>
            </a:r>
            <a:r>
              <a:rPr lang="en-US" sz="1600" b="0" dirty="0" err="1">
                <a:effectLst/>
                <a:latin typeface="Consolas" panose="020B0609020204030204" pitchFamily="49" charset="0"/>
              </a:rPr>
              <a:t>df.values</a:t>
            </a:r>
            <a:r>
              <a:rPr lang="en-US" sz="1600" b="0" dirty="0">
                <a:effectLst/>
                <a:latin typeface="Consolas" panose="020B0609020204030204" pitchFamily="49" charset="0"/>
              </a:rPr>
              <a:t>, </a:t>
            </a:r>
            <a:r>
              <a:rPr lang="en-US" sz="1600" b="0" dirty="0" err="1">
                <a:effectLst/>
                <a:latin typeface="Consolas" panose="020B0609020204030204" pitchFamily="49" charset="0"/>
              </a:rPr>
              <a:t>i</a:t>
            </a:r>
            <a:r>
              <a:rPr lang="en-US" sz="1600" b="0" dirty="0">
                <a:effectLst/>
                <a:latin typeface="Consolas" panose="020B0609020204030204" pitchFamily="49" charset="0"/>
              </a:rPr>
              <a:t>) for </a:t>
            </a:r>
            <a:r>
              <a:rPr lang="en-US" sz="1600" b="0" dirty="0" err="1">
                <a:effectLst/>
                <a:latin typeface="Consolas" panose="020B0609020204030204" pitchFamily="49" charset="0"/>
              </a:rPr>
              <a:t>i</a:t>
            </a:r>
            <a:r>
              <a:rPr lang="en-US" sz="1600" b="0" dirty="0">
                <a:effectLst/>
                <a:latin typeface="Consolas" panose="020B0609020204030204" pitchFamily="49" charset="0"/>
              </a:rPr>
              <a:t> in range(</a:t>
            </a:r>
            <a:r>
              <a:rPr lang="en-US" sz="1600" b="0" dirty="0" err="1">
                <a:effectLst/>
                <a:latin typeface="Consolas" panose="020B0609020204030204" pitchFamily="49" charset="0"/>
              </a:rPr>
              <a:t>len</a:t>
            </a:r>
            <a:r>
              <a:rPr lang="en-US" sz="1600" b="0" dirty="0">
                <a:effectLst/>
                <a:latin typeface="Consolas" panose="020B0609020204030204" pitchFamily="49" charset="0"/>
              </a:rPr>
              <a:t>(</a:t>
            </a:r>
            <a:r>
              <a:rPr lang="en-US" sz="1600" b="0" dirty="0" err="1">
                <a:effectLst/>
                <a:latin typeface="Consolas" panose="020B0609020204030204" pitchFamily="49" charset="0"/>
              </a:rPr>
              <a:t>df.columns</a:t>
            </a:r>
            <a:r>
              <a:rPr lang="en-US" sz="1600" b="0" dirty="0">
                <a:effectLst/>
                <a:latin typeface="Consolas" panose="020B0609020204030204" pitchFamily="49" charset="0"/>
              </a:rPr>
              <a:t>))]</a:t>
            </a:r>
            <a:endParaRPr lang="en-US" sz="1600" b="0" dirty="0">
              <a:effectLst/>
              <a:latin typeface="Consolas" panose="020B0609020204030204" pitchFamily="49" charset="0"/>
            </a:endParaRPr>
          </a:p>
        </p:txBody>
      </p:sp>
      <p:sp>
        <p:nvSpPr>
          <p:cNvPr id="11" name="TextBox 10"/>
          <p:cNvSpPr txBox="1"/>
          <p:nvPr/>
        </p:nvSpPr>
        <p:spPr>
          <a:xfrm>
            <a:off x="5764618" y="4252067"/>
            <a:ext cx="6097772" cy="2339102"/>
          </a:xfrm>
          <a:prstGeom prst="rect">
            <a:avLst/>
          </a:prstGeom>
          <a:noFill/>
        </p:spPr>
        <p:txBody>
          <a:bodyPr wrap="square">
            <a:spAutoFit/>
          </a:bodyPr>
          <a:lstStyle/>
          <a:p>
            <a:r>
              <a:rPr lang="en-US" sz="1600" b="0" dirty="0">
                <a:effectLst/>
                <a:latin typeface="Consolas" panose="020B0609020204030204" pitchFamily="49" charset="0"/>
              </a:rPr>
              <a:t>Others methods</a:t>
            </a:r>
            <a:endParaRPr lang="en-US" sz="1600" b="0" dirty="0">
              <a:effectLst/>
              <a:latin typeface="Consolas" panose="020B0609020204030204" pitchFamily="49" charset="0"/>
            </a:endParaRPr>
          </a:p>
          <a:p>
            <a:r>
              <a:rPr lang="en-US" sz="1600" b="0" dirty="0">
                <a:effectLst/>
                <a:latin typeface="Consolas" panose="020B0609020204030204" pitchFamily="49" charset="0"/>
              </a:rPr>
              <a:t>from </a:t>
            </a:r>
            <a:r>
              <a:rPr lang="en-US" sz="1600" b="0" dirty="0" err="1">
                <a:effectLst/>
                <a:latin typeface="Consolas" panose="020B0609020204030204" pitchFamily="49" charset="0"/>
              </a:rPr>
              <a:t>sklearn.feature_selection</a:t>
            </a:r>
            <a:r>
              <a:rPr lang="en-US" sz="1600" b="0" dirty="0">
                <a:effectLst/>
                <a:latin typeface="Consolas" panose="020B0609020204030204" pitchFamily="49" charset="0"/>
              </a:rPr>
              <a:t> import RFE</a:t>
            </a:r>
            <a:endParaRPr lang="en-US" sz="1600" b="0" dirty="0">
              <a:effectLst/>
              <a:latin typeface="Consolas" panose="020B0609020204030204" pitchFamily="49" charset="0"/>
            </a:endParaRPr>
          </a:p>
          <a:p>
            <a:endParaRPr lang="en-US" sz="1400" dirty="0">
              <a:latin typeface="Consolas" panose="020B0609020204030204" pitchFamily="49" charset="0"/>
            </a:endParaRPr>
          </a:p>
          <a:p>
            <a:r>
              <a:rPr lang="en-US" sz="1400" b="0" dirty="0" err="1">
                <a:effectLst/>
                <a:latin typeface="Consolas" panose="020B0609020204030204" pitchFamily="49" charset="0"/>
              </a:rPr>
              <a:t>rfe</a:t>
            </a:r>
            <a:r>
              <a:rPr lang="en-US" sz="1400" b="0" dirty="0">
                <a:effectLst/>
                <a:latin typeface="Consolas" panose="020B0609020204030204" pitchFamily="49" charset="0"/>
              </a:rPr>
              <a:t> = RFE(estimator = </a:t>
            </a:r>
            <a:r>
              <a:rPr lang="en-US" sz="1400" b="0" dirty="0" err="1">
                <a:effectLst/>
                <a:latin typeface="Consolas" panose="020B0609020204030204" pitchFamily="49" charset="0"/>
              </a:rPr>
              <a:t>LinearRegression</a:t>
            </a:r>
            <a:r>
              <a:rPr lang="en-US" sz="1400" b="0" dirty="0">
                <a:effectLst/>
                <a:latin typeface="Consolas" panose="020B0609020204030204" pitchFamily="49" charset="0"/>
              </a:rPr>
              <a:t>(), </a:t>
            </a:r>
            <a:r>
              <a:rPr lang="en-US" sz="1400" b="0" dirty="0" err="1">
                <a:effectLst/>
                <a:latin typeface="Consolas" panose="020B0609020204030204" pitchFamily="49" charset="0"/>
              </a:rPr>
              <a:t>n_features_to_select</a:t>
            </a:r>
            <a:r>
              <a:rPr lang="en-US" sz="1400" b="0" dirty="0">
                <a:effectLst/>
                <a:latin typeface="Consolas" panose="020B0609020204030204" pitchFamily="49" charset="0"/>
              </a:rPr>
              <a:t>=6)</a:t>
            </a:r>
            <a:endParaRPr lang="en-US" sz="1400" b="0" dirty="0">
              <a:effectLst/>
              <a:latin typeface="Consolas" panose="020B0609020204030204" pitchFamily="49" charset="0"/>
            </a:endParaRPr>
          </a:p>
          <a:p>
            <a:endParaRPr lang="en-US" sz="1400" b="0" dirty="0">
              <a:effectLst/>
              <a:latin typeface="Consolas" panose="020B0609020204030204" pitchFamily="49" charset="0"/>
            </a:endParaRPr>
          </a:p>
          <a:p>
            <a:r>
              <a:rPr lang="en-IN" sz="1400" b="0" dirty="0" err="1">
                <a:effectLst/>
                <a:latin typeface="Consolas" panose="020B0609020204030204" pitchFamily="49" charset="0"/>
              </a:rPr>
              <a:t>rfe.fit</a:t>
            </a:r>
            <a:r>
              <a:rPr lang="en-IN" sz="1400" b="0" dirty="0">
                <a:effectLst/>
                <a:latin typeface="Consolas" panose="020B0609020204030204" pitchFamily="49" charset="0"/>
              </a:rPr>
              <a:t>(X, y)</a:t>
            </a:r>
            <a:endParaRPr lang="en-IN" sz="1400" b="0" dirty="0">
              <a:effectLst/>
              <a:latin typeface="Consolas" panose="020B0609020204030204" pitchFamily="49" charset="0"/>
            </a:endParaRPr>
          </a:p>
          <a:p>
            <a:r>
              <a:rPr lang="en-IN" sz="1400" b="0" dirty="0" err="1">
                <a:effectLst/>
                <a:latin typeface="Consolas" panose="020B0609020204030204" pitchFamily="49" charset="0"/>
              </a:rPr>
              <a:t>rfe.support</a:t>
            </a:r>
            <a:r>
              <a:rPr lang="en-IN" sz="1400" b="0" dirty="0">
                <a:effectLst/>
                <a:latin typeface="Consolas" panose="020B0609020204030204" pitchFamily="49" charset="0"/>
              </a:rPr>
              <a:t>_</a:t>
            </a:r>
            <a:endParaRPr lang="en-IN" sz="1400" b="0" dirty="0">
              <a:effectLst/>
              <a:latin typeface="Consolas" panose="020B0609020204030204" pitchFamily="49" charset="0"/>
            </a:endParaRPr>
          </a:p>
          <a:p>
            <a:r>
              <a:rPr lang="en-IN" sz="1400" b="0" dirty="0" err="1">
                <a:effectLst/>
                <a:latin typeface="Consolas" panose="020B0609020204030204" pitchFamily="49" charset="0"/>
              </a:rPr>
              <a:t>rfe.ranking</a:t>
            </a:r>
            <a:r>
              <a:rPr lang="en-IN" sz="1400" b="0" dirty="0">
                <a:effectLst/>
                <a:latin typeface="Consolas" panose="020B0609020204030204" pitchFamily="49" charset="0"/>
              </a:rPr>
              <a:t>_</a:t>
            </a:r>
            <a:endParaRPr lang="en-IN" sz="1400" b="0" dirty="0">
              <a:effectLst/>
              <a:latin typeface="Consolas" panose="020B0609020204030204" pitchFamily="49" charset="0"/>
            </a:endParaRPr>
          </a:p>
          <a:p>
            <a:endParaRPr lang="en-US" sz="1600" b="0" dirty="0">
              <a:effectLst/>
              <a:latin typeface="Consolas" panose="020B06090202040302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60795" y="404495"/>
            <a:ext cx="4901565" cy="2861310"/>
          </a:xfrm>
          <a:prstGeom prst="rect">
            <a:avLst/>
          </a:prstGeom>
          <a:noFill/>
        </p:spPr>
        <p:txBody>
          <a:bodyPr wrap="square" rtlCol="0">
            <a:spAutoFit/>
          </a:bodyPr>
          <a:lstStyle/>
          <a:p>
            <a:pPr marL="285750" indent="-285750">
              <a:buFont typeface="Arial" panose="020B0604020202020204" pitchFamily="34" charset="0"/>
              <a:buChar char="•"/>
            </a:pPr>
            <a:r>
              <a:rPr lang="en-US" dirty="0"/>
              <a:t>Train test split</a:t>
            </a:r>
            <a:endParaRPr lang="en-US" dirty="0"/>
          </a:p>
          <a:p>
            <a:pPr marL="742950" lvl="1" indent="-285750">
              <a:buFont typeface="Arial" panose="020B0604020202020204" pitchFamily="34" charset="0"/>
              <a:buChar char="•"/>
            </a:pPr>
            <a:r>
              <a:rPr lang="en-IN" dirty="0"/>
              <a:t>Train (train , validation) , why validations</a:t>
            </a:r>
            <a:endParaRPr lang="en-IN" dirty="0"/>
          </a:p>
          <a:p>
            <a:pPr marL="742950" lvl="1" indent="-285750">
              <a:buFont typeface="Arial" panose="020B0604020202020204" pitchFamily="34" charset="0"/>
              <a:buChar char="•"/>
            </a:pPr>
            <a:r>
              <a:rPr lang="en-IN" dirty="0"/>
              <a:t>Test</a:t>
            </a:r>
            <a:endParaRPr lang="en-IN" dirty="0"/>
          </a:p>
          <a:p>
            <a:pPr marL="742950" lvl="1" indent="-285750">
              <a:buFont typeface="Arial" panose="020B0604020202020204" pitchFamily="34" charset="0"/>
              <a:buChar char="•"/>
            </a:pPr>
            <a:r>
              <a:rPr lang="en-IN" dirty="0"/>
              <a:t>Data leakage</a:t>
            </a:r>
            <a:endParaRPr lang="en-IN" dirty="0"/>
          </a:p>
          <a:p>
            <a:pPr marL="742950" lvl="1" indent="-285750">
              <a:buFont typeface="Arial" panose="020B0604020202020204" pitchFamily="34" charset="0"/>
              <a:buChar char="•"/>
            </a:pPr>
            <a:r>
              <a:rPr lang="en-US" altLang="en-IN" dirty="0"/>
              <a:t>EDA</a:t>
            </a:r>
            <a:endParaRPr lang="en-US" altLang="en-IN" dirty="0"/>
          </a:p>
          <a:p>
            <a:pPr marL="742950" lvl="1" indent="-285750">
              <a:buFont typeface="Arial" panose="020B0604020202020204" pitchFamily="34" charset="0"/>
              <a:buChar char="•"/>
            </a:pPr>
            <a:r>
              <a:rPr lang="en-US" altLang="en-IN" dirty="0"/>
              <a:t>Model preparation</a:t>
            </a:r>
            <a:endParaRPr lang="en-US" altLang="en-IN" dirty="0"/>
          </a:p>
          <a:p>
            <a:pPr marL="742950" lvl="1" indent="-285750">
              <a:buFont typeface="Arial" panose="020B0604020202020204" pitchFamily="34" charset="0"/>
              <a:buChar char="•"/>
            </a:pPr>
            <a:r>
              <a:rPr lang="en-US" altLang="en-IN" dirty="0"/>
              <a:t>evaluation</a:t>
            </a:r>
            <a:endParaRPr lang="en-IN" dirty="0"/>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endParaRPr lang="en-IN" dirty="0"/>
          </a:p>
          <a:p>
            <a:pPr lvl="1"/>
            <a:endParaRPr lang="en-IN" dirty="0"/>
          </a:p>
        </p:txBody>
      </p:sp>
      <p:sp>
        <p:nvSpPr>
          <p:cNvPr id="4" name="TextBox 3"/>
          <p:cNvSpPr txBox="1"/>
          <p:nvPr/>
        </p:nvSpPr>
        <p:spPr>
          <a:xfrm>
            <a:off x="964270" y="2434730"/>
            <a:ext cx="6097772" cy="2862322"/>
          </a:xfrm>
          <a:prstGeom prst="rect">
            <a:avLst/>
          </a:prstGeom>
          <a:noFill/>
        </p:spPr>
        <p:txBody>
          <a:bodyPr wrap="square">
            <a:spAutoFit/>
          </a:bodyPr>
          <a:lstStyle/>
          <a:p>
            <a:pPr marL="742950" lvl="1" indent="-285750">
              <a:buFont typeface="Arial" panose="020B0604020202020204" pitchFamily="34" charset="0"/>
              <a:buChar char="•"/>
            </a:pPr>
            <a:r>
              <a:rPr lang="en-IN" dirty="0" err="1"/>
              <a:t>Ml</a:t>
            </a:r>
            <a:endParaRPr lang="en-IN" dirty="0"/>
          </a:p>
          <a:p>
            <a:pPr marL="742950" lvl="1" indent="-285750">
              <a:buFont typeface="Arial" panose="020B0604020202020204" pitchFamily="34" charset="0"/>
              <a:buChar char="•"/>
            </a:pPr>
            <a:r>
              <a:rPr lang="en-IN" dirty="0"/>
              <a:t>Overfitting </a:t>
            </a:r>
            <a:endParaRPr lang="en-IN" dirty="0"/>
          </a:p>
          <a:p>
            <a:pPr marL="742950" lvl="1" indent="-285750">
              <a:buFont typeface="Arial" panose="020B0604020202020204" pitchFamily="34" charset="0"/>
              <a:buChar char="•"/>
            </a:pPr>
            <a:r>
              <a:rPr lang="en-IN" dirty="0"/>
              <a:t>Underfitting</a:t>
            </a:r>
            <a:endParaRPr lang="en-IN" dirty="0"/>
          </a:p>
          <a:p>
            <a:pPr marL="742950" lvl="1" indent="-285750">
              <a:buFont typeface="Arial" panose="020B0604020202020204" pitchFamily="34" charset="0"/>
              <a:buChar char="•"/>
            </a:pPr>
            <a:r>
              <a:rPr lang="en-IN" dirty="0" err="1"/>
              <a:t>Genralized</a:t>
            </a:r>
            <a:r>
              <a:rPr lang="en-IN" dirty="0"/>
              <a:t> model</a:t>
            </a:r>
            <a:endParaRPr lang="en-IN" dirty="0"/>
          </a:p>
          <a:p>
            <a:pPr marL="742950" lvl="1" indent="-285750">
              <a:buFont typeface="Arial" panose="020B0604020202020204" pitchFamily="34" charset="0"/>
              <a:buChar char="•"/>
            </a:pPr>
            <a:r>
              <a:rPr lang="en-IN" dirty="0"/>
              <a:t>Bias- variance trade-off</a:t>
            </a:r>
            <a:endParaRPr lang="en-IN" dirty="0"/>
          </a:p>
          <a:p>
            <a:pPr marL="742950" lvl="1" indent="-285750">
              <a:buFont typeface="Arial" panose="020B0604020202020204" pitchFamily="34" charset="0"/>
              <a:buChar char="•"/>
            </a:pPr>
            <a:r>
              <a:rPr lang="en-IN" dirty="0"/>
              <a:t>Variance </a:t>
            </a:r>
            <a:endParaRPr lang="en-IN" dirty="0"/>
          </a:p>
          <a:p>
            <a:pPr marL="742950" lvl="1" indent="-285750">
              <a:buFont typeface="Arial" panose="020B0604020202020204" pitchFamily="34" charset="0"/>
              <a:buChar char="•"/>
            </a:pPr>
            <a:r>
              <a:rPr lang="en-IN" dirty="0"/>
              <a:t>Bias</a:t>
            </a:r>
            <a:endParaRPr lang="en-IN" dirty="0"/>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endParaRPr lang="en-IN" dirty="0"/>
          </a:p>
          <a:p>
            <a:pPr lvl="1"/>
            <a:endParaRPr lang="en-IN" dirty="0"/>
          </a:p>
        </p:txBody>
      </p:sp>
      <p:sp>
        <p:nvSpPr>
          <p:cNvPr id="6" name="TextBox 5"/>
          <p:cNvSpPr txBox="1"/>
          <p:nvPr/>
        </p:nvSpPr>
        <p:spPr>
          <a:xfrm>
            <a:off x="787592" y="125197"/>
            <a:ext cx="6097772" cy="2031325"/>
          </a:xfrm>
          <a:prstGeom prst="rect">
            <a:avLst/>
          </a:prstGeom>
          <a:noFill/>
        </p:spPr>
        <p:txBody>
          <a:bodyPr wrap="square">
            <a:spAutoFit/>
          </a:bodyPr>
          <a:lstStyle/>
          <a:p>
            <a:pPr lvl="1"/>
            <a:r>
              <a:rPr lang="en-US" dirty="0"/>
              <a:t>Data Preparation and data preprocessing</a:t>
            </a:r>
            <a:endParaRPr lang="en-US" dirty="0"/>
          </a:p>
          <a:p>
            <a:pPr marL="742950" lvl="1" indent="-285750">
              <a:buFont typeface="Arial" panose="020B0604020202020204" pitchFamily="34" charset="0"/>
              <a:buChar char="•"/>
            </a:pPr>
            <a:r>
              <a:rPr lang="en-US" dirty="0"/>
              <a:t>Duplicate values</a:t>
            </a:r>
            <a:endParaRPr lang="en-US" dirty="0"/>
          </a:p>
          <a:p>
            <a:pPr marL="742950" lvl="1" indent="-285750">
              <a:buFont typeface="Arial" panose="020B0604020202020204" pitchFamily="34" charset="0"/>
              <a:buChar char="•"/>
            </a:pPr>
            <a:r>
              <a:rPr lang="en-US" dirty="0"/>
              <a:t>Missing values</a:t>
            </a:r>
            <a:endParaRPr lang="en-US" dirty="0"/>
          </a:p>
          <a:p>
            <a:pPr marL="742950" lvl="1" indent="-285750">
              <a:buFont typeface="Arial" panose="020B0604020202020204" pitchFamily="34" charset="0"/>
              <a:buChar char="•"/>
            </a:pPr>
            <a:r>
              <a:rPr lang="en-US" dirty="0"/>
              <a:t>Outliers</a:t>
            </a:r>
            <a:endParaRPr lang="en-US" dirty="0"/>
          </a:p>
          <a:p>
            <a:pPr marL="742950" lvl="1" indent="-285750">
              <a:buFont typeface="Arial" panose="020B0604020202020204" pitchFamily="34" charset="0"/>
              <a:buChar char="•"/>
            </a:pPr>
            <a:r>
              <a:rPr lang="en-US" dirty="0"/>
              <a:t>Feature engineering</a:t>
            </a:r>
            <a:endParaRPr lang="en-US" dirty="0"/>
          </a:p>
          <a:p>
            <a:pPr marL="742950" lvl="1" indent="-285750">
              <a:buFont typeface="Arial" panose="020B0604020202020204" pitchFamily="34" charset="0"/>
              <a:buChar char="•"/>
            </a:pPr>
            <a:r>
              <a:rPr lang="en-US" dirty="0"/>
              <a:t>Data encoding</a:t>
            </a:r>
            <a:endParaRPr lang="en-US" dirty="0"/>
          </a:p>
          <a:p>
            <a:pPr marL="742950" lvl="1" indent="-285750">
              <a:buFont typeface="Arial" panose="020B0604020202020204" pitchFamily="34" charset="0"/>
              <a:buChar cha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10094" y="850605"/>
            <a:ext cx="7955811" cy="4262064"/>
          </a:xfrm>
          <a:prstGeom prst="rect">
            <a:avLst/>
          </a:prstGeom>
          <a:noFill/>
        </p:spPr>
        <p:txBody>
          <a:bodyPr wrap="square">
            <a:spAutoFit/>
          </a:bodyPr>
          <a:lstStyle/>
          <a:p>
            <a:pPr algn="l"/>
            <a:r>
              <a:rPr lang="en-IN" sz="2400" b="1" i="0" dirty="0">
                <a:solidFill>
                  <a:srgbClr val="333333"/>
                </a:solidFill>
                <a:effectLst/>
                <a:latin typeface="Tomorrow"/>
              </a:rPr>
              <a:t>EDA and Preprocessing - AUTOMOBILE CARS</a:t>
            </a:r>
            <a:endParaRPr lang="en-IN" sz="2400" b="1"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Basic EDA - Info, shape</a:t>
            </a:r>
            <a:endParaRPr lang="en-IN" b="0"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Handling Missing Values</a:t>
            </a:r>
            <a:endParaRPr lang="en-IN" b="0"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Handling Outliers</a:t>
            </a:r>
            <a:endParaRPr lang="en-IN" b="0"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Handling Skewness</a:t>
            </a:r>
            <a:endParaRPr lang="en-IN" b="0"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Categorical Data Encoding</a:t>
            </a:r>
            <a:endParaRPr lang="en-IN" b="0"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Data Normalization or Scaling</a:t>
            </a:r>
            <a:endParaRPr lang="en-IN" b="0"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Feature Engineering</a:t>
            </a:r>
            <a:endParaRPr lang="en-IN" b="0" i="0" dirty="0">
              <a:solidFill>
                <a:srgbClr val="333333"/>
              </a:solidFill>
              <a:effectLst/>
              <a:latin typeface="Tomorrow"/>
            </a:endParaRPr>
          </a:p>
        </p:txBody>
      </p:sp>
      <p:sp>
        <p:nvSpPr>
          <p:cNvPr id="2" name="Text Box 1"/>
          <p:cNvSpPr txBox="1"/>
          <p:nvPr/>
        </p:nvSpPr>
        <p:spPr>
          <a:xfrm>
            <a:off x="2566670" y="5450840"/>
            <a:ext cx="6096000" cy="1198880"/>
          </a:xfrm>
          <a:prstGeom prst="rect">
            <a:avLst/>
          </a:prstGeom>
          <a:noFill/>
        </p:spPr>
        <p:txBody>
          <a:bodyPr wrap="square" rtlCol="0" anchor="t">
            <a:spAutoFit/>
          </a:bodyPr>
          <a:p>
            <a:r>
              <a:rPr lang="en-US" altLang="en-US"/>
              <a:t>https://scikit-learn.org/1.5/api/sklearn.datasets.html</a:t>
            </a:r>
            <a:endParaRPr lang="en-US" altLang="en-US"/>
          </a:p>
          <a:p>
            <a:r>
              <a:rPr lang="en-US" altLang="en-US"/>
              <a:t>https://github.com/mwaskom/seaborn-data</a:t>
            </a:r>
            <a:endParaRPr lang="en-US" altLang="en-US"/>
          </a:p>
          <a:p>
            <a:r>
              <a:rPr lang="en-US" altLang="en-US"/>
              <a:t>https://www.kaggle.com/datasets/burak3ergun/loan-data-set?resource=download</a:t>
            </a: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3063" y="358898"/>
            <a:ext cx="6097772" cy="568745"/>
          </a:xfrm>
          <a:prstGeom prst="rect">
            <a:avLst/>
          </a:prstGeom>
          <a:noFill/>
        </p:spPr>
        <p:txBody>
          <a:bodyPr wrap="square">
            <a:spAutoFit/>
          </a:bodyPr>
          <a:lstStyle/>
          <a:p>
            <a:pPr marL="742950" lvl="1" indent="-285750">
              <a:lnSpc>
                <a:spcPct val="200000"/>
              </a:lnSpc>
              <a:buFont typeface="Arial" panose="020B0604020202020204" pitchFamily="34" charset="0"/>
              <a:buChar char="•"/>
            </a:pPr>
            <a:r>
              <a:rPr lang="en-IN" b="0" i="0" dirty="0">
                <a:solidFill>
                  <a:srgbClr val="333333"/>
                </a:solidFill>
                <a:effectLst/>
                <a:latin typeface="Tomorrow"/>
              </a:rPr>
              <a:t>Basic EDA - Info, shape</a:t>
            </a:r>
            <a:endParaRPr lang="en-IN" b="0" i="0" dirty="0">
              <a:solidFill>
                <a:srgbClr val="333333"/>
              </a:solidFill>
              <a:effectLst/>
              <a:latin typeface="Tomorrow"/>
            </a:endParaRPr>
          </a:p>
        </p:txBody>
      </p:sp>
      <p:sp>
        <p:nvSpPr>
          <p:cNvPr id="5" name="TextBox 4"/>
          <p:cNvSpPr txBox="1"/>
          <p:nvPr/>
        </p:nvSpPr>
        <p:spPr>
          <a:xfrm>
            <a:off x="1877946" y="1331079"/>
            <a:ext cx="6097772" cy="923330"/>
          </a:xfrm>
          <a:prstGeom prst="rect">
            <a:avLst/>
          </a:prstGeom>
          <a:noFill/>
        </p:spPr>
        <p:txBody>
          <a:bodyPr wrap="square">
            <a:spAutoFit/>
          </a:bodyPr>
          <a:lstStyle/>
          <a:p>
            <a:r>
              <a:rPr lang="en-IN" b="0" dirty="0">
                <a:effectLst/>
                <a:latin typeface="Consolas" panose="020B0609020204030204" pitchFamily="49" charset="0"/>
              </a:rPr>
              <a:t>df.info()</a:t>
            </a:r>
            <a:endParaRPr lang="en-IN" b="0" dirty="0">
              <a:effectLst/>
              <a:latin typeface="Consolas" panose="020B0609020204030204" pitchFamily="49" charset="0"/>
            </a:endParaRPr>
          </a:p>
          <a:p>
            <a:r>
              <a:rPr lang="en-IN" b="0" dirty="0" err="1">
                <a:solidFill>
                  <a:srgbClr val="9CDCFE"/>
                </a:solidFill>
                <a:effectLst/>
                <a:latin typeface="Consolas" panose="020B0609020204030204" pitchFamily="49" charset="0"/>
              </a:rPr>
              <a:t>df</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describe</a:t>
            </a:r>
            <a:r>
              <a:rPr lang="en-IN" b="0" dirty="0">
                <a:solidFill>
                  <a:srgbClr val="CCCCCC"/>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a:p>
            <a:endParaRPr lang="en-IN" b="0" dirty="0">
              <a:effectLst/>
              <a:latin typeface="Consolas" panose="020B0609020204030204" pitchFamily="49" charset="0"/>
            </a:endParaRPr>
          </a:p>
        </p:txBody>
      </p:sp>
      <p:sp>
        <p:nvSpPr>
          <p:cNvPr id="2" name="Text Box 1"/>
          <p:cNvSpPr txBox="1"/>
          <p:nvPr/>
        </p:nvSpPr>
        <p:spPr>
          <a:xfrm>
            <a:off x="1128395" y="2657475"/>
            <a:ext cx="6096000" cy="645160"/>
          </a:xfrm>
          <a:prstGeom prst="rect">
            <a:avLst/>
          </a:prstGeom>
          <a:noFill/>
        </p:spPr>
        <p:txBody>
          <a:bodyPr wrap="square" rtlCol="0" anchor="t">
            <a:spAutoFit/>
          </a:bodyPr>
          <a:p>
            <a:r>
              <a:rPr lang="en-US"/>
              <a:t>https://www.analyticsvidhya.com/blog/2022/07/step-by-step-exploratory-data-analysis-eda-using-python/</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3909" y="337633"/>
            <a:ext cx="6097772" cy="706755"/>
          </a:xfrm>
          <a:prstGeom prst="rect">
            <a:avLst/>
          </a:prstGeom>
          <a:noFill/>
        </p:spPr>
        <p:txBody>
          <a:bodyPr wrap="square">
            <a:spAutoFit/>
          </a:bodyPr>
          <a:lstStyle/>
          <a:p>
            <a:pPr marL="742950" lvl="1" indent="-285750">
              <a:lnSpc>
                <a:spcPct val="200000"/>
              </a:lnSpc>
              <a:buFont typeface="Arial" panose="020B0604020202020204" pitchFamily="34" charset="0"/>
              <a:buChar char="•"/>
            </a:pPr>
            <a:r>
              <a:rPr lang="en-IN" sz="2000" b="1" i="0" dirty="0">
                <a:solidFill>
                  <a:srgbClr val="C00000"/>
                </a:solidFill>
                <a:effectLst/>
                <a:latin typeface="Arial" panose="020B0604020202020204" pitchFamily="34" charset="0"/>
                <a:cs typeface="Arial" panose="020B0604020202020204" pitchFamily="34" charset="0"/>
              </a:rPr>
              <a:t>Handling Missing Values</a:t>
            </a:r>
            <a:endParaRPr lang="en-IN" sz="2000" b="1" i="0" dirty="0">
              <a:solidFill>
                <a:srgbClr val="C00000"/>
              </a:solidFill>
              <a:effectLst/>
              <a:latin typeface="Arial" panose="020B0604020202020204" pitchFamily="34" charset="0"/>
              <a:cs typeface="Arial" panose="020B0604020202020204" pitchFamily="34" charset="0"/>
            </a:endParaRPr>
          </a:p>
        </p:txBody>
      </p:sp>
      <p:sp>
        <p:nvSpPr>
          <p:cNvPr id="5" name="TextBox 4"/>
          <p:cNvSpPr txBox="1"/>
          <p:nvPr/>
        </p:nvSpPr>
        <p:spPr>
          <a:xfrm>
            <a:off x="1356995" y="936625"/>
            <a:ext cx="8434070" cy="4540250"/>
          </a:xfrm>
          <a:prstGeom prst="rect">
            <a:avLst/>
          </a:prstGeom>
          <a:noFill/>
        </p:spPr>
        <p:txBody>
          <a:bodyPr wrap="square">
            <a:noAutofit/>
          </a:bodyPr>
          <a:lstStyle/>
          <a:p>
            <a:r>
              <a:rPr lang="en-US" b="0" dirty="0" err="1">
                <a:effectLst/>
                <a:latin typeface="Consolas" panose="020B0609020204030204" pitchFamily="49" charset="0"/>
              </a:rPr>
              <a:t>df.isna</a:t>
            </a:r>
            <a:r>
              <a:rPr lang="en-US" b="0" dirty="0">
                <a:effectLst/>
                <a:latin typeface="Consolas" panose="020B0609020204030204" pitchFamily="49" charset="0"/>
              </a:rPr>
              <a:t>().sum()  # show the null values</a:t>
            </a:r>
            <a:endParaRPr lang="en-US" b="0" dirty="0">
              <a:effectLst/>
              <a:latin typeface="Consolas" panose="020B0609020204030204" pitchFamily="49" charset="0"/>
            </a:endParaRPr>
          </a:p>
          <a:p>
            <a:endParaRPr lang="en-US" b="0" dirty="0">
              <a:effectLst/>
              <a:latin typeface="Consolas" panose="020B0609020204030204" pitchFamily="49" charset="0"/>
            </a:endParaRPr>
          </a:p>
          <a:p>
            <a:r>
              <a:rPr lang="en-IN" b="0" dirty="0" err="1">
                <a:effectLst/>
                <a:latin typeface="Consolas" panose="020B0609020204030204" pitchFamily="49" charset="0"/>
              </a:rPr>
              <a:t>df.dtypes</a:t>
            </a:r>
            <a:endParaRPr lang="en-IN" b="0" dirty="0">
              <a:effectLst/>
              <a:latin typeface="Consolas" panose="020B0609020204030204" pitchFamily="49" charset="0"/>
            </a:endParaRPr>
          </a:p>
          <a:p>
            <a:endParaRPr lang="en-IN" b="0" dirty="0">
              <a:effectLst/>
              <a:latin typeface="Consolas" panose="020B0609020204030204" pitchFamily="49" charset="0"/>
            </a:endParaRPr>
          </a:p>
          <a:p>
            <a:r>
              <a:rPr lang="en-US" b="0" dirty="0">
                <a:effectLst/>
                <a:latin typeface="Consolas" panose="020B0609020204030204" pitchFamily="49" charset="0"/>
              </a:rPr>
              <a:t># replace the null with mean or median or </a:t>
            </a:r>
            <a:r>
              <a:rPr lang="en-US" b="0" dirty="0" err="1">
                <a:effectLst/>
                <a:latin typeface="Consolas" panose="020B0609020204030204" pitchFamily="49" charset="0"/>
              </a:rPr>
              <a:t>anyvalue</a:t>
            </a:r>
            <a:endParaRPr lang="en-US" b="0" dirty="0">
              <a:effectLst/>
              <a:latin typeface="Consolas" panose="020B0609020204030204" pitchFamily="49" charset="0"/>
            </a:endParaRPr>
          </a:p>
          <a:p>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Fuel_capacity</a:t>
            </a:r>
            <a:r>
              <a:rPr lang="en-US" b="0" dirty="0">
                <a:effectLst/>
                <a:latin typeface="Consolas" panose="020B0609020204030204" pitchFamily="49" charset="0"/>
              </a:rPr>
              <a:t>"].</a:t>
            </a:r>
            <a:r>
              <a:rPr lang="en-US" b="0" dirty="0" err="1">
                <a:effectLst/>
                <a:latin typeface="Consolas" panose="020B0609020204030204" pitchFamily="49" charset="0"/>
              </a:rPr>
              <a:t>fillna</a:t>
            </a:r>
            <a:r>
              <a:rPr lang="en-US" b="0" dirty="0">
                <a:effectLst/>
                <a:latin typeface="Consolas" panose="020B0609020204030204" pitchFamily="49" charset="0"/>
              </a:rPr>
              <a:t>(</a:t>
            </a:r>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Fuel_capacity</a:t>
            </a:r>
            <a:r>
              <a:rPr lang="en-US" b="0" dirty="0">
                <a:effectLst/>
                <a:latin typeface="Consolas" panose="020B0609020204030204" pitchFamily="49" charset="0"/>
              </a:rPr>
              <a:t>"].mean())</a:t>
            </a:r>
            <a:endParaRPr lang="en-US" b="0" dirty="0">
              <a:effectLst/>
              <a:latin typeface="Consolas" panose="020B0609020204030204" pitchFamily="49" charset="0"/>
            </a:endParaRPr>
          </a:p>
          <a:p>
            <a:r>
              <a:rPr lang="en-US" b="0" dirty="0">
                <a:effectLst/>
                <a:latin typeface="Consolas" panose="020B0609020204030204" pitchFamily="49" charset="0"/>
              </a:rPr>
              <a:t># </a:t>
            </a:r>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embark_town</a:t>
            </a:r>
            <a:r>
              <a:rPr lang="en-US" b="0" dirty="0">
                <a:effectLst/>
                <a:latin typeface="Consolas" panose="020B0609020204030204" pitchFamily="49" charset="0"/>
              </a:rPr>
              <a:t>'] = </a:t>
            </a:r>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embark_town</a:t>
            </a:r>
            <a:r>
              <a:rPr lang="en-US" b="0" dirty="0">
                <a:effectLst/>
                <a:latin typeface="Consolas" panose="020B0609020204030204" pitchFamily="49" charset="0"/>
              </a:rPr>
              <a:t>'].</a:t>
            </a:r>
            <a:r>
              <a:rPr lang="en-US" b="0" dirty="0" err="1">
                <a:effectLst/>
                <a:latin typeface="Consolas" panose="020B0609020204030204" pitchFamily="49" charset="0"/>
              </a:rPr>
              <a:t>fillna</a:t>
            </a:r>
            <a:r>
              <a:rPr lang="en-US" b="0" dirty="0">
                <a:effectLst/>
                <a:latin typeface="Consolas" panose="020B0609020204030204" pitchFamily="49" charset="0"/>
              </a:rPr>
              <a:t>("Southampton")</a:t>
            </a:r>
            <a:endParaRPr lang="en-US" b="0" dirty="0">
              <a:effectLst/>
              <a:latin typeface="Consolas" panose="020B0609020204030204" pitchFamily="49" charset="0"/>
            </a:endParaRPr>
          </a:p>
          <a:p>
            <a:endParaRPr lang="en-US" dirty="0">
              <a:latin typeface="Consolas" panose="020B0609020204030204" pitchFamily="49" charset="0"/>
            </a:endParaRPr>
          </a:p>
          <a:p>
            <a:r>
              <a:rPr lang="en-IN" b="0" dirty="0" err="1">
                <a:effectLst/>
                <a:latin typeface="Consolas" panose="020B0609020204030204" pitchFamily="49" charset="0"/>
              </a:rPr>
              <a:t>df.dropna</a:t>
            </a:r>
            <a:r>
              <a:rPr lang="en-IN" b="0" dirty="0">
                <a:effectLst/>
                <a:latin typeface="Consolas" panose="020B0609020204030204" pitchFamily="49" charset="0"/>
              </a:rPr>
              <a:t>(</a:t>
            </a:r>
            <a:r>
              <a:rPr lang="en-IN" b="0" dirty="0" err="1">
                <a:effectLst/>
                <a:latin typeface="Consolas" panose="020B0609020204030204" pitchFamily="49" charset="0"/>
              </a:rPr>
              <a:t>inplace</a:t>
            </a:r>
            <a:r>
              <a:rPr lang="en-IN" b="0" dirty="0">
                <a:effectLst/>
                <a:latin typeface="Consolas" panose="020B0609020204030204" pitchFamily="49" charset="0"/>
              </a:rPr>
              <a:t>=True)</a:t>
            </a:r>
            <a:endParaRPr lang="en-IN" b="0" dirty="0">
              <a:effectLst/>
              <a:latin typeface="Consolas" panose="020B0609020204030204" pitchFamily="49" charset="0"/>
            </a:endParaRPr>
          </a:p>
          <a:p>
            <a:endParaRPr lang="en-US" b="0" dirty="0">
              <a:effectLst/>
              <a:latin typeface="Consolas" panose="020B0609020204030204" pitchFamily="49" charset="0"/>
            </a:endParaRPr>
          </a:p>
          <a:p>
            <a:r>
              <a:rPr lang="en-IN" b="0" dirty="0" err="1">
                <a:effectLst/>
                <a:latin typeface="Consolas" panose="020B0609020204030204" pitchFamily="49" charset="0"/>
              </a:rPr>
              <a:t>df.isna</a:t>
            </a:r>
            <a:r>
              <a:rPr lang="en-IN" b="0" dirty="0">
                <a:effectLst/>
                <a:latin typeface="Consolas" panose="020B0609020204030204" pitchFamily="49" charset="0"/>
              </a:rPr>
              <a:t>().sum()</a:t>
            </a:r>
            <a:endParaRPr lang="en-IN" b="0" dirty="0">
              <a:effectLst/>
              <a:latin typeface="Consolas" panose="020B0609020204030204" pitchFamily="49" charset="0"/>
            </a:endParaRPr>
          </a:p>
          <a:p>
            <a:endParaRPr lang="en-US" dirty="0">
              <a:latin typeface="Consolas" panose="020B0609020204030204" pitchFamily="49" charset="0"/>
            </a:endParaRPr>
          </a:p>
          <a:p>
            <a:r>
              <a:rPr lang="en-US" b="0" dirty="0" err="1">
                <a:effectLst/>
                <a:latin typeface="Consolas" panose="020B0609020204030204" pitchFamily="49" charset="0"/>
              </a:rPr>
              <a:t>df.duplicated</a:t>
            </a:r>
            <a:r>
              <a:rPr lang="en-US" b="0" dirty="0">
                <a:effectLst/>
                <a:latin typeface="Consolas" panose="020B0609020204030204" pitchFamily="49" charset="0"/>
              </a:rPr>
              <a:t>().sum() # check duplicate</a:t>
            </a:r>
            <a:endParaRPr lang="en-US" b="0" dirty="0">
              <a:effectLst/>
              <a:latin typeface="Consolas" panose="020B0609020204030204" pitchFamily="49" charset="0"/>
            </a:endParaRPr>
          </a:p>
          <a:p>
            <a:endParaRPr lang="en-US" b="0" dirty="0">
              <a:effectLst/>
              <a:latin typeface="Consolas" panose="020B0609020204030204" pitchFamily="49" charset="0"/>
            </a:endParaRPr>
          </a:p>
          <a:p>
            <a:r>
              <a:rPr lang="en-IN" b="0" dirty="0">
                <a:effectLst/>
                <a:latin typeface="Consolas" panose="020B0609020204030204" pitchFamily="49" charset="0"/>
              </a:rPr>
              <a:t># drop duplicate</a:t>
            </a:r>
            <a:endParaRPr lang="en-IN" b="0" dirty="0">
              <a:effectLst/>
              <a:latin typeface="Consolas" panose="020B0609020204030204" pitchFamily="49" charset="0"/>
            </a:endParaRPr>
          </a:p>
          <a:p>
            <a:r>
              <a:rPr lang="en-IN" b="0" dirty="0" err="1">
                <a:effectLst/>
                <a:latin typeface="Consolas" panose="020B0609020204030204" pitchFamily="49" charset="0"/>
              </a:rPr>
              <a:t>df.drop_duplicates</a:t>
            </a:r>
            <a:r>
              <a:rPr lang="en-IN" b="0" dirty="0">
                <a:effectLst/>
                <a:latin typeface="Consolas" panose="020B0609020204030204" pitchFamily="49" charset="0"/>
              </a:rPr>
              <a:t>(</a:t>
            </a:r>
            <a:r>
              <a:rPr lang="en-IN" b="0" dirty="0" err="1">
                <a:effectLst/>
                <a:latin typeface="Consolas" panose="020B0609020204030204" pitchFamily="49" charset="0"/>
              </a:rPr>
              <a:t>inplace</a:t>
            </a:r>
            <a:r>
              <a:rPr lang="en-IN" b="0" dirty="0">
                <a:effectLst/>
                <a:latin typeface="Consolas" panose="020B0609020204030204" pitchFamily="49" charset="0"/>
              </a:rPr>
              <a:t>=True)</a:t>
            </a:r>
            <a:endParaRPr lang="en-IN" b="0" dirty="0">
              <a:effectLst/>
              <a:latin typeface="Consolas" panose="020B0609020204030204" pitchFamily="49" charset="0"/>
            </a:endParaRPr>
          </a:p>
          <a:p>
            <a:endParaRPr lang="en-US" b="0" dirty="0">
              <a:effectLst/>
              <a:latin typeface="Consolas" panose="020B0609020204030204" pitchFamily="49" charset="0"/>
            </a:endParaRPr>
          </a:p>
        </p:txBody>
      </p:sp>
      <p:sp>
        <p:nvSpPr>
          <p:cNvPr id="2" name="Text Box 1"/>
          <p:cNvSpPr txBox="1"/>
          <p:nvPr/>
        </p:nvSpPr>
        <p:spPr>
          <a:xfrm>
            <a:off x="1116965" y="5585460"/>
            <a:ext cx="9055100" cy="645160"/>
          </a:xfrm>
          <a:prstGeom prst="rect">
            <a:avLst/>
          </a:prstGeom>
          <a:noFill/>
        </p:spPr>
        <p:txBody>
          <a:bodyPr wrap="square" rtlCol="0" anchor="t">
            <a:spAutoFit/>
          </a:bodyPr>
          <a:p>
            <a:r>
              <a:rPr lang="en-US">
                <a:solidFill>
                  <a:srgbClr val="00B0F0"/>
                </a:solidFill>
              </a:rPr>
              <a:t>https://www.analyticsvidhya.com/blog/2021/10/handling-missing-value/</a:t>
            </a:r>
            <a:endParaRPr lang="en-US">
              <a:solidFill>
                <a:srgbClr val="00B0F0"/>
              </a:solidFill>
            </a:endParaRPr>
          </a:p>
          <a:p>
            <a:r>
              <a:rPr lang="en-US">
                <a:solidFill>
                  <a:srgbClr val="00B0F0"/>
                </a:solidFill>
              </a:rPr>
              <a:t>https://www.geeksforgeeks.org/ml-handling-missing-values/</a:t>
            </a:r>
            <a:endParaRPr lang="en-US">
              <a:solidFill>
                <a:srgbClr val="00B0F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 y="0"/>
            <a:ext cx="6097772" cy="706755"/>
          </a:xfrm>
          <a:prstGeom prst="rect">
            <a:avLst/>
          </a:prstGeom>
          <a:noFill/>
        </p:spPr>
        <p:txBody>
          <a:bodyPr wrap="square">
            <a:spAutoFit/>
          </a:bodyPr>
          <a:lstStyle/>
          <a:p>
            <a:pPr lvl="1" indent="0">
              <a:lnSpc>
                <a:spcPct val="200000"/>
              </a:lnSpc>
              <a:buNone/>
            </a:pPr>
            <a:r>
              <a:rPr lang="en-IN" sz="2000" b="1" i="0" dirty="0">
                <a:solidFill>
                  <a:srgbClr val="C00000"/>
                </a:solidFill>
                <a:effectLst/>
                <a:latin typeface="Arial" panose="020B0604020202020204" pitchFamily="34" charset="0"/>
                <a:cs typeface="Arial" panose="020B0604020202020204" pitchFamily="34" charset="0"/>
              </a:rPr>
              <a:t>Handling Outliers</a:t>
            </a:r>
            <a:endParaRPr lang="en-IN" sz="2000" b="1" i="0" dirty="0">
              <a:solidFill>
                <a:srgbClr val="C00000"/>
              </a:solidFill>
              <a:effectLst/>
              <a:latin typeface="Arial" panose="020B0604020202020204" pitchFamily="34" charset="0"/>
              <a:cs typeface="Arial" panose="020B0604020202020204" pitchFamily="34" charset="0"/>
            </a:endParaRPr>
          </a:p>
        </p:txBody>
      </p:sp>
      <p:sp>
        <p:nvSpPr>
          <p:cNvPr id="5" name="TextBox 4"/>
          <p:cNvSpPr txBox="1"/>
          <p:nvPr/>
        </p:nvSpPr>
        <p:spPr>
          <a:xfrm>
            <a:off x="493395" y="756285"/>
            <a:ext cx="6247765" cy="5255895"/>
          </a:xfrm>
          <a:prstGeom prst="rect">
            <a:avLst/>
          </a:prstGeom>
          <a:noFill/>
        </p:spPr>
        <p:txBody>
          <a:bodyPr wrap="square">
            <a:noAutofit/>
          </a:bodyPr>
          <a:lstStyle/>
          <a:p>
            <a:r>
              <a:rPr lang="en-US" b="0" dirty="0">
                <a:effectLst/>
                <a:latin typeface="Consolas" panose="020B0609020204030204" pitchFamily="49" charset="0"/>
              </a:rPr>
              <a:t>import </a:t>
            </a:r>
            <a:r>
              <a:rPr lang="en-US" b="0" dirty="0" err="1">
                <a:effectLst/>
                <a:latin typeface="Consolas" panose="020B0609020204030204" pitchFamily="49" charset="0"/>
              </a:rPr>
              <a:t>matplotlib.pyplot</a:t>
            </a:r>
            <a:r>
              <a:rPr lang="en-US" b="0" dirty="0">
                <a:effectLst/>
                <a:latin typeface="Consolas" panose="020B0609020204030204" pitchFamily="49" charset="0"/>
              </a:rPr>
              <a:t> as </a:t>
            </a:r>
            <a:r>
              <a:rPr lang="en-US" b="0" dirty="0" err="1">
                <a:effectLst/>
                <a:latin typeface="Consolas" panose="020B0609020204030204" pitchFamily="49" charset="0"/>
              </a:rPr>
              <a:t>plt</a:t>
            </a:r>
            <a:endParaRPr lang="en-US" b="0" dirty="0">
              <a:effectLst/>
              <a:latin typeface="Consolas" panose="020B0609020204030204" pitchFamily="49" charset="0"/>
            </a:endParaRPr>
          </a:p>
          <a:p>
            <a:r>
              <a:rPr lang="en-US" b="0" dirty="0">
                <a:effectLst/>
                <a:latin typeface="Consolas" panose="020B0609020204030204" pitchFamily="49" charset="0"/>
              </a:rPr>
              <a:t>import seaborn as </a:t>
            </a:r>
            <a:r>
              <a:rPr lang="en-US" b="0" dirty="0" err="1">
                <a:effectLst/>
                <a:latin typeface="Consolas" panose="020B0609020204030204" pitchFamily="49" charset="0"/>
              </a:rPr>
              <a:t>sns</a:t>
            </a:r>
            <a:endParaRPr lang="en-US" b="0" dirty="0">
              <a:effectLst/>
              <a:latin typeface="Consolas" panose="020B0609020204030204" pitchFamily="49" charset="0"/>
            </a:endParaRPr>
          </a:p>
          <a:p>
            <a:endParaRPr lang="en-US" dirty="0">
              <a:latin typeface="Consolas" panose="020B0609020204030204" pitchFamily="49" charset="0"/>
            </a:endParaRPr>
          </a:p>
          <a:p>
            <a:r>
              <a:rPr lang="en-IN" b="0" dirty="0" err="1">
                <a:effectLst/>
                <a:latin typeface="Consolas" panose="020B0609020204030204" pitchFamily="49" charset="0"/>
              </a:rPr>
              <a:t>df.columns</a:t>
            </a:r>
            <a:endParaRPr lang="en-IN" b="0" dirty="0">
              <a:effectLst/>
              <a:latin typeface="Consolas" panose="020B0609020204030204" pitchFamily="49" charset="0"/>
            </a:endParaRPr>
          </a:p>
          <a:p>
            <a:endParaRPr lang="en-US" b="0" dirty="0">
              <a:effectLst/>
              <a:latin typeface="Consolas" panose="020B0609020204030204" pitchFamily="49" charset="0"/>
            </a:endParaRPr>
          </a:p>
          <a:p>
            <a:r>
              <a:rPr lang="en-IN" b="0" dirty="0">
                <a:effectLst/>
                <a:latin typeface="Consolas" panose="020B0609020204030204" pitchFamily="49" charset="0"/>
              </a:rPr>
              <a:t>#To check outliers &gt;&gt; </a:t>
            </a:r>
            <a:r>
              <a:rPr lang="en-IN" b="0" dirty="0" err="1">
                <a:effectLst/>
                <a:latin typeface="Consolas" panose="020B0609020204030204" pitchFamily="49" charset="0"/>
              </a:rPr>
              <a:t>distplot</a:t>
            </a:r>
            <a:r>
              <a:rPr lang="en-IN" b="0" dirty="0">
                <a:effectLst/>
                <a:latin typeface="Consolas" panose="020B0609020204030204" pitchFamily="49" charset="0"/>
              </a:rPr>
              <a:t>, boxplot</a:t>
            </a:r>
            <a:endParaRPr lang="en-IN" b="0" dirty="0">
              <a:effectLst/>
              <a:latin typeface="Consolas" panose="020B0609020204030204" pitchFamily="49" charset="0"/>
            </a:endParaRPr>
          </a:p>
          <a:p>
            <a:br>
              <a:rPr lang="en-IN" b="0" dirty="0">
                <a:effectLst/>
                <a:latin typeface="Consolas" panose="020B0609020204030204" pitchFamily="49" charset="0"/>
              </a:rPr>
            </a:br>
            <a:r>
              <a:rPr lang="en-IN" b="0" dirty="0" err="1">
                <a:effectLst/>
                <a:latin typeface="Consolas" panose="020B0609020204030204" pitchFamily="49" charset="0"/>
              </a:rPr>
              <a:t>plt.figure</a:t>
            </a:r>
            <a:r>
              <a:rPr lang="en-IN" b="0" dirty="0">
                <a:effectLst/>
                <a:latin typeface="Consolas" panose="020B0609020204030204" pitchFamily="49" charset="0"/>
              </a:rPr>
              <a:t>(</a:t>
            </a:r>
            <a:r>
              <a:rPr lang="en-IN" b="0" dirty="0" err="1">
                <a:effectLst/>
                <a:latin typeface="Consolas" panose="020B0609020204030204" pitchFamily="49" charset="0"/>
              </a:rPr>
              <a:t>figsize</a:t>
            </a:r>
            <a:r>
              <a:rPr lang="en-IN" b="0" dirty="0">
                <a:effectLst/>
                <a:latin typeface="Consolas" panose="020B0609020204030204" pitchFamily="49" charset="0"/>
              </a:rPr>
              <a:t> = (12, 5))</a:t>
            </a:r>
            <a:endParaRPr lang="en-IN" b="0" dirty="0">
              <a:effectLst/>
              <a:latin typeface="Consolas" panose="020B0609020204030204" pitchFamily="49" charset="0"/>
            </a:endParaRPr>
          </a:p>
          <a:p>
            <a:r>
              <a:rPr lang="en-IN" b="0" dirty="0" err="1">
                <a:effectLst/>
                <a:latin typeface="Consolas" panose="020B0609020204030204" pitchFamily="49" charset="0"/>
              </a:rPr>
              <a:t>plt.subplot</a:t>
            </a:r>
            <a:r>
              <a:rPr lang="en-IN" b="0" dirty="0">
                <a:effectLst/>
                <a:latin typeface="Consolas" panose="020B0609020204030204" pitchFamily="49" charset="0"/>
              </a:rPr>
              <a:t>(1, 2, 1)</a:t>
            </a:r>
            <a:endParaRPr lang="en-IN" b="0" dirty="0">
              <a:effectLst/>
              <a:latin typeface="Consolas" panose="020B0609020204030204" pitchFamily="49" charset="0"/>
            </a:endParaRPr>
          </a:p>
          <a:p>
            <a:r>
              <a:rPr lang="en-IN" b="0" dirty="0" err="1">
                <a:effectLst/>
                <a:latin typeface="Consolas" panose="020B0609020204030204" pitchFamily="49" charset="0"/>
              </a:rPr>
              <a:t>sns.histplot</a:t>
            </a:r>
            <a:r>
              <a:rPr lang="en-IN" b="0" dirty="0">
                <a:effectLst/>
                <a:latin typeface="Consolas" panose="020B0609020204030204" pitchFamily="49" charset="0"/>
              </a:rPr>
              <a:t>(</a:t>
            </a:r>
            <a:r>
              <a:rPr lang="en-IN" b="0" dirty="0" err="1">
                <a:effectLst/>
                <a:latin typeface="Consolas" panose="020B0609020204030204" pitchFamily="49" charset="0"/>
              </a:rPr>
              <a:t>df</a:t>
            </a:r>
            <a:r>
              <a:rPr lang="en-IN" b="0" dirty="0">
                <a:effectLst/>
                <a:latin typeface="Consolas" panose="020B0609020204030204" pitchFamily="49" charset="0"/>
              </a:rPr>
              <a:t>['</a:t>
            </a:r>
            <a:r>
              <a:rPr lang="en-IN" b="0" dirty="0" err="1">
                <a:effectLst/>
                <a:latin typeface="Consolas" panose="020B0609020204030204" pitchFamily="49" charset="0"/>
              </a:rPr>
              <a:t>Price_in_thousands</a:t>
            </a:r>
            <a:r>
              <a:rPr lang="en-IN" b="0" dirty="0">
                <a:effectLst/>
                <a:latin typeface="Consolas" panose="020B0609020204030204" pitchFamily="49" charset="0"/>
              </a:rPr>
              <a:t>'], </a:t>
            </a:r>
            <a:r>
              <a:rPr lang="en-IN" b="0" dirty="0" err="1">
                <a:effectLst/>
                <a:latin typeface="Consolas" panose="020B0609020204030204" pitchFamily="49" charset="0"/>
              </a:rPr>
              <a:t>kde</a:t>
            </a:r>
            <a:r>
              <a:rPr lang="en-IN" b="0" dirty="0">
                <a:effectLst/>
                <a:latin typeface="Consolas" panose="020B0609020204030204" pitchFamily="49" charset="0"/>
              </a:rPr>
              <a:t> = True)</a:t>
            </a:r>
            <a:endParaRPr lang="en-IN" b="0" dirty="0">
              <a:effectLst/>
              <a:latin typeface="Consolas" panose="020B0609020204030204" pitchFamily="49" charset="0"/>
            </a:endParaRPr>
          </a:p>
          <a:p>
            <a:r>
              <a:rPr lang="en-IN" b="0" dirty="0" err="1">
                <a:effectLst/>
                <a:latin typeface="Consolas" panose="020B0609020204030204" pitchFamily="49" charset="0"/>
              </a:rPr>
              <a:t>plt.title</a:t>
            </a:r>
            <a:r>
              <a:rPr lang="en-IN" b="0" dirty="0">
                <a:effectLst/>
                <a:latin typeface="Consolas" panose="020B0609020204030204" pitchFamily="49" charset="0"/>
              </a:rPr>
              <a:t>("</a:t>
            </a:r>
            <a:r>
              <a:rPr lang="en-IN" b="0" dirty="0" err="1">
                <a:effectLst/>
                <a:latin typeface="Consolas" panose="020B0609020204030204" pitchFamily="49" charset="0"/>
              </a:rPr>
              <a:t>Dist</a:t>
            </a:r>
            <a:r>
              <a:rPr lang="en-IN" b="0" dirty="0">
                <a:effectLst/>
                <a:latin typeface="Consolas" panose="020B0609020204030204" pitchFamily="49" charset="0"/>
              </a:rPr>
              <a:t> plot")</a:t>
            </a:r>
            <a:endParaRPr lang="en-IN" b="0" dirty="0">
              <a:effectLst/>
              <a:latin typeface="Consolas" panose="020B0609020204030204" pitchFamily="49" charset="0"/>
            </a:endParaRPr>
          </a:p>
          <a:p>
            <a:br>
              <a:rPr lang="en-IN" b="0" dirty="0">
                <a:effectLst/>
                <a:latin typeface="Consolas" panose="020B0609020204030204" pitchFamily="49" charset="0"/>
              </a:rPr>
            </a:br>
            <a:r>
              <a:rPr lang="en-IN" b="0" dirty="0" err="1">
                <a:effectLst/>
                <a:latin typeface="Consolas" panose="020B0609020204030204" pitchFamily="49" charset="0"/>
              </a:rPr>
              <a:t>plt.subplot</a:t>
            </a:r>
            <a:r>
              <a:rPr lang="en-IN" b="0" dirty="0">
                <a:effectLst/>
                <a:latin typeface="Consolas" panose="020B0609020204030204" pitchFamily="49" charset="0"/>
              </a:rPr>
              <a:t>(1, 2, 2)</a:t>
            </a:r>
            <a:endParaRPr lang="en-IN" b="0" dirty="0">
              <a:effectLst/>
              <a:latin typeface="Consolas" panose="020B0609020204030204" pitchFamily="49" charset="0"/>
            </a:endParaRPr>
          </a:p>
          <a:p>
            <a:r>
              <a:rPr lang="en-IN" b="0" dirty="0" err="1">
                <a:effectLst/>
                <a:latin typeface="Consolas" panose="020B0609020204030204" pitchFamily="49" charset="0"/>
              </a:rPr>
              <a:t>sns.boxplot</a:t>
            </a:r>
            <a:r>
              <a:rPr lang="en-IN" b="0" dirty="0">
                <a:effectLst/>
                <a:latin typeface="Consolas" panose="020B0609020204030204" pitchFamily="49" charset="0"/>
              </a:rPr>
              <a:t>(data = </a:t>
            </a:r>
            <a:r>
              <a:rPr lang="en-IN" b="0" dirty="0" err="1">
                <a:effectLst/>
                <a:latin typeface="Consolas" panose="020B0609020204030204" pitchFamily="49" charset="0"/>
              </a:rPr>
              <a:t>df</a:t>
            </a:r>
            <a:r>
              <a:rPr lang="en-IN" b="0" dirty="0">
                <a:effectLst/>
                <a:latin typeface="Consolas" panose="020B0609020204030204" pitchFamily="49" charset="0"/>
              </a:rPr>
              <a:t>, x  = '</a:t>
            </a:r>
            <a:r>
              <a:rPr lang="en-IN" b="0" dirty="0" err="1">
                <a:effectLst/>
                <a:latin typeface="Consolas" panose="020B0609020204030204" pitchFamily="49" charset="0"/>
              </a:rPr>
              <a:t>Price_in_thousands</a:t>
            </a:r>
            <a:r>
              <a:rPr lang="en-IN" b="0" dirty="0">
                <a:effectLst/>
                <a:latin typeface="Consolas" panose="020B0609020204030204" pitchFamily="49" charset="0"/>
              </a:rPr>
              <a:t>')</a:t>
            </a:r>
            <a:endParaRPr lang="en-IN" b="0" dirty="0">
              <a:effectLst/>
              <a:latin typeface="Consolas" panose="020B0609020204030204" pitchFamily="49" charset="0"/>
            </a:endParaRPr>
          </a:p>
          <a:p>
            <a:r>
              <a:rPr lang="en-IN" b="0" dirty="0" err="1">
                <a:effectLst/>
                <a:latin typeface="Consolas" panose="020B0609020204030204" pitchFamily="49" charset="0"/>
              </a:rPr>
              <a:t>plt.title</a:t>
            </a:r>
            <a:r>
              <a:rPr lang="en-IN" b="0" dirty="0">
                <a:effectLst/>
                <a:latin typeface="Consolas" panose="020B0609020204030204" pitchFamily="49" charset="0"/>
              </a:rPr>
              <a:t>("Box plot")</a:t>
            </a:r>
            <a:endParaRPr lang="en-IN" b="0" dirty="0">
              <a:effectLst/>
              <a:latin typeface="Consolas" panose="020B0609020204030204" pitchFamily="49" charset="0"/>
            </a:endParaRPr>
          </a:p>
          <a:p>
            <a:br>
              <a:rPr lang="en-IN" b="0" dirty="0">
                <a:effectLst/>
                <a:latin typeface="Consolas" panose="020B0609020204030204" pitchFamily="49" charset="0"/>
              </a:rPr>
            </a:br>
            <a:r>
              <a:rPr lang="en-IN" b="0" dirty="0" err="1">
                <a:effectLst/>
                <a:latin typeface="Consolas" panose="020B0609020204030204" pitchFamily="49" charset="0"/>
              </a:rPr>
              <a:t>plt.show</a:t>
            </a:r>
            <a:r>
              <a:rPr lang="en-IN" b="0" dirty="0">
                <a:effectLst/>
                <a:latin typeface="Consolas" panose="020B0609020204030204" pitchFamily="49" charset="0"/>
              </a:rPr>
              <a:t>()</a:t>
            </a:r>
            <a:endParaRPr lang="en-IN" b="0" dirty="0">
              <a:effectLst/>
              <a:latin typeface="Consolas" panose="020B0609020204030204" pitchFamily="49" charset="0"/>
            </a:endParaRPr>
          </a:p>
          <a:p>
            <a:endParaRPr lang="en-US" b="0" dirty="0">
              <a:effectLst/>
              <a:latin typeface="Consolas" panose="020B0609020204030204" pitchFamily="49" charset="0"/>
            </a:endParaRPr>
          </a:p>
        </p:txBody>
      </p:sp>
      <p:sp>
        <p:nvSpPr>
          <p:cNvPr id="7" name="TextBox 6"/>
          <p:cNvSpPr txBox="1"/>
          <p:nvPr/>
        </p:nvSpPr>
        <p:spPr>
          <a:xfrm>
            <a:off x="6656070" y="594360"/>
            <a:ext cx="5389245" cy="4754880"/>
          </a:xfrm>
          <a:prstGeom prst="rect">
            <a:avLst/>
          </a:prstGeom>
          <a:noFill/>
        </p:spPr>
        <p:txBody>
          <a:bodyPr wrap="square">
            <a:noAutofit/>
          </a:bodyPr>
          <a:lstStyle/>
          <a:p>
            <a:r>
              <a:rPr lang="en-US" b="0" dirty="0">
                <a:effectLst/>
                <a:latin typeface="Consolas" panose="020B0609020204030204" pitchFamily="49" charset="0"/>
              </a:rPr>
              <a:t>Q1 = </a:t>
            </a:r>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Price_in_thousands</a:t>
            </a:r>
            <a:r>
              <a:rPr lang="en-US" b="0" dirty="0">
                <a:effectLst/>
                <a:latin typeface="Consolas" panose="020B0609020204030204" pitchFamily="49" charset="0"/>
              </a:rPr>
              <a:t>'].quantile(0.25)</a:t>
            </a:r>
            <a:endParaRPr lang="en-US" b="0" dirty="0">
              <a:effectLst/>
              <a:latin typeface="Consolas" panose="020B0609020204030204" pitchFamily="49" charset="0"/>
            </a:endParaRPr>
          </a:p>
          <a:p>
            <a:r>
              <a:rPr lang="en-US" b="0" dirty="0">
                <a:effectLst/>
                <a:latin typeface="Consolas" panose="020B0609020204030204" pitchFamily="49" charset="0"/>
              </a:rPr>
              <a:t>Q3 = </a:t>
            </a:r>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Price_in_thousands</a:t>
            </a:r>
            <a:r>
              <a:rPr lang="en-US" b="0" dirty="0">
                <a:effectLst/>
                <a:latin typeface="Consolas" panose="020B0609020204030204" pitchFamily="49" charset="0"/>
              </a:rPr>
              <a:t>'].quantile(0.75)</a:t>
            </a:r>
            <a:endParaRPr lang="en-US" b="0" dirty="0">
              <a:effectLst/>
              <a:latin typeface="Consolas" panose="020B0609020204030204" pitchFamily="49" charset="0"/>
            </a:endParaRPr>
          </a:p>
          <a:p>
            <a:endParaRPr lang="en-US" dirty="0">
              <a:latin typeface="Consolas" panose="020B0609020204030204" pitchFamily="49" charset="0"/>
            </a:endParaRPr>
          </a:p>
          <a:p>
            <a:r>
              <a:rPr lang="en-IN" b="0" dirty="0">
                <a:effectLst/>
                <a:latin typeface="Consolas" panose="020B0609020204030204" pitchFamily="49" charset="0"/>
              </a:rPr>
              <a:t>IQR = Q3-Q1</a:t>
            </a:r>
            <a:endParaRPr lang="en-IN" b="0" dirty="0">
              <a:effectLst/>
              <a:latin typeface="Consolas" panose="020B0609020204030204" pitchFamily="49" charset="0"/>
            </a:endParaRPr>
          </a:p>
          <a:p>
            <a:r>
              <a:rPr lang="en-IN" b="0" dirty="0">
                <a:effectLst/>
                <a:latin typeface="Consolas" panose="020B0609020204030204" pitchFamily="49" charset="0"/>
              </a:rPr>
              <a:t>IQR</a:t>
            </a:r>
            <a:endParaRPr lang="en-IN" b="0" dirty="0">
              <a:effectLst/>
              <a:latin typeface="Consolas" panose="020B0609020204030204" pitchFamily="49" charset="0"/>
            </a:endParaRPr>
          </a:p>
          <a:p>
            <a:endParaRPr lang="en-US" b="0" dirty="0">
              <a:effectLst/>
              <a:latin typeface="Consolas" panose="020B0609020204030204" pitchFamily="49" charset="0"/>
            </a:endParaRPr>
          </a:p>
          <a:p>
            <a:r>
              <a:rPr lang="en-IN" b="0" dirty="0" err="1">
                <a:effectLst/>
                <a:latin typeface="Consolas" panose="020B0609020204030204" pitchFamily="49" charset="0"/>
              </a:rPr>
              <a:t>lower_fence</a:t>
            </a:r>
            <a:r>
              <a:rPr lang="en-IN" b="0" dirty="0">
                <a:effectLst/>
                <a:latin typeface="Consolas" panose="020B0609020204030204" pitchFamily="49" charset="0"/>
              </a:rPr>
              <a:t> = Q1-1.5*IQR</a:t>
            </a:r>
            <a:endParaRPr lang="en-IN" b="0" dirty="0">
              <a:effectLst/>
              <a:latin typeface="Consolas" panose="020B0609020204030204" pitchFamily="49" charset="0"/>
            </a:endParaRPr>
          </a:p>
          <a:p>
            <a:r>
              <a:rPr lang="en-IN" b="0" dirty="0" err="1">
                <a:effectLst/>
                <a:latin typeface="Consolas" panose="020B0609020204030204" pitchFamily="49" charset="0"/>
              </a:rPr>
              <a:t>upper_fence</a:t>
            </a:r>
            <a:r>
              <a:rPr lang="en-IN" b="0" dirty="0">
                <a:effectLst/>
                <a:latin typeface="Consolas" panose="020B0609020204030204" pitchFamily="49" charset="0"/>
              </a:rPr>
              <a:t> = Q3+1.5*IQR</a:t>
            </a:r>
            <a:endParaRPr lang="en-IN" b="0" dirty="0">
              <a:effectLst/>
              <a:latin typeface="Consolas" panose="020B0609020204030204" pitchFamily="49" charset="0"/>
            </a:endParaRPr>
          </a:p>
          <a:p>
            <a:endParaRPr lang="en-US" dirty="0">
              <a:latin typeface="Consolas" panose="020B0609020204030204" pitchFamily="49" charset="0"/>
            </a:endParaRPr>
          </a:p>
          <a:p>
            <a:endParaRPr lang="en-US" b="0" dirty="0">
              <a:effectLst/>
              <a:latin typeface="Consolas" panose="020B0609020204030204" pitchFamily="49" charset="0"/>
            </a:endParaRPr>
          </a:p>
          <a:p>
            <a:r>
              <a:rPr lang="en-US" b="0" dirty="0">
                <a:effectLst/>
                <a:latin typeface="Consolas" panose="020B0609020204030204" pitchFamily="49" charset="0"/>
              </a:rPr>
              <a:t>#dropping the outlier</a:t>
            </a:r>
            <a:endParaRPr lang="en-US" b="0" dirty="0">
              <a:effectLst/>
              <a:latin typeface="Consolas" panose="020B0609020204030204" pitchFamily="49" charset="0"/>
            </a:endParaRPr>
          </a:p>
          <a:p>
            <a:r>
              <a:rPr lang="en-US" b="0" dirty="0" err="1">
                <a:effectLst/>
                <a:latin typeface="Consolas" panose="020B0609020204030204" pitchFamily="49" charset="0"/>
              </a:rPr>
              <a:t>df_filtered</a:t>
            </a:r>
            <a:r>
              <a:rPr lang="en-US" b="0" dirty="0">
                <a:effectLst/>
                <a:latin typeface="Consolas" panose="020B0609020204030204" pitchFamily="49" charset="0"/>
              </a:rPr>
              <a:t> = </a:t>
            </a:r>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df.Price_in_thousands</a:t>
            </a:r>
            <a:r>
              <a:rPr lang="en-US" b="0" dirty="0">
                <a:effectLst/>
                <a:latin typeface="Consolas" panose="020B0609020204030204" pitchFamily="49" charset="0"/>
              </a:rPr>
              <a:t> &gt;= </a:t>
            </a:r>
            <a:r>
              <a:rPr lang="en-US" b="0" dirty="0" err="1">
                <a:effectLst/>
                <a:latin typeface="Consolas" panose="020B0609020204030204" pitchFamily="49" charset="0"/>
              </a:rPr>
              <a:t>lower_fence</a:t>
            </a:r>
            <a:r>
              <a:rPr lang="en-US" b="0" dirty="0">
                <a:effectLst/>
                <a:latin typeface="Consolas" panose="020B0609020204030204" pitchFamily="49" charset="0"/>
              </a:rPr>
              <a:t>) &amp; </a:t>
            </a:r>
            <a:endParaRPr lang="en-US" b="0" dirty="0">
              <a:effectLst/>
              <a:latin typeface="Consolas" panose="020B0609020204030204" pitchFamily="49" charset="0"/>
            </a:endParaRPr>
          </a:p>
          <a:p>
            <a:r>
              <a:rPr lang="en-US" b="0" dirty="0">
                <a:effectLst/>
                <a:latin typeface="Consolas" panose="020B0609020204030204" pitchFamily="49" charset="0"/>
              </a:rPr>
              <a:t>                 (</a:t>
            </a:r>
            <a:r>
              <a:rPr lang="en-US" b="0" dirty="0" err="1">
                <a:effectLst/>
                <a:latin typeface="Consolas" panose="020B0609020204030204" pitchFamily="49" charset="0"/>
              </a:rPr>
              <a:t>df.Price_in_thousands</a:t>
            </a:r>
            <a:r>
              <a:rPr lang="en-US" b="0" dirty="0">
                <a:effectLst/>
                <a:latin typeface="Consolas" panose="020B0609020204030204" pitchFamily="49" charset="0"/>
              </a:rPr>
              <a:t> &lt;= </a:t>
            </a:r>
            <a:r>
              <a:rPr lang="en-US" b="0" dirty="0" err="1">
                <a:effectLst/>
                <a:latin typeface="Consolas" panose="020B0609020204030204" pitchFamily="49" charset="0"/>
              </a:rPr>
              <a:t>upper_fence</a:t>
            </a:r>
            <a:r>
              <a:rPr lang="en-US" b="0" dirty="0">
                <a:effectLst/>
                <a:latin typeface="Consolas" panose="020B0609020204030204" pitchFamily="49" charset="0"/>
              </a:rPr>
              <a:t>)] </a:t>
            </a:r>
            <a:endParaRPr lang="en-US" b="0" dirty="0">
              <a:effectLst/>
              <a:latin typeface="Consolas" panose="020B0609020204030204" pitchFamily="49" charset="0"/>
            </a:endParaRPr>
          </a:p>
          <a:p>
            <a:endParaRPr lang="en-US" b="0" dirty="0">
              <a:effectLst/>
              <a:latin typeface="Consolas" panose="020B0609020204030204" pitchFamily="49" charset="0"/>
            </a:endParaRPr>
          </a:p>
        </p:txBody>
      </p:sp>
      <p:sp>
        <p:nvSpPr>
          <p:cNvPr id="2" name="Text Box 1"/>
          <p:cNvSpPr txBox="1"/>
          <p:nvPr/>
        </p:nvSpPr>
        <p:spPr>
          <a:xfrm>
            <a:off x="3201670" y="5229225"/>
            <a:ext cx="8990330" cy="1198880"/>
          </a:xfrm>
          <a:prstGeom prst="rect">
            <a:avLst/>
          </a:prstGeom>
          <a:noFill/>
        </p:spPr>
        <p:txBody>
          <a:bodyPr wrap="square" rtlCol="0" anchor="t">
            <a:spAutoFit/>
          </a:bodyPr>
          <a:p>
            <a:r>
              <a:rPr lang="en-US">
                <a:solidFill>
                  <a:srgbClr val="00B0F0"/>
                </a:solidFill>
              </a:rPr>
              <a:t>https://medium.com/analytics-vidhya/how-to-remove-outliers-for-machine-learning-24620c4657e8</a:t>
            </a:r>
            <a:endParaRPr lang="en-US">
              <a:solidFill>
                <a:srgbClr val="00B0F0"/>
              </a:solidFill>
            </a:endParaRPr>
          </a:p>
          <a:p>
            <a:r>
              <a:rPr lang="en-US">
                <a:solidFill>
                  <a:srgbClr val="00B0F0"/>
                </a:solidFill>
              </a:rPr>
              <a:t>https://www.analyticsvidhya.com/blog/2021/05/detecting-and-treating-outliers-treating-the-odd-one-out/</a:t>
            </a:r>
            <a:endParaRPr lang="en-US">
              <a:solidFill>
                <a:srgbClr val="00B0F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0747" y="0"/>
            <a:ext cx="6097772" cy="706755"/>
          </a:xfrm>
          <a:prstGeom prst="rect">
            <a:avLst/>
          </a:prstGeom>
          <a:noFill/>
        </p:spPr>
        <p:txBody>
          <a:bodyPr wrap="square">
            <a:spAutoFit/>
          </a:bodyPr>
          <a:lstStyle/>
          <a:p>
            <a:pPr lvl="1" indent="0">
              <a:lnSpc>
                <a:spcPct val="200000"/>
              </a:lnSpc>
              <a:buNone/>
            </a:pPr>
            <a:r>
              <a:rPr lang="en-IN" sz="2000" b="1" i="0" dirty="0">
                <a:solidFill>
                  <a:srgbClr val="C00000"/>
                </a:solidFill>
                <a:effectLst/>
                <a:latin typeface="Arial" panose="020B0604020202020204" pitchFamily="34" charset="0"/>
                <a:cs typeface="Arial" panose="020B0604020202020204" pitchFamily="34" charset="0"/>
              </a:rPr>
              <a:t>Handling Skewness</a:t>
            </a:r>
            <a:endParaRPr lang="en-IN" sz="2000" b="1" i="0" dirty="0">
              <a:solidFill>
                <a:srgbClr val="C00000"/>
              </a:solidFill>
              <a:effectLst/>
              <a:latin typeface="Arial" panose="020B0604020202020204" pitchFamily="34" charset="0"/>
              <a:cs typeface="Arial" panose="020B0604020202020204" pitchFamily="34" charset="0"/>
            </a:endParaRPr>
          </a:p>
        </p:txBody>
      </p:sp>
      <p:sp>
        <p:nvSpPr>
          <p:cNvPr id="5" name="TextBox 4"/>
          <p:cNvSpPr txBox="1"/>
          <p:nvPr/>
        </p:nvSpPr>
        <p:spPr>
          <a:xfrm>
            <a:off x="574158" y="568745"/>
            <a:ext cx="9922835" cy="1754326"/>
          </a:xfrm>
          <a:prstGeom prst="rect">
            <a:avLst/>
          </a:prstGeom>
          <a:noFill/>
        </p:spPr>
        <p:txBody>
          <a:bodyPr wrap="square">
            <a:spAutoFit/>
          </a:bodyPr>
          <a:lstStyle/>
          <a:p>
            <a:r>
              <a:rPr lang="en-IN" b="0" dirty="0">
                <a:effectLst/>
                <a:latin typeface="Consolas" panose="020B0609020204030204" pitchFamily="49" charset="0"/>
              </a:rPr>
              <a:t>### Understanding the distribution of the column - __</a:t>
            </a:r>
            <a:r>
              <a:rPr lang="en-IN" b="0" dirty="0" err="1">
                <a:effectLst/>
                <a:latin typeface="Consolas" panose="020B0609020204030204" pitchFamily="49" charset="0"/>
              </a:rPr>
              <a:t>year_resale_value</a:t>
            </a:r>
            <a:endParaRPr lang="en-IN" b="0" dirty="0">
              <a:effectLst/>
              <a:latin typeface="Consolas" panose="020B0609020204030204" pitchFamily="49" charset="0"/>
            </a:endParaRPr>
          </a:p>
          <a:p>
            <a:br>
              <a:rPr lang="en-IN" b="0" dirty="0">
                <a:effectLst/>
                <a:latin typeface="Consolas" panose="020B0609020204030204" pitchFamily="49" charset="0"/>
              </a:rPr>
            </a:br>
            <a:r>
              <a:rPr lang="en-IN" b="0" dirty="0" err="1">
                <a:effectLst/>
                <a:latin typeface="Consolas" panose="020B0609020204030204" pitchFamily="49" charset="0"/>
              </a:rPr>
              <a:t>sns.distplot</a:t>
            </a:r>
            <a:r>
              <a:rPr lang="en-IN" b="0" dirty="0">
                <a:effectLst/>
                <a:latin typeface="Consolas" panose="020B0609020204030204" pitchFamily="49" charset="0"/>
              </a:rPr>
              <a:t>(</a:t>
            </a:r>
            <a:r>
              <a:rPr lang="en-IN" b="0" dirty="0" err="1">
                <a:effectLst/>
                <a:latin typeface="Consolas" panose="020B0609020204030204" pitchFamily="49" charset="0"/>
              </a:rPr>
              <a:t>df</a:t>
            </a:r>
            <a:r>
              <a:rPr lang="en-IN" b="0" dirty="0">
                <a:effectLst/>
                <a:latin typeface="Consolas" panose="020B0609020204030204" pitchFamily="49" charset="0"/>
              </a:rPr>
              <a:t>['__</a:t>
            </a:r>
            <a:r>
              <a:rPr lang="en-IN" b="0" dirty="0" err="1">
                <a:effectLst/>
                <a:latin typeface="Consolas" panose="020B0609020204030204" pitchFamily="49" charset="0"/>
              </a:rPr>
              <a:t>year_resale_value</a:t>
            </a:r>
            <a:r>
              <a:rPr lang="en-IN" b="0" dirty="0">
                <a:effectLst/>
                <a:latin typeface="Consolas" panose="020B0609020204030204" pitchFamily="49" charset="0"/>
              </a:rPr>
              <a:t>'], label = 'Skewness: %.2f'%(</a:t>
            </a:r>
            <a:r>
              <a:rPr lang="en-IN" b="0" dirty="0" err="1">
                <a:effectLst/>
                <a:latin typeface="Consolas" panose="020B0609020204030204" pitchFamily="49" charset="0"/>
              </a:rPr>
              <a:t>df</a:t>
            </a:r>
            <a:r>
              <a:rPr lang="en-IN" b="0" dirty="0">
                <a:effectLst/>
                <a:latin typeface="Consolas" panose="020B0609020204030204" pitchFamily="49" charset="0"/>
              </a:rPr>
              <a:t>['__</a:t>
            </a:r>
            <a:r>
              <a:rPr lang="en-IN" b="0" dirty="0" err="1">
                <a:effectLst/>
                <a:latin typeface="Consolas" panose="020B0609020204030204" pitchFamily="49" charset="0"/>
              </a:rPr>
              <a:t>year_resale_value</a:t>
            </a:r>
            <a:r>
              <a:rPr lang="en-IN" b="0" dirty="0">
                <a:effectLst/>
                <a:latin typeface="Consolas" panose="020B0609020204030204" pitchFamily="49" charset="0"/>
              </a:rPr>
              <a:t>'].skew()))</a:t>
            </a:r>
            <a:endParaRPr lang="en-IN" b="0" dirty="0">
              <a:effectLst/>
              <a:latin typeface="Consolas" panose="020B0609020204030204" pitchFamily="49" charset="0"/>
            </a:endParaRPr>
          </a:p>
          <a:p>
            <a:r>
              <a:rPr lang="en-IN" b="0" dirty="0" err="1">
                <a:effectLst/>
                <a:latin typeface="Consolas" panose="020B0609020204030204" pitchFamily="49" charset="0"/>
              </a:rPr>
              <a:t>plt.legend</a:t>
            </a:r>
            <a:r>
              <a:rPr lang="en-IN" b="0" dirty="0">
                <a:effectLst/>
                <a:latin typeface="Consolas" panose="020B0609020204030204" pitchFamily="49" charset="0"/>
              </a:rPr>
              <a:t>(loc = 'best')</a:t>
            </a:r>
            <a:endParaRPr lang="en-IN" b="0" dirty="0">
              <a:effectLst/>
              <a:latin typeface="Consolas" panose="020B0609020204030204" pitchFamily="49" charset="0"/>
            </a:endParaRPr>
          </a:p>
          <a:p>
            <a:r>
              <a:rPr lang="en-IN" b="0" dirty="0" err="1">
                <a:effectLst/>
                <a:latin typeface="Consolas" panose="020B0609020204030204" pitchFamily="49" charset="0"/>
              </a:rPr>
              <a:t>plt.title</a:t>
            </a:r>
            <a:r>
              <a:rPr lang="en-IN" b="0" dirty="0">
                <a:effectLst/>
                <a:latin typeface="Consolas" panose="020B0609020204030204" pitchFamily="49" charset="0"/>
              </a:rPr>
              <a:t>('Distribution of the column - __</a:t>
            </a:r>
            <a:r>
              <a:rPr lang="en-IN" b="0" dirty="0" err="1">
                <a:effectLst/>
                <a:latin typeface="Consolas" panose="020B0609020204030204" pitchFamily="49" charset="0"/>
              </a:rPr>
              <a:t>year_resale_value</a:t>
            </a:r>
            <a:r>
              <a:rPr lang="en-IN" b="0" dirty="0">
                <a:effectLst/>
                <a:latin typeface="Consolas" panose="020B0609020204030204" pitchFamily="49" charset="0"/>
              </a:rPr>
              <a:t>')</a:t>
            </a:r>
            <a:endParaRPr lang="en-IN" b="0" dirty="0">
              <a:effectLst/>
              <a:latin typeface="Consolas" panose="020B0609020204030204" pitchFamily="49" charset="0"/>
            </a:endParaRPr>
          </a:p>
        </p:txBody>
      </p:sp>
      <p:sp>
        <p:nvSpPr>
          <p:cNvPr id="7" name="TextBox 6"/>
          <p:cNvSpPr txBox="1"/>
          <p:nvPr/>
        </p:nvSpPr>
        <p:spPr>
          <a:xfrm>
            <a:off x="574158" y="2372344"/>
            <a:ext cx="6097772" cy="646331"/>
          </a:xfrm>
          <a:prstGeom prst="rect">
            <a:avLst/>
          </a:prstGeom>
          <a:noFill/>
        </p:spPr>
        <p:txBody>
          <a:bodyPr wrap="square">
            <a:spAutoFit/>
          </a:bodyPr>
          <a:lstStyle/>
          <a:p>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statsmodels</a:t>
            </a:r>
            <a:r>
              <a:rPr lang="en-US" b="0" dirty="0" err="1">
                <a:solidFill>
                  <a:srgbClr val="CCCCCC"/>
                </a:solidFill>
                <a:effectLst/>
                <a:latin typeface="Consolas" panose="020B0609020204030204" pitchFamily="49" charset="0"/>
              </a:rPr>
              <a:t>.</a:t>
            </a:r>
            <a:r>
              <a:rPr lang="en-US" b="0" dirty="0" err="1">
                <a:solidFill>
                  <a:srgbClr val="4EC9B0"/>
                </a:solidFill>
                <a:effectLst/>
                <a:latin typeface="Consolas" panose="020B0609020204030204" pitchFamily="49" charset="0"/>
              </a:rPr>
              <a:t>api</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as</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sm</a:t>
            </a:r>
            <a:endParaRPr lang="en-US" b="0" dirty="0">
              <a:solidFill>
                <a:srgbClr val="CCCCCC"/>
              </a:solidFill>
              <a:effectLst/>
              <a:latin typeface="Consolas" panose="020B0609020204030204" pitchFamily="49" charset="0"/>
            </a:endParaRPr>
          </a:p>
          <a:p>
            <a:r>
              <a:rPr lang="en-US" b="0" dirty="0">
                <a:solidFill>
                  <a:srgbClr val="C586C0"/>
                </a:solidFill>
                <a:effectLst/>
                <a:latin typeface="Consolas" panose="020B0609020204030204" pitchFamily="49" charset="0"/>
              </a:rPr>
              <a:t>from</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scipy</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stats</a:t>
            </a:r>
            <a:endParaRPr lang="en-US" b="0" dirty="0">
              <a:solidFill>
                <a:srgbClr val="CCCCCC"/>
              </a:solidFill>
              <a:effectLst/>
              <a:latin typeface="Consolas" panose="020B0609020204030204" pitchFamily="49" charset="0"/>
            </a:endParaRPr>
          </a:p>
        </p:txBody>
      </p:sp>
      <p:sp>
        <p:nvSpPr>
          <p:cNvPr id="9" name="TextBox 8"/>
          <p:cNvSpPr txBox="1"/>
          <p:nvPr/>
        </p:nvSpPr>
        <p:spPr>
          <a:xfrm>
            <a:off x="669851" y="2942047"/>
            <a:ext cx="11323674" cy="3416320"/>
          </a:xfrm>
          <a:prstGeom prst="rect">
            <a:avLst/>
          </a:prstGeom>
          <a:noFill/>
        </p:spPr>
        <p:txBody>
          <a:bodyPr wrap="square">
            <a:spAutoFit/>
          </a:bodyPr>
          <a:lstStyle/>
          <a:p>
            <a:r>
              <a:rPr lang="en-IN" b="0" dirty="0">
                <a:solidFill>
                  <a:srgbClr val="FF0000"/>
                </a:solidFill>
                <a:effectLst/>
                <a:latin typeface="Consolas" panose="020B0609020204030204" pitchFamily="49" charset="0"/>
              </a:rPr>
              <a:t>### Understanding the distribution of the data </a:t>
            </a:r>
            <a:r>
              <a:rPr lang="en-IN" b="0" dirty="0" err="1">
                <a:solidFill>
                  <a:srgbClr val="FF0000"/>
                </a:solidFill>
                <a:effectLst/>
                <a:latin typeface="Consolas" panose="020B0609020204030204" pitchFamily="49" charset="0"/>
              </a:rPr>
              <a:t>Box_Cox</a:t>
            </a:r>
            <a:r>
              <a:rPr lang="en-IN" b="0" dirty="0">
                <a:solidFill>
                  <a:srgbClr val="FF0000"/>
                </a:solidFill>
                <a:effectLst/>
                <a:latin typeface="Consolas" panose="020B0609020204030204" pitchFamily="49" charset="0"/>
              </a:rPr>
              <a:t>(__</a:t>
            </a:r>
            <a:r>
              <a:rPr lang="en-IN" b="0" dirty="0" err="1">
                <a:solidFill>
                  <a:srgbClr val="FF0000"/>
                </a:solidFill>
                <a:effectLst/>
                <a:latin typeface="Consolas" panose="020B0609020204030204" pitchFamily="49" charset="0"/>
              </a:rPr>
              <a:t>year_resale_value</a:t>
            </a:r>
            <a:r>
              <a:rPr lang="en-IN" b="0" dirty="0">
                <a:solidFill>
                  <a:srgbClr val="FF0000"/>
                </a:solidFill>
                <a:effectLst/>
                <a:latin typeface="Consolas" panose="020B0609020204030204" pitchFamily="49" charset="0"/>
              </a:rPr>
              <a:t>)</a:t>
            </a:r>
            <a:endParaRPr lang="en-IN" b="0" dirty="0">
              <a:solidFill>
                <a:srgbClr val="FF0000"/>
              </a:solidFill>
              <a:effectLst/>
              <a:latin typeface="Consolas" panose="020B0609020204030204" pitchFamily="49" charset="0"/>
            </a:endParaRPr>
          </a:p>
          <a:p>
            <a:br>
              <a:rPr lang="en-IN" b="0" dirty="0">
                <a:effectLst/>
                <a:latin typeface="Consolas" panose="020B0609020204030204" pitchFamily="49" charset="0"/>
              </a:rPr>
            </a:br>
            <a:r>
              <a:rPr lang="en-IN" b="0" dirty="0" err="1">
                <a:effectLst/>
                <a:latin typeface="Consolas" panose="020B0609020204030204" pitchFamily="49" charset="0"/>
              </a:rPr>
              <a:t>year_data</a:t>
            </a:r>
            <a:r>
              <a:rPr lang="en-IN" b="0" dirty="0">
                <a:effectLst/>
                <a:latin typeface="Consolas" panose="020B0609020204030204" pitchFamily="49" charset="0"/>
              </a:rPr>
              <a:t> = [1 if value == 0 else value for value in </a:t>
            </a:r>
            <a:r>
              <a:rPr lang="en-IN" b="0" dirty="0" err="1">
                <a:effectLst/>
                <a:latin typeface="Consolas" panose="020B0609020204030204" pitchFamily="49" charset="0"/>
              </a:rPr>
              <a:t>modified_dataset</a:t>
            </a:r>
            <a:r>
              <a:rPr lang="en-IN" b="0" dirty="0">
                <a:effectLst/>
                <a:latin typeface="Consolas" panose="020B0609020204030204" pitchFamily="49" charset="0"/>
              </a:rPr>
              <a:t>['__</a:t>
            </a:r>
            <a:r>
              <a:rPr lang="en-IN" b="0" dirty="0" err="1">
                <a:effectLst/>
                <a:latin typeface="Consolas" panose="020B0609020204030204" pitchFamily="49" charset="0"/>
              </a:rPr>
              <a:t>year_resale_value</a:t>
            </a:r>
            <a:r>
              <a:rPr lang="en-IN" b="0" dirty="0">
                <a:effectLst/>
                <a:latin typeface="Consolas" panose="020B0609020204030204" pitchFamily="49" charset="0"/>
              </a:rPr>
              <a:t>']]</a:t>
            </a:r>
            <a:endParaRPr lang="en-IN" b="0" dirty="0">
              <a:effectLst/>
              <a:latin typeface="Consolas" panose="020B0609020204030204" pitchFamily="49" charset="0"/>
            </a:endParaRPr>
          </a:p>
          <a:p>
            <a:br>
              <a:rPr lang="en-IN" b="0" dirty="0">
                <a:effectLst/>
                <a:latin typeface="Consolas" panose="020B0609020204030204" pitchFamily="49" charset="0"/>
              </a:rPr>
            </a:br>
            <a:r>
              <a:rPr lang="en-IN" b="0" dirty="0" err="1">
                <a:effectLst/>
                <a:latin typeface="Consolas" panose="020B0609020204030204" pitchFamily="49" charset="0"/>
              </a:rPr>
              <a:t>modified_year</a:t>
            </a:r>
            <a:r>
              <a:rPr lang="en-IN" b="0" dirty="0">
                <a:effectLst/>
                <a:latin typeface="Consolas" panose="020B0609020204030204" pitchFamily="49" charset="0"/>
              </a:rPr>
              <a:t>, _ = </a:t>
            </a:r>
            <a:r>
              <a:rPr lang="en-IN" b="0" dirty="0" err="1">
                <a:effectLst/>
                <a:latin typeface="Consolas" panose="020B0609020204030204" pitchFamily="49" charset="0"/>
              </a:rPr>
              <a:t>stats.boxcox</a:t>
            </a:r>
            <a:r>
              <a:rPr lang="en-IN" b="0" dirty="0">
                <a:effectLst/>
                <a:latin typeface="Consolas" panose="020B0609020204030204" pitchFamily="49" charset="0"/>
              </a:rPr>
              <a:t>(</a:t>
            </a:r>
            <a:r>
              <a:rPr lang="en-IN" b="0" dirty="0" err="1">
                <a:effectLst/>
                <a:latin typeface="Consolas" panose="020B0609020204030204" pitchFamily="49" charset="0"/>
              </a:rPr>
              <a:t>year_data</a:t>
            </a:r>
            <a:r>
              <a:rPr lang="en-IN" b="0" dirty="0">
                <a:effectLst/>
                <a:latin typeface="Consolas" panose="020B0609020204030204" pitchFamily="49" charset="0"/>
              </a:rPr>
              <a:t>)</a:t>
            </a:r>
            <a:endParaRPr lang="en-IN" b="0" dirty="0">
              <a:effectLst/>
              <a:latin typeface="Consolas" panose="020B0609020204030204" pitchFamily="49" charset="0"/>
            </a:endParaRPr>
          </a:p>
          <a:p>
            <a:r>
              <a:rPr lang="en-IN" b="0" dirty="0" err="1">
                <a:effectLst/>
                <a:latin typeface="Consolas" panose="020B0609020204030204" pitchFamily="49" charset="0"/>
              </a:rPr>
              <a:t>modified_dataset</a:t>
            </a:r>
            <a:r>
              <a:rPr lang="en-IN" b="0" dirty="0">
                <a:effectLst/>
                <a:latin typeface="Consolas" panose="020B0609020204030204" pitchFamily="49" charset="0"/>
              </a:rPr>
              <a:t>['__</a:t>
            </a:r>
            <a:r>
              <a:rPr lang="en-IN" b="0" dirty="0" err="1">
                <a:effectLst/>
                <a:latin typeface="Consolas" panose="020B0609020204030204" pitchFamily="49" charset="0"/>
              </a:rPr>
              <a:t>year_resale_value</a:t>
            </a:r>
            <a:r>
              <a:rPr lang="en-IN" b="0" dirty="0">
                <a:effectLst/>
                <a:latin typeface="Consolas" panose="020B0609020204030204" pitchFamily="49" charset="0"/>
              </a:rPr>
              <a:t>'] = </a:t>
            </a:r>
            <a:r>
              <a:rPr lang="en-IN" b="0" dirty="0" err="1">
                <a:effectLst/>
                <a:latin typeface="Consolas" panose="020B0609020204030204" pitchFamily="49" charset="0"/>
              </a:rPr>
              <a:t>modified_year</a:t>
            </a:r>
            <a:endParaRPr lang="en-IN" b="0" dirty="0">
              <a:effectLst/>
              <a:latin typeface="Consolas" panose="020B0609020204030204" pitchFamily="49" charset="0"/>
            </a:endParaRPr>
          </a:p>
          <a:p>
            <a:br>
              <a:rPr lang="en-IN" b="0" dirty="0">
                <a:effectLst/>
                <a:latin typeface="Consolas" panose="020B0609020204030204" pitchFamily="49" charset="0"/>
              </a:rPr>
            </a:br>
            <a:r>
              <a:rPr lang="en-IN" b="0" dirty="0" err="1">
                <a:effectLst/>
                <a:latin typeface="Consolas" panose="020B0609020204030204" pitchFamily="49" charset="0"/>
              </a:rPr>
              <a:t>sns.distplot</a:t>
            </a:r>
            <a:r>
              <a:rPr lang="en-IN" b="0" dirty="0">
                <a:effectLst/>
                <a:latin typeface="Consolas" panose="020B0609020204030204" pitchFamily="49" charset="0"/>
              </a:rPr>
              <a:t>(</a:t>
            </a:r>
            <a:r>
              <a:rPr lang="en-IN" b="0" dirty="0" err="1">
                <a:effectLst/>
                <a:latin typeface="Consolas" panose="020B0609020204030204" pitchFamily="49" charset="0"/>
              </a:rPr>
              <a:t>modified_dataset</a:t>
            </a:r>
            <a:r>
              <a:rPr lang="en-IN" b="0" dirty="0">
                <a:effectLst/>
                <a:latin typeface="Consolas" panose="020B0609020204030204" pitchFamily="49" charset="0"/>
              </a:rPr>
              <a:t>['__</a:t>
            </a:r>
            <a:r>
              <a:rPr lang="en-IN" b="0" dirty="0" err="1">
                <a:effectLst/>
                <a:latin typeface="Consolas" panose="020B0609020204030204" pitchFamily="49" charset="0"/>
              </a:rPr>
              <a:t>year_resale_value</a:t>
            </a:r>
            <a:r>
              <a:rPr lang="en-IN" b="0" dirty="0">
                <a:effectLst/>
                <a:latin typeface="Consolas" panose="020B0609020204030204" pitchFamily="49" charset="0"/>
              </a:rPr>
              <a:t>'], label = 'Skewness: %.2f'%(</a:t>
            </a:r>
            <a:r>
              <a:rPr lang="en-IN" b="0" dirty="0" err="1">
                <a:effectLst/>
                <a:latin typeface="Consolas" panose="020B0609020204030204" pitchFamily="49" charset="0"/>
              </a:rPr>
              <a:t>modified_dataset</a:t>
            </a:r>
            <a:r>
              <a:rPr lang="en-IN" b="0" dirty="0">
                <a:effectLst/>
                <a:latin typeface="Consolas" panose="020B0609020204030204" pitchFamily="49" charset="0"/>
              </a:rPr>
              <a:t>['__</a:t>
            </a:r>
            <a:r>
              <a:rPr lang="en-IN" b="0" dirty="0" err="1">
                <a:effectLst/>
                <a:latin typeface="Consolas" panose="020B0609020204030204" pitchFamily="49" charset="0"/>
              </a:rPr>
              <a:t>year_resale_value</a:t>
            </a:r>
            <a:r>
              <a:rPr lang="en-IN" b="0" dirty="0">
                <a:effectLst/>
                <a:latin typeface="Consolas" panose="020B0609020204030204" pitchFamily="49" charset="0"/>
              </a:rPr>
              <a:t>'].skew()))</a:t>
            </a:r>
            <a:endParaRPr lang="en-IN" b="0" dirty="0">
              <a:effectLst/>
              <a:latin typeface="Consolas" panose="020B0609020204030204" pitchFamily="49" charset="0"/>
            </a:endParaRPr>
          </a:p>
          <a:p>
            <a:r>
              <a:rPr lang="en-IN" b="0" dirty="0" err="1">
                <a:effectLst/>
                <a:latin typeface="Consolas" panose="020B0609020204030204" pitchFamily="49" charset="0"/>
              </a:rPr>
              <a:t>plt.legend</a:t>
            </a:r>
            <a:r>
              <a:rPr lang="en-IN" b="0" dirty="0">
                <a:effectLst/>
                <a:latin typeface="Consolas" panose="020B0609020204030204" pitchFamily="49" charset="0"/>
              </a:rPr>
              <a:t>(loc = 'best')</a:t>
            </a:r>
            <a:endParaRPr lang="en-IN" b="0" dirty="0">
              <a:effectLst/>
              <a:latin typeface="Consolas" panose="020B0609020204030204" pitchFamily="49" charset="0"/>
            </a:endParaRPr>
          </a:p>
          <a:p>
            <a:r>
              <a:rPr lang="en-IN" b="0" dirty="0" err="1">
                <a:effectLst/>
                <a:latin typeface="Consolas" panose="020B0609020204030204" pitchFamily="49" charset="0"/>
              </a:rPr>
              <a:t>plt.title</a:t>
            </a:r>
            <a:r>
              <a:rPr lang="en-IN" b="0" dirty="0">
                <a:effectLst/>
                <a:latin typeface="Consolas" panose="020B0609020204030204" pitchFamily="49" charset="0"/>
              </a:rPr>
              <a:t>('Distribution of the column - __</a:t>
            </a:r>
            <a:r>
              <a:rPr lang="en-IN" b="0" dirty="0" err="1">
                <a:effectLst/>
                <a:latin typeface="Consolas" panose="020B0609020204030204" pitchFamily="49" charset="0"/>
              </a:rPr>
              <a:t>year_resale_value</a:t>
            </a:r>
            <a:r>
              <a:rPr lang="en-IN" b="0" dirty="0">
                <a:effectLst/>
                <a:latin typeface="Consolas" panose="020B0609020204030204" pitchFamily="49" charset="0"/>
              </a:rPr>
              <a:t>')</a:t>
            </a:r>
            <a:endParaRPr lang="en-IN" b="0" dirty="0">
              <a:effectLst/>
              <a:latin typeface="Consolas" panose="020B0609020204030204" pitchFamily="49" charset="0"/>
            </a:endParaRPr>
          </a:p>
        </p:txBody>
      </p:sp>
      <p:sp>
        <p:nvSpPr>
          <p:cNvPr id="2" name="Text Box 1"/>
          <p:cNvSpPr txBox="1"/>
          <p:nvPr/>
        </p:nvSpPr>
        <p:spPr>
          <a:xfrm>
            <a:off x="4807585" y="2392045"/>
            <a:ext cx="7186295" cy="645160"/>
          </a:xfrm>
          <a:prstGeom prst="rect">
            <a:avLst/>
          </a:prstGeom>
          <a:noFill/>
        </p:spPr>
        <p:txBody>
          <a:bodyPr wrap="square" rtlCol="0" anchor="t">
            <a:spAutoFit/>
          </a:bodyPr>
          <a:p>
            <a:r>
              <a:rPr lang="en-US">
                <a:solidFill>
                  <a:srgbClr val="00B0F0"/>
                </a:solidFill>
              </a:rPr>
              <a:t>https://machinelearningmastery.com/skewness-be-gone-transformative-tricks-for-data-scientists/</a:t>
            </a:r>
            <a:endParaRPr lang="en-US">
              <a:solidFill>
                <a:srgbClr val="00B0F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3654" y="-101971"/>
            <a:ext cx="6097772" cy="706755"/>
          </a:xfrm>
          <a:prstGeom prst="rect">
            <a:avLst/>
          </a:prstGeom>
          <a:noFill/>
        </p:spPr>
        <p:txBody>
          <a:bodyPr wrap="square">
            <a:spAutoFit/>
          </a:bodyPr>
          <a:lstStyle/>
          <a:p>
            <a:pPr lvl="1" indent="0">
              <a:lnSpc>
                <a:spcPct val="200000"/>
              </a:lnSpc>
              <a:buNone/>
            </a:pPr>
            <a:r>
              <a:rPr lang="en-IN" sz="2000" b="1" i="0" dirty="0">
                <a:solidFill>
                  <a:srgbClr val="FF0000"/>
                </a:solidFill>
                <a:effectLst/>
                <a:latin typeface="Arial Black" panose="020B0A04020102020204" charset="0"/>
                <a:cs typeface="Arial Black" panose="020B0A04020102020204" charset="0"/>
              </a:rPr>
              <a:t>Categorical Data Encoding</a:t>
            </a:r>
            <a:endParaRPr lang="en-IN" sz="2000" b="1" i="0" dirty="0">
              <a:solidFill>
                <a:srgbClr val="FF0000"/>
              </a:solidFill>
              <a:effectLst/>
              <a:latin typeface="Arial Black" panose="020B0A04020102020204" charset="0"/>
              <a:cs typeface="Arial Black" panose="020B0A04020102020204" charset="0"/>
            </a:endParaRPr>
          </a:p>
        </p:txBody>
      </p:sp>
      <p:sp>
        <p:nvSpPr>
          <p:cNvPr id="11" name="TextBox 10"/>
          <p:cNvSpPr txBox="1"/>
          <p:nvPr/>
        </p:nvSpPr>
        <p:spPr>
          <a:xfrm>
            <a:off x="7907020" y="3949065"/>
            <a:ext cx="4133850" cy="922020"/>
          </a:xfrm>
          <a:prstGeom prst="rect">
            <a:avLst/>
          </a:prstGeom>
          <a:noFill/>
        </p:spPr>
        <p:txBody>
          <a:bodyPr wrap="square">
            <a:spAutoFit/>
          </a:bodyPr>
          <a:lstStyle/>
          <a:p>
            <a:r>
              <a:rPr lang="en-IN" b="0" dirty="0">
                <a:solidFill>
                  <a:srgbClr val="6A9955"/>
                </a:solidFill>
                <a:effectLst/>
                <a:latin typeface="Consolas" panose="020B0609020204030204" pitchFamily="49" charset="0"/>
              </a:rPr>
              <a:t>#using pandas</a:t>
            </a:r>
            <a:endParaRPr lang="en-IN" b="0" dirty="0">
              <a:solidFill>
                <a:srgbClr val="CCCCCC"/>
              </a:solidFill>
              <a:effectLst/>
              <a:latin typeface="Consolas" panose="020B0609020204030204" pitchFamily="49" charset="0"/>
            </a:endParaRPr>
          </a:p>
          <a:p>
            <a:r>
              <a:rPr lang="en-IN" b="0" dirty="0" err="1">
                <a:solidFill>
                  <a:srgbClr val="4EC9B0"/>
                </a:solidFill>
                <a:effectLst/>
                <a:latin typeface="Consolas" panose="020B0609020204030204" pitchFamily="49" charset="0"/>
              </a:rPr>
              <a:t>pd</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get_dummies</a:t>
            </a:r>
            <a:r>
              <a:rPr lang="en-IN" b="0" dirty="0">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df</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'status'</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drop_first</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True</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dtype</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CE9178"/>
                </a:solidFill>
                <a:effectLst/>
                <a:latin typeface="Consolas" panose="020B0609020204030204" pitchFamily="49" charset="0"/>
              </a:rPr>
              <a:t>'int'</a:t>
            </a:r>
            <a:r>
              <a:rPr lang="en-IN" b="0" dirty="0">
                <a:solidFill>
                  <a:srgbClr val="CCCCCC"/>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p:txBody>
      </p:sp>
      <p:sp>
        <p:nvSpPr>
          <p:cNvPr id="12" name="TextBox 11"/>
          <p:cNvSpPr txBox="1"/>
          <p:nvPr/>
        </p:nvSpPr>
        <p:spPr>
          <a:xfrm>
            <a:off x="0" y="3949065"/>
            <a:ext cx="7906385" cy="2061210"/>
          </a:xfrm>
          <a:prstGeom prst="rect">
            <a:avLst/>
          </a:prstGeom>
          <a:noFill/>
        </p:spPr>
        <p:txBody>
          <a:bodyPr wrap="square">
            <a:spAutoFit/>
          </a:bodyPr>
          <a:lstStyle/>
          <a:p>
            <a:r>
              <a:rPr lang="en-IN" sz="1600" b="0" dirty="0">
                <a:effectLst/>
                <a:latin typeface="Consolas" panose="020B0609020204030204" pitchFamily="49" charset="0"/>
              </a:rPr>
              <a:t>from </a:t>
            </a:r>
            <a:r>
              <a:rPr lang="en-IN" sz="1600" b="0" dirty="0" err="1">
                <a:effectLst/>
                <a:latin typeface="Consolas" panose="020B0609020204030204" pitchFamily="49" charset="0"/>
              </a:rPr>
              <a:t>sklearn.preprocessing</a:t>
            </a:r>
            <a:r>
              <a:rPr lang="en-IN" sz="1600" b="0" dirty="0">
                <a:effectLst/>
                <a:latin typeface="Consolas" panose="020B0609020204030204" pitchFamily="49" charset="0"/>
              </a:rPr>
              <a:t> import </a:t>
            </a:r>
            <a:r>
              <a:rPr lang="en-IN" sz="1600" b="0" dirty="0" err="1">
                <a:effectLst/>
                <a:latin typeface="Consolas" panose="020B0609020204030204" pitchFamily="49" charset="0"/>
              </a:rPr>
              <a:t>OrdinalEncoder</a:t>
            </a:r>
            <a:endParaRPr lang="en-IN" sz="1600" b="0" dirty="0">
              <a:effectLst/>
              <a:latin typeface="Consolas" panose="020B0609020204030204" pitchFamily="49" charset="0"/>
            </a:endParaRPr>
          </a:p>
          <a:p>
            <a:br>
              <a:rPr lang="en-IN" sz="1600" b="0" dirty="0">
                <a:effectLst/>
                <a:latin typeface="Consolas" panose="020B0609020204030204" pitchFamily="49" charset="0"/>
              </a:rPr>
            </a:br>
            <a:r>
              <a:rPr lang="en-IN" sz="1600" b="0" dirty="0" err="1">
                <a:effectLst/>
                <a:latin typeface="Consolas" panose="020B0609020204030204" pitchFamily="49" charset="0"/>
              </a:rPr>
              <a:t>df</a:t>
            </a:r>
            <a:r>
              <a:rPr lang="en-IN" sz="1600" b="0" dirty="0">
                <a:effectLst/>
                <a:latin typeface="Consolas" panose="020B0609020204030204" pitchFamily="49" charset="0"/>
              </a:rPr>
              <a:t> = </a:t>
            </a:r>
            <a:r>
              <a:rPr lang="en-IN" sz="1600" b="0" dirty="0" err="1">
                <a:effectLst/>
                <a:latin typeface="Consolas" panose="020B0609020204030204" pitchFamily="49" charset="0"/>
              </a:rPr>
              <a:t>pd.DataFrame</a:t>
            </a:r>
            <a:r>
              <a:rPr lang="en-IN" sz="1600" b="0" dirty="0">
                <a:effectLst/>
                <a:latin typeface="Consolas" panose="020B0609020204030204" pitchFamily="49" charset="0"/>
              </a:rPr>
              <a:t>({"qualification": ["HS", "PG","GR", "HS", "PhD", "HS", "PG"]})</a:t>
            </a:r>
            <a:endParaRPr lang="en-IN" sz="1600" b="0" dirty="0">
              <a:effectLst/>
              <a:latin typeface="Consolas" panose="020B0609020204030204" pitchFamily="49" charset="0"/>
            </a:endParaRPr>
          </a:p>
          <a:p>
            <a:endParaRPr lang="en-IN" sz="1600" b="0" dirty="0">
              <a:effectLst/>
              <a:latin typeface="Consolas" panose="020B0609020204030204" pitchFamily="49" charset="0"/>
            </a:endParaRPr>
          </a:p>
          <a:p>
            <a:r>
              <a:rPr lang="fr-FR" sz="1600" b="0" dirty="0">
                <a:effectLst/>
                <a:latin typeface="Consolas" panose="020B0609020204030204" pitchFamily="49" charset="0"/>
              </a:rPr>
              <a:t>encoder = </a:t>
            </a:r>
            <a:r>
              <a:rPr lang="fr-FR" sz="1600" b="0" dirty="0" err="1">
                <a:effectLst/>
                <a:latin typeface="Consolas" panose="020B0609020204030204" pitchFamily="49" charset="0"/>
              </a:rPr>
              <a:t>OrdinalEncoder</a:t>
            </a:r>
            <a:r>
              <a:rPr lang="fr-FR" sz="1600" b="0" dirty="0">
                <a:effectLst/>
                <a:latin typeface="Consolas" panose="020B0609020204030204" pitchFamily="49" charset="0"/>
              </a:rPr>
              <a:t>(</a:t>
            </a:r>
            <a:r>
              <a:rPr lang="fr-FR" sz="1600" b="0" dirty="0" err="1">
                <a:effectLst/>
                <a:latin typeface="Consolas" panose="020B0609020204030204" pitchFamily="49" charset="0"/>
              </a:rPr>
              <a:t>categories</a:t>
            </a:r>
            <a:r>
              <a:rPr lang="fr-FR" sz="1600" b="0" dirty="0">
                <a:effectLst/>
                <a:latin typeface="Consolas" panose="020B0609020204030204" pitchFamily="49" charset="0"/>
              </a:rPr>
              <a:t> = [["HS", "GR", "PG", "PhD"]])</a:t>
            </a:r>
            <a:endParaRPr lang="fr-FR" sz="1600" b="0" dirty="0">
              <a:effectLst/>
              <a:latin typeface="Consolas" panose="020B0609020204030204" pitchFamily="49" charset="0"/>
            </a:endParaRPr>
          </a:p>
          <a:p>
            <a:endParaRPr lang="fr-FR" sz="1600" b="0" dirty="0" err="1">
              <a:effectLst/>
              <a:latin typeface="Consolas" panose="020B0609020204030204" pitchFamily="49" charset="0"/>
            </a:endParaRPr>
          </a:p>
          <a:p>
            <a:r>
              <a:rPr lang="fr-FR" sz="1600" b="0" dirty="0" err="1">
                <a:effectLst/>
                <a:latin typeface="Consolas" panose="020B0609020204030204" pitchFamily="49" charset="0"/>
              </a:rPr>
              <a:t>encoder.fit_transform</a:t>
            </a:r>
            <a:r>
              <a:rPr lang="fr-FR" sz="1600" b="0" dirty="0">
                <a:effectLst/>
                <a:latin typeface="Consolas" panose="020B0609020204030204" pitchFamily="49" charset="0"/>
              </a:rPr>
              <a:t>(</a:t>
            </a:r>
            <a:r>
              <a:rPr lang="fr-FR" sz="1600" b="0" dirty="0" err="1">
                <a:effectLst/>
                <a:latin typeface="Consolas" panose="020B0609020204030204" pitchFamily="49" charset="0"/>
              </a:rPr>
              <a:t>df</a:t>
            </a:r>
            <a:r>
              <a:rPr lang="fr-FR" sz="1600" b="0" dirty="0">
                <a:effectLst/>
                <a:latin typeface="Consolas" panose="020B0609020204030204" pitchFamily="49" charset="0"/>
              </a:rPr>
              <a:t>[['qualification']])</a:t>
            </a:r>
            <a:endParaRPr lang="en-IN" sz="1600" b="0" dirty="0">
              <a:effectLst/>
              <a:latin typeface="Consolas" panose="020B0609020204030204" pitchFamily="49" charset="0"/>
            </a:endParaRPr>
          </a:p>
        </p:txBody>
      </p:sp>
      <p:sp>
        <p:nvSpPr>
          <p:cNvPr id="2" name="Text Box 1"/>
          <p:cNvSpPr txBox="1"/>
          <p:nvPr/>
        </p:nvSpPr>
        <p:spPr>
          <a:xfrm>
            <a:off x="201295" y="3242310"/>
            <a:ext cx="6096000" cy="706755"/>
          </a:xfrm>
          <a:prstGeom prst="rect">
            <a:avLst/>
          </a:prstGeom>
          <a:noFill/>
        </p:spPr>
        <p:txBody>
          <a:bodyPr wrap="square" rtlCol="0" anchor="t">
            <a:spAutoFit/>
          </a:bodyPr>
          <a:p>
            <a:pPr lvl="1" indent="0">
              <a:lnSpc>
                <a:spcPct val="200000"/>
              </a:lnSpc>
              <a:buNone/>
            </a:pPr>
            <a:r>
              <a:rPr lang="en-US" altLang="en-IN" sz="2000" b="1" dirty="0">
                <a:solidFill>
                  <a:srgbClr val="FF0000"/>
                </a:solidFill>
                <a:effectLst/>
                <a:latin typeface="Arial Black" panose="020B0A04020102020204" charset="0"/>
                <a:cs typeface="Arial Black" panose="020B0A04020102020204" charset="0"/>
                <a:sym typeface="+mn-ea"/>
              </a:rPr>
              <a:t>Ordinal</a:t>
            </a:r>
            <a:r>
              <a:rPr lang="en-IN" sz="2000" b="1" dirty="0">
                <a:solidFill>
                  <a:srgbClr val="FF0000"/>
                </a:solidFill>
                <a:effectLst/>
                <a:latin typeface="Arial Black" panose="020B0A04020102020204" charset="0"/>
                <a:cs typeface="Arial Black" panose="020B0A04020102020204" charset="0"/>
                <a:sym typeface="+mn-ea"/>
              </a:rPr>
              <a:t>Encod</a:t>
            </a:r>
            <a:r>
              <a:rPr lang="en-US" altLang="en-IN" sz="2000" b="1" dirty="0">
                <a:solidFill>
                  <a:srgbClr val="FF0000"/>
                </a:solidFill>
                <a:effectLst/>
                <a:latin typeface="Arial Black" panose="020B0A04020102020204" charset="0"/>
                <a:cs typeface="Arial Black" panose="020B0A04020102020204" charset="0"/>
                <a:sym typeface="+mn-ea"/>
              </a:rPr>
              <a:t>er</a:t>
            </a:r>
            <a:endParaRPr lang="en-US" altLang="en-IN" sz="2000" b="1" dirty="0">
              <a:solidFill>
                <a:srgbClr val="FF0000"/>
              </a:solidFill>
              <a:effectLst/>
              <a:latin typeface="Arial Black" panose="020B0A04020102020204" charset="0"/>
              <a:cs typeface="Arial Black" panose="020B0A04020102020204" charset="0"/>
              <a:sym typeface="+mn-ea"/>
            </a:endParaRPr>
          </a:p>
        </p:txBody>
      </p:sp>
      <p:sp>
        <p:nvSpPr>
          <p:cNvPr id="4" name="Text Box 3"/>
          <p:cNvSpPr txBox="1"/>
          <p:nvPr/>
        </p:nvSpPr>
        <p:spPr>
          <a:xfrm>
            <a:off x="523875" y="1118870"/>
            <a:ext cx="6096000" cy="1814830"/>
          </a:xfrm>
          <a:prstGeom prst="rect">
            <a:avLst/>
          </a:prstGeom>
          <a:noFill/>
        </p:spPr>
        <p:txBody>
          <a:bodyPr wrap="square" rtlCol="0" anchor="t">
            <a:spAutoFit/>
          </a:bodyPr>
          <a:p>
            <a:pPr>
              <a:lnSpc>
                <a:spcPct val="100000"/>
              </a:lnSpc>
            </a:pPr>
            <a:r>
              <a:rPr sz="1600">
                <a:solidFill>
                  <a:srgbClr val="000000"/>
                </a:solidFill>
                <a:latin typeface="Consolas" panose="020B0609020204030204"/>
                <a:ea typeface="Consolas" panose="020B0609020204030204"/>
                <a:sym typeface="+mn-ea"/>
              </a:rPr>
              <a:t>df = pd.DataFrame({</a:t>
            </a:r>
            <a:r>
              <a:rPr sz="1600">
                <a:solidFill>
                  <a:srgbClr val="A31515"/>
                </a:solidFill>
                <a:latin typeface="Consolas" panose="020B0609020204030204"/>
                <a:ea typeface="Consolas" panose="020B0609020204030204"/>
                <a:sym typeface="+mn-ea"/>
              </a:rPr>
              <a:t>'status'</a:t>
            </a:r>
            <a:r>
              <a:rPr sz="1600">
                <a:solidFill>
                  <a:srgbClr val="000000"/>
                </a:solidFill>
                <a:latin typeface="Consolas" panose="020B0609020204030204"/>
                <a:ea typeface="Consolas" panose="020B0609020204030204"/>
                <a:sym typeface="+mn-ea"/>
              </a:rPr>
              <a:t>: [</a:t>
            </a:r>
            <a:r>
              <a:rPr sz="1600">
                <a:solidFill>
                  <a:srgbClr val="A31515"/>
                </a:solidFill>
                <a:latin typeface="Consolas" panose="020B0609020204030204"/>
                <a:ea typeface="Consolas" panose="020B0609020204030204"/>
                <a:sym typeface="+mn-ea"/>
              </a:rPr>
              <a:t>'Single'</a:t>
            </a:r>
            <a:r>
              <a:rPr sz="1600">
                <a:solidFill>
                  <a:srgbClr val="000000"/>
                </a:solidFill>
                <a:latin typeface="Consolas" panose="020B0609020204030204"/>
                <a:ea typeface="Consolas" panose="020B0609020204030204"/>
                <a:sym typeface="+mn-ea"/>
              </a:rPr>
              <a:t>, </a:t>
            </a:r>
            <a:r>
              <a:rPr sz="1600">
                <a:solidFill>
                  <a:srgbClr val="A31515"/>
                </a:solidFill>
                <a:latin typeface="Consolas" panose="020B0609020204030204"/>
                <a:ea typeface="Consolas" panose="020B0609020204030204"/>
                <a:sym typeface="+mn-ea"/>
              </a:rPr>
              <a:t>'Married'</a:t>
            </a:r>
            <a:r>
              <a:rPr sz="1600">
                <a:solidFill>
                  <a:srgbClr val="000000"/>
                </a:solidFill>
                <a:latin typeface="Consolas" panose="020B0609020204030204"/>
                <a:ea typeface="Consolas" panose="020B0609020204030204"/>
                <a:sym typeface="+mn-ea"/>
              </a:rPr>
              <a:t>, </a:t>
            </a:r>
            <a:r>
              <a:rPr sz="1600">
                <a:solidFill>
                  <a:srgbClr val="A31515"/>
                </a:solidFill>
                <a:latin typeface="Consolas" panose="020B0609020204030204"/>
                <a:ea typeface="Consolas" panose="020B0609020204030204"/>
                <a:sym typeface="+mn-ea"/>
              </a:rPr>
              <a:t>'Single'</a:t>
            </a:r>
            <a:r>
              <a:rPr sz="1600">
                <a:solidFill>
                  <a:srgbClr val="000000"/>
                </a:solidFill>
                <a:latin typeface="Consolas" panose="020B0609020204030204"/>
                <a:ea typeface="Consolas" panose="020B0609020204030204"/>
                <a:sym typeface="+mn-ea"/>
              </a:rPr>
              <a:t>, </a:t>
            </a:r>
            <a:r>
              <a:rPr sz="1600">
                <a:solidFill>
                  <a:srgbClr val="A31515"/>
                </a:solidFill>
                <a:latin typeface="Consolas" panose="020B0609020204030204"/>
                <a:ea typeface="Consolas" panose="020B0609020204030204"/>
                <a:sym typeface="+mn-ea"/>
              </a:rPr>
              <a:t>'Relationship'</a:t>
            </a:r>
            <a:r>
              <a:rPr sz="1600">
                <a:solidFill>
                  <a:srgbClr val="000000"/>
                </a:solidFill>
                <a:latin typeface="Consolas" panose="020B0609020204030204"/>
                <a:ea typeface="Consolas" panose="020B0609020204030204"/>
                <a:sym typeface="+mn-ea"/>
              </a:rPr>
              <a:t>, </a:t>
            </a:r>
            <a:r>
              <a:rPr sz="1600">
                <a:solidFill>
                  <a:srgbClr val="A31515"/>
                </a:solidFill>
                <a:latin typeface="Consolas" panose="020B0609020204030204"/>
                <a:ea typeface="Consolas" panose="020B0609020204030204"/>
                <a:sym typeface="+mn-ea"/>
              </a:rPr>
              <a:t>'Married'</a:t>
            </a:r>
            <a:r>
              <a:rPr sz="1600">
                <a:solidFill>
                  <a:srgbClr val="000000"/>
                </a:solidFill>
                <a:latin typeface="Consolas" panose="020B0609020204030204"/>
                <a:ea typeface="Consolas" panose="020B0609020204030204"/>
                <a:sym typeface="+mn-ea"/>
              </a:rPr>
              <a:t>, </a:t>
            </a:r>
            <a:r>
              <a:rPr sz="1600">
                <a:solidFill>
                  <a:srgbClr val="A31515"/>
                </a:solidFill>
                <a:latin typeface="Consolas" panose="020B0609020204030204"/>
                <a:ea typeface="Consolas" panose="020B0609020204030204"/>
                <a:sym typeface="+mn-ea"/>
              </a:rPr>
              <a:t>'Single'</a:t>
            </a:r>
            <a:r>
              <a:rPr sz="1600">
                <a:solidFill>
                  <a:srgbClr val="000000"/>
                </a:solidFill>
                <a:latin typeface="Consolas" panose="020B0609020204030204"/>
                <a:ea typeface="Consolas" panose="020B0609020204030204"/>
                <a:sym typeface="+mn-ea"/>
              </a:rPr>
              <a:t>]})</a:t>
            </a:r>
            <a:endParaRPr sz="1600">
              <a:solidFill>
                <a:srgbClr val="000000"/>
              </a:solidFill>
              <a:latin typeface="Consolas" panose="020B0609020204030204"/>
              <a:ea typeface="Consolas" panose="020B0609020204030204"/>
              <a:sym typeface="+mn-ea"/>
            </a:endParaRPr>
          </a:p>
          <a:p>
            <a:pPr>
              <a:lnSpc>
                <a:spcPct val="100000"/>
              </a:lnSpc>
            </a:pPr>
            <a:r>
              <a:rPr lang="en-US" altLang="en-US" sz="1600">
                <a:solidFill>
                  <a:srgbClr val="000000"/>
                </a:solidFill>
                <a:latin typeface="Consolas" panose="020B0609020204030204"/>
                <a:ea typeface="Consolas" panose="020B0609020204030204"/>
                <a:sym typeface="+mn-ea"/>
              </a:rPr>
              <a:t>from sklearn.preprocessing import LabelEncoder</a:t>
            </a:r>
            <a:endParaRPr lang="en-US" altLang="en-US" sz="1600">
              <a:solidFill>
                <a:srgbClr val="000000"/>
              </a:solidFill>
              <a:latin typeface="Consolas" panose="020B0609020204030204"/>
              <a:ea typeface="Consolas" panose="020B0609020204030204"/>
              <a:sym typeface="+mn-ea"/>
            </a:endParaRPr>
          </a:p>
          <a:p>
            <a:pPr>
              <a:lnSpc>
                <a:spcPct val="100000"/>
              </a:lnSpc>
            </a:pPr>
            <a:endParaRPr lang="en-US" altLang="en-US" sz="1600">
              <a:solidFill>
                <a:srgbClr val="000000"/>
              </a:solidFill>
              <a:latin typeface="Consolas" panose="020B0609020204030204"/>
              <a:ea typeface="Consolas" panose="020B0609020204030204"/>
              <a:sym typeface="+mn-ea"/>
            </a:endParaRPr>
          </a:p>
          <a:p>
            <a:pPr>
              <a:lnSpc>
                <a:spcPct val="100000"/>
              </a:lnSpc>
            </a:pPr>
            <a:r>
              <a:rPr lang="en-US" altLang="en-US" sz="1600">
                <a:solidFill>
                  <a:srgbClr val="000000"/>
                </a:solidFill>
                <a:latin typeface="Consolas" panose="020B0609020204030204"/>
                <a:ea typeface="Consolas" panose="020B0609020204030204"/>
                <a:sym typeface="+mn-ea"/>
              </a:rPr>
              <a:t>label_encoder = LabelEncoder()</a:t>
            </a:r>
            <a:endParaRPr lang="en-US" altLang="en-US" sz="1600">
              <a:solidFill>
                <a:srgbClr val="000000"/>
              </a:solidFill>
              <a:latin typeface="Consolas" panose="020B0609020204030204"/>
              <a:ea typeface="Consolas" panose="020B0609020204030204"/>
              <a:sym typeface="+mn-ea"/>
            </a:endParaRPr>
          </a:p>
          <a:p>
            <a:pPr>
              <a:lnSpc>
                <a:spcPct val="100000"/>
              </a:lnSpc>
            </a:pPr>
            <a:r>
              <a:rPr lang="en-US" altLang="en-US" sz="1600">
                <a:solidFill>
                  <a:srgbClr val="000000"/>
                </a:solidFill>
                <a:latin typeface="Consolas" panose="020B0609020204030204"/>
                <a:ea typeface="Consolas" panose="020B0609020204030204"/>
                <a:sym typeface="+mn-ea"/>
              </a:rPr>
              <a:t>label_encoder.fit_transform(df[['status']])</a:t>
            </a:r>
            <a:endParaRPr lang="en-US" altLang="en-US" sz="1600">
              <a:solidFill>
                <a:srgbClr val="000000"/>
              </a:solidFill>
              <a:latin typeface="Consolas" panose="020B0609020204030204"/>
              <a:ea typeface="Consolas" panose="020B0609020204030204"/>
              <a:sym typeface="+mn-ea"/>
            </a:endParaRPr>
          </a:p>
          <a:p>
            <a:pPr>
              <a:lnSpc>
                <a:spcPct val="100000"/>
              </a:lnSpc>
            </a:pPr>
            <a:endParaRPr lang="en-US" altLang="en-US" sz="1600">
              <a:solidFill>
                <a:srgbClr val="000000"/>
              </a:solidFill>
              <a:latin typeface="Consolas" panose="020B0609020204030204"/>
              <a:ea typeface="Consolas" panose="020B0609020204030204"/>
              <a:sym typeface="+mn-ea"/>
            </a:endParaRPr>
          </a:p>
        </p:txBody>
      </p:sp>
      <p:sp>
        <p:nvSpPr>
          <p:cNvPr id="6" name="Text Box 5"/>
          <p:cNvSpPr txBox="1"/>
          <p:nvPr/>
        </p:nvSpPr>
        <p:spPr>
          <a:xfrm>
            <a:off x="372110" y="542290"/>
            <a:ext cx="2928620" cy="706755"/>
          </a:xfrm>
          <a:prstGeom prst="rect">
            <a:avLst/>
          </a:prstGeom>
          <a:noFill/>
        </p:spPr>
        <p:txBody>
          <a:bodyPr wrap="square" rtlCol="0" anchor="t">
            <a:spAutoFit/>
          </a:bodyPr>
          <a:p>
            <a:pPr lvl="1" indent="0">
              <a:lnSpc>
                <a:spcPct val="200000"/>
              </a:lnSpc>
              <a:buNone/>
            </a:pPr>
            <a:r>
              <a:rPr lang="en-US" altLang="en-IN" sz="2000" b="1" dirty="0">
                <a:solidFill>
                  <a:srgbClr val="FF0000"/>
                </a:solidFill>
                <a:effectLst/>
                <a:latin typeface="Arial Black" panose="020B0A04020102020204" charset="0"/>
                <a:cs typeface="Arial Black" panose="020B0A04020102020204" charset="0"/>
                <a:sym typeface="+mn-ea"/>
              </a:rPr>
              <a:t>Label</a:t>
            </a:r>
            <a:r>
              <a:rPr lang="en-IN" sz="2000" b="1" dirty="0">
                <a:solidFill>
                  <a:srgbClr val="FF0000"/>
                </a:solidFill>
                <a:effectLst/>
                <a:latin typeface="Arial Black" panose="020B0A04020102020204" charset="0"/>
                <a:cs typeface="Arial Black" panose="020B0A04020102020204" charset="0"/>
                <a:sym typeface="+mn-ea"/>
              </a:rPr>
              <a:t>Encoding</a:t>
            </a:r>
            <a:endParaRPr lang="en-IN" sz="2000" b="1" dirty="0">
              <a:solidFill>
                <a:srgbClr val="FF0000"/>
              </a:solidFill>
              <a:effectLst/>
              <a:latin typeface="Arial Black" panose="020B0A04020102020204" charset="0"/>
              <a:cs typeface="Arial Black" panose="020B0A04020102020204"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9245" y="5610225"/>
            <a:ext cx="11510645" cy="645160"/>
          </a:xfrm>
          <a:prstGeom prst="rect">
            <a:avLst/>
          </a:prstGeom>
          <a:noFill/>
        </p:spPr>
        <p:txBody>
          <a:bodyPr wrap="square" rtlCol="0" anchor="t">
            <a:spAutoFit/>
          </a:bodyPr>
          <a:p>
            <a:r>
              <a:rPr lang="en-US">
                <a:solidFill>
                  <a:srgbClr val="00B0F0"/>
                </a:solidFill>
                <a:sym typeface="+mn-ea"/>
              </a:rPr>
              <a:t>https://medium.com/anolytics/all-you-need-to-know-about-encoding-techniques-b3a0af68338b</a:t>
            </a:r>
            <a:endParaRPr lang="en-US">
              <a:solidFill>
                <a:srgbClr val="00B0F0"/>
              </a:solidFill>
            </a:endParaRPr>
          </a:p>
          <a:p>
            <a:r>
              <a:rPr lang="en-US">
                <a:solidFill>
                  <a:srgbClr val="00B0F0"/>
                </a:solidFill>
                <a:sym typeface="+mn-ea"/>
              </a:rPr>
              <a:t>https://www.analyticsvidhya.com/blog/2020/08/types-of-categorical-data-encoding/</a:t>
            </a:r>
            <a:endParaRPr lang="en-US">
              <a:solidFill>
                <a:srgbClr val="00B0F0"/>
              </a:solidFill>
              <a:sym typeface="+mn-ea"/>
            </a:endParaRPr>
          </a:p>
        </p:txBody>
      </p:sp>
      <p:sp>
        <p:nvSpPr>
          <p:cNvPr id="7" name="TextBox 6"/>
          <p:cNvSpPr txBox="1"/>
          <p:nvPr/>
        </p:nvSpPr>
        <p:spPr>
          <a:xfrm>
            <a:off x="5540980" y="1848538"/>
            <a:ext cx="6097772" cy="2308324"/>
          </a:xfrm>
          <a:prstGeom prst="rect">
            <a:avLst/>
          </a:prstGeom>
          <a:noFill/>
        </p:spPr>
        <p:txBody>
          <a:bodyPr wrap="square">
            <a:spAutoFit/>
          </a:bodyPr>
          <a:p>
            <a:r>
              <a:rPr lang="en-IN" b="0" dirty="0">
                <a:solidFill>
                  <a:srgbClr val="6A9955"/>
                </a:solidFill>
                <a:effectLst/>
                <a:latin typeface="Consolas" panose="020B0609020204030204" pitchFamily="49" charset="0"/>
              </a:rPr>
              <a:t>### One Hot Encoding the columns - Manufacturer, </a:t>
            </a:r>
            <a:r>
              <a:rPr lang="en-IN" b="0" dirty="0" err="1">
                <a:solidFill>
                  <a:srgbClr val="6A9955"/>
                </a:solidFill>
                <a:effectLst/>
                <a:latin typeface="Consolas" panose="020B0609020204030204" pitchFamily="49" charset="0"/>
              </a:rPr>
              <a:t>Vehicle_type</a:t>
            </a:r>
            <a:r>
              <a:rPr lang="en-IN" b="0" dirty="0">
                <a:solidFill>
                  <a:srgbClr val="6A9955"/>
                </a:solidFill>
                <a:effectLst/>
                <a:latin typeface="Consolas" panose="020B0609020204030204" pitchFamily="49" charset="0"/>
              </a:rPr>
              <a:t> of the modified dataset</a:t>
            </a:r>
            <a:endParaRPr lang="en-IN" b="0" dirty="0">
              <a:solidFill>
                <a:srgbClr val="CCCCCC"/>
              </a:solidFill>
              <a:effectLst/>
              <a:latin typeface="Consolas" panose="020B0609020204030204" pitchFamily="49" charset="0"/>
            </a:endParaRPr>
          </a:p>
          <a:p>
            <a:br>
              <a:rPr lang="en-IN" b="0" dirty="0">
                <a:solidFill>
                  <a:srgbClr val="CCCCCC"/>
                </a:solidFill>
                <a:effectLst/>
                <a:latin typeface="Consolas" panose="020B0609020204030204" pitchFamily="49" charset="0"/>
              </a:rPr>
            </a:br>
            <a:r>
              <a:rPr lang="en-IN" b="0" dirty="0" err="1">
                <a:effectLst/>
                <a:latin typeface="Consolas" panose="020B0609020204030204" pitchFamily="49" charset="0"/>
              </a:rPr>
              <a:t>encoded_dataset</a:t>
            </a:r>
            <a:r>
              <a:rPr lang="en-IN" b="0" dirty="0">
                <a:effectLst/>
                <a:latin typeface="Consolas" panose="020B0609020204030204" pitchFamily="49" charset="0"/>
              </a:rPr>
              <a:t> = </a:t>
            </a:r>
            <a:r>
              <a:rPr lang="en-IN" b="0" dirty="0" err="1">
                <a:effectLst/>
                <a:latin typeface="Consolas" panose="020B0609020204030204" pitchFamily="49" charset="0"/>
              </a:rPr>
              <a:t>pd.get_dummies</a:t>
            </a:r>
            <a:r>
              <a:rPr lang="en-IN" b="0" dirty="0">
                <a:effectLst/>
                <a:latin typeface="Consolas" panose="020B0609020204030204" pitchFamily="49" charset="0"/>
              </a:rPr>
              <a:t>(data = </a:t>
            </a:r>
            <a:r>
              <a:rPr lang="en-IN" b="0" dirty="0" err="1">
                <a:effectLst/>
                <a:latin typeface="Consolas" panose="020B0609020204030204" pitchFamily="49" charset="0"/>
              </a:rPr>
              <a:t>modified_dataset</a:t>
            </a:r>
            <a:r>
              <a:rPr lang="en-IN" b="0" dirty="0">
                <a:effectLst/>
                <a:latin typeface="Consolas" panose="020B0609020204030204" pitchFamily="49" charset="0"/>
              </a:rPr>
              <a:t>, columns = ['Manufacturer', '</a:t>
            </a:r>
            <a:r>
              <a:rPr lang="en-IN" b="0" dirty="0" err="1">
                <a:effectLst/>
                <a:latin typeface="Consolas" panose="020B0609020204030204" pitchFamily="49" charset="0"/>
              </a:rPr>
              <a:t>Vehicle_type</a:t>
            </a:r>
            <a:r>
              <a:rPr lang="en-IN" b="0" dirty="0">
                <a:effectLst/>
                <a:latin typeface="Consolas" panose="020B0609020204030204" pitchFamily="49" charset="0"/>
              </a:rPr>
              <a:t>'])</a:t>
            </a:r>
            <a:endParaRPr lang="en-IN" b="0" dirty="0">
              <a:effectLst/>
              <a:latin typeface="Consolas" panose="020B0609020204030204" pitchFamily="49" charset="0"/>
            </a:endParaRPr>
          </a:p>
          <a:p>
            <a:r>
              <a:rPr lang="en-IN" b="0" dirty="0" err="1">
                <a:effectLst/>
                <a:latin typeface="Consolas" panose="020B0609020204030204" pitchFamily="49" charset="0"/>
              </a:rPr>
              <a:t>encoded_dataset</a:t>
            </a:r>
            <a:endParaRPr lang="en-IN" b="0" dirty="0">
              <a:effectLst/>
              <a:latin typeface="Consolas" panose="020B0609020204030204" pitchFamily="49" charset="0"/>
            </a:endParaRPr>
          </a:p>
        </p:txBody>
      </p:sp>
      <p:sp>
        <p:nvSpPr>
          <p:cNvPr id="9" name="TextBox 8"/>
          <p:cNvSpPr txBox="1"/>
          <p:nvPr/>
        </p:nvSpPr>
        <p:spPr>
          <a:xfrm>
            <a:off x="5462477" y="-28597"/>
            <a:ext cx="6267892" cy="2308324"/>
          </a:xfrm>
          <a:prstGeom prst="rect">
            <a:avLst/>
          </a:prstGeom>
          <a:noFill/>
        </p:spPr>
        <p:txBody>
          <a:bodyPr wrap="square">
            <a:spAutoFit/>
          </a:bodyPr>
          <a:p>
            <a:r>
              <a:rPr lang="en-US" b="0" dirty="0">
                <a:solidFill>
                  <a:srgbClr val="C586C0"/>
                </a:solidFill>
                <a:effectLst/>
                <a:latin typeface="Consolas" panose="020B0609020204030204" pitchFamily="49" charset="0"/>
              </a:rPr>
              <a:t>from</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sklearn</a:t>
            </a:r>
            <a:r>
              <a:rPr lang="en-US" b="0" dirty="0" err="1">
                <a:solidFill>
                  <a:srgbClr val="CCCCCC"/>
                </a:solidFill>
                <a:effectLst/>
                <a:latin typeface="Consolas" panose="020B0609020204030204" pitchFamily="49" charset="0"/>
              </a:rPr>
              <a:t>.</a:t>
            </a:r>
            <a:r>
              <a:rPr lang="en-US" b="0" dirty="0" err="1">
                <a:solidFill>
                  <a:srgbClr val="4EC9B0"/>
                </a:solidFill>
                <a:effectLst/>
                <a:latin typeface="Consolas" panose="020B0609020204030204" pitchFamily="49" charset="0"/>
              </a:rPr>
              <a:t>preprocessing</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OneHotEncoder</a:t>
            </a:r>
            <a:endParaRPr lang="en-US" b="0" dirty="0">
              <a:solidFill>
                <a:srgbClr val="4EC9B0"/>
              </a:solidFill>
              <a:effectLst/>
              <a:latin typeface="Consolas" panose="020B0609020204030204" pitchFamily="49" charset="0"/>
            </a:endParaRPr>
          </a:p>
          <a:p>
            <a:r>
              <a:rPr lang="en-IN" dirty="0">
                <a:effectLst/>
                <a:latin typeface="Consolas" panose="020B0609020204030204" pitchFamily="49" charset="0"/>
              </a:rPr>
              <a:t>encoder = </a:t>
            </a:r>
            <a:r>
              <a:rPr lang="en-IN" dirty="0" err="1">
                <a:effectLst/>
                <a:latin typeface="Consolas" panose="020B0609020204030204" pitchFamily="49" charset="0"/>
              </a:rPr>
              <a:t>OneHotEncoder</a:t>
            </a:r>
            <a:r>
              <a:rPr lang="en-IN" dirty="0">
                <a:effectLst/>
                <a:latin typeface="Consolas" panose="020B0609020204030204" pitchFamily="49" charset="0"/>
              </a:rPr>
              <a:t>()</a:t>
            </a:r>
            <a:endParaRPr lang="en-IN" dirty="0">
              <a:effectLst/>
              <a:latin typeface="Consolas" panose="020B0609020204030204" pitchFamily="49" charset="0"/>
            </a:endParaRPr>
          </a:p>
          <a:p>
            <a:r>
              <a:rPr lang="en-IN" dirty="0">
                <a:effectLst/>
                <a:latin typeface="Consolas" panose="020B0609020204030204" pitchFamily="49" charset="0"/>
              </a:rPr>
              <a:t>encoder</a:t>
            </a:r>
            <a:endParaRPr lang="en-IN" dirty="0">
              <a:effectLst/>
              <a:latin typeface="Consolas" panose="020B0609020204030204" pitchFamily="49" charset="0"/>
            </a:endParaRPr>
          </a:p>
          <a:p>
            <a:r>
              <a:rPr lang="en-IN" dirty="0">
                <a:effectLst/>
                <a:latin typeface="Consolas" panose="020B0609020204030204" pitchFamily="49" charset="0"/>
              </a:rPr>
              <a:t>encoded = </a:t>
            </a:r>
            <a:r>
              <a:rPr lang="en-IN" dirty="0" err="1">
                <a:effectLst/>
                <a:latin typeface="Consolas" panose="020B0609020204030204" pitchFamily="49" charset="0"/>
              </a:rPr>
              <a:t>encoder.fit_transform</a:t>
            </a:r>
            <a:r>
              <a:rPr lang="en-IN" dirty="0">
                <a:effectLst/>
                <a:latin typeface="Consolas" panose="020B0609020204030204" pitchFamily="49" charset="0"/>
              </a:rPr>
              <a:t>(</a:t>
            </a:r>
            <a:r>
              <a:rPr lang="en-IN" dirty="0" err="1">
                <a:effectLst/>
                <a:latin typeface="Consolas" panose="020B0609020204030204" pitchFamily="49" charset="0"/>
              </a:rPr>
              <a:t>df</a:t>
            </a:r>
            <a:r>
              <a:rPr lang="en-IN" dirty="0">
                <a:effectLst/>
                <a:latin typeface="Consolas" panose="020B0609020204030204" pitchFamily="49" charset="0"/>
              </a:rPr>
              <a:t>[['status']]).</a:t>
            </a:r>
            <a:r>
              <a:rPr lang="en-IN" dirty="0" err="1">
                <a:effectLst/>
                <a:latin typeface="Consolas" panose="020B0609020204030204" pitchFamily="49" charset="0"/>
              </a:rPr>
              <a:t>toarray</a:t>
            </a:r>
            <a:r>
              <a:rPr lang="en-IN" dirty="0">
                <a:effectLst/>
                <a:latin typeface="Consolas" panose="020B0609020204030204" pitchFamily="49" charset="0"/>
              </a:rPr>
              <a:t>()</a:t>
            </a:r>
            <a:endParaRPr lang="en-IN" dirty="0">
              <a:effectLst/>
              <a:latin typeface="Consolas" panose="020B0609020204030204" pitchFamily="49" charset="0"/>
            </a:endParaRPr>
          </a:p>
          <a:p>
            <a:r>
              <a:rPr lang="en-US" b="0" dirty="0" err="1">
                <a:solidFill>
                  <a:srgbClr val="9CDCFE"/>
                </a:solidFill>
                <a:effectLst/>
                <a:latin typeface="Consolas" panose="020B0609020204030204" pitchFamily="49" charset="0"/>
              </a:rPr>
              <a:t>encoder</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get_feature_names_out</a:t>
            </a:r>
            <a:r>
              <a:rPr lang="en-US" b="0" dirty="0">
                <a:solidFill>
                  <a:srgbClr val="CCCCCC"/>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endParaRPr lang="en-IN" dirty="0">
              <a:effectLst/>
              <a:latin typeface="Consolas" panose="020B0609020204030204" pitchFamily="49" charset="0"/>
            </a:endParaRPr>
          </a:p>
          <a:p>
            <a:endParaRPr lang="en-US" b="0" dirty="0">
              <a:solidFill>
                <a:srgbClr val="CCCCCC"/>
              </a:solidFill>
              <a:effectLst/>
              <a:latin typeface="Consolas" panose="020B0609020204030204" pitchFamily="49" charset="0"/>
            </a:endParaRPr>
          </a:p>
        </p:txBody>
      </p:sp>
      <p:sp>
        <p:nvSpPr>
          <p:cNvPr id="3" name="Text Box 2"/>
          <p:cNvSpPr txBox="1"/>
          <p:nvPr/>
        </p:nvSpPr>
        <p:spPr>
          <a:xfrm>
            <a:off x="461010" y="618172"/>
            <a:ext cx="5080000" cy="4769485"/>
          </a:xfrm>
          <a:prstGeom prst="rect">
            <a:avLst/>
          </a:prstGeom>
        </p:spPr>
        <p:txBody>
          <a:bodyPr>
            <a:spAutoFit/>
          </a:bodyPr>
          <a:p>
            <a:pPr>
              <a:lnSpc>
                <a:spcPct val="100000"/>
              </a:lnSpc>
            </a:pPr>
            <a:r>
              <a:rPr sz="1600" b="0">
                <a:solidFill>
                  <a:srgbClr val="000000"/>
                </a:solidFill>
                <a:latin typeface="Consolas" panose="020B0609020204030204"/>
                <a:ea typeface="Consolas" panose="020B0609020204030204"/>
              </a:rPr>
              <a:t>df = pd.DataFrame({</a:t>
            </a:r>
            <a:r>
              <a:rPr sz="1600" b="0">
                <a:solidFill>
                  <a:srgbClr val="A31515"/>
                </a:solidFill>
                <a:latin typeface="Consolas" panose="020B0609020204030204"/>
                <a:ea typeface="Consolas" panose="020B0609020204030204"/>
              </a:rPr>
              <a:t>'status'</a:t>
            </a:r>
            <a:r>
              <a:rPr sz="1600" b="0">
                <a:solidFill>
                  <a:srgbClr val="000000"/>
                </a:solidFill>
                <a:latin typeface="Consolas" panose="020B0609020204030204"/>
                <a:ea typeface="Consolas" panose="020B0609020204030204"/>
              </a:rPr>
              <a:t>: [</a:t>
            </a:r>
            <a:r>
              <a:rPr sz="1600" b="0">
                <a:solidFill>
                  <a:srgbClr val="A31515"/>
                </a:solidFill>
                <a:latin typeface="Consolas" panose="020B0609020204030204"/>
                <a:ea typeface="Consolas" panose="020B0609020204030204"/>
              </a:rPr>
              <a:t>'Single'</a:t>
            </a:r>
            <a:r>
              <a:rPr sz="1600" b="0">
                <a:solidFill>
                  <a:srgbClr val="000000"/>
                </a:solidFill>
                <a:latin typeface="Consolas" panose="020B0609020204030204"/>
                <a:ea typeface="Consolas" panose="020B0609020204030204"/>
              </a:rPr>
              <a:t>, </a:t>
            </a:r>
            <a:r>
              <a:rPr sz="1600" b="0">
                <a:solidFill>
                  <a:srgbClr val="A31515"/>
                </a:solidFill>
                <a:latin typeface="Consolas" panose="020B0609020204030204"/>
                <a:ea typeface="Consolas" panose="020B0609020204030204"/>
              </a:rPr>
              <a:t>'Married'</a:t>
            </a:r>
            <a:r>
              <a:rPr sz="1600" b="0">
                <a:solidFill>
                  <a:srgbClr val="000000"/>
                </a:solidFill>
                <a:latin typeface="Consolas" panose="020B0609020204030204"/>
                <a:ea typeface="Consolas" panose="020B0609020204030204"/>
              </a:rPr>
              <a:t>, </a:t>
            </a:r>
            <a:r>
              <a:rPr sz="1600" b="0">
                <a:solidFill>
                  <a:srgbClr val="A31515"/>
                </a:solidFill>
                <a:latin typeface="Consolas" panose="020B0609020204030204"/>
                <a:ea typeface="Consolas" panose="020B0609020204030204"/>
              </a:rPr>
              <a:t>'Single'</a:t>
            </a:r>
            <a:r>
              <a:rPr sz="1600" b="0">
                <a:solidFill>
                  <a:srgbClr val="000000"/>
                </a:solidFill>
                <a:latin typeface="Consolas" panose="020B0609020204030204"/>
                <a:ea typeface="Consolas" panose="020B0609020204030204"/>
              </a:rPr>
              <a:t>, </a:t>
            </a:r>
            <a:r>
              <a:rPr sz="1600" b="0">
                <a:solidFill>
                  <a:srgbClr val="A31515"/>
                </a:solidFill>
                <a:latin typeface="Consolas" panose="020B0609020204030204"/>
                <a:ea typeface="Consolas" panose="020B0609020204030204"/>
              </a:rPr>
              <a:t>'Relationship'</a:t>
            </a:r>
            <a:r>
              <a:rPr sz="1600" b="0">
                <a:solidFill>
                  <a:srgbClr val="000000"/>
                </a:solidFill>
                <a:latin typeface="Consolas" panose="020B0609020204030204"/>
                <a:ea typeface="Consolas" panose="020B0609020204030204"/>
              </a:rPr>
              <a:t>, </a:t>
            </a:r>
            <a:r>
              <a:rPr sz="1600" b="0">
                <a:solidFill>
                  <a:srgbClr val="A31515"/>
                </a:solidFill>
                <a:latin typeface="Consolas" panose="020B0609020204030204"/>
                <a:ea typeface="Consolas" panose="020B0609020204030204"/>
              </a:rPr>
              <a:t>'Married'</a:t>
            </a:r>
            <a:r>
              <a:rPr sz="1600" b="0">
                <a:solidFill>
                  <a:srgbClr val="000000"/>
                </a:solidFill>
                <a:latin typeface="Consolas" panose="020B0609020204030204"/>
                <a:ea typeface="Consolas" panose="020B0609020204030204"/>
              </a:rPr>
              <a:t>, </a:t>
            </a:r>
            <a:r>
              <a:rPr sz="1600" b="0">
                <a:solidFill>
                  <a:srgbClr val="A31515"/>
                </a:solidFill>
                <a:latin typeface="Consolas" panose="020B0609020204030204"/>
                <a:ea typeface="Consolas" panose="020B0609020204030204"/>
              </a:rPr>
              <a:t>'Single'</a:t>
            </a:r>
            <a:r>
              <a:rPr sz="1600" b="0">
                <a:solidFill>
                  <a:srgbClr val="000000"/>
                </a:solidFill>
                <a:latin typeface="Consolas" panose="020B0609020204030204"/>
                <a:ea typeface="Consolas" panose="020B0609020204030204"/>
              </a:rPr>
              <a:t>]})</a:t>
            </a:r>
            <a:endParaRPr sz="1600" b="0">
              <a:solidFill>
                <a:srgbClr val="000000"/>
              </a:solidFill>
              <a:latin typeface="Consolas" panose="020B0609020204030204"/>
              <a:ea typeface="Consolas" panose="020B0609020204030204"/>
            </a:endParaRPr>
          </a:p>
          <a:p>
            <a:pPr>
              <a:lnSpc>
                <a:spcPct val="100000"/>
              </a:lnSpc>
            </a:pPr>
            <a:r>
              <a:rPr lang="en-US" altLang="en-US" sz="1600" b="0">
                <a:solidFill>
                  <a:srgbClr val="000000"/>
                </a:solidFill>
                <a:latin typeface="Consolas" panose="020B0609020204030204"/>
                <a:ea typeface="Consolas" panose="020B0609020204030204"/>
              </a:rPr>
              <a:t>encoder = OneHotEncoder()</a:t>
            </a:r>
            <a:endParaRPr lang="en-US" altLang="en-US" sz="1600" b="0">
              <a:solidFill>
                <a:srgbClr val="000000"/>
              </a:solidFill>
              <a:latin typeface="Consolas" panose="020B0609020204030204"/>
              <a:ea typeface="Consolas" panose="020B0609020204030204"/>
            </a:endParaRPr>
          </a:p>
          <a:p>
            <a:pPr>
              <a:lnSpc>
                <a:spcPct val="100000"/>
              </a:lnSpc>
            </a:pPr>
            <a:r>
              <a:rPr lang="en-US" altLang="en-US" sz="1600" b="0">
                <a:solidFill>
                  <a:srgbClr val="000000"/>
                </a:solidFill>
                <a:latin typeface="Consolas" panose="020B0609020204030204"/>
                <a:ea typeface="Consolas" panose="020B0609020204030204"/>
              </a:rPr>
              <a:t>encoder</a:t>
            </a:r>
            <a:endParaRPr lang="en-US" altLang="en-US" sz="1600" b="0">
              <a:solidFill>
                <a:srgbClr val="000000"/>
              </a:solidFill>
              <a:latin typeface="Consolas" panose="020B0609020204030204"/>
              <a:ea typeface="Consolas" panose="020B0609020204030204"/>
            </a:endParaRPr>
          </a:p>
          <a:p>
            <a:pPr>
              <a:lnSpc>
                <a:spcPct val="100000"/>
              </a:lnSpc>
            </a:pPr>
            <a:r>
              <a:rPr lang="en-US" altLang="en-US" sz="1600" b="0">
                <a:solidFill>
                  <a:srgbClr val="000000"/>
                </a:solidFill>
                <a:latin typeface="Consolas" panose="020B0609020204030204"/>
                <a:ea typeface="Consolas" panose="020B0609020204030204"/>
              </a:rPr>
              <a:t>encoded = encoder.fit_transform(df[['status']]).toarray()</a:t>
            </a:r>
            <a:endParaRPr lang="en-US" altLang="en-US" sz="1600" b="0">
              <a:solidFill>
                <a:srgbClr val="000000"/>
              </a:solidFill>
              <a:latin typeface="Consolas" panose="020B0609020204030204"/>
              <a:ea typeface="Consolas" panose="020B0609020204030204"/>
            </a:endParaRPr>
          </a:p>
          <a:p>
            <a:pPr>
              <a:lnSpc>
                <a:spcPct val="100000"/>
              </a:lnSpc>
            </a:pPr>
            <a:endParaRPr lang="en-US" altLang="en-US" sz="1600" b="0">
              <a:solidFill>
                <a:srgbClr val="000000"/>
              </a:solidFill>
              <a:latin typeface="Consolas" panose="020B0609020204030204"/>
              <a:ea typeface="Consolas" panose="020B0609020204030204"/>
            </a:endParaRPr>
          </a:p>
          <a:p>
            <a:pPr>
              <a:lnSpc>
                <a:spcPct val="100000"/>
              </a:lnSpc>
            </a:pPr>
            <a:r>
              <a:rPr lang="en-US" altLang="en-US" sz="1600" b="0">
                <a:solidFill>
                  <a:srgbClr val="000000"/>
                </a:solidFill>
                <a:latin typeface="Consolas" panose="020B0609020204030204"/>
                <a:ea typeface="Consolas" panose="020B0609020204030204"/>
              </a:rPr>
              <a:t>encoder.get_feature_names_out()</a:t>
            </a:r>
            <a:endParaRPr lang="en-US" altLang="en-US" sz="1600" b="0">
              <a:solidFill>
                <a:srgbClr val="000000"/>
              </a:solidFill>
              <a:latin typeface="Consolas" panose="020B0609020204030204"/>
              <a:ea typeface="Consolas" panose="020B0609020204030204"/>
            </a:endParaRPr>
          </a:p>
          <a:p>
            <a:pPr>
              <a:lnSpc>
                <a:spcPct val="100000"/>
              </a:lnSpc>
            </a:pPr>
            <a:endParaRPr lang="en-US" altLang="en-US" sz="1600" b="0">
              <a:solidFill>
                <a:srgbClr val="000000"/>
              </a:solidFill>
              <a:latin typeface="Consolas" panose="020B0609020204030204"/>
              <a:ea typeface="Consolas" panose="020B0609020204030204"/>
            </a:endParaRPr>
          </a:p>
          <a:p>
            <a:pPr>
              <a:lnSpc>
                <a:spcPct val="100000"/>
              </a:lnSpc>
            </a:pPr>
            <a:r>
              <a:rPr lang="en-US" altLang="en-US" sz="1600" b="0">
                <a:solidFill>
                  <a:srgbClr val="000000"/>
                </a:solidFill>
                <a:latin typeface="Consolas" panose="020B0609020204030204"/>
                <a:ea typeface="Consolas" panose="020B0609020204030204"/>
              </a:rPr>
              <a:t>encoder_df = pd.DataFrame(encoded, columns = encoder.get_feature_names_out())</a:t>
            </a:r>
            <a:endParaRPr lang="en-US" altLang="en-US" sz="1600" b="0">
              <a:solidFill>
                <a:srgbClr val="000000"/>
              </a:solidFill>
              <a:latin typeface="Consolas" panose="020B0609020204030204"/>
              <a:ea typeface="Consolas" panose="020B0609020204030204"/>
            </a:endParaRPr>
          </a:p>
          <a:p>
            <a:pPr>
              <a:lnSpc>
                <a:spcPct val="100000"/>
              </a:lnSpc>
            </a:pPr>
            <a:endParaRPr lang="en-US" altLang="en-US" sz="1600" b="0">
              <a:solidFill>
                <a:srgbClr val="000000"/>
              </a:solidFill>
              <a:latin typeface="Consolas" panose="020B0609020204030204"/>
              <a:ea typeface="Consolas" panose="020B0609020204030204"/>
            </a:endParaRPr>
          </a:p>
          <a:p>
            <a:pPr>
              <a:lnSpc>
                <a:spcPct val="100000"/>
              </a:lnSpc>
            </a:pPr>
            <a:r>
              <a:rPr lang="en-US" altLang="en-US" sz="1600" b="0">
                <a:solidFill>
                  <a:srgbClr val="000000"/>
                </a:solidFill>
                <a:latin typeface="Consolas" panose="020B0609020204030204"/>
                <a:ea typeface="Consolas" panose="020B0609020204030204"/>
              </a:rPr>
              <a:t>final_df = pd.concat([df, encoder_df], axis = 1)</a:t>
            </a:r>
            <a:endParaRPr lang="en-US" altLang="en-US" sz="1600" b="0">
              <a:solidFill>
                <a:srgbClr val="000000"/>
              </a:solidFill>
              <a:latin typeface="Consolas" panose="020B0609020204030204"/>
              <a:ea typeface="Consolas" panose="020B0609020204030204"/>
            </a:endParaRPr>
          </a:p>
          <a:p>
            <a:pPr>
              <a:lnSpc>
                <a:spcPct val="100000"/>
              </a:lnSpc>
            </a:pPr>
            <a:endParaRPr lang="en-US" altLang="en-US" sz="1600" b="0">
              <a:solidFill>
                <a:srgbClr val="000000"/>
              </a:solidFill>
              <a:latin typeface="Consolas" panose="020B0609020204030204"/>
              <a:ea typeface="Consolas" panose="020B0609020204030204"/>
            </a:endParaRPr>
          </a:p>
          <a:p>
            <a:pPr>
              <a:lnSpc>
                <a:spcPct val="100000"/>
              </a:lnSpc>
            </a:pPr>
            <a:r>
              <a:rPr lang="en-US" altLang="en-US" sz="1600" b="0">
                <a:solidFill>
                  <a:srgbClr val="000000"/>
                </a:solidFill>
                <a:latin typeface="Consolas" panose="020B0609020204030204"/>
                <a:ea typeface="Consolas" panose="020B0609020204030204"/>
              </a:rPr>
              <a:t>final_df.drop(['status','status_Married'], axis = 1, inplace=True)</a:t>
            </a:r>
            <a:endParaRPr lang="en-US" altLang="en-US" sz="1600" b="0">
              <a:solidFill>
                <a:srgbClr val="000000"/>
              </a:solidFill>
              <a:latin typeface="Consolas" panose="020B0609020204030204"/>
              <a:ea typeface="Consolas" panose="020B0609020204030204"/>
            </a:endParaRPr>
          </a:p>
        </p:txBody>
      </p:sp>
      <p:sp>
        <p:nvSpPr>
          <p:cNvPr id="4" name="Text Box 3"/>
          <p:cNvSpPr txBox="1"/>
          <p:nvPr/>
        </p:nvSpPr>
        <p:spPr>
          <a:xfrm>
            <a:off x="104775" y="-88900"/>
            <a:ext cx="3451860" cy="706755"/>
          </a:xfrm>
          <a:prstGeom prst="rect">
            <a:avLst/>
          </a:prstGeom>
          <a:noFill/>
        </p:spPr>
        <p:txBody>
          <a:bodyPr wrap="square" rtlCol="0" anchor="t">
            <a:spAutoFit/>
          </a:bodyPr>
          <a:p>
            <a:pPr lvl="1" indent="0">
              <a:lnSpc>
                <a:spcPct val="200000"/>
              </a:lnSpc>
              <a:buNone/>
            </a:pPr>
            <a:r>
              <a:rPr lang="en-US" altLang="en-IN" sz="2000" b="1" dirty="0">
                <a:solidFill>
                  <a:srgbClr val="FF0000"/>
                </a:solidFill>
                <a:effectLst/>
                <a:latin typeface="Arial Black" panose="020B0A04020102020204" charset="0"/>
                <a:cs typeface="Arial Black" panose="020B0A04020102020204" charset="0"/>
                <a:sym typeface="+mn-ea"/>
              </a:rPr>
              <a:t>OneHot</a:t>
            </a:r>
            <a:r>
              <a:rPr lang="en-IN" sz="2000" b="1" dirty="0">
                <a:solidFill>
                  <a:srgbClr val="FF0000"/>
                </a:solidFill>
                <a:effectLst/>
                <a:latin typeface="Arial Black" panose="020B0A04020102020204" charset="0"/>
                <a:cs typeface="Arial Black" panose="020B0A04020102020204" charset="0"/>
                <a:sym typeface="+mn-ea"/>
              </a:rPr>
              <a:t>Encod</a:t>
            </a:r>
            <a:r>
              <a:rPr lang="en-US" altLang="en-IN" sz="2000" b="1" dirty="0">
                <a:solidFill>
                  <a:srgbClr val="FF0000"/>
                </a:solidFill>
                <a:effectLst/>
                <a:latin typeface="Arial Black" panose="020B0A04020102020204" charset="0"/>
                <a:cs typeface="Arial Black" panose="020B0A04020102020204" charset="0"/>
                <a:sym typeface="+mn-ea"/>
              </a:rPr>
              <a:t>er</a:t>
            </a:r>
            <a:endParaRPr lang="en-US" altLang="en-IN" sz="2000" b="1" dirty="0">
              <a:solidFill>
                <a:srgbClr val="FF0000"/>
              </a:solidFill>
              <a:effectLst/>
              <a:latin typeface="Arial Black" panose="020B0A04020102020204" charset="0"/>
              <a:cs typeface="Arial Black" panose="020B0A04020102020204" charset="0"/>
              <a:sym typeface="+mn-ea"/>
            </a:endParaRPr>
          </a:p>
        </p:txBody>
      </p:sp>
      <p:sp>
        <p:nvSpPr>
          <p:cNvPr id="5" name="Text Box 4"/>
          <p:cNvSpPr txBox="1"/>
          <p:nvPr/>
        </p:nvSpPr>
        <p:spPr>
          <a:xfrm>
            <a:off x="5730240" y="4405947"/>
            <a:ext cx="5080000" cy="829945"/>
          </a:xfrm>
          <a:prstGeom prst="rect">
            <a:avLst/>
          </a:prstGeom>
        </p:spPr>
        <p:txBody>
          <a:bodyPr>
            <a:spAutoFit/>
          </a:bodyPr>
          <a:p>
            <a:pPr>
              <a:lnSpc>
                <a:spcPct val="100000"/>
              </a:lnSpc>
            </a:pPr>
            <a:r>
              <a:rPr sz="1600" b="0">
                <a:solidFill>
                  <a:srgbClr val="008000"/>
                </a:solidFill>
                <a:latin typeface="Consolas" panose="020B0609020204030204"/>
                <a:ea typeface="Consolas" panose="020B0609020204030204"/>
              </a:rPr>
              <a:t>#using pandas</a:t>
            </a:r>
            <a:endParaRPr sz="1600" b="0">
              <a:solidFill>
                <a:srgbClr val="008000"/>
              </a:solidFill>
              <a:latin typeface="Consolas" panose="020B0609020204030204"/>
              <a:ea typeface="Consolas" panose="020B0609020204030204"/>
            </a:endParaRPr>
          </a:p>
          <a:p>
            <a:pPr>
              <a:lnSpc>
                <a:spcPct val="100000"/>
              </a:lnSpc>
            </a:pPr>
            <a:r>
              <a:rPr sz="1600" b="0">
                <a:solidFill>
                  <a:srgbClr val="000000"/>
                </a:solidFill>
                <a:latin typeface="Consolas" panose="020B0609020204030204"/>
                <a:ea typeface="Consolas" panose="020B0609020204030204"/>
              </a:rPr>
              <a:t>pd.get_dummies(df[</a:t>
            </a:r>
            <a:r>
              <a:rPr sz="1600" b="0">
                <a:solidFill>
                  <a:srgbClr val="A31515"/>
                </a:solidFill>
                <a:latin typeface="Consolas" panose="020B0609020204030204"/>
                <a:ea typeface="Consolas" panose="020B0609020204030204"/>
              </a:rPr>
              <a:t>'status'</a:t>
            </a:r>
            <a:r>
              <a:rPr sz="1600" b="0">
                <a:solidFill>
                  <a:srgbClr val="000000"/>
                </a:solidFill>
                <a:latin typeface="Consolas" panose="020B0609020204030204"/>
                <a:ea typeface="Consolas" panose="020B0609020204030204"/>
              </a:rPr>
              <a:t>], drop_first=</a:t>
            </a:r>
            <a:r>
              <a:rPr sz="1600" b="0">
                <a:solidFill>
                  <a:srgbClr val="0000FF"/>
                </a:solidFill>
                <a:latin typeface="Consolas" panose="020B0609020204030204"/>
                <a:ea typeface="Consolas" panose="020B0609020204030204"/>
              </a:rPr>
              <a:t>True</a:t>
            </a:r>
            <a:r>
              <a:rPr sz="1600" b="0">
                <a:solidFill>
                  <a:srgbClr val="000000"/>
                </a:solidFill>
                <a:latin typeface="Consolas" panose="020B0609020204030204"/>
                <a:ea typeface="Consolas" panose="020B0609020204030204"/>
              </a:rPr>
              <a:t>, dtype = </a:t>
            </a:r>
            <a:r>
              <a:rPr sz="1600" b="0">
                <a:solidFill>
                  <a:srgbClr val="A31515"/>
                </a:solidFill>
                <a:latin typeface="Consolas" panose="020B0609020204030204"/>
                <a:ea typeface="Consolas" panose="020B0609020204030204"/>
              </a:rPr>
              <a:t>'int'</a:t>
            </a:r>
            <a:r>
              <a:rPr sz="1600" b="0">
                <a:solidFill>
                  <a:srgbClr val="000000"/>
                </a:solidFill>
                <a:latin typeface="Consolas" panose="020B0609020204030204"/>
                <a:ea typeface="Consolas" panose="020B0609020204030204"/>
              </a:rPr>
              <a:t>)</a:t>
            </a:r>
            <a:endParaRPr sz="1600" b="0">
              <a:solidFill>
                <a:srgbClr val="000000"/>
              </a:solidFill>
              <a:latin typeface="Consolas" panose="020B0609020204030204"/>
              <a:ea typeface="Consolas" panose="020B0609020204030204"/>
            </a:endParaRPr>
          </a:p>
        </p:txBody>
      </p:sp>
    </p:spTree>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datastoreItem>
</file>

<file path=customXml/itemProps2.xml><?xml version="1.0" encoding="utf-8"?>
<ds:datastoreItem xmlns:ds="http://schemas.openxmlformats.org/officeDocument/2006/customXml" ds:itemID="{6F4F4D41-822D-40F2-A7AC-E4E6CB36CA7A}">
  <ds:schemaRefs/>
</ds:datastoreItem>
</file>

<file path=customXml/itemProps3.xml><?xml version="1.0" encoding="utf-8"?>
<ds:datastoreItem xmlns:ds="http://schemas.openxmlformats.org/officeDocument/2006/customXml" ds:itemID="{C5A59D56-2157-4202-9D02-F44E447A241D}">
  <ds:schemaRefs/>
</ds:datastoreItem>
</file>

<file path=docProps/app.xml><?xml version="1.0" encoding="utf-8"?>
<Properties xmlns="http://schemas.openxmlformats.org/officeDocument/2006/extended-properties" xmlns:vt="http://schemas.openxmlformats.org/officeDocument/2006/docPropsVTypes">
  <Template>{842606C6-BDB3-42BB-AA8B-0C256F5BA51F}tf56160789_win32</Template>
  <TotalTime>0</TotalTime>
  <Words>9128</Words>
  <Application>WPS Presentation</Application>
  <PresentationFormat>Widescreen</PresentationFormat>
  <Paragraphs>308</Paragraphs>
  <Slides>13</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13</vt:i4>
      </vt:variant>
    </vt:vector>
  </HeadingPairs>
  <TitlesOfParts>
    <vt:vector size="29" baseType="lpstr">
      <vt:lpstr>Arial</vt:lpstr>
      <vt:lpstr>SimSun</vt:lpstr>
      <vt:lpstr>Wingdings</vt:lpstr>
      <vt:lpstr>Calibri</vt:lpstr>
      <vt:lpstr>Tomorrow</vt:lpstr>
      <vt:lpstr>Segoe Print</vt:lpstr>
      <vt:lpstr>Consolas</vt:lpstr>
      <vt:lpstr>Arial Black</vt:lpstr>
      <vt:lpstr>__Inter_0d7ac7</vt:lpstr>
      <vt:lpstr>Courier New</vt:lpstr>
      <vt:lpstr>Franklin Gothic Book</vt:lpstr>
      <vt:lpstr>Bookman Old Style</vt:lpstr>
      <vt:lpstr>Microsoft YaHei</vt:lpstr>
      <vt:lpstr>Arial Unicode MS</vt:lpstr>
      <vt:lpstr>Consolas</vt:lpstr>
      <vt:lpstr>Custom</vt:lpstr>
      <vt:lpstr>Pre-Processing EDA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shahil md</dc:creator>
  <cp:lastModifiedBy>hp</cp:lastModifiedBy>
  <cp:revision>166</cp:revision>
  <dcterms:created xsi:type="dcterms:W3CDTF">2024-10-05T11:12:00Z</dcterms:created>
  <dcterms:modified xsi:type="dcterms:W3CDTF">2025-06-04T09:35:38Z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35A79058FA814C90B0787108429F78E0_12</vt:lpwstr>
  </property>
  <property fmtid="{D5CDD505-2E9C-101B-9397-08002B2CF9AE}" pid="4" name="KSOProductBuildVer">
    <vt:lpwstr>1033-12.2.0.21179</vt:lpwstr>
  </property>
</Properties>
</file>