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6" r:id="rId2"/>
    <p:sldId id="368" r:id="rId3"/>
    <p:sldId id="398" r:id="rId4"/>
    <p:sldId id="277" r:id="rId5"/>
    <p:sldId id="278" r:id="rId6"/>
    <p:sldId id="256" r:id="rId7"/>
    <p:sldId id="258" r:id="rId8"/>
    <p:sldId id="262" r:id="rId9"/>
    <p:sldId id="389" r:id="rId10"/>
    <p:sldId id="342" r:id="rId11"/>
    <p:sldId id="279" r:id="rId12"/>
    <p:sldId id="259" r:id="rId13"/>
    <p:sldId id="260" r:id="rId14"/>
    <p:sldId id="396" r:id="rId15"/>
    <p:sldId id="397" r:id="rId16"/>
    <p:sldId id="283" r:id="rId17"/>
    <p:sldId id="394" r:id="rId18"/>
    <p:sldId id="281" r:id="rId19"/>
    <p:sldId id="282" r:id="rId20"/>
    <p:sldId id="399" r:id="rId21"/>
    <p:sldId id="391" r:id="rId22"/>
    <p:sldId id="392" r:id="rId23"/>
    <p:sldId id="301" r:id="rId24"/>
    <p:sldId id="351" r:id="rId25"/>
    <p:sldId id="3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7635"/>
            <a:ext cx="12066270" cy="6602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8740" y="121285"/>
            <a:ext cx="4832350" cy="673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Key components of a Deep Learning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:</a:t>
            </a: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</a:t>
            </a: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 Fundamentals of Neural Networks: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2. Deep Learning Architectures: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Multi-Layer Perceptron (MLP)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Convolutional Neural Networks (CNNs)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Recurrent Neural Networks (RNNs)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Long Short-Term Memory (LSTM)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Generative Adversarial Networks (GANs)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Autoencoders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3. Advanced Optimization Techniques: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457200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Momentum, RMSprop, Adam optimizer, and Learning rate scheduling. </a:t>
            </a: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4. Practical Implementation with Libraries: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TensorFlow, PyTorch, Keras, Data preprocessing and augmentation, and Model training and evaluation metrics. </a:t>
            </a:r>
            <a:endParaRPr lang="en-US"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35585" y="344170"/>
            <a:ext cx="10245725" cy="617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5. Applications of Deep Learning: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Computer Vision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Object detection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segmentation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Natural Language Processing (NLP)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Text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Sentiment analysis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Machine translation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Speech Recognition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Time Series Analysis 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6. Ethical Considerations: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Bias in data and models, Privacy concerns, Explainability and interpretability, and Responsible AI practices.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Important Points to Consider: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FF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Prerequisites:</a:t>
            </a:r>
            <a:endParaRPr sz="1600" b="1" i="0">
              <a:solidFill>
                <a:srgbClr val="FF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 solid understanding of linear algebra, calculus, probability, and programming skills (usually Python) </a:t>
            </a: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are required to fully grasp deep learning concepts.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Hands-on Projects: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Implementing various deep learning models on real-world datasets is crucial for gaining practical experience.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Stay Updated: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Deep learning is rapidly evolving, so continuous learning about new research and techniques is important. </a:t>
            </a:r>
            <a:endParaRPr lang="en-US" sz="14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07645" y="154940"/>
            <a:ext cx="1125601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</a:p>
          <a:p>
            <a:r>
              <a:t>Deep Learning (DL) is a subset of Machine Learning that utilizes artificial neural networks with multiple layers to learn complex patterns in data. It enables high-level feature extraction from raw data and is the foundation for many modern </a:t>
            </a: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applications.</a:t>
            </a: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Key Aspects of Deep Learning:</a:t>
            </a:r>
          </a:p>
          <a:p>
            <a:pPr>
              <a:buFont typeface="Arial" panose="020B0604020202020204"/>
              <a:buChar char="•"/>
            </a:pPr>
            <a:r>
              <a:t>Multi-layered neural networks (deep networks) that extract hierarchical features.</a:t>
            </a:r>
          </a:p>
          <a:p>
            <a:pPr>
              <a:buFont typeface="Arial" panose="020B0604020202020204"/>
              <a:buChar char="•"/>
            </a:pPr>
            <a:endParaRPr/>
          </a:p>
          <a:p>
            <a:pPr>
              <a:buFont typeface="Arial" panose="020B0604020202020204"/>
              <a:buChar char="•"/>
            </a:pPr>
            <a:r>
              <a:t>Requires large datasets and significant computational power (e.g., GPUs, TPUs).</a:t>
            </a:r>
          </a:p>
          <a:p>
            <a:pPr>
              <a:buFont typeface="Arial" panose="020B0604020202020204"/>
              <a:buChar char="•"/>
            </a:pPr>
            <a:endParaRPr/>
          </a:p>
          <a:p>
            <a:pPr>
              <a:buFont typeface="Arial" panose="020B0604020202020204"/>
              <a:buChar char="•"/>
            </a:pPr>
            <a:r>
              <a:t>Performs exceptionally well in tasks like image recognition, natural language processing, and speech synthesis.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765" y="6386195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713095" y="6386195"/>
            <a:ext cx="669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1765" y="6111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sym typeface="+mn-ea"/>
              </a:rPr>
              <a:t>https://medium.com/towards-data-science/what-the-hell-is-perceptron-626217814f53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81990" y="305435"/>
            <a:ext cx="7954010" cy="513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Neural Networks</a:t>
            </a:r>
          </a:p>
          <a:p>
            <a:r>
              <a:rPr sz="1600"/>
              <a:t>Deep learning includes various types of neural networks optimized for specific tasks:</a:t>
            </a:r>
          </a:p>
          <a:p>
            <a:endParaRPr sz="1600"/>
          </a:p>
          <a:p>
            <a:pPr>
              <a:buAutoNum type="arabicPeriod"/>
            </a:pPr>
            <a:r>
              <a:rPr lang="en-US" sz="1600" b="1"/>
              <a:t>Perceptron (Single Neuron )</a:t>
            </a:r>
          </a:p>
          <a:p>
            <a:pPr>
              <a:buAutoNum type="arabicPeriod"/>
            </a:pPr>
            <a:r>
              <a:rPr lang="en-US" sz="1600" b="1"/>
              <a:t>Multi Layer Perceptron (Multiple Neuron)</a:t>
            </a:r>
          </a:p>
          <a:p>
            <a:pPr>
              <a:buAutoNum type="arabicPeriod"/>
            </a:pPr>
            <a:r>
              <a:rPr lang="en-US" sz="1600" b="1"/>
              <a:t>ANN</a:t>
            </a:r>
            <a:endParaRPr sz="1600" b="1"/>
          </a:p>
          <a:p>
            <a:pPr>
              <a:buAutoNum type="arabicPeriod"/>
            </a:pPr>
            <a:r>
              <a:rPr sz="1600" b="1"/>
              <a:t>Feedforward Neural Networks (FNN):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Basic architecture where information moves in one direction.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Used in classification and regression tasks.</a:t>
            </a:r>
          </a:p>
          <a:p>
            <a:pPr lvl="1">
              <a:buFont typeface="Arial" panose="020B0604020202020204"/>
              <a:buChar char="◦"/>
            </a:pPr>
            <a:endParaRPr sz="1600" b="1"/>
          </a:p>
          <a:p>
            <a:pPr>
              <a:buAutoNum type="arabicPeriod"/>
            </a:pPr>
            <a:r>
              <a:rPr sz="1600" b="1"/>
              <a:t>Convolutional Neural Networks (CNN):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Specialized for image processing tasks.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Uses convolutional layers to detect spatial features.</a:t>
            </a:r>
          </a:p>
          <a:p>
            <a:pPr>
              <a:buAutoNum type="arabicPeriod"/>
            </a:pPr>
            <a:r>
              <a:rPr sz="1600" b="1"/>
              <a:t>Recurrent Neural Networks (RNN):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Designed for sequential data like time series and speech.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Uses loops and memory to retain information from previous inputs.</a:t>
            </a:r>
          </a:p>
          <a:p>
            <a:pPr>
              <a:buAutoNum type="arabicPeriod"/>
            </a:pPr>
            <a:r>
              <a:rPr sz="1600" b="1"/>
              <a:t>Long Short-Term Memory (LSTM):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A type of RNN that solves the vanishing gradient problem.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Used in text generation, language modeling, and speech recognition.</a:t>
            </a:r>
          </a:p>
          <a:p>
            <a:pPr>
              <a:buAutoNum type="arabicPeriod"/>
            </a:pP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43865" y="5767070"/>
            <a:ext cx="11655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443865" y="5351780"/>
            <a:ext cx="83089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AutoNum type="arabicPeriod"/>
            </a:pPr>
            <a:r>
              <a:rPr lang="en-US" altLang="en-US"/>
              <a:t>https://w</a:t>
            </a:r>
            <a:r>
              <a:rPr b="1">
                <a:sym typeface="+mn-ea"/>
              </a:rPr>
              <a:t>Generative Adversarial Networks (GANs):</a:t>
            </a:r>
            <a:endParaRPr b="1"/>
          </a:p>
          <a:p>
            <a:pPr lvl="1">
              <a:buFont typeface="Arial" panose="020B0604020202020204"/>
              <a:buChar char="◦"/>
            </a:pPr>
            <a:r>
              <a:rPr>
                <a:sym typeface="+mn-ea"/>
              </a:rPr>
              <a:t>Consist of a generator and a discriminator that compete to generate realistic data.</a:t>
            </a:r>
          </a:p>
          <a:p>
            <a:pPr lvl="1">
              <a:buFont typeface="Arial" panose="020B0604020202020204"/>
              <a:buChar char="◦"/>
            </a:pPr>
            <a:r>
              <a:rPr>
                <a:sym typeface="+mn-ea"/>
              </a:rPr>
              <a:t>Used in AI-generated art, deepfake videos, and data augmentation.</a:t>
            </a:r>
          </a:p>
          <a:p>
            <a:r>
              <a:rPr lang="en-US" altLang="en-US"/>
              <a:t>ww.geeksforgeeks.org/neural-networks-a-beginners-guide/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92345" y="2615565"/>
            <a:ext cx="241808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buFont typeface="Arial" panose="020B0604020202020204"/>
              <a:buChar char="◦"/>
            </a:pPr>
            <a:r>
              <a:rPr lang="en-US" sz="1600">
                <a:sym typeface="+mn-ea"/>
              </a:rPr>
              <a:t>Backword Propagations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67070" y="340360"/>
            <a:ext cx="6424930" cy="56673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6700" y="340360"/>
            <a:ext cx="6749415" cy="33502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 Perceptron: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266700" y="2737485"/>
            <a:ext cx="62934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</a:t>
            </a:r>
            <a:r>
              <a:rPr sz="14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Rubik"/>
                <a:cs typeface="Calibri" panose="020F0502020204030204" charset="0"/>
              </a:rPr>
              <a:t>Perceptron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99455" y="3401263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400888"/>
            <a:ext cx="609600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16227" t="19455" r="15667" b="20687"/>
          <a:stretch>
            <a:fillRect/>
          </a:stretch>
        </p:blipFill>
        <p:spPr>
          <a:xfrm>
            <a:off x="6572250" y="-60757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27423"/>
            <a:ext cx="5080000" cy="22872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80365" y="2901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AutoNum type="arabicPeriod"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Feedforward Neural Networks (FNN):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2885" y="6212840"/>
            <a:ext cx="11197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/>
            <a:r>
              <a:rPr lang="en-IN" altLang="en-US" b="1">
                <a:sym typeface="+mn-ea"/>
              </a:rPr>
              <a:t>Implement the FNN</a:t>
            </a:r>
          </a:p>
          <a:p>
            <a:pPr lvl="1"/>
            <a:r>
              <a:rPr lang="en-US" altLang="en-US">
                <a:sym typeface="+mn-ea"/>
              </a:rPr>
              <a:t>https://colab.research.google.com/drive/1z_nL3RcvR1x4uIR88VWEj8Zdr7mYEcQK#scrollTo=keCSdzvOrRmx</a:t>
            </a:r>
            <a:endParaRPr lang="en-IN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3420" y="750570"/>
            <a:ext cx="1102868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latin typeface="Arial" panose="020B0604020202020204" pitchFamily="34" charset="0"/>
                <a:ea typeface="var(--framer-blockquote-font-family"/>
                <a:cs typeface="Arial" panose="020B0604020202020204" pitchFamily="34" charset="0"/>
              </a:rPr>
              <a:t>the flow of information occurs in the forward direction. The input is used to calculate some intermediate function in the hidden layer, which is then used to calculate an output. 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96365" y="1334135"/>
            <a:ext cx="7849870" cy="1647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92530" y="3071813"/>
            <a:ext cx="5981700" cy="2790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6000" y="3228340"/>
            <a:ext cx="474789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Working of Neural Networks</a:t>
            </a:r>
            <a:endParaRPr lang="en-US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Forward 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input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calculation --&gt;then apply activation func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output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60680" y="459105"/>
            <a:ext cx="8078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2. </a:t>
            </a:r>
            <a:r>
              <a: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Backpropagation </a:t>
            </a:r>
            <a:endParaRPr b="1" i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ar(--framer-blockquote-font-family-bold"/>
              <a:cs typeface="Arial" panose="020B0604020202020204" pitchFamily="34" charset="0"/>
            </a:endParaRPr>
          </a:p>
          <a:p>
            <a:pPr marL="0" indent="0"/>
            <a:r>
              <a:rPr>
                <a:latin typeface="Arial" panose="020B0604020202020204" pitchFamily="34" charset="0"/>
                <a:ea typeface="STK Bureau Sans Book"/>
                <a:cs typeface="Arial" panose="020B0604020202020204" pitchFamily="34" charset="0"/>
                <a:sym typeface="+mn-ea"/>
              </a:rPr>
              <a:t>- the weights of the network connections are repeatedly adjusted to minimize the difference between the actual output vector of the net and the desired output vector.</a:t>
            </a: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Backpropagation</a:t>
            </a:r>
          </a:p>
          <a:p>
            <a:pPr marL="800100" lvl="1" indent="-342900">
              <a:buAutoNum type="arabicPeriod"/>
            </a:pPr>
            <a:r>
              <a:rPr lang="en-US" altLang="en-US"/>
              <a:t>Loss Calculation</a:t>
            </a:r>
          </a:p>
          <a:p>
            <a:pPr marL="800100" lvl="1" indent="-342900">
              <a:buAutoNum type="arabicPeriod"/>
            </a:pPr>
            <a:r>
              <a:rPr lang="en-US" altLang="en-US"/>
              <a:t>Gradient Calculation</a:t>
            </a:r>
          </a:p>
          <a:p>
            <a:pPr marL="800100" lvl="1" indent="-342900">
              <a:buAutoNum type="arabicPeriod"/>
            </a:pPr>
            <a:r>
              <a:rPr lang="en-US" altLang="en-US"/>
              <a:t>Weight Update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13" name="Picture 12" descr="1214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829435"/>
            <a:ext cx="6354445" cy="319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6265" y="635984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Aft>
                <a:spcPct val="60000"/>
              </a:spcAft>
            </a:pPr>
            <a:r>
              <a:rPr sz="1600" b="0" i="0">
                <a:latin typeface="Manrope"/>
                <a:ea typeface="Manrope"/>
              </a:rPr>
              <a:t>Feedforward vs. Backpropagation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448810" y="6360160"/>
            <a:ext cx="767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https://www.geeksforgeeks.org/backpropagation-in-neural-network/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82185" y="62115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1400"/>
              <a:t>https://www.guru99.com/backpropogation-neural-network.html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shot (282)"/>
          <p:cNvPicPr>
            <a:picLocks noChangeAspect="1"/>
          </p:cNvPicPr>
          <p:nvPr/>
        </p:nvPicPr>
        <p:blipFill>
          <a:blip r:embed="rId2"/>
          <a:srcRect t="11287" r="47089" b="5620"/>
          <a:stretch>
            <a:fillRect/>
          </a:stretch>
        </p:blipFill>
        <p:spPr>
          <a:xfrm>
            <a:off x="6179185" y="175895"/>
            <a:ext cx="5646420" cy="4987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7925" y="17589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</a:t>
            </a:r>
            <a:r>
              <a:rPr lang="en-US" altLang="en-US"/>
              <a:t>Neural Networks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bias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70840" y="1744345"/>
            <a:ext cx="5678805" cy="536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USE IN ANN </a:t>
            </a:r>
            <a:endParaRPr lang="en-US" sz="2400"/>
          </a:p>
          <a:p>
            <a:pPr marL="800100" lvl="1" indent="-342900">
              <a:buAutoNum type="arabicPeriod"/>
            </a:pPr>
            <a:r>
              <a:rPr lang="en-IN" altLang="en-US" sz="2000"/>
              <a:t>Perceptron</a:t>
            </a:r>
          </a:p>
          <a:p>
            <a:pPr marL="800100" lvl="1" indent="-342900">
              <a:buAutoNum type="arabicPeriod"/>
            </a:pPr>
            <a:r>
              <a:rPr lang="en-IN" altLang="en-US" sz="2000"/>
              <a:t>Hidden layers</a:t>
            </a:r>
          </a:p>
          <a:p>
            <a:pPr marL="800100" lvl="1" indent="-342900">
              <a:buAutoNum type="arabicPeriod"/>
            </a:pPr>
            <a:r>
              <a:rPr lang="en-IN" altLang="en-US" sz="2000"/>
              <a:t>neurons</a:t>
            </a:r>
          </a:p>
          <a:p>
            <a:pPr marL="800100" lvl="1" indent="-342900">
              <a:buAutoNum type="arabicPeriod"/>
            </a:pPr>
            <a:r>
              <a:rPr lang="en-IN" altLang="en-US" sz="2000"/>
              <a:t>Weights and bias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for non linearity in neural network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activation functions</a:t>
            </a:r>
          </a:p>
          <a:p>
            <a:pPr marL="342900" indent="-342900">
              <a:buAutoNum type="arabicPeriod"/>
            </a:pPr>
            <a:r>
              <a:rPr lang="en-US" sz="2000"/>
              <a:t>for error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mse,mae, logloss</a:t>
            </a:r>
          </a:p>
          <a:p>
            <a:pPr marL="342900" indent="-342900">
              <a:buAutoNum type="arabicPeriod"/>
            </a:pPr>
            <a:r>
              <a:rPr lang="en-US" sz="2000"/>
              <a:t>for optimizations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gradient descent/ optimzer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en-US" sz="2000"/>
              <a:t>4.  Evaluation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regression</a:t>
            </a:r>
          </a:p>
          <a:p>
            <a:pPr indent="457200"/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8297" b="1980"/>
          <a:stretch>
            <a:fillRect/>
          </a:stretch>
        </p:blipFill>
        <p:spPr>
          <a:xfrm>
            <a:off x="675005" y="317068"/>
            <a:ext cx="10526395" cy="64604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95500" y="133350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10260" y="375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What we learn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4640" y="962660"/>
            <a:ext cx="4097655" cy="500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AI  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AI vs ML vs DL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Applications of AI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Conventional AI vs GenAI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of AI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333333"/>
                </a:solidFill>
                <a:latin typeface="Tomorrow"/>
                <a:ea typeface="Tomorrow"/>
              </a:rPr>
              <a:t>Introduction to DL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Tensorflow and Keras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latin typeface="Tomorrow"/>
                <a:ea typeface="Tomorrow"/>
              </a:rPr>
              <a:t>Artificial Neural Network Deep Dive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Activation Functions in NN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Loss Functions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Optimization Technique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Regularization Techniques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CallBacks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392295" y="962660"/>
            <a:ext cx="4003040" cy="54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Computer Vision  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Object Detection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Region Proposal Techniques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Semantic Segmentation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Computer Vision with OpenCV 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images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Videos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OCR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Media Pipe - FaceMesh, Pose Detection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Convolution Neural Network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CNN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Architecture of CNN - Kernel / Filter, Stride, Padding, Activation Function Max Pooling and Avg Pooling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395335" y="835660"/>
            <a:ext cx="3721100" cy="5233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Natural Language Processing  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NLP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Preprocessing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Vecorization and Classification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Embedding Layer in Natural Language Processing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Model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Machine Translation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LLM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Recurrent Neural Network 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Introduction to RNN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LSTM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Bi-directional LSTM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GRU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4005" y="317"/>
            <a:ext cx="5080000" cy="20173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RASA Chatbot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4005" y="1945005"/>
            <a:ext cx="5080000" cy="25095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4005" y="4532313"/>
            <a:ext cx="5080000" cy="23253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626100" y="103823"/>
            <a:ext cx="5080000" cy="2402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38480" y="182880"/>
            <a:ext cx="8625840" cy="2059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1" indent="0">
              <a:buNone/>
            </a:pPr>
            <a:r>
              <a:rPr 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Next Activation functions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60245" y="385381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spcBef>
                <a:spcPct val="0"/>
              </a:spcBef>
              <a:spcAft>
                <a:spcPct val="6000"/>
              </a:spcAft>
            </a:pPr>
            <a:endParaRPr lang="en-US" sz="1600">
              <a:latin typeface="var(--framer-blockquote-font-family"/>
              <a:ea typeface="var(--framer-blockquote-font-family"/>
              <a:sym typeface="+mn-ea"/>
            </a:endParaRPr>
          </a:p>
        </p:txBody>
      </p:sp>
      <p:pic>
        <p:nvPicPr>
          <p:cNvPr id="5" name="Picture 4" descr="Linear and non linear functi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1557655"/>
            <a:ext cx="5871845" cy="30905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075" y="5991860"/>
            <a:ext cx="10946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https://www.superannotate.com/blog/activation-functions-in-neural-networks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810" y="1968500"/>
            <a:ext cx="626745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 b="56070"/>
          <a:stretch>
            <a:fillRect/>
          </a:stretch>
        </p:blipFill>
        <p:spPr>
          <a:xfrm>
            <a:off x="0" y="9728"/>
            <a:ext cx="119894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 t="40592"/>
          <a:stretch>
            <a:fillRect/>
          </a:stretch>
        </p:blipFill>
        <p:spPr>
          <a:xfrm>
            <a:off x="0" y="75565"/>
            <a:ext cx="1211453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98145" y="261938"/>
            <a:ext cx="5080000" cy="23583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DL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  </a:t>
            </a: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Tensorflow and Keras</a:t>
            </a: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70230" y="4601210"/>
            <a:ext cx="7737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https://www.geeksforgeeks.org/deep-learning-interview-questions/?ref=shm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8985" y="5356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3095" y="59575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https://www.geeksforgeeks.org/deep-learning-tutorial/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2246630"/>
            <a:ext cx="4877435" cy="4504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49655" y="492760"/>
            <a:ext cx="8319770" cy="460819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(AI)</a:t>
            </a:r>
            <a:r>
              <a:rPr sz="2400"/>
              <a:t> refers to the simulation of human intelligence in machines that are designed to think, learn, and make decisions. AI encompasses a wide range of technologies, including rule-based systems, expert systems, and machine learning algorithms.</a:t>
            </a:r>
          </a:p>
          <a:p>
            <a:endParaRPr sz="2400"/>
          </a:p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 of AI:</a:t>
            </a:r>
          </a:p>
          <a:p>
            <a:pPr>
              <a:buFont typeface="Arial" panose="020B0604020202020204"/>
              <a:buChar char="•"/>
            </a:pPr>
            <a:r>
              <a:rPr sz="2400"/>
              <a:t>Automation of tasks that require human intelligence.</a:t>
            </a:r>
          </a:p>
          <a:p>
            <a:pPr>
              <a:buFont typeface="Arial" panose="020B0604020202020204"/>
              <a:buChar char="•"/>
            </a:pPr>
            <a:r>
              <a:rPr sz="2400"/>
              <a:t>Ability to learn from data and improve over time.</a:t>
            </a:r>
          </a:p>
          <a:p>
            <a:pPr>
              <a:buFont typeface="Arial" panose="020B0604020202020204"/>
              <a:buChar char="•"/>
            </a:pPr>
            <a:r>
              <a:rPr sz="2400"/>
              <a:t>Applications across various domains, including healthcare, finance, and robotics.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04495" y="216535"/>
            <a:ext cx="779272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vs ML vs DL</a:t>
            </a:r>
          </a:p>
          <a:p>
            <a:pPr>
              <a:buAutoNum type="arabicPeriod"/>
            </a:pPr>
            <a:r>
              <a:rPr sz="1600"/>
              <a:t>Artificial Intelligence (AI):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The broadest concept, referring to machines that can perform cognitive functions similar to humans.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Encompasses ML, DL, and rule-based systems.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Examples: Virtual assistants, autonomous vehicles, and recommendation systems.</a:t>
            </a:r>
          </a:p>
          <a:p>
            <a:pPr>
              <a:buAutoNum type="arabicPeriod"/>
            </a:pPr>
            <a:r>
              <a:rPr sz="1600"/>
              <a:t>Machine Learning (ML):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A subset of AI that enables machines to learn patterns from data without explicit programming.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Uses statistical models and algorithms like decision trees, regression, and clustering.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Examples: Fraud detection, predictive analytics, and spam filters.</a:t>
            </a:r>
          </a:p>
          <a:p>
            <a:pPr>
              <a:buAutoNum type="arabicPeriod"/>
            </a:pPr>
            <a:r>
              <a:rPr sz="1600"/>
              <a:t>Deep Learning (DL):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A specialized subset of ML that relies on deep neural networks.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Requires large datasets and computational power.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Examples: Image recognition, natural language processing, and speech recognition.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73710" y="4126865"/>
            <a:ext cx="921258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</a:p>
          <a:p>
            <a:r>
              <a:rPr sz="1600"/>
              <a:t>AI has transformed multiple industries by enabling automation and improving decision-making. Some major applications include:</a:t>
            </a:r>
          </a:p>
          <a:p>
            <a:pPr>
              <a:buFont typeface="Arial" panose="020B0604020202020204"/>
              <a:buChar char="•"/>
            </a:pPr>
            <a:r>
              <a:rPr sz="1600"/>
              <a:t>Healthcare: Disease diagnosis, personalized medicine, robotic surgeries.</a:t>
            </a:r>
          </a:p>
          <a:p>
            <a:pPr>
              <a:buFont typeface="Arial" panose="020B0604020202020204"/>
              <a:buChar char="•"/>
            </a:pPr>
            <a:r>
              <a:rPr sz="1600"/>
              <a:t>Finance: Fraud detection, algorithmic trading, risk assessment.</a:t>
            </a:r>
          </a:p>
          <a:p>
            <a:pPr>
              <a:buFont typeface="Arial" panose="020B0604020202020204"/>
              <a:buChar char="•"/>
            </a:pPr>
            <a:r>
              <a:rPr sz="1600"/>
              <a:t>Retail: Recommendation systems, demand forecasting, customer sentiment analysis.</a:t>
            </a:r>
          </a:p>
          <a:p>
            <a:pPr>
              <a:buFont typeface="Arial" panose="020B0604020202020204"/>
              <a:buChar char="•"/>
            </a:pPr>
            <a:r>
              <a:rPr sz="1600"/>
              <a:t>Autonomous Systems: Self-driving cars, drones, robotics.</a:t>
            </a:r>
          </a:p>
          <a:p>
            <a:pPr>
              <a:buFont typeface="Arial" panose="020B0604020202020204"/>
              <a:buChar char="•"/>
            </a:pPr>
            <a:r>
              <a:rPr sz="1600"/>
              <a:t>Natural Language Processing: Chatbots, virtual assistants, language translation.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9075" y="170180"/>
            <a:ext cx="10690860" cy="24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>
                <a:solidFill>
                  <a:srgbClr val="FF0000"/>
                </a:solidFill>
              </a:rPr>
              <a:t>Conventional AI vs Generative AI (GenAI)</a:t>
            </a: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Conventional AI: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Generative AI (GenAI):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403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AI</a:t>
            </a:r>
          </a:p>
          <a:p>
            <a:r>
              <a:rPr sz="2000"/>
              <a:t>The future of AI is expected to bring significant advancements and challenges:</a:t>
            </a:r>
          </a:p>
          <a:p>
            <a:pPr>
              <a:buFont typeface="Arial" panose="020B0604020202020204"/>
              <a:buChar char="•"/>
            </a:pPr>
            <a:r>
              <a:rPr sz="2000" b="1"/>
              <a:t>AI-Augmented Creativity:</a:t>
            </a:r>
            <a:r>
              <a:rPr sz="2000"/>
              <a:t> More sophisticated generative models for content creation.</a:t>
            </a:r>
          </a:p>
          <a:p>
            <a:pPr>
              <a:buFont typeface="Arial" panose="020B0604020202020204"/>
              <a:buChar char="•"/>
            </a:pPr>
            <a:r>
              <a:rPr sz="2000" b="1"/>
              <a:t>Explainable AI (XAI):</a:t>
            </a:r>
            <a:r>
              <a:rPr sz="2000"/>
              <a:t> Enhancing transparency and trust in AI decision-making.</a:t>
            </a:r>
          </a:p>
          <a:p>
            <a:pPr>
              <a:buFont typeface="Arial" panose="020B0604020202020204"/>
              <a:buChar char="•"/>
            </a:pPr>
            <a:r>
              <a:rPr sz="2000" b="1"/>
              <a:t>Ethical AI Development: </a:t>
            </a:r>
            <a:r>
              <a:rPr sz="2000"/>
              <a:t>Addressing biases, privacy concerns, and responsible AI use.</a:t>
            </a:r>
          </a:p>
          <a:p>
            <a:pPr>
              <a:buFont typeface="Arial" panose="020B0604020202020204"/>
              <a:buChar char="•"/>
            </a:pPr>
            <a:r>
              <a:rPr sz="2000" b="1"/>
              <a:t>AI in Edge Computing:</a:t>
            </a:r>
            <a:r>
              <a:rPr sz="2000"/>
              <a:t> Deployment of AI models on edge devices for real-time processing.</a:t>
            </a:r>
          </a:p>
          <a:p>
            <a:pPr>
              <a:buFont typeface="Arial" panose="020B0604020202020204"/>
              <a:buChar char="•"/>
            </a:pPr>
            <a:r>
              <a:rPr sz="2000" b="1"/>
              <a:t>Superintelligence and AGI: </a:t>
            </a:r>
            <a:r>
              <a:rPr sz="2000"/>
              <a:t>Theoretical advancements toward artificial general intelligence (AGI) with human-like reasoning capabilities.</a:t>
            </a:r>
          </a:p>
          <a:p>
            <a:r>
              <a:rPr sz="2000"/>
              <a:t>AI continues to evolve, driving innovation and transforming industries worldwide.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1780</Words>
  <Application>Microsoft Office PowerPoint</Application>
  <PresentationFormat>Widescreen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CtdhkhGrqdxpFqrrvlUtopiaStd-Italic</vt:lpstr>
      <vt:lpstr>Inter</vt:lpstr>
      <vt:lpstr>Manrope</vt:lpstr>
      <vt:lpstr>QkdyncPgkddySjtfmrUtopiaStd</vt:lpstr>
      <vt:lpstr>RctvjbXddlcgHrcvdjHelveticaNeueLTStd-BdCn</vt:lpstr>
      <vt:lpstr>Tomorrow</vt:lpstr>
      <vt:lpstr>var(--framer-blockquote-font-family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Rahish</cp:lastModifiedBy>
  <cp:revision>340</cp:revision>
  <dcterms:created xsi:type="dcterms:W3CDTF">2025-02-02T08:06:00Z</dcterms:created>
  <dcterms:modified xsi:type="dcterms:W3CDTF">2025-09-13T07:30:48Z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1033-12.2.0.21931</vt:lpwstr>
  </property>
</Properties>
</file>