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68" r:id="rId3"/>
    <p:sldId id="318" r:id="rId4"/>
    <p:sldId id="280" r:id="rId5"/>
    <p:sldId id="391" r:id="rId6"/>
    <p:sldId id="398" r:id="rId7"/>
    <p:sldId id="399" r:id="rId8"/>
    <p:sldId id="400" r:id="rId9"/>
    <p:sldId id="401" r:id="rId10"/>
    <p:sldId id="402" r:id="rId11"/>
    <p:sldId id="403" r:id="rId12"/>
    <p:sldId id="407" r:id="rId13"/>
    <p:sldId id="404" r:id="rId14"/>
    <p:sldId id="392" r:id="rId15"/>
    <p:sldId id="393" r:id="rId16"/>
    <p:sldId id="394" r:id="rId17"/>
    <p:sldId id="395" r:id="rId18"/>
    <p:sldId id="396" r:id="rId19"/>
    <p:sldId id="3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1235" y="713105"/>
            <a:ext cx="6096000" cy="327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Regularizations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Dropout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Call backs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Batch  Normalizations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Weight Initializations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431800"/>
            <a:ext cx="5676900" cy="23812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7360" y="122555"/>
            <a:ext cx="5994400" cy="6613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2 Why Use Squaring in L2 (Ridge)?</a:t>
            </a:r>
            <a:endParaRPr sz="2300" b="1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This means larger weights shrink faster, while smaller weights shrink more slowly.</a:t>
            </a:r>
            <a:endParaRPr sz="1600"/>
          </a:p>
          <a:p>
            <a:endParaRPr sz="1600" b="1"/>
          </a:p>
          <a:p>
            <a:r>
              <a:rPr sz="1600" b="1"/>
              <a:t>📌 Effect on Weights: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/>
              <a:t>L2 applies larger penalties to bigger weights, making the weight distribution smooth.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Unlike L1, L2 does not force weights to exactly zero, but shrinks them uniformly.</a:t>
            </a:r>
            <a:endParaRPr sz="1600"/>
          </a:p>
          <a:p>
            <a:endParaRPr sz="1600"/>
          </a:p>
          <a:p>
            <a:r>
              <a:rPr sz="1600" b="1"/>
              <a:t>💡 Intuition:</a:t>
            </a:r>
            <a:r>
              <a:rPr sz="1600"/>
              <a:t> Think of squaring as a way to smoothly reduce large values rather than setting some to zero. It is like a spring that pulls weights back towards zero in a continuous way.</a:t>
            </a:r>
            <a:endParaRPr sz="1600"/>
          </a:p>
          <a:p>
            <a:endParaRPr sz="1600"/>
          </a:p>
          <a:p>
            <a:r>
              <a:rPr sz="1600" b="1"/>
              <a:t>🔍 Example Weight Update (Gradient Descent in L2):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/>
              <a:t>If a weight is large, the gradient (2w) is big, so it shrinks quickly.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a weight is small, the gradient (2w) is small, so it shrinks slowly.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981190" y="746760"/>
            <a:ext cx="5080000" cy="536448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Why L1 Uses ∣w∣|w|∣w∣ and L2 Uses w2w^2w2?</a:t>
            </a:r>
            <a:endParaRPr sz="2300" b="1"/>
          </a:p>
          <a:p>
            <a:r>
              <a:rPr sz="1600"/>
              <a:t>| Property | L1 Regularization (|w|) | L2 Regularization (w^2) | |-----------|----------------|----------------| | Penalty Type | Absolute value | Squared value | | Effect on Weights | Some weights shrink to zero (sparse) | Weights shrink smoothly (small, but nonzero) | | Best For | Feature selection (removes unnecessary weights) | Preventing overfitting (reduces large weights) | | Weight Shrinkage | Equal shrinkage for all weights | Proportional shrinkage (larger weights shrink more) |</a:t>
            </a:r>
            <a:endParaRPr sz="1600"/>
          </a:p>
          <a:p>
            <a:pPr>
              <a:spcAft>
                <a:spcPct val="60000"/>
              </a:spcAft>
            </a:pPr>
            <a:r>
              <a:rPr sz="2300" b="1"/>
              <a:t>4️⃣ Why Not Swap Them?</a:t>
            </a:r>
            <a:endParaRPr sz="2300" b="1"/>
          </a:p>
          <a:p>
            <a:pPr>
              <a:buFont typeface="Arial" panose="020B0604020202020204"/>
              <a:buChar char="•"/>
            </a:pPr>
            <a:r>
              <a:rPr sz="1600"/>
              <a:t>If we used L1 with squared values, it wouldn't create sparsity (zero weights).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we used L2 with absolute values, the gradient wouldn't smoothly reduce large weights.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The current setup is mathematically optimal for their respective goals.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86360"/>
            <a:ext cx="79248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1064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https://www.pinecone.io/learn/regularization-in-neural-networks/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0" y="36125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https://www.analyticsvidhya.com/blog/2018/04/fundamentals-deep-learning-regularization-techniques/#h-l2-amp-l1-regularization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48000" y="23945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https://www.kaggle.com/code/sid321axn/regularization-techniques-in-deep-learning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27020" y="51650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https://www.geeksforgeeks.org/regularization-in-machine-learning/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97305" y="765810"/>
            <a:ext cx="6096000" cy="1348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Dropout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2433955"/>
            <a:ext cx="6096000" cy="1348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Call backs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068320"/>
            <a:ext cx="6096000" cy="978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2800">
                <a:solidFill>
                  <a:schemeClr val="tx1"/>
                </a:solidFill>
                <a:effectLst/>
                <a:latin typeface="Georgia" panose="02040502050405020303"/>
                <a:ea typeface="Georgia" panose="02040502050405020303"/>
                <a:sym typeface="+mn-ea"/>
              </a:rPr>
              <a:t>Model Checkpoint</a:t>
            </a:r>
            <a:endParaRPr lang="en-IN" sz="2800">
              <a:solidFill>
                <a:schemeClr val="tx1"/>
              </a:solidFill>
              <a:effectLst/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2800">
                <a:solidFill>
                  <a:schemeClr val="tx1"/>
                </a:solidFill>
                <a:effectLst/>
                <a:latin typeface="Georgia" panose="02040502050405020303"/>
                <a:ea typeface="Georgia" panose="02040502050405020303"/>
                <a:sym typeface="+mn-ea"/>
              </a:rPr>
              <a:t>Early stoping</a:t>
            </a:r>
            <a:endParaRPr lang="en-IN" sz="2800">
              <a:solidFill>
                <a:schemeClr val="tx1"/>
              </a:solidFill>
              <a:effectLst/>
              <a:latin typeface="Georgia" panose="02040502050405020303"/>
              <a:ea typeface="Georgia" panose="02040502050405020303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2754630"/>
            <a:ext cx="6096000" cy="1348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Batch  Normalizations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75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Weight Initializations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51860" y="446500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191D17"/>
                </a:solidFill>
                <a:latin typeface="monospace"/>
                <a:ea typeface="monospace"/>
              </a:rPr>
              <a:t>Xavier/Glorat And He Weight Initialization in Deep Learning</a:t>
            </a:r>
            <a:endParaRPr sz="1600" b="0" i="0">
              <a:solidFill>
                <a:srgbClr val="191D17"/>
              </a:solidFill>
              <a:latin typeface="monospace"/>
              <a:ea typeface="monospac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56000" y="523843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191D17"/>
                </a:solidFill>
                <a:latin typeface="monospace"/>
                <a:ea typeface="monospace"/>
              </a:rPr>
              <a:t>Exponentially Weighted Moving Average or Exponential Weighted Average </a:t>
            </a:r>
            <a:endParaRPr sz="1600" b="0" i="0">
              <a:solidFill>
                <a:srgbClr val="191D17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75305"/>
            <a:ext cx="609600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Model Expainlibility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LIME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SHAPY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75305"/>
            <a:ext cx="6096000" cy="1963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HyperParameter tuning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50055" y="5633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keras tunier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72160" y="568960"/>
            <a:ext cx="10530205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901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AutoNum type="arabicPeriod"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Feedforward Neural Networks (FNN):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2885" y="5462270"/>
            <a:ext cx="11197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IN" altLang="en-US" b="1">
                <a:sym typeface="+mn-ea"/>
              </a:rPr>
              <a:t>Implement the FNN</a:t>
            </a:r>
            <a:endParaRPr lang="en-IN" altLang="en-US" b="1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https://colab.research.google.com/drive/1z_nL3RcvR1x4uIR88VWEj8Zdr7mYEcQK#scrollTo=keCSdzvOrRmx</a:t>
            </a:r>
            <a:endParaRPr lang="en-IN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3420" y="750570"/>
            <a:ext cx="110286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latin typeface="Arial" panose="020B0604020202020204" pitchFamily="34" charset="0"/>
                <a:ea typeface="var(--framer-blockquote-font-family"/>
                <a:cs typeface="Arial" panose="020B0604020202020204" pitchFamily="34" charset="0"/>
              </a:rPr>
              <a:t>the flow of information occurs in the forward direction. The input is used to calculate some intermediate function in the hidden layer, which is then used to calculate an output. </a:t>
            </a:r>
            <a:endParaRPr sz="1600" b="0" i="0">
              <a:latin typeface="Arial" panose="020B0604020202020204" pitchFamily="34" charset="0"/>
              <a:ea typeface="var(--framer-blockquote-font-family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365" y="1334135"/>
            <a:ext cx="7849870" cy="16471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6900" y="4090035"/>
            <a:ext cx="9261475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2400"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</a:rPr>
              <a:t>2. </a:t>
            </a:r>
            <a:r>
              <a:rPr sz="2400"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</a:rPr>
              <a:t>Backpropagation </a:t>
            </a:r>
            <a:endParaRPr sz="2400" b="1" i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ar(--framer-blockquote-font-family-bold"/>
              <a:cs typeface="Arial" panose="020B0604020202020204" pitchFamily="34" charset="0"/>
            </a:endParaRPr>
          </a:p>
          <a:p>
            <a:pPr marL="0" indent="0"/>
            <a:r>
              <a:rPr sz="1600" b="0" i="0">
                <a:solidFill>
                  <a:schemeClr val="tx1"/>
                </a:solidFill>
                <a:latin typeface="Arial" panose="020B0604020202020204" pitchFamily="34" charset="0"/>
                <a:ea typeface="STK Bureau Sans Book"/>
                <a:cs typeface="Arial" panose="020B0604020202020204" pitchFamily="34" charset="0"/>
              </a:rPr>
              <a:t>- the weights of the network connections are repeatedly adjusted to minimize the difference between the actual output vector of the net and the desired output vector.</a:t>
            </a:r>
            <a:endParaRPr sz="1600" b="0" i="0">
              <a:solidFill>
                <a:schemeClr val="tx1"/>
              </a:solidFill>
              <a:latin typeface="Arial" panose="020B0604020202020204" pitchFamily="34" charset="0"/>
              <a:ea typeface="STK Bureau Sans Book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1793240"/>
            <a:ext cx="6096000" cy="1348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r>
              <a:rPr lang="en-I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/>
                <a:ea typeface="Georgia" panose="02040502050405020303"/>
                <a:sym typeface="+mn-ea"/>
              </a:rPr>
              <a:t>Regularizations</a:t>
            </a: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</a:pPr>
            <a:endParaRPr lang="en-IN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/>
              <a:ea typeface="Georgia" panose="02040502050405020303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106420"/>
            <a:ext cx="753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https://zilliz.com/learn/understanding-regularization-in-nueral-networks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240" y="1635125"/>
            <a:ext cx="5718175" cy="2352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7480" y="-6985"/>
            <a:ext cx="11739245" cy="683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Regularization techniques like L1, L2, and ElasticNet help prevent overfitting by adding a penalty term to the loss function. This keeps model weights small and prevents over-complexity.</a:t>
            </a:r>
            <a:endParaRPr lang="en-US" altLang="en-US"/>
          </a:p>
          <a:p>
            <a:endParaRPr lang="en-US" altLang="en-US"/>
          </a:p>
          <a:p>
            <a:r>
              <a:rPr lang="en-US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️</a:t>
            </a:r>
            <a:r>
              <a:rPr lang="en-US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⃣ L1 Regularization (Lasso Regression)</a:t>
            </a:r>
            <a:endParaRPr lang="en-US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📖</a:t>
            </a:r>
            <a:r>
              <a:rPr lang="en-US" altLang="en-US"/>
              <a:t> Definition:</a:t>
            </a:r>
            <a:endParaRPr lang="en-US" altLang="en-US"/>
          </a:p>
          <a:p>
            <a:r>
              <a:rPr lang="en-US" altLang="en-US"/>
              <a:t>L1 Regularization, also called Lasso (Least Absolute Shrinkage and Selection Operator), adds the absolute values of the weights to the loss function.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✅ Pros:</a:t>
            </a:r>
            <a:endParaRPr lang="en-US" altLang="en-US"/>
          </a:p>
          <a:p>
            <a:r>
              <a:rPr lang="en-US" altLang="en-US"/>
              <a:t>✔ Encourages sparse models (some weights become zero).</a:t>
            </a:r>
            <a:endParaRPr lang="en-US" altLang="en-US"/>
          </a:p>
          <a:p>
            <a:r>
              <a:rPr lang="en-US" altLang="en-US"/>
              <a:t>✔ Useful for feature selection (eliminates less important features).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❌ Cons:</a:t>
            </a:r>
            <a:endParaRPr lang="en-US" altLang="en-US"/>
          </a:p>
          <a:p>
            <a:r>
              <a:rPr lang="en-US" altLang="en-US"/>
              <a:t>❌ Can lead to unstable models when features are correlated.</a:t>
            </a:r>
            <a:endParaRPr lang="en-US" altLang="en-US"/>
          </a:p>
          <a:p>
            <a:r>
              <a:rPr lang="en-US" altLang="en-US"/>
              <a:t>❌ Not ideal for smooth weight shrinkage.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💻</a:t>
            </a:r>
            <a:r>
              <a:rPr lang="en-US" altLang="en-US"/>
              <a:t> Code Example (L1 Regularization in TensorFlow/Keras):</a:t>
            </a:r>
            <a:endParaRPr lang="en-US" altLang="en-US"/>
          </a:p>
          <a:p>
            <a:r>
              <a:rPr lang="en-US" altLang="en-US"/>
              <a:t>from tensorflow.keras.regularizers import l1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model.add(Dense(64, activation='relu', kernel_regularizer=l1(0.01)))  # L1 penalty with lambda=0.01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345" y="0"/>
            <a:ext cx="10748010" cy="63430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sz="2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L2 Regularization (Ridge Regression)</a:t>
            </a:r>
            <a:endParaRPr sz="23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ct val="60000"/>
              </a:spcAft>
            </a:pPr>
            <a:r>
              <a:rPr sz="2200" b="1"/>
              <a:t>📖 Definition:</a:t>
            </a:r>
            <a:endParaRPr sz="2200" b="1"/>
          </a:p>
          <a:p>
            <a:r>
              <a:rPr sz="1600"/>
              <a:t>L2 Regularization, also called Ridge Regression, adds the squared values of the weights to the loss function.</a:t>
            </a:r>
            <a:endParaRPr sz="1600"/>
          </a:p>
          <a:p>
            <a:pPr>
              <a:spcAft>
                <a:spcPct val="60000"/>
              </a:spcAft>
            </a:pPr>
            <a:endParaRPr sz="2200" b="1"/>
          </a:p>
          <a:p>
            <a:pPr>
              <a:spcAft>
                <a:spcPct val="60000"/>
              </a:spcAft>
            </a:pPr>
            <a:r>
              <a:rPr sz="2200" b="1"/>
              <a:t>✅ Pros:</a:t>
            </a:r>
            <a:endParaRPr sz="2200" b="1"/>
          </a:p>
          <a:p>
            <a:r>
              <a:rPr sz="1600"/>
              <a:t>✔ Encourages smaller weights, preventing overfitting.</a:t>
            </a:r>
            <a:endParaRPr sz="1600"/>
          </a:p>
          <a:p>
            <a:r>
              <a:rPr sz="1600"/>
              <a:t> ✔ Works well when features are correlated.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❌ Cons:</a:t>
            </a:r>
            <a:endParaRPr sz="2200" b="1"/>
          </a:p>
          <a:p>
            <a:r>
              <a:rPr sz="1600"/>
              <a:t>❌ Does not produce sparse models (all weights remain nonzero).</a:t>
            </a:r>
            <a:endParaRPr sz="1600"/>
          </a:p>
          <a:p>
            <a:r>
              <a:rPr sz="1600"/>
              <a:t> ❌ May not be ideal for feature selection.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💻 Code Example (L2 Regularization in TensorFlow/Keras):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tensorflow.keras.regularizers import l2
model.add(Dense(64, activation='relu', kernel_regularizer=l2(0.01)))  # L2 penalty with lambda=0.01
</a:t>
            </a:r>
            <a:endParaRPr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2555" y="1499235"/>
            <a:ext cx="56388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635" y="0"/>
            <a:ext cx="11581765" cy="6096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sz="2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ElasticNet Regularization (Combination of L1 &amp; L2)</a:t>
            </a:r>
            <a:endParaRPr sz="23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ct val="60000"/>
              </a:spcAft>
            </a:pPr>
            <a:r>
              <a:rPr sz="2200" b="1"/>
              <a:t>📖 Definition:</a:t>
            </a:r>
            <a:endParaRPr sz="2200" b="1"/>
          </a:p>
          <a:p>
            <a:r>
              <a:rPr sz="1600"/>
              <a:t>ElasticNet is a hybrid of L1 and L2 regularization. It balances sparsity and smooth weight shrinkage.</a:t>
            </a:r>
            <a:endParaRPr sz="1600"/>
          </a:p>
          <a:p>
            <a:r>
              <a:rPr sz="1600"/>
              <a:t>📌 ElasticNet Regularization Formula:</a:t>
            </a:r>
            <a:endParaRPr sz="1600"/>
          </a:p>
          <a:p>
            <a:pPr>
              <a:spcAft>
                <a:spcPct val="60000"/>
              </a:spcAft>
            </a:pPr>
            <a:endParaRPr sz="2200" b="1"/>
          </a:p>
          <a:p>
            <a:pPr>
              <a:spcAft>
                <a:spcPct val="60000"/>
              </a:spcAft>
            </a:pPr>
            <a:r>
              <a:rPr sz="2200" b="1"/>
              <a:t>✅ Pros:</a:t>
            </a:r>
            <a:endParaRPr sz="2200" b="1"/>
          </a:p>
          <a:p>
            <a:r>
              <a:rPr sz="1600"/>
              <a:t>✔ Provides the best of both L1 and L2.</a:t>
            </a:r>
            <a:endParaRPr sz="1600"/>
          </a:p>
          <a:p>
            <a:r>
              <a:rPr sz="1600"/>
              <a:t> ✔ Works well when features are highly correlated.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❌ Cons:</a:t>
            </a:r>
            <a:endParaRPr sz="2200" b="1"/>
          </a:p>
          <a:p>
            <a:r>
              <a:rPr sz="1600"/>
              <a:t>❌ Requires tuning of both</a:t>
            </a:r>
            <a:r>
              <a:rPr lang="en-US" sz="1600"/>
              <a:t> </a:t>
            </a:r>
            <a:r>
              <a:rPr sz="1600"/>
              <a:t>λ1</a:t>
            </a:r>
            <a:r>
              <a:rPr lang="en-US" sz="1600"/>
              <a:t> </a:t>
            </a:r>
            <a:r>
              <a:rPr sz="1600"/>
              <a:t>and λ2​.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💻 Code Example (ElasticNet in TensorFlow/Keras):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tensorflow.keras.regularizers import l1_l2
model.add(Dense(64, activation='relu', kernel_regularizer=l1_l2(l1=0.01, l2=0.01)))</a:t>
            </a:r>
            <a:endParaRPr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735" y="1605915"/>
            <a:ext cx="58388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9720" y="130810"/>
            <a:ext cx="7958455" cy="2042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📌 Regularization Rate (Lambda, λ)</a:t>
            </a:r>
            <a:endParaRPr sz="2300" b="1"/>
          </a:p>
          <a:p>
            <a:r>
              <a:rPr sz="1600"/>
              <a:t>The regularization rateλ\lambdaλ controls how much penalty is applied to large weights: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Low λ → Less penalty (model can overfit).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High λ → More penalty (model can underfit).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Optimal λ → Found using hyperparameter tuning.</a:t>
            </a:r>
            <a:endParaRPr sz="1600"/>
          </a:p>
          <a:p>
            <a:pPr>
              <a:spcAft>
                <a:spcPct val="60000"/>
              </a:spcAft>
            </a:pPr>
            <a:endParaRPr sz="2300" b="1"/>
          </a:p>
        </p:txBody>
      </p:sp>
      <p:sp>
        <p:nvSpPr>
          <p:cNvPr id="4" name="Text Box 3"/>
          <p:cNvSpPr txBox="1"/>
          <p:nvPr/>
        </p:nvSpPr>
        <p:spPr>
          <a:xfrm>
            <a:off x="504825" y="4781867"/>
            <a:ext cx="5080000" cy="1842770"/>
          </a:xfrm>
          <a:prstGeom prst="rect">
            <a:avLst/>
          </a:prstGeom>
        </p:spPr>
        <p:txBody>
          <a:bodyPr>
            <a:spAutoFit/>
          </a:bodyPr>
          <a:p>
            <a:endParaRPr sz="2600"/>
          </a:p>
          <a:p>
            <a:pPr>
              <a:spcAft>
                <a:spcPct val="60000"/>
              </a:spcAft>
            </a:pPr>
            <a:r>
              <a:rPr sz="2300" b="1"/>
              <a:t>📌 Which One Should You Use?</a:t>
            </a:r>
            <a:endParaRPr sz="2300" b="1"/>
          </a:p>
          <a:p>
            <a:pPr>
              <a:buFont typeface="Arial" panose="020B0604020202020204"/>
              <a:buChar char="•"/>
            </a:pPr>
            <a:r>
              <a:rPr sz="1600"/>
              <a:t>If you want feature selection → L1 (Lasso).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you want smooth weight shrinkage → L2 (Ridge).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your data has correlated features → ElasticNet.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6100" y="122555"/>
            <a:ext cx="9099550" cy="5628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Why Use Absolute Value in L1 (Lasso)?</a:t>
            </a:r>
            <a:endParaRPr sz="2300" b="1"/>
          </a:p>
          <a:p>
            <a:r>
              <a:rPr sz="1600"/>
              <a:t>L1 Regularization adds the sum of the absolute values of weights to the loss function:</a:t>
            </a:r>
            <a:endParaRPr sz="1600"/>
          </a:p>
          <a:p>
            <a:r>
              <a:rPr sz="1600"/>
              <a:t>L=Loss+λ∑∣wi∣i​∣</a:t>
            </a:r>
            <a:endParaRPr sz="1600"/>
          </a:p>
          <a:p>
            <a:endParaRPr sz="1600"/>
          </a:p>
          <a:p>
            <a:r>
              <a:rPr sz="1600"/>
              <a:t>📌 Key Properties of Absolute Value |w</a:t>
            </a:r>
            <a:r>
              <a:rPr lang="en-US" sz="1600"/>
              <a:t>|</a:t>
            </a:r>
            <a:r>
              <a:rPr sz="1600"/>
              <a:t>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The derivative of |w| is constant (except at zero): 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If w&gt;0w &gt; 0w&gt;0, derivative = +1+1+1.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If w&lt;0w &lt; 0w&lt;0, derivative = −1-1−1.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If w=0w = 0w=0, derivative is undefined, but typically set to 0.</a:t>
            </a:r>
            <a:endParaRPr sz="1600"/>
          </a:p>
          <a:p>
            <a:endParaRPr sz="1600" b="1"/>
          </a:p>
          <a:p>
            <a:r>
              <a:rPr sz="1600" b="1"/>
              <a:t>📌 Effect on Weights: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/>
              <a:t>L1 applies equal pressure on all nonzero weights, regardless of size.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This forces some weights to become exactly zero, leading to feature selection (sparse models).</a:t>
            </a:r>
            <a:endParaRPr sz="1600"/>
          </a:p>
          <a:p>
            <a:endParaRPr sz="1600" b="1"/>
          </a:p>
          <a:p>
            <a:r>
              <a:rPr sz="1600" b="1"/>
              <a:t>💡 Intuition: </a:t>
            </a:r>
            <a:r>
              <a:rPr sz="1600"/>
              <a:t>Imagine you want to shrink some weights to zero while allowing others to stay significant. The absolute value enforces this by applying a constant force that drives small weights to exactly zero.</a:t>
            </a:r>
            <a:endParaRPr sz="1600"/>
          </a:p>
          <a:p>
            <a:endParaRPr sz="1600"/>
          </a:p>
          <a:p>
            <a:r>
              <a:rPr sz="1600" b="1"/>
              <a:t>🔍 Example Weight Update (Gradient Descent in L1):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/>
              <a:t>If a weight is positive, it gets decreased.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a weight is negative, it gets increased.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a weight is small, it is forced to zero (sparse model).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6086</Words>
  <Application>WPS Presentation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Georgia</vt:lpstr>
      <vt:lpstr>var(--framer-blockquote-font-family</vt:lpstr>
      <vt:lpstr>Segoe Print</vt:lpstr>
      <vt:lpstr>var(--framer-blockquote-font-family-bold</vt:lpstr>
      <vt:lpstr>STK Bureau Sans Book</vt:lpstr>
      <vt:lpstr>monospace</vt:lpstr>
      <vt:lpstr>Microsoft YaHei</vt:lpstr>
      <vt:lpstr>Arial Unicode MS</vt:lpstr>
      <vt:lpstr>Calibri Light</vt:lpstr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338</cp:revision>
  <dcterms:created xsi:type="dcterms:W3CDTF">2025-02-02T08:06:00Z</dcterms:created>
  <dcterms:modified xsi:type="dcterms:W3CDTF">2025-03-17T04:04:56Z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