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3.xml"/><Relationship Id="rId22" Type="http://schemas.openxmlformats.org/officeDocument/2006/relationships/customXml" Target="../customXml/item2.xml"/><Relationship Id="rId21" Type="http://schemas.openxmlformats.org/officeDocument/2006/relationships/customXml" Target="../customXml/item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5289754" y="639097"/>
            <a:ext cx="6253317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Machine learning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2677" y="1050195"/>
            <a:ext cx="60946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Slide 9: Applications in Agriculture</a:t>
            </a:r>
            <a:endParaRPr lang="en-US" b="1" dirty="0"/>
          </a:p>
          <a:p>
            <a:pPr>
              <a:buNone/>
            </a:pPr>
            <a:r>
              <a:rPr lang="en-US" b="1" dirty="0"/>
              <a:t>Title:</a:t>
            </a:r>
            <a:r>
              <a:rPr lang="en-US" dirty="0"/>
              <a:t> How These Learning Techniques Can Help Agriculture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Supervised Learning:</a:t>
            </a:r>
            <a:r>
              <a:rPr lang="en-US" dirty="0"/>
              <a:t> Predicting crop disease, yield forecasting, soil quality assessment.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Unsupervised Learning:</a:t>
            </a:r>
            <a:r>
              <a:rPr lang="en-US" dirty="0"/>
              <a:t> Market segmentation, detecting outliers in farming data, grouping farmers by needs.</a:t>
            </a:r>
            <a:endParaRPr lang="en-US" dirty="0"/>
          </a:p>
          <a:p>
            <a:r>
              <a:rPr lang="en-US" b="1" dirty="0"/>
              <a:t>Visual:</a:t>
            </a:r>
            <a:r>
              <a:rPr lang="en-US" dirty="0"/>
              <a:t> Show both types of learning with agriculture-related icons.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7320" y="2136339"/>
            <a:ext cx="60946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Slide 10: Demo Overview</a:t>
            </a:r>
            <a:endParaRPr lang="en-US" b="1" dirty="0"/>
          </a:p>
          <a:p>
            <a:pPr>
              <a:buNone/>
            </a:pPr>
            <a:r>
              <a:rPr lang="en-US" b="1" dirty="0"/>
              <a:t>Title:</a:t>
            </a:r>
            <a:r>
              <a:rPr lang="en-US" dirty="0"/>
              <a:t> Demonstration: Supervised vs. Unsupervised Learning in Action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Supervised Learning Demo:</a:t>
            </a:r>
            <a:r>
              <a:rPr lang="en-US" dirty="0"/>
              <a:t> Show a model predicting the health of crops from an image dataset.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Unsupervised Learning Demo:</a:t>
            </a:r>
            <a:r>
              <a:rPr lang="en-US" dirty="0"/>
              <a:t> Show clustering of farmers based on purchase behavior.</a:t>
            </a:r>
            <a:endParaRPr lang="en-US" dirty="0"/>
          </a:p>
          <a:p>
            <a:r>
              <a:rPr lang="en-US" b="1" dirty="0"/>
              <a:t>Visual:</a:t>
            </a:r>
            <a:r>
              <a:rPr lang="en-US" dirty="0"/>
              <a:t> Screenshots of simple data visualizations or a flowchart of the process.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7320" y="2136339"/>
            <a:ext cx="60946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Slide 11: Benefits of Machine Learning for Agriculture</a:t>
            </a:r>
            <a:endParaRPr lang="en-US" b="1" dirty="0"/>
          </a:p>
          <a:p>
            <a:pPr>
              <a:buNone/>
            </a:pPr>
            <a:r>
              <a:rPr lang="en-US" b="1" dirty="0"/>
              <a:t>Title:</a:t>
            </a:r>
            <a:r>
              <a:rPr lang="en-US" dirty="0"/>
              <a:t> Benefits to the Agriculture Sector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Better Predictions:</a:t>
            </a:r>
            <a:r>
              <a:rPr lang="en-US" dirty="0"/>
              <a:t> Forecast crop yields, disease outbreaks, and market demand.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Personalized Solutions:</a:t>
            </a:r>
            <a:r>
              <a:rPr lang="en-US" dirty="0"/>
              <a:t> Tailored interventions based on farmer behavior and needs.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 &amp; Automation:</a:t>
            </a:r>
            <a:r>
              <a:rPr lang="en-US" dirty="0"/>
              <a:t> Streamline processes, saving time and resources.</a:t>
            </a:r>
            <a:endParaRPr lang="en-US" dirty="0"/>
          </a:p>
          <a:p>
            <a:r>
              <a:rPr lang="en-US" b="1" dirty="0"/>
              <a:t>Visual:</a:t>
            </a:r>
            <a:r>
              <a:rPr lang="en-US" dirty="0"/>
              <a:t> Infographic showing these key benefits.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7320" y="2690336"/>
            <a:ext cx="60946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Slide 12: Q&amp;A</a:t>
            </a:r>
            <a:endParaRPr lang="en-US" b="1" dirty="0"/>
          </a:p>
          <a:p>
            <a:pPr>
              <a:buNone/>
            </a:pPr>
            <a:r>
              <a:rPr lang="en-US" b="1" dirty="0"/>
              <a:t>Title:</a:t>
            </a:r>
            <a:r>
              <a:rPr lang="en-US" dirty="0"/>
              <a:t> Questions &amp; Discussion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the floor for questions.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Encourage feedback and discussions on how these concepts can be implemented in policy-making.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7320" y="2136339"/>
            <a:ext cx="609463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Slide 13: Conclusion</a:t>
            </a:r>
            <a:endParaRPr lang="en-US" b="1" dirty="0"/>
          </a:p>
          <a:p>
            <a:pPr>
              <a:buNone/>
            </a:pPr>
            <a:r>
              <a:rPr lang="en-US" b="1" dirty="0"/>
              <a:t>Title:</a:t>
            </a:r>
            <a:r>
              <a:rPr lang="en-US" dirty="0"/>
              <a:t> Conclusion &amp; Next Steps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ML can help transform agriculture by providing data-driven insights for better decision-making.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Collaboration between government and technology experts can unlock new possibilities for farmers’ welfare.</a:t>
            </a:r>
            <a:endParaRPr lang="en-US" dirty="0"/>
          </a:p>
          <a:p>
            <a:r>
              <a:rPr lang="en-US" b="1" dirty="0"/>
              <a:t>Closing Statement:</a:t>
            </a:r>
            <a:br>
              <a:rPr lang="en-US" dirty="0"/>
            </a:br>
            <a:r>
              <a:rPr lang="en-US" dirty="0"/>
              <a:t>Thank you for your time and attention. Let's work together to leverage technology for agricultural advancement.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3047320" y="2413338"/>
            <a:ext cx="60946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Slide 1: Title Slide</a:t>
            </a:r>
            <a:endParaRPr lang="en-US" b="1" dirty="0"/>
          </a:p>
          <a:p>
            <a:r>
              <a:rPr lang="en-US" b="1" dirty="0"/>
              <a:t>Title:</a:t>
            </a:r>
            <a:br>
              <a:rPr lang="en-US" dirty="0"/>
            </a:br>
            <a:r>
              <a:rPr lang="en-US" b="1" dirty="0"/>
              <a:t>Understanding Supervised and Unsupervised Learning</a:t>
            </a:r>
            <a:br>
              <a:rPr lang="en-US" dirty="0"/>
            </a:br>
            <a:r>
              <a:rPr lang="en-US" b="1" dirty="0"/>
              <a:t>Subtitle:</a:t>
            </a:r>
            <a:r>
              <a:rPr lang="en-US" dirty="0"/>
              <a:t> A Simplified Overview for Senior Policy Makers</a:t>
            </a:r>
            <a:br>
              <a:rPr lang="en-US" dirty="0"/>
            </a:br>
            <a:r>
              <a:rPr lang="en-US" b="1" dirty="0"/>
              <a:t>Presented by:</a:t>
            </a:r>
            <a:r>
              <a:rPr lang="en-US" dirty="0"/>
              <a:t> [Your Name]</a:t>
            </a:r>
            <a:br>
              <a:rPr lang="en-US" dirty="0"/>
            </a:br>
            <a:r>
              <a:rPr lang="en-US" b="1" dirty="0"/>
              <a:t>Date:</a:t>
            </a:r>
            <a:r>
              <a:rPr lang="en-US" dirty="0"/>
              <a:t> [Insert Date]</a:t>
            </a:r>
            <a:br>
              <a:rPr lang="en-US" dirty="0"/>
            </a:br>
            <a:r>
              <a:rPr lang="en-US" b="1" dirty="0"/>
              <a:t>Wadhwani Foundation / WGDT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7320" y="1859340"/>
            <a:ext cx="60946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Slide 2: Introduction to Machine Learning</a:t>
            </a:r>
            <a:endParaRPr lang="en-US" b="1" dirty="0"/>
          </a:p>
          <a:p>
            <a:pPr>
              <a:buNone/>
            </a:pPr>
            <a:r>
              <a:rPr lang="en-US" b="1" dirty="0"/>
              <a:t>Title:</a:t>
            </a:r>
            <a:r>
              <a:rPr lang="en-US" dirty="0"/>
              <a:t> What is Machine Learning?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Machine Learning (ML) is a type of Artificial Intelligence (AI) that allows computers to learn from data without explicit programming.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ML helps make predictions, detect patterns, and automate tasks based on data.</a:t>
            </a:r>
            <a:endParaRPr lang="en-US" dirty="0"/>
          </a:p>
          <a:p>
            <a:pPr>
              <a:buNone/>
            </a:pPr>
            <a:r>
              <a:rPr lang="en-US" b="1" dirty="0"/>
              <a:t>Key Takeaways: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ML is like teaching computers to make decisions based on data.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improve systems over time with more data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7320" y="2274838"/>
            <a:ext cx="60946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Slide 3: Types of Machine Learning</a:t>
            </a:r>
            <a:endParaRPr lang="en-US" b="1" dirty="0"/>
          </a:p>
          <a:p>
            <a:pPr>
              <a:buNone/>
            </a:pPr>
            <a:r>
              <a:rPr lang="en-US" b="1" dirty="0"/>
              <a:t>Title:</a:t>
            </a:r>
            <a:r>
              <a:rPr lang="en-US" dirty="0"/>
              <a:t> Supervised vs. Unsupervised Learning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Supervised Learning:</a:t>
            </a:r>
            <a:r>
              <a:rPr lang="en-US" dirty="0"/>
              <a:t> Training a model on labeled data (known input-output pairs) to make predictions.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Unsupervised Learning:</a:t>
            </a:r>
            <a:r>
              <a:rPr lang="en-US" dirty="0"/>
              <a:t> Finding patterns or groupings in data without labeled outcomes.</a:t>
            </a:r>
            <a:endParaRPr lang="en-US" dirty="0"/>
          </a:p>
          <a:p>
            <a:r>
              <a:rPr lang="en-US" b="1" dirty="0"/>
              <a:t>Visual:</a:t>
            </a:r>
            <a:r>
              <a:rPr lang="en-US" dirty="0"/>
              <a:t> A simple diagram contrasting Supervised and Unsupervised learning.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7320" y="1582341"/>
            <a:ext cx="609463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Slide 4: What is Supervised Learning?</a:t>
            </a:r>
            <a:endParaRPr lang="en-US" b="1" dirty="0"/>
          </a:p>
          <a:p>
            <a:pPr>
              <a:buNone/>
            </a:pPr>
            <a:r>
              <a:rPr lang="en-US" b="1" dirty="0"/>
              <a:t>Title:</a:t>
            </a:r>
            <a:r>
              <a:rPr lang="en-US" dirty="0"/>
              <a:t> Supervised Learning: Overview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In supervised learning, we teach the machine using data that includes both </a:t>
            </a:r>
            <a:r>
              <a:rPr lang="en-US" b="1" dirty="0"/>
              <a:t>inputs</a:t>
            </a:r>
            <a:r>
              <a:rPr lang="en-US" dirty="0"/>
              <a:t> (features) and </a:t>
            </a:r>
            <a:r>
              <a:rPr lang="en-US" b="1" dirty="0"/>
              <a:t>correct outputs</a:t>
            </a:r>
            <a:r>
              <a:rPr lang="en-US" dirty="0"/>
              <a:t> (labels).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goal is to make predictions for new, unseen data based on the learning.</a:t>
            </a:r>
            <a:endParaRPr lang="en-US" dirty="0"/>
          </a:p>
          <a:p>
            <a:pPr>
              <a:buNone/>
            </a:pPr>
            <a:r>
              <a:rPr lang="en-US" b="1" dirty="0"/>
              <a:t>Example in Agriculture: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Crop Disease Detection:</a:t>
            </a:r>
            <a:r>
              <a:rPr lang="en-US" dirty="0"/>
              <a:t> Train the model with images of healthy vs. diseased crops, then predict whether a new crop is diseased or healthy.</a:t>
            </a:r>
            <a:endParaRPr lang="en-US" dirty="0"/>
          </a:p>
          <a:p>
            <a:r>
              <a:rPr lang="en-US" b="1" dirty="0"/>
              <a:t>Visual:</a:t>
            </a:r>
            <a:r>
              <a:rPr lang="en-US" dirty="0"/>
              <a:t> A diagram showing input data (images of crops) and output (disease/no disease labels).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7320" y="1997839"/>
            <a:ext cx="60946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Slide 5: Supervised Learning Example</a:t>
            </a:r>
            <a:endParaRPr lang="en-US" b="1" dirty="0"/>
          </a:p>
          <a:p>
            <a:pPr>
              <a:buNone/>
            </a:pPr>
            <a:r>
              <a:rPr lang="en-US" b="1" dirty="0"/>
              <a:t>Title:</a:t>
            </a:r>
            <a:r>
              <a:rPr lang="en-US" dirty="0"/>
              <a:t> Example – Predicting Crop Yield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Scenario:</a:t>
            </a:r>
            <a:r>
              <a:rPr lang="en-US" dirty="0"/>
              <a:t> You have data from past years: weather, soil quality, water availability, etc.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learns from this data (input-output relationships) to predict how much yield a crop will produce in future seasons.</a:t>
            </a:r>
            <a:endParaRPr lang="en-US" dirty="0"/>
          </a:p>
          <a:p>
            <a:pPr>
              <a:buNone/>
            </a:pPr>
            <a:r>
              <a:rPr lang="en-US" b="1" dirty="0"/>
              <a:t>Key Outcome:</a:t>
            </a:r>
            <a:r>
              <a:rPr lang="en-US" dirty="0"/>
              <a:t> Predict crop yield based on historical data.</a:t>
            </a:r>
            <a:endParaRPr lang="en-US" dirty="0"/>
          </a:p>
          <a:p>
            <a:r>
              <a:rPr lang="en-US" b="1" dirty="0"/>
              <a:t>Visual:</a:t>
            </a:r>
            <a:r>
              <a:rPr lang="en-US" dirty="0"/>
              <a:t> Show a graph with weather and soil data vs. crop yield.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7320" y="1997839"/>
            <a:ext cx="60946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Slide 6: What is Unsupervised Learning?</a:t>
            </a:r>
            <a:endParaRPr lang="en-US" b="1" dirty="0"/>
          </a:p>
          <a:p>
            <a:pPr>
              <a:buNone/>
            </a:pPr>
            <a:r>
              <a:rPr lang="en-US" b="1" dirty="0"/>
              <a:t>Title:</a:t>
            </a:r>
            <a:r>
              <a:rPr lang="en-US" dirty="0"/>
              <a:t> Unsupervised Learning: Overview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Unsupervised learning looks for patterns in data without labels or outcomes.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identifies structures like groups, trends, or relationships hidden within the data.</a:t>
            </a:r>
            <a:endParaRPr lang="en-US" dirty="0"/>
          </a:p>
          <a:p>
            <a:pPr>
              <a:buNone/>
            </a:pPr>
            <a:r>
              <a:rPr lang="en-US" b="1" dirty="0"/>
              <a:t>Example in Agriculture: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Market Segmentation:</a:t>
            </a:r>
            <a:r>
              <a:rPr lang="en-US" dirty="0"/>
              <a:t> Identify groups of farmers with similar buying behaviors for targeted policy interventions.</a:t>
            </a:r>
            <a:endParaRPr lang="en-US" dirty="0"/>
          </a:p>
          <a:p>
            <a:r>
              <a:rPr lang="en-US" b="1" dirty="0"/>
              <a:t>Visual:</a:t>
            </a:r>
            <a:r>
              <a:rPr lang="en-US" dirty="0"/>
              <a:t> Diagram showing data being grouped into clusters.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7320" y="1997839"/>
            <a:ext cx="60946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Slide 7: Unsupervised Learning Example</a:t>
            </a:r>
            <a:endParaRPr lang="en-US" b="1" dirty="0"/>
          </a:p>
          <a:p>
            <a:pPr>
              <a:buNone/>
            </a:pPr>
            <a:r>
              <a:rPr lang="en-US" b="1" dirty="0"/>
              <a:t>Title:</a:t>
            </a:r>
            <a:r>
              <a:rPr lang="en-US" dirty="0"/>
              <a:t> Example – Grouping Farmers by Needs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Scenario:</a:t>
            </a:r>
            <a:r>
              <a:rPr lang="en-US" dirty="0"/>
              <a:t> Analyzing purchasing behavior of farmers in different regions (data like types of seeds, tools, and fertilizers bought).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machine groups similar farmers together, helping create region-specific policies.</a:t>
            </a:r>
            <a:endParaRPr lang="en-US" dirty="0"/>
          </a:p>
          <a:p>
            <a:pPr>
              <a:buNone/>
            </a:pPr>
            <a:r>
              <a:rPr lang="en-US" b="1" dirty="0"/>
              <a:t>Key Outcome:</a:t>
            </a:r>
            <a:r>
              <a:rPr lang="en-US" dirty="0"/>
              <a:t> Create more targeted policies for different farmer segments.</a:t>
            </a:r>
            <a:endParaRPr lang="en-US" dirty="0"/>
          </a:p>
          <a:p>
            <a:r>
              <a:rPr lang="en-US" b="1" dirty="0"/>
              <a:t>Visual:</a:t>
            </a:r>
            <a:r>
              <a:rPr lang="en-US" dirty="0"/>
              <a:t> A cluster diagram showing different farmer groups.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39284" y="1564217"/>
          <a:ext cx="10058400" cy="1463040"/>
        </p:xfrm>
        <a:graphic>
          <a:graphicData uri="http://schemas.openxmlformats.org/drawingml/2006/table">
            <a:tbl>
              <a:tblPr/>
              <a:tblGrid>
                <a:gridCol w="5029200"/>
                <a:gridCol w="5029200"/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Supervised Learning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Unsupervised Learning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Requires labeled data (input-output pairs)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Uses only input data (no labeled outcomes)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Makes predictions based on past data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Finds patterns or groups in the data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Example: Crop Disease Detection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Example: Grouping Farmers for Policy Targeting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2763" y="11070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Slide 8: Key Differences Between Supervised and Unsupervised Learning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Differences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/>
</ds:datastoreItem>
</file>

<file path=customXml/itemProps2.xml><?xml version="1.0" encoding="utf-8"?>
<ds:datastoreItem xmlns:ds="http://schemas.openxmlformats.org/officeDocument/2006/customXml" ds:itemID="{19DAD249-BF80-48EF-9AFB-36A11BCDC2CE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{92DD048F-8478-48FD-9A3F-3DCF556D1CF0}tf56160789_win32</Template>
  <TotalTime>0</TotalTime>
  <Words>4885</Words>
  <Application>WPS Presentation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Franklin Gothic Book</vt:lpstr>
      <vt:lpstr>Bookman Old Style</vt:lpstr>
      <vt:lpstr>Microsoft YaHei</vt:lpstr>
      <vt:lpstr>Arial Unicode MS</vt:lpstr>
      <vt:lpstr>Arial Black</vt:lpstr>
      <vt:lpstr>Custom</vt:lpstr>
      <vt:lpstr>Machine learning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 sha</dc:creator>
  <cp:lastModifiedBy>Sahil</cp:lastModifiedBy>
  <cp:revision>8</cp:revision>
  <dcterms:created xsi:type="dcterms:W3CDTF">2025-03-17T15:30:00Z</dcterms:created>
  <dcterms:modified xsi:type="dcterms:W3CDTF">2025-03-19T04:26:26Z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05F8D381E1FE4CCB8922515CE8876227_12</vt:lpwstr>
  </property>
  <property fmtid="{D5CDD505-2E9C-101B-9397-08002B2CF9AE}" pid="4" name="KSOProductBuildVer">
    <vt:lpwstr>1033-12.2.0.20326</vt:lpwstr>
  </property>
</Properties>
</file>