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330" r:id="rId5"/>
    <p:sldId id="333" r:id="rId7"/>
    <p:sldId id="338" r:id="rId8"/>
    <p:sldId id="331" r:id="rId9"/>
    <p:sldId id="329" r:id="rId10"/>
    <p:sldId id="337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ustomXml" Target="../customXml/item3.xml"/><Relationship Id="rId24" Type="http://schemas.openxmlformats.org/officeDocument/2006/relationships/customXml" Target="../customXml/item2.xml"/><Relationship Id="rId23" Type="http://schemas.openxmlformats.org/officeDocument/2006/relationships/customXml" Target="../customXml/item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MySQL </a:t>
            </a:r>
            <a:br>
              <a:rPr lang="en-US" sz="8000" dirty="0"/>
            </a:br>
            <a:r>
              <a:rPr lang="en-US" sz="8000" dirty="0"/>
              <a:t>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814695" y="-2685415"/>
            <a:ext cx="6377940" cy="51492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32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The ALL Operator</a:t>
            </a:r>
            <a:endParaRPr sz="32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The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ALL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operator: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returns a boolean value as a result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returns TRUE if ALL of the subquery values meet the condition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is used with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,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and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HAVING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statements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ALL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means that the condition will be true only if the operation is true for all values in the range.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ALL Syntax With SELECT</a:t>
            </a:r>
            <a:endParaRPr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ALL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column_name(s)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table_name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condition;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</a:pP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06465" y="2463800"/>
            <a:ext cx="6096000" cy="3853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2400">
                <a:solidFill>
                  <a:srgbClr val="000000"/>
                </a:solidFill>
                <a:latin typeface="Segoe UI" panose="020B0502040204020203"/>
                <a:ea typeface="Segoe UI" panose="020B0502040204020203"/>
                <a:sym typeface="+mn-ea"/>
              </a:rPr>
              <a:t>ALL Syntax With WHERE or HAVING</a:t>
            </a:r>
            <a:endParaRPr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SELECT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column_name(s)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FROM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table_name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WHERE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column_name operator 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ALL</a:t>
            </a:r>
            <a:endParaRPr sz="1600" b="0" i="0">
              <a:solidFill>
                <a:srgbClr val="005CC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 (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SELECT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column_name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 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FROM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table_name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 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WHERE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condition);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Note: The operator must be a standard comparison operator (=, &lt;&gt;, !=, &gt;, &gt;=, &lt;, or &lt;=).</a:t>
            </a:r>
            <a:endParaRPr lang="en-US" sz="1600">
              <a:solidFill>
                <a:srgbClr val="000000"/>
              </a:solidFill>
              <a:latin typeface="Verdana" panose="020B0604030504040204"/>
              <a:ea typeface="Verdana" panose="020B0604030504040204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25425" y="0"/>
            <a:ext cx="6566535" cy="6864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2400">
                <a:solidFill>
                  <a:srgbClr val="000000"/>
                </a:solidFill>
                <a:latin typeface="Segoe UI" panose="020B0502040204020203"/>
                <a:ea typeface="Segoe UI" panose="020B0502040204020203"/>
                <a:sym typeface="+mn-ea"/>
              </a:rPr>
              <a:t>The MySQL ANY and ALL Operators</a:t>
            </a:r>
            <a:endParaRPr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The </a:t>
            </a:r>
            <a:r>
              <a:rPr sz="1600">
                <a:solidFill>
                  <a:srgbClr val="DC143C"/>
                </a:solidFill>
                <a:latin typeface="Consolas" panose="020B0609020204030204"/>
                <a:ea typeface="Consolas" panose="020B0609020204030204"/>
                <a:sym typeface="+mn-ea"/>
              </a:rPr>
              <a:t>ANY</a:t>
            </a: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 and </a:t>
            </a:r>
            <a:r>
              <a:rPr sz="1600">
                <a:solidFill>
                  <a:srgbClr val="DC143C"/>
                </a:solidFill>
                <a:latin typeface="Consolas" panose="020B0609020204030204"/>
                <a:ea typeface="Consolas" panose="020B0609020204030204"/>
                <a:sym typeface="+mn-ea"/>
              </a:rPr>
              <a:t>ALL</a:t>
            </a: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 operators allow you to perform a comparison between a single column value and a range of other values.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2400">
                <a:solidFill>
                  <a:srgbClr val="000000"/>
                </a:solidFill>
                <a:latin typeface="Segoe UI" panose="020B0502040204020203"/>
                <a:ea typeface="Segoe UI" panose="020B0502040204020203"/>
                <a:sym typeface="+mn-ea"/>
              </a:rPr>
              <a:t>The ANY Operator</a:t>
            </a:r>
            <a:endParaRPr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The </a:t>
            </a:r>
            <a:r>
              <a:rPr sz="1600">
                <a:solidFill>
                  <a:srgbClr val="DC143C"/>
                </a:solidFill>
                <a:latin typeface="Consolas" panose="020B0609020204030204"/>
                <a:ea typeface="Consolas" panose="020B0609020204030204"/>
                <a:sym typeface="+mn-ea"/>
              </a:rPr>
              <a:t>ANY</a:t>
            </a: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 operator: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returns a boolean value as a result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returns TRUE if ANY of the subquery values meet the condition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DC143C"/>
                </a:solidFill>
                <a:latin typeface="Consolas" panose="020B0609020204030204"/>
                <a:ea typeface="Consolas" panose="020B0609020204030204"/>
                <a:sym typeface="+mn-ea"/>
              </a:rPr>
              <a:t>ANY</a:t>
            </a:r>
            <a:r>
              <a:rPr sz="1600">
                <a:solidFill>
                  <a:srgbClr val="000000"/>
                </a:solidFill>
                <a:latin typeface="Verdana" panose="020B0604030504040204"/>
                <a:ea typeface="Verdana" panose="020B0604030504040204"/>
                <a:sym typeface="+mn-ea"/>
              </a:rPr>
              <a:t> means that the condition will be true if the operation is true for any of the values in the range.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1400">
                <a:solidFill>
                  <a:srgbClr val="000000"/>
                </a:solidFill>
                <a:latin typeface="Segoe UI" panose="020B0502040204020203"/>
                <a:ea typeface="Segoe UI" panose="020B0502040204020203"/>
                <a:sym typeface="+mn-ea"/>
              </a:rPr>
              <a:t>ANY Syntax</a:t>
            </a:r>
            <a:endParaRPr sz="1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SELECT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column_name(s)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FROM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table_name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WHERE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column_name operator 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ANY</a:t>
            </a:r>
            <a:endParaRPr sz="1600" b="0" i="0">
              <a:solidFill>
                <a:srgbClr val="005CC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 (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SELECT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column_name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 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FROM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table_name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 </a:t>
            </a:r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WHERE</a:t>
            </a:r>
            <a:r>
              <a:rPr sz="1600">
                <a:solidFill>
                  <a:srgbClr val="990055"/>
                </a:solidFill>
                <a:latin typeface="Consolas" panose="020B0609020204030204"/>
                <a:ea typeface="Consolas" panose="020B0609020204030204"/>
                <a:sym typeface="+mn-ea"/>
              </a:rPr>
              <a:t> 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condition);</a:t>
            </a:r>
            <a:endParaRPr lang="en-US" sz="1600">
              <a:solidFill>
                <a:srgbClr val="000000"/>
              </a:solidFill>
              <a:latin typeface="Verdana" panose="020B0604030504040204"/>
              <a:ea typeface="Verdana" panose="020B06040305040402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0525" y="407670"/>
            <a:ext cx="7685405" cy="29508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32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The MySQL UPDATE Statement</a:t>
            </a:r>
            <a:endParaRPr sz="32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The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UPDATE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statement is used to modify the existing records in a table.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UPDATE Syntax</a:t>
            </a:r>
            <a:endParaRPr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UPDATE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table_name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SET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column1 = value1, column2 = value2, ...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condition;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8310" y="1181100"/>
            <a:ext cx="8187690" cy="30175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32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The MySQL DELETE Statement</a:t>
            </a:r>
            <a:endParaRPr sz="32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The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DELETE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statement is used to delete existing records in a table.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DELETE Syntax</a:t>
            </a:r>
            <a:endParaRPr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DELETE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table_name </a:t>
            </a: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condition;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1000"/>
              </a:spcBef>
              <a:spcAft>
                <a:spcPts val="1000"/>
              </a:spcAft>
            </a:pP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Note: Be careful when deleting records in a table! Notice the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clause in the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DELETE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statement. The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clause specifies which record(s) should be deleted. If you omit the </a:t>
            </a:r>
            <a:r>
              <a:rPr sz="16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16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clause, all records in the table will be deleted!</a:t>
            </a:r>
            <a:endParaRPr sz="16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644015" y="0"/>
            <a:ext cx="8373745" cy="6412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937510" y="152400"/>
            <a:ext cx="5045075" cy="6104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3990" y="0"/>
            <a:ext cx="5661660" cy="53873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While MySQL doesn't directly support a </a:t>
            </a:r>
            <a:r>
              <a:rPr sz="2100" b="0" i="0">
                <a:solidFill>
                  <a:srgbClr val="001D35"/>
                </a:solidFill>
                <a:latin typeface="monospace"/>
                <a:ea typeface="monospace"/>
              </a:rPr>
              <a:t>FULL OUTER JOIN</a:t>
            </a: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, you can achieve the same result by combining </a:t>
            </a:r>
            <a:r>
              <a:rPr sz="2100" b="0" i="0">
                <a:solidFill>
                  <a:srgbClr val="001D35"/>
                </a:solidFill>
                <a:latin typeface="monospace"/>
                <a:ea typeface="monospace"/>
              </a:rPr>
              <a:t>LEFT JOIN</a:t>
            </a: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, </a:t>
            </a:r>
            <a:r>
              <a:rPr sz="2100" b="0" i="0">
                <a:solidFill>
                  <a:srgbClr val="001D35"/>
                </a:solidFill>
                <a:latin typeface="monospace"/>
                <a:ea typeface="monospace"/>
              </a:rPr>
              <a:t>RIGHT JOIN</a:t>
            </a: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, and </a:t>
            </a:r>
            <a:r>
              <a:rPr sz="2100" b="0" i="0">
                <a:solidFill>
                  <a:srgbClr val="001D35"/>
                </a:solidFill>
                <a:latin typeface="monospace"/>
                <a:ea typeface="monospace"/>
              </a:rPr>
              <a:t>UNION ALL</a:t>
            </a: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. 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Here's how: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1. Perform a </a:t>
            </a:r>
            <a:r>
              <a:rPr sz="2100" b="0" i="0">
                <a:solidFill>
                  <a:srgbClr val="001D35"/>
                </a:solidFill>
                <a:latin typeface="monospace"/>
                <a:ea typeface="monospace"/>
              </a:rPr>
              <a:t>LEFT JOIN</a:t>
            </a: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: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Aft>
                <a:spcPts val="1000"/>
              </a:spcAft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Code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SELECT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*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FROM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table1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LEFTJOIN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table2 </a:t>
            </a: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ON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table1.matching_column = table2.matching_column;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2. Perform a </a:t>
            </a:r>
            <a:r>
              <a:rPr sz="2100" b="0" i="0">
                <a:solidFill>
                  <a:srgbClr val="001D35"/>
                </a:solidFill>
                <a:latin typeface="monospace"/>
                <a:ea typeface="monospace"/>
              </a:rPr>
              <a:t>RIGHT JOIN</a:t>
            </a:r>
            <a:r>
              <a:rPr sz="2100" b="0" i="0">
                <a:solidFill>
                  <a:srgbClr val="001D35"/>
                </a:solidFill>
                <a:latin typeface="Google Sans"/>
                <a:ea typeface="Google Sans"/>
              </a:rPr>
              <a:t>: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Aft>
                <a:spcPts val="1000"/>
              </a:spcAft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Code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SELECT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*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FROM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table1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RIGHTJOIN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table2 </a:t>
            </a:r>
            <a:r>
              <a:rPr sz="1600" b="0" i="0">
                <a:solidFill>
                  <a:srgbClr val="9334E6"/>
                </a:solidFill>
                <a:latin typeface="monospace"/>
                <a:ea typeface="monospace"/>
              </a:rPr>
              <a:t>ON</a:t>
            </a:r>
            <a:r>
              <a:rPr sz="1600" b="0" i="0">
                <a:solidFill>
                  <a:srgbClr val="001D35"/>
                </a:solidFill>
                <a:latin typeface="monospace"/>
                <a:ea typeface="monospace"/>
              </a:rPr>
              <a:t> table1.matching_column = table2.matching_column;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35650" y="0"/>
            <a:ext cx="6096000" cy="6670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3. Combine the results using </a:t>
            </a:r>
            <a:r>
              <a:rPr sz="21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UNION ALL</a:t>
            </a: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: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Code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SELECT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*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FROM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table1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LEFTJOIN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table2 </a:t>
            </a: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ON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table1.matching_column = table2.matching_column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UNIONALL</a:t>
            </a:r>
            <a:endParaRPr sz="1600" b="0" i="0">
              <a:solidFill>
                <a:srgbClr val="9334E6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SELECT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*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FROM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table1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RIGHTJOIN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table2 </a:t>
            </a:r>
            <a:r>
              <a:rPr sz="1600">
                <a:solidFill>
                  <a:srgbClr val="9334E6"/>
                </a:solidFill>
                <a:latin typeface="monospace"/>
                <a:ea typeface="monospace"/>
                <a:sym typeface="+mn-ea"/>
              </a:rPr>
              <a:t>ON</a:t>
            </a:r>
            <a:r>
              <a:rPr sz="16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 table1.matching_column = table2.matching_column;</a:t>
            </a:r>
            <a:endParaRPr sz="1600" b="0" i="0">
              <a:solidFill>
                <a:srgbClr val="001D35"/>
              </a:solidFill>
              <a:latin typeface="monospace"/>
              <a:ea typeface="monospace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Explanation: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21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LEFT JOIN</a:t>
            </a: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 returns all rows from the left table (table1) and matching rows from the right table (table2). 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21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RIGHT JOIN</a:t>
            </a: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 returns all rows from the right table (table2) and matching rows from the left table (table1). 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21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UNION ALL</a:t>
            </a: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 combines the results of the two joins, including all rows from both tables, even if they don't have matches in the other table. </a:t>
            </a:r>
            <a:endParaRPr sz="21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1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UNION ALL</a:t>
            </a: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 is used instead of </a:t>
            </a:r>
            <a:r>
              <a:rPr sz="2100">
                <a:solidFill>
                  <a:srgbClr val="001D35"/>
                </a:solidFill>
                <a:latin typeface="monospace"/>
                <a:ea typeface="monospace"/>
                <a:sym typeface="+mn-ea"/>
              </a:rPr>
              <a:t>UNION</a:t>
            </a:r>
            <a:r>
              <a:rPr sz="2100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 to preserve all rows, including duplicates. </a:t>
            </a:r>
            <a:endParaRPr lang="en-US" sz="2100">
              <a:solidFill>
                <a:srgbClr val="001D35"/>
              </a:solidFill>
              <a:latin typeface="Google Sans"/>
              <a:ea typeface="Google Sans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590665" y="-3493"/>
            <a:ext cx="5080000" cy="649478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Unlock the Built in Functions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String Function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Math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Date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Comparison Functions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Aggregate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GROUP BY clause with HAVING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Connecting Data for Insights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Joins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Joins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Sub-queries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Views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FOR EXPERIENCE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INDEX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VIEW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CTE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WINDOW 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OPTIONAL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STORE PROCEDURES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TRIGEERS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15" y="65405"/>
            <a:ext cx="6096000" cy="6416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 b="1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SQL Setup and Basics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Introduction to MySQL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First view of Data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Understanding databases, tables, and rows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Data types, expressions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Crafting SQL Databases (DDL) &amp; Mastering Data Control (DML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)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Creation of table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latin typeface="Calibri" panose="020F0502020204030204"/>
                <a:ea typeface="Calibri" panose="020F0502020204030204"/>
                <a:sym typeface="+mn-ea"/>
              </a:rPr>
              <a:t>Constraints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Modifying the structure of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Dropping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INSER</a:t>
            </a:r>
            <a:r>
              <a:rPr lang="en-US"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T, UPDATE, DELETE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Querying into Data (DQL)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SELECT statement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WHERE clause search condition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Arithmetic, Comparison and Logical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Range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List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Like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ORDER BY, DISTINCT and TOP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IS NULL and IS NOT NULL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CASE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8290" y="84455"/>
            <a:ext cx="92633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C00000"/>
                </a:solidFill>
              </a:rPr>
              <a:t>******</a:t>
            </a:r>
            <a:endParaRPr lang="en-US" sz="2400" b="1">
              <a:solidFill>
                <a:srgbClr val="C00000"/>
              </a:solidFill>
            </a:endParaRPr>
          </a:p>
          <a:p>
            <a:r>
              <a:rPr lang="en-US" sz="2400" b="1">
                <a:solidFill>
                  <a:srgbClr val="C00000"/>
                </a:solidFill>
              </a:rPr>
              <a:t>LEARN</a:t>
            </a:r>
            <a:endParaRPr lang="en-US" sz="2400" b="1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https://www.javatpoint.com/dbms-tutorial</a:t>
            </a:r>
            <a:endParaRPr lang="en-US" sz="24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https://www.mysqltutorial.org/mysql-basics/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https://www.javatpoint.com/mysql-tutorial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https://www.geeksforgeeks.org/mysql-tutorial/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00000"/>
                </a:solidFill>
              </a:rPr>
              <a:t>QUESTIONS PRACTICE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https://www.w3resource.com/mysql-exercises/join-exercises/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https://test.sanfoundry.com/mysql-tests/ (mcQ)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https://www.interviewbit.com/courses/databases/sql-queries/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https://www.hackerrank.com/domains/sql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-115570" y="56940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 </a:t>
            </a:r>
            <a:r>
              <a:rPr lang="en-US" b="1"/>
              <a:t>online complier</a:t>
            </a:r>
            <a:endParaRPr lang="en-US"/>
          </a:p>
          <a:p>
            <a:pPr indent="457200"/>
            <a:r>
              <a:rPr lang="en-US"/>
              <a:t>https://onecompiler.com/mysql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88290" y="4430395"/>
            <a:ext cx="8495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23585" y="41973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learn resource mysql</a:t>
            </a:r>
            <a:endParaRPr lang="en-US" b="1"/>
          </a:p>
          <a:p>
            <a:pPr indent="457200"/>
            <a:r>
              <a:rPr lang="en-US"/>
              <a:t>https://www.mysqltutorial.org</a:t>
            </a:r>
            <a:endParaRPr lang="en-US"/>
          </a:p>
          <a:p>
            <a:pPr indent="457200"/>
            <a:r>
              <a:rPr lang="en-US">
                <a:sym typeface="+mn-ea"/>
              </a:rPr>
              <a:t>https://www.geeksforgeeks.org/mysql-tutorial/?ref=lbp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20865" y="4697095"/>
            <a:ext cx="8495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2, hackerrank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130" y="212090"/>
            <a:ext cx="6096000" cy="42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2000" b="1"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2000">
              <a:latin typeface="Calibri" panose="020F0502020204030204"/>
              <a:ea typeface="Calibri" panose="020F05020202040302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63246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teach from pdf DBMS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https://www.javatpoint.com/dbms-normalization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https://www.javatpoint.com/dbms-interview-questions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https://www.interviewbit.com/dbms-interview-questions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00910" y="1065530"/>
            <a:ext cx="71374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workbench </a:t>
            </a:r>
            <a:endParaRPr lang="en-US"/>
          </a:p>
          <a:p>
            <a:endParaRPr lang="en-US"/>
          </a:p>
          <a:p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run in </a:t>
            </a:r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shell</a:t>
            </a:r>
            <a:endParaRPr lang="en-US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  <a:p>
            <a:pPr lvl="1"/>
            <a:r>
              <a:rPr lang="en-US" altLang="en-US"/>
              <a:t>After you run MySQL Shell and you have seen following: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mysql-js&gt;</a:t>
            </a:r>
            <a:endParaRPr lang="en-US" altLang="en-US"/>
          </a:p>
          <a:p>
            <a:pPr lvl="1"/>
            <a:r>
              <a:rPr lang="en-US" altLang="en-US"/>
              <a:t>Firstly, you should: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mysql-js&gt;\sql</a:t>
            </a:r>
            <a:endParaRPr lang="en-US" altLang="en-US"/>
          </a:p>
          <a:p>
            <a:pPr lvl="1"/>
            <a:r>
              <a:rPr lang="en-US" altLang="en-US"/>
              <a:t>Secondly: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 mysql-sql&gt;\connect username@servername (root@localhost)</a:t>
            </a:r>
            <a:endParaRPr lang="en-US" altLang="en-US"/>
          </a:p>
          <a:p>
            <a:pPr lvl="1"/>
            <a:r>
              <a:rPr lang="en-US" altLang="en-US"/>
              <a:t>And finally: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Enter password:*********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0230" y="495935"/>
            <a:ext cx="9807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EXTRA TOPICS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>
                <a:sym typeface="+mn-ea"/>
              </a:rPr>
              <a:t>https://www.mysqltutorial.org/mysql-basics/import-csv-file-mysql-table/          ***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https://www.mysqltutorial.org/getting-started-with-mysql/mysql-sample-database/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0230" y="2712085"/>
            <a:ext cx="113017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TEMPORARY TABLE --&gt; </a:t>
            </a:r>
            <a:r>
              <a:rPr lang="en-US"/>
              <a:t>https://www.javatpoint.com/mysql-temporary-table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VIEWS  </a:t>
            </a:r>
            <a:r>
              <a:rPr lang="en-US"/>
              <a:t>https://www.geeksforgeeks.org/mysql-view/?ref=lbp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INDEX   </a:t>
            </a:r>
            <a:r>
              <a:rPr lang="en-US"/>
              <a:t>https://www.geeksforgeeks.org/mysql-create-index-statement/?ref=lbp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CTE    </a:t>
            </a:r>
            <a:r>
              <a:rPr lang="en-US"/>
              <a:t>https://www.javatpoint.com/mysql-common-table-expression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WINDOW FUNC</a:t>
            </a:r>
            <a:r>
              <a:rPr lang="en-US"/>
              <a:t> -- https://www.mysqltutorial.org/mysql-window-functions/      https://www.javatpoint.com/mysql-window-functions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JOINS </a:t>
            </a:r>
            <a:r>
              <a:rPr lang="en-US"/>
              <a:t>     https://www.mysqltutorial.org/mysql-basics/mysql-join/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SUBQUERIES     </a:t>
            </a:r>
            <a:r>
              <a:rPr lang="en-US"/>
              <a:t>https://www.mysqltutorial.org/mysql-basics/mysql-subquery/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STORE_PROCEDURES</a:t>
            </a:r>
            <a:r>
              <a:rPr lang="en-US"/>
              <a:t>   https://www.geeksforgeeks.org/different-types-of-procedures-in-mysql/?ref=lbp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FUNTIONS     </a:t>
            </a:r>
            <a:r>
              <a:rPr lang="en-US"/>
              <a:t>https://www.javatpoint.com/mysql-stored-function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TRIGGERS   </a:t>
            </a:r>
            <a:r>
              <a:rPr lang="en-US"/>
              <a:t>https://www.geeksforgeeks.org/different-types-of-mysql-triggers-with-examples/?ref=lbp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8320" y="377825"/>
            <a:ext cx="1013079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TOPICS IN DETAILS LINK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/>
              <a:t>https://www.mysqltutorial.org/mysql-basics/import-csv-file-mysql-table/          </a:t>
            </a:r>
            <a:r>
              <a:rPr lang="en-US" sz="2000" b="1"/>
              <a:t>***</a:t>
            </a:r>
            <a:endParaRPr lang="en-US" sz="2000" b="1"/>
          </a:p>
          <a:p>
            <a:r>
              <a:rPr lang="en-US"/>
              <a:t>https://www.mysqltutorial.org/mysql-basics/mysql-export-table-to-csv/</a:t>
            </a:r>
            <a:endParaRPr lang="en-US"/>
          </a:p>
          <a:p>
            <a:r>
              <a:rPr lang="en-US"/>
              <a:t>https://www.mysqltutorial.org/getting-started-with-mysql/mysql-sample-database/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8320" y="2455545"/>
            <a:ext cx="113639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https://www.mysqltutorial.org/mysql-basics/mysql-find-duplicate-values/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https://www.mysqltutorial.org/mysql-basics/mysql-compare-two-tables/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https://www.mysqltutorial.org/mysql-basics/mysql-delete-duplicate-rows/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https://www.mysqltutorial.org/mysql-basics/mysql-compare-rows-within-the-same-table/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https://www.mysqltutorial.org/mysql-basics/mysql-select-random/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3255" y="4559300"/>
            <a:ext cx="95034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https://www.javatpoint.com/mysql-union-vs-join</a:t>
            </a:r>
            <a:endParaRPr lang="en-US"/>
          </a:p>
          <a:p>
            <a:r>
              <a:rPr lang="en-US">
                <a:sym typeface="+mn-ea"/>
              </a:rPr>
              <a:t>https://www.javatpoint.com/mysql-trigger</a:t>
            </a:r>
            <a:endParaRPr lang="en-US"/>
          </a:p>
          <a:p>
            <a:r>
              <a:rPr lang="en-US">
                <a:sym typeface="+mn-ea"/>
              </a:rPr>
              <a:t>https://www.javatpoint.com/mysql-export-and-import-database </a:t>
            </a:r>
            <a:endParaRPr lang="en-US"/>
          </a:p>
          <a:p>
            <a:r>
              <a:rPr lang="en-US">
                <a:sym typeface="+mn-ea"/>
              </a:rPr>
              <a:t>https://www.javatpoint.com/mysql-common-table-expression</a:t>
            </a:r>
            <a:endParaRPr lang="en-US"/>
          </a:p>
          <a:p>
            <a:r>
              <a:rPr lang="en-US">
                <a:sym typeface="+mn-ea"/>
              </a:rPr>
              <a:t>https://www.javatpoint.com/mysql-on-delete-cascade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6250" y="506095"/>
            <a:ext cx="10570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https://www.javatpoint.com/mysql-date-and-time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https://www.javatpoint.com/mysql-change-column-type  ALTER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https://www.javatpoint.com/docker-compose-mysql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https://www.javatpoint.com/azure-mysql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https://www.javatpoint.com/run-mysql-online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https://www.javatpoint.com/free-mysql-hosting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https://www.javatpoint.com/disabling-safe-mode-in-mysql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https://www.javatpoint.com/mysql-import-dump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https://www.javatpoint.com/data-analyst-skills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https://www.javatpoint.com/mysql-fulltext-search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https://www.javatpoint.com/table-vs-view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QL-COMMANDS-ShekhAli-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130175"/>
            <a:ext cx="8590915" cy="5611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7362</Words>
  <Application>WPS Presentation</Application>
  <PresentationFormat>Widescreen</PresentationFormat>
  <Paragraphs>244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Calibri</vt:lpstr>
      <vt:lpstr>Franklin Gothic Book</vt:lpstr>
      <vt:lpstr>Bookman Old Style</vt:lpstr>
      <vt:lpstr>Microsoft YaHei</vt:lpstr>
      <vt:lpstr>Arial Unicode MS</vt:lpstr>
      <vt:lpstr>Segoe UI</vt:lpstr>
      <vt:lpstr>Verdana</vt:lpstr>
      <vt:lpstr>Consolas</vt:lpstr>
      <vt:lpstr>Arial</vt:lpstr>
      <vt:lpstr>Google Sans</vt:lpstr>
      <vt:lpstr>monospace</vt:lpstr>
      <vt:lpstr>Segoe Print</vt:lpstr>
      <vt:lpstr>Custom</vt:lpstr>
      <vt:lpstr>MySQL 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177</cp:revision>
  <dcterms:created xsi:type="dcterms:W3CDTF">2024-10-18T11:41:00Z</dcterms:created>
  <dcterms:modified xsi:type="dcterms:W3CDTF">2025-03-21T06:41:31Z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1033-12.2.0.20326</vt:lpwstr>
  </property>
</Properties>
</file>