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7" r:id="rId3"/>
    <p:sldId id="363" r:id="rId4"/>
    <p:sldId id="361" r:id="rId5"/>
    <p:sldId id="324" r:id="rId6"/>
    <p:sldId id="342" r:id="rId7"/>
    <p:sldId id="357" r:id="rId8"/>
    <p:sldId id="360" r:id="rId9"/>
    <p:sldId id="358" r:id="rId10"/>
    <p:sldId id="343" r:id="rId11"/>
    <p:sldId id="350" r:id="rId12"/>
    <p:sldId id="351" r:id="rId13"/>
    <p:sldId id="349" r:id="rId14"/>
    <p:sldId id="353" r:id="rId15"/>
    <p:sldId id="352" r:id="rId16"/>
    <p:sldId id="354" r:id="rId17"/>
    <p:sldId id="329" r:id="rId18"/>
    <p:sldId id="365" r:id="rId19"/>
    <p:sldId id="364" r:id="rId20"/>
    <p:sldId id="355" r:id="rId21"/>
    <p:sldId id="366" r:id="rId22"/>
    <p:sldId id="367" r:id="rId23"/>
    <p:sldId id="356" r:id="rId24"/>
    <p:sldId id="330" r:id="rId25"/>
    <p:sldId id="331" r:id="rId26"/>
    <p:sldId id="404" r:id="rId27"/>
    <p:sldId id="332" r:id="rId28"/>
    <p:sldId id="333" r:id="rId29"/>
    <p:sldId id="368" r:id="rId30"/>
    <p:sldId id="371" r:id="rId31"/>
    <p:sldId id="369" r:id="rId32"/>
    <p:sldId id="370" r:id="rId33"/>
    <p:sldId id="375" r:id="rId34"/>
    <p:sldId id="376" r:id="rId35"/>
    <p:sldId id="377" r:id="rId36"/>
    <p:sldId id="378" r:id="rId37"/>
    <p:sldId id="379" r:id="rId38"/>
    <p:sldId id="385" r:id="rId39"/>
    <p:sldId id="387" r:id="rId41"/>
    <p:sldId id="386" r:id="rId42"/>
    <p:sldId id="388" r:id="rId43"/>
    <p:sldId id="380" r:id="rId44"/>
    <p:sldId id="381" r:id="rId45"/>
    <p:sldId id="382" r:id="rId46"/>
    <p:sldId id="383" r:id="rId47"/>
    <p:sldId id="384" r:id="rId48"/>
    <p:sldId id="372" r:id="rId49"/>
    <p:sldId id="373" r:id="rId50"/>
    <p:sldId id="374" r:id="rId51"/>
    <p:sldId id="389" r:id="rId52"/>
    <p:sldId id="334" r:id="rId53"/>
    <p:sldId id="390" r:id="rId54"/>
    <p:sldId id="392" r:id="rId55"/>
    <p:sldId id="398" r:id="rId56"/>
    <p:sldId id="391" r:id="rId57"/>
    <p:sldId id="393" r:id="rId58"/>
    <p:sldId id="405" r:id="rId59"/>
    <p:sldId id="394" r:id="rId60"/>
    <p:sldId id="406" r:id="rId61"/>
    <p:sldId id="395" r:id="rId62"/>
    <p:sldId id="407" r:id="rId63"/>
    <p:sldId id="401" r:id="rId64"/>
    <p:sldId id="402" r:id="rId65"/>
    <p:sldId id="403" r:id="rId66"/>
    <p:sldId id="399" r:id="rId67"/>
    <p:sldId id="396" r:id="rId68"/>
    <p:sldId id="400" r:id="rId69"/>
    <p:sldId id="397" r:id="rId70"/>
    <p:sldId id="344" r:id="rId71"/>
    <p:sldId id="345" r:id="rId72"/>
    <p:sldId id="346" r:id="rId73"/>
    <p:sldId id="347" r:id="rId74"/>
    <p:sldId id="348" r:id="rId75"/>
    <p:sldId id="335" r:id="rId76"/>
    <p:sldId id="336" r:id="rId77"/>
    <p:sldId id="359" r:id="rId78"/>
    <p:sldId id="328" r:id="rId79"/>
    <p:sldId id="258" r:id="rId80"/>
    <p:sldId id="340"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7" Type="http://schemas.openxmlformats.org/officeDocument/2006/relationships/customXml" Target="../customXml/item3.xml"/><Relationship Id="rId86" Type="http://schemas.openxmlformats.org/officeDocument/2006/relationships/customXml" Target="../customXml/item2.xml"/><Relationship Id="rId85" Type="http://schemas.openxmlformats.org/officeDocument/2006/relationships/customXml" Target="../customXml/item1.xml"/><Relationship Id="rId84" Type="http://schemas.openxmlformats.org/officeDocument/2006/relationships/tableStyles" Target="tableStyles.xml"/><Relationship Id="rId83" Type="http://schemas.openxmlformats.org/officeDocument/2006/relationships/viewProps" Target="viewProps.xml"/><Relationship Id="rId82" Type="http://schemas.openxmlformats.org/officeDocument/2006/relationships/presProps" Target="presProps.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geeksforgeeks.org/python-built-in-functions/" TargetMode="External"/><Relationship Id="rId2" Type="http://schemas.openxmlformats.org/officeDocument/2006/relationships/hyperlink" Target="https://www.geeksforgeeks.org/python-output-using-print-function/" TargetMode="External"/><Relationship Id="rId1" Type="http://schemas.openxmlformats.org/officeDocument/2006/relationships/hyperlink" Target="https://www.geeksforgeeks.org/python-com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python-3-input-function/" TargetMode="External"/><Relationship Id="rId1" Type="http://schemas.openxmlformats.org/officeDocument/2006/relationships/hyperlink" Target="https://www.geeksforgeeks.org/python-programming-language/" TargetMode="External"/></Relationships>
</file>

<file path=ppt/slides/_rels/slide16.xml.rels><?xml version="1.0" encoding="UTF-8" standalone="yes"?>
<Relationships xmlns="http://schemas.openxmlformats.org/package/2006/relationships"><Relationship Id="rId9" Type="http://schemas.openxmlformats.org/officeDocument/2006/relationships/hyperlink" Target="https://pulse.itvedant.com/index.php/topic/update-preview?id=20282&amp;course_id=219&amp;preview=on" TargetMode="External"/><Relationship Id="rId8" Type="http://schemas.openxmlformats.org/officeDocument/2006/relationships/hyperlink" Target="https://pulse.itvedant.com/index.php/topic/preview-subtopic-content?subtopic_id=19179&amp;course_id=219&amp;preview=on" TargetMode="External"/><Relationship Id="rId7" Type="http://schemas.openxmlformats.org/officeDocument/2006/relationships/hyperlink" Target="https://pulse.itvedant.com/index.php/topic/preview-subtopic-content?subtopic_id=19178&amp;course_id=219&amp;preview=on" TargetMode="External"/><Relationship Id="rId6" Type="http://schemas.openxmlformats.org/officeDocument/2006/relationships/hyperlink" Target="https://pulse.itvedant.com/index.php/topic/preview-subtopic-content?subtopic_id=19177&amp;course_id=219&amp;preview=on" TargetMode="External"/><Relationship Id="rId5" Type="http://schemas.openxmlformats.org/officeDocument/2006/relationships/hyperlink" Target="https://pulse.itvedant.com/index.php/topic/preview-subtopic-content?subtopic_id=19176&amp;course_id=219&amp;preview=on" TargetMode="External"/><Relationship Id="rId4" Type="http://schemas.openxmlformats.org/officeDocument/2006/relationships/hyperlink" Target="https://pulse.itvedant.com/index.php/topic/preview-subtopic-content?subtopic_id=19175&amp;course_id=219&amp;preview=on" TargetMode="External"/><Relationship Id="rId3" Type="http://schemas.openxmlformats.org/officeDocument/2006/relationships/hyperlink" Target="https://pulse.itvedant.com/index.php/topic/preview-subtopic-content?subtopic_id=19174&amp;course_id=219&amp;preview=on" TargetMode="External"/><Relationship Id="rId2" Type="http://schemas.openxmlformats.org/officeDocument/2006/relationships/hyperlink" Target="https://pulse.itvedant.com/index.php/topic/preview-subtopic-content?subtopic_id=19173&amp;course_id=219&amp;preview=on" TargetMode="External"/><Relationship Id="rId11" Type="http://schemas.openxmlformats.org/officeDocument/2006/relationships/slideLayout" Target="../slideLayouts/slideLayout7.xml"/><Relationship Id="rId10" Type="http://schemas.openxmlformats.org/officeDocument/2006/relationships/image" Target="../media/image5.png"/><Relationship Id="rId1" Type="http://schemas.openxmlformats.org/officeDocument/2006/relationships/hyperlink" Target="https://pulse.itvedant.com/index.php/topic/update?id=19172&amp;course_id=219"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jpeg"/><Relationship Id="rId2" Type="http://schemas.openxmlformats.org/officeDocument/2006/relationships/hyperlink" Target="https://pulse.itvedant.com/index.php/topic/preview-subtopic-content?subtopic_id=19179&amp;course_id=219&amp;preview=on" TargetMode="External"/><Relationship Id="rId1" Type="http://schemas.openxmlformats.org/officeDocument/2006/relationships/hyperlink" Target="https://pulse.itvedant.com/index.php/topic/preview-subtopic-content?subtopic_id=19178&amp;course_id=219&amp;preview=on" TargetMode="External"/></Relationships>
</file>

<file path=ppt/slides/_rels/slide2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3&amp;course_id=219&amp;preview=on" TargetMode="External"/><Relationship Id="rId7" Type="http://schemas.openxmlformats.org/officeDocument/2006/relationships/hyperlink" Target="https://pulse.itvedant.com/index.php/topic/preview-subtopic-content?subtopic_id=19207&amp;course_id=219&amp;preview=on" TargetMode="External"/><Relationship Id="rId6" Type="http://schemas.openxmlformats.org/officeDocument/2006/relationships/hyperlink" Target="https://pulse.itvedant.com/index.php/topic/preview-subtopic-content?subtopic_id=19205&amp;course_id=219&amp;preview=on" TargetMode="External"/><Relationship Id="rId5" Type="http://schemas.openxmlformats.org/officeDocument/2006/relationships/hyperlink" Target="https://pulse.itvedant.com/index.php/topic/preview-subtopic-content?subtopic_id=19206&amp;course_id=219&amp;preview=on" TargetMode="External"/><Relationship Id="rId4" Type="http://schemas.openxmlformats.org/officeDocument/2006/relationships/hyperlink" Target="https://pulse.itvedant.com/index.php/topic/preview-subtopic-content?subtopic_id=19204&amp;course_id=219&amp;preview=on" TargetMode="External"/><Relationship Id="rId3" Type="http://schemas.openxmlformats.org/officeDocument/2006/relationships/hyperlink" Target="https://pulse.itvedant.com/index.php/topic/preview-subtopic-content?subtopic_id=19203&amp;course_id=219&amp;preview=on" TargetMode="External"/><Relationship Id="rId2" Type="http://schemas.openxmlformats.org/officeDocument/2006/relationships/hyperlink" Target="https://pulse.itvedant.com/index.php/topic/preview-subtopic-content?subtopic_id=19202&amp;course_id=219&amp;preview=on" TargetMode="External"/><Relationship Id="rId1" Type="http://schemas.openxmlformats.org/officeDocument/2006/relationships/hyperlink" Target="https://pulse.itvedant.com/index.php/topic/update?id=19201&amp;course_id=219" TargetMode="External"/></Relationships>
</file>

<file path=ppt/slides/_rels/slide24.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26&amp;course_id=219&amp;preview=on" TargetMode="External"/><Relationship Id="rId8" Type="http://schemas.openxmlformats.org/officeDocument/2006/relationships/hyperlink" Target="https://pulse.itvedant.com/index.php/topic/preview-subtopic-content?subtopic_id=19225&amp;course_id=219&amp;preview=on" TargetMode="External"/><Relationship Id="rId7" Type="http://schemas.openxmlformats.org/officeDocument/2006/relationships/hyperlink" Target="https://pulse.itvedant.com/index.php/topic/preview-subtopic-content?subtopic_id=19224&amp;course_id=219&amp;preview=on" TargetMode="External"/><Relationship Id="rId6" Type="http://schemas.openxmlformats.org/officeDocument/2006/relationships/hyperlink" Target="https://pulse.itvedant.com/index.php/topic/preview-subtopic-content?subtopic_id=19223&amp;course_id=219&amp;preview=on" TargetMode="External"/><Relationship Id="rId5" Type="http://schemas.openxmlformats.org/officeDocument/2006/relationships/hyperlink" Target="https://pulse.itvedant.com/index.php/topic/preview-subtopic-content?subtopic_id=19222&amp;course_id=219&amp;preview=on" TargetMode="External"/><Relationship Id="rId4" Type="http://schemas.openxmlformats.org/officeDocument/2006/relationships/hyperlink" Target="https://pulse.itvedant.com/index.php/topic/preview-subtopic-content?subtopic_id=19221&amp;course_id=219&amp;preview=on" TargetMode="External"/><Relationship Id="rId3" Type="http://schemas.openxmlformats.org/officeDocument/2006/relationships/hyperlink" Target="https://pulse.itvedant.com/index.php/topic/preview-subtopic-content?subtopic_id=19220&amp;course_id=219&amp;preview=on" TargetMode="External"/><Relationship Id="rId2" Type="http://schemas.openxmlformats.org/officeDocument/2006/relationships/hyperlink" Target="https://pulse.itvedant.com/index.php/topic/preview-subtopic-content?subtopic_id=19219&amp;course_id=219&amp;preview=on" TargetMode="External"/><Relationship Id="rId11" Type="http://schemas.openxmlformats.org/officeDocument/2006/relationships/slideLayout" Target="../slideLayouts/slideLayout7.xml"/><Relationship Id="rId10" Type="http://schemas.openxmlformats.org/officeDocument/2006/relationships/hyperlink" Target="https://pulse.itvedant.com/index.php/topic/update-preview?id=20284&amp;course_id=219&amp;preview=on" TargetMode="External"/><Relationship Id="rId1" Type="http://schemas.openxmlformats.org/officeDocument/2006/relationships/hyperlink" Target="https://pulse.itvedant.com/index.php/topic/update?id=19218&amp;course_id=21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pulse.itvedant.com/index.php/topic/update-preview?id=20285&amp;course_id=219&amp;preview=on" TargetMode="External"/><Relationship Id="rId6" Type="http://schemas.openxmlformats.org/officeDocument/2006/relationships/hyperlink" Target="https://pulse.itvedant.com/index.php/topic/preview-subtopic-content?subtopic_id=19232&amp;course_id=219&amp;preview=on" TargetMode="External"/><Relationship Id="rId5" Type="http://schemas.openxmlformats.org/officeDocument/2006/relationships/hyperlink" Target="https://pulse.itvedant.com/index.php/topic/preview-subtopic-content?subtopic_id=19231&amp;course_id=219&amp;preview=on" TargetMode="External"/><Relationship Id="rId4" Type="http://schemas.openxmlformats.org/officeDocument/2006/relationships/hyperlink" Target="https://pulse.itvedant.com/index.php/topic/preview-subtopic-content?subtopic_id=19230&amp;course_id=219&amp;preview=on" TargetMode="External"/><Relationship Id="rId3" Type="http://schemas.openxmlformats.org/officeDocument/2006/relationships/hyperlink" Target="https://pulse.itvedant.com/index.php/topic/preview-subtopic-content?subtopic_id=19229&amp;course_id=219&amp;preview=on" TargetMode="External"/><Relationship Id="rId2" Type="http://schemas.openxmlformats.org/officeDocument/2006/relationships/hyperlink" Target="https://pulse.itvedant.com/index.php/topic/preview-subtopic-content?subtopic_id=19228&amp;course_id=219&amp;preview=on" TargetMode="External"/><Relationship Id="rId1" Type="http://schemas.openxmlformats.org/officeDocument/2006/relationships/hyperlink" Target="https://pulse.itvedant.com/index.php/topic/update?id=19227&amp;course_id=219" TargetMode="External"/></Relationships>
</file>

<file path=ppt/slides/_rels/slide27.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296&amp;course_id=219&amp;preview=on" TargetMode="External"/><Relationship Id="rId8" Type="http://schemas.openxmlformats.org/officeDocument/2006/relationships/hyperlink" Target="https://pulse.itvedant.com/index.php/topic/preview-subtopic-content?subtopic_id=19295&amp;course_id=219&amp;preview=on" TargetMode="External"/><Relationship Id="rId7" Type="http://schemas.openxmlformats.org/officeDocument/2006/relationships/hyperlink" Target="https://pulse.itvedant.com/index.php/topic/preview-subtopic-content?subtopic_id=19294&amp;course_id=219&amp;preview=on" TargetMode="External"/><Relationship Id="rId6" Type="http://schemas.openxmlformats.org/officeDocument/2006/relationships/hyperlink" Target="https://pulse.itvedant.com/index.php/topic/preview-subtopic-content?subtopic_id=19293&amp;course_id=219&amp;preview=on" TargetMode="External"/><Relationship Id="rId5" Type="http://schemas.openxmlformats.org/officeDocument/2006/relationships/hyperlink" Target="https://pulse.itvedant.com/index.php/topic/preview-subtopic-content?subtopic_id=19292&amp;course_id=219&amp;preview=on" TargetMode="External"/><Relationship Id="rId4" Type="http://schemas.openxmlformats.org/officeDocument/2006/relationships/hyperlink" Target="https://pulse.itvedant.com/index.php/topic/preview-subtopic-content?subtopic_id=19291&amp;course_id=219&amp;preview=on" TargetMode="External"/><Relationship Id="rId3" Type="http://schemas.openxmlformats.org/officeDocument/2006/relationships/hyperlink" Target="https://pulse.itvedant.com/index.php/topic/preview-subtopic-content?subtopic_id=19290&amp;course_id=219&amp;preview=on" TargetMode="External"/><Relationship Id="rId2" Type="http://schemas.openxmlformats.org/officeDocument/2006/relationships/hyperlink" Target="https://pulse.itvedant.com/index.php/topic/preview-subtopic-content?subtopic_id=19289&amp;course_id=219&amp;preview=on" TargetMode="External"/><Relationship Id="rId13" Type="http://schemas.openxmlformats.org/officeDocument/2006/relationships/slideLayout" Target="../slideLayouts/slideLayout7.xml"/><Relationship Id="rId12" Type="http://schemas.openxmlformats.org/officeDocument/2006/relationships/hyperlink" Target="https://pulse.itvedant.com/index.php/topic/update-preview?id=20286&amp;course_id=219&amp;preview=on" TargetMode="External"/><Relationship Id="rId11" Type="http://schemas.openxmlformats.org/officeDocument/2006/relationships/hyperlink" Target="https://pulse.itvedant.com/index.php/topic/preview-subtopic-content?subtopic_id=19298&amp;course_id=219&amp;preview=on" TargetMode="External"/><Relationship Id="rId10" Type="http://schemas.openxmlformats.org/officeDocument/2006/relationships/hyperlink" Target="https://pulse.itvedant.com/index.php/topic/preview-subtopic-content?subtopic_id=19297&amp;course_id=219&amp;preview=on" TargetMode="External"/><Relationship Id="rId1" Type="http://schemas.openxmlformats.org/officeDocument/2006/relationships/hyperlink" Target="https://pulse.itvedant.com/index.php/topic/update?id=19288&amp;course_id=21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www.programiz.com/python-programming/examples/factorial" TargetMode="External"/><Relationship Id="rId2" Type="http://schemas.openxmlformats.org/officeDocument/2006/relationships/image" Target="../media/image7.png"/><Relationship Id="rId1" Type="http://schemas.openxmlformats.org/officeDocument/2006/relationships/hyperlink" Target="https://www.programiz.com/python-programming/function" TargetMode="Externa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programiz.com/python-programming/examples/fibonacci-recursion" TargetMode="External"/><Relationship Id="rId1" Type="http://schemas.openxmlformats.org/officeDocument/2006/relationships/hyperlink" Target="https://www.programiz.com/python-programming/examples/natural-number-recursion" TargetMode="Externa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www.programiz.com/python-programming/tuple" TargetMode="External"/><Relationship Id="rId5" Type="http://schemas.openxmlformats.org/officeDocument/2006/relationships/hyperlink" Target="https://www.programiz.com/python-programming/list" TargetMode="External"/><Relationship Id="rId4" Type="http://schemas.openxmlformats.org/officeDocument/2006/relationships/hyperlink" Target="https://www.programiz.com/python-programming/methods/built-in/map" TargetMode="External"/><Relationship Id="rId3" Type="http://schemas.openxmlformats.org/officeDocument/2006/relationships/hyperlink" Target="https://www.programiz.com/python-programming/methods/built-in/all" TargetMode="External"/><Relationship Id="rId2" Type="http://schemas.openxmlformats.org/officeDocument/2006/relationships/hyperlink" Target="https://www.programiz.com/python-programming/methods/built-in/any" TargetMode="External"/><Relationship Id="rId1" Type="http://schemas.openxmlformats.org/officeDocument/2006/relationships/hyperlink" Target="https://www.programiz.com/python-programming/methods/built-in/ab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docs.python.org/3/py-modindex.html" TargetMode="External"/><Relationship Id="rId3" Type="http://schemas.openxmlformats.org/officeDocument/2006/relationships/hyperlink" Target="https://www.programiz.com/python-programming/class" TargetMode="External"/><Relationship Id="rId2" Type="http://schemas.openxmlformats.org/officeDocument/2006/relationships/hyperlink" Target="https://www.programiz.com/python-programming/function" TargetMode="External"/><Relationship Id="rId1" Type="http://schemas.openxmlformats.org/officeDocument/2006/relationships/hyperlink" Target="https://www.programiz.com/python-programming/variables-constants-literals" TargetMode="Externa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programiz.com/python-programming/examples/square-root" TargetMode="External"/><Relationship Id="rId1" Type="http://schemas.openxmlformats.org/officeDocument/2006/relationships/hyperlink" Target="https://www.programiz.com/python-programming/modules/math" TargetMode="Externa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hyperlink" Target="https://www.programiz.com/python-programming/modules"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programiz.com/python-programming/function"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programiz.com/python-programming/keywords-identifier"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hyperlink" Target="https://pulse.itvedant.com/index.php/topic/update-preview?id=20287&amp;course_id=219&amp;preview=on" TargetMode="External"/><Relationship Id="rId7" Type="http://schemas.openxmlformats.org/officeDocument/2006/relationships/hyperlink" Target="https://pulse.itvedant.com/index.php/topic/preview-subtopic-content?subtopic_id=19313&amp;course_id=219&amp;preview=on" TargetMode="External"/><Relationship Id="rId6" Type="http://schemas.openxmlformats.org/officeDocument/2006/relationships/hyperlink" Target="https://pulse.itvedant.com/index.php/topic/preview-subtopic-content?subtopic_id=19312&amp;course_id=219&amp;preview=on" TargetMode="External"/><Relationship Id="rId5" Type="http://schemas.openxmlformats.org/officeDocument/2006/relationships/hyperlink" Target="https://pulse.itvedant.com/index.php/topic/preview-subtopic-content?subtopic_id=19311&amp;course_id=219&amp;preview=on" TargetMode="External"/><Relationship Id="rId4" Type="http://schemas.openxmlformats.org/officeDocument/2006/relationships/hyperlink" Target="https://pulse.itvedant.com/index.php/topic/preview-subtopic-content?subtopic_id=19310&amp;course_id=219&amp;preview=on" TargetMode="External"/><Relationship Id="rId3" Type="http://schemas.openxmlformats.org/officeDocument/2006/relationships/hyperlink" Target="https://pulse.itvedant.com/index.php/topic/preview-subtopic-content?subtopic_id=19309&amp;course_id=219&amp;preview=on" TargetMode="External"/><Relationship Id="rId2" Type="http://schemas.openxmlformats.org/officeDocument/2006/relationships/hyperlink" Target="https://pulse.itvedant.com/index.php/topic/preview-subtopic-content?subtopic_id=19308&amp;course_id=219&amp;preview=on" TargetMode="External"/><Relationship Id="rId1" Type="http://schemas.openxmlformats.org/officeDocument/2006/relationships/hyperlink" Target="https://pulse.itvedant.com/index.php/topic/update?id=19307&amp;course_id=219" TargetMode="Externa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9" Type="http://schemas.openxmlformats.org/officeDocument/2006/relationships/hyperlink" Target="https://pulse.itvedant.com/index.php/topic/preview-subtopic-content?subtopic_id=19322&amp;course_id=219&amp;preview=on" TargetMode="External"/><Relationship Id="rId8" Type="http://schemas.openxmlformats.org/officeDocument/2006/relationships/hyperlink" Target="https://pulse.itvedant.com/index.php/topic/preview-subtopic-content?subtopic_id=19321&amp;course_id=219&amp;preview=on" TargetMode="External"/><Relationship Id="rId7" Type="http://schemas.openxmlformats.org/officeDocument/2006/relationships/hyperlink" Target="https://pulse.itvedant.com/index.php/topic/preview-subtopic-content?subtopic_id=19320&amp;course_id=219&amp;preview=on" TargetMode="External"/><Relationship Id="rId6" Type="http://schemas.openxmlformats.org/officeDocument/2006/relationships/hyperlink" Target="https://pulse.itvedant.com/index.php/topic/preview-subtopic-content?subtopic_id=19319&amp;course_id=219&amp;preview=on" TargetMode="External"/><Relationship Id="rId5" Type="http://schemas.openxmlformats.org/officeDocument/2006/relationships/hyperlink" Target="https://pulse.itvedant.com/index.php/topic/preview-subtopic-content?subtopic_id=19318&amp;course_id=219&amp;preview=on" TargetMode="External"/><Relationship Id="rId4" Type="http://schemas.openxmlformats.org/officeDocument/2006/relationships/hyperlink" Target="https://pulse.itvedant.com/index.php/topic/preview-subtopic-content?subtopic_id=19317&amp;course_id=219&amp;preview=on" TargetMode="External"/><Relationship Id="rId3" Type="http://schemas.openxmlformats.org/officeDocument/2006/relationships/hyperlink" Target="https://pulse.itvedant.com/index.php/topic/preview-subtopic-content?subtopic_id=19316&amp;course_id=219&amp;preview=on" TargetMode="External"/><Relationship Id="rId2" Type="http://schemas.openxmlformats.org/officeDocument/2006/relationships/hyperlink" Target="https://pulse.itvedant.com/index.php/topic/preview-subtopic-content?subtopic_id=19315&amp;course_id=219&amp;preview=on" TargetMode="External"/><Relationship Id="rId12" Type="http://schemas.openxmlformats.org/officeDocument/2006/relationships/slideLayout" Target="../slideLayouts/slideLayout7.xml"/><Relationship Id="rId11" Type="http://schemas.openxmlformats.org/officeDocument/2006/relationships/hyperlink" Target="https://pulse.itvedant.com/index.php/topic/update-preview?id=20288&amp;course_id=219&amp;preview=on" TargetMode="External"/><Relationship Id="rId10" Type="http://schemas.openxmlformats.org/officeDocument/2006/relationships/hyperlink" Target="https://pulse.itvedant.com/index.php/topic/preview-subtopic-content?subtopic_id=19323&amp;course_id=219&amp;preview=on" TargetMode="External"/><Relationship Id="rId1" Type="http://schemas.openxmlformats.org/officeDocument/2006/relationships/hyperlink" Target="https://pulse.itvedant.com/index.php/topic/update?id=19314&amp;course_id=219" TargetMode="External"/></Relationships>
</file>

<file path=ppt/slides/_rels/slide7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ulse.itvedant.com/index.php/batch-test/check-available-test?topic_id=20177&amp;course_id=219" TargetMode="External"/><Relationship Id="rId5" Type="http://schemas.openxmlformats.org/officeDocument/2006/relationships/hyperlink" Target="https://pulse.itvedant.com/index.php/topic/update-preview?id=20290&amp;course_id=219&amp;preview=on" TargetMode="External"/><Relationship Id="rId4" Type="http://schemas.openxmlformats.org/officeDocument/2006/relationships/hyperlink" Target="https://pulse.itvedant.com/index.php/topic/preview-subtopic-content?subtopic_id=19327&amp;course_id=219&amp;preview=on" TargetMode="External"/><Relationship Id="rId3" Type="http://schemas.openxmlformats.org/officeDocument/2006/relationships/hyperlink" Target="https://pulse.itvedant.com/index.php/topic/preview-subtopic-content?subtopic_id=19326&amp;course_id=219&amp;preview=on" TargetMode="External"/><Relationship Id="rId2" Type="http://schemas.openxmlformats.org/officeDocument/2006/relationships/hyperlink" Target="https://pulse.itvedant.com/index.php/topic/preview-subtopic-content?subtopic_id=19325&amp;course_id=219&amp;preview=on" TargetMode="External"/><Relationship Id="rId1" Type="http://schemas.openxmlformats.org/officeDocument/2006/relationships/hyperlink" Target="https://pulse.itvedant.com/index.php/topic/update?id=19324&amp;course_id=219" TargetMode="Externa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76.xml.rels><?xml version="1.0" encoding="UTF-8" standalone="yes"?>
<Relationships xmlns="http://schemas.openxmlformats.org/package/2006/relationships"><Relationship Id="rId9" Type="http://schemas.openxmlformats.org/officeDocument/2006/relationships/hyperlink" Target="https://www.programiz.com/python-programming/regex" TargetMode="External"/><Relationship Id="rId8" Type="http://schemas.openxmlformats.org/officeDocument/2006/relationships/hyperlink" Target="https://www.programiz.com/python-programming/property" TargetMode="External"/><Relationship Id="rId7" Type="http://schemas.openxmlformats.org/officeDocument/2006/relationships/hyperlink" Target="https://www.programiz.com/python-programming/decorator" TargetMode="External"/><Relationship Id="rId6" Type="http://schemas.openxmlformats.org/officeDocument/2006/relationships/hyperlink" Target="https://www.programiz.com/python-programming/closure" TargetMode="External"/><Relationship Id="rId5" Type="http://schemas.openxmlformats.org/officeDocument/2006/relationships/hyperlink" Target="https://www.programiz.com/python-programming/namespace" TargetMode="External"/><Relationship Id="rId4" Type="http://schemas.openxmlformats.org/officeDocument/2006/relationships/hyperlink" Target="https://www.programiz.com/python-programming/generator" TargetMode="External"/><Relationship Id="rId3" Type="http://schemas.openxmlformats.org/officeDocument/2006/relationships/hyperlink" Target="https://www.programiz.com/python-programming/iterator" TargetMode="External"/><Relationship Id="rId2" Type="http://schemas.openxmlformats.org/officeDocument/2006/relationships/hyperlink" Target="https://www.programiz.com/python-programming/anonymous-function" TargetMode="External"/><Relationship Id="rId19" Type="http://schemas.openxmlformats.org/officeDocument/2006/relationships/slideLayout" Target="../slideLayouts/slideLayout7.xml"/><Relationship Id="rId18" Type="http://schemas.openxmlformats.org/officeDocument/2006/relationships/hyperlink" Target="https://www.programiz.com/python-programming/args-and-kwargs" TargetMode="External"/><Relationship Id="rId17" Type="http://schemas.openxmlformats.org/officeDocument/2006/relationships/hyperlink" Target="https://www.programiz.com/python-programming/pip" TargetMode="External"/><Relationship Id="rId16" Type="http://schemas.openxmlformats.org/officeDocument/2006/relationships/hyperlink" Target="https://www.programiz.com/python-programming/json" TargetMode="External"/><Relationship Id="rId15" Type="http://schemas.openxmlformats.org/officeDocument/2006/relationships/hyperlink" Target="https://www.programiz.com/python-programming/assert-statement" TargetMode="External"/><Relationship Id="rId14" Type="http://schemas.openxmlformats.org/officeDocument/2006/relationships/hyperlink" Target="https://www.programiz.com/python-programming/keywords-identifier" TargetMode="External"/><Relationship Id="rId13" Type="http://schemas.openxmlformats.org/officeDocument/2006/relationships/hyperlink" Target="https://www.programiz.com/python-programming/precedence-associativity" TargetMode="External"/><Relationship Id="rId12" Type="http://schemas.openxmlformats.org/officeDocument/2006/relationships/hyperlink" Target="https://www.programiz.com/python-programming/datetime/strptime" TargetMode="External"/><Relationship Id="rId11" Type="http://schemas.openxmlformats.org/officeDocument/2006/relationships/hyperlink" Target="https://www.programiz.com/python-programming/datetime/strftime" TargetMode="External"/><Relationship Id="rId10" Type="http://schemas.openxmlformats.org/officeDocument/2006/relationships/hyperlink" Target="https://www.programiz.com/python-programming/datetime" TargetMode="External"/><Relationship Id="rId1" Type="http://schemas.openxmlformats.org/officeDocument/2006/relationships/hyperlink" Target="https://www.programiz.com/python-programming/list-comprehension"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550" y="2740660"/>
            <a:ext cx="6253480" cy="1584325"/>
          </a:xfrm>
        </p:spPr>
        <p:txBody>
          <a:bodyPr>
            <a:normAutofit/>
          </a:bodyPr>
          <a:lstStyle/>
          <a:p>
            <a:r>
              <a:rPr lang="en-US" sz="8000" dirty="0"/>
              <a:t>Python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python_important_features"/>
          <p:cNvPicPr>
            <a:picLocks noChangeAspect="1"/>
          </p:cNvPicPr>
          <p:nvPr/>
        </p:nvPicPr>
        <p:blipFill>
          <a:blip r:embed="rId1"/>
          <a:stretch>
            <a:fillRect/>
          </a:stretch>
        </p:blipFill>
        <p:spPr>
          <a:xfrm>
            <a:off x="1574165" y="699770"/>
            <a:ext cx="9232900" cy="4662805"/>
          </a:xfrm>
          <a:prstGeom prst="rect">
            <a:avLst/>
          </a:prstGeom>
        </p:spPr>
      </p:pic>
      <p:sp>
        <p:nvSpPr>
          <p:cNvPr id="6" name="Text Box 5"/>
          <p:cNvSpPr txBox="1"/>
          <p:nvPr/>
        </p:nvSpPr>
        <p:spPr>
          <a:xfrm>
            <a:off x="1751330" y="5450840"/>
            <a:ext cx="6096000" cy="368300"/>
          </a:xfrm>
          <a:prstGeom prst="rect">
            <a:avLst/>
          </a:prstGeom>
          <a:noFill/>
        </p:spPr>
        <p:txBody>
          <a:bodyPr wrap="square" rtlCol="0" anchor="t">
            <a:spAutoFit/>
          </a:bodyPr>
          <a:p>
            <a:r>
              <a:rPr lang="en-US" altLang="en-US"/>
              <a:t>https://www.tutorialspoint.com/python/python_features.htm</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9100" y="746760"/>
            <a:ext cx="6096000" cy="368300"/>
          </a:xfrm>
          <a:prstGeom prst="rect">
            <a:avLst/>
          </a:prstGeom>
          <a:noFill/>
        </p:spPr>
        <p:txBody>
          <a:bodyPr wrap="square" rtlCol="0" anchor="t">
            <a:spAutoFit/>
          </a:bodyPr>
          <a:p>
            <a:r>
              <a:rPr lang="en-US" altLang="en-US"/>
              <a:t>https://www.tutorialspoint.com/python/python_vs_cpp.htm</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109855"/>
            <a:ext cx="5885180" cy="418465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Key Features of Python</a:t>
            </a:r>
            <a:endParaRPr sz="2100" b="1" i="0">
              <a:solidFill>
                <a:srgbClr val="273239"/>
              </a:solidFill>
              <a:latin typeface="Nunito"/>
              <a:ea typeface="Nunito"/>
            </a:endParaRPr>
          </a:p>
          <a:p>
            <a:pPr marL="0" indent="0" algn="l" fontAlgn="base">
              <a:spcBef>
                <a:spcPct val="0"/>
              </a:spcBef>
              <a:spcAft>
                <a:spcPct val="0"/>
              </a:spcAft>
            </a:pPr>
            <a:endParaRPr sz="21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Easy to Learn and Use: </a:t>
            </a:r>
            <a:r>
              <a:rPr sz="1600" b="0" i="0">
                <a:solidFill>
                  <a:srgbClr val="273239"/>
                </a:solidFill>
                <a:latin typeface="Nunito"/>
                <a:ea typeface="Nunito"/>
              </a:rPr>
              <a:t>Python’s simple and readable syntax makes it beginner-friendly.</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Cross-Platform Compatibility: </a:t>
            </a:r>
            <a:r>
              <a:rPr sz="1600" b="0" i="0">
                <a:solidFill>
                  <a:srgbClr val="273239"/>
                </a:solidFill>
                <a:latin typeface="Nunito"/>
                <a:ea typeface="Nunito"/>
              </a:rPr>
              <a:t>Python runs seamlessly on Windows, macOS, and Linux.</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Extensive Libraries:</a:t>
            </a:r>
            <a:r>
              <a:rPr sz="1600" b="0" i="0">
                <a:solidFill>
                  <a:srgbClr val="273239"/>
                </a:solidFill>
                <a:latin typeface="Nunito"/>
                <a:ea typeface="Nunito"/>
              </a:rPr>
              <a:t> Includes robust libraries for tasks like web development, data analysis, and machine learning.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Dynamic Typing: </a:t>
            </a:r>
            <a:r>
              <a:rPr sz="1600" b="0" i="0">
                <a:solidFill>
                  <a:srgbClr val="273239"/>
                </a:solidFill>
                <a:latin typeface="Nunito"/>
                <a:ea typeface="Nunito"/>
              </a:rPr>
              <a:t>Variable types are determined automatically at runtime, simplifying code writing.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Versatile:</a:t>
            </a:r>
            <a:r>
              <a:rPr sz="1600" b="0" i="0">
                <a:solidFill>
                  <a:srgbClr val="273239"/>
                </a:solidFill>
                <a:latin typeface="Nunito"/>
                <a:ea typeface="Nunito"/>
              </a:rPr>
              <a:t> Supports multiple programming paradigms, including object-oriented, functional, and procedural programming.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1" i="0">
                <a:solidFill>
                  <a:srgbClr val="273239"/>
                </a:solidFill>
                <a:latin typeface="Nunito"/>
                <a:ea typeface="Nunito"/>
              </a:rPr>
              <a:t>Open Source:</a:t>
            </a:r>
            <a:r>
              <a:rPr sz="1600" b="0" i="0">
                <a:solidFill>
                  <a:srgbClr val="273239"/>
                </a:solidFill>
                <a:latin typeface="Nunito"/>
                <a:ea typeface="Nunito"/>
              </a:rPr>
              <a:t> Python is free to use, distribute, and modify.</a:t>
            </a:r>
            <a:endParaRPr sz="1600" b="0" i="0">
              <a:solidFill>
                <a:srgbClr val="273239"/>
              </a:solidFill>
              <a:latin typeface="Nunito"/>
              <a:ea typeface="Nunito"/>
            </a:endParaRPr>
          </a:p>
        </p:txBody>
      </p:sp>
      <p:sp>
        <p:nvSpPr>
          <p:cNvPr id="3" name="Text Box 2"/>
          <p:cNvSpPr txBox="1"/>
          <p:nvPr/>
        </p:nvSpPr>
        <p:spPr>
          <a:xfrm>
            <a:off x="6514465" y="280670"/>
            <a:ext cx="5581650" cy="5092700"/>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Python Comments</a:t>
            </a:r>
            <a:endParaRPr sz="2100" b="1" i="0">
              <a:solidFill>
                <a:srgbClr val="273239"/>
              </a:solidFill>
              <a:latin typeface="Nunito"/>
              <a:ea typeface="Nunito"/>
            </a:endParaRPr>
          </a:p>
          <a:p>
            <a:pPr marL="0" indent="0" algn="l" fontAlgn="base">
              <a:spcBef>
                <a:spcPct val="0"/>
              </a:spcBef>
              <a:spcAft>
                <a:spcPct val="0"/>
              </a:spcAft>
            </a:pPr>
            <a:r>
              <a:rPr sz="1600" b="0" i="0" u="sng">
                <a:solidFill>
                  <a:srgbClr val="357960"/>
                </a:solidFill>
                <a:latin typeface="Nunito"/>
                <a:ea typeface="Nunito"/>
                <a:hlinkClick r:id="rId1"/>
              </a:rPr>
              <a:t>Comments in Python</a:t>
            </a:r>
            <a:r>
              <a:rPr sz="1600" b="0" i="0">
                <a:solidFill>
                  <a:srgbClr val="273239"/>
                </a:solidFill>
                <a:latin typeface="Nunito"/>
                <a:ea typeface="Nunito"/>
              </a:rPr>
              <a:t> are the lines in the code that are ignored by the interpreter during the execution of the program.</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enhance the readability of the code.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be used to identify functionality or structure the code-base.</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 can help understanding unusual or tricky scenarios handled by the code to prevent accidental removal or changes.</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Comments can be used to prevent executing any specific part of your code, while making changes or testing.</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 I am single line comment</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 Multi-line comment used</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lang="en-US" altLang="en-US" sz="1600" b="1" i="0">
                <a:solidFill>
                  <a:srgbClr val="273239"/>
                </a:solidFill>
                <a:latin typeface="Nunito"/>
                <a:ea typeface="Nunito"/>
              </a:rPr>
              <a:t>print("Python Comments") """</a:t>
            </a:r>
            <a:endParaRPr lang="en-US" altLang="en-US" sz="1600" b="1" i="0">
              <a:solidFill>
                <a:srgbClr val="273239"/>
              </a:solidFill>
              <a:latin typeface="Nunito"/>
              <a:ea typeface="Nunito"/>
            </a:endParaRPr>
          </a:p>
          <a:p>
            <a:pPr marL="0" indent="0" algn="l" fontAlgn="base">
              <a:spcBef>
                <a:spcPct val="0"/>
              </a:spcBef>
              <a:spcAft>
                <a:spcPct val="0"/>
              </a:spcAft>
              <a:buFont typeface="Arial" panose="020B0604020202020204"/>
              <a:buChar char="•"/>
            </a:pPr>
            <a:endParaRPr lang="en-US" altLang="en-US" sz="1600" b="1" i="0">
              <a:solidFill>
                <a:srgbClr val="273239"/>
              </a:solidFill>
              <a:latin typeface="Nunito"/>
              <a:ea typeface="Nunito"/>
            </a:endParaRPr>
          </a:p>
        </p:txBody>
      </p:sp>
      <p:sp>
        <p:nvSpPr>
          <p:cNvPr id="4" name="Text Box 3"/>
          <p:cNvSpPr txBox="1"/>
          <p:nvPr/>
        </p:nvSpPr>
        <p:spPr>
          <a:xfrm>
            <a:off x="294005" y="4493260"/>
            <a:ext cx="11802110" cy="1863090"/>
          </a:xfrm>
          <a:prstGeom prst="rect">
            <a:avLst/>
          </a:prstGeom>
        </p:spPr>
        <p:txBody>
          <a:bodyPr wrap="square">
            <a:noAutofit/>
          </a:bodyPr>
          <a:p>
            <a:pPr marL="0" indent="0" algn="l" fontAlgn="base">
              <a:lnSpc>
                <a:spcPct val="92000"/>
              </a:lnSpc>
              <a:spcBef>
                <a:spcPct val="0"/>
              </a:spcBef>
              <a:spcAft>
                <a:spcPct val="0"/>
              </a:spcAft>
            </a:pPr>
            <a:r>
              <a:rPr sz="1600" b="1" i="0">
                <a:solidFill>
                  <a:srgbClr val="273239"/>
                </a:solidFill>
                <a:latin typeface="Nunito"/>
                <a:ea typeface="Nunito"/>
              </a:rPr>
              <a:t>Here’s the “Hello World” program:</a:t>
            </a:r>
            <a:endParaRPr sz="1600" b="1" i="0">
              <a:solidFill>
                <a:srgbClr val="273239"/>
              </a:solidFill>
              <a:latin typeface="Nunito"/>
              <a:ea typeface="Nunito"/>
            </a:endParaRPr>
          </a:p>
          <a:p>
            <a:pPr marL="0" indent="0" fontAlgn="base">
              <a:lnSpc>
                <a:spcPct val="92000"/>
              </a:lnSpc>
              <a:spcBef>
                <a:spcPct val="0"/>
              </a:spcBef>
              <a:spcAft>
                <a:spcPct val="0"/>
              </a:spcAft>
            </a:pP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"Hello, World!"</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algn="l" fontAlgn="base">
              <a:spcBef>
                <a:spcPct val="0"/>
              </a:spcBef>
              <a:spcAft>
                <a:spcPct val="0"/>
              </a:spcAft>
            </a:pPr>
            <a:r>
              <a:rPr sz="1600" b="0" i="0">
                <a:solidFill>
                  <a:srgbClr val="273239"/>
                </a:solidFill>
                <a:latin typeface="Nunito"/>
                <a:ea typeface="Nunito"/>
              </a:rPr>
              <a:t>Output</a:t>
            </a:r>
            <a:endParaRPr sz="1600" b="0" i="0">
              <a:solidFill>
                <a:srgbClr val="273239"/>
              </a:solidFill>
              <a:latin typeface="Nunito"/>
              <a:ea typeface="Nunito"/>
            </a:endParaRPr>
          </a:p>
          <a:p>
            <a:pPr marL="0" indent="0" algn="l" fontAlgn="base">
              <a:spcBef>
                <a:spcPct val="0"/>
              </a:spcBef>
              <a:spcAft>
                <a:spcPct val="0"/>
              </a:spcAft>
            </a:pPr>
            <a:r>
              <a:rPr sz="1600" b="1" i="0">
                <a:solidFill>
                  <a:srgbClr val="273239"/>
                </a:solidFill>
                <a:latin typeface="Nunito"/>
                <a:ea typeface="Nunito"/>
              </a:rPr>
              <a:t>How does this work:</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u="sng">
                <a:solidFill>
                  <a:srgbClr val="357960"/>
                </a:solidFill>
                <a:latin typeface="Nunito"/>
                <a:ea typeface="Nunito"/>
                <a:hlinkClick r:id="rId2"/>
              </a:rPr>
              <a:t>print()</a:t>
            </a:r>
            <a:r>
              <a:rPr sz="1600" b="0" i="0">
                <a:solidFill>
                  <a:srgbClr val="273239"/>
                </a:solidFill>
                <a:latin typeface="Nunito"/>
                <a:ea typeface="Nunito"/>
              </a:rPr>
              <a:t> is a </a:t>
            </a:r>
            <a:r>
              <a:rPr sz="1600" b="0" i="0" u="sng">
                <a:solidFill>
                  <a:srgbClr val="357960"/>
                </a:solidFill>
                <a:latin typeface="Nunito"/>
                <a:ea typeface="Nunito"/>
                <a:hlinkClick r:id="rId3"/>
              </a:rPr>
              <a:t>built-in function</a:t>
            </a:r>
            <a:r>
              <a:rPr sz="1600" b="0" i="0">
                <a:solidFill>
                  <a:srgbClr val="273239"/>
                </a:solidFill>
                <a:latin typeface="Nunito"/>
                <a:ea typeface="Nunito"/>
              </a:rPr>
              <a:t> in Python that tells the program to display something on the screen. We need to add the string in parenthesis of print() function that we are displaying on the screen.</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“Hello, World!” is a string text that we want to display. Strings are always enclosed in quotation marks.</a:t>
            </a:r>
            <a:endParaRPr sz="1600" b="0" i="0">
              <a:solidFill>
                <a:srgbClr val="273239"/>
              </a:solidFill>
              <a:latin typeface="Nunito"/>
              <a:ea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228600"/>
            <a:ext cx="8289290" cy="4184650"/>
          </a:xfrm>
          <a:prstGeom prst="rect">
            <a:avLst/>
          </a:prstGeom>
        </p:spPr>
        <p:txBody>
          <a:bodyPr wrap="square">
            <a:spAutoFit/>
          </a:bodyPr>
          <a:p>
            <a:pPr marL="0" indent="0" algn="l" fontAlgn="base">
              <a:spcBef>
                <a:spcPct val="0"/>
              </a:spcBef>
              <a:spcAft>
                <a:spcPct val="0"/>
              </a:spcAft>
            </a:pPr>
            <a:r>
              <a:rPr sz="2100" b="1" i="0">
                <a:solidFill>
                  <a:srgbClr val="273239"/>
                </a:solidFill>
                <a:latin typeface="Calibri" panose="020F0502020204030204" pitchFamily="34" charset="0"/>
                <a:ea typeface="Nunito"/>
                <a:cs typeface="Calibri" panose="020F0502020204030204" pitchFamily="34" charset="0"/>
              </a:rPr>
              <a:t>Famous Application Built using Python</a:t>
            </a:r>
            <a:endParaRPr sz="21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pPr>
            <a:endParaRPr sz="21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YouTube:</a:t>
            </a:r>
            <a:r>
              <a:rPr sz="1600" b="0" i="0">
                <a:solidFill>
                  <a:srgbClr val="273239"/>
                </a:solidFill>
                <a:latin typeface="Calibri" panose="020F0502020204030204" pitchFamily="34" charset="0"/>
                <a:ea typeface="Nunito"/>
                <a:cs typeface="Calibri" panose="020F0502020204030204" pitchFamily="34" charset="0"/>
              </a:rPr>
              <a:t> World’s largest video-sharing platform uses Python for features like video streaming and backend services.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Instagram:</a:t>
            </a:r>
            <a:r>
              <a:rPr sz="1600" b="0" i="0">
                <a:solidFill>
                  <a:srgbClr val="273239"/>
                </a:solidFill>
                <a:latin typeface="Calibri" panose="020F0502020204030204" pitchFamily="34" charset="0"/>
                <a:ea typeface="Nunito"/>
                <a:cs typeface="Calibri" panose="020F0502020204030204" pitchFamily="34" charset="0"/>
              </a:rPr>
              <a:t> This popular social media app relies on Python’s simplicity for scaling and handling millions of users.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Spotify:</a:t>
            </a:r>
            <a:r>
              <a:rPr sz="1600" b="0" i="0">
                <a:solidFill>
                  <a:srgbClr val="273239"/>
                </a:solidFill>
                <a:latin typeface="Calibri" panose="020F0502020204030204" pitchFamily="34" charset="0"/>
                <a:ea typeface="Nunito"/>
                <a:cs typeface="Calibri" panose="020F0502020204030204" pitchFamily="34" charset="0"/>
              </a:rPr>
              <a:t> Python is used for backend services and machine learning to personalize music recommendations</a:t>
            </a:r>
            <a:r>
              <a:rPr sz="1600" b="1" i="0">
                <a:solidFill>
                  <a:srgbClr val="273239"/>
                </a:solidFill>
                <a:latin typeface="Calibri" panose="020F0502020204030204" pitchFamily="34" charset="0"/>
                <a:ea typeface="Nunito"/>
                <a:cs typeface="Calibri" panose="020F0502020204030204" pitchFamily="34" charset="0"/>
              </a:rPr>
              <a:t>.</a:t>
            </a:r>
            <a:endParaRPr sz="1600" b="1"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Dropbox:</a:t>
            </a:r>
            <a:r>
              <a:rPr sz="1600" b="0" i="0">
                <a:solidFill>
                  <a:srgbClr val="273239"/>
                </a:solidFill>
                <a:latin typeface="Calibri" panose="020F0502020204030204" pitchFamily="34" charset="0"/>
                <a:ea typeface="Nunito"/>
                <a:cs typeface="Calibri" panose="020F0502020204030204" pitchFamily="34" charset="0"/>
              </a:rPr>
              <a:t> The file hosting service uses Python for both its desktop client and server-side operations.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Netflix: </a:t>
            </a:r>
            <a:r>
              <a:rPr sz="1600" b="0" i="0">
                <a:solidFill>
                  <a:srgbClr val="273239"/>
                </a:solidFill>
                <a:latin typeface="Calibri" panose="020F0502020204030204" pitchFamily="34" charset="0"/>
                <a:ea typeface="Nunito"/>
                <a:cs typeface="Calibri" panose="020F0502020204030204" pitchFamily="34" charset="0"/>
              </a:rPr>
              <a:t>Python powers key components of Netflix’s recommendation engine and content delivery systems (CDN).</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Google:</a:t>
            </a:r>
            <a:r>
              <a:rPr sz="1600" b="0" i="0">
                <a:solidFill>
                  <a:srgbClr val="273239"/>
                </a:solidFill>
                <a:latin typeface="Calibri" panose="020F0502020204030204" pitchFamily="34" charset="0"/>
                <a:ea typeface="Nunito"/>
                <a:cs typeface="Calibri" panose="020F0502020204030204" pitchFamily="34" charset="0"/>
              </a:rPr>
              <a:t> Python is one of the key languages used in Google for web crawling, testing, and data analysis.</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Uber:</a:t>
            </a:r>
            <a:r>
              <a:rPr sz="1600" b="0" i="0">
                <a:solidFill>
                  <a:srgbClr val="273239"/>
                </a:solidFill>
                <a:latin typeface="Calibri" panose="020F0502020204030204" pitchFamily="34" charset="0"/>
                <a:ea typeface="Nunito"/>
                <a:cs typeface="Calibri" panose="020F0502020204030204" pitchFamily="34" charset="0"/>
              </a:rPr>
              <a:t> Python helps Uber handle dynamic pricing and route optimization using machine learning.</a:t>
            </a:r>
            <a:endParaRPr sz="1600" b="0" i="0">
              <a:solidFill>
                <a:srgbClr val="273239"/>
              </a:solidFill>
              <a:latin typeface="Calibri" panose="020F0502020204030204" pitchFamily="34" charset="0"/>
              <a:ea typeface="Nunito"/>
              <a:cs typeface="Calibri" panose="020F0502020204030204" pitchFamily="34" charset="0"/>
            </a:endParaRPr>
          </a:p>
          <a:p>
            <a:pPr marL="0" indent="0" algn="l" fontAlgn="base">
              <a:spcBef>
                <a:spcPct val="0"/>
              </a:spcBef>
              <a:spcAft>
                <a:spcPct val="0"/>
              </a:spcAft>
              <a:buFont typeface="Arial" panose="020B0604020202020204"/>
              <a:buChar char="•"/>
            </a:pPr>
            <a:r>
              <a:rPr sz="1600" b="1" i="0">
                <a:solidFill>
                  <a:srgbClr val="273239"/>
                </a:solidFill>
                <a:latin typeface="Calibri" panose="020F0502020204030204" pitchFamily="34" charset="0"/>
                <a:ea typeface="Nunito"/>
                <a:cs typeface="Calibri" panose="020F0502020204030204" pitchFamily="34" charset="0"/>
              </a:rPr>
              <a:t>Pinterest:</a:t>
            </a:r>
            <a:r>
              <a:rPr sz="1600" b="0" i="0">
                <a:solidFill>
                  <a:srgbClr val="273239"/>
                </a:solidFill>
                <a:latin typeface="Calibri" panose="020F0502020204030204" pitchFamily="34" charset="0"/>
                <a:ea typeface="Nunito"/>
                <a:cs typeface="Calibri" panose="020F0502020204030204" pitchFamily="34" charset="0"/>
              </a:rPr>
              <a:t> Python is used to process and store huge amounts of image data efficiently</a:t>
            </a:r>
            <a:endParaRPr sz="1600" b="0" i="0">
              <a:solidFill>
                <a:srgbClr val="273239"/>
              </a:solidFill>
              <a:latin typeface="Calibri" panose="020F0502020204030204" pitchFamily="34" charset="0"/>
              <a:ea typeface="Nunito"/>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299720"/>
            <a:ext cx="8362315" cy="4039235"/>
          </a:xfrm>
          <a:prstGeom prst="rect">
            <a:avLst/>
          </a:prstGeom>
        </p:spPr>
        <p:txBody>
          <a:bodyPr wrap="square">
            <a:spAutoFit/>
          </a:bodyPr>
          <a:p>
            <a:pPr marL="0" indent="0" algn="l" fontAlgn="base">
              <a:spcBef>
                <a:spcPct val="0"/>
              </a:spcBef>
              <a:spcAft>
                <a:spcPct val="0"/>
              </a:spcAft>
            </a:pPr>
            <a:r>
              <a:rPr sz="2100" b="1" i="0">
                <a:solidFill>
                  <a:srgbClr val="273239"/>
                </a:solidFill>
                <a:latin typeface="Nunito"/>
                <a:ea typeface="Nunito"/>
              </a:rPr>
              <a:t>Indentation in Python</a:t>
            </a:r>
            <a:endParaRPr sz="2100" b="1" i="0">
              <a:solidFill>
                <a:srgbClr val="273239"/>
              </a:solidFill>
              <a:latin typeface="Nunito"/>
              <a:ea typeface="Nunito"/>
            </a:endParaRPr>
          </a:p>
          <a:p>
            <a:pPr marL="0" indent="0" algn="l" fontAlgn="base">
              <a:spcBef>
                <a:spcPct val="0"/>
              </a:spcBef>
              <a:spcAft>
                <a:spcPct val="0"/>
              </a:spcAft>
            </a:pPr>
            <a:r>
              <a:rPr sz="1600" b="0" i="0">
                <a:solidFill>
                  <a:srgbClr val="273239"/>
                </a:solidFill>
                <a:latin typeface="Nunito"/>
                <a:ea typeface="Nunito"/>
              </a:rPr>
              <a:t>In Python, indentation is used to define blocks of code. It tells the Python interpreter that a group of statements belongs to a specific block. All statements with the same level of indentation are considered part of the same block. Indentation is achieved using whitespace (spaces or tabs) at the beginning of each line.</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0" indent="0" algn="l" fontAlgn="base">
              <a:lnSpc>
                <a:spcPct val="122000"/>
              </a:lnSpc>
              <a:spcBef>
                <a:spcPct val="0"/>
              </a:spcBef>
              <a:spcAft>
                <a:spcPct val="0"/>
              </a:spcAft>
            </a:pPr>
            <a:r>
              <a:rPr sz="1600" b="1" i="0">
                <a:solidFill>
                  <a:srgbClr val="273239"/>
                </a:solidFill>
                <a:latin typeface="Nunito"/>
                <a:ea typeface="Nunito"/>
              </a:rPr>
              <a:t>Example:</a:t>
            </a:r>
            <a:endParaRPr sz="1600" b="1" i="0">
              <a:solidFill>
                <a:srgbClr val="273239"/>
              </a:solidFill>
              <a:latin typeface="Nunito"/>
              <a:ea typeface="Nunito"/>
            </a:endParaRPr>
          </a:p>
          <a:p>
            <a:pPr marL="0" indent="0" fontAlgn="base">
              <a:lnSpc>
                <a:spcPct val="122000"/>
              </a:lnSpc>
              <a:spcBef>
                <a:spcPct val="0"/>
              </a:spcBef>
              <a:spcAft>
                <a:spcPct val="0"/>
              </a:spcAft>
            </a:pPr>
            <a:r>
              <a:rPr sz="2000" b="1">
                <a:solidFill>
                  <a:srgbClr val="008000"/>
                </a:solidFill>
                <a:latin typeface="Consolas" panose="020B0609020204030204"/>
                <a:ea typeface="Consolas" panose="020B0609020204030204"/>
              </a:rPr>
              <a:t>if</a:t>
            </a:r>
            <a:r>
              <a:rPr sz="2000">
                <a:solidFill>
                  <a:srgbClr val="666666"/>
                </a:solidFill>
                <a:latin typeface="Consolas" panose="020B0609020204030204"/>
                <a:ea typeface="Consolas" panose="020B0609020204030204"/>
              </a:rPr>
              <a:t>10&gt;5</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"This is true!"</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am tab indentation"</a:t>
            </a:r>
            <a:r>
              <a:rPr sz="2000">
                <a:latin typeface="Consolas" panose="020B0609020204030204"/>
                <a:ea typeface="Consolas" panose="020B0609020204030204"/>
              </a:rPr>
              <a:t>)</a:t>
            </a:r>
            <a:r>
              <a:rPr sz="2000">
                <a:solidFill>
                  <a:srgbClr val="008000"/>
                </a:solidFill>
                <a:latin typeface="Consolas" panose="020B0609020204030204"/>
                <a:ea typeface="Consolas" panose="020B0609020204030204"/>
              </a:rPr>
              <a:t>print</a:t>
            </a:r>
            <a:r>
              <a:rPr sz="2000">
                <a:latin typeface="Consolas" panose="020B0609020204030204"/>
                <a:ea typeface="Consolas" panose="020B0609020204030204"/>
              </a:rPr>
              <a:t>(</a:t>
            </a:r>
            <a:r>
              <a:rPr sz="2000">
                <a:solidFill>
                  <a:srgbClr val="BA2121"/>
                </a:solidFill>
                <a:latin typeface="Consolas" panose="020B0609020204030204"/>
                <a:ea typeface="Consolas" panose="020B0609020204030204"/>
              </a:rPr>
              <a:t>"I have no indentation"</a:t>
            </a:r>
            <a:r>
              <a:rPr sz="2000">
                <a:latin typeface="Consolas" panose="020B0609020204030204"/>
                <a:ea typeface="Consolas" panose="020B0609020204030204"/>
              </a:rPr>
              <a:t>)</a:t>
            </a:r>
            <a:endParaRPr sz="2000">
              <a:latin typeface="Consolas" panose="020B0609020204030204"/>
              <a:ea typeface="Consolas" panose="020B0609020204030204"/>
            </a:endParaRPr>
          </a:p>
          <a:p>
            <a:pPr marL="0" indent="0" fontAlgn="base">
              <a:lnSpc>
                <a:spcPts val="875"/>
              </a:lnSpc>
              <a:spcBef>
                <a:spcPct val="0"/>
              </a:spcBef>
              <a:spcAft>
                <a:spcPct val="0"/>
              </a:spcAft>
            </a:pPr>
            <a:endParaRPr sz="2000">
              <a:latin typeface="Consolas" panose="020B0609020204030204"/>
              <a:ea typeface="Consolas" panose="020B0609020204030204"/>
            </a:endParaRPr>
          </a:p>
          <a:p>
            <a:pPr marL="0" indent="0" algn="l" fontAlgn="base">
              <a:spcBef>
                <a:spcPct val="0"/>
              </a:spcBef>
              <a:spcAft>
                <a:spcPct val="0"/>
              </a:spcAft>
            </a:pPr>
            <a:r>
              <a:rPr sz="1600" b="1" i="0">
                <a:solidFill>
                  <a:srgbClr val="273239"/>
                </a:solidFill>
                <a:latin typeface="Nunito"/>
                <a:ea typeface="Nunito"/>
              </a:rPr>
              <a:t>Explanation:</a:t>
            </a:r>
            <a:endParaRPr sz="1600" b="1"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first two print statements are indented by 4 spaces, so they belong to the if block.</a:t>
            </a:r>
            <a:endParaRPr sz="1600" b="0" i="0">
              <a:solidFill>
                <a:srgbClr val="273239"/>
              </a:solidFill>
              <a:latin typeface="Nunito"/>
              <a:ea typeface="Nunito"/>
            </a:endParaRPr>
          </a:p>
          <a:p>
            <a:pPr marL="0" indent="0" algn="l" fontAlgn="base">
              <a:spcBef>
                <a:spcPct val="0"/>
              </a:spcBef>
              <a:spcAft>
                <a:spcPct val="0"/>
              </a:spcAft>
              <a:buFont typeface="Arial" panose="020B0604020202020204"/>
              <a:buChar char="•"/>
            </a:pPr>
            <a:r>
              <a:rPr sz="1600" b="0" i="0">
                <a:solidFill>
                  <a:srgbClr val="273239"/>
                </a:solidFill>
                <a:latin typeface="Nunito"/>
                <a:ea typeface="Nunito"/>
              </a:rPr>
              <a:t>The third print statement is not indented, so it is outside the if block.</a:t>
            </a:r>
            <a:endParaRPr sz="1600" b="0" i="0">
              <a:solidFill>
                <a:srgbClr val="273239"/>
              </a:solidFill>
              <a:latin typeface="Nunito"/>
              <a:ea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43585" y="187643"/>
            <a:ext cx="5080000" cy="398780"/>
          </a:xfrm>
          <a:prstGeom prst="rect">
            <a:avLst/>
          </a:prstGeom>
        </p:spPr>
        <p:txBody>
          <a:bodyPr>
            <a:spAutoFit/>
          </a:bodyPr>
          <a:p>
            <a:pPr marL="0" indent="0" algn="l" fontAlgn="base">
              <a:spcBef>
                <a:spcPct val="0"/>
              </a:spcBef>
              <a:spcAft>
                <a:spcPct val="0"/>
              </a:spcAft>
            </a:pPr>
            <a:r>
              <a:rPr sz="2000" b="1" i="0">
                <a:solidFill>
                  <a:srgbClr val="FF0000"/>
                </a:solidFill>
                <a:highlight>
                  <a:srgbClr val="FFFF00"/>
                </a:highlight>
                <a:latin typeface="Source Sans 3"/>
                <a:ea typeface="Source Sans 3"/>
              </a:rPr>
              <a:t>Input and Output in Python</a:t>
            </a:r>
            <a:endParaRPr sz="2000" b="1" i="0">
              <a:solidFill>
                <a:srgbClr val="FF0000"/>
              </a:solidFill>
              <a:highlight>
                <a:srgbClr val="FFFF00"/>
              </a:highlight>
              <a:latin typeface="Source Sans 3"/>
              <a:ea typeface="Source Sans 3"/>
            </a:endParaRPr>
          </a:p>
        </p:txBody>
      </p:sp>
      <p:sp>
        <p:nvSpPr>
          <p:cNvPr id="3" name="Text Box 2"/>
          <p:cNvSpPr txBox="1"/>
          <p:nvPr/>
        </p:nvSpPr>
        <p:spPr>
          <a:xfrm>
            <a:off x="743585" y="828040"/>
            <a:ext cx="10348595" cy="4842510"/>
          </a:xfrm>
          <a:prstGeom prst="rect">
            <a:avLst/>
          </a:prstGeom>
        </p:spPr>
        <p:txBody>
          <a:bodyPr wrap="square">
            <a:spAutoFit/>
          </a:bodyPr>
          <a:p>
            <a:pPr marL="0" indent="0" algn="just" fontAlgn="base">
              <a:spcBef>
                <a:spcPct val="0"/>
              </a:spcBef>
              <a:spcAft>
                <a:spcPct val="0"/>
              </a:spcAft>
            </a:pPr>
            <a:r>
              <a:rPr b="0" i="0">
                <a:solidFill>
                  <a:srgbClr val="273239"/>
                </a:solidFill>
                <a:latin typeface="Nunito"/>
                <a:ea typeface="Nunito"/>
              </a:rPr>
              <a:t>Understanding input and output operations is fundamental to </a:t>
            </a:r>
            <a:r>
              <a:rPr b="0" i="0" u="sng">
                <a:solidFill>
                  <a:srgbClr val="357960"/>
                </a:solidFill>
                <a:latin typeface="Nunito"/>
                <a:ea typeface="Nunito"/>
                <a:hlinkClick r:id="rId1"/>
              </a:rPr>
              <a:t>Python programming</a:t>
            </a:r>
            <a:r>
              <a:rPr b="0" i="0">
                <a:solidFill>
                  <a:srgbClr val="273239"/>
                </a:solidFill>
                <a:latin typeface="Nunito"/>
                <a:ea typeface="Nunito"/>
              </a:rPr>
              <a:t>. With the print() function, we can display output in various formats, while the input() function enables interaction with users by gathering input during program execution.</a:t>
            </a:r>
            <a:endParaRPr b="0" i="0">
              <a:solidFill>
                <a:srgbClr val="273239"/>
              </a:solidFill>
              <a:latin typeface="Nunito"/>
              <a:ea typeface="Nunito"/>
            </a:endParaRPr>
          </a:p>
          <a:p>
            <a:pPr marL="0" indent="0" algn="just" fontAlgn="base">
              <a:spcBef>
                <a:spcPct val="0"/>
              </a:spcBef>
              <a:spcAft>
                <a:spcPct val="0"/>
              </a:spcAft>
            </a:pPr>
            <a:endParaRPr b="0" i="0">
              <a:solidFill>
                <a:srgbClr val="273239"/>
              </a:solidFill>
              <a:latin typeface="Nunito"/>
              <a:ea typeface="Nunito"/>
            </a:endParaRPr>
          </a:p>
          <a:p>
            <a:pPr marL="0" indent="0" algn="l" fontAlgn="base">
              <a:spcBef>
                <a:spcPct val="0"/>
              </a:spcBef>
              <a:spcAft>
                <a:spcPct val="0"/>
              </a:spcAft>
            </a:pPr>
            <a:r>
              <a:rPr sz="2400" b="1" i="0">
                <a:solidFill>
                  <a:srgbClr val="273239"/>
                </a:solidFill>
                <a:latin typeface="Nunito"/>
                <a:ea typeface="Nunito"/>
              </a:rPr>
              <a:t>Taking input in Python</a:t>
            </a:r>
            <a:endParaRPr sz="2400"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Python </a:t>
            </a:r>
            <a:r>
              <a:rPr b="1" i="0" u="sng">
                <a:solidFill>
                  <a:srgbClr val="357960"/>
                </a:solidFill>
                <a:latin typeface="Nunito"/>
                <a:ea typeface="Nunito"/>
                <a:hlinkClick r:id="rId2"/>
              </a:rPr>
              <a:t>input() function</a:t>
            </a:r>
            <a:r>
              <a:rPr b="0" i="0">
                <a:solidFill>
                  <a:srgbClr val="273239"/>
                </a:solidFill>
                <a:latin typeface="Nunito"/>
                <a:ea typeface="Nunito"/>
              </a:rPr>
              <a:t> is used to take user input. By default, it returns the user input in form of a string.</a:t>
            </a:r>
            <a:r>
              <a:rPr b="1" i="0">
                <a:solidFill>
                  <a:srgbClr val="273239"/>
                </a:solidFill>
                <a:latin typeface="Nunito"/>
                <a:ea typeface="Nunito"/>
              </a:rPr>
              <a:t> </a:t>
            </a:r>
            <a:endParaRPr b="1" i="0">
              <a:solidFill>
                <a:srgbClr val="273239"/>
              </a:solidFill>
              <a:latin typeface="Nunito"/>
              <a:ea typeface="Nunito"/>
            </a:endParaRPr>
          </a:p>
          <a:p>
            <a:pPr marL="0" indent="0" algn="l" fontAlgn="base">
              <a:lnSpc>
                <a:spcPct val="122000"/>
              </a:lnSpc>
              <a:spcBef>
                <a:spcPct val="0"/>
              </a:spcBef>
              <a:spcAft>
                <a:spcPct val="0"/>
              </a:spcAft>
            </a:pPr>
            <a:endParaRPr b="1" i="0">
              <a:solidFill>
                <a:srgbClr val="273239"/>
              </a:solidFill>
              <a:latin typeface="Nunito"/>
              <a:ea typeface="Nunito"/>
            </a:endParaRPr>
          </a:p>
          <a:p>
            <a:pPr marL="0" indent="0" algn="l" fontAlgn="base">
              <a:lnSpc>
                <a:spcPct val="122000"/>
              </a:lnSpc>
              <a:spcBef>
                <a:spcPct val="0"/>
              </a:spcBef>
              <a:spcAft>
                <a:spcPct val="0"/>
              </a:spcAft>
            </a:pPr>
            <a:r>
              <a:rPr b="1" i="0">
                <a:solidFill>
                  <a:srgbClr val="273239"/>
                </a:solidFill>
                <a:latin typeface="Nunito"/>
                <a:ea typeface="Nunito"/>
              </a:rPr>
              <a:t>Example:</a:t>
            </a:r>
            <a:endParaRPr b="1" i="0">
              <a:solidFill>
                <a:srgbClr val="273239"/>
              </a:solidFill>
              <a:latin typeface="Nunito"/>
              <a:ea typeface="Nunito"/>
            </a:endParaRPr>
          </a:p>
          <a:p>
            <a:pPr marL="0" indent="0" fontAlgn="base">
              <a:lnSpc>
                <a:spcPct val="122000"/>
              </a:lnSpc>
              <a:spcBef>
                <a:spcPct val="0"/>
              </a:spcBef>
              <a:spcAft>
                <a:spcPct val="0"/>
              </a:spcAft>
            </a:pPr>
            <a:r>
              <a:rPr sz="2200">
                <a:latin typeface="Consolas" panose="020B0609020204030204"/>
                <a:ea typeface="Consolas" panose="020B0609020204030204"/>
              </a:rPr>
              <a:t>name</a:t>
            </a:r>
            <a:r>
              <a:rPr sz="2200">
                <a:solidFill>
                  <a:srgbClr val="666666"/>
                </a:solidFill>
                <a:latin typeface="Consolas" panose="020B0609020204030204"/>
                <a:ea typeface="Consolas" panose="020B0609020204030204"/>
              </a:rPr>
              <a:t>=</a:t>
            </a:r>
            <a:r>
              <a:rPr sz="2200">
                <a:solidFill>
                  <a:srgbClr val="008000"/>
                </a:solidFill>
                <a:latin typeface="Consolas" panose="020B0609020204030204"/>
                <a:ea typeface="Consolas" panose="020B0609020204030204"/>
              </a:rPr>
              <a:t>input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"Enter your name: "</a:t>
            </a:r>
            <a:r>
              <a:rPr sz="2200">
                <a:latin typeface="Consolas" panose="020B0609020204030204"/>
                <a:ea typeface="Consolas" panose="020B0609020204030204"/>
              </a:rPr>
              <a:t>)</a:t>
            </a:r>
            <a:r>
              <a:rPr sz="2200">
                <a:solidFill>
                  <a:srgbClr val="008000"/>
                </a:solidFill>
                <a:latin typeface="Consolas" panose="020B0609020204030204"/>
                <a:ea typeface="Consolas" panose="020B0609020204030204"/>
              </a:rPr>
              <a:t>print</a:t>
            </a:r>
            <a:r>
              <a:rPr sz="2200">
                <a:latin typeface="Consolas" panose="020B0609020204030204"/>
                <a:ea typeface="Consolas" panose="020B0609020204030204"/>
              </a:rPr>
              <a:t>(</a:t>
            </a:r>
            <a:r>
              <a:rPr sz="2200">
                <a:solidFill>
                  <a:srgbClr val="BA2121"/>
                </a:solidFill>
                <a:latin typeface="Consolas" panose="020B0609020204030204"/>
                <a:ea typeface="Consolas" panose="020B0609020204030204"/>
              </a:rPr>
              <a:t>"Hello,"</a:t>
            </a:r>
            <a:r>
              <a:rPr sz="2200">
                <a:latin typeface="Consolas" panose="020B0609020204030204"/>
                <a:ea typeface="Consolas" panose="020B0609020204030204"/>
              </a:rPr>
              <a:t>,name,</a:t>
            </a:r>
            <a:r>
              <a:rPr sz="2200">
                <a:solidFill>
                  <a:srgbClr val="BA2121"/>
                </a:solidFill>
                <a:latin typeface="Consolas" panose="020B0609020204030204"/>
                <a:ea typeface="Consolas" panose="020B0609020204030204"/>
              </a:rPr>
              <a:t>"! Welcome!"</a:t>
            </a:r>
            <a:r>
              <a:rPr sz="2200">
                <a:latin typeface="Consolas" panose="020B0609020204030204"/>
                <a:ea typeface="Consolas" panose="020B0609020204030204"/>
              </a:rPr>
              <a:t>)</a:t>
            </a:r>
            <a:endParaRPr sz="2200">
              <a:latin typeface="Consolas" panose="020B0609020204030204"/>
              <a:ea typeface="Consolas" panose="020B0609020204030204"/>
            </a:endParaRPr>
          </a:p>
          <a:p>
            <a:pPr marL="0" indent="0" algn="l" fontAlgn="base">
              <a:spcBef>
                <a:spcPct val="0"/>
              </a:spcBef>
              <a:spcAft>
                <a:spcPct val="0"/>
              </a:spcAft>
            </a:pPr>
            <a:endParaRPr b="1" i="0">
              <a:solidFill>
                <a:srgbClr val="273239"/>
              </a:solidFill>
              <a:latin typeface="Nunito"/>
              <a:ea typeface="Nunito"/>
            </a:endParaRPr>
          </a:p>
          <a:p>
            <a:pPr marL="0" indent="0" algn="l" fontAlgn="base">
              <a:spcBef>
                <a:spcPct val="0"/>
              </a:spcBef>
              <a:spcAft>
                <a:spcPct val="0"/>
              </a:spcAft>
            </a:pPr>
            <a:r>
              <a:rPr b="1" i="0">
                <a:solidFill>
                  <a:srgbClr val="273239"/>
                </a:solidFill>
                <a:latin typeface="Nunito"/>
                <a:ea typeface="Nunito"/>
              </a:rPr>
              <a:t>Output</a:t>
            </a:r>
            <a:r>
              <a:rPr sz="1600" b="0" i="0">
                <a:latin typeface="Consolas" panose="020B0609020204030204"/>
                <a:ea typeface="Consolas" panose="020B0609020204030204"/>
              </a:rPr>
              <a:t>Enter your name: GeeksforGeeks</a:t>
            </a:r>
            <a:endParaRPr sz="1600" b="0" i="0">
              <a:latin typeface="Consolas" panose="020B0609020204030204"/>
              <a:ea typeface="Consolas" panose="020B0609020204030204"/>
            </a:endParaRPr>
          </a:p>
          <a:p>
            <a:pPr marL="0" indent="0" algn="l" fontAlgn="base">
              <a:spcBef>
                <a:spcPct val="0"/>
              </a:spcBef>
              <a:spcAft>
                <a:spcPct val="0"/>
              </a:spcAft>
            </a:pPr>
            <a:r>
              <a:rPr sz="1600" b="0" i="0">
                <a:latin typeface="Consolas" panose="020B0609020204030204"/>
                <a:ea typeface="Consolas" panose="020B0609020204030204"/>
              </a:rPr>
              <a:t>Hello, GeeksforGeeks ! Welcome!</a:t>
            </a:r>
            <a:endParaRPr sz="1600" b="0" i="0">
              <a:latin typeface="Consolas" panose="020B0609020204030204"/>
              <a:ea typeface="Consolas" panose="020B0609020204030204"/>
            </a:endParaRPr>
          </a:p>
          <a:p>
            <a:pPr marL="0" indent="0" algn="l" fontAlgn="base">
              <a:spcBef>
                <a:spcPct val="0"/>
              </a:spcBef>
              <a:spcAft>
                <a:spcPct val="0"/>
              </a:spcAft>
            </a:pPr>
            <a:endParaRPr b="0" i="0">
              <a:solidFill>
                <a:srgbClr val="273239"/>
              </a:solidFill>
              <a:latin typeface="Nunito"/>
              <a:ea typeface="Nunito"/>
            </a:endParaRPr>
          </a:p>
          <a:p>
            <a:pPr marL="0" indent="0" algn="l" fontAlgn="base">
              <a:spcBef>
                <a:spcPct val="0"/>
              </a:spcBef>
              <a:spcAft>
                <a:spcPct val="0"/>
              </a:spcAft>
            </a:pPr>
            <a:r>
              <a:rPr b="0" i="0">
                <a:solidFill>
                  <a:srgbClr val="273239"/>
                </a:solidFill>
                <a:latin typeface="Nunito"/>
                <a:ea typeface="Nunito"/>
              </a:rPr>
              <a:t>The code prompts the user to input their name, stores it in the variable “name” and then prints a greeting message addressing the user by their entered name.</a:t>
            </a:r>
            <a:endParaRPr b="0" i="0">
              <a:solidFill>
                <a:srgbClr val="273239"/>
              </a:solidFill>
              <a:latin typeface="Nunito"/>
              <a:ea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44830" y="387032"/>
            <a:ext cx="5080000" cy="255079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Data Types &amp; Variable</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Data Types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Variables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Identifiers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Literals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Type Casting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Comments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Command Line Arguments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695960" y="524129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
        <p:nvSpPr>
          <p:cNvPr id="4" name="Text Box 3"/>
          <p:cNvSpPr txBox="1"/>
          <p:nvPr/>
        </p:nvSpPr>
        <p:spPr>
          <a:xfrm>
            <a:off x="612140" y="4872990"/>
            <a:ext cx="7872730" cy="368300"/>
          </a:xfrm>
          <a:prstGeom prst="rect">
            <a:avLst/>
          </a:prstGeom>
          <a:noFill/>
        </p:spPr>
        <p:txBody>
          <a:bodyPr wrap="square" rtlCol="0" anchor="t">
            <a:spAutoFit/>
          </a:bodyPr>
          <a:p>
            <a:r>
              <a:rPr lang="en-US" altLang="en-US"/>
              <a:t>https://www.programiz.com/python-programming/variables-datatypes</a:t>
            </a:r>
            <a:endParaRPr lang="en-US"/>
          </a:p>
        </p:txBody>
      </p:sp>
      <p:pic>
        <p:nvPicPr>
          <p:cNvPr id="6" name="Picture 5" descr="1669699834586-Python Data Types 1"/>
          <p:cNvPicPr>
            <a:picLocks noChangeAspect="1"/>
          </p:cNvPicPr>
          <p:nvPr/>
        </p:nvPicPr>
        <p:blipFill>
          <a:blip r:embed="rId10"/>
          <a:stretch>
            <a:fillRect/>
          </a:stretch>
        </p:blipFill>
        <p:spPr>
          <a:xfrm>
            <a:off x="4209415" y="275590"/>
            <a:ext cx="7569200" cy="4597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custDataLst>
              <p:tags r:id="rId1"/>
            </p:custDataLst>
          </p:nvPr>
        </p:nvGraphicFramePr>
        <p:xfrm>
          <a:off x="853440" y="838200"/>
          <a:ext cx="4947285" cy="3185160"/>
        </p:xfrm>
        <a:graphic>
          <a:graphicData uri="http://schemas.openxmlformats.org/drawingml/2006/table">
            <a:tbl>
              <a:tblPr/>
              <a:tblGrid>
                <a:gridCol w="1649095"/>
                <a:gridCol w="1649095"/>
                <a:gridCol w="1649095"/>
              </a:tblGrid>
              <a:tr h="0">
                <a:tc>
                  <a:txBody>
                    <a:bodyPr/>
                    <a:p>
                      <a:pPr marL="0" indent="0" algn="l">
                        <a:spcBef>
                          <a:spcPct val="0"/>
                        </a:spcBef>
                        <a:spcAft>
                          <a:spcPct val="0"/>
                        </a:spcAft>
                      </a:pPr>
                      <a:r>
                        <a:rPr sz="1100" b="0" i="0">
                          <a:solidFill>
                            <a:srgbClr val="25265E"/>
                          </a:solidFill>
                          <a:latin typeface="euclid_circular_a"/>
                          <a:ea typeface="euclid_circular_a"/>
                        </a:rPr>
                        <a:t>Data Types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lgn="l">
                        <a:spcBef>
                          <a:spcPct val="0"/>
                        </a:spcBef>
                        <a:spcAft>
                          <a:spcPct val="0"/>
                        </a:spcAft>
                      </a:pPr>
                      <a:r>
                        <a:rPr sz="1100" b="0" i="0">
                          <a:solidFill>
                            <a:srgbClr val="25265E"/>
                          </a:solidFill>
                          <a:latin typeface="euclid_circular_a"/>
                          <a:ea typeface="euclid_circular_a"/>
                        </a:rPr>
                        <a:t>Classes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lgn="l">
                        <a:spcBef>
                          <a:spcPct val="0"/>
                        </a:spcBef>
                        <a:spcAft>
                          <a:spcPct val="0"/>
                        </a:spcAft>
                      </a:pPr>
                      <a:r>
                        <a:rPr sz="1100" b="0" i="0">
                          <a:solidFill>
                            <a:srgbClr val="25265E"/>
                          </a:solidFill>
                          <a:latin typeface="euclid_circular_a"/>
                          <a:ea typeface="euclid_circular_a"/>
                        </a:rPr>
                        <a:t>Description</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Numeric</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int, float, complex</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numeric values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String</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str</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sequence of characters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Sequence</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list, tuple, range</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collection of items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Mapping</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dict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data in key-value pair form</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Boolean</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bool</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c>
                  <a:txBody>
                    <a:bodyPr/>
                    <a:p>
                      <a:pPr marL="0" indent="0">
                        <a:spcBef>
                          <a:spcPct val="0"/>
                        </a:spcBef>
                        <a:spcAft>
                          <a:spcPct val="0"/>
                        </a:spcAft>
                      </a:pPr>
                      <a:r>
                        <a:rPr sz="1100" b="0" i="0">
                          <a:solidFill>
                            <a:srgbClr val="25265E"/>
                          </a:solidFill>
                          <a:latin typeface="euclid_circular_a"/>
                          <a:ea typeface="euclid_circular_a"/>
                        </a:rPr>
                        <a:t>holds either </a:t>
                      </a:r>
                      <a:r>
                        <a:rPr sz="700" b="0" i="0">
                          <a:solidFill>
                            <a:srgbClr val="25265E"/>
                          </a:solidFill>
                          <a:latin typeface="euclid_circular_a"/>
                          <a:ea typeface="euclid_circular_a"/>
                        </a:rPr>
                        <a:t>True</a:t>
                      </a:r>
                      <a:r>
                        <a:rPr sz="1100" b="0" i="0">
                          <a:solidFill>
                            <a:srgbClr val="25265E"/>
                          </a:solidFill>
                          <a:latin typeface="euclid_circular_a"/>
                          <a:ea typeface="euclid_circular_a"/>
                        </a:rPr>
                        <a:t> or </a:t>
                      </a:r>
                      <a:r>
                        <a:rPr sz="700" b="0" i="0">
                          <a:solidFill>
                            <a:srgbClr val="25265E"/>
                          </a:solidFill>
                          <a:latin typeface="euclid_circular_a"/>
                          <a:ea typeface="euclid_circular_a"/>
                        </a:rPr>
                        <a:t>False</a:t>
                      </a:r>
                      <a:endParaRPr sz="700" b="0" i="0">
                        <a:solidFill>
                          <a:srgbClr val="25265E"/>
                        </a:solidFill>
                        <a:latin typeface="euclid_circular_a"/>
                        <a:ea typeface="euclid_circular_a"/>
                      </a:endParaRPr>
                    </a:p>
                  </a:txBody>
                  <a:tcPr marL="152717" marR="152717" marT="76517" marB="76517" anchor="ctr" anchorCtr="0">
                    <a:lnL>
                      <a:noFill/>
                    </a:lnL>
                    <a:lnR>
                      <a:noFill/>
                    </a:lnR>
                    <a:lnT>
                      <a:noFill/>
                    </a:lnT>
                    <a:lnB>
                      <a:noFill/>
                    </a:lnB>
                    <a:noFill/>
                  </a:tcPr>
                </a:tc>
              </a:tr>
              <a:tr h="0">
                <a:tc>
                  <a:txBody>
                    <a:bodyPr/>
                    <a:p>
                      <a:pPr marL="0" indent="0">
                        <a:spcBef>
                          <a:spcPct val="0"/>
                        </a:spcBef>
                        <a:spcAft>
                          <a:spcPct val="0"/>
                        </a:spcAft>
                      </a:pPr>
                      <a:r>
                        <a:rPr sz="1100" b="0" i="0">
                          <a:solidFill>
                            <a:srgbClr val="25265E"/>
                          </a:solidFill>
                          <a:latin typeface="euclid_circular_a"/>
                          <a:ea typeface="euclid_circular_a"/>
                        </a:rPr>
                        <a:t>Set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c>
                  <a:txBody>
                    <a:bodyPr/>
                    <a:p>
                      <a:pPr marL="0" indent="0">
                        <a:spcBef>
                          <a:spcPct val="0"/>
                        </a:spcBef>
                        <a:spcAft>
                          <a:spcPct val="0"/>
                        </a:spcAft>
                      </a:pPr>
                      <a:r>
                        <a:rPr sz="1100" b="0" i="0">
                          <a:solidFill>
                            <a:srgbClr val="25265E"/>
                          </a:solidFill>
                          <a:latin typeface="euclid_circular_a"/>
                          <a:ea typeface="euclid_circular_a"/>
                        </a:rPr>
                        <a:t>set, frozenset</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c>
                  <a:txBody>
                    <a:bodyPr/>
                    <a:p>
                      <a:pPr marL="0" indent="0">
                        <a:spcBef>
                          <a:spcPct val="0"/>
                        </a:spcBef>
                        <a:spcAft>
                          <a:spcPct val="0"/>
                        </a:spcAft>
                      </a:pPr>
                      <a:r>
                        <a:rPr sz="1100" b="0" i="0">
                          <a:solidFill>
                            <a:srgbClr val="25265E"/>
                          </a:solidFill>
                          <a:latin typeface="euclid_circular_a"/>
                          <a:ea typeface="euclid_circular_a"/>
                        </a:rPr>
                        <a:t>hold collection of unique items</a:t>
                      </a:r>
                      <a:endParaRPr sz="1100" b="0" i="0">
                        <a:solidFill>
                          <a:srgbClr val="25265E"/>
                        </a:solidFill>
                        <a:latin typeface="euclid_circular_a"/>
                        <a:ea typeface="euclid_circular_a"/>
                      </a:endParaRPr>
                    </a:p>
                  </a:txBody>
                  <a:tcPr marL="152717" marR="152717" marT="76517" marB="76517" anchor="ctr" anchorCtr="0">
                    <a:lnL>
                      <a:noFill/>
                    </a:lnL>
                    <a:lnR>
                      <a:noFill/>
                    </a:lnR>
                    <a:lnT>
                      <a:noFill/>
                    </a:lnT>
                    <a:lnB w="9525"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2750" y="0"/>
            <a:ext cx="5521960" cy="6249670"/>
          </a:xfrm>
          <a:prstGeom prst="rect">
            <a:avLst/>
          </a:prstGeom>
        </p:spPr>
        <p:txBody>
          <a:bodyPr wrap="square">
            <a:spAutoFit/>
          </a:bodyPr>
          <a:p>
            <a:pPr marL="0" indent="0">
              <a:spcBef>
                <a:spcPts val="1000"/>
              </a:spcBef>
              <a:spcAft>
                <a:spcPts val="500"/>
              </a:spcAft>
            </a:pPr>
            <a:r>
              <a:rPr sz="1600" b="1" i="0">
                <a:solidFill>
                  <a:srgbClr val="001D35"/>
                </a:solidFill>
                <a:latin typeface="Google Sans"/>
                <a:ea typeface="Google Sans"/>
              </a:rPr>
              <a:t>4. Binary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bytes</a:t>
            </a:r>
            <a:r>
              <a:rPr sz="1600" b="0" i="0">
                <a:solidFill>
                  <a:srgbClr val="001D35"/>
                </a:solidFill>
                <a:latin typeface="Google Sans"/>
                <a:ea typeface="Google Sans"/>
              </a:rPr>
              <a:t> (Bytes): Represents a sequence of bytes (e.g., </a:t>
            </a:r>
            <a:r>
              <a:rPr sz="1600" b="0" i="0">
                <a:solidFill>
                  <a:srgbClr val="001D35"/>
                </a:solidFill>
                <a:latin typeface="monospace"/>
                <a:ea typeface="monospace"/>
              </a:rPr>
              <a:t>b"Hello"</a:t>
            </a:r>
            <a:r>
              <a:rPr sz="1600" b="0" i="0">
                <a:solidFill>
                  <a:srgbClr val="001D35"/>
                </a:solidFill>
                <a:latin typeface="Google Sans"/>
                <a:ea typeface="Google Sans"/>
              </a:rPr>
              <a:t>).</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bytearray</a:t>
            </a:r>
            <a:r>
              <a:rPr sz="1600" b="0" i="0">
                <a:solidFill>
                  <a:srgbClr val="001D35"/>
                </a:solidFill>
                <a:latin typeface="Google Sans"/>
                <a:ea typeface="Google Sans"/>
              </a:rPr>
              <a:t> (Byte array): Represents a mutable sequence of bytes.</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memoryview</a:t>
            </a:r>
            <a:r>
              <a:rPr sz="1600" b="0" i="0">
                <a:solidFill>
                  <a:srgbClr val="001D35"/>
                </a:solidFill>
                <a:latin typeface="Google Sans"/>
                <a:ea typeface="Google Sans"/>
              </a:rPr>
              <a:t> (Memory view): Allows access to the internal bytes of an object.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5. Mapping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dict</a:t>
            </a:r>
            <a:r>
              <a:rPr sz="1600" b="0" i="0">
                <a:solidFill>
                  <a:srgbClr val="001D35"/>
                </a:solidFill>
                <a:latin typeface="Google Sans"/>
                <a:ea typeface="Google Sans"/>
              </a:rPr>
              <a:t> (Dictionary): An unordered collection of key-value pairs (e.g., </a:t>
            </a:r>
            <a:r>
              <a:rPr sz="1600" b="0" i="0">
                <a:solidFill>
                  <a:srgbClr val="001D35"/>
                </a:solidFill>
                <a:latin typeface="monospace"/>
                <a:ea typeface="monospace"/>
              </a:rPr>
              <a:t>{"name": "Alice", "age": 30}</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6. Set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monospace"/>
                <a:ea typeface="monospace"/>
              </a:rPr>
              <a:t>set</a:t>
            </a:r>
            <a:r>
              <a:rPr sz="1600" b="0" i="0">
                <a:solidFill>
                  <a:srgbClr val="001D35"/>
                </a:solidFill>
                <a:latin typeface="Google Sans"/>
                <a:ea typeface="Google Sans"/>
              </a:rPr>
              <a:t> (Set): An unordered collection of unique items (e.g., </a:t>
            </a:r>
            <a:r>
              <a:rPr sz="1600" b="0" i="0">
                <a:solidFill>
                  <a:srgbClr val="001D35"/>
                </a:solidFill>
                <a:latin typeface="monospace"/>
                <a:ea typeface="monospace"/>
              </a:rPr>
              <a:t>{1, 2, 3}</a:t>
            </a:r>
            <a:r>
              <a:rPr sz="1600" b="0" i="0">
                <a:solidFill>
                  <a:srgbClr val="001D35"/>
                </a:solidFill>
                <a:latin typeface="Google Sans"/>
                <a:ea typeface="Google Sans"/>
              </a:rPr>
              <a: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frozenset</a:t>
            </a:r>
            <a:r>
              <a:rPr sz="1600" b="0" i="0">
                <a:solidFill>
                  <a:srgbClr val="001D35"/>
                </a:solidFill>
                <a:latin typeface="Google Sans"/>
                <a:ea typeface="Google Sans"/>
              </a:rPr>
              <a:t> (Frozen set): An immutable version of a set.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7. Boolean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bool</a:t>
            </a:r>
            <a:r>
              <a:rPr sz="1600" b="0" i="0">
                <a:solidFill>
                  <a:srgbClr val="001D35"/>
                </a:solidFill>
                <a:latin typeface="Google Sans"/>
                <a:ea typeface="Google Sans"/>
              </a:rPr>
              <a:t> (Boolean): Represents truth values (either </a:t>
            </a:r>
            <a:r>
              <a:rPr sz="1600" b="0" i="0">
                <a:solidFill>
                  <a:srgbClr val="001D35"/>
                </a:solidFill>
                <a:latin typeface="monospace"/>
                <a:ea typeface="monospace"/>
              </a:rPr>
              <a:t>True</a:t>
            </a:r>
            <a:r>
              <a:rPr sz="1600" b="0" i="0">
                <a:solidFill>
                  <a:srgbClr val="001D35"/>
                </a:solidFill>
                <a:latin typeface="Google Sans"/>
                <a:ea typeface="Google Sans"/>
              </a:rPr>
              <a:t> or </a:t>
            </a:r>
            <a:r>
              <a:rPr sz="1600" b="0" i="0">
                <a:solidFill>
                  <a:srgbClr val="001D35"/>
                </a:solidFill>
                <a:latin typeface="monospace"/>
                <a:ea typeface="monospace"/>
              </a:rPr>
              <a:t>False</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8. None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monospace"/>
                <a:ea typeface="monospace"/>
              </a:rPr>
              <a:t>NoneType</a:t>
            </a:r>
            <a:r>
              <a:rPr sz="1600" b="0" i="0">
                <a:solidFill>
                  <a:srgbClr val="001D35"/>
                </a:solidFill>
                <a:latin typeface="Google Sans"/>
                <a:ea typeface="Google Sans"/>
              </a:rPr>
              <a:t> (None): Represents the absence of a value. </a:t>
            </a:r>
            <a:endParaRPr sz="1600" b="0" i="0">
              <a:solidFill>
                <a:srgbClr val="001D35"/>
              </a:solidFill>
              <a:latin typeface="Google Sans"/>
              <a:ea typeface="Google Sans"/>
            </a:endParaRPr>
          </a:p>
        </p:txBody>
      </p:sp>
      <p:sp>
        <p:nvSpPr>
          <p:cNvPr id="3" name="Text Box 2"/>
          <p:cNvSpPr txBox="1"/>
          <p:nvPr/>
        </p:nvSpPr>
        <p:spPr>
          <a:xfrm>
            <a:off x="121285" y="0"/>
            <a:ext cx="6577330" cy="6642100"/>
          </a:xfrm>
          <a:prstGeom prst="rect">
            <a:avLst/>
          </a:prstGeom>
          <a:noFill/>
        </p:spPr>
        <p:txBody>
          <a:bodyPr wrap="square" rtlCol="0" anchor="t">
            <a:spAutoFit/>
          </a:bodyPr>
          <a:p>
            <a:pPr marL="0" indent="0">
              <a:lnSpc>
                <a:spcPct val="100000"/>
              </a:lnSpc>
              <a:spcBef>
                <a:spcPct val="0"/>
              </a:spcBef>
              <a:spcAft>
                <a:spcPts val="1000"/>
              </a:spcAft>
            </a:pPr>
            <a:r>
              <a:rPr b="1">
                <a:solidFill>
                  <a:srgbClr val="FF0000"/>
                </a:solidFill>
                <a:effectLst>
                  <a:outerShdw blurRad="38100" dist="38100" dir="2700000" algn="tl">
                    <a:srgbClr val="000000">
                      <a:alpha val="43137"/>
                    </a:srgbClr>
                  </a:outerShdw>
                </a:effectLst>
                <a:highlight>
                  <a:srgbClr val="FFFF00"/>
                </a:highlight>
                <a:latin typeface="Google Sans"/>
                <a:ea typeface="Google Sans"/>
                <a:sym typeface="+mn-ea"/>
              </a:rPr>
              <a:t>Python data types </a:t>
            </a:r>
            <a:r>
              <a:rPr sz="1600">
                <a:solidFill>
                  <a:srgbClr val="001D35"/>
                </a:solidFill>
                <a:latin typeface="Google Sans"/>
                <a:ea typeface="Google Sans"/>
                <a:sym typeface="+mn-ea"/>
              </a:rPr>
              <a:t>categorize the values a variable can hold, including numeric (int, float, complex), text (str), sequence (list, tuple, range), binary (bytes, bytearray, memoryview), mapping (dict), set (set, frozenset), and boolean (bool). </a:t>
            </a:r>
            <a:endParaRPr sz="1600" b="0" i="0">
              <a:solidFill>
                <a:srgbClr val="001D35"/>
              </a:solidFill>
              <a:latin typeface="Google Sans"/>
              <a:ea typeface="Google Sans"/>
            </a:endParaRPr>
          </a:p>
          <a:p>
            <a:pPr marL="0" indent="0">
              <a:lnSpc>
                <a:spcPct val="100000"/>
              </a:lnSpc>
              <a:spcBef>
                <a:spcPts val="500"/>
              </a:spcBef>
              <a:spcAft>
                <a:spcPts val="1000"/>
              </a:spcAft>
            </a:pPr>
            <a:r>
              <a:rPr sz="1600" b="1">
                <a:solidFill>
                  <a:srgbClr val="001D35"/>
                </a:solidFill>
                <a:latin typeface="Google Sans"/>
                <a:ea typeface="Google Sans"/>
                <a:sym typeface="+mn-ea"/>
              </a:rPr>
              <a:t>Here's a more detailed breakdown:</a:t>
            </a:r>
            <a:endParaRPr sz="1600" b="1" i="0">
              <a:solidFill>
                <a:srgbClr val="001D35"/>
              </a:solidFill>
              <a:latin typeface="Google Sans"/>
              <a:ea typeface="Google Sans"/>
            </a:endParaRPr>
          </a:p>
          <a:p>
            <a:pPr marL="0" indent="0">
              <a:lnSpc>
                <a:spcPct val="100000"/>
              </a:lnSpc>
              <a:spcBef>
                <a:spcPts val="1000"/>
              </a:spcBef>
              <a:spcAft>
                <a:spcPts val="500"/>
              </a:spcAft>
            </a:pPr>
            <a:r>
              <a:rPr sz="1600" b="1">
                <a:solidFill>
                  <a:srgbClr val="001D35"/>
                </a:solidFill>
                <a:latin typeface="Google Sans"/>
                <a:ea typeface="Google Sans"/>
                <a:sym typeface="+mn-ea"/>
              </a:rPr>
              <a:t>1. Numeric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int</a:t>
            </a:r>
            <a:r>
              <a:rPr sz="1600">
                <a:solidFill>
                  <a:srgbClr val="001D35"/>
                </a:solidFill>
                <a:latin typeface="Google Sans"/>
                <a:ea typeface="Google Sans"/>
                <a:sym typeface="+mn-ea"/>
              </a:rPr>
              <a:t> (Integer): Represents whole numbers (e.g., 10, -5, 0).</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float</a:t>
            </a:r>
            <a:r>
              <a:rPr sz="1600">
                <a:solidFill>
                  <a:srgbClr val="001D35"/>
                </a:solidFill>
                <a:latin typeface="Google Sans"/>
                <a:ea typeface="Google Sans"/>
                <a:sym typeface="+mn-ea"/>
              </a:rPr>
              <a:t> (Floating-point number): Represents numbers with decimal points (e.g., 3.14, -2.5).</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complex</a:t>
            </a:r>
            <a:r>
              <a:rPr sz="1600">
                <a:solidFill>
                  <a:srgbClr val="001D35"/>
                </a:solidFill>
                <a:latin typeface="Google Sans"/>
                <a:ea typeface="Google Sans"/>
                <a:sym typeface="+mn-ea"/>
              </a:rPr>
              <a:t> (Complex number): Represents numbers with a real and imaginary part (e.g., 2 + 3j). </a:t>
            </a:r>
            <a:endParaRPr sz="1600" b="0" i="0">
              <a:solidFill>
                <a:srgbClr val="001D35"/>
              </a:solidFill>
              <a:latin typeface="Google Sans"/>
              <a:ea typeface="Google Sans"/>
            </a:endParaRPr>
          </a:p>
          <a:p>
            <a:pPr marL="0" indent="0">
              <a:spcBef>
                <a:spcPts val="1000"/>
              </a:spcBef>
              <a:spcAft>
                <a:spcPts val="500"/>
              </a:spcAft>
            </a:pPr>
            <a:r>
              <a:rPr sz="1600" b="1">
                <a:solidFill>
                  <a:srgbClr val="001D35"/>
                </a:solidFill>
                <a:latin typeface="Google Sans"/>
                <a:ea typeface="Google Sans"/>
                <a:sym typeface="+mn-ea"/>
              </a:rPr>
              <a:t>2. Text Data Type:</a:t>
            </a:r>
            <a:endParaRPr sz="1600" b="1"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str</a:t>
            </a:r>
            <a:r>
              <a:rPr sz="1600">
                <a:solidFill>
                  <a:srgbClr val="001D35"/>
                </a:solidFill>
                <a:latin typeface="Google Sans"/>
                <a:ea typeface="Google Sans"/>
                <a:sym typeface="+mn-ea"/>
              </a:rPr>
              <a:t> (String): Represents a sequence of characters (e.g., "Hello", "Python"). </a:t>
            </a:r>
            <a:endParaRPr sz="1600">
              <a:solidFill>
                <a:srgbClr val="001D35"/>
              </a:solidFill>
              <a:latin typeface="Google Sans"/>
              <a:ea typeface="Google Sans"/>
              <a:sym typeface="+mn-ea"/>
            </a:endParaRPr>
          </a:p>
          <a:p>
            <a:pPr marL="0" indent="0">
              <a:spcBef>
                <a:spcPts val="1000"/>
              </a:spcBef>
              <a:spcAft>
                <a:spcPts val="500"/>
              </a:spcAft>
            </a:pPr>
            <a:r>
              <a:rPr sz="1600" b="1">
                <a:solidFill>
                  <a:srgbClr val="001D35"/>
                </a:solidFill>
                <a:latin typeface="Google Sans"/>
                <a:ea typeface="Google Sans"/>
                <a:sym typeface="+mn-ea"/>
              </a:rPr>
              <a:t>3. Sequence Data Types: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list</a:t>
            </a:r>
            <a:r>
              <a:rPr sz="1600">
                <a:solidFill>
                  <a:srgbClr val="001D35"/>
                </a:solidFill>
                <a:latin typeface="Google Sans"/>
                <a:ea typeface="Google Sans"/>
                <a:sym typeface="+mn-ea"/>
              </a:rPr>
              <a:t> (List): An ordered, mutable (changeable) collection of items (e.g., </a:t>
            </a:r>
            <a:r>
              <a:rPr sz="1600">
                <a:solidFill>
                  <a:srgbClr val="001D35"/>
                </a:solidFill>
                <a:latin typeface="monospace"/>
                <a:ea typeface="monospace"/>
                <a:sym typeface="+mn-ea"/>
              </a:rPr>
              <a:t>[1, 2, "a"]</a:t>
            </a:r>
            <a:r>
              <a:rPr sz="1600">
                <a:solidFill>
                  <a:srgbClr val="001D35"/>
                </a:solidFill>
                <a:latin typeface="Google Sans"/>
                <a:ea typeface="Google Sans"/>
                <a:sym typeface="+mn-ea"/>
              </a:rPr>
              <a:t>).</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a:solidFill>
                  <a:srgbClr val="001D35"/>
                </a:solidFill>
                <a:latin typeface="monospace"/>
                <a:ea typeface="monospace"/>
                <a:sym typeface="+mn-ea"/>
              </a:rPr>
              <a:t>tuple</a:t>
            </a:r>
            <a:r>
              <a:rPr sz="1600">
                <a:solidFill>
                  <a:srgbClr val="001D35"/>
                </a:solidFill>
                <a:latin typeface="Google Sans"/>
                <a:ea typeface="Google Sans"/>
                <a:sym typeface="+mn-ea"/>
              </a:rPr>
              <a:t> (Tuple): An ordered, immutable (unchangeable) collection of items (e.g., </a:t>
            </a:r>
            <a:r>
              <a:rPr sz="1600">
                <a:solidFill>
                  <a:srgbClr val="001D35"/>
                </a:solidFill>
                <a:latin typeface="monospace"/>
                <a:ea typeface="monospace"/>
                <a:sym typeface="+mn-ea"/>
              </a:rPr>
              <a:t>(1, 2, "a")</a:t>
            </a:r>
            <a:r>
              <a:rPr sz="1600">
                <a:solidFill>
                  <a:srgbClr val="001D35"/>
                </a:solidFill>
                <a:latin typeface="Google Sans"/>
                <a:ea typeface="Google Sans"/>
                <a:sym typeface="+mn-ea"/>
              </a:rPr>
              <a: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a:solidFill>
                  <a:srgbClr val="001D35"/>
                </a:solidFill>
                <a:latin typeface="monospace"/>
                <a:ea typeface="monospace"/>
                <a:sym typeface="+mn-ea"/>
              </a:rPr>
              <a:t>range</a:t>
            </a:r>
            <a:r>
              <a:rPr sz="1600">
                <a:solidFill>
                  <a:srgbClr val="001D35"/>
                </a:solidFill>
                <a:latin typeface="Google Sans"/>
                <a:ea typeface="Google Sans"/>
                <a:sym typeface="+mn-ea"/>
              </a:rPr>
              <a:t> (Range): Represents a sequence of numbers (e.g., </a:t>
            </a:r>
            <a:r>
              <a:rPr sz="1600">
                <a:solidFill>
                  <a:srgbClr val="001D35"/>
                </a:solidFill>
                <a:latin typeface="monospace"/>
                <a:ea typeface="monospace"/>
                <a:sym typeface="+mn-ea"/>
              </a:rPr>
              <a:t>range(5)</a:t>
            </a:r>
            <a:r>
              <a:rPr sz="1600">
                <a:solidFill>
                  <a:srgbClr val="001D35"/>
                </a:solidFill>
                <a:latin typeface="Google Sans"/>
                <a:ea typeface="Google Sans"/>
                <a:sym typeface="+mn-ea"/>
              </a:rPr>
              <a:t> generates 0, 1, 2, 3, 4).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lang="en-US" sz="1600">
              <a:solidFill>
                <a:srgbClr val="001D35"/>
              </a:solidFill>
              <a:latin typeface="Google Sans"/>
              <a:ea typeface="Google Sans"/>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75335" y="416878"/>
            <a:ext cx="5080000" cy="337185"/>
          </a:xfrm>
          <a:prstGeom prst="rect">
            <a:avLst/>
          </a:prstGeom>
        </p:spPr>
        <p:txBody>
          <a:bodyPr>
            <a:spAutoFit/>
          </a:bodyPr>
          <a:p>
            <a:pPr marL="0" indent="0" algn="l" fontAlgn="base">
              <a:spcBef>
                <a:spcPct val="0"/>
              </a:spcBef>
              <a:spcAft>
                <a:spcPct val="0"/>
              </a:spcAft>
            </a:pPr>
            <a:r>
              <a:rPr sz="1600" b="1" i="0">
                <a:solidFill>
                  <a:srgbClr val="273239"/>
                </a:solidFill>
                <a:latin typeface="Source Sans 3"/>
                <a:ea typeface="Source Sans 3"/>
              </a:rPr>
              <a:t>Python Variables</a:t>
            </a:r>
            <a:endParaRPr sz="1600" b="1" i="0">
              <a:solidFill>
                <a:srgbClr val="273239"/>
              </a:solidFill>
              <a:latin typeface="Source Sans 3"/>
              <a:ea typeface="Source Sans 3"/>
            </a:endParaRPr>
          </a:p>
        </p:txBody>
      </p:sp>
      <p:sp>
        <p:nvSpPr>
          <p:cNvPr id="3" name="Text Box 2"/>
          <p:cNvSpPr txBox="1"/>
          <p:nvPr/>
        </p:nvSpPr>
        <p:spPr>
          <a:xfrm>
            <a:off x="775335" y="5583555"/>
            <a:ext cx="10768965" cy="368300"/>
          </a:xfrm>
          <a:prstGeom prst="rect">
            <a:avLst/>
          </a:prstGeom>
          <a:noFill/>
        </p:spPr>
        <p:txBody>
          <a:bodyPr wrap="square" rtlCol="0" anchor="t">
            <a:spAutoFit/>
          </a:bodyPr>
          <a:p>
            <a:r>
              <a:rPr lang="en-US" altLang="en-US"/>
              <a:t>https://www.programiz.com/python-programming/variables-constants-literals</a:t>
            </a:r>
            <a:endParaRPr lang="en-US"/>
          </a:p>
        </p:txBody>
      </p:sp>
      <p:sp>
        <p:nvSpPr>
          <p:cNvPr id="4" name="Text Box 3"/>
          <p:cNvSpPr txBox="1"/>
          <p:nvPr/>
        </p:nvSpPr>
        <p:spPr>
          <a:xfrm>
            <a:off x="775335" y="843915"/>
            <a:ext cx="10076815" cy="1064895"/>
          </a:xfrm>
          <a:prstGeom prst="rect">
            <a:avLst/>
          </a:prstGeom>
        </p:spPr>
        <p:txBody>
          <a:bodyPr wrap="square">
            <a:spAutoFit/>
          </a:bodyPr>
          <a:p>
            <a:pPr marL="0" indent="0">
              <a:lnSpc>
                <a:spcPct val="90000"/>
              </a:lnSpc>
              <a:spcBef>
                <a:spcPct val="0"/>
              </a:spcBef>
              <a:spcAft>
                <a:spcPts val="800"/>
              </a:spcAft>
            </a:pPr>
            <a:r>
              <a:rPr sz="2100" b="0" i="0">
                <a:latin typeface="euclid_circular_a"/>
                <a:ea typeface="euclid_circular_a"/>
              </a:rPr>
              <a:t>In programming, a variable is a container (storage area) to hold data. For example,</a:t>
            </a:r>
            <a:r>
              <a:rPr sz="1600" b="0" i="0">
                <a:solidFill>
                  <a:srgbClr val="D19A66"/>
                </a:solidFill>
                <a:latin typeface="Droid Sans Mono"/>
                <a:ea typeface="Droid Sans Mono"/>
              </a:rPr>
              <a:t>10</a:t>
            </a:r>
            <a:endParaRPr sz="1600" b="0" i="0">
              <a:solidFill>
                <a:srgbClr val="D19A66"/>
              </a:solidFill>
              <a:latin typeface="Droid Sans Mono"/>
              <a:ea typeface="Droid Sans Mono"/>
            </a:endParaRPr>
          </a:p>
          <a:p>
            <a:pPr marL="0" indent="0">
              <a:lnSpc>
                <a:spcPct val="90000"/>
              </a:lnSpc>
              <a:spcBef>
                <a:spcPct val="0"/>
              </a:spcBef>
              <a:spcAft>
                <a:spcPts val="800"/>
              </a:spcAft>
            </a:pPr>
            <a:r>
              <a:rPr sz="2100" b="0" i="0">
                <a:latin typeface="euclid_circular_a"/>
                <a:ea typeface="euclid_circular_a"/>
              </a:rPr>
              <a:t>Here, number is a variable storing the value 10.</a:t>
            </a:r>
            <a:endParaRPr sz="2100" b="0" i="0">
              <a:latin typeface="euclid_circular_a"/>
              <a:ea typeface="euclid_circular_a"/>
            </a:endParaRPr>
          </a:p>
        </p:txBody>
      </p:sp>
      <p:sp>
        <p:nvSpPr>
          <p:cNvPr id="5" name="Text Box 4"/>
          <p:cNvSpPr txBox="1"/>
          <p:nvPr/>
        </p:nvSpPr>
        <p:spPr>
          <a:xfrm>
            <a:off x="1016000" y="2578418"/>
            <a:ext cx="5080000" cy="3091815"/>
          </a:xfrm>
          <a:prstGeom prst="rect">
            <a:avLst/>
          </a:prstGeom>
        </p:spPr>
        <p:txBody>
          <a:bodyPr>
            <a:spAutoFit/>
          </a:bodyPr>
          <a:p>
            <a:pPr marL="0" indent="0">
              <a:lnSpc>
                <a:spcPts val="1800"/>
              </a:lnSpc>
              <a:spcBef>
                <a:spcPct val="0"/>
              </a:spcBef>
              <a:spcAft>
                <a:spcPts val="600"/>
              </a:spcAft>
            </a:pPr>
            <a:r>
              <a:rPr sz="1600" b="0" i="0">
                <a:solidFill>
                  <a:srgbClr val="25265E"/>
                </a:solidFill>
                <a:latin typeface="euclid_circular_a"/>
                <a:ea typeface="euclid_circular_a"/>
              </a:rPr>
              <a:t>Assigning values to Variables in Python</a:t>
            </a:r>
            <a:endParaRPr sz="1600" b="0" i="0">
              <a:solidFill>
                <a:srgbClr val="25265E"/>
              </a:solidFill>
              <a:latin typeface="euclid_circular_a"/>
              <a:ea typeface="euclid_circular_a"/>
            </a:endParaRPr>
          </a:p>
          <a:p>
            <a:pPr marL="0" indent="0">
              <a:lnSpc>
                <a:spcPts val="1800"/>
              </a:lnSpc>
              <a:spcBef>
                <a:spcPct val="0"/>
              </a:spcBef>
              <a:spcAft>
                <a:spcPts val="600"/>
              </a:spcAft>
            </a:pPr>
            <a:r>
              <a:rPr lang="en-US" altLang="en-US" sz="1600" b="0" i="0">
                <a:solidFill>
                  <a:srgbClr val="25265E"/>
                </a:solidFill>
                <a:latin typeface="euclid_circular_a"/>
                <a:ea typeface="euclid_circular_a"/>
              </a:rPr>
              <a:t>Changing the Value of a Variable in Python</a:t>
            </a:r>
            <a:endParaRPr lang="en-US" altLang="en-US" sz="1600" b="0" i="0">
              <a:solidFill>
                <a:srgbClr val="25265E"/>
              </a:solidFill>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'programiz.pro'</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 assigning a new value to 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site_name = 'apple.com'</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r>
              <a:rPr lang="en-US" altLang="en-US" sz="1600" b="0" i="0">
                <a:solidFill>
                  <a:srgbClr val="25265E"/>
                </a:solidFill>
                <a:highlight>
                  <a:srgbClr val="C0C0C0"/>
                </a:highlight>
                <a:latin typeface="euclid_circular_a"/>
                <a:ea typeface="euclid_circular_a"/>
              </a:rPr>
              <a:t>print(site_name)</a:t>
            </a:r>
            <a:endParaRPr lang="en-US" altLang="en-US" sz="1600" b="0" i="0">
              <a:solidFill>
                <a:srgbClr val="25265E"/>
              </a:solidFill>
              <a:highlight>
                <a:srgbClr val="C0C0C0"/>
              </a:highlight>
              <a:latin typeface="euclid_circular_a"/>
              <a:ea typeface="euclid_circular_a"/>
            </a:endParaRPr>
          </a:p>
          <a:p>
            <a:pPr marL="0" indent="457200">
              <a:lnSpc>
                <a:spcPts val="1800"/>
              </a:lnSpc>
              <a:spcBef>
                <a:spcPct val="0"/>
              </a:spcBef>
              <a:spcAft>
                <a:spcPts val="600"/>
              </a:spcAft>
            </a:pPr>
            <a:endParaRPr lang="en-US" altLang="en-US" sz="1600" b="0" i="0">
              <a:solidFill>
                <a:srgbClr val="25265E"/>
              </a:solidFill>
              <a:highlight>
                <a:srgbClr val="C0C0C0"/>
              </a:highlight>
              <a:latin typeface="euclid_circular_a"/>
              <a:ea typeface="euclid_circular_a"/>
            </a:endParaRPr>
          </a:p>
        </p:txBody>
      </p:sp>
      <p:sp>
        <p:nvSpPr>
          <p:cNvPr id="6" name="Text Box 5"/>
          <p:cNvSpPr txBox="1"/>
          <p:nvPr/>
        </p:nvSpPr>
        <p:spPr>
          <a:xfrm>
            <a:off x="6012815" y="2212340"/>
            <a:ext cx="5080000" cy="1807210"/>
          </a:xfrm>
          <a:prstGeom prst="rect">
            <a:avLst/>
          </a:prstGeom>
        </p:spPr>
        <p:txBody>
          <a:bodyPr>
            <a:noAutofit/>
          </a:bodyPr>
          <a:p>
            <a:pPr marL="0" indent="0">
              <a:lnSpc>
                <a:spcPct val="90000"/>
              </a:lnSpc>
              <a:spcBef>
                <a:spcPct val="0"/>
              </a:spcBef>
              <a:spcAft>
                <a:spcPts val="600"/>
              </a:spcAft>
            </a:pPr>
            <a:r>
              <a:rPr sz="2700" b="0" i="0">
                <a:solidFill>
                  <a:srgbClr val="25265E"/>
                </a:solidFill>
                <a:latin typeface="euclid_circular_a"/>
                <a:ea typeface="euclid_circular_a"/>
              </a:rPr>
              <a:t>Example: Assigning multiple values to multiple variables</a:t>
            </a:r>
            <a:endParaRPr sz="2700" b="0" i="0">
              <a:solidFill>
                <a:srgbClr val="25265E"/>
              </a:solidFill>
              <a:latin typeface="euclid_circular_a"/>
              <a:ea typeface="euclid_circular_a"/>
            </a:endParaRPr>
          </a:p>
          <a:p>
            <a:pPr marL="0" indent="0">
              <a:lnSpc>
                <a:spcPct val="90000"/>
              </a:lnSpc>
              <a:spcBef>
                <a:spcPct val="0"/>
              </a:spcBef>
              <a:spcAft>
                <a:spcPct val="0"/>
              </a:spcAft>
            </a:pPr>
            <a:endParaRPr sz="1600" b="0" i="0">
              <a:solidFill>
                <a:schemeClr val="tx1"/>
              </a:solidFill>
              <a:latin typeface="Droid Sans Mono"/>
              <a:ea typeface="Droid Sa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0360" y="484505"/>
            <a:ext cx="11490325" cy="4276725"/>
          </a:xfrm>
          <a:prstGeom prst="rect">
            <a:avLst/>
          </a:prstGeom>
          <a:noFill/>
        </p:spPr>
        <p:txBody>
          <a:bodyPr wrap="square" rtlCol="0" anchor="t">
            <a:spAutoFit/>
          </a:bodyPr>
          <a:p>
            <a:r>
              <a:rPr lang="en-US" sz="2000" b="1">
                <a:sym typeface="+mn-ea"/>
              </a:rPr>
              <a:t>Resources</a:t>
            </a:r>
            <a:endParaRPr lang="en-US" sz="2000" b="1">
              <a:sym typeface="+mn-ea"/>
            </a:endParaRPr>
          </a:p>
          <a:p>
            <a:endParaRPr lang="en-US">
              <a:sym typeface="+mn-ea"/>
            </a:endParaRPr>
          </a:p>
          <a:p>
            <a:pPr marL="285750" indent="-285750">
              <a:buFont typeface="Arial" panose="020B0604020202020204" pitchFamily="34" charset="0"/>
              <a:buChar char="•"/>
            </a:pPr>
            <a:r>
              <a:rPr lang="en-US">
                <a:sym typeface="+mn-ea"/>
              </a:rPr>
              <a:t>https://docs.python.org/3/tutorial/index.html</a:t>
            </a:r>
            <a:endParaRPr lang="en-US"/>
          </a:p>
          <a:p>
            <a:pPr marL="285750" indent="-285750">
              <a:buFont typeface="Arial" panose="020B0604020202020204" pitchFamily="34" charset="0"/>
              <a:buChar char="•"/>
            </a:pPr>
            <a:r>
              <a:rPr lang="en-US">
                <a:sym typeface="+mn-ea"/>
              </a:rPr>
              <a:t>https://www.w3schools.com/python/</a:t>
            </a:r>
            <a:endParaRPr lang="en-US"/>
          </a:p>
          <a:p>
            <a:pPr marL="285750" indent="-285750">
              <a:buFont typeface="Arial" panose="020B0604020202020204" pitchFamily="34" charset="0"/>
              <a:buChar char="•"/>
            </a:pPr>
            <a:r>
              <a:rPr lang="en-US">
                <a:sym typeface="+mn-ea"/>
              </a:rPr>
              <a:t>https://www.tutorialspoint.com/python/index.htm</a:t>
            </a:r>
            <a:endParaRPr lang="en-US"/>
          </a:p>
          <a:p>
            <a:pPr marL="285750" indent="-285750">
              <a:buFont typeface="Arial" panose="020B0604020202020204" pitchFamily="34" charset="0"/>
              <a:buChar char="•"/>
            </a:pPr>
            <a:r>
              <a:rPr lang="en-US">
                <a:sym typeface="+mn-ea"/>
              </a:rPr>
              <a:t>https://www.geeksforgeeks.org/python-programming-language-tutorial/     python extra</a:t>
            </a:r>
            <a:endParaRPr lang="en-US">
              <a:sym typeface="+mn-ea"/>
            </a:endParaRPr>
          </a:p>
          <a:p>
            <a:pPr marL="285750" indent="-285750">
              <a:buFont typeface="Arial" panose="020B0604020202020204" pitchFamily="34" charset="0"/>
              <a:buChar char="•"/>
            </a:pPr>
            <a:endParaRPr lang="en-US">
              <a:sym typeface="+mn-ea"/>
            </a:endParaRPr>
          </a:p>
          <a:p>
            <a:pPr indent="0">
              <a:buFont typeface="Arial" panose="020B0604020202020204" pitchFamily="34" charset="0"/>
              <a:buNone/>
            </a:pPr>
            <a:r>
              <a:rPr lang="en-US" b="1">
                <a:sym typeface="+mn-ea"/>
              </a:rPr>
              <a:t>PRACTICE QUESTIONS</a:t>
            </a:r>
            <a:endParaRPr lang="en-US" b="1">
              <a:sym typeface="+mn-ea"/>
            </a:endParaRPr>
          </a:p>
          <a:p>
            <a:pPr marL="742950" lvl="1" indent="-285750">
              <a:buFont typeface="Arial" panose="020B0604020202020204" pitchFamily="34" charset="0"/>
              <a:buChar char="•"/>
            </a:pPr>
            <a:r>
              <a:rPr lang="en-US" b="1">
                <a:sym typeface="+mn-ea"/>
              </a:rPr>
              <a:t>https://www.hackerrank.com/domains/python</a:t>
            </a:r>
            <a:endParaRPr lang="en-US" b="1">
              <a:sym typeface="+mn-ea"/>
            </a:endParaRPr>
          </a:p>
          <a:p>
            <a:pPr marL="742950" lvl="1" indent="-285750">
              <a:buFont typeface="Arial" panose="020B0604020202020204" pitchFamily="34" charset="0"/>
              <a:buChar char="•"/>
            </a:pPr>
            <a:r>
              <a:rPr lang="en-US" b="1">
                <a:sym typeface="+mn-ea"/>
              </a:rPr>
              <a:t>https://libguides.ntu.edu.sg/python/numpyexercises  (Python for Basic Data Analysis)</a:t>
            </a:r>
            <a:endParaRPr lang="en-US" b="1">
              <a:sym typeface="+mn-ea"/>
            </a:endParaRPr>
          </a:p>
          <a:p>
            <a:pPr marL="742950" lvl="1" indent="-285750">
              <a:buFont typeface="Arial" panose="020B0604020202020204" pitchFamily="34" charset="0"/>
              <a:buChar char="•"/>
            </a:pPr>
            <a:r>
              <a:rPr lang="en-US" b="1">
                <a:sym typeface="+mn-ea"/>
              </a:rPr>
              <a:t>KAGGLE https://medium.com/@filip.sekan/8-websites-you-can-practice-python-for-data-science-for-free-584ede3fef8f</a:t>
            </a:r>
            <a:endParaRPr lang="en-US" b="1">
              <a:sym typeface="+mn-ea"/>
            </a:endParaRPr>
          </a:p>
          <a:p>
            <a:pPr marL="742950" lvl="1" indent="-285750">
              <a:buFont typeface="Arial" panose="020B0604020202020204" pitchFamily="34" charset="0"/>
              <a:buChar char="•"/>
            </a:pPr>
            <a:r>
              <a:rPr lang="en-US" b="1">
                <a:sym typeface="+mn-ea"/>
              </a:rPr>
              <a:t>https://github.com/ajitmane36/Python-Practice/blob/main/Python%20Practice%20Notebook.ipynb</a:t>
            </a:r>
            <a:endParaRPr lang="en-US" b="1">
              <a:sym typeface="+mn-ea"/>
            </a:endParaRPr>
          </a:p>
          <a:p>
            <a:pPr marL="742950" lvl="1" indent="-285750">
              <a:buFont typeface="Arial" panose="020B0604020202020204" pitchFamily="34" charset="0"/>
              <a:buChar char="•"/>
            </a:pPr>
            <a:r>
              <a:rPr lang="en-US" b="1">
                <a:solidFill>
                  <a:srgbClr val="00B0F0"/>
                </a:solidFill>
                <a:sym typeface="+mn-ea"/>
              </a:rPr>
              <a:t>https://github.com/krishnaik06/Python-Practise-Problems/blob/main/Python%20Progamming%20(1).pdf</a:t>
            </a:r>
            <a:endParaRPr lang="en-US" b="1">
              <a:solidFill>
                <a:srgbClr val="00B0F0"/>
              </a:solidFill>
              <a:sym typeface="+mn-ea"/>
            </a:endParaRPr>
          </a:p>
          <a:p>
            <a:pPr marL="742950" lvl="1" indent="-285750">
              <a:buFont typeface="Arial" panose="020B0604020202020204" pitchFamily="34" charset="0"/>
              <a:buChar char="•"/>
            </a:pPr>
            <a:endParaRPr lang="en-US" b="1">
              <a:solidFill>
                <a:srgbClr val="00B0F0"/>
              </a:solidFill>
              <a:sym typeface="+mn-ea"/>
            </a:endParaRPr>
          </a:p>
        </p:txBody>
      </p:sp>
      <p:sp>
        <p:nvSpPr>
          <p:cNvPr id="3" name="Text Box 2"/>
          <p:cNvSpPr txBox="1"/>
          <p:nvPr/>
        </p:nvSpPr>
        <p:spPr>
          <a:xfrm>
            <a:off x="340360" y="4538980"/>
            <a:ext cx="11061700" cy="1348105"/>
          </a:xfrm>
          <a:prstGeom prst="rect">
            <a:avLst/>
          </a:prstGeom>
          <a:noFill/>
        </p:spPr>
        <p:txBody>
          <a:bodyPr wrap="square" rtlCol="0" anchor="t">
            <a:noAutofit/>
          </a:bodyPr>
          <a:p>
            <a:pPr indent="0">
              <a:buFont typeface="Arial" panose="020B0604020202020204" pitchFamily="34" charset="0"/>
              <a:buNone/>
            </a:pPr>
            <a:r>
              <a:rPr lang="en-US" sz="2000" b="1"/>
              <a:t>coding questions</a:t>
            </a:r>
            <a:endParaRPr lang="en-US" sz="1600"/>
          </a:p>
          <a:p>
            <a:pPr marL="285750" indent="-285750">
              <a:buFont typeface="Arial" panose="020B0604020202020204" pitchFamily="34" charset="0"/>
              <a:buChar char="•"/>
            </a:pPr>
            <a:r>
              <a:rPr lang="en-US" sz="1600"/>
              <a:t>https://prepinsta.com/interview-preparation/coding-interview-questions-in-python/</a:t>
            </a:r>
            <a:endParaRPr lang="en-US" sz="1600"/>
          </a:p>
          <a:p>
            <a:pPr marL="285750" indent="-285750">
              <a:buFont typeface="Arial" panose="020B0604020202020204" pitchFamily="34" charset="0"/>
              <a:buChar char="•"/>
            </a:pPr>
            <a:r>
              <a:rPr lang="en-US" sz="1600"/>
              <a:t>https://www.interviewbit.com/python-interview-questions/https://www.simplilearn.com/tutorials/python-tutorial/python-interview-questions</a:t>
            </a:r>
            <a:endParaRPr lang="en-US" sz="1600"/>
          </a:p>
          <a:p>
            <a:pPr marL="285750" indent="-285750">
              <a:buFont typeface="Arial" panose="020B0604020202020204" pitchFamily="34" charset="0"/>
              <a:buChar char="•"/>
            </a:pPr>
            <a:r>
              <a:rPr lang="en-US" sz="1600"/>
              <a:t>https://medium.com/@nikitasilaparasetty/python-interview-coding-questions-with-solutions-for-beginners-7f6d782defac</a:t>
            </a:r>
            <a:endParaRPr lang="en-US" sz="1600"/>
          </a:p>
        </p:txBody>
      </p:sp>
      <p:sp>
        <p:nvSpPr>
          <p:cNvPr id="4" name="Text Box 3"/>
          <p:cNvSpPr txBox="1"/>
          <p:nvPr/>
        </p:nvSpPr>
        <p:spPr>
          <a:xfrm>
            <a:off x="90170" y="6015355"/>
            <a:ext cx="12268835" cy="275590"/>
          </a:xfrm>
          <a:prstGeom prst="rect">
            <a:avLst/>
          </a:prstGeom>
          <a:noFill/>
        </p:spPr>
        <p:txBody>
          <a:bodyPr wrap="square" rtlCol="0" anchor="t">
            <a:spAutoFit/>
          </a:bodyPr>
          <a:p>
            <a:r>
              <a:rPr lang="en-US" sz="1200" b="1">
                <a:solidFill>
                  <a:srgbClr val="00B0F0"/>
                </a:solidFill>
              </a:rPr>
              <a:t>https://github.com/Tanu-N-Prabhu/Python/blob/master/Python%20Coding%20Interview%20Prep/Python%20Coding%20Interview%20Questions%20(Beginner%20to%20Advanced).md</a:t>
            </a:r>
            <a:endParaRPr lang="en-US" sz="1200" b="1">
              <a:solidFill>
                <a:srgbClr val="00B0F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635" y="127635"/>
            <a:ext cx="8330565" cy="637794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In Python, an</a:t>
            </a:r>
            <a:r>
              <a:rPr sz="1600" b="1" i="0">
                <a:solidFill>
                  <a:schemeClr val="tx1"/>
                </a:solidFill>
                <a:effectLst>
                  <a:outerShdw blurRad="38100" dist="38100" dir="2700000" algn="tl">
                    <a:srgbClr val="000000">
                      <a:alpha val="43137"/>
                    </a:srgbClr>
                  </a:outerShdw>
                </a:effectLst>
                <a:highlight>
                  <a:srgbClr val="FFFF00"/>
                </a:highlight>
                <a:latin typeface="Google Sans"/>
                <a:ea typeface="Google Sans"/>
              </a:rPr>
              <a:t> identifier i</a:t>
            </a:r>
            <a:r>
              <a:rPr sz="1600" b="0" i="0">
                <a:solidFill>
                  <a:srgbClr val="001D35"/>
                </a:solidFill>
                <a:latin typeface="Google Sans"/>
                <a:ea typeface="Google Sans"/>
              </a:rPr>
              <a:t>s a name given to a variable, function, class, or other object, and it must follow specific rules: it can contain letters, digits, and underscores, but cannot start with a digit and is case-sensitive. </a:t>
            </a:r>
            <a:endParaRPr sz="1600" b="0" i="0">
              <a:solidFill>
                <a:srgbClr val="001D35"/>
              </a:solidFill>
              <a:latin typeface="Google Sans"/>
              <a:ea typeface="Google Sans"/>
            </a:endParaRPr>
          </a:p>
          <a:p>
            <a:pPr marL="0" indent="0">
              <a:spcBef>
                <a:spcPts val="500"/>
              </a:spcBef>
              <a:spcAft>
                <a:spcPts val="1000"/>
              </a:spcAft>
            </a:pPr>
            <a:r>
              <a:rPr sz="1600" b="0" i="0">
                <a:solidFill>
                  <a:srgbClr val="001D35"/>
                </a:solidFill>
                <a:latin typeface="Google Sans"/>
                <a:ea typeface="Google Sans"/>
              </a:rPr>
              <a:t>Here's a more detailed explanation:</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What is an Identifier?</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An identifier is essentially a name that you, as a programmer, give to something in your code, like a variable, function, or class.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It's how you refer to that entity within your program.</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Think of it as a label or a handle that allows you to access and manipulate the object.</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Example: </a:t>
            </a:r>
            <a:r>
              <a:rPr sz="1600" b="0" i="0">
                <a:solidFill>
                  <a:srgbClr val="001D35"/>
                </a:solidFill>
                <a:latin typeface="monospace"/>
                <a:ea typeface="monospace"/>
              </a:rPr>
              <a:t>my_variable</a:t>
            </a:r>
            <a:r>
              <a:rPr sz="1600" b="0" i="0">
                <a:solidFill>
                  <a:srgbClr val="001D35"/>
                </a:solidFill>
                <a:latin typeface="Google Sans"/>
                <a:ea typeface="Google Sans"/>
              </a:rPr>
              <a:t>, </a:t>
            </a:r>
            <a:r>
              <a:rPr sz="1600" b="0" i="0">
                <a:solidFill>
                  <a:srgbClr val="001D35"/>
                </a:solidFill>
                <a:latin typeface="monospace"/>
                <a:ea typeface="monospace"/>
              </a:rPr>
              <a:t>calculate_area</a:t>
            </a:r>
            <a:r>
              <a:rPr sz="1600" b="0" i="0">
                <a:solidFill>
                  <a:srgbClr val="001D35"/>
                </a:solidFill>
                <a:latin typeface="Google Sans"/>
                <a:ea typeface="Google Sans"/>
              </a:rPr>
              <a:t>, </a:t>
            </a:r>
            <a:r>
              <a:rPr sz="1600" b="0" i="0">
                <a:solidFill>
                  <a:srgbClr val="001D35"/>
                </a:solidFill>
                <a:latin typeface="monospace"/>
                <a:ea typeface="monospace"/>
              </a:rPr>
              <a:t>MyClass</a:t>
            </a:r>
            <a:r>
              <a:rPr sz="1600" b="0" i="0">
                <a:solidFill>
                  <a:srgbClr val="001D35"/>
                </a:solidFill>
                <a:latin typeface="Google Sans"/>
                <a:ea typeface="Google Sans"/>
              </a:rPr>
              <a:t> are all examples of identifiers.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Rules for Naming Identifiers:</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Allowed Characters: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Letters (a-z, A-Z)</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Digits (0-9)</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Underscores (\_)</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Not Allowed:</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Cannot start with a digit</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Cannot be a Python keyword (reserved word)</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Case Sensitivity: Python is case-sensitive, meaning </a:t>
            </a:r>
            <a:r>
              <a:rPr sz="1600" b="0" i="0">
                <a:solidFill>
                  <a:srgbClr val="001D35"/>
                </a:solidFill>
                <a:latin typeface="monospace"/>
                <a:ea typeface="monospace"/>
              </a:rPr>
              <a:t>my_variable</a:t>
            </a:r>
            <a:r>
              <a:rPr sz="1600" b="0" i="0">
                <a:solidFill>
                  <a:srgbClr val="001D35"/>
                </a:solidFill>
                <a:latin typeface="Google Sans"/>
                <a:ea typeface="Google Sans"/>
              </a:rPr>
              <a:t> and </a:t>
            </a:r>
            <a:r>
              <a:rPr sz="1600" b="0" i="0">
                <a:solidFill>
                  <a:srgbClr val="001D35"/>
                </a:solidFill>
                <a:latin typeface="monospace"/>
                <a:ea typeface="monospace"/>
              </a:rPr>
              <a:t>My_variable</a:t>
            </a:r>
            <a:r>
              <a:rPr sz="1600" b="0" i="0">
                <a:solidFill>
                  <a:srgbClr val="001D35"/>
                </a:solidFill>
                <a:latin typeface="Google Sans"/>
                <a:ea typeface="Google Sans"/>
              </a:rPr>
              <a:t> are considered different identifiers. </a:t>
            </a:r>
            <a:endParaRPr sz="1600" b="0" i="0">
              <a:solidFill>
                <a:srgbClr val="001D35"/>
              </a:solidFill>
              <a:latin typeface="Google Sans"/>
              <a:ea typeface="Google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8435" y="105093"/>
            <a:ext cx="5080000" cy="337185"/>
          </a:xfrm>
          <a:prstGeom prst="rect">
            <a:avLst/>
          </a:prstGeom>
        </p:spPr>
        <p:txBody>
          <a:bodyPr>
            <a:spAutoFit/>
          </a:bodyPr>
          <a:p>
            <a:pPr marL="0" indent="0">
              <a:spcBef>
                <a:spcPts val="1000"/>
              </a:spcBef>
              <a:spcAft>
                <a:spcPts val="500"/>
              </a:spcAft>
            </a:pPr>
            <a:r>
              <a:rPr sz="1600" b="0" i="0">
                <a:solidFill>
                  <a:srgbClr val="001D35"/>
                </a:solidFill>
                <a:latin typeface="Google Sans"/>
                <a:ea typeface="Google Sans"/>
              </a:rPr>
              <a:t>Examples of Valid and Invalid Identifiers:</a:t>
            </a:r>
            <a:endParaRPr sz="1600" b="0" i="0">
              <a:solidFill>
                <a:srgbClr val="001D35"/>
              </a:solidFill>
              <a:latin typeface="Google Sans"/>
              <a:ea typeface="Google Sans"/>
            </a:endParaRPr>
          </a:p>
        </p:txBody>
      </p:sp>
      <p:graphicFrame>
        <p:nvGraphicFramePr>
          <p:cNvPr id="3" name="Table 2"/>
          <p:cNvGraphicFramePr/>
          <p:nvPr/>
        </p:nvGraphicFramePr>
        <p:xfrm>
          <a:off x="178435" y="442278"/>
          <a:ext cx="10485120" cy="0"/>
        </p:xfrm>
        <a:graphic>
          <a:graphicData uri="http://schemas.openxmlformats.org/drawingml/2006/table">
            <a:tbl>
              <a:tblPr/>
              <a:tblGrid>
                <a:gridCol w="3495040"/>
                <a:gridCol w="3495040"/>
                <a:gridCol w="3495040"/>
              </a:tblGrid>
              <a:tr h="0">
                <a:tc>
                  <a:txBody>
                    <a:bodyPr/>
                    <a:p>
                      <a:pPr algn="l" fontAlgn="t">
                        <a:lnSpc>
                          <a:spcPts val="1000"/>
                        </a:lnSpc>
                      </a:pPr>
                      <a:r>
                        <a:rPr sz="1100"/>
                        <a:t>Identifier</a:t>
                      </a:r>
                      <a:endParaRPr sz="1100"/>
                    </a:p>
                  </a:txBody>
                  <a:tcPr marL="0" marR="63817" marT="0" marB="76517" anchor="t" anchorCtr="0">
                    <a:lnL>
                      <a:noFill/>
                    </a:lnL>
                    <a:lnR>
                      <a:noFill/>
                    </a:lnR>
                    <a:lnT>
                      <a:noFill/>
                    </a:lnT>
                    <a:lnB>
                      <a:noFill/>
                    </a:lnB>
                    <a:noFill/>
                  </a:tcPr>
                </a:tc>
                <a:tc>
                  <a:txBody>
                    <a:bodyPr/>
                    <a:p>
                      <a:pPr algn="l" fontAlgn="t">
                        <a:lnSpc>
                          <a:spcPts val="1000"/>
                        </a:lnSpc>
                      </a:pPr>
                      <a:r>
                        <a:rPr sz="1100"/>
                        <a:t>Valid/Invalid</a:t>
                      </a:r>
                      <a:endParaRPr sz="1100"/>
                    </a:p>
                  </a:txBody>
                  <a:tcPr marL="63817" marR="63817" marT="0" marB="76517" anchor="t" anchorCtr="0">
                    <a:lnL>
                      <a:noFill/>
                    </a:lnL>
                    <a:lnR>
                      <a:noFill/>
                    </a:lnR>
                    <a:lnT>
                      <a:noFill/>
                    </a:lnT>
                    <a:lnB>
                      <a:noFill/>
                    </a:lnB>
                    <a:noFill/>
                  </a:tcPr>
                </a:tc>
                <a:tc>
                  <a:txBody>
                    <a:bodyPr/>
                    <a:p>
                      <a:pPr algn="l" fontAlgn="t">
                        <a:lnSpc>
                          <a:spcPts val="1000"/>
                        </a:lnSpc>
                      </a:pPr>
                      <a:r>
                        <a:rPr sz="1100"/>
                        <a:t>Reason</a:t>
                      </a:r>
                      <a:endParaRPr sz="1100"/>
                    </a:p>
                  </a:txBody>
                  <a:tcPr marL="63817" marR="0" marT="0" marB="76517" anchor="t" anchorCtr="0">
                    <a:lnL>
                      <a:noFill/>
                    </a:lnL>
                    <a:lnR>
                      <a:noFill/>
                    </a:lnR>
                    <a:lnT>
                      <a:noFill/>
                    </a:lnT>
                    <a:lnB>
                      <a:noFill/>
                    </a:lnB>
                    <a:noFill/>
                  </a:tcPr>
                </a:tc>
              </a:tr>
              <a:tr h="0">
                <a:tc>
                  <a:txBody>
                    <a:bodyPr/>
                    <a:p>
                      <a:pPr fontAlgn="t">
                        <a:lnSpc>
                          <a:spcPts val="1000"/>
                        </a:lnSpc>
                      </a:pPr>
                      <a:r>
                        <a:rPr sz="1100">
                          <a:latin typeface="monospace"/>
                          <a:ea typeface="monospace"/>
                        </a:rPr>
                        <a:t>my_variable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Follows all rules</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123_variable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Starts with a digit</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variable_name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Follows all rules</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for</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"for" is a Python keyword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Invalid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Contains a hyphen, which is not allowed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Case sensitive, but valid</a:t>
                      </a:r>
                      <a:endParaRPr sz="1100"/>
                    </a:p>
                  </a:txBody>
                  <a:tcPr marL="63817" marR="0" marT="76517" marB="76517" anchor="t" anchorCtr="0">
                    <a:lnL>
                      <a:noFill/>
                    </a:lnL>
                    <a:lnR>
                      <a:noFill/>
                    </a:lnR>
                    <a:lnT>
                      <a:noFill/>
                    </a:lnT>
                    <a:lnB>
                      <a:noFill/>
                    </a:lnB>
                    <a:noFill/>
                  </a:tcPr>
                </a:tc>
              </a:tr>
              <a:tr h="0">
                <a:tc>
                  <a:txBody>
                    <a:bodyPr/>
                    <a:p>
                      <a:pPr fontAlgn="t">
                        <a:lnSpc>
                          <a:spcPts val="1000"/>
                        </a:lnSpc>
                      </a:pPr>
                      <a:r>
                        <a:rPr sz="1100">
                          <a:latin typeface="monospace"/>
                          <a:ea typeface="monospace"/>
                        </a:rPr>
                        <a:t>MyVariable</a:t>
                      </a:r>
                      <a:endParaRPr sz="1100">
                        <a:latin typeface="monospace"/>
                        <a:ea typeface="monospace"/>
                      </a:endParaRPr>
                    </a:p>
                  </a:txBody>
                  <a:tcPr marL="0" marR="63817" marT="76517" marB="76517" anchor="t" anchorCtr="0">
                    <a:lnL>
                      <a:noFill/>
                    </a:lnL>
                    <a:lnR>
                      <a:noFill/>
                    </a:lnR>
                    <a:lnT>
                      <a:noFill/>
                    </a:lnT>
                    <a:lnB>
                      <a:noFill/>
                    </a:lnB>
                    <a:noFill/>
                  </a:tcPr>
                </a:tc>
                <a:tc>
                  <a:txBody>
                    <a:bodyPr/>
                    <a:p>
                      <a:pPr fontAlgn="t">
                        <a:lnSpc>
                          <a:spcPts val="1000"/>
                        </a:lnSpc>
                      </a:pPr>
                      <a:r>
                        <a:rPr sz="1100"/>
                        <a:t>Valid</a:t>
                      </a:r>
                      <a:endParaRPr sz="1100"/>
                    </a:p>
                  </a:txBody>
                  <a:tcPr marL="63817" marR="63817" marT="76517" marB="76517" anchor="t" anchorCtr="0">
                    <a:lnL>
                      <a:noFill/>
                    </a:lnL>
                    <a:lnR>
                      <a:noFill/>
                    </a:lnR>
                    <a:lnT>
                      <a:noFill/>
                    </a:lnT>
                    <a:lnB>
                      <a:noFill/>
                    </a:lnB>
                    <a:noFill/>
                  </a:tcPr>
                </a:tc>
                <a:tc>
                  <a:txBody>
                    <a:bodyPr/>
                    <a:p>
                      <a:pPr fontAlgn="t">
                        <a:lnSpc>
                          <a:spcPts val="1000"/>
                        </a:lnSpc>
                      </a:pPr>
                      <a:r>
                        <a:rPr sz="1100"/>
                        <a:t>Case sensitive, but valid</a:t>
                      </a:r>
                      <a:endParaRPr sz="1100"/>
                    </a:p>
                  </a:txBody>
                  <a:tcPr marL="63817" marR="0" marT="76517" marB="76517" anchor="t" anchorCtr="0">
                    <a:lnL>
                      <a:noFill/>
                    </a:lnL>
                    <a:lnR>
                      <a:noFill/>
                    </a:lnR>
                    <a:lnT>
                      <a:noFill/>
                    </a:lnT>
                    <a:lnB>
                      <a:noFill/>
                    </a:lnB>
                    <a:noFill/>
                  </a:tcPr>
                </a:tc>
              </a:tr>
            </a:tbl>
          </a:graphicData>
        </a:graphic>
      </p:graphicFrame>
      <p:sp>
        <p:nvSpPr>
          <p:cNvPr id="4" name="Text Box 3"/>
          <p:cNvSpPr txBox="1"/>
          <p:nvPr/>
        </p:nvSpPr>
        <p:spPr>
          <a:xfrm>
            <a:off x="179070" y="2755900"/>
            <a:ext cx="10756900" cy="3364230"/>
          </a:xfrm>
          <a:prstGeom prst="rect">
            <a:avLst/>
          </a:prstGeom>
        </p:spPr>
        <p:txBody>
          <a:bodyPr wrap="square">
            <a:spAutoFit/>
          </a:bodyPr>
          <a:p>
            <a:pPr marL="0" indent="0">
              <a:spcBef>
                <a:spcPts val="1000"/>
              </a:spcBef>
              <a:spcAft>
                <a:spcPts val="500"/>
              </a:spcAft>
            </a:pPr>
            <a:r>
              <a:rPr sz="1600" b="1" i="0">
                <a:solidFill>
                  <a:srgbClr val="001D35"/>
                </a:solidFill>
                <a:highlight>
                  <a:srgbClr val="FFFF00"/>
                </a:highlight>
                <a:latin typeface="Google Sans"/>
                <a:ea typeface="Google Sans"/>
              </a:rPr>
              <a:t>Variables and Identifiers</a:t>
            </a:r>
            <a:endParaRPr sz="1600" b="1" i="0">
              <a:solidFill>
                <a:srgbClr val="001D35"/>
              </a:solidFill>
              <a:highlight>
                <a:srgbClr val="FFFF00"/>
              </a:highlight>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A variable is a specific type of identifier that is used to store data.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You use an identifier to name a variable, and then assign a value to that variable.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Example: </a:t>
            </a:r>
            <a:r>
              <a:rPr sz="1600" b="0" i="0">
                <a:solidFill>
                  <a:srgbClr val="001D35"/>
                </a:solidFill>
                <a:latin typeface="monospace"/>
                <a:ea typeface="monospace"/>
              </a:rPr>
              <a:t>age = 30</a:t>
            </a:r>
            <a:r>
              <a:rPr sz="1600" b="0" i="0">
                <a:solidFill>
                  <a:srgbClr val="001D35"/>
                </a:solidFill>
                <a:latin typeface="Google Sans"/>
                <a:ea typeface="Google Sans"/>
              </a:rPr>
              <a:t> (Here, </a:t>
            </a:r>
            <a:r>
              <a:rPr sz="1600" b="0" i="0">
                <a:solidFill>
                  <a:srgbClr val="001D35"/>
                </a:solidFill>
                <a:latin typeface="monospace"/>
                <a:ea typeface="monospace"/>
              </a:rPr>
              <a:t>age</a:t>
            </a:r>
            <a:r>
              <a:rPr sz="1600" b="0" i="0">
                <a:solidFill>
                  <a:srgbClr val="001D35"/>
                </a:solidFill>
                <a:latin typeface="Google Sans"/>
                <a:ea typeface="Google Sans"/>
              </a:rPr>
              <a:t> is the identifier/variable name, and 30 is the value assigned to it).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Variables can hold different types of data (numbers, text, lists, etc.).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Python is dynamically typed, meaning you don't need to declare the type of a variable; it's determined when you assign a value to it. </a:t>
            </a:r>
            <a:endParaRPr sz="1600" b="0" i="0">
              <a:solidFill>
                <a:srgbClr val="001D35"/>
              </a:solidFill>
              <a:latin typeface="Google Sans"/>
              <a:ea typeface="Google Sans"/>
            </a:endParaRPr>
          </a:p>
          <a:p>
            <a:pPr marL="0" indent="0">
              <a:spcBef>
                <a:spcPts val="1000"/>
              </a:spcBef>
              <a:spcAft>
                <a:spcPts val="500"/>
              </a:spcAft>
            </a:pPr>
            <a:r>
              <a:rPr sz="1600" b="0" i="0">
                <a:solidFill>
                  <a:srgbClr val="001D35"/>
                </a:solidFill>
                <a:latin typeface="Google Sans"/>
                <a:ea typeface="Google Sans"/>
              </a:rPr>
              <a:t>Best Practices</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Choose descriptive names for your identifiers to make your code easier to understand.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Use lowercase letters for variable names, with words separated by underscores (e.g., </a:t>
            </a:r>
            <a:r>
              <a:rPr sz="1600" b="0" i="0">
                <a:solidFill>
                  <a:srgbClr val="001D35"/>
                </a:solidFill>
                <a:latin typeface="monospace"/>
                <a:ea typeface="monospace"/>
              </a:rPr>
              <a:t>user_name</a:t>
            </a:r>
            <a:r>
              <a:rPr sz="1600" b="0" i="0">
                <a:solidFill>
                  <a:srgbClr val="001D35"/>
                </a:solidFill>
                <a:latin typeface="Google Sans"/>
                <a:ea typeface="Google Sans"/>
              </a:rPr>
              <a:t>).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Follow consistent naming conventions within your project. </a:t>
            </a:r>
            <a:endParaRPr sz="1600" b="0" i="0">
              <a:solidFill>
                <a:srgbClr val="001D35"/>
              </a:solidFill>
              <a:latin typeface="Google Sans"/>
              <a:ea typeface="Google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81025" y="304165"/>
            <a:ext cx="6096000" cy="583565"/>
          </a:xfrm>
          <a:prstGeom prst="rect">
            <a:avLst/>
          </a:prstGeom>
          <a:noFill/>
        </p:spPr>
        <p:txBody>
          <a:bodyPr wrap="square" rtlCol="0" anchor="t">
            <a:spAutoFit/>
          </a:bodyPr>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1" tooltip="Add sub topic content"/>
              </a:rPr>
              <a:t>Comments</a:t>
            </a:r>
            <a:r>
              <a:rPr sz="1600">
                <a:solidFill>
                  <a:srgbClr val="333333"/>
                </a:solidFill>
                <a:latin typeface="Arial" panose="020B0604020202020204"/>
                <a:ea typeface="Times New Roman" panose="02020603050405020304"/>
                <a:sym typeface="+mn-ea"/>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2" tooltip="Add sub topic content"/>
              </a:rPr>
              <a:t>Command Line Arguments</a:t>
            </a:r>
            <a:r>
              <a:rPr sz="1600">
                <a:solidFill>
                  <a:srgbClr val="333333"/>
                </a:solidFill>
                <a:latin typeface="Arial" panose="020B0604020202020204"/>
                <a:ea typeface="Times New Roman" panose="02020603050405020304"/>
                <a:sym typeface="+mn-ea"/>
              </a:rPr>
              <a:t> </a:t>
            </a:r>
            <a:endParaRPr lang="en-US" sz="1600">
              <a:solidFill>
                <a:srgbClr val="333333"/>
              </a:solidFill>
              <a:latin typeface="Arial" panose="020B0604020202020204"/>
              <a:ea typeface="Times New Roman" panose="02020603050405020304"/>
              <a:sym typeface="+mn-ea"/>
            </a:endParaRPr>
          </a:p>
        </p:txBody>
      </p:sp>
      <p:sp>
        <p:nvSpPr>
          <p:cNvPr id="4" name="Text Box 3"/>
          <p:cNvSpPr txBox="1"/>
          <p:nvPr/>
        </p:nvSpPr>
        <p:spPr>
          <a:xfrm>
            <a:off x="309245" y="5751195"/>
            <a:ext cx="6096000" cy="645160"/>
          </a:xfrm>
          <a:prstGeom prst="rect">
            <a:avLst/>
          </a:prstGeom>
          <a:noFill/>
        </p:spPr>
        <p:txBody>
          <a:bodyPr wrap="square" rtlCol="0" anchor="t">
            <a:spAutoFit/>
          </a:bodyPr>
          <a:p>
            <a:r>
              <a:rPr lang="en-US" altLang="en-US"/>
              <a:t>https://www.tutorialspoint.com/python/python_command_line_arguments.htm</a:t>
            </a:r>
            <a:endParaRPr lang="en-US"/>
          </a:p>
        </p:txBody>
      </p:sp>
      <p:sp>
        <p:nvSpPr>
          <p:cNvPr id="5" name="Text Box 4"/>
          <p:cNvSpPr txBox="1"/>
          <p:nvPr/>
        </p:nvSpPr>
        <p:spPr>
          <a:xfrm>
            <a:off x="3995420" y="2644458"/>
            <a:ext cx="5080000" cy="337185"/>
          </a:xfrm>
          <a:prstGeom prst="rect">
            <a:avLst/>
          </a:prstGeom>
        </p:spPr>
        <p:txBody>
          <a:bodyPr>
            <a:spAutoFit/>
          </a:bodyPr>
          <a:p>
            <a:pPr marL="0" indent="0" algn="l"/>
            <a:r>
              <a:rPr sz="1600" b="0" i="0">
                <a:solidFill>
                  <a:srgbClr val="CCCCCC"/>
                </a:solidFill>
                <a:latin typeface="monospace"/>
                <a:ea typeface="monospace"/>
              </a:rPr>
              <a:t>python script.py arg1 arg2 arg3</a:t>
            </a:r>
            <a:endParaRPr sz="1600" b="0" i="0">
              <a:solidFill>
                <a:srgbClr val="CCCCCC"/>
              </a:solidFill>
              <a:latin typeface="monospace"/>
              <a:ea typeface="monospace"/>
            </a:endParaRPr>
          </a:p>
        </p:txBody>
      </p:sp>
      <p:sp>
        <p:nvSpPr>
          <p:cNvPr id="6" name="Text Box 5"/>
          <p:cNvSpPr txBox="1"/>
          <p:nvPr/>
        </p:nvSpPr>
        <p:spPr>
          <a:xfrm>
            <a:off x="3378200" y="1782762"/>
            <a:ext cx="5080000" cy="583565"/>
          </a:xfrm>
          <a:prstGeom prst="rect">
            <a:avLst/>
          </a:prstGeom>
        </p:spPr>
        <p:txBody>
          <a:bodyPr>
            <a:spAutoFit/>
          </a:bodyPr>
          <a:p>
            <a:pPr marL="0" indent="0" algn="l"/>
            <a:r>
              <a:rPr sz="1600" b="0" i="0">
                <a:solidFill>
                  <a:srgbClr val="CCCCCC"/>
                </a:solidFill>
                <a:latin typeface="monospace"/>
                <a:ea typeface="monospace"/>
              </a:rPr>
              <a:t>name </a:t>
            </a:r>
            <a:r>
              <a:rPr sz="1600" b="0" i="0">
                <a:solidFill>
                  <a:srgbClr val="67CDCC"/>
                </a:solidFill>
                <a:latin typeface="monospace"/>
                <a:ea typeface="monospace"/>
              </a:rPr>
              <a:t>=</a:t>
            </a:r>
            <a:r>
              <a:rPr sz="1600" b="0" i="0">
                <a:solidFill>
                  <a:srgbClr val="CCCCCC"/>
                </a:solidFill>
                <a:latin typeface="monospace"/>
                <a:ea typeface="monospace"/>
              </a:rPr>
              <a:t>input(</a:t>
            </a:r>
            <a:r>
              <a:rPr sz="1600" b="0" i="0">
                <a:solidFill>
                  <a:srgbClr val="7EC699"/>
                </a:solidFill>
                <a:latin typeface="monospace"/>
                <a:ea typeface="monospace"/>
              </a:rPr>
              <a:t>"Enter your name: "</a:t>
            </a:r>
            <a:r>
              <a:rPr sz="1600" b="0" i="0">
                <a:solidFill>
                  <a:srgbClr val="CCCCCC"/>
                </a:solidFill>
                <a:latin typeface="monospace"/>
                <a:ea typeface="monospace"/>
              </a:rPr>
              <a:t>)</a:t>
            </a:r>
            <a:endParaRPr sz="1600" b="0" i="0">
              <a:solidFill>
                <a:srgbClr val="CCCCCC"/>
              </a:solidFill>
              <a:latin typeface="monospace"/>
              <a:ea typeface="monospace"/>
            </a:endParaRPr>
          </a:p>
          <a:p>
            <a:pPr marL="0" indent="0" algn="l"/>
            <a:r>
              <a:rPr sz="1600" b="0" i="0">
                <a:solidFill>
                  <a:srgbClr val="CC99CD"/>
                </a:solidFill>
                <a:latin typeface="monospace"/>
                <a:ea typeface="monospace"/>
              </a:rPr>
              <a:t>print</a:t>
            </a:r>
            <a:r>
              <a:rPr sz="1600" b="0" i="0">
                <a:solidFill>
                  <a:srgbClr val="CCCCCC"/>
                </a:solidFill>
                <a:latin typeface="monospace"/>
                <a:ea typeface="monospace"/>
              </a:rPr>
              <a:t>(</a:t>
            </a:r>
            <a:r>
              <a:rPr sz="1600" b="0" i="0">
                <a:solidFill>
                  <a:srgbClr val="7EC699"/>
                </a:solidFill>
                <a:latin typeface="monospace"/>
                <a:ea typeface="monospace"/>
              </a:rPr>
              <a:t>"Hello {}. How are you?"</a:t>
            </a:r>
            <a:r>
              <a:rPr sz="1600" b="0" i="0">
                <a:solidFill>
                  <a:srgbClr val="CCCCCC"/>
                </a:solidFill>
                <a:latin typeface="monospace"/>
                <a:ea typeface="monospace"/>
              </a:rPr>
              <a:t>.format(name))</a:t>
            </a:r>
            <a:endParaRPr sz="1600" b="0" i="0">
              <a:solidFill>
                <a:srgbClr val="CCCCCC"/>
              </a:solidFill>
              <a:latin typeface="monospace"/>
              <a:ea typeface="monospace"/>
            </a:endParaRPr>
          </a:p>
        </p:txBody>
      </p:sp>
      <p:pic>
        <p:nvPicPr>
          <p:cNvPr id="8" name="Picture 7" descr="command_prompt"/>
          <p:cNvPicPr>
            <a:picLocks noChangeAspect="1"/>
          </p:cNvPicPr>
          <p:nvPr/>
        </p:nvPicPr>
        <p:blipFill>
          <a:blip r:embed="rId3"/>
          <a:stretch>
            <a:fillRect/>
          </a:stretch>
        </p:blipFill>
        <p:spPr>
          <a:xfrm>
            <a:off x="3581400" y="3491230"/>
            <a:ext cx="5715000" cy="1809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14960" y="384492"/>
            <a:ext cx="5080000" cy="230441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Conditional Statement</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Indentation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Need of Conditional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Comparison Operators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Logical oper</a:t>
            </a:r>
            <a:r>
              <a:rPr lang="en-US" sz="1600" u="sng">
                <a:solidFill>
                  <a:srgbClr val="0000FF"/>
                </a:solidFill>
                <a:latin typeface="Arial" panose="020B0604020202020204"/>
                <a:ea typeface="Times New Roman" panose="02020603050405020304"/>
                <a:hlinkClick r:id="rId5" tooltip="Add sub topic content"/>
              </a:rPr>
              <a:t>ators</a:t>
            </a:r>
            <a:endParaRPr sz="1600" u="sng">
              <a:solidFill>
                <a:srgbClr val="0000FF"/>
              </a:solidFill>
              <a:latin typeface="Arial" panose="020B0604020202020204"/>
              <a:ea typeface="Times New Roman" panose="02020603050405020304"/>
              <a:hlinkClick r:id="rId5"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6" tooltip="Add sub topic content"/>
              </a:rPr>
              <a:t>if...else statement</a:t>
            </a:r>
            <a:r>
              <a:rPr sz="1600">
                <a:solidFill>
                  <a:srgbClr val="333333"/>
                </a:solidFill>
                <a:latin typeface="Arial" panose="020B0604020202020204"/>
                <a:ea typeface="Times New Roman" panose="02020603050405020304"/>
                <a:sym typeface="+mn-ea"/>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sym typeface="+mn-ea"/>
                <a:hlinkClick r:id="rId7" tooltip="Add sub topic content"/>
              </a:rPr>
              <a:t>elif statements</a:t>
            </a:r>
            <a:r>
              <a:rPr sz="1600" u="sng">
                <a:solidFill>
                  <a:srgbClr val="0000FF"/>
                </a:solidFill>
                <a:latin typeface="Arial" panose="020B0604020202020204"/>
                <a:ea typeface="Times New Roman" panose="02020603050405020304"/>
                <a:hlinkClick r:id="rId5" tooltip="Add sub topic content"/>
              </a:rPr>
              <a:t>ators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413385" y="287655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3845" y="232728"/>
            <a:ext cx="5080000" cy="279717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Loops in Python</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Loops in Python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range()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Need of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for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while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Continue, break and pass keyword</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Nested loop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83845" y="303022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224790"/>
            <a:ext cx="4953635" cy="5764530"/>
          </a:xfrm>
          <a:prstGeom prst="rect">
            <a:avLst/>
          </a:prstGeom>
        </p:spPr>
        <p:txBody>
          <a:bodyPr wrap="square">
            <a:spAutoFit/>
          </a:bodyPr>
          <a:p>
            <a:pPr marL="0" indent="0">
              <a:lnSpc>
                <a:spcPct val="100000"/>
              </a:lnSpc>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break</a:t>
            </a:r>
            <a:r>
              <a:rPr b="0" i="0">
                <a:solidFill>
                  <a:srgbClr val="001D35"/>
                </a:solidFill>
                <a:latin typeface="Arial" panose="020B0604020202020204" pitchFamily="34" charset="0"/>
                <a:ea typeface="Google Sans"/>
                <a:cs typeface="Arial" panose="020B0604020202020204" pitchFamily="34" charset="0"/>
              </a:rPr>
              <a:t>: It terminates the loop prematurely if a certain condition is met. The program execution resumes at the next statement following the loop.</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Aft>
                <a:spcPts val="1000"/>
              </a:spcAft>
            </a:pPr>
            <a:r>
              <a:rPr sz="1600" b="0" i="0">
                <a:solidFill>
                  <a:srgbClr val="001D35"/>
                </a:solidFill>
                <a:latin typeface="Arial" panose="020B0604020202020204" pitchFamily="34" charset="0"/>
                <a:ea typeface="Google Sans"/>
                <a:cs typeface="Arial" panose="020B0604020202020204" pitchFamily="34" charset="0"/>
              </a:rPr>
              <a:t>Python</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b="0" i="0">
                <a:solidFill>
                  <a:srgbClr val="9334E6"/>
                </a:solidFill>
                <a:latin typeface="Arial" panose="020B0604020202020204" pitchFamily="34" charset="0"/>
                <a:ea typeface="monospace"/>
                <a:cs typeface="Arial" panose="020B0604020202020204" pitchFamily="34" charset="0"/>
              </a:rPr>
              <a:t>for</a:t>
            </a:r>
            <a:r>
              <a:rPr sz="1600" b="0" i="0">
                <a:solidFill>
                  <a:srgbClr val="B45908"/>
                </a:solidFill>
                <a:latin typeface="Arial" panose="020B0604020202020204" pitchFamily="34" charset="0"/>
                <a:ea typeface="monospace"/>
                <a:cs typeface="Arial" panose="020B0604020202020204" pitchFamily="34" charset="0"/>
              </a:rPr>
              <a:t>i</a:t>
            </a:r>
            <a:r>
              <a:rPr sz="1600" b="0" i="0">
                <a:solidFill>
                  <a:srgbClr val="9334E6"/>
                </a:solidFill>
                <a:latin typeface="Arial" panose="020B0604020202020204" pitchFamily="34" charset="0"/>
                <a:ea typeface="monospace"/>
                <a:cs typeface="Arial" panose="020B0604020202020204" pitchFamily="34" charset="0"/>
              </a:rPr>
              <a:t>in</a:t>
            </a:r>
            <a:r>
              <a:rPr sz="1600" b="0" i="0">
                <a:solidFill>
                  <a:srgbClr val="001D35"/>
                </a:solidFill>
                <a:latin typeface="Arial" panose="020B0604020202020204" pitchFamily="34" charset="0"/>
                <a:ea typeface="monospace"/>
                <a:cs typeface="Arial" panose="020B0604020202020204" pitchFamily="34" charset="0"/>
              </a:rPr>
              <a:t> range(</a:t>
            </a:r>
            <a:r>
              <a:rPr sz="1600" b="0" i="0">
                <a:solidFill>
                  <a:srgbClr val="B45908"/>
                </a:solidFill>
                <a:latin typeface="Arial" panose="020B0604020202020204" pitchFamily="34" charset="0"/>
                <a:ea typeface="monospace"/>
                <a:cs typeface="Arial" panose="020B0604020202020204" pitchFamily="34" charset="0"/>
              </a:rPr>
              <a:t>10</a:t>
            </a:r>
            <a:r>
              <a:rPr sz="1600" b="0" i="0">
                <a:solidFill>
                  <a:srgbClr val="001D35"/>
                </a:solidFill>
                <a:latin typeface="Arial" panose="020B0604020202020204" pitchFamily="34" charset="0"/>
                <a:ea typeface="monospace"/>
                <a:cs typeface="Arial" panose="020B0604020202020204" pitchFamily="34" charset="0"/>
              </a:rPr>
              <a:t>):</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a:t>
            </a:r>
            <a:r>
              <a:rPr sz="1600" b="0" i="0">
                <a:solidFill>
                  <a:srgbClr val="9334E6"/>
                </a:solidFill>
                <a:latin typeface="Arial" panose="020B0604020202020204" pitchFamily="34" charset="0"/>
                <a:ea typeface="monospace"/>
                <a:cs typeface="Arial" panose="020B0604020202020204" pitchFamily="34" charset="0"/>
              </a:rPr>
              <a:t>if</a:t>
            </a:r>
            <a:r>
              <a:rPr sz="1600" b="0" i="0">
                <a:solidFill>
                  <a:srgbClr val="001D35"/>
                </a:solidFill>
                <a:latin typeface="Arial" panose="020B0604020202020204" pitchFamily="34" charset="0"/>
                <a:ea typeface="monospace"/>
                <a:cs typeface="Arial" panose="020B0604020202020204" pitchFamily="34" charset="0"/>
              </a:rPr>
              <a:t> i == </a:t>
            </a:r>
            <a:r>
              <a:rPr sz="1600" b="0" i="0">
                <a:solidFill>
                  <a:srgbClr val="B45908"/>
                </a:solidFill>
                <a:latin typeface="Arial" panose="020B0604020202020204" pitchFamily="34" charset="0"/>
                <a:ea typeface="monospace"/>
                <a:cs typeface="Arial" panose="020B0604020202020204" pitchFamily="34" charset="0"/>
              </a:rPr>
              <a:t>5</a:t>
            </a:r>
            <a:r>
              <a:rPr sz="1600" b="0" i="0">
                <a:solidFill>
                  <a:srgbClr val="001D35"/>
                </a:solidFill>
                <a:latin typeface="Arial" panose="020B0604020202020204" pitchFamily="34" charset="0"/>
                <a:ea typeface="monospace"/>
                <a:cs typeface="Arial" panose="020B0604020202020204" pitchFamily="34" charset="0"/>
              </a:rPr>
              <a:t>:</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a:t>
            </a:r>
            <a:r>
              <a:rPr sz="1600" b="0" i="0">
                <a:solidFill>
                  <a:srgbClr val="9334E6"/>
                </a:solidFill>
                <a:latin typeface="Arial" panose="020B0604020202020204" pitchFamily="34" charset="0"/>
                <a:ea typeface="monospace"/>
                <a:cs typeface="Arial" panose="020B0604020202020204" pitchFamily="34" charset="0"/>
              </a:rPr>
              <a:t>break</a:t>
            </a:r>
            <a:endParaRPr sz="1600" b="0" i="0">
              <a:solidFill>
                <a:srgbClr val="9334E6"/>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print(i)</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Output: 0 1 2 3 4</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continue</a:t>
            </a:r>
            <a:r>
              <a:rPr b="0" i="0">
                <a:solidFill>
                  <a:srgbClr val="001D35"/>
                </a:solidFill>
                <a:latin typeface="Arial" panose="020B0604020202020204" pitchFamily="34" charset="0"/>
                <a:ea typeface="Google Sans"/>
                <a:cs typeface="Arial" panose="020B0604020202020204" pitchFamily="34" charset="0"/>
              </a:rPr>
              <a:t>: It skips the rest of the current iteration of the loop and proceeds to the next iteration. The statements after </a:t>
            </a:r>
            <a:r>
              <a:rPr b="0" i="0">
                <a:solidFill>
                  <a:srgbClr val="001D35"/>
                </a:solidFill>
                <a:latin typeface="Arial" panose="020B0604020202020204" pitchFamily="34" charset="0"/>
                <a:ea typeface="monospace"/>
                <a:cs typeface="Arial" panose="020B0604020202020204" pitchFamily="34" charset="0"/>
              </a:rPr>
              <a:t>continue</a:t>
            </a:r>
            <a:r>
              <a:rPr b="0" i="0">
                <a:solidFill>
                  <a:srgbClr val="001D35"/>
                </a:solidFill>
                <a:latin typeface="Arial" panose="020B0604020202020204" pitchFamily="34" charset="0"/>
                <a:ea typeface="Google Sans"/>
                <a:cs typeface="Arial" panose="020B0604020202020204" pitchFamily="34" charset="0"/>
              </a:rPr>
              <a:t> in the current iteration are not executed.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Aft>
                <a:spcPts val="1000"/>
              </a:spcAft>
            </a:pPr>
            <a:r>
              <a:rPr sz="1600" b="0" i="0">
                <a:solidFill>
                  <a:srgbClr val="001D35"/>
                </a:solidFill>
                <a:latin typeface="Arial" panose="020B0604020202020204" pitchFamily="34" charset="0"/>
                <a:ea typeface="Google Sans"/>
                <a:cs typeface="Arial" panose="020B0604020202020204" pitchFamily="34" charset="0"/>
              </a:rPr>
              <a:t>Python</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b="0" i="0">
                <a:solidFill>
                  <a:srgbClr val="9334E6"/>
                </a:solidFill>
                <a:latin typeface="Arial" panose="020B0604020202020204" pitchFamily="34" charset="0"/>
                <a:ea typeface="monospace"/>
                <a:cs typeface="Arial" panose="020B0604020202020204" pitchFamily="34" charset="0"/>
              </a:rPr>
              <a:t>for</a:t>
            </a:r>
            <a:r>
              <a:rPr sz="1600" b="0" i="0">
                <a:solidFill>
                  <a:srgbClr val="B45908"/>
                </a:solidFill>
                <a:latin typeface="Arial" panose="020B0604020202020204" pitchFamily="34" charset="0"/>
                <a:ea typeface="monospace"/>
                <a:cs typeface="Arial" panose="020B0604020202020204" pitchFamily="34" charset="0"/>
              </a:rPr>
              <a:t>i</a:t>
            </a:r>
            <a:r>
              <a:rPr sz="1600" b="0" i="0">
                <a:solidFill>
                  <a:srgbClr val="9334E6"/>
                </a:solidFill>
                <a:latin typeface="Arial" panose="020B0604020202020204" pitchFamily="34" charset="0"/>
                <a:ea typeface="monospace"/>
                <a:cs typeface="Arial" panose="020B0604020202020204" pitchFamily="34" charset="0"/>
              </a:rPr>
              <a:t>in</a:t>
            </a:r>
            <a:r>
              <a:rPr sz="1600" b="0" i="0">
                <a:solidFill>
                  <a:srgbClr val="001D35"/>
                </a:solidFill>
                <a:latin typeface="Arial" panose="020B0604020202020204" pitchFamily="34" charset="0"/>
                <a:ea typeface="monospace"/>
                <a:cs typeface="Arial" panose="020B0604020202020204" pitchFamily="34" charset="0"/>
              </a:rPr>
              <a:t> range(</a:t>
            </a:r>
            <a:r>
              <a:rPr sz="1600" b="0" i="0">
                <a:solidFill>
                  <a:srgbClr val="B45908"/>
                </a:solidFill>
                <a:latin typeface="Arial" panose="020B0604020202020204" pitchFamily="34" charset="0"/>
                <a:ea typeface="monospace"/>
                <a:cs typeface="Arial" panose="020B0604020202020204" pitchFamily="34" charset="0"/>
              </a:rPr>
              <a:t>10</a:t>
            </a:r>
            <a:r>
              <a:rPr sz="1600" b="0" i="0">
                <a:solidFill>
                  <a:srgbClr val="001D35"/>
                </a:solidFill>
                <a:latin typeface="Arial" panose="020B0604020202020204" pitchFamily="34" charset="0"/>
                <a:ea typeface="monospace"/>
                <a:cs typeface="Arial" panose="020B0604020202020204" pitchFamily="34" charset="0"/>
              </a:rPr>
              <a:t>):</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a:t>
            </a:r>
            <a:r>
              <a:rPr sz="1600" b="0" i="0">
                <a:solidFill>
                  <a:srgbClr val="9334E6"/>
                </a:solidFill>
                <a:latin typeface="Arial" panose="020B0604020202020204" pitchFamily="34" charset="0"/>
                <a:ea typeface="monospace"/>
                <a:cs typeface="Arial" panose="020B0604020202020204" pitchFamily="34" charset="0"/>
              </a:rPr>
              <a:t>if</a:t>
            </a:r>
            <a:r>
              <a:rPr sz="1600" b="0" i="0">
                <a:solidFill>
                  <a:srgbClr val="001D35"/>
                </a:solidFill>
                <a:latin typeface="Arial" panose="020B0604020202020204" pitchFamily="34" charset="0"/>
                <a:ea typeface="monospace"/>
                <a:cs typeface="Arial" panose="020B0604020202020204" pitchFamily="34" charset="0"/>
              </a:rPr>
              <a:t> i % </a:t>
            </a:r>
            <a:r>
              <a:rPr sz="1600" b="0" i="0">
                <a:solidFill>
                  <a:srgbClr val="B45908"/>
                </a:solidFill>
                <a:latin typeface="Arial" panose="020B0604020202020204" pitchFamily="34" charset="0"/>
                <a:ea typeface="monospace"/>
                <a:cs typeface="Arial" panose="020B0604020202020204" pitchFamily="34" charset="0"/>
              </a:rPr>
              <a:t>2</a:t>
            </a:r>
            <a:r>
              <a:rPr sz="1600" b="0" i="0">
                <a:solidFill>
                  <a:srgbClr val="001D35"/>
                </a:solidFill>
                <a:latin typeface="Arial" panose="020B0604020202020204" pitchFamily="34" charset="0"/>
                <a:ea typeface="monospace"/>
                <a:cs typeface="Arial" panose="020B0604020202020204" pitchFamily="34" charset="0"/>
              </a:rPr>
              <a:t> == </a:t>
            </a:r>
            <a:r>
              <a:rPr sz="1600" b="0" i="0">
                <a:solidFill>
                  <a:srgbClr val="B45908"/>
                </a:solidFill>
                <a:latin typeface="Arial" panose="020B0604020202020204" pitchFamily="34" charset="0"/>
                <a:ea typeface="monospace"/>
                <a:cs typeface="Arial" panose="020B0604020202020204" pitchFamily="34" charset="0"/>
              </a:rPr>
              <a:t>0</a:t>
            </a:r>
            <a:r>
              <a:rPr sz="1600" b="0" i="0">
                <a:solidFill>
                  <a:srgbClr val="001D35"/>
                </a:solidFill>
                <a:latin typeface="Arial" panose="020B0604020202020204" pitchFamily="34" charset="0"/>
                <a:ea typeface="monospace"/>
                <a:cs typeface="Arial" panose="020B0604020202020204" pitchFamily="34" charset="0"/>
              </a:rPr>
              <a:t>:</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a:t>
            </a:r>
            <a:r>
              <a:rPr sz="1600" b="0" i="0">
                <a:solidFill>
                  <a:srgbClr val="9334E6"/>
                </a:solidFill>
                <a:latin typeface="Arial" panose="020B0604020202020204" pitchFamily="34" charset="0"/>
                <a:ea typeface="monospace"/>
                <a:cs typeface="Arial" panose="020B0604020202020204" pitchFamily="34" charset="0"/>
              </a:rPr>
              <a:t>continue</a:t>
            </a:r>
            <a:endParaRPr sz="1600" b="0" i="0">
              <a:solidFill>
                <a:srgbClr val="9334E6"/>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print(i)</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b="0" i="0">
                <a:solidFill>
                  <a:srgbClr val="001D35"/>
                </a:solidFill>
                <a:latin typeface="Arial" panose="020B0604020202020204" pitchFamily="34" charset="0"/>
                <a:ea typeface="monospace"/>
                <a:cs typeface="Arial" panose="020B0604020202020204" pitchFamily="34" charset="0"/>
              </a:rPr>
              <a:t># Output: 1 3 5 7 9</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buFont typeface="Arial" panose="020B0604020202020204"/>
              <a:buNone/>
            </a:pPr>
            <a:endParaRPr sz="1600" b="0" i="0">
              <a:solidFill>
                <a:srgbClr val="001D35"/>
              </a:solidFill>
              <a:latin typeface="Arial" panose="020B0604020202020204" pitchFamily="34" charset="0"/>
              <a:ea typeface="monospace"/>
              <a:cs typeface="Arial" panose="020B0604020202020204" pitchFamily="34" charset="0"/>
            </a:endParaRPr>
          </a:p>
        </p:txBody>
      </p:sp>
      <p:sp>
        <p:nvSpPr>
          <p:cNvPr id="3" name="Text Box 2"/>
          <p:cNvSpPr txBox="1"/>
          <p:nvPr/>
        </p:nvSpPr>
        <p:spPr>
          <a:xfrm>
            <a:off x="5535930" y="150495"/>
            <a:ext cx="6096000" cy="2835275"/>
          </a:xfrm>
          <a:prstGeom prst="rect">
            <a:avLst/>
          </a:prstGeom>
          <a:noFill/>
        </p:spPr>
        <p:txBody>
          <a:bodyPr wrap="square" rtlCol="0" anchor="t">
            <a:spAutoFit/>
          </a:bodyPr>
          <a:p>
            <a:pPr marL="0" indent="0">
              <a:lnSpc>
                <a:spcPct val="100000"/>
              </a:lnSpc>
              <a:spcBef>
                <a:spcPct val="0"/>
              </a:spcBef>
              <a:spcAft>
                <a:spcPct val="0"/>
              </a:spcAft>
              <a:buFont typeface="Arial" panose="020B0604020202020204"/>
              <a:buChar char="•"/>
            </a:pPr>
            <a:r>
              <a:rPr>
                <a:solidFill>
                  <a:srgbClr val="001D35"/>
                </a:solidFill>
                <a:latin typeface="Arial" panose="020B0604020202020204" pitchFamily="34" charset="0"/>
                <a:ea typeface="monospace"/>
                <a:cs typeface="Arial" panose="020B0604020202020204" pitchFamily="34" charset="0"/>
                <a:sym typeface="+mn-ea"/>
              </a:rPr>
              <a:t>pass</a:t>
            </a:r>
            <a:r>
              <a:rPr>
                <a:solidFill>
                  <a:srgbClr val="001D35"/>
                </a:solidFill>
                <a:latin typeface="Arial" panose="020B0604020202020204" pitchFamily="34" charset="0"/>
                <a:ea typeface="Google Sans"/>
                <a:cs typeface="Arial" panose="020B0604020202020204" pitchFamily="34" charset="0"/>
                <a:sym typeface="+mn-ea"/>
              </a:rPr>
              <a:t>: It is a null operation, meaning it does nothing. It is used as a placeholder when a statement is syntactically required, but no action needs to be performed. It's often used when defining functions or classes that will be implemented later.</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Python</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pPr>
            <a:r>
              <a:rPr sz="1600">
                <a:solidFill>
                  <a:srgbClr val="9334E6"/>
                </a:solidFill>
                <a:latin typeface="Arial" panose="020B0604020202020204" pitchFamily="34" charset="0"/>
                <a:ea typeface="monospace"/>
                <a:cs typeface="Arial" panose="020B0604020202020204" pitchFamily="34" charset="0"/>
                <a:sym typeface="+mn-ea"/>
              </a:rPr>
              <a:t>def</a:t>
            </a:r>
            <a:r>
              <a:rPr sz="1600">
                <a:solidFill>
                  <a:srgbClr val="B45908"/>
                </a:solidFill>
                <a:latin typeface="Arial" panose="020B0604020202020204" pitchFamily="34" charset="0"/>
                <a:ea typeface="monospace"/>
                <a:cs typeface="Arial" panose="020B0604020202020204" pitchFamily="34" charset="0"/>
                <a:sym typeface="+mn-ea"/>
              </a:rPr>
              <a:t>my_function</a:t>
            </a:r>
            <a:r>
              <a:rPr sz="1600">
                <a:solidFill>
                  <a:srgbClr val="001D35"/>
                </a:solidFill>
                <a:latin typeface="Arial" panose="020B0604020202020204" pitchFamily="34" charset="0"/>
                <a:ea typeface="monospace"/>
                <a:cs typeface="Arial" panose="020B0604020202020204" pitchFamily="34" charset="0"/>
                <a:sym typeface="+mn-ea"/>
              </a:rPr>
              <a:t>():</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a:solidFill>
                  <a:srgbClr val="001D35"/>
                </a:solidFill>
                <a:latin typeface="Arial" panose="020B0604020202020204" pitchFamily="34" charset="0"/>
                <a:ea typeface="monospace"/>
                <a:cs typeface="Arial" panose="020B0604020202020204" pitchFamily="34" charset="0"/>
                <a:sym typeface="+mn-ea"/>
              </a:rPr>
              <a:t>    </a:t>
            </a:r>
            <a:r>
              <a:rPr sz="1600">
                <a:solidFill>
                  <a:srgbClr val="9334E6"/>
                </a:solidFill>
                <a:latin typeface="Arial" panose="020B0604020202020204" pitchFamily="34" charset="0"/>
                <a:ea typeface="monospace"/>
                <a:cs typeface="Arial" panose="020B0604020202020204" pitchFamily="34" charset="0"/>
                <a:sym typeface="+mn-ea"/>
              </a:rPr>
              <a:t>pass</a:t>
            </a:r>
            <a:endParaRPr sz="1600" b="0" i="0">
              <a:solidFill>
                <a:srgbClr val="9334E6"/>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a:solidFill>
                  <a:srgbClr val="9334E6"/>
                </a:solidFill>
                <a:latin typeface="Arial" panose="020B0604020202020204" pitchFamily="34" charset="0"/>
                <a:ea typeface="monospace"/>
                <a:cs typeface="Arial" panose="020B0604020202020204" pitchFamily="34" charset="0"/>
                <a:sym typeface="+mn-ea"/>
              </a:rPr>
              <a:t>class</a:t>
            </a:r>
            <a:r>
              <a:rPr sz="1600">
                <a:solidFill>
                  <a:srgbClr val="996900"/>
                </a:solidFill>
                <a:latin typeface="Arial" panose="020B0604020202020204" pitchFamily="34" charset="0"/>
                <a:ea typeface="monospace"/>
                <a:cs typeface="Arial" panose="020B0604020202020204" pitchFamily="34" charset="0"/>
                <a:sym typeface="+mn-ea"/>
              </a:rPr>
              <a:t>MyClass</a:t>
            </a:r>
            <a:r>
              <a:rPr sz="1600">
                <a:solidFill>
                  <a:srgbClr val="001D35"/>
                </a:solidFill>
                <a:latin typeface="Arial" panose="020B0604020202020204" pitchFamily="34" charset="0"/>
                <a:ea typeface="monospace"/>
                <a:cs typeface="Arial" panose="020B0604020202020204" pitchFamily="34" charset="0"/>
                <a:sym typeface="+mn-ea"/>
              </a:rPr>
              <a:t>:</a:t>
            </a:r>
            <a:endParaRPr sz="1600" b="0" i="0">
              <a:solidFill>
                <a:srgbClr val="001D35"/>
              </a:solidFill>
              <a:latin typeface="Arial" panose="020B0604020202020204" pitchFamily="34" charset="0"/>
              <a:ea typeface="monospace"/>
              <a:cs typeface="Arial" panose="020B0604020202020204" pitchFamily="34" charset="0"/>
            </a:endParaRPr>
          </a:p>
          <a:p>
            <a:pPr marL="0" indent="0">
              <a:lnSpc>
                <a:spcPct val="100000"/>
              </a:lnSpc>
              <a:spcBef>
                <a:spcPct val="0"/>
              </a:spcBef>
              <a:spcAft>
                <a:spcPct val="0"/>
              </a:spcAft>
            </a:pPr>
            <a:r>
              <a:rPr sz="1600">
                <a:solidFill>
                  <a:srgbClr val="001D35"/>
                </a:solidFill>
                <a:latin typeface="Arial" panose="020B0604020202020204" pitchFamily="34" charset="0"/>
                <a:ea typeface="monospace"/>
                <a:cs typeface="Arial" panose="020B0604020202020204" pitchFamily="34" charset="0"/>
                <a:sym typeface="+mn-ea"/>
              </a:rPr>
              <a:t>    pass</a:t>
            </a:r>
            <a:endParaRPr lang="en-US" sz="1600">
              <a:solidFill>
                <a:srgbClr val="001D35"/>
              </a:solidFill>
              <a:latin typeface="Arial" panose="020B0604020202020204" pitchFamily="34" charset="0"/>
              <a:ea typeface="monospace"/>
              <a:cs typeface="Arial" panose="020B0604020202020204" pitchFamily="34" charset="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730" y="340995"/>
            <a:ext cx="5080000" cy="205867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More on Data types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String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List , List comprehensions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Multidimensional List | tuple , set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Dictionary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Mini Project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r>
              <a:rPr sz="1600" u="sng">
                <a:solidFill>
                  <a:srgbClr val="0000FF"/>
                </a:solidFill>
                <a:latin typeface="Arial" panose="020B0604020202020204"/>
                <a:ea typeface="Calibri" panose="020F0502020204030204"/>
                <a:hlinkClick r:id="rId7" tooltip="Add sub topic content"/>
              </a:rPr>
              <a:t>Assignment</a:t>
            </a:r>
            <a:endParaRPr sz="1600" u="sng">
              <a:solidFill>
                <a:srgbClr val="0000FF"/>
              </a:solidFill>
              <a:latin typeface="Arial" panose="020B0604020202020204"/>
              <a:ea typeface="Calibri" panose="020F0502020204030204"/>
              <a:hlinkClick r:id="rId7" tooltip="Add sub topic content"/>
            </a:endParaRPr>
          </a:p>
        </p:txBody>
      </p:sp>
      <p:sp>
        <p:nvSpPr>
          <p:cNvPr id="3" name="Text Box 2"/>
          <p:cNvSpPr txBox="1"/>
          <p:nvPr/>
        </p:nvSpPr>
        <p:spPr>
          <a:xfrm>
            <a:off x="252730" y="2399665"/>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
        <p:nvSpPr>
          <p:cNvPr id="4" name="Text Box 3"/>
          <p:cNvSpPr txBox="1"/>
          <p:nvPr/>
        </p:nvSpPr>
        <p:spPr>
          <a:xfrm>
            <a:off x="252730" y="3244850"/>
            <a:ext cx="8468995" cy="368300"/>
          </a:xfrm>
          <a:prstGeom prst="rect">
            <a:avLst/>
          </a:prstGeom>
          <a:noFill/>
        </p:spPr>
        <p:txBody>
          <a:bodyPr wrap="square" rtlCol="0" anchor="t">
            <a:spAutoFit/>
          </a:bodyPr>
          <a:p>
            <a:r>
              <a:rPr lang="en-US" altLang="en-US"/>
              <a:t>https://www.tutorialspoint.com/python/python_list_comprehension.htm</a:t>
            </a:r>
            <a:endParaRPr lang="en-US"/>
          </a:p>
        </p:txBody>
      </p:sp>
      <p:sp>
        <p:nvSpPr>
          <p:cNvPr id="5" name="Text Box 4"/>
          <p:cNvSpPr txBox="1"/>
          <p:nvPr/>
        </p:nvSpPr>
        <p:spPr>
          <a:xfrm>
            <a:off x="953135" y="3931285"/>
            <a:ext cx="9721215" cy="583565"/>
          </a:xfrm>
          <a:prstGeom prst="rect">
            <a:avLst/>
          </a:prstGeom>
        </p:spPr>
        <p:txBody>
          <a:bodyPr wrap="square">
            <a:spAutoFit/>
          </a:bodyPr>
          <a:p>
            <a:pPr marL="0" indent="0" algn="l"/>
            <a:r>
              <a:rPr sz="1600" b="0" i="0">
                <a:solidFill>
                  <a:schemeClr val="tx1"/>
                </a:solidFill>
                <a:latin typeface="monospace"/>
                <a:ea typeface="monospace"/>
              </a:rPr>
              <a:t>list1=[x for x inrange(1,21)if x%2==0]</a:t>
            </a:r>
            <a:endParaRPr sz="1600" b="0" i="0">
              <a:solidFill>
                <a:schemeClr val="tx1"/>
              </a:solidFill>
              <a:latin typeface="monospace"/>
              <a:ea typeface="monospace"/>
            </a:endParaRPr>
          </a:p>
          <a:p>
            <a:pPr marL="0" indent="0" algn="l"/>
            <a:r>
              <a:rPr sz="1600" b="0" i="0">
                <a:solidFill>
                  <a:schemeClr val="tx1"/>
                </a:solidFill>
                <a:latin typeface="monospace"/>
                <a:ea typeface="monospace"/>
              </a:rPr>
              <a:t>print(list1)</a:t>
            </a:r>
            <a:endParaRPr sz="1600" b="0" i="0">
              <a:solidFill>
                <a:schemeClr val="tx1"/>
              </a:solidFill>
              <a:latin typeface="monospace"/>
              <a:ea typeface="monospace"/>
            </a:endParaRPr>
          </a:p>
        </p:txBody>
      </p:sp>
      <p:sp>
        <p:nvSpPr>
          <p:cNvPr id="6" name="Text Box 5"/>
          <p:cNvSpPr txBox="1"/>
          <p:nvPr/>
        </p:nvSpPr>
        <p:spPr>
          <a:xfrm>
            <a:off x="476250" y="4832985"/>
            <a:ext cx="7789545" cy="368300"/>
          </a:xfrm>
          <a:prstGeom prst="rect">
            <a:avLst/>
          </a:prstGeom>
          <a:noFill/>
        </p:spPr>
        <p:txBody>
          <a:bodyPr wrap="square" rtlCol="0" anchor="t">
            <a:spAutoFit/>
          </a:bodyPr>
          <a:p>
            <a:r>
              <a:rPr lang="en-US" altLang="en-US"/>
              <a:t>https://python101.pythonlibrary.org/chapter6_comprehensions.html</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216535"/>
            <a:ext cx="5080000" cy="328930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Function and Modules</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Defining and calling function</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return statement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Types of Argument-default,variable length</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Variable Scope - Global vs Local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Recursive function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Lambda, filter, map, reduce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Need of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What is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Built in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User defined Module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2"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294005" y="3613150"/>
            <a:ext cx="6096000" cy="64516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a:p>
            <a:pPr indent="0">
              <a:buFont typeface="Arial" panose="020B0604020202020204" pitchFamily="34" charset="0"/>
              <a:buNone/>
            </a:pPr>
            <a:endParaRPr lang="en-US">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88060" y="386080"/>
            <a:ext cx="4064000" cy="460375"/>
          </a:xfrm>
          <a:prstGeom prst="rect">
            <a:avLst/>
          </a:prstGeom>
          <a:noFill/>
        </p:spPr>
        <p:txBody>
          <a:bodyPr wrap="square" rtlCol="0">
            <a:spAutoFit/>
          </a:bodyPr>
          <a:p>
            <a:r>
              <a:rPr lang="en-US" sz="2400" b="1"/>
              <a:t>Lambda functions</a:t>
            </a:r>
            <a:endParaRPr lang="en-US" sz="2400" b="1"/>
          </a:p>
        </p:txBody>
      </p:sp>
      <p:sp>
        <p:nvSpPr>
          <p:cNvPr id="3" name="Text Box 2"/>
          <p:cNvSpPr txBox="1"/>
          <p:nvPr/>
        </p:nvSpPr>
        <p:spPr>
          <a:xfrm>
            <a:off x="591820" y="1367790"/>
            <a:ext cx="3879215" cy="1414780"/>
          </a:xfrm>
          <a:prstGeom prst="rect">
            <a:avLst/>
          </a:prstGeom>
        </p:spPr>
        <p:txBody>
          <a:bodyPr wrap="square">
            <a:spAutoFit/>
          </a:bodyPr>
          <a:p>
            <a:r>
              <a:rPr sz="1600"/>
              <a:t>Here's a clear comparison table showing the difference between lambda and def functions in Python, along with their advantages:</a:t>
            </a:r>
            <a:endParaRPr sz="1600"/>
          </a:p>
          <a:p>
            <a:pPr>
              <a:spcAft>
                <a:spcPct val="60000"/>
              </a:spcAft>
            </a:pPr>
            <a:r>
              <a:rPr sz="2200" b="1"/>
              <a:t>✅ lambda vs def in Python</a:t>
            </a:r>
            <a:endParaRPr sz="2200" b="1"/>
          </a:p>
        </p:txBody>
      </p:sp>
      <p:graphicFrame>
        <p:nvGraphicFramePr>
          <p:cNvPr id="4" name="Table 3"/>
          <p:cNvGraphicFramePr/>
          <p:nvPr/>
        </p:nvGraphicFramePr>
        <p:xfrm>
          <a:off x="476250" y="3498215"/>
          <a:ext cx="8006715" cy="1508760"/>
        </p:xfrm>
        <a:graphic>
          <a:graphicData uri="http://schemas.openxmlformats.org/drawingml/2006/table">
            <a:tbl>
              <a:tblPr/>
              <a:tblGrid>
                <a:gridCol w="2668905"/>
                <a:gridCol w="2668905"/>
                <a:gridCol w="2668905"/>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lambda</a:t>
                      </a:r>
                      <a:r>
                        <a:rPr sz="1100"/>
                        <a:t> Function</a:t>
                      </a:r>
                      <a:endParaRPr sz="1100"/>
                    </a:p>
                  </a:txBody>
                  <a:tcPr marL="0" marR="0" marT="0" marB="0" anchor="ctr" anchorCtr="0">
                    <a:lnL>
                      <a:noFill/>
                    </a:lnL>
                    <a:lnR>
                      <a:noFill/>
                    </a:lnR>
                    <a:lnT>
                      <a:noFill/>
                    </a:lnT>
                    <a:lnB>
                      <a:noFill/>
                    </a:lnB>
                    <a:noFill/>
                  </a:tcPr>
                </a:tc>
                <a:tc>
                  <a:txBody>
                    <a:bodyPr/>
                    <a:p>
                      <a:r>
                        <a:rPr sz="1100"/>
                        <a:t>def</a:t>
                      </a:r>
                      <a:r>
                        <a:rPr sz="1100"/>
                        <a:t> Function</a:t>
                      </a:r>
                      <a:endParaRPr sz="1100"/>
                    </a:p>
                  </a:txBody>
                  <a:tcPr marL="0" marR="0" marT="0" marB="0" anchor="ctr" anchorCtr="0">
                    <a:lnL>
                      <a:noFill/>
                    </a:lnL>
                    <a:lnR>
                      <a:noFill/>
                    </a:lnR>
                    <a:lnT>
                      <a:noFill/>
                    </a:lnT>
                    <a:lnB>
                      <a:noFill/>
                    </a:lnB>
                    <a:noFill/>
                  </a:tcPr>
                </a:tc>
              </a:tr>
              <a:tr h="0">
                <a:tc>
                  <a:txBody>
                    <a:bodyPr/>
                    <a:p>
                      <a:r>
                        <a:rPr sz="1100"/>
                        <a:t>Syntax</a:t>
                      </a:r>
                      <a:endParaRPr sz="1100"/>
                    </a:p>
                  </a:txBody>
                  <a:tcPr marL="0" marR="0" marT="0" marB="0" anchor="ctr" anchorCtr="0">
                    <a:lnL>
                      <a:noFill/>
                    </a:lnL>
                    <a:lnR>
                      <a:noFill/>
                    </a:lnR>
                    <a:lnT>
                      <a:noFill/>
                    </a:lnT>
                    <a:lnB>
                      <a:noFill/>
                    </a:lnB>
                    <a:noFill/>
                  </a:tcPr>
                </a:tc>
                <a:tc>
                  <a:txBody>
                    <a:bodyPr/>
                    <a:p>
                      <a:r>
                        <a:rPr sz="1100"/>
                        <a:t>One-liner, anonymous</a:t>
                      </a:r>
                      <a:endParaRPr sz="1100"/>
                    </a:p>
                  </a:txBody>
                  <a:tcPr marL="0" marR="0" marT="0" marB="0" anchor="ctr" anchorCtr="0">
                    <a:lnL>
                      <a:noFill/>
                    </a:lnL>
                    <a:lnR>
                      <a:noFill/>
                    </a:lnR>
                    <a:lnT>
                      <a:noFill/>
                    </a:lnT>
                    <a:lnB>
                      <a:noFill/>
                    </a:lnB>
                    <a:noFill/>
                  </a:tcPr>
                </a:tc>
                <a:tc>
                  <a:txBody>
                    <a:bodyPr/>
                    <a:p>
                      <a:r>
                        <a:rPr sz="1100"/>
                        <a:t>Multi-line, named</a:t>
                      </a:r>
                      <a:endParaRPr sz="1100"/>
                    </a:p>
                  </a:txBody>
                  <a:tcPr marL="0" marR="0" marT="0" marB="0" anchor="ctr" anchorCtr="0">
                    <a:lnL>
                      <a:noFill/>
                    </a:lnL>
                    <a:lnR>
                      <a:noFill/>
                    </a:lnR>
                    <a:lnT>
                      <a:noFill/>
                    </a:lnT>
                    <a:lnB>
                      <a:noFill/>
                    </a:lnB>
                    <a:noFill/>
                  </a:tcPr>
                </a:tc>
              </a:tr>
              <a:tr h="0">
                <a:tc>
                  <a:txBody>
                    <a:bodyPr/>
                    <a:p>
                      <a:r>
                        <a:rPr sz="1100"/>
                        <a:t>Use Case</a:t>
                      </a:r>
                      <a:endParaRPr sz="1100"/>
                    </a:p>
                  </a:txBody>
                  <a:tcPr marL="0" marR="0" marT="0" marB="0" anchor="ctr" anchorCtr="0">
                    <a:lnL>
                      <a:noFill/>
                    </a:lnL>
                    <a:lnR>
                      <a:noFill/>
                    </a:lnR>
                    <a:lnT>
                      <a:noFill/>
                    </a:lnT>
                    <a:lnB>
                      <a:noFill/>
                    </a:lnB>
                    <a:noFill/>
                  </a:tcPr>
                </a:tc>
                <a:tc>
                  <a:txBody>
                    <a:bodyPr/>
                    <a:p>
                      <a:r>
                        <a:rPr sz="1100"/>
                        <a:t>Small, throwaway functions</a:t>
                      </a:r>
                      <a:endParaRPr sz="1100"/>
                    </a:p>
                  </a:txBody>
                  <a:tcPr marL="0" marR="0" marT="0" marB="0" anchor="ctr" anchorCtr="0">
                    <a:lnL>
                      <a:noFill/>
                    </a:lnL>
                    <a:lnR>
                      <a:noFill/>
                    </a:lnR>
                    <a:lnT>
                      <a:noFill/>
                    </a:lnT>
                    <a:lnB>
                      <a:noFill/>
                    </a:lnB>
                    <a:noFill/>
                  </a:tcPr>
                </a:tc>
                <a:tc>
                  <a:txBody>
                    <a:bodyPr/>
                    <a:p>
                      <a:r>
                        <a:rPr sz="1100"/>
                        <a:t>Reusable and complex logic</a:t>
                      </a:r>
                      <a:endParaRPr sz="1100"/>
                    </a:p>
                  </a:txBody>
                  <a:tcPr marL="0" marR="0" marT="0" marB="0" anchor="ctr" anchorCtr="0">
                    <a:lnL>
                      <a:noFill/>
                    </a:lnL>
                    <a:lnR>
                      <a:noFill/>
                    </a:lnR>
                    <a:lnT>
                      <a:noFill/>
                    </a:lnT>
                    <a:lnB>
                      <a:noFill/>
                    </a:lnB>
                    <a:noFill/>
                  </a:tcPr>
                </a:tc>
              </a:tr>
              <a:tr h="0">
                <a:tc>
                  <a:txBody>
                    <a:bodyPr/>
                    <a:p>
                      <a:r>
                        <a:rPr sz="1100"/>
                        <a:t>Return Statement</a:t>
                      </a:r>
                      <a:endParaRPr sz="1100"/>
                    </a:p>
                  </a:txBody>
                  <a:tcPr marL="0" marR="0" marT="0" marB="0" anchor="ctr" anchorCtr="0">
                    <a:lnL>
                      <a:noFill/>
                    </a:lnL>
                    <a:lnR>
                      <a:noFill/>
                    </a:lnR>
                    <a:lnT>
                      <a:noFill/>
                    </a:lnT>
                    <a:lnB>
                      <a:noFill/>
                    </a:lnB>
                    <a:noFill/>
                  </a:tcPr>
                </a:tc>
                <a:tc>
                  <a:txBody>
                    <a:bodyPr/>
                    <a:p>
                      <a:r>
                        <a:rPr sz="1100"/>
                        <a:t>Implicit (always returns an expression)</a:t>
                      </a:r>
                      <a:endParaRPr sz="1100"/>
                    </a:p>
                  </a:txBody>
                  <a:tcPr marL="0" marR="0" marT="0" marB="0" anchor="ctr" anchorCtr="0">
                    <a:lnL>
                      <a:noFill/>
                    </a:lnL>
                    <a:lnR>
                      <a:noFill/>
                    </a:lnR>
                    <a:lnT>
                      <a:noFill/>
                    </a:lnT>
                    <a:lnB>
                      <a:noFill/>
                    </a:lnB>
                    <a:noFill/>
                  </a:tcPr>
                </a:tc>
                <a:tc>
                  <a:txBody>
                    <a:bodyPr/>
                    <a:p>
                      <a:r>
                        <a:rPr sz="1100"/>
                        <a:t>Explicit (</a:t>
                      </a:r>
                      <a:r>
                        <a:rPr sz="1100"/>
                        <a:t>return</a:t>
                      </a:r>
                      <a:r>
                        <a:rPr sz="1100"/>
                        <a:t> keyword)</a:t>
                      </a:r>
                      <a:endParaRPr sz="1100"/>
                    </a:p>
                  </a:txBody>
                  <a:tcPr marL="0" marR="0" marT="0" marB="0" anchor="ctr" anchorCtr="0">
                    <a:lnL>
                      <a:noFill/>
                    </a:lnL>
                    <a:lnR>
                      <a:noFill/>
                    </a:lnR>
                    <a:lnT>
                      <a:noFill/>
                    </a:lnT>
                    <a:lnB>
                      <a:noFill/>
                    </a:lnB>
                    <a:noFill/>
                  </a:tcPr>
                </a:tc>
              </a:tr>
              <a:tr h="0">
                <a:tc>
                  <a:txBody>
                    <a:bodyPr/>
                    <a:p>
                      <a:r>
                        <a:rPr sz="1100"/>
                        <a:t>Function Name</a:t>
                      </a:r>
                      <a:endParaRPr sz="1100"/>
                    </a:p>
                  </a:txBody>
                  <a:tcPr marL="0" marR="0" marT="0" marB="0" anchor="ctr" anchorCtr="0">
                    <a:lnL>
                      <a:noFill/>
                    </a:lnL>
                    <a:lnR>
                      <a:noFill/>
                    </a:lnR>
                    <a:lnT>
                      <a:noFill/>
                    </a:lnT>
                    <a:lnB>
                      <a:noFill/>
                    </a:lnB>
                    <a:noFill/>
                  </a:tcPr>
                </a:tc>
                <a:tc>
                  <a:txBody>
                    <a:bodyPr/>
                    <a:p>
                      <a:r>
                        <a:rPr sz="1100"/>
                        <a:t>Anonymous (no name unless assigned)</a:t>
                      </a:r>
                      <a:endParaRPr sz="1100"/>
                    </a:p>
                  </a:txBody>
                  <a:tcPr marL="0" marR="0" marT="0" marB="0" anchor="ctr" anchorCtr="0">
                    <a:lnL>
                      <a:noFill/>
                    </a:lnL>
                    <a:lnR>
                      <a:noFill/>
                    </a:lnR>
                    <a:lnT>
                      <a:noFill/>
                    </a:lnT>
                    <a:lnB>
                      <a:noFill/>
                    </a:lnB>
                    <a:noFill/>
                  </a:tcPr>
                </a:tc>
                <a:tc>
                  <a:txBody>
                    <a:bodyPr/>
                    <a:p>
                      <a:r>
                        <a:rPr sz="1100"/>
                        <a:t>Always has a name</a:t>
                      </a:r>
                      <a:endParaRPr sz="1100"/>
                    </a:p>
                  </a:txBody>
                  <a:tcPr marL="0" marR="0" marT="0" marB="0" anchor="ctr" anchorCtr="0">
                    <a:lnL>
                      <a:noFill/>
                    </a:lnL>
                    <a:lnR>
                      <a:noFill/>
                    </a:lnR>
                    <a:lnT>
                      <a:noFill/>
                    </a:lnT>
                    <a:lnB>
                      <a:noFill/>
                    </a:lnB>
                    <a:noFill/>
                  </a:tcPr>
                </a:tc>
              </a:tr>
              <a:tr h="0">
                <a:tc>
                  <a:txBody>
                    <a:bodyPr/>
                    <a:p>
                      <a:r>
                        <a:rPr sz="1100"/>
                        <a:t>Number of Expressions</a:t>
                      </a:r>
                      <a:endParaRPr sz="1100"/>
                    </a:p>
                  </a:txBody>
                  <a:tcPr marL="0" marR="0" marT="0" marB="0" anchor="ctr" anchorCtr="0">
                    <a:lnL>
                      <a:noFill/>
                    </a:lnL>
                    <a:lnR>
                      <a:noFill/>
                    </a:lnR>
                    <a:lnT>
                      <a:noFill/>
                    </a:lnT>
                    <a:lnB>
                      <a:noFill/>
                    </a:lnB>
                    <a:noFill/>
                  </a:tcPr>
                </a:tc>
                <a:tc>
                  <a:txBody>
                    <a:bodyPr/>
                    <a:p>
                      <a:r>
                        <a:rPr sz="1100"/>
                        <a:t>Only one expression allowed</a:t>
                      </a:r>
                      <a:endParaRPr sz="1100"/>
                    </a:p>
                  </a:txBody>
                  <a:tcPr marL="0" marR="0" marT="0" marB="0" anchor="ctr" anchorCtr="0">
                    <a:lnL>
                      <a:noFill/>
                    </a:lnL>
                    <a:lnR>
                      <a:noFill/>
                    </a:lnR>
                    <a:lnT>
                      <a:noFill/>
                    </a:lnT>
                    <a:lnB>
                      <a:noFill/>
                    </a:lnB>
                    <a:noFill/>
                  </a:tcPr>
                </a:tc>
                <a:tc>
                  <a:txBody>
                    <a:bodyPr/>
                    <a:p>
                      <a:r>
                        <a:rPr sz="1100"/>
                        <a:t>Multiple expressions/statements allowed</a:t>
                      </a:r>
                      <a:endParaRPr sz="1100"/>
                    </a:p>
                  </a:txBody>
                  <a:tcPr marL="0" marR="0" marT="0" marB="0" anchor="ctr" anchorCtr="0">
                    <a:lnL>
                      <a:noFill/>
                    </a:lnL>
                    <a:lnR>
                      <a:noFill/>
                    </a:lnR>
                    <a:lnT>
                      <a:noFill/>
                    </a:lnT>
                    <a:lnB>
                      <a:noFill/>
                    </a:lnB>
                    <a:noFill/>
                  </a:tcPr>
                </a:tc>
              </a:tr>
              <a:tr h="0">
                <a:tc>
                  <a:txBody>
                    <a:bodyPr/>
                    <a:p>
                      <a:r>
                        <a:rPr sz="1100"/>
                        <a:t>Readability</a:t>
                      </a:r>
                      <a:endParaRPr sz="1100"/>
                    </a:p>
                  </a:txBody>
                  <a:tcPr marL="0" marR="0" marT="0" marB="0" anchor="ctr" anchorCtr="0">
                    <a:lnL>
                      <a:noFill/>
                    </a:lnL>
                    <a:lnR>
                      <a:noFill/>
                    </a:lnR>
                    <a:lnT>
                      <a:noFill/>
                    </a:lnT>
                    <a:lnB>
                      <a:noFill/>
                    </a:lnB>
                    <a:noFill/>
                  </a:tcPr>
                </a:tc>
                <a:tc>
                  <a:txBody>
                    <a:bodyPr/>
                    <a:p>
                      <a:r>
                        <a:rPr sz="1100"/>
                        <a:t>More readable for short logic</a:t>
                      </a:r>
                      <a:endParaRPr sz="1100"/>
                    </a:p>
                  </a:txBody>
                  <a:tcPr marL="0" marR="0" marT="0" marB="0" anchor="ctr" anchorCtr="0">
                    <a:lnL>
                      <a:noFill/>
                    </a:lnL>
                    <a:lnR>
                      <a:noFill/>
                    </a:lnR>
                    <a:lnT>
                      <a:noFill/>
                    </a:lnT>
                    <a:lnB>
                      <a:noFill/>
                    </a:lnB>
                    <a:noFill/>
                  </a:tcPr>
                </a:tc>
                <a:tc>
                  <a:txBody>
                    <a:bodyPr/>
                    <a:p>
                      <a:r>
                        <a:rPr sz="1100"/>
                        <a:t>Better for complex logic</a:t>
                      </a:r>
                      <a:endParaRPr sz="1100"/>
                    </a:p>
                  </a:txBody>
                  <a:tcPr marL="0" marR="0" marT="0" marB="0" anchor="ctr" anchorCtr="0">
                    <a:lnL>
                      <a:noFill/>
                    </a:lnL>
                    <a:lnR>
                      <a:noFill/>
                    </a:lnR>
                    <a:lnT>
                      <a:noFill/>
                    </a:lnT>
                    <a:lnB>
                      <a:noFill/>
                    </a:lnB>
                    <a:noFill/>
                  </a:tcPr>
                </a:tc>
              </a:tr>
              <a:tr h="0">
                <a:tc>
                  <a:txBody>
                    <a:bodyPr/>
                    <a:p>
                      <a:r>
                        <a:rPr sz="1100"/>
                        <a:t>Scope &amp; Reuse</a:t>
                      </a:r>
                      <a:endParaRPr sz="1100"/>
                    </a:p>
                  </a:txBody>
                  <a:tcPr marL="0" marR="0" marT="0" marB="0" anchor="ctr" anchorCtr="0">
                    <a:lnL>
                      <a:noFill/>
                    </a:lnL>
                    <a:lnR>
                      <a:noFill/>
                    </a:lnR>
                    <a:lnT>
                      <a:noFill/>
                    </a:lnT>
                    <a:lnB>
                      <a:noFill/>
                    </a:lnB>
                    <a:noFill/>
                  </a:tcPr>
                </a:tc>
                <a:tc>
                  <a:txBody>
                    <a:bodyPr/>
                    <a:p>
                      <a:r>
                        <a:rPr sz="1100"/>
                        <a:t>Used once or inline</a:t>
                      </a:r>
                      <a:endParaRPr sz="1100"/>
                    </a:p>
                  </a:txBody>
                  <a:tcPr marL="0" marR="0" marT="0" marB="0" anchor="ctr" anchorCtr="0">
                    <a:lnL>
                      <a:noFill/>
                    </a:lnL>
                    <a:lnR>
                      <a:noFill/>
                    </a:lnR>
                    <a:lnT>
                      <a:noFill/>
                    </a:lnT>
                    <a:lnB>
                      <a:noFill/>
                    </a:lnB>
                    <a:noFill/>
                  </a:tcPr>
                </a:tc>
                <a:tc>
                  <a:txBody>
                    <a:bodyPr/>
                    <a:p>
                      <a:r>
                        <a:rPr sz="1100"/>
                        <a:t>Can be reused, tested, and maintained</a:t>
                      </a:r>
                      <a:endParaRPr sz="1100"/>
                    </a:p>
                  </a:txBody>
                  <a:tcPr marL="0" marR="0" marT="0" marB="0" anchor="ctr" anchorCtr="0">
                    <a:lnL>
                      <a:noFill/>
                    </a:lnL>
                    <a:lnR>
                      <a:noFill/>
                    </a:lnR>
                    <a:lnT>
                      <a:noFill/>
                    </a:lnT>
                    <a:lnB>
                      <a:noFill/>
                    </a:lnB>
                    <a:noFill/>
                  </a:tcPr>
                </a:tc>
              </a:tr>
              <a:tr h="0">
                <a:tc>
                  <a:txBody>
                    <a:bodyPr/>
                    <a:p>
                      <a:r>
                        <a:rPr sz="1100"/>
                        <a:t>Best With</a:t>
                      </a:r>
                      <a:endParaRPr sz="1100"/>
                    </a:p>
                  </a:txBody>
                  <a:tcPr marL="0" marR="0" marT="0" marB="0" anchor="ctr" anchorCtr="0">
                    <a:lnL>
                      <a:noFill/>
                    </a:lnL>
                    <a:lnR>
                      <a:noFill/>
                    </a:lnR>
                    <a:lnT>
                      <a:noFill/>
                    </a:lnT>
                    <a:lnB>
                      <a:noFill/>
                    </a:lnB>
                    <a:noFill/>
                  </a:tcPr>
                </a:tc>
                <a:tc>
                  <a:txBody>
                    <a:bodyPr/>
                    <a:p>
                      <a:r>
                        <a:rPr sz="1100"/>
                        <a:t>map()</a:t>
                      </a:r>
                      <a:r>
                        <a:rPr sz="1100"/>
                        <a:t>, </a:t>
                      </a:r>
                      <a:r>
                        <a:rPr sz="1100"/>
                        <a:t>filter()</a:t>
                      </a:r>
                      <a:r>
                        <a:rPr sz="1100"/>
                        <a:t>, </a:t>
                      </a:r>
                      <a:r>
                        <a:rPr sz="1100"/>
                        <a:t>sorted()</a:t>
                      </a:r>
                      <a:r>
                        <a:rPr sz="1100"/>
                        <a:t>, GUI callbacks</a:t>
                      </a:r>
                      <a:endParaRPr sz="1100"/>
                    </a:p>
                  </a:txBody>
                  <a:tcPr marL="0" marR="0" marT="0" marB="0" anchor="ctr" anchorCtr="0">
                    <a:lnL>
                      <a:noFill/>
                    </a:lnL>
                    <a:lnR>
                      <a:noFill/>
                    </a:lnR>
                    <a:lnT>
                      <a:noFill/>
                    </a:lnT>
                    <a:lnB>
                      <a:noFill/>
                    </a:lnB>
                    <a:noFill/>
                  </a:tcPr>
                </a:tc>
                <a:tc>
                  <a:txBody>
                    <a:bodyPr/>
                    <a:p>
                      <a:r>
                        <a:rPr sz="1100"/>
                        <a:t>General function definition</a:t>
                      </a:r>
                      <a:endParaRPr sz="1100"/>
                    </a:p>
                  </a:txBody>
                  <a:tcPr marL="0" marR="0" marT="0" marB="0" anchor="ctr" anchorCtr="0">
                    <a:lnL>
                      <a:noFill/>
                    </a:lnL>
                    <a:lnR>
                      <a:noFill/>
                    </a:lnR>
                    <a:lnT>
                      <a:noFill/>
                    </a:lnT>
                    <a:lnB>
                      <a:noFill/>
                    </a:lnB>
                    <a:noFill/>
                  </a:tcPr>
                </a:tc>
              </a:tr>
            </a:tbl>
          </a:graphicData>
        </a:graphic>
      </p:graphicFrame>
      <p:sp>
        <p:nvSpPr>
          <p:cNvPr id="5" name="Text Box 4"/>
          <p:cNvSpPr txBox="1"/>
          <p:nvPr/>
        </p:nvSpPr>
        <p:spPr>
          <a:xfrm>
            <a:off x="9316085" y="-243522"/>
            <a:ext cx="5080000" cy="6134735"/>
          </a:xfrm>
          <a:prstGeom prst="rect">
            <a:avLst/>
          </a:prstGeom>
        </p:spPr>
        <p:txBody>
          <a:bodyPr>
            <a:spAutoFit/>
          </a:bodyPr>
          <a:p>
            <a:endParaRPr sz="2600"/>
          </a:p>
          <a:p>
            <a:pPr>
              <a:spcAft>
                <a:spcPct val="60000"/>
              </a:spcAft>
            </a:pPr>
            <a:r>
              <a:rPr sz="2200" b="1"/>
              <a:t>✅ Example Comparison</a:t>
            </a:r>
            <a:endParaRPr sz="2200" b="1"/>
          </a:p>
          <a:p>
            <a:pPr>
              <a:spcAft>
                <a:spcPct val="60000"/>
              </a:spcAft>
            </a:pPr>
            <a:r>
              <a:rPr sz="1900" b="1"/>
              <a:t>Lambda Function:</a:t>
            </a:r>
            <a:endParaRPr sz="1900" b="1"/>
          </a:p>
          <a:p>
            <a:pPr>
              <a:spcAft>
                <a:spcPct val="60000"/>
              </a:spcAft>
            </a:pPr>
            <a:r>
              <a:rPr sz="1900" b="1"/>
              <a:t>def Function:</a:t>
            </a:r>
            <a:endParaRPr sz="1900" b="1"/>
          </a:p>
          <a:p>
            <a:pPr>
              <a:spcAft>
                <a:spcPct val="60000"/>
              </a:spcAft>
            </a:pPr>
            <a:r>
              <a:rPr sz="2200" b="1"/>
              <a:t>✅ Advantages of lambda in Python:</a:t>
            </a:r>
            <a:endParaRPr sz="2200" b="1"/>
          </a:p>
          <a:p>
            <a:pPr>
              <a:spcAft>
                <a:spcPct val="60000"/>
              </a:spcAft>
            </a:pPr>
            <a:endParaRPr sz="2200" b="1"/>
          </a:p>
          <a:p>
            <a:pPr>
              <a:buAutoNum type="arabicPeriod"/>
            </a:pPr>
            <a:r>
              <a:rPr sz="1600"/>
              <a:t>Compact – Reduces code length.</a:t>
            </a:r>
            <a:endParaRPr sz="1600"/>
          </a:p>
          <a:p>
            <a:pPr>
              <a:buAutoNum type="arabicPeriod"/>
            </a:pPr>
            <a:endParaRPr sz="1600"/>
          </a:p>
          <a:p>
            <a:pPr>
              <a:buAutoNum type="arabicPeriod"/>
            </a:pPr>
            <a:r>
              <a:rPr sz="1600"/>
              <a:t>Faster to write for simple operations.</a:t>
            </a:r>
            <a:endParaRPr sz="1600"/>
          </a:p>
          <a:p>
            <a:pPr>
              <a:buAutoNum type="arabicPeriod"/>
            </a:pPr>
            <a:endParaRPr sz="1600"/>
          </a:p>
          <a:p>
            <a:pPr>
              <a:buAutoNum type="arabicPeriod"/>
            </a:pPr>
            <a:r>
              <a:rPr sz="1600"/>
              <a:t>Useful in functional programming (e.g., map, filter, reduce).</a:t>
            </a:r>
            <a:endParaRPr sz="1600"/>
          </a:p>
          <a:p>
            <a:pPr>
              <a:buAutoNum type="arabicPeriod"/>
            </a:pPr>
            <a:endParaRPr sz="1600"/>
          </a:p>
          <a:p>
            <a:pPr>
              <a:buAutoNum type="arabicPeriod"/>
            </a:pPr>
            <a:r>
              <a:rPr sz="1600"/>
              <a:t>Perfect for GUI or web callback functions.</a:t>
            </a:r>
            <a:endParaRPr sz="1600"/>
          </a:p>
          <a:p>
            <a:pPr>
              <a:buAutoNum type="arabicPeriod"/>
            </a:pPr>
            <a:endParaRPr sz="1600"/>
          </a:p>
          <a:p>
            <a:pPr>
              <a:buAutoNum type="arabicPeriod"/>
            </a:pPr>
            <a:r>
              <a:rPr sz="1600"/>
              <a:t>Improves readability when logic is very simple.</a:t>
            </a:r>
            <a:endParaRPr sz="1600"/>
          </a:p>
          <a:p>
            <a:r>
              <a:rPr sz="1600"/>
              <a:t>Would you like a printable PDF summary of this comparison for class use?</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1452245"/>
            <a:ext cx="5080000" cy="3953510"/>
          </a:xfrm>
          <a:prstGeom prst="rect">
            <a:avLst/>
          </a:prstGeom>
        </p:spPr>
        <p:txBody>
          <a:bodyPr>
            <a:spAutoFit/>
          </a:bodyPr>
          <a:p>
            <a:pPr>
              <a:spcAft>
                <a:spcPct val="60000"/>
              </a:spcAft>
            </a:pPr>
            <a:r>
              <a:rPr sz="2200" b="1"/>
              <a:t> Example: Immediate use without assignment</a:t>
            </a:r>
            <a:endParaRPr sz="2200" b="1"/>
          </a:p>
          <a:p>
            <a:r>
              <a:rPr sz="1600"/>
              <a:t>python</a:t>
            </a:r>
            <a:endParaRPr sz="1600"/>
          </a:p>
          <a:p>
            <a:r>
              <a:rPr sz="1600"/>
              <a:t>CopyEdit</a:t>
            </a:r>
            <a:endParaRPr sz="1600"/>
          </a:p>
          <a:p>
            <a:r>
              <a:rPr sz="1600"/>
              <a:t>print((lambda x: "Even"if x % 2 == 0else"Odd")(10))  # Output: Even
print((lambda x: "Even"if x % 2 == 0else"Odd")(7))   # Output: Odd
</a:t>
            </a:r>
            <a:endParaRPr sz="1600"/>
          </a:p>
          <a:p>
            <a:r>
              <a:rPr sz="1600"/>
              <a:t>Or for a Boolean result:</a:t>
            </a:r>
            <a:endParaRPr sz="1600"/>
          </a:p>
          <a:p>
            <a:r>
              <a:rPr sz="1600"/>
              <a:t>python</a:t>
            </a:r>
            <a:endParaRPr sz="1600"/>
          </a:p>
          <a:p>
            <a:r>
              <a:rPr sz="1600"/>
              <a:t>CopyEdit</a:t>
            </a:r>
            <a:endParaRPr sz="1600"/>
          </a:p>
          <a:p>
            <a:r>
              <a:rPr sz="1600"/>
              <a:t>print((lambda x: x % 2 == 0)(10))  # Output: True (even)
print((lambda x: x % 2 == 0)(7))   # Output: False (odd)</a:t>
            </a:r>
            <a:endParaRPr sz="1600"/>
          </a:p>
        </p:txBody>
      </p:sp>
      <p:sp>
        <p:nvSpPr>
          <p:cNvPr id="3" name="Text Box 2"/>
          <p:cNvSpPr txBox="1"/>
          <p:nvPr/>
        </p:nvSpPr>
        <p:spPr>
          <a:xfrm>
            <a:off x="465455" y="253365"/>
            <a:ext cx="6096000" cy="1198880"/>
          </a:xfrm>
          <a:prstGeom prst="rect">
            <a:avLst/>
          </a:prstGeom>
          <a:noFill/>
        </p:spPr>
        <p:txBody>
          <a:bodyPr wrap="square" rtlCol="0" anchor="t">
            <a:spAutoFit/>
          </a:bodyPr>
          <a:p>
            <a:r>
              <a:rPr lang="en-US" altLang="en-US"/>
              <a:t>is_even = lambda x: x % 2 == 0</a:t>
            </a:r>
            <a:endParaRPr lang="en-US" altLang="en-US"/>
          </a:p>
          <a:p>
            <a:endParaRPr lang="en-US" altLang="en-US"/>
          </a:p>
          <a:p>
            <a:r>
              <a:rPr lang="en-US" altLang="en-US"/>
              <a:t>print(is_even(10))  # Output: True</a:t>
            </a:r>
            <a:endParaRPr lang="en-US" altLang="en-US"/>
          </a:p>
          <a:p>
            <a:r>
              <a:rPr lang="en-US" altLang="en-US"/>
              <a:t>print(is_even(7))   # Output: False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322705" y="887730"/>
            <a:ext cx="4064000" cy="1476375"/>
          </a:xfrm>
          <a:prstGeom prst="rect">
            <a:avLst/>
          </a:prstGeom>
          <a:noFill/>
        </p:spPr>
        <p:txBody>
          <a:bodyPr wrap="square" rtlCol="0">
            <a:spAutoFit/>
          </a:bodyPr>
          <a:p>
            <a:pPr marL="285750" indent="-285750">
              <a:buFont typeface="Arial" panose="020B0604020202020204" pitchFamily="34" charset="0"/>
              <a:buChar char="•"/>
            </a:pPr>
            <a:r>
              <a:rPr lang="en-US"/>
              <a:t>What is Language?</a:t>
            </a:r>
            <a:endParaRPr lang="en-US"/>
          </a:p>
          <a:p>
            <a:pPr marL="285750" indent="-285750">
              <a:buFont typeface="Arial" panose="020B0604020202020204" pitchFamily="34" charset="0"/>
              <a:buChar char="•"/>
            </a:pPr>
            <a:r>
              <a:rPr lang="en-US"/>
              <a:t>what is Programming language?</a:t>
            </a:r>
            <a:endParaRPr lang="en-US"/>
          </a:p>
          <a:p>
            <a:pPr marL="285750" indent="-285750">
              <a:buFont typeface="Arial" panose="020B0604020202020204" pitchFamily="34" charset="0"/>
              <a:buChar char="•"/>
            </a:pPr>
            <a:r>
              <a:rPr lang="en-US"/>
              <a:t>Types of </a:t>
            </a:r>
            <a:r>
              <a:rPr lang="en-US">
                <a:sym typeface="+mn-ea"/>
              </a:rPr>
              <a:t>Programming language?</a:t>
            </a:r>
            <a:endParaRPr lang="en-US">
              <a:sym typeface="+mn-ea"/>
            </a:endParaRPr>
          </a:p>
          <a:p>
            <a:pPr marL="285750" indent="-285750">
              <a:buFont typeface="Arial" panose="020B0604020202020204" pitchFamily="34" charset="0"/>
              <a:buChar char="•"/>
            </a:pPr>
            <a:r>
              <a:rPr lang="en-US"/>
              <a:t>PYTHON</a:t>
            </a:r>
            <a:endParaRPr lang="en-US"/>
          </a:p>
          <a:p>
            <a:pPr marL="285750" indent="-285750">
              <a:buFont typeface="Arial" panose="020B0604020202020204" pitchFamily="34" charset="0"/>
              <a:buChar char="•"/>
            </a:pPr>
            <a:r>
              <a:rPr lang="en-US"/>
              <a:t>Then why Python?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680" y="168910"/>
            <a:ext cx="5080000" cy="6520180"/>
          </a:xfrm>
          <a:prstGeom prst="rect">
            <a:avLst/>
          </a:prstGeom>
        </p:spPr>
        <p:txBody>
          <a:bodyPr>
            <a:spAutoFit/>
          </a:bodyPr>
          <a:p>
            <a:r>
              <a:rPr sz="800"/>
              <a:t>Here are the key advantages of using lambda functions in Python, especially in real-world scenarios:</a:t>
            </a:r>
            <a:endParaRPr sz="800"/>
          </a:p>
          <a:p>
            <a:pPr>
              <a:spcAft>
                <a:spcPct val="60000"/>
              </a:spcAft>
            </a:pPr>
            <a:r>
              <a:rPr sz="1200" b="1"/>
              <a:t>✅ 1. Concise Syntax</a:t>
            </a:r>
            <a:endParaRPr sz="1200" b="1"/>
          </a:p>
          <a:p>
            <a:pPr>
              <a:spcAft>
                <a:spcPct val="60000"/>
              </a:spcAft>
            </a:pPr>
            <a:endParaRPr sz="1200" b="1"/>
          </a:p>
          <a:p>
            <a:pPr>
              <a:buFont typeface="Arial" panose="020B0604020202020204"/>
              <a:buChar char="•"/>
            </a:pPr>
            <a:r>
              <a:rPr sz="800"/>
              <a:t>Lambda functions allow writing small, throwaway functions in a single line.</a:t>
            </a:r>
            <a:endParaRPr sz="800"/>
          </a:p>
          <a:p>
            <a:pPr>
              <a:buFont typeface="Arial" panose="020B0604020202020204"/>
              <a:buChar char="•"/>
            </a:pPr>
            <a:endParaRPr sz="800"/>
          </a:p>
          <a:p>
            <a:pPr>
              <a:buFont typeface="Arial" panose="020B0604020202020204"/>
              <a:buChar char="•"/>
            </a:pPr>
            <a:r>
              <a:rPr sz="800"/>
              <a:t>No need to define full function with def.</a:t>
            </a:r>
            <a:endParaRPr sz="800"/>
          </a:p>
          <a:p>
            <a:r>
              <a:rPr sz="800"/>
              <a:t>Example:</a:t>
            </a:r>
            <a:endParaRPr sz="800"/>
          </a:p>
          <a:p>
            <a:pPr>
              <a:spcAft>
                <a:spcPct val="60000"/>
              </a:spcAft>
            </a:pPr>
            <a:r>
              <a:rPr sz="1200" b="1"/>
              <a:t>✅ 2. Useful for Functional Programming</a:t>
            </a:r>
            <a:endParaRPr sz="1200" b="1"/>
          </a:p>
          <a:p>
            <a:pPr>
              <a:spcAft>
                <a:spcPct val="60000"/>
              </a:spcAft>
            </a:pPr>
            <a:endParaRPr sz="1200" b="1"/>
          </a:p>
          <a:p>
            <a:pPr>
              <a:buFont typeface="Arial" panose="020B0604020202020204"/>
              <a:buChar char="•"/>
            </a:pPr>
            <a:r>
              <a:rPr sz="800"/>
              <a:t>Works seamlessly with functions like map(), filter(), reduce().</a:t>
            </a:r>
            <a:endParaRPr sz="800"/>
          </a:p>
          <a:p>
            <a:r>
              <a:rPr sz="800"/>
              <a:t>Example:</a:t>
            </a:r>
            <a:endParaRPr sz="800"/>
          </a:p>
          <a:p>
            <a:pPr>
              <a:spcAft>
                <a:spcPct val="60000"/>
              </a:spcAft>
            </a:pPr>
            <a:r>
              <a:rPr sz="1200" b="1"/>
              <a:t>✅ 3. Inline Use – No Need to Name</a:t>
            </a:r>
            <a:endParaRPr sz="1200" b="1"/>
          </a:p>
          <a:p>
            <a:pPr>
              <a:spcAft>
                <a:spcPct val="60000"/>
              </a:spcAft>
            </a:pPr>
            <a:endParaRPr sz="1200" b="1"/>
          </a:p>
          <a:p>
            <a:pPr>
              <a:buFont typeface="Arial" panose="020B0604020202020204"/>
              <a:buChar char="•"/>
            </a:pPr>
            <a:r>
              <a:rPr sz="800"/>
              <a:t>Perfect for one-time use without polluting the namespace.</a:t>
            </a:r>
            <a:endParaRPr sz="800"/>
          </a:p>
          <a:p>
            <a:r>
              <a:rPr sz="800"/>
              <a:t>Example:</a:t>
            </a:r>
            <a:endParaRPr sz="800"/>
          </a:p>
          <a:p>
            <a:pPr>
              <a:spcAft>
                <a:spcPct val="60000"/>
              </a:spcAft>
            </a:pPr>
            <a:r>
              <a:rPr sz="1200" b="1"/>
              <a:t>✅ 4. Improves Readability (for small logic)</a:t>
            </a:r>
            <a:endParaRPr sz="1200" b="1"/>
          </a:p>
          <a:p>
            <a:pPr>
              <a:spcAft>
                <a:spcPct val="60000"/>
              </a:spcAft>
            </a:pPr>
            <a:endParaRPr sz="1200" b="1"/>
          </a:p>
          <a:p>
            <a:pPr>
              <a:buFont typeface="Arial" panose="020B0604020202020204"/>
              <a:buChar char="•"/>
            </a:pPr>
            <a:r>
              <a:rPr sz="800"/>
              <a:t>In places like sorting or filtering, the logic is self-contained and easy to read.</a:t>
            </a:r>
            <a:endParaRPr sz="800"/>
          </a:p>
          <a:p>
            <a:r>
              <a:rPr sz="800"/>
              <a:t>Example:</a:t>
            </a:r>
            <a:endParaRPr sz="800"/>
          </a:p>
          <a:p>
            <a:pPr>
              <a:spcAft>
                <a:spcPct val="60000"/>
              </a:spcAft>
            </a:pPr>
            <a:r>
              <a:rPr sz="1200" b="1"/>
              <a:t>✅ 5. Common in GUI/Web Development</a:t>
            </a:r>
            <a:endParaRPr sz="1200" b="1"/>
          </a:p>
          <a:p>
            <a:pPr>
              <a:spcAft>
                <a:spcPct val="60000"/>
              </a:spcAft>
            </a:pPr>
            <a:endParaRPr sz="1200" b="1"/>
          </a:p>
          <a:p>
            <a:pPr>
              <a:buFont typeface="Arial" panose="020B0604020202020204"/>
              <a:buChar char="•"/>
            </a:pPr>
            <a:r>
              <a:rPr sz="800"/>
              <a:t>Frequently used for callbacks, e.g., button actions or event handlers.</a:t>
            </a:r>
            <a:endParaRPr sz="800"/>
          </a:p>
          <a:p>
            <a:r>
              <a:rPr sz="800"/>
              <a:t>Example (Tkinter):</a:t>
            </a:r>
            <a:endParaRPr sz="800"/>
          </a:p>
          <a:p>
            <a:pPr>
              <a:spcAft>
                <a:spcPct val="60000"/>
              </a:spcAft>
            </a:pPr>
            <a:r>
              <a:rPr sz="1200" b="1"/>
              <a:t>✅ 6. Reduces Boilerplate</a:t>
            </a:r>
            <a:endParaRPr sz="1200" b="1"/>
          </a:p>
          <a:p>
            <a:pPr>
              <a:spcAft>
                <a:spcPct val="60000"/>
              </a:spcAft>
            </a:pPr>
            <a:endParaRPr sz="1200" b="1"/>
          </a:p>
          <a:p>
            <a:pPr>
              <a:buFont typeface="Arial" panose="020B0604020202020204"/>
              <a:buChar char="•"/>
            </a:pPr>
            <a:r>
              <a:rPr sz="800"/>
              <a:t>No need to write full function definitions for simple logic—saves time and lines of code.</a:t>
            </a:r>
            <a:endParaRPr sz="800"/>
          </a:p>
          <a:p>
            <a:pPr>
              <a:spcAft>
                <a:spcPct val="60000"/>
              </a:spcAft>
            </a:pPr>
            <a:r>
              <a:rPr sz="1200" b="1"/>
              <a:t>✅ 7. Dynamic Function Behavior</a:t>
            </a:r>
            <a:endParaRPr sz="1200" b="1"/>
          </a:p>
          <a:p>
            <a:pPr>
              <a:spcAft>
                <a:spcPct val="60000"/>
              </a:spcAft>
            </a:pPr>
            <a:endParaRPr sz="1200" b="1"/>
          </a:p>
          <a:p>
            <a:pPr>
              <a:buFont typeface="Arial" panose="020B0604020202020204"/>
              <a:buChar char="•"/>
            </a:pPr>
            <a:r>
              <a:rPr sz="800"/>
              <a:t>You can generate functions on-the-fly inside loops or based on input.</a:t>
            </a:r>
            <a:endParaRPr sz="800"/>
          </a:p>
          <a:p>
            <a:r>
              <a:rPr sz="800"/>
              <a:t>Example:</a:t>
            </a:r>
            <a:endParaRPr sz="800"/>
          </a:p>
          <a:p>
            <a:r>
              <a:rPr sz="800"/>
              <a:t>Would you like a comparison table between lambda and def functions too?</a:t>
            </a:r>
            <a:endParaRPr sz="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18490" y="156210"/>
            <a:ext cx="5080000" cy="6092825"/>
          </a:xfrm>
          <a:prstGeom prst="rect">
            <a:avLst/>
          </a:prstGeom>
        </p:spPr>
        <p:txBody>
          <a:bodyPr>
            <a:spAutoFit/>
          </a:bodyPr>
          <a:p>
            <a:r>
              <a:rPr sz="500">
                <a:latin typeface="Arial" panose="020B0604020202020204" pitchFamily="34" charset="0"/>
                <a:cs typeface="Arial" panose="020B0604020202020204" pitchFamily="34" charset="0"/>
              </a:rPr>
              <a:t>Here are some real-world use cases where Python lambda functions are commonly used, especially for concise, inline operations in data processing, UI applications, and web development:</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1. Sorting Employee Records by Salary (Dictionary Sorting)</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have a list of employees with their details. You want to sort them by salary.</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employees = [
    {"name": "Alice", "salary": 50000},
    {"name": "Bob", "salary": 60000},
    {"name": "Charlie", "salary": 40000}
]
# Sort by salary using lambda
sorted_employees = sorted(employees, key=lambda x: x['salary'])
print(sorted_employees)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2. Filtering Customers with High Purchases</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want to filter customers who spent more than ₹10,000.</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customers = [8000, 12000, 1500, 18000, 7000]
# Filter using lambda
high_spenders = list(filter(lambda x: x &gt; 10000, customers))
print(high_spenders)  # Output: [12000, 18000]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3. Transforming Product Prices (e.g., add 18% GST)</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need to apply GST on a list of base prices.</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prices = [100, 200, 500]
# Add 18% GST
prices_with_gst = list(map(lambda x: x * 1.18, prices))
print(prices_with_gst)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4. GUI Button Action in Tkinter</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create buttons dynamically and want each to call a different function using a lambda.</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import tkinter as tk
root = tk.Tk()
for i inrange(5):
    tk.Button(root, text=f"Button {i}", command=lambda i=i: print(f"Button {i} clicked")).pack()
root.mainloop()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5. Web Frameworks (e.g., Flask Route with Inline Logic)</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You want to quickly handle a route with minimal logic in Flask.</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from flask import Flask
app = Flask(__name__)
@app.route("/double/&lt;int:num&gt;")
defdouble(num):
    returnstr((lambda x: x * 2)(num))
</a:t>
            </a:r>
            <a:endParaRPr sz="500">
              <a:latin typeface="Arial" panose="020B0604020202020204" pitchFamily="34" charset="0"/>
              <a:cs typeface="Arial" panose="020B0604020202020204" pitchFamily="34" charset="0"/>
            </a:endParaRPr>
          </a:p>
          <a:p>
            <a:pPr>
              <a:spcAft>
                <a:spcPct val="60000"/>
              </a:spcAft>
            </a:pPr>
            <a:r>
              <a:rPr sz="800" b="1">
                <a:latin typeface="Arial" panose="020B0604020202020204" pitchFamily="34" charset="0"/>
                <a:cs typeface="Arial" panose="020B0604020202020204" pitchFamily="34" charset="0"/>
              </a:rPr>
              <a:t>✅ 6. Pandas – Create New Column Based on Condition</a:t>
            </a:r>
            <a:endParaRPr sz="800" b="1">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Scenario: In a DataFrame, classify age as "Adult" or "Minor".</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python</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CopyEdit</a:t>
            </a:r>
            <a:endParaRPr sz="500">
              <a:latin typeface="Arial" panose="020B0604020202020204" pitchFamily="34" charset="0"/>
              <a:cs typeface="Arial" panose="020B0604020202020204" pitchFamily="34" charset="0"/>
            </a:endParaRPr>
          </a:p>
          <a:p>
            <a:r>
              <a:rPr sz="500">
                <a:latin typeface="Arial" panose="020B0604020202020204" pitchFamily="34" charset="0"/>
                <a:cs typeface="Arial" panose="020B0604020202020204" pitchFamily="34" charset="0"/>
              </a:rPr>
              <a:t>import pandas as pd
df = pd.DataFrame({'Name': ['A', 'B', 'C'], 'Age': [17, 25, 15]})
df['Status'] = df['Age'].apply(lambda x: "Adult"if x &gt;= 18else"Minor")
print(df)</a:t>
            </a:r>
            <a:endParaRPr sz="500">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6740" y="378777"/>
            <a:ext cx="5080000" cy="475615"/>
          </a:xfrm>
          <a:prstGeom prst="rect">
            <a:avLst/>
          </a:prstGeom>
        </p:spPr>
        <p:txBody>
          <a:bodyPr>
            <a:spAutoFit/>
          </a:bodyPr>
          <a:p>
            <a:pPr marL="0" indent="0">
              <a:lnSpc>
                <a:spcPts val="3000"/>
              </a:lnSpc>
              <a:spcBef>
                <a:spcPct val="0"/>
              </a:spcBef>
              <a:spcAft>
                <a:spcPts val="1000"/>
              </a:spcAft>
            </a:pPr>
            <a:r>
              <a:rPr sz="2400" b="1" i="0">
                <a:solidFill>
                  <a:srgbClr val="C00000"/>
                </a:solidFill>
                <a:effectLst>
                  <a:outerShdw blurRad="38100" dist="38100" dir="2700000" algn="tl">
                    <a:srgbClr val="000000">
                      <a:alpha val="43137"/>
                    </a:srgbClr>
                  </a:outerShdw>
                </a:effectLst>
                <a:latin typeface="Arial Black" panose="020B0A04020102020204" charset="0"/>
                <a:ea typeface="euclid_circular_a"/>
                <a:cs typeface="Arial Black" panose="020B0A04020102020204" charset="0"/>
              </a:rPr>
              <a:t>Python Recursion</a:t>
            </a:r>
            <a:endParaRPr sz="2400" b="1" i="0">
              <a:solidFill>
                <a:srgbClr val="C00000"/>
              </a:solidFill>
              <a:effectLst>
                <a:outerShdw blurRad="38100" dist="38100" dir="2700000" algn="tl">
                  <a:srgbClr val="000000">
                    <a:alpha val="43137"/>
                  </a:srgbClr>
                </a:outerShdw>
              </a:effectLst>
              <a:latin typeface="Arial Black" panose="020B0A04020102020204" charset="0"/>
              <a:ea typeface="euclid_circular_a"/>
              <a:cs typeface="Arial Black" panose="020B0A04020102020204" charset="0"/>
            </a:endParaRPr>
          </a:p>
        </p:txBody>
      </p:sp>
      <p:sp>
        <p:nvSpPr>
          <p:cNvPr id="3" name="Text Box 2"/>
          <p:cNvSpPr txBox="1"/>
          <p:nvPr/>
        </p:nvSpPr>
        <p:spPr>
          <a:xfrm>
            <a:off x="680720" y="853758"/>
            <a:ext cx="5080000" cy="1348105"/>
          </a:xfrm>
          <a:prstGeom prst="rect">
            <a:avLst/>
          </a:prstGeom>
        </p:spPr>
        <p:txBody>
          <a:bodyPr>
            <a:spAutoFit/>
          </a:bodyPr>
          <a:p>
            <a:pPr marL="0" indent="0">
              <a:lnSpc>
                <a:spcPts val="1500"/>
              </a:lnSpc>
              <a:spcBef>
                <a:spcPct val="0"/>
              </a:spcBef>
              <a:spcAft>
                <a:spcPts val="800"/>
              </a:spcAft>
            </a:pPr>
            <a:r>
              <a:rPr sz="1600" b="0" i="0">
                <a:latin typeface="euclid_circular_a"/>
                <a:ea typeface="euclid_circular_a"/>
              </a:rPr>
              <a:t>Recursion is the process of defining something in terms of itself.</a:t>
            </a:r>
            <a:endParaRPr sz="1600" b="0" i="0">
              <a:latin typeface="euclid_circular_a"/>
              <a:ea typeface="euclid_circular_a"/>
            </a:endParaRPr>
          </a:p>
          <a:p>
            <a:pPr marL="0" indent="0">
              <a:lnSpc>
                <a:spcPts val="1500"/>
              </a:lnSpc>
              <a:spcBef>
                <a:spcPct val="0"/>
              </a:spcBef>
              <a:spcAft>
                <a:spcPts val="800"/>
              </a:spcAft>
            </a:pPr>
            <a:r>
              <a:rPr sz="1600" b="0" i="0">
                <a:latin typeface="euclid_circular_a"/>
                <a:ea typeface="euclid_circular_a"/>
              </a:rPr>
              <a:t>A physical world example would be to place two parallel mirrors facing each other. Any object in between them would be reflected recursively.</a:t>
            </a:r>
            <a:endParaRPr sz="1600" b="0" i="0">
              <a:latin typeface="euclid_circular_a"/>
              <a:ea typeface="euclid_circular_a"/>
            </a:endParaRPr>
          </a:p>
        </p:txBody>
      </p:sp>
      <p:sp>
        <p:nvSpPr>
          <p:cNvPr id="4" name="Text Box 3"/>
          <p:cNvSpPr txBox="1"/>
          <p:nvPr/>
        </p:nvSpPr>
        <p:spPr>
          <a:xfrm>
            <a:off x="586740" y="2202180"/>
            <a:ext cx="5173980" cy="2213610"/>
          </a:xfrm>
          <a:prstGeom prst="rect">
            <a:avLst/>
          </a:prstGeom>
        </p:spPr>
        <p:txBody>
          <a:bodyPr wrap="square">
            <a:spAutoFit/>
          </a:bodyPr>
          <a:p>
            <a:pPr marL="0" indent="0">
              <a:lnSpc>
                <a:spcPct val="74000"/>
              </a:lnSpc>
              <a:spcBef>
                <a:spcPct val="0"/>
              </a:spcBef>
              <a:spcAft>
                <a:spcPts val="600"/>
              </a:spcAft>
            </a:pPr>
            <a:r>
              <a:rPr sz="2400" b="1" i="0">
                <a:solidFill>
                  <a:srgbClr val="25265E"/>
                </a:solidFill>
                <a:latin typeface="Arial" panose="020B0604020202020204" pitchFamily="34" charset="0"/>
                <a:ea typeface="euclid_circular_a"/>
                <a:cs typeface="Arial" panose="020B0604020202020204" pitchFamily="34" charset="0"/>
              </a:rPr>
              <a:t>Python Recursive Function</a:t>
            </a:r>
            <a:endParaRPr sz="2400" b="1"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latin typeface="Arial" panose="020B0604020202020204" pitchFamily="34" charset="0"/>
                <a:ea typeface="euclid_circular_a"/>
                <a:cs typeface="Arial" panose="020B0604020202020204" pitchFamily="34" charset="0"/>
              </a:rPr>
              <a:t>In Python, we know that a </a:t>
            </a:r>
            <a:r>
              <a:rPr sz="2100" b="0" i="0">
                <a:solidFill>
                  <a:srgbClr val="0556F3"/>
                </a:solidFill>
                <a:latin typeface="Arial" panose="020B0604020202020204" pitchFamily="34" charset="0"/>
                <a:ea typeface="euclid_circular_a"/>
                <a:cs typeface="Arial" panose="020B0604020202020204" pitchFamily="34" charset="0"/>
                <a:hlinkClick r:id="rId1"/>
              </a:rPr>
              <a:t>function</a:t>
            </a:r>
            <a:r>
              <a:rPr sz="2100" b="0" i="0">
                <a:latin typeface="Arial" panose="020B0604020202020204" pitchFamily="34" charset="0"/>
                <a:ea typeface="euclid_circular_a"/>
                <a:cs typeface="Arial" panose="020B0604020202020204" pitchFamily="34" charset="0"/>
              </a:rPr>
              <a:t> can call other functions. It is even possible for the function to call itself. These types of construct are termed as recursive functions.</a:t>
            </a:r>
            <a:endParaRPr sz="2100" b="0" i="0">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latin typeface="Arial" panose="020B0604020202020204" pitchFamily="34" charset="0"/>
                <a:ea typeface="euclid_circular_a"/>
                <a:cs typeface="Arial" panose="020B0604020202020204" pitchFamily="34" charset="0"/>
              </a:rPr>
              <a:t>The following image shows the working of a recursive function called </a:t>
            </a:r>
            <a:r>
              <a:rPr sz="1600" b="0" i="0">
                <a:latin typeface="Arial" panose="020B0604020202020204" pitchFamily="34" charset="0"/>
                <a:ea typeface="Droid Sans Mono"/>
                <a:cs typeface="Arial" panose="020B0604020202020204" pitchFamily="34" charset="0"/>
              </a:rPr>
              <a:t>recurse</a:t>
            </a:r>
            <a:r>
              <a:rPr sz="2100" b="0" i="0">
                <a:latin typeface="Arial" panose="020B0604020202020204" pitchFamily="34" charset="0"/>
                <a:ea typeface="euclid_circular_a"/>
                <a:cs typeface="Arial" panose="020B0604020202020204" pitchFamily="34" charset="0"/>
              </a:rPr>
              <a:t>.</a:t>
            </a:r>
            <a:endParaRPr sz="2100" b="0" i="0">
              <a:latin typeface="Arial" panose="020B0604020202020204" pitchFamily="34" charset="0"/>
              <a:ea typeface="euclid_circular_a"/>
              <a:cs typeface="Arial" panose="020B0604020202020204" pitchFamily="34" charset="0"/>
            </a:endParaRPr>
          </a:p>
        </p:txBody>
      </p:sp>
      <p:pic>
        <p:nvPicPr>
          <p:cNvPr id="5" name="Picture 4"/>
          <p:cNvPicPr/>
          <p:nvPr/>
        </p:nvPicPr>
        <p:blipFill>
          <a:blip r:embed="rId2"/>
          <a:stretch>
            <a:fillRect/>
          </a:stretch>
        </p:blipFill>
        <p:spPr>
          <a:xfrm>
            <a:off x="6096000" y="1864995"/>
            <a:ext cx="4802505" cy="3315335"/>
          </a:xfrm>
          <a:prstGeom prst="rect">
            <a:avLst/>
          </a:prstGeom>
        </p:spPr>
      </p:pic>
      <p:sp>
        <p:nvSpPr>
          <p:cNvPr id="6" name="Text Box 5"/>
          <p:cNvSpPr txBox="1"/>
          <p:nvPr/>
        </p:nvSpPr>
        <p:spPr>
          <a:xfrm>
            <a:off x="586740" y="5320030"/>
            <a:ext cx="10746105" cy="806450"/>
          </a:xfrm>
          <a:prstGeom prst="rect">
            <a:avLst/>
          </a:prstGeom>
        </p:spPr>
        <p:txBody>
          <a:bodyPr wrap="square">
            <a:spAutoFit/>
          </a:bodyPr>
          <a:p>
            <a:pPr>
              <a:lnSpc>
                <a:spcPct val="74000"/>
              </a:lnSpc>
            </a:pPr>
            <a:r>
              <a:rPr sz="2100" b="0" i="0">
                <a:latin typeface="Arial" panose="020B0604020202020204" pitchFamily="34" charset="0"/>
                <a:ea typeface="euclid_circular_a"/>
                <a:cs typeface="Arial" panose="020B0604020202020204" pitchFamily="34" charset="0"/>
              </a:rPr>
              <a:t>Following is an example of a recursive function to </a:t>
            </a:r>
            <a:r>
              <a:rPr sz="2100" b="0" i="0">
                <a:solidFill>
                  <a:srgbClr val="0556F3"/>
                </a:solidFill>
                <a:latin typeface="Arial" panose="020B0604020202020204" pitchFamily="34" charset="0"/>
                <a:ea typeface="euclid_circular_a"/>
                <a:cs typeface="Arial" panose="020B0604020202020204" pitchFamily="34" charset="0"/>
                <a:hlinkClick r:id="rId3"/>
              </a:rPr>
              <a:t>find the factorial of an integer</a:t>
            </a:r>
            <a:r>
              <a:rPr sz="2100" b="0" i="0">
                <a:latin typeface="Arial" panose="020B0604020202020204" pitchFamily="34" charset="0"/>
                <a:ea typeface="euclid_circular_a"/>
                <a:cs typeface="Arial" panose="020B0604020202020204" pitchFamily="34" charset="0"/>
              </a:rPr>
              <a:t>.</a:t>
            </a:r>
            <a:endParaRPr sz="2100" b="0" i="0">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latin typeface="Arial" panose="020B0604020202020204" pitchFamily="34" charset="0"/>
                <a:ea typeface="euclid_circular_a"/>
                <a:cs typeface="Arial" panose="020B0604020202020204" pitchFamily="34" charset="0"/>
              </a:rPr>
              <a:t>Factorial of a number is the product of all the integers from 1 to that number. For example, the factorial of 6 (denoted as 6!) is </a:t>
            </a:r>
            <a:r>
              <a:rPr sz="1600" b="0" i="0">
                <a:latin typeface="Arial" panose="020B0604020202020204" pitchFamily="34" charset="0"/>
                <a:ea typeface="Droid Sans Mono"/>
                <a:cs typeface="Arial" panose="020B0604020202020204" pitchFamily="34" charset="0"/>
              </a:rPr>
              <a:t>1*2*3*4*5*6 = 720</a:t>
            </a:r>
            <a:r>
              <a:rPr sz="2100" b="0" i="0">
                <a:latin typeface="Arial" panose="020B0604020202020204" pitchFamily="34" charset="0"/>
                <a:ea typeface="euclid_circular_a"/>
                <a:cs typeface="Arial" panose="020B0604020202020204" pitchFamily="34" charset="0"/>
              </a:rPr>
              <a:t>.</a:t>
            </a:r>
            <a:endParaRPr sz="2100" b="0" i="0">
              <a:latin typeface="Arial" panose="020B0604020202020204" pitchFamily="34" charset="0"/>
              <a:ea typeface="euclid_circular_a"/>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560705"/>
            <a:ext cx="6096000" cy="3415030"/>
          </a:xfrm>
          <a:prstGeom prst="rect">
            <a:avLst/>
          </a:prstGeom>
          <a:noFill/>
        </p:spPr>
        <p:txBody>
          <a:bodyPr wrap="square" rtlCol="0" anchor="t">
            <a:spAutoFit/>
          </a:bodyPr>
          <a:p>
            <a:r>
              <a:rPr lang="en-US" altLang="en-US"/>
              <a:t>def factorial(x):</a:t>
            </a:r>
            <a:endParaRPr lang="en-US" altLang="en-US"/>
          </a:p>
          <a:p>
            <a:r>
              <a:rPr lang="en-US" altLang="en-US"/>
              <a:t>    """This is a recursive function</a:t>
            </a:r>
            <a:endParaRPr lang="en-US" altLang="en-US"/>
          </a:p>
          <a:p>
            <a:r>
              <a:rPr lang="en-US" altLang="en-US"/>
              <a:t>    to find the factorial of an integer"""</a:t>
            </a:r>
            <a:endParaRPr lang="en-US" altLang="en-US"/>
          </a:p>
          <a:p>
            <a:endParaRPr lang="en-US" altLang="en-US"/>
          </a:p>
          <a:p>
            <a:r>
              <a:rPr lang="en-US" altLang="en-US"/>
              <a:t>    if x == 1:</a:t>
            </a:r>
            <a:endParaRPr lang="en-US" altLang="en-US"/>
          </a:p>
          <a:p>
            <a:r>
              <a:rPr lang="en-US" altLang="en-US"/>
              <a:t>        return 1</a:t>
            </a:r>
            <a:endParaRPr lang="en-US" altLang="en-US"/>
          </a:p>
          <a:p>
            <a:r>
              <a:rPr lang="en-US" altLang="en-US"/>
              <a:t>    else:</a:t>
            </a:r>
            <a:endParaRPr lang="en-US" altLang="en-US"/>
          </a:p>
          <a:p>
            <a:r>
              <a:rPr lang="en-US" altLang="en-US"/>
              <a:t>        return (x * factorial(x-1))</a:t>
            </a:r>
            <a:endParaRPr lang="en-US" altLang="en-US"/>
          </a:p>
          <a:p>
            <a:endParaRPr lang="en-US" altLang="en-US"/>
          </a:p>
          <a:p>
            <a:endParaRPr lang="en-US" altLang="en-US"/>
          </a:p>
          <a:p>
            <a:r>
              <a:rPr lang="en-US" altLang="en-US"/>
              <a:t>num = 3</a:t>
            </a:r>
            <a:endParaRPr lang="en-US" altLang="en-US"/>
          </a:p>
          <a:p>
            <a:r>
              <a:rPr lang="en-US" altLang="en-US"/>
              <a:t>print("The factorial of", num, "is", factorial(num))</a:t>
            </a:r>
            <a:endParaRPr lang="en-US"/>
          </a:p>
        </p:txBody>
      </p:sp>
      <p:pic>
        <p:nvPicPr>
          <p:cNvPr id="3" name="Picture 2"/>
          <p:cNvPicPr/>
          <p:nvPr/>
        </p:nvPicPr>
        <p:blipFill>
          <a:blip r:embed="rId1"/>
          <a:stretch>
            <a:fillRect/>
          </a:stretch>
        </p:blipFill>
        <p:spPr>
          <a:xfrm>
            <a:off x="5609590" y="135890"/>
            <a:ext cx="5232400" cy="6197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1355" y="323850"/>
            <a:ext cx="10756265" cy="2592070"/>
          </a:xfrm>
          <a:prstGeom prst="rect">
            <a:avLst/>
          </a:prstGeom>
        </p:spPr>
        <p:txBody>
          <a:bodyPr wrap="square">
            <a:spAutoFit/>
          </a:bodyPr>
          <a:p>
            <a:pPr marL="0" indent="0">
              <a:lnSpc>
                <a:spcPts val="2100"/>
              </a:lnSpc>
              <a:spcBef>
                <a:spcPct val="0"/>
              </a:spcBef>
              <a:spcAft>
                <a:spcPts val="600"/>
              </a:spcAft>
            </a:pPr>
            <a:r>
              <a:rPr sz="2500" b="1" i="0">
                <a:solidFill>
                  <a:srgbClr val="25265E"/>
                </a:solidFill>
                <a:latin typeface="euclid_circular_a"/>
                <a:ea typeface="euclid_circular_a"/>
              </a:rPr>
              <a:t>Advantages of Recursion</a:t>
            </a:r>
            <a:endParaRPr sz="2500" b="1" i="0">
              <a:solidFill>
                <a:srgbClr val="25265E"/>
              </a:solidFill>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Recursive functions make the code look clean and elegant.</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A complex task can be broken down into simpler sub-problems using recursion.</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Sequence generation is easier with recursion than using some nested iteration.</a:t>
            </a:r>
            <a:endParaRPr sz="1600" b="0" i="0">
              <a:latin typeface="euclid_circular_a"/>
              <a:ea typeface="euclid_circular_a"/>
            </a:endParaRPr>
          </a:p>
          <a:p>
            <a:pPr marL="457200" lvl="1" indent="0">
              <a:lnSpc>
                <a:spcPts val="1500"/>
              </a:lnSpc>
              <a:spcBef>
                <a:spcPct val="0"/>
              </a:spcBef>
              <a:spcAft>
                <a:spcPts val="600"/>
              </a:spcAft>
              <a:buAutoNum type="arabicPeriod"/>
            </a:pPr>
            <a:endParaRPr sz="1600" b="0" i="0">
              <a:latin typeface="euclid_circular_a"/>
              <a:ea typeface="euclid_circular_a"/>
            </a:endParaRPr>
          </a:p>
          <a:p>
            <a:pPr marL="0" indent="0">
              <a:lnSpc>
                <a:spcPts val="2100"/>
              </a:lnSpc>
              <a:spcBef>
                <a:spcPct val="0"/>
              </a:spcBef>
              <a:spcAft>
                <a:spcPts val="600"/>
              </a:spcAft>
            </a:pPr>
            <a:r>
              <a:rPr sz="2500" b="1" i="0">
                <a:solidFill>
                  <a:srgbClr val="25265E"/>
                </a:solidFill>
                <a:latin typeface="euclid_circular_a"/>
                <a:ea typeface="euclid_circular_a"/>
              </a:rPr>
              <a:t>Disadvantages of Recursion</a:t>
            </a:r>
            <a:endParaRPr sz="2500" b="1" i="0">
              <a:solidFill>
                <a:srgbClr val="25265E"/>
              </a:solidFill>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Sometimes the logic behind recursion is hard to follow through.</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Recursive calls are expensive (inefficient) as they take up a lot of memory and time.</a:t>
            </a:r>
            <a:endParaRPr sz="1600" b="0" i="0">
              <a:latin typeface="euclid_circular_a"/>
              <a:ea typeface="euclid_circular_a"/>
            </a:endParaRPr>
          </a:p>
          <a:p>
            <a:pPr marL="457200" lvl="1" indent="0">
              <a:lnSpc>
                <a:spcPts val="1500"/>
              </a:lnSpc>
              <a:spcBef>
                <a:spcPct val="0"/>
              </a:spcBef>
              <a:spcAft>
                <a:spcPts val="600"/>
              </a:spcAft>
              <a:buAutoNum type="arabicPeriod"/>
            </a:pPr>
            <a:r>
              <a:rPr sz="1600" b="0" i="0">
                <a:latin typeface="euclid_circular_a"/>
                <a:ea typeface="euclid_circular_a"/>
              </a:rPr>
              <a:t>Recursive functions are hard to debug.</a:t>
            </a:r>
            <a:endParaRPr sz="1600" b="0" i="0">
              <a:latin typeface="euclid_circular_a"/>
              <a:ea typeface="euclid_circular_a"/>
            </a:endParaRPr>
          </a:p>
        </p:txBody>
      </p:sp>
      <p:sp>
        <p:nvSpPr>
          <p:cNvPr id="3" name="Text Box 2"/>
          <p:cNvSpPr txBox="1"/>
          <p:nvPr/>
        </p:nvSpPr>
        <p:spPr>
          <a:xfrm>
            <a:off x="681355" y="5445760"/>
            <a:ext cx="8999855" cy="475615"/>
          </a:xfrm>
          <a:prstGeom prst="rect">
            <a:avLst/>
          </a:prstGeom>
        </p:spPr>
        <p:txBody>
          <a:bodyPr wrap="square">
            <a:spAutoFit/>
          </a:bodyPr>
          <a:p>
            <a:pPr marL="0" indent="0">
              <a:lnSpc>
                <a:spcPts val="1500"/>
              </a:lnSpc>
              <a:spcBef>
                <a:spcPct val="0"/>
              </a:spcBef>
              <a:spcAft>
                <a:spcPct val="0"/>
              </a:spcAft>
              <a:buFont typeface="Arial" panose="020B0604020202020204"/>
              <a:buChar char="•"/>
            </a:pPr>
            <a:r>
              <a:rPr sz="1600" b="0" i="0">
                <a:solidFill>
                  <a:srgbClr val="0556F3"/>
                </a:solidFill>
                <a:latin typeface="euclid_circular_a"/>
                <a:ea typeface="euclid_circular_a"/>
                <a:hlinkClick r:id="rId1" tooltip="Python Program to Find Sum of Natural Numbers Using Recursion"/>
              </a:rPr>
              <a:t>Python Program to Find Sum of Natural Numbers Using Recursion</a:t>
            </a:r>
            <a:endParaRPr sz="1600" b="0" i="0">
              <a:solidFill>
                <a:srgbClr val="0556F3"/>
              </a:solidFill>
              <a:latin typeface="euclid_circular_a"/>
              <a:ea typeface="euclid_circular_a"/>
              <a:hlinkClick r:id="rId1" tooltip="Python Program to Find Sum of Natural Numbers Using Recursion"/>
            </a:endParaRPr>
          </a:p>
          <a:p>
            <a:pPr marL="0" indent="0">
              <a:lnSpc>
                <a:spcPts val="1500"/>
              </a:lnSpc>
              <a:spcBef>
                <a:spcPct val="0"/>
              </a:spcBef>
              <a:spcAft>
                <a:spcPct val="0"/>
              </a:spcAft>
              <a:buFont typeface="Arial" panose="020B0604020202020204"/>
              <a:buChar char="•"/>
            </a:pPr>
            <a:r>
              <a:rPr sz="1600" b="0" i="0">
                <a:solidFill>
                  <a:srgbClr val="0556F3"/>
                </a:solidFill>
                <a:latin typeface="euclid_circular_a"/>
                <a:ea typeface="euclid_circular_a"/>
                <a:hlinkClick r:id="rId2" tooltip="Python Program to Display Fibonacci Sequence Using Recursion"/>
              </a:rPr>
              <a:t>Python Program to Display Fibonacci Sequence Using Recursion</a:t>
            </a:r>
            <a:endParaRPr sz="1600" b="0" i="0">
              <a:solidFill>
                <a:srgbClr val="0556F3"/>
              </a:solidFill>
              <a:latin typeface="euclid_circular_a"/>
              <a:ea typeface="euclid_circular_a"/>
              <a:hlinkClick r:id="rId2" tooltip="Python Program to Display Fibonacci Sequence Using Recursio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3425" y="86360"/>
            <a:ext cx="5080000" cy="245110"/>
          </a:xfrm>
          <a:prstGeom prst="rect">
            <a:avLst/>
          </a:prstGeom>
        </p:spPr>
        <p:txBody>
          <a:bodyPr>
            <a:spAutoFit/>
          </a:bodyPr>
          <a:p>
            <a:pPr marL="0" indent="0">
              <a:lnSpc>
                <a:spcPts val="1200"/>
              </a:lnSpc>
              <a:spcBef>
                <a:spcPct val="0"/>
              </a:spcBef>
              <a:spcAft>
                <a:spcPts val="400"/>
              </a:spcAft>
            </a:pPr>
            <a:r>
              <a:rPr sz="2400" b="1" i="0">
                <a:solidFill>
                  <a:srgbClr val="C00000"/>
                </a:solidFill>
                <a:effectLst>
                  <a:outerShdw blurRad="38100" dist="38100" dir="2700000" algn="tl">
                    <a:srgbClr val="000000">
                      <a:alpha val="43137"/>
                    </a:srgbClr>
                  </a:outerShdw>
                </a:effectLst>
                <a:latin typeface="Arial" panose="020B0604020202020204" pitchFamily="34" charset="0"/>
                <a:ea typeface="euclid_circular_a"/>
                <a:cs typeface="Arial" panose="020B0604020202020204" pitchFamily="34" charset="0"/>
              </a:rPr>
              <a:t>Built-in Functions</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euclid_circular_a"/>
              <a:cs typeface="Arial" panose="020B0604020202020204" pitchFamily="34" charset="0"/>
            </a:endParaRPr>
          </a:p>
        </p:txBody>
      </p:sp>
      <p:sp>
        <p:nvSpPr>
          <p:cNvPr id="3" name="Text Box 2"/>
          <p:cNvSpPr txBox="1"/>
          <p:nvPr/>
        </p:nvSpPr>
        <p:spPr>
          <a:xfrm>
            <a:off x="9492615" y="623570"/>
            <a:ext cx="2348230" cy="3784600"/>
          </a:xfrm>
          <a:prstGeom prst="rect">
            <a:avLst/>
          </a:prstGeom>
        </p:spPr>
        <p:txBody>
          <a:bodyPr wrap="square">
            <a:spAutoFit/>
          </a:bodyPr>
          <a:p>
            <a:pPr marL="0" indent="0">
              <a:lnSpc>
                <a:spcPct val="10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
              </a:rPr>
              <a:t>Python abs()</a:t>
            </a:r>
            <a:endParaRPr sz="1600" b="0" i="0">
              <a:solidFill>
                <a:srgbClr val="25265E"/>
              </a:solidFill>
              <a:latin typeface="Arial" panose="020B0604020202020204" pitchFamily="34" charset="0"/>
              <a:ea typeface="euclid_circular_a"/>
              <a:cs typeface="Arial" panose="020B0604020202020204" pitchFamily="34" charset="0"/>
              <a:hlinkClick r:id="rId1"/>
            </a:endParaRPr>
          </a:p>
          <a:p>
            <a:pPr marL="0" indent="0">
              <a:lnSpc>
                <a:spcPct val="10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2"/>
              </a:rPr>
              <a:t>Python any()</a:t>
            </a:r>
            <a:endParaRPr sz="1600" b="0" i="0">
              <a:solidFill>
                <a:srgbClr val="25265E"/>
              </a:solidFill>
              <a:latin typeface="Arial" panose="020B0604020202020204" pitchFamily="34" charset="0"/>
              <a:ea typeface="euclid_circular_a"/>
              <a:cs typeface="Arial" panose="020B0604020202020204" pitchFamily="34" charset="0"/>
              <a:hlinkClick r:id="rId2"/>
            </a:endParaRPr>
          </a:p>
          <a:p>
            <a:pPr marL="0" indent="0">
              <a:lnSpc>
                <a:spcPct val="10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3"/>
              </a:rPr>
              <a:t>Python all()</a:t>
            </a:r>
            <a:endParaRPr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enumerate()</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staticmethod()</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filter()</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hlinkClick r:id="rId3"/>
              </a:rPr>
              <a:t>Python eval()</a:t>
            </a:r>
            <a:endParaRPr lang="en-US" altLang="en-US" sz="1600" b="0" i="0">
              <a:solidFill>
                <a:srgbClr val="25265E"/>
              </a:solidFill>
              <a:latin typeface="Arial" panose="020B0604020202020204" pitchFamily="34" charset="0"/>
              <a:ea typeface="euclid_circular_a"/>
              <a:cs typeface="Arial" panose="020B0604020202020204" pitchFamily="34" charset="0"/>
              <a:hlinkClick r:id="rId3"/>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format()</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hash()</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input()</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id()</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isinstance()</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map()</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property()</a:t>
            </a:r>
            <a:endParaRPr lang="en-US" altLang="en-US" sz="16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ct val="0"/>
              </a:spcAft>
              <a:buFont typeface="Arial" panose="020B0604020202020204"/>
              <a:buChar char="•"/>
            </a:pPr>
            <a:r>
              <a:rPr lang="en-US" altLang="en-US" sz="1600" b="0" i="0">
                <a:solidFill>
                  <a:srgbClr val="25265E"/>
                </a:solidFill>
                <a:latin typeface="Arial" panose="020B0604020202020204" pitchFamily="34" charset="0"/>
                <a:ea typeface="euclid_circular_a"/>
                <a:cs typeface="Arial" panose="020B0604020202020204" pitchFamily="34" charset="0"/>
              </a:rPr>
              <a:t>Python range()</a:t>
            </a:r>
            <a:endParaRPr lang="en-US" altLang="en-US" sz="1600" b="0" i="0">
              <a:solidFill>
                <a:srgbClr val="25265E"/>
              </a:solidFill>
              <a:latin typeface="Arial" panose="020B0604020202020204" pitchFamily="34" charset="0"/>
              <a:ea typeface="euclid_circular_a"/>
              <a:cs typeface="Arial" panose="020B0604020202020204" pitchFamily="34" charset="0"/>
            </a:endParaRPr>
          </a:p>
        </p:txBody>
      </p:sp>
      <p:sp>
        <p:nvSpPr>
          <p:cNvPr id="4" name="Text Box 3"/>
          <p:cNvSpPr txBox="1"/>
          <p:nvPr/>
        </p:nvSpPr>
        <p:spPr>
          <a:xfrm>
            <a:off x="1016000" y="1437958"/>
            <a:ext cx="5080000" cy="1322070"/>
          </a:xfrm>
          <a:prstGeom prst="rect">
            <a:avLst/>
          </a:prstGeom>
        </p:spPr>
        <p:txBody>
          <a:bodyPr>
            <a:spAutoFit/>
          </a:bodyPr>
          <a:p>
            <a:pPr marL="0" indent="0">
              <a:lnSpc>
                <a:spcPct val="100000"/>
              </a:lnSpc>
              <a:spcBef>
                <a:spcPct val="0"/>
              </a:spcBef>
              <a:spcAft>
                <a:spcPct val="0"/>
              </a:spcAft>
              <a:buFont typeface="Arial" panose="020B0604020202020204"/>
              <a:buChar char="•"/>
            </a:pPr>
            <a:r>
              <a:rPr sz="1600" b="1" i="0">
                <a:solidFill>
                  <a:srgbClr val="0556F3"/>
                </a:solidFill>
                <a:latin typeface="euclid_circular_a"/>
                <a:ea typeface="euclid_circular_a"/>
                <a:hlinkClick r:id="rId4"/>
              </a:rPr>
              <a:t>Python map()</a:t>
            </a:r>
            <a:endParaRPr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sz="1600" b="1" i="0">
                <a:solidFill>
                  <a:srgbClr val="0556F3"/>
                </a:solidFill>
                <a:latin typeface="euclid_circular_a"/>
                <a:ea typeface="euclid_circular_a"/>
                <a:hlinkClick r:id="rId4"/>
              </a:rPr>
              <a:t>REDUCE </a:t>
            </a:r>
            <a:endParaRPr lang="en-US"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sz="1600" b="1" i="0">
                <a:solidFill>
                  <a:srgbClr val="0556F3"/>
                </a:solidFill>
                <a:latin typeface="euclid_circular_a"/>
                <a:ea typeface="euclid_circular_a"/>
                <a:hlinkClick r:id="rId4"/>
              </a:rPr>
              <a:t>FILTERS</a:t>
            </a:r>
            <a:endParaRPr lang="en-US"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altLang="en-US" sz="1600" b="1" i="0">
                <a:solidFill>
                  <a:srgbClr val="0556F3"/>
                </a:solidFill>
                <a:latin typeface="euclid_circular_a"/>
                <a:ea typeface="euclid_circular_a"/>
                <a:hlinkClick r:id="rId4"/>
              </a:rPr>
              <a:t>Python zip()</a:t>
            </a:r>
            <a:endParaRPr lang="en-US" altLang="en-US" sz="1600" b="1" i="0">
              <a:solidFill>
                <a:srgbClr val="0556F3"/>
              </a:solidFill>
              <a:latin typeface="euclid_circular_a"/>
              <a:ea typeface="euclid_circular_a"/>
              <a:hlinkClick r:id="rId4"/>
            </a:endParaRPr>
          </a:p>
          <a:p>
            <a:pPr marL="0" indent="0">
              <a:lnSpc>
                <a:spcPct val="100000"/>
              </a:lnSpc>
              <a:spcBef>
                <a:spcPct val="0"/>
              </a:spcBef>
              <a:spcAft>
                <a:spcPct val="0"/>
              </a:spcAft>
              <a:buFont typeface="Arial" panose="020B0604020202020204"/>
              <a:buChar char="•"/>
            </a:pPr>
            <a:r>
              <a:rPr lang="en-US" altLang="en-US" sz="1600" b="1" i="0">
                <a:solidFill>
                  <a:srgbClr val="0556F3"/>
                </a:solidFill>
                <a:latin typeface="euclid_circular_a"/>
                <a:ea typeface="euclid_circular_a"/>
              </a:rPr>
              <a:t>SUPER()</a:t>
            </a:r>
            <a:endParaRPr lang="en-US" altLang="en-US" sz="1600" b="1" i="0">
              <a:solidFill>
                <a:srgbClr val="0556F3"/>
              </a:solidFill>
              <a:latin typeface="euclid_circular_a"/>
              <a:ea typeface="euclid_circular_a"/>
            </a:endParaRPr>
          </a:p>
        </p:txBody>
      </p:sp>
      <p:sp>
        <p:nvSpPr>
          <p:cNvPr id="6" name="Text Box 5"/>
          <p:cNvSpPr txBox="1"/>
          <p:nvPr/>
        </p:nvSpPr>
        <p:spPr>
          <a:xfrm>
            <a:off x="634365" y="2834640"/>
            <a:ext cx="5080000" cy="1446530"/>
          </a:xfrm>
          <a:prstGeom prst="rect">
            <a:avLst/>
          </a:prstGeom>
        </p:spPr>
        <p:txBody>
          <a:bodyPr>
            <a:spAutoFit/>
          </a:bodyPr>
          <a:p>
            <a:pPr marL="0" indent="0">
              <a:lnSpc>
                <a:spcPct val="84000"/>
              </a:lnSpc>
              <a:spcBef>
                <a:spcPct val="0"/>
              </a:spcBef>
              <a:spcAft>
                <a:spcPts val="1000"/>
              </a:spcAft>
            </a:pPr>
            <a:r>
              <a:rPr sz="3200" b="1" i="0">
                <a:solidFill>
                  <a:srgbClr val="25265E"/>
                </a:solidFill>
                <a:latin typeface="Arial" panose="020B0604020202020204" pitchFamily="34" charset="0"/>
                <a:ea typeface="euclid_circular_a"/>
                <a:cs typeface="Arial" panose="020B0604020202020204" pitchFamily="34" charset="0"/>
              </a:rPr>
              <a:t>Python map() Function</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84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The </a:t>
            </a:r>
            <a:r>
              <a:rPr sz="1600" b="0" i="0">
                <a:solidFill>
                  <a:srgbClr val="25265E"/>
                </a:solidFill>
                <a:latin typeface="Arial" panose="020B0604020202020204" pitchFamily="34" charset="0"/>
                <a:ea typeface="Droid Sans Mono"/>
                <a:cs typeface="Arial" panose="020B0604020202020204" pitchFamily="34" charset="0"/>
              </a:rPr>
              <a:t>map()</a:t>
            </a:r>
            <a:r>
              <a:rPr sz="2100" b="0" i="0">
                <a:solidFill>
                  <a:srgbClr val="25265E"/>
                </a:solidFill>
                <a:latin typeface="Arial" panose="020B0604020202020204" pitchFamily="34" charset="0"/>
                <a:ea typeface="euclid_circular_a"/>
                <a:cs typeface="Arial" panose="020B0604020202020204" pitchFamily="34" charset="0"/>
              </a:rPr>
              <a:t> function executes a given function to each element of an iterable (such as </a:t>
            </a:r>
            <a:r>
              <a:rPr sz="2100" b="0" i="0">
                <a:solidFill>
                  <a:srgbClr val="0556F3"/>
                </a:solidFill>
                <a:latin typeface="Arial" panose="020B0604020202020204" pitchFamily="34" charset="0"/>
                <a:ea typeface="euclid_circular_a"/>
                <a:cs typeface="Arial" panose="020B0604020202020204" pitchFamily="34" charset="0"/>
                <a:hlinkClick r:id="rId5"/>
              </a:rPr>
              <a:t>lists</a:t>
            </a:r>
            <a:r>
              <a:rPr sz="2100" b="0" i="0">
                <a:solidFill>
                  <a:srgbClr val="25265E"/>
                </a:solidFill>
                <a:latin typeface="Arial" panose="020B0604020202020204" pitchFamily="34" charset="0"/>
                <a:ea typeface="euclid_circular_a"/>
                <a:cs typeface="Arial" panose="020B0604020202020204" pitchFamily="34" charset="0"/>
              </a:rPr>
              <a:t>, </a:t>
            </a:r>
            <a:r>
              <a:rPr sz="2100" b="0" i="0">
                <a:solidFill>
                  <a:srgbClr val="0556F3"/>
                </a:solidFill>
                <a:latin typeface="Arial" panose="020B0604020202020204" pitchFamily="34" charset="0"/>
                <a:ea typeface="euclid_circular_a"/>
                <a:cs typeface="Arial" panose="020B0604020202020204" pitchFamily="34" charset="0"/>
                <a:hlinkClick r:id="rId6"/>
              </a:rPr>
              <a:t>tuples</a:t>
            </a:r>
            <a:r>
              <a:rPr sz="2100" b="0" i="0">
                <a:solidFill>
                  <a:srgbClr val="25265E"/>
                </a:solidFill>
                <a:latin typeface="Arial" panose="020B0604020202020204" pitchFamily="34" charset="0"/>
                <a:ea typeface="euclid_circular_a"/>
                <a:cs typeface="Arial" panose="020B0604020202020204" pitchFamily="34" charset="0"/>
              </a:rPr>
              <a:t>, etc.).</a:t>
            </a:r>
            <a:endParaRPr sz="2100" b="0" i="0">
              <a:solidFill>
                <a:srgbClr val="25265E"/>
              </a:solidFill>
              <a:latin typeface="Arial" panose="020B0604020202020204" pitchFamily="34" charset="0"/>
              <a:ea typeface="euclid_circular_a"/>
              <a:cs typeface="Arial" panose="020B0604020202020204" pitchFamily="34" charset="0"/>
            </a:endParaRPr>
          </a:p>
        </p:txBody>
      </p:sp>
      <p:sp>
        <p:nvSpPr>
          <p:cNvPr id="7" name="Text Box 6"/>
          <p:cNvSpPr txBox="1"/>
          <p:nvPr/>
        </p:nvSpPr>
        <p:spPr>
          <a:xfrm>
            <a:off x="6096000" y="1094105"/>
            <a:ext cx="4105910" cy="4246245"/>
          </a:xfrm>
          <a:prstGeom prst="rect">
            <a:avLst/>
          </a:prstGeom>
          <a:noFill/>
        </p:spPr>
        <p:txBody>
          <a:bodyPr wrap="square" rtlCol="0" anchor="t">
            <a:spAutoFit/>
          </a:bodyPr>
          <a:p>
            <a:r>
              <a:rPr lang="en-US" altLang="en-US"/>
              <a:t>numbers = [1,2,3,4]</a:t>
            </a:r>
            <a:endParaRPr lang="en-US" altLang="en-US"/>
          </a:p>
          <a:p>
            <a:endParaRPr lang="en-US" altLang="en-US"/>
          </a:p>
          <a:p>
            <a:r>
              <a:rPr lang="en-US" altLang="en-US"/>
              <a:t># returns the square of a number</a:t>
            </a:r>
            <a:endParaRPr lang="en-US" altLang="en-US"/>
          </a:p>
          <a:p>
            <a:r>
              <a:rPr lang="en-US" altLang="en-US"/>
              <a:t>def square(number):</a:t>
            </a:r>
            <a:endParaRPr lang="en-US" altLang="en-US"/>
          </a:p>
          <a:p>
            <a:r>
              <a:rPr lang="en-US" altLang="en-US"/>
              <a:t>  return number * number</a:t>
            </a:r>
            <a:endParaRPr lang="en-US" altLang="en-US"/>
          </a:p>
          <a:p>
            <a:endParaRPr lang="en-US" altLang="en-US"/>
          </a:p>
          <a:p>
            <a:r>
              <a:rPr lang="en-US" altLang="en-US"/>
              <a:t># apply square() to each item of the numbers list</a:t>
            </a:r>
            <a:endParaRPr lang="en-US" altLang="en-US"/>
          </a:p>
          <a:p>
            <a:r>
              <a:rPr lang="en-US" altLang="en-US"/>
              <a:t>squared_numbers = map(square, numbers)</a:t>
            </a:r>
            <a:endParaRPr lang="en-US" altLang="en-US"/>
          </a:p>
          <a:p>
            <a:endParaRPr lang="en-US" altLang="en-US"/>
          </a:p>
          <a:p>
            <a:r>
              <a:rPr lang="en-US" altLang="en-US"/>
              <a:t># converting to list for printing</a:t>
            </a:r>
            <a:endParaRPr lang="en-US" altLang="en-US"/>
          </a:p>
          <a:p>
            <a:r>
              <a:rPr lang="en-US" altLang="en-US"/>
              <a:t>result = list(squared_numbers)</a:t>
            </a:r>
            <a:endParaRPr lang="en-US" altLang="en-US"/>
          </a:p>
          <a:p>
            <a:r>
              <a:rPr lang="en-US" altLang="en-US"/>
              <a:t>print(result) </a:t>
            </a:r>
            <a:endParaRPr lang="en-US" altLang="en-US"/>
          </a:p>
          <a:p>
            <a:r>
              <a:rPr lang="en-US" altLang="en-US"/>
              <a:t># Output: [1,4,9,16]</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34975" y="186055"/>
            <a:ext cx="10050780" cy="3975735"/>
          </a:xfrm>
          <a:prstGeom prst="rect">
            <a:avLst/>
          </a:prstGeom>
        </p:spPr>
        <p:txBody>
          <a:bodyPr wrap="square">
            <a:spAutoFit/>
          </a:bodyPr>
          <a:p>
            <a:pPr marL="0" indent="0">
              <a:lnSpc>
                <a:spcPct val="104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map() Syntax</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map() Arguments</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800"/>
              </a:spcAft>
            </a:pPr>
            <a:r>
              <a:rPr sz="2100" b="0" i="0">
                <a:latin typeface="Arial" panose="020B0604020202020204" pitchFamily="34" charset="0"/>
                <a:ea typeface="euclid_circular_a"/>
                <a:cs typeface="Arial" panose="020B0604020202020204" pitchFamily="34" charset="0"/>
              </a:rPr>
              <a:t>The </a:t>
            </a:r>
            <a:r>
              <a:rPr sz="1600" b="0" i="0">
                <a:latin typeface="Arial" panose="020B0604020202020204" pitchFamily="34" charset="0"/>
                <a:ea typeface="Droid Sans Mono"/>
                <a:cs typeface="Arial" panose="020B0604020202020204" pitchFamily="34" charset="0"/>
              </a:rPr>
              <a:t>map()</a:t>
            </a:r>
            <a:r>
              <a:rPr sz="2100" b="0" i="0">
                <a:latin typeface="Arial" panose="020B0604020202020204" pitchFamily="34" charset="0"/>
                <a:ea typeface="euclid_circular_a"/>
                <a:cs typeface="Arial" panose="020B0604020202020204" pitchFamily="34" charset="0"/>
              </a:rPr>
              <a:t> function takes two arguments:</a:t>
            </a:r>
            <a:endParaRPr sz="2100" b="0" i="0">
              <a:latin typeface="Arial" panose="020B0604020202020204" pitchFamily="34" charset="0"/>
              <a:ea typeface="euclid_circular_a"/>
              <a:cs typeface="Arial" panose="020B0604020202020204" pitchFamily="34" charset="0"/>
            </a:endParaRPr>
          </a:p>
          <a:p>
            <a:pPr marL="457200" lvl="1" indent="0">
              <a:lnSpc>
                <a:spcPct val="104000"/>
              </a:lnSpc>
              <a:spcBef>
                <a:spcPct val="0"/>
              </a:spcBef>
              <a:spcAft>
                <a:spcPct val="0"/>
              </a:spcAft>
              <a:buFont typeface="Arial" panose="020B0604020202020204"/>
              <a:buChar char="•"/>
            </a:pPr>
            <a:r>
              <a:rPr sz="2100" b="0" i="0">
                <a:latin typeface="Arial" panose="020B0604020202020204" pitchFamily="34" charset="0"/>
                <a:ea typeface="euclid_circular_a"/>
                <a:cs typeface="Arial" panose="020B0604020202020204" pitchFamily="34" charset="0"/>
              </a:rPr>
              <a:t>function - a function that is applied to each element of an iterable.</a:t>
            </a:r>
            <a:endParaRPr sz="2100" b="0" i="0">
              <a:latin typeface="Arial" panose="020B0604020202020204" pitchFamily="34" charset="0"/>
              <a:ea typeface="euclid_circular_a"/>
              <a:cs typeface="Arial" panose="020B0604020202020204" pitchFamily="34" charset="0"/>
            </a:endParaRPr>
          </a:p>
          <a:p>
            <a:pPr marL="457200" lvl="1" indent="0">
              <a:lnSpc>
                <a:spcPct val="104000"/>
              </a:lnSpc>
              <a:spcBef>
                <a:spcPct val="0"/>
              </a:spcBef>
              <a:spcAft>
                <a:spcPct val="0"/>
              </a:spcAft>
              <a:buFont typeface="Arial" panose="020B0604020202020204"/>
              <a:buChar char="•"/>
            </a:pPr>
            <a:r>
              <a:rPr sz="2100" b="0" i="0">
                <a:latin typeface="Arial" panose="020B0604020202020204" pitchFamily="34" charset="0"/>
                <a:ea typeface="euclid_circular_a"/>
                <a:cs typeface="Arial" panose="020B0604020202020204" pitchFamily="34" charset="0"/>
              </a:rPr>
              <a:t>iterables - iterables such as lists, tuples, etc.</a:t>
            </a:r>
            <a:endParaRPr sz="2100" b="0" i="0">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ct val="0"/>
              </a:spcAft>
            </a:pPr>
            <a:r>
              <a:rPr sz="2100" b="0" i="0">
                <a:latin typeface="Arial" panose="020B0604020202020204" pitchFamily="34" charset="0"/>
                <a:ea typeface="euclid_circular_a"/>
                <a:cs typeface="Arial" panose="020B0604020202020204" pitchFamily="34" charset="0"/>
              </a:rPr>
              <a:t>Note: We can pass more than one iterable to the </a:t>
            </a:r>
            <a:r>
              <a:rPr sz="1600" b="0" i="0">
                <a:latin typeface="Arial" panose="020B0604020202020204" pitchFamily="34" charset="0"/>
                <a:ea typeface="Droid Sans Mono"/>
                <a:cs typeface="Arial" panose="020B0604020202020204" pitchFamily="34" charset="0"/>
              </a:rPr>
              <a:t>map()</a:t>
            </a:r>
            <a:r>
              <a:rPr sz="2100" b="0" i="0">
                <a:latin typeface="Arial" panose="020B0604020202020204" pitchFamily="34" charset="0"/>
                <a:ea typeface="euclid_circular_a"/>
                <a:cs typeface="Arial" panose="020B0604020202020204" pitchFamily="34" charset="0"/>
              </a:rPr>
              <a:t> function.</a:t>
            </a:r>
            <a:endParaRPr sz="2100" b="0" i="0">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map() Return Value</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4000"/>
              </a:lnSpc>
              <a:spcBef>
                <a:spcPct val="0"/>
              </a:spcBef>
              <a:spcAft>
                <a:spcPts val="800"/>
              </a:spcAft>
            </a:pPr>
            <a:r>
              <a:rPr sz="2100" b="0" i="0">
                <a:latin typeface="Arial" panose="020B0604020202020204" pitchFamily="34" charset="0"/>
                <a:ea typeface="euclid_circular_a"/>
                <a:cs typeface="Arial" panose="020B0604020202020204" pitchFamily="34" charset="0"/>
              </a:rPr>
              <a:t>The </a:t>
            </a:r>
            <a:r>
              <a:rPr sz="1600" b="0" i="0">
                <a:latin typeface="Arial" panose="020B0604020202020204" pitchFamily="34" charset="0"/>
                <a:ea typeface="Droid Sans Mono"/>
                <a:cs typeface="Arial" panose="020B0604020202020204" pitchFamily="34" charset="0"/>
              </a:rPr>
              <a:t>map()</a:t>
            </a:r>
            <a:r>
              <a:rPr sz="2100" b="0" i="0">
                <a:latin typeface="Arial" panose="020B0604020202020204" pitchFamily="34" charset="0"/>
                <a:ea typeface="euclid_circular_a"/>
                <a:cs typeface="Arial" panose="020B0604020202020204" pitchFamily="34" charset="0"/>
              </a:rPr>
              <a:t> function returns a map object, which can be easily converted to lists, tuples, etc.</a:t>
            </a:r>
            <a:endParaRPr sz="2100" b="0" i="0">
              <a:latin typeface="Arial" panose="020B0604020202020204" pitchFamily="34" charset="0"/>
              <a:ea typeface="euclid_circular_a"/>
              <a:cs typeface="Arial" panose="020B0604020202020204" pitchFamily="34" charset="0"/>
            </a:endParaRPr>
          </a:p>
        </p:txBody>
      </p:sp>
      <p:sp>
        <p:nvSpPr>
          <p:cNvPr id="3" name="Text Box 2"/>
          <p:cNvSpPr txBox="1"/>
          <p:nvPr/>
        </p:nvSpPr>
        <p:spPr>
          <a:xfrm>
            <a:off x="314960" y="5842635"/>
            <a:ext cx="10571480" cy="368300"/>
          </a:xfrm>
          <a:prstGeom prst="rect">
            <a:avLst/>
          </a:prstGeom>
          <a:noFill/>
        </p:spPr>
        <p:txBody>
          <a:bodyPr wrap="square" rtlCol="0" anchor="t">
            <a:spAutoFit/>
          </a:bodyPr>
          <a:p>
            <a:r>
              <a:rPr lang="en-US" altLang="en-US"/>
              <a:t>https://www.programiz.com/python-programming/methods/built-in/map</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3025" y="-69850"/>
            <a:ext cx="5959475" cy="5998210"/>
          </a:xfrm>
          <a:prstGeom prst="rect">
            <a:avLst/>
          </a:prstGeom>
        </p:spPr>
        <p:txBody>
          <a:bodyPr wrap="square">
            <a:noAutofit/>
          </a:bodyPr>
          <a:p>
            <a:pPr>
              <a:spcAft>
                <a:spcPct val="60000"/>
              </a:spcAft>
            </a:pPr>
            <a:r>
              <a:rPr sz="2300" b="1">
                <a:solidFill>
                  <a:srgbClr val="FF0000"/>
                </a:solidFill>
                <a:effectLst>
                  <a:outerShdw blurRad="38100" dist="38100" dir="2700000" algn="tl">
                    <a:srgbClr val="000000">
                      <a:alpha val="43137"/>
                    </a:srgbClr>
                  </a:outerShdw>
                </a:effectLst>
              </a:rPr>
              <a:t>🔁 1. map() Function</a:t>
            </a:r>
            <a:endParaRPr sz="2300" b="1">
              <a:solidFill>
                <a:srgbClr val="FF0000"/>
              </a:solidFill>
              <a:effectLst>
                <a:outerShdw blurRad="38100" dist="38100" dir="2700000" algn="tl">
                  <a:srgbClr val="000000">
                    <a:alpha val="43137"/>
                  </a:srgbClr>
                </a:outerShdw>
              </a:effectLst>
            </a:endParaRPr>
          </a:p>
          <a:p>
            <a:pPr>
              <a:buFont typeface="Arial" panose="020B0604020202020204"/>
              <a:buChar char="•"/>
            </a:pPr>
            <a:r>
              <a:rPr sz="1600"/>
              <a:t>Purpose: Applies a given function to all items in an iterable (like a list).</a:t>
            </a:r>
            <a:endParaRPr sz="1600"/>
          </a:p>
          <a:p>
            <a:pPr>
              <a:buFont typeface="Arial" panose="020B0604020202020204"/>
              <a:buChar char="•"/>
            </a:pPr>
            <a:r>
              <a:rPr sz="1600"/>
              <a:t>Syntax: map(function, iterable)</a:t>
            </a:r>
            <a:endParaRPr sz="1600"/>
          </a:p>
          <a:p>
            <a:pPr>
              <a:spcAft>
                <a:spcPct val="60000"/>
              </a:spcAft>
            </a:pPr>
            <a:r>
              <a:rPr sz="2200" b="1"/>
              <a:t>✅ Example 1: Square Each Number in a List</a:t>
            </a:r>
            <a:endParaRPr sz="2200" b="1"/>
          </a:p>
          <a:p>
            <a:pPr lvl="1"/>
            <a:r>
              <a:rPr lang="en-US" altLang="en-US" sz="1600"/>
              <a:t>numbers = [1, 2, 3, 4, 5]</a:t>
            </a:r>
            <a:endParaRPr lang="en-US" altLang="en-US" sz="1600"/>
          </a:p>
          <a:p>
            <a:pPr lvl="1"/>
            <a:r>
              <a:rPr lang="en-US" altLang="en-US" sz="1600"/>
              <a:t>squared = list(map(lambda x: x ** 2, numbers))</a:t>
            </a:r>
            <a:endParaRPr lang="en-US" altLang="en-US" sz="1600"/>
          </a:p>
          <a:p>
            <a:pPr lvl="1"/>
            <a:r>
              <a:rPr lang="en-US" altLang="en-US" sz="1600"/>
              <a:t>print(squared)</a:t>
            </a:r>
            <a:endParaRPr lang="en-US" altLang="en-US" sz="1600"/>
          </a:p>
          <a:p>
            <a:r>
              <a:rPr sz="1600"/>
              <a:t>Output:</a:t>
            </a:r>
            <a:endParaRPr sz="1600"/>
          </a:p>
          <a:p>
            <a:r>
              <a:rPr sz="1600"/>
              <a:t>Explanation: lambda x: x**2 squares each number in the list.</a:t>
            </a:r>
            <a:endParaRPr sz="1600"/>
          </a:p>
          <a:p>
            <a:pPr>
              <a:spcAft>
                <a:spcPct val="60000"/>
              </a:spcAft>
            </a:pPr>
            <a:r>
              <a:rPr sz="2200" b="1"/>
              <a:t>✅ Example 2: Convert List of Strings to Uppercase</a:t>
            </a:r>
            <a:endParaRPr sz="2200" b="1"/>
          </a:p>
          <a:p>
            <a:pPr lvl="1"/>
            <a:r>
              <a:rPr lang="en-US" altLang="en-US" sz="1600"/>
              <a:t>words = ['apple', 'banana', 'cherry']</a:t>
            </a:r>
            <a:endParaRPr lang="en-US" altLang="en-US" sz="1600"/>
          </a:p>
          <a:p>
            <a:pPr lvl="1"/>
            <a:r>
              <a:rPr lang="en-US" altLang="en-US" sz="1600"/>
              <a:t>upper_words = list(map(str.upper, words))</a:t>
            </a:r>
            <a:endParaRPr lang="en-US" altLang="en-US" sz="1600"/>
          </a:p>
          <a:p>
            <a:pPr lvl="1"/>
            <a:r>
              <a:rPr lang="en-US" altLang="en-US" sz="1600"/>
              <a:t>print(upper_words)</a:t>
            </a:r>
            <a:endParaRPr lang="en-US" altLang="en-US" sz="1600"/>
          </a:p>
          <a:p>
            <a:r>
              <a:rPr sz="1600"/>
              <a:t>Output:</a:t>
            </a:r>
            <a:endParaRPr sz="1600"/>
          </a:p>
          <a:p>
            <a:r>
              <a:rPr sz="1600"/>
              <a:t>Explanation: str.upper converts each string in the list to uppercase.</a:t>
            </a:r>
            <a:endParaRPr sz="1600"/>
          </a:p>
          <a:p>
            <a:pPr>
              <a:spcAft>
                <a:spcPct val="60000"/>
              </a:spcAft>
            </a:pPr>
            <a:endParaRPr sz="2300" b="1"/>
          </a:p>
        </p:txBody>
      </p:sp>
      <p:sp>
        <p:nvSpPr>
          <p:cNvPr id="6" name="Text Box 5"/>
          <p:cNvSpPr txBox="1"/>
          <p:nvPr/>
        </p:nvSpPr>
        <p:spPr>
          <a:xfrm>
            <a:off x="6096000" y="354330"/>
            <a:ext cx="6096000" cy="2967990"/>
          </a:xfrm>
          <a:prstGeom prst="rect">
            <a:avLst/>
          </a:prstGeom>
          <a:noFill/>
        </p:spPr>
        <p:txBody>
          <a:bodyPr wrap="square" rtlCol="0" anchor="t">
            <a:spAutoFit/>
          </a:bodyPr>
          <a:p>
            <a:pPr>
              <a:spcAft>
                <a:spcPct val="60000"/>
              </a:spcAft>
            </a:pPr>
            <a:r>
              <a:rPr sz="2200" b="1">
                <a:sym typeface="+mn-ea"/>
              </a:rPr>
              <a:t>✅ Example 3: Convert Temperatures from Celsius to Fahrenheit</a:t>
            </a:r>
            <a:endParaRPr sz="2200" b="1"/>
          </a:p>
          <a:p>
            <a:pPr lvl="1"/>
            <a:r>
              <a:rPr lang="en-US" altLang="en-US" sz="1600">
                <a:sym typeface="+mn-ea"/>
              </a:rPr>
              <a:t>celsius = [0, 10, 20, 30]</a:t>
            </a:r>
            <a:endParaRPr lang="en-US" altLang="en-US" sz="1600"/>
          </a:p>
          <a:p>
            <a:pPr lvl="1"/>
            <a:r>
              <a:rPr lang="en-US" altLang="en-US" sz="1600">
                <a:sym typeface="+mn-ea"/>
              </a:rPr>
              <a:t>fahrenheit = list(map(lambda c: (c * 9/5) + 32, celsius))</a:t>
            </a:r>
            <a:endParaRPr lang="en-US" altLang="en-US" sz="1600"/>
          </a:p>
          <a:p>
            <a:pPr lvl="1"/>
            <a:r>
              <a:rPr lang="en-US" altLang="en-US" sz="1600">
                <a:sym typeface="+mn-ea"/>
              </a:rPr>
              <a:t>print(fahrenheit)</a:t>
            </a:r>
            <a:endParaRPr lang="en-US" altLang="en-US" sz="1600">
              <a:sym typeface="+mn-ea"/>
            </a:endParaRPr>
          </a:p>
          <a:p>
            <a:pPr lvl="1"/>
            <a:endParaRPr lang="en-US" altLang="en-US" sz="1600"/>
          </a:p>
          <a:p>
            <a:r>
              <a:rPr sz="1600">
                <a:sym typeface="+mn-ea"/>
              </a:rPr>
              <a:t>Output:</a:t>
            </a:r>
            <a:endParaRPr sz="1600"/>
          </a:p>
          <a:p>
            <a:r>
              <a:rPr sz="1600">
                <a:sym typeface="+mn-ea"/>
              </a:rPr>
              <a:t>Explanation: The lambda function applies the temperature conversion formula to each element.</a:t>
            </a:r>
            <a:endParaRPr sz="1600"/>
          </a:p>
          <a:p>
            <a:pPr>
              <a:spcAft>
                <a:spcPct val="60000"/>
              </a:spcAft>
            </a:pPr>
            <a:endParaRPr lang="en-US" sz="16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97815" y="0"/>
            <a:ext cx="6096000" cy="6455410"/>
          </a:xfrm>
          <a:prstGeom prst="rect">
            <a:avLst/>
          </a:prstGeom>
          <a:noFill/>
        </p:spPr>
        <p:txBody>
          <a:bodyPr wrap="square" rtlCol="0" anchor="t">
            <a:spAutoFit/>
          </a:bodyPr>
          <a:p>
            <a:pPr>
              <a:spcAft>
                <a:spcPct val="60000"/>
              </a:spcAft>
            </a:pPr>
            <a:r>
              <a:rPr sz="2300" b="1">
                <a:sym typeface="+mn-ea"/>
              </a:rPr>
              <a:t>🧹 3. filter() Function</a:t>
            </a:r>
            <a:endParaRPr sz="2300" b="1"/>
          </a:p>
          <a:p>
            <a:pPr>
              <a:buFont typeface="Arial" panose="020B0604020202020204"/>
              <a:buChar char="•"/>
            </a:pPr>
            <a:r>
              <a:rPr sz="1600">
                <a:sym typeface="+mn-ea"/>
              </a:rPr>
              <a:t>Purpose: Filters items out of an iterable based on a condition (returns only items for which the function returns True).</a:t>
            </a:r>
            <a:endParaRPr sz="1600"/>
          </a:p>
          <a:p>
            <a:pPr>
              <a:buFont typeface="Arial" panose="020B0604020202020204"/>
              <a:buChar char="•"/>
            </a:pPr>
            <a:endParaRPr sz="1600"/>
          </a:p>
          <a:p>
            <a:pPr>
              <a:buFont typeface="Arial" panose="020B0604020202020204"/>
              <a:buChar char="•"/>
            </a:pPr>
            <a:r>
              <a:rPr sz="1600">
                <a:sym typeface="+mn-ea"/>
              </a:rPr>
              <a:t>Syntax: filter(function, iterable)</a:t>
            </a:r>
            <a:endParaRPr sz="1600"/>
          </a:p>
          <a:p>
            <a:pPr>
              <a:spcAft>
                <a:spcPct val="60000"/>
              </a:spcAft>
            </a:pPr>
            <a:r>
              <a:rPr sz="2200" b="1">
                <a:sym typeface="+mn-ea"/>
              </a:rPr>
              <a:t>✅ Example 1: Filter Even Numbers</a:t>
            </a:r>
            <a:endParaRPr sz="2200" b="1"/>
          </a:p>
          <a:p>
            <a:pPr lvl="1"/>
            <a:r>
              <a:rPr lang="en-US" altLang="en-US" sz="1600">
                <a:sym typeface="+mn-ea"/>
              </a:rPr>
              <a:t>numbers = [1, 2, 3, 4, 5, 6]</a:t>
            </a:r>
            <a:endParaRPr lang="en-US" altLang="en-US" sz="1600">
              <a:sym typeface="+mn-ea"/>
            </a:endParaRPr>
          </a:p>
          <a:p>
            <a:pPr lvl="1"/>
            <a:r>
              <a:rPr lang="en-US" altLang="en-US" sz="1600">
                <a:sym typeface="+mn-ea"/>
              </a:rPr>
              <a:t>evens = list(filter(lambda x: x % 2 == 0, numbers))</a:t>
            </a:r>
            <a:endParaRPr lang="en-US" altLang="en-US" sz="1600">
              <a:sym typeface="+mn-ea"/>
            </a:endParaRPr>
          </a:p>
          <a:p>
            <a:pPr lvl="1"/>
            <a:r>
              <a:rPr lang="en-US" altLang="en-US" sz="1600">
                <a:sym typeface="+mn-ea"/>
              </a:rPr>
              <a:t>print(evens)</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Keeps numbers that are divisible by 2.</a:t>
            </a:r>
            <a:endParaRPr sz="1600"/>
          </a:p>
          <a:p>
            <a:pPr>
              <a:spcAft>
                <a:spcPct val="60000"/>
              </a:spcAft>
            </a:pPr>
            <a:r>
              <a:rPr sz="2200" b="1">
                <a:sym typeface="+mn-ea"/>
              </a:rPr>
              <a:t>✅ Example 2: Filter Strings Longer Than 3 Characters</a:t>
            </a:r>
            <a:endParaRPr sz="2200" b="1"/>
          </a:p>
          <a:p>
            <a:pPr indent="457200"/>
            <a:r>
              <a:rPr lang="en-US" altLang="en-US" sz="1600">
                <a:sym typeface="+mn-ea"/>
              </a:rPr>
              <a:t>words = ['cat', 'lion', 'dog', 'elephant']</a:t>
            </a:r>
            <a:endParaRPr lang="en-US" altLang="en-US" sz="1600">
              <a:sym typeface="+mn-ea"/>
            </a:endParaRPr>
          </a:p>
          <a:p>
            <a:pPr indent="457200"/>
            <a:r>
              <a:rPr lang="en-US" altLang="en-US" sz="1600">
                <a:sym typeface="+mn-ea"/>
              </a:rPr>
              <a:t>long_words = list(filter(lambda w: len(w) &gt; 3, words))</a:t>
            </a:r>
            <a:endParaRPr lang="en-US" altLang="en-US" sz="1600">
              <a:sym typeface="+mn-ea"/>
            </a:endParaRPr>
          </a:p>
          <a:p>
            <a:pPr indent="457200"/>
            <a:r>
              <a:rPr lang="en-US" altLang="en-US" sz="1600">
                <a:sym typeface="+mn-ea"/>
              </a:rPr>
              <a:t>print(long_words)</a:t>
            </a:r>
            <a:endParaRPr lang="en-US" altLang="en-US" sz="1600">
              <a:sym typeface="+mn-ea"/>
            </a:endParaRPr>
          </a:p>
          <a:p>
            <a:pPr indent="457200"/>
            <a:endParaRPr lang="en-US" altLang="en-US" sz="1600">
              <a:sym typeface="+mn-ea"/>
            </a:endParaRPr>
          </a:p>
          <a:p>
            <a:r>
              <a:rPr sz="1600">
                <a:sym typeface="+mn-ea"/>
              </a:rPr>
              <a:t>Output:</a:t>
            </a:r>
            <a:endParaRPr sz="1600"/>
          </a:p>
          <a:p>
            <a:r>
              <a:rPr sz="1600">
                <a:sym typeface="+mn-ea"/>
              </a:rPr>
              <a:t>Explanation: Keeps strings whose length is more than 3.</a:t>
            </a:r>
            <a:endParaRPr sz="1600"/>
          </a:p>
          <a:p>
            <a:pPr>
              <a:spcAft>
                <a:spcPct val="60000"/>
              </a:spcAft>
            </a:pPr>
            <a:endParaRPr lang="en-US" sz="2300" b="1">
              <a:sym typeface="+mn-ea"/>
            </a:endParaRPr>
          </a:p>
        </p:txBody>
      </p:sp>
      <p:sp>
        <p:nvSpPr>
          <p:cNvPr id="2" name="Text Box 1"/>
          <p:cNvSpPr txBox="1"/>
          <p:nvPr/>
        </p:nvSpPr>
        <p:spPr>
          <a:xfrm>
            <a:off x="5849620" y="398145"/>
            <a:ext cx="6096000" cy="2383790"/>
          </a:xfrm>
          <a:prstGeom prst="rect">
            <a:avLst/>
          </a:prstGeom>
          <a:noFill/>
        </p:spPr>
        <p:txBody>
          <a:bodyPr wrap="square" rtlCol="0" anchor="t">
            <a:spAutoFit/>
          </a:bodyPr>
          <a:p>
            <a:pPr>
              <a:spcAft>
                <a:spcPct val="60000"/>
              </a:spcAft>
            </a:pPr>
            <a:r>
              <a:rPr sz="2200" b="1">
                <a:sym typeface="+mn-ea"/>
              </a:rPr>
              <a:t>✅ Example 3: Filter Positive Numbers</a:t>
            </a:r>
            <a:endParaRPr sz="2200" b="1"/>
          </a:p>
          <a:p>
            <a:r>
              <a:rPr lang="en-US" altLang="en-US" sz="1600">
                <a:sym typeface="+mn-ea"/>
              </a:rPr>
              <a:t>nums = [-10, 5, -2, 3, 0]</a:t>
            </a:r>
            <a:endParaRPr lang="en-US" altLang="en-US" sz="1600">
              <a:sym typeface="+mn-ea"/>
            </a:endParaRPr>
          </a:p>
          <a:p>
            <a:r>
              <a:rPr lang="en-US" altLang="en-US" sz="1600">
                <a:sym typeface="+mn-ea"/>
              </a:rPr>
              <a:t>positives = list(filter(lambda x: x &gt; 0, nums))</a:t>
            </a:r>
            <a:endParaRPr lang="en-US" altLang="en-US" sz="1600">
              <a:sym typeface="+mn-ea"/>
            </a:endParaRPr>
          </a:p>
          <a:p>
            <a:r>
              <a:rPr lang="en-US" altLang="en-US" sz="1600">
                <a:sym typeface="+mn-ea"/>
              </a:rPr>
              <a:t>print(positives)</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Keeps numbers greater than 0.</a:t>
            </a:r>
            <a:endParaRPr sz="1600"/>
          </a:p>
          <a:p>
            <a:pPr>
              <a:spcAft>
                <a:spcPct val="60000"/>
              </a:spcAft>
            </a:pPr>
            <a:endParaRPr 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5425" y="0"/>
            <a:ext cx="6096000" cy="8881110"/>
          </a:xfrm>
          <a:prstGeom prst="rect">
            <a:avLst/>
          </a:prstGeom>
          <a:noFill/>
        </p:spPr>
        <p:txBody>
          <a:bodyPr wrap="square" rtlCol="0" anchor="t">
            <a:spAutoFit/>
          </a:bodyPr>
          <a:p>
            <a:pPr>
              <a:spcAft>
                <a:spcPct val="60000"/>
              </a:spcAft>
            </a:pPr>
            <a:r>
              <a:rPr sz="24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 2. reduce() Function</a:t>
            </a:r>
            <a:endParaRPr sz="24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endParaRPr>
          </a:p>
          <a:p>
            <a:pPr>
              <a:buFont typeface="Arial" panose="020B0604020202020204"/>
              <a:buChar char="•"/>
            </a:pPr>
            <a:r>
              <a:rPr sz="1600">
                <a:sym typeface="+mn-ea"/>
              </a:rPr>
              <a:t>Purpose: Applies a rolling computation to sequential pairs of values in an iterable.</a:t>
            </a:r>
            <a:endParaRPr sz="1600"/>
          </a:p>
          <a:p>
            <a:pPr>
              <a:buFont typeface="Arial" panose="020B0604020202020204"/>
              <a:buChar char="•"/>
            </a:pPr>
            <a:endParaRPr sz="1600"/>
          </a:p>
          <a:p>
            <a:pPr>
              <a:buFont typeface="Arial" panose="020B0604020202020204"/>
              <a:buChar char="•"/>
            </a:pPr>
            <a:r>
              <a:rPr sz="1600">
                <a:sym typeface="+mn-ea"/>
              </a:rPr>
              <a:t>Syntax: reduce(function, iterable)</a:t>
            </a:r>
            <a:endParaRPr sz="1600"/>
          </a:p>
          <a:p>
            <a:pPr>
              <a:buFont typeface="Arial" panose="020B0604020202020204"/>
              <a:buChar char="•"/>
            </a:pPr>
            <a:endParaRPr sz="1600"/>
          </a:p>
          <a:p>
            <a:pPr>
              <a:buFont typeface="Arial" panose="020B0604020202020204"/>
              <a:buChar char="•"/>
            </a:pPr>
            <a:r>
              <a:rPr sz="1600">
                <a:sym typeface="+mn-ea"/>
              </a:rPr>
              <a:t>Note: You need to import it from functools.</a:t>
            </a:r>
            <a:endParaRPr sz="1600"/>
          </a:p>
          <a:p>
            <a:pPr>
              <a:spcAft>
                <a:spcPct val="60000"/>
              </a:spcAft>
            </a:pPr>
            <a:r>
              <a:rPr sz="2200" b="1">
                <a:sym typeface="+mn-ea"/>
              </a:rPr>
              <a:t>✅ Example 1: Sum All Elements in a List</a:t>
            </a:r>
            <a:endParaRPr sz="2200" b="1"/>
          </a:p>
          <a:p>
            <a:pPr lvl="1"/>
            <a:r>
              <a:rPr lang="en-US" altLang="en-US" sz="1600">
                <a:sym typeface="+mn-ea"/>
              </a:rPr>
              <a:t>from functools import reduce</a:t>
            </a:r>
            <a:endParaRPr lang="en-US" altLang="en-US" sz="1600">
              <a:sym typeface="+mn-ea"/>
            </a:endParaRPr>
          </a:p>
          <a:p>
            <a:pPr lvl="1"/>
            <a:endParaRPr lang="en-US" altLang="en-US" sz="1600">
              <a:sym typeface="+mn-ea"/>
            </a:endParaRPr>
          </a:p>
          <a:p>
            <a:pPr lvl="1"/>
            <a:r>
              <a:rPr lang="en-US" altLang="en-US" sz="1600">
                <a:sym typeface="+mn-ea"/>
              </a:rPr>
              <a:t>numbers = [1, 2, 3, 4]</a:t>
            </a:r>
            <a:endParaRPr lang="en-US" altLang="en-US" sz="1600">
              <a:sym typeface="+mn-ea"/>
            </a:endParaRPr>
          </a:p>
          <a:p>
            <a:pPr lvl="1"/>
            <a:r>
              <a:rPr lang="en-US" altLang="en-US" sz="1600">
                <a:sym typeface="+mn-ea"/>
              </a:rPr>
              <a:t>total = reduce(lambda x, y: x + y, numbers)</a:t>
            </a:r>
            <a:endParaRPr lang="en-US" altLang="en-US" sz="1600">
              <a:sym typeface="+mn-ea"/>
            </a:endParaRPr>
          </a:p>
          <a:p>
            <a:pPr lvl="1"/>
            <a:r>
              <a:rPr lang="en-US" altLang="en-US" sz="1600">
                <a:sym typeface="+mn-ea"/>
              </a:rPr>
              <a:t>print(total)</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Adds elements step-by-step: (((1+2)+3)+4)</a:t>
            </a:r>
            <a:endParaRPr sz="1600"/>
          </a:p>
          <a:p>
            <a:pPr>
              <a:spcAft>
                <a:spcPct val="60000"/>
              </a:spcAft>
            </a:pPr>
            <a:r>
              <a:rPr sz="2200" b="1">
                <a:sym typeface="+mn-ea"/>
              </a:rPr>
              <a:t>✅ Example 2: Find Maximum in a List</a:t>
            </a:r>
            <a:endParaRPr sz="2200" b="1"/>
          </a:p>
          <a:p>
            <a:pPr lvl="1"/>
            <a:r>
              <a:rPr lang="en-US" altLang="en-US" sz="1600">
                <a:sym typeface="+mn-ea"/>
              </a:rPr>
              <a:t>numbers = [5, 9, 2, 8, 1]</a:t>
            </a:r>
            <a:endParaRPr lang="en-US" altLang="en-US" sz="1600">
              <a:sym typeface="+mn-ea"/>
            </a:endParaRPr>
          </a:p>
          <a:p>
            <a:pPr lvl="1"/>
            <a:r>
              <a:rPr lang="en-US" altLang="en-US" sz="1600">
                <a:sym typeface="+mn-ea"/>
              </a:rPr>
              <a:t>maximum = reduce(lambda x, y: x if x &gt; y else y, numbers)</a:t>
            </a:r>
            <a:endParaRPr lang="en-US" altLang="en-US" sz="1600">
              <a:sym typeface="+mn-ea"/>
            </a:endParaRPr>
          </a:p>
          <a:p>
            <a:pPr lvl="1"/>
            <a:r>
              <a:rPr lang="en-US" altLang="en-US" sz="1600">
                <a:sym typeface="+mn-ea"/>
              </a:rPr>
              <a:t>print(maximum)</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Compares each pair and retains the larger number.</a:t>
            </a:r>
            <a:endParaRPr sz="1600"/>
          </a:p>
          <a:p>
            <a:pPr>
              <a:spcAft>
                <a:spcPct val="60000"/>
              </a:spcAft>
            </a:pPr>
            <a:r>
              <a:rPr sz="2200" b="1">
                <a:sym typeface="+mn-ea"/>
              </a:rPr>
              <a:t>✅ Example 3: Multiply All Elements in a List</a:t>
            </a:r>
            <a:endParaRPr sz="2200" b="1"/>
          </a:p>
          <a:p>
            <a:r>
              <a:rPr lang="en-US" altLang="en-US" sz="1600">
                <a:sym typeface="+mn-ea"/>
              </a:rPr>
              <a:t>numbers = [1, 2, 3, 4]</a:t>
            </a:r>
            <a:endParaRPr lang="en-US" altLang="en-US" sz="1600">
              <a:sym typeface="+mn-ea"/>
            </a:endParaRPr>
          </a:p>
          <a:p>
            <a:r>
              <a:rPr lang="en-US" altLang="en-US" sz="1600">
                <a:sym typeface="+mn-ea"/>
              </a:rPr>
              <a:t>product = reduce(lambda x, y: x * y, numbers)</a:t>
            </a:r>
            <a:endParaRPr lang="en-US" altLang="en-US" sz="1600">
              <a:sym typeface="+mn-ea"/>
            </a:endParaRPr>
          </a:p>
          <a:p>
            <a:r>
              <a:rPr lang="en-US" altLang="en-US" sz="1600">
                <a:sym typeface="+mn-ea"/>
              </a:rPr>
              <a:t>print(product)</a:t>
            </a:r>
            <a:endParaRPr lang="en-US" altLang="en-US" sz="1600">
              <a:sym typeface="+mn-ea"/>
            </a:endParaRPr>
          </a:p>
          <a:p>
            <a:endParaRPr lang="en-US" altLang="en-US" sz="1600">
              <a:sym typeface="+mn-ea"/>
            </a:endParaRPr>
          </a:p>
          <a:p>
            <a:r>
              <a:rPr sz="1600">
                <a:sym typeface="+mn-ea"/>
              </a:rPr>
              <a:t>Output:</a:t>
            </a:r>
            <a:endParaRPr sz="1600"/>
          </a:p>
          <a:p>
            <a:r>
              <a:rPr sz="1600">
                <a:sym typeface="+mn-ea"/>
              </a:rPr>
              <a:t>Explanation: Multiplies numbers step-by-step: (((1*2)*3)*4)</a:t>
            </a:r>
            <a:endParaRPr lang="en-US" sz="1600">
              <a:sym typeface="+mn-ea"/>
            </a:endParaRPr>
          </a:p>
        </p:txBody>
      </p:sp>
      <p:sp>
        <p:nvSpPr>
          <p:cNvPr id="3" name="Text Box 2"/>
          <p:cNvSpPr txBox="1"/>
          <p:nvPr/>
        </p:nvSpPr>
        <p:spPr>
          <a:xfrm>
            <a:off x="6530340" y="0"/>
            <a:ext cx="5364480" cy="1753235"/>
          </a:xfrm>
          <a:prstGeom prst="rect">
            <a:avLst/>
          </a:prstGeom>
          <a:noFill/>
        </p:spPr>
        <p:txBody>
          <a:bodyPr wrap="square" rtlCol="0" anchor="t">
            <a:spAutoFit/>
          </a:bodyPr>
          <a:p>
            <a:r>
              <a:rPr lang="en-US" altLang="en-US"/>
              <a:t>from functools import reduce</a:t>
            </a:r>
            <a:endParaRPr lang="en-US" altLang="en-US"/>
          </a:p>
          <a:p>
            <a:endParaRPr lang="en-US" altLang="en-US"/>
          </a:p>
          <a:p>
            <a:r>
              <a:rPr lang="en-US" altLang="en-US"/>
              <a:t>numbers = [1, 2, 3, 4, 5, 6]</a:t>
            </a:r>
            <a:endParaRPr lang="en-US" altLang="en-US"/>
          </a:p>
          <a:p>
            <a:r>
              <a:rPr lang="en-US" altLang="en-US"/>
              <a:t>even_sum = reduce(lambda x, y: x + y if y % 2 == 0 else x, numbers)</a:t>
            </a:r>
            <a:endParaRPr lang="en-US" altLang="en-US"/>
          </a:p>
          <a:p>
            <a:r>
              <a:rPr lang="en-US" altLang="en-US"/>
              <a:t>print(even_sum)</a:t>
            </a:r>
            <a:endParaRPr lang="en-US"/>
          </a:p>
        </p:txBody>
      </p:sp>
      <p:sp>
        <p:nvSpPr>
          <p:cNvPr id="4" name="Text Box 3"/>
          <p:cNvSpPr txBox="1"/>
          <p:nvPr/>
        </p:nvSpPr>
        <p:spPr>
          <a:xfrm>
            <a:off x="6165215" y="1753235"/>
            <a:ext cx="6027420" cy="4799965"/>
          </a:xfrm>
          <a:prstGeom prst="rect">
            <a:avLst/>
          </a:prstGeom>
          <a:noFill/>
        </p:spPr>
        <p:txBody>
          <a:bodyPr wrap="square" rtlCol="0" anchor="t">
            <a:spAutoFit/>
          </a:bodyPr>
          <a:p>
            <a:r>
              <a:rPr lang="en-US" altLang="en-US"/>
              <a:t>from functools import reduce</a:t>
            </a:r>
            <a:endParaRPr lang="en-US" altLang="en-US"/>
          </a:p>
          <a:p>
            <a:endParaRPr lang="en-US" altLang="en-US"/>
          </a:p>
          <a:p>
            <a:r>
              <a:rPr lang="en-US" altLang="en-US"/>
              <a:t># Helper function to check if a number is prime</a:t>
            </a:r>
            <a:endParaRPr lang="en-US" altLang="en-US"/>
          </a:p>
          <a:p>
            <a:r>
              <a:rPr lang="en-US" altLang="en-US"/>
              <a:t>def is_prime(n):</a:t>
            </a:r>
            <a:endParaRPr lang="en-US" altLang="en-US"/>
          </a:p>
          <a:p>
            <a:r>
              <a:rPr lang="en-US" altLang="en-US"/>
              <a:t>    if n &lt; 2:</a:t>
            </a:r>
            <a:endParaRPr lang="en-US" altLang="en-US"/>
          </a:p>
          <a:p>
            <a:r>
              <a:rPr lang="en-US" altLang="en-US"/>
              <a:t>        return False</a:t>
            </a:r>
            <a:endParaRPr lang="en-US" altLang="en-US"/>
          </a:p>
          <a:p>
            <a:r>
              <a:rPr lang="en-US" altLang="en-US"/>
              <a:t>    for i in range(2, int(n**0.5) + 1):</a:t>
            </a:r>
            <a:endParaRPr lang="en-US" altLang="en-US"/>
          </a:p>
          <a:p>
            <a:r>
              <a:rPr lang="en-US" altLang="en-US"/>
              <a:t>        if n % i == 0:</a:t>
            </a:r>
            <a:endParaRPr lang="en-US" altLang="en-US"/>
          </a:p>
          <a:p>
            <a:r>
              <a:rPr lang="en-US" altLang="en-US"/>
              <a:t>            return False</a:t>
            </a:r>
            <a:endParaRPr lang="en-US" altLang="en-US"/>
          </a:p>
          <a:p>
            <a:r>
              <a:rPr lang="en-US" altLang="en-US"/>
              <a:t>    return True</a:t>
            </a:r>
            <a:endParaRPr lang="en-US" altLang="en-US"/>
          </a:p>
          <a:p>
            <a:endParaRPr lang="en-US" altLang="en-US"/>
          </a:p>
          <a:p>
            <a:r>
              <a:rPr lang="en-US" altLang="en-US"/>
              <a:t>numbers = [1, 2, 3, 4, 5, 6, 7, 8, 9, 10]</a:t>
            </a:r>
            <a:endParaRPr lang="en-US" altLang="en-US"/>
          </a:p>
          <a:p>
            <a:r>
              <a:rPr lang="en-US" altLang="en-US"/>
              <a:t># Sum prime numbers using reduce with if condition in lambda</a:t>
            </a:r>
            <a:endParaRPr lang="en-US" altLang="en-US"/>
          </a:p>
          <a:p>
            <a:r>
              <a:rPr lang="en-US" altLang="en-US"/>
              <a:t>prime_sum = reduce(lambda x, y: x + y if is_prime(y) else x, numbers)</a:t>
            </a:r>
            <a:endParaRPr lang="en-US" altLang="en-US"/>
          </a:p>
          <a:p>
            <a:r>
              <a:rPr lang="en-US" altLang="en-US"/>
              <a:t>print(prime_sum)</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04875" y="5939155"/>
            <a:ext cx="7998460" cy="368300"/>
          </a:xfrm>
          <a:prstGeom prst="rect">
            <a:avLst/>
          </a:prstGeom>
          <a:noFill/>
        </p:spPr>
        <p:txBody>
          <a:bodyPr wrap="square" rtlCol="0" anchor="t">
            <a:spAutoFit/>
          </a:bodyPr>
          <a:p>
            <a:r>
              <a:rPr lang="en-US">
                <a:solidFill>
                  <a:srgbClr val="00B0F0"/>
                </a:solidFill>
              </a:rPr>
              <a:t>https://www.programiz.com/python-programming/getting-started</a:t>
            </a:r>
            <a:endParaRPr lang="en-US">
              <a:solidFill>
                <a:srgbClr val="00B0F0"/>
              </a:solidFill>
            </a:endParaRPr>
          </a:p>
        </p:txBody>
      </p:sp>
      <p:sp>
        <p:nvSpPr>
          <p:cNvPr id="5" name="Text Box 4"/>
          <p:cNvSpPr txBox="1"/>
          <p:nvPr/>
        </p:nvSpPr>
        <p:spPr>
          <a:xfrm>
            <a:off x="675005" y="78105"/>
            <a:ext cx="6096000" cy="2399665"/>
          </a:xfrm>
          <a:prstGeom prst="rect">
            <a:avLst/>
          </a:prstGeom>
          <a:noFill/>
        </p:spPr>
        <p:txBody>
          <a:bodyPr wrap="square" rtlCol="0" anchor="t">
            <a:spAutoFit/>
          </a:bodyPr>
          <a:p>
            <a:pPr indent="0">
              <a:buFont typeface="Arial" panose="020B0604020202020204" pitchFamily="34" charset="0"/>
              <a:buNone/>
            </a:pPr>
            <a:r>
              <a:rPr lang="en-US" sz="2400" b="1">
                <a:solidFill>
                  <a:srgbClr val="FF0000"/>
                </a:solidFill>
                <a:highlight>
                  <a:srgbClr val="FFFF00"/>
                </a:highlight>
              </a:rPr>
              <a:t>Software and Tools</a:t>
            </a:r>
            <a:endParaRPr lang="en-US"/>
          </a:p>
          <a:p>
            <a:pPr marL="285750" indent="-285750">
              <a:buFont typeface="Arial" panose="020B0604020202020204" pitchFamily="34" charset="0"/>
              <a:buChar char="•"/>
            </a:pPr>
            <a:r>
              <a:rPr lang="en-US"/>
              <a:t>https://www.python.org/downloads/</a:t>
            </a:r>
            <a:endParaRPr lang="en-US"/>
          </a:p>
          <a:p>
            <a:pPr marL="285750" indent="-285750">
              <a:buFont typeface="Arial" panose="020B0604020202020204" pitchFamily="34" charset="0"/>
              <a:buChar char="•"/>
            </a:pPr>
            <a:r>
              <a:rPr lang="en-US"/>
              <a:t>https://code.visualstudio.com/download</a:t>
            </a:r>
            <a:endParaRPr lang="en-US"/>
          </a:p>
          <a:p>
            <a:pPr marL="285750" indent="-285750">
              <a:buFont typeface="Arial" panose="020B0604020202020204" pitchFamily="34" charset="0"/>
              <a:buChar char="•"/>
            </a:pPr>
            <a:r>
              <a:rPr lang="en-US"/>
              <a:t>https://colab.research.google.com/</a:t>
            </a:r>
            <a:endParaRPr lang="en-US"/>
          </a:p>
          <a:p>
            <a:pPr marL="285750" indent="-285750">
              <a:buFont typeface="Arial" panose="020B0604020202020204" pitchFamily="34" charset="0"/>
              <a:buChar char="•"/>
            </a:pPr>
            <a:r>
              <a:rPr lang="en-US"/>
              <a:t>https://jupyter.org/install</a:t>
            </a:r>
            <a:endParaRPr lang="en-US"/>
          </a:p>
          <a:p>
            <a:pPr marL="285750" indent="-285750">
              <a:buFont typeface="Arial" panose="020B0604020202020204" pitchFamily="34" charset="0"/>
              <a:buChar char="•"/>
            </a:pPr>
            <a:r>
              <a:rPr lang="en-US"/>
              <a:t>https://www.kaggle.com/datasets</a:t>
            </a: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Text Box 5"/>
          <p:cNvSpPr txBox="1"/>
          <p:nvPr/>
        </p:nvSpPr>
        <p:spPr>
          <a:xfrm>
            <a:off x="646430" y="2286000"/>
            <a:ext cx="3040380" cy="3415030"/>
          </a:xfrm>
          <a:prstGeom prst="rect">
            <a:avLst/>
          </a:prstGeom>
          <a:noFill/>
        </p:spPr>
        <p:txBody>
          <a:bodyPr wrap="square" rtlCol="0">
            <a:spAutoFit/>
          </a:bodyPr>
          <a:p>
            <a:pPr indent="0">
              <a:buFont typeface="Arial" panose="020B0604020202020204" pitchFamily="34" charset="0"/>
              <a:buNone/>
            </a:pPr>
            <a:r>
              <a:rPr lang="en-US" altLang="en-IN" b="1">
                <a:solidFill>
                  <a:srgbClr val="FF0000"/>
                </a:solidFill>
                <a:highlight>
                  <a:srgbClr val="FFFF00"/>
                </a:highlight>
              </a:rPr>
              <a:t>Code Editors</a:t>
            </a:r>
            <a:endParaRPr lang="en-IN" altLang="en-US"/>
          </a:p>
          <a:p>
            <a:pPr marL="285750" indent="-285750">
              <a:buFont typeface="Arial" panose="020B0604020202020204" pitchFamily="34" charset="0"/>
              <a:buChar char="•"/>
            </a:pPr>
            <a:r>
              <a:rPr lang="en-IN" altLang="en-US"/>
              <a:t>python IDLE</a:t>
            </a:r>
            <a:endParaRPr lang="en-IN" altLang="en-US"/>
          </a:p>
          <a:p>
            <a:pPr marL="285750" indent="-285750">
              <a:buFont typeface="Arial" panose="020B0604020202020204" pitchFamily="34" charset="0"/>
              <a:buChar char="•"/>
            </a:pPr>
            <a:r>
              <a:rPr lang="en-IN" altLang="en-US"/>
              <a:t>CMD</a:t>
            </a:r>
            <a:endParaRPr lang="en-IN" altLang="en-US"/>
          </a:p>
          <a:p>
            <a:pPr marL="285750" indent="-285750">
              <a:buFont typeface="Arial" panose="020B0604020202020204" pitchFamily="34" charset="0"/>
              <a:buChar char="•"/>
            </a:pPr>
            <a:r>
              <a:rPr lang="en-IN" altLang="en-US"/>
              <a:t>Jupyter</a:t>
            </a:r>
            <a:endParaRPr lang="en-IN" altLang="en-US"/>
          </a:p>
          <a:p>
            <a:pPr marL="285750" indent="-285750">
              <a:buFont typeface="Arial" panose="020B0604020202020204" pitchFamily="34" charset="0"/>
              <a:buChar char="•"/>
            </a:pPr>
            <a:r>
              <a:rPr lang="en-IN" altLang="en-US"/>
              <a:t>vscode</a:t>
            </a:r>
            <a:endParaRPr lang="en-IN" altLang="en-US"/>
          </a:p>
          <a:p>
            <a:pPr marL="285750" indent="-285750">
              <a:buFont typeface="Arial" panose="020B0604020202020204" pitchFamily="34" charset="0"/>
              <a:buChar char="•"/>
            </a:pPr>
            <a:r>
              <a:rPr lang="en-IN" altLang="en-US"/>
              <a:t>pycharm</a:t>
            </a:r>
            <a:endParaRPr lang="en-IN" altLang="en-US"/>
          </a:p>
          <a:p>
            <a:pPr marL="285750" indent="-285750">
              <a:buFont typeface="Arial" panose="020B0604020202020204" pitchFamily="34" charset="0"/>
              <a:buChar char="•"/>
            </a:pPr>
            <a:r>
              <a:rPr lang="en-IN" altLang="en-US"/>
              <a:t>sublime</a:t>
            </a:r>
            <a:endParaRPr lang="en-IN" altLang="en-US"/>
          </a:p>
          <a:p>
            <a:endParaRPr lang="en-IN" altLang="en-US"/>
          </a:p>
          <a:p>
            <a:r>
              <a:rPr lang="en-IN" altLang="en-US" b="1">
                <a:solidFill>
                  <a:srgbClr val="FF0000"/>
                </a:solidFill>
                <a:highlight>
                  <a:srgbClr val="FFFF00"/>
                </a:highlight>
              </a:rPr>
              <a:t>Online</a:t>
            </a:r>
            <a:endParaRPr lang="en-IN" altLang="en-US" b="1">
              <a:solidFill>
                <a:srgbClr val="FF0000"/>
              </a:solidFill>
              <a:highlight>
                <a:srgbClr val="FFFF00"/>
              </a:highlight>
            </a:endParaRPr>
          </a:p>
          <a:p>
            <a:pPr indent="457200"/>
            <a:r>
              <a:rPr lang="en-IN" altLang="en-US"/>
              <a:t>google colab</a:t>
            </a:r>
            <a:endParaRPr lang="en-IN" altLang="en-US"/>
          </a:p>
          <a:p>
            <a:pPr indent="457200"/>
            <a:r>
              <a:rPr lang="en-IN" altLang="en-US"/>
              <a:t>kaggle</a:t>
            </a:r>
            <a:endParaRPr lang="en-IN" altLang="en-US"/>
          </a:p>
          <a:p>
            <a:pPr indent="457200"/>
            <a:r>
              <a:rPr lang="en-IN" altLang="en-US"/>
              <a:t>online python editor</a:t>
            </a:r>
            <a:endParaRPr lang="en-I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107315" y="1663699"/>
          <a:ext cx="10485120" cy="683260"/>
        </p:xfrm>
        <a:graphic>
          <a:graphicData uri="http://schemas.openxmlformats.org/drawingml/2006/table">
            <a:tbl>
              <a:tblPr/>
              <a:tblGrid>
                <a:gridCol w="3495040"/>
                <a:gridCol w="3495040"/>
                <a:gridCol w="3495040"/>
              </a:tblGrid>
              <a:tr h="180340">
                <a:tc>
                  <a:txBody>
                    <a:bodyPr/>
                    <a:p>
                      <a:r>
                        <a:rPr sz="1100"/>
                        <a:t>Function</a:t>
                      </a:r>
                      <a:endParaRPr sz="1100"/>
                    </a:p>
                  </a:txBody>
                  <a:tcPr marL="0" marR="0" marT="0" marB="0" anchor="ctr" anchorCtr="0">
                    <a:lnL>
                      <a:noFill/>
                    </a:lnL>
                    <a:lnR>
                      <a:noFill/>
                    </a:lnR>
                    <a:lnT>
                      <a:noFill/>
                    </a:lnT>
                    <a:lnB>
                      <a:noFill/>
                    </a:lnB>
                    <a:noFill/>
                  </a:tcPr>
                </a:tc>
                <a:tc>
                  <a:txBody>
                    <a:bodyPr/>
                    <a:p>
                      <a:r>
                        <a:rPr sz="1100"/>
                        <a:t>Purpose</a:t>
                      </a:r>
                      <a:endParaRPr sz="1100"/>
                    </a:p>
                  </a:txBody>
                  <a:tcPr marL="0" marR="0" marT="0" marB="0" anchor="ctr" anchorCtr="0">
                    <a:lnL>
                      <a:noFill/>
                    </a:lnL>
                    <a:lnR>
                      <a:noFill/>
                    </a:lnR>
                    <a:lnT>
                      <a:noFill/>
                    </a:lnT>
                    <a:lnB>
                      <a:noFill/>
                    </a:lnB>
                    <a:noFill/>
                  </a:tcPr>
                </a:tc>
                <a:tc>
                  <a:txBody>
                    <a:bodyPr/>
                    <a:p>
                      <a:r>
                        <a:rPr sz="1100"/>
                        <a:t>Returns</a:t>
                      </a:r>
                      <a:endParaRPr sz="1100"/>
                    </a:p>
                  </a:txBody>
                  <a:tcPr marL="0" marR="0" marT="0" marB="0" anchor="ctr" anchorCtr="0">
                    <a:lnL>
                      <a:noFill/>
                    </a:lnL>
                    <a:lnR>
                      <a:noFill/>
                    </a:lnR>
                    <a:lnT>
                      <a:noFill/>
                    </a:lnT>
                    <a:lnB>
                      <a:noFill/>
                    </a:lnB>
                    <a:noFill/>
                  </a:tcPr>
                </a:tc>
              </a:tr>
              <a:tr h="0">
                <a:tc>
                  <a:txBody>
                    <a:bodyPr/>
                    <a:p>
                      <a:r>
                        <a:rPr sz="1100"/>
                        <a:t>map()</a:t>
                      </a:r>
                      <a:endParaRPr sz="1100"/>
                    </a:p>
                  </a:txBody>
                  <a:tcPr marL="0" marR="0" marT="0" marB="0" anchor="ctr" anchorCtr="0">
                    <a:lnL>
                      <a:noFill/>
                    </a:lnL>
                    <a:lnR>
                      <a:noFill/>
                    </a:lnR>
                    <a:lnT>
                      <a:noFill/>
                    </a:lnT>
                    <a:lnB>
                      <a:noFill/>
                    </a:lnB>
                    <a:noFill/>
                  </a:tcPr>
                </a:tc>
                <a:tc>
                  <a:txBody>
                    <a:bodyPr/>
                    <a:p>
                      <a:r>
                        <a:rPr sz="1100"/>
                        <a:t>Apply a function to all items</a:t>
                      </a:r>
                      <a:endParaRPr sz="1100"/>
                    </a:p>
                  </a:txBody>
                  <a:tcPr marL="0" marR="0" marT="0" marB="0" anchor="ctr" anchorCtr="0">
                    <a:lnL>
                      <a:noFill/>
                    </a:lnL>
                    <a:lnR>
                      <a:noFill/>
                    </a:lnR>
                    <a:lnT>
                      <a:noFill/>
                    </a:lnT>
                    <a:lnB>
                      <a:noFill/>
                    </a:lnB>
                    <a:noFill/>
                  </a:tcPr>
                </a:tc>
                <a:tc>
                  <a:txBody>
                    <a:bodyPr/>
                    <a:p>
                      <a:r>
                        <a:rPr sz="1100"/>
                        <a:t>New iterable with transformed items</a:t>
                      </a:r>
                      <a:endParaRPr sz="1100"/>
                    </a:p>
                  </a:txBody>
                  <a:tcPr marL="0" marR="0" marT="0" marB="0" anchor="ctr" anchorCtr="0">
                    <a:lnL>
                      <a:noFill/>
                    </a:lnL>
                    <a:lnR>
                      <a:noFill/>
                    </a:lnR>
                    <a:lnT>
                      <a:noFill/>
                    </a:lnT>
                    <a:lnB>
                      <a:noFill/>
                    </a:lnB>
                    <a:noFill/>
                  </a:tcPr>
                </a:tc>
              </a:tr>
              <a:tr h="0">
                <a:tc>
                  <a:txBody>
                    <a:bodyPr/>
                    <a:p>
                      <a:r>
                        <a:rPr sz="1100"/>
                        <a:t>reduce()</a:t>
                      </a:r>
                      <a:endParaRPr sz="1100"/>
                    </a:p>
                  </a:txBody>
                  <a:tcPr marL="0" marR="0" marT="0" marB="0" anchor="ctr" anchorCtr="0">
                    <a:lnL>
                      <a:noFill/>
                    </a:lnL>
                    <a:lnR>
                      <a:noFill/>
                    </a:lnR>
                    <a:lnT>
                      <a:noFill/>
                    </a:lnT>
                    <a:lnB>
                      <a:noFill/>
                    </a:lnB>
                    <a:noFill/>
                  </a:tcPr>
                </a:tc>
                <a:tc>
                  <a:txBody>
                    <a:bodyPr/>
                    <a:p>
                      <a:r>
                        <a:rPr sz="1100"/>
                        <a:t>Aggregate a list into a single value</a:t>
                      </a:r>
                      <a:endParaRPr sz="1100"/>
                    </a:p>
                  </a:txBody>
                  <a:tcPr marL="0" marR="0" marT="0" marB="0" anchor="ctr" anchorCtr="0">
                    <a:lnL>
                      <a:noFill/>
                    </a:lnL>
                    <a:lnR>
                      <a:noFill/>
                    </a:lnR>
                    <a:lnT>
                      <a:noFill/>
                    </a:lnT>
                    <a:lnB>
                      <a:noFill/>
                    </a:lnB>
                    <a:noFill/>
                  </a:tcPr>
                </a:tc>
                <a:tc>
                  <a:txBody>
                    <a:bodyPr/>
                    <a:p>
                      <a:r>
                        <a:rPr sz="1100"/>
                        <a:t>Single result value</a:t>
                      </a:r>
                      <a:endParaRPr sz="1100"/>
                    </a:p>
                  </a:txBody>
                  <a:tcPr marL="0" marR="0" marT="0" marB="0" anchor="ctr" anchorCtr="0">
                    <a:lnL>
                      <a:noFill/>
                    </a:lnL>
                    <a:lnR>
                      <a:noFill/>
                    </a:lnR>
                    <a:lnT>
                      <a:noFill/>
                    </a:lnT>
                    <a:lnB>
                      <a:noFill/>
                    </a:lnB>
                    <a:noFill/>
                  </a:tcPr>
                </a:tc>
              </a:tr>
              <a:tr h="0">
                <a:tc>
                  <a:txBody>
                    <a:bodyPr/>
                    <a:p>
                      <a:r>
                        <a:rPr sz="1100"/>
                        <a:t>filter()</a:t>
                      </a:r>
                      <a:endParaRPr sz="1100"/>
                    </a:p>
                  </a:txBody>
                  <a:tcPr marL="0" marR="0" marT="0" marB="0" anchor="ctr" anchorCtr="0">
                    <a:lnL>
                      <a:noFill/>
                    </a:lnL>
                    <a:lnR>
                      <a:noFill/>
                    </a:lnR>
                    <a:lnT>
                      <a:noFill/>
                    </a:lnT>
                    <a:lnB>
                      <a:noFill/>
                    </a:lnB>
                    <a:noFill/>
                  </a:tcPr>
                </a:tc>
                <a:tc>
                  <a:txBody>
                    <a:bodyPr/>
                    <a:p>
                      <a:r>
                        <a:rPr sz="1100"/>
                        <a:t>Select items meeting a condition</a:t>
                      </a:r>
                      <a:endParaRPr sz="1100"/>
                    </a:p>
                  </a:txBody>
                  <a:tcPr marL="0" marR="0" marT="0" marB="0" anchor="ctr" anchorCtr="0">
                    <a:lnL>
                      <a:noFill/>
                    </a:lnL>
                    <a:lnR>
                      <a:noFill/>
                    </a:lnR>
                    <a:lnT>
                      <a:noFill/>
                    </a:lnT>
                    <a:lnB>
                      <a:noFill/>
                    </a:lnB>
                    <a:noFill/>
                  </a:tcPr>
                </a:tc>
                <a:tc>
                  <a:txBody>
                    <a:bodyPr/>
                    <a:p>
                      <a:r>
                        <a:rPr sz="1100"/>
                        <a:t>New iterable with selected items</a:t>
                      </a:r>
                      <a:endParaRPr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53745" y="402590"/>
            <a:ext cx="8636000" cy="3246120"/>
          </a:xfrm>
          <a:prstGeom prst="rect">
            <a:avLst/>
          </a:prstGeom>
        </p:spPr>
        <p:txBody>
          <a:bodyPr wrap="square">
            <a:spAutoFit/>
          </a:bodyPr>
          <a:p>
            <a:pPr marL="0" indent="0">
              <a:lnSpc>
                <a:spcPts val="3000"/>
              </a:lnSpc>
              <a:spcBef>
                <a:spcPct val="0"/>
              </a:spcBef>
              <a:spcAft>
                <a:spcPts val="1000"/>
              </a:spcAft>
            </a:pPr>
            <a:r>
              <a:rPr sz="4600" b="1" i="0">
                <a:solidFill>
                  <a:srgbClr val="25265E"/>
                </a:solidFill>
                <a:latin typeface="euclid_circular_a"/>
                <a:ea typeface="euclid_circular_a"/>
              </a:rPr>
              <a:t>Python Modules</a:t>
            </a:r>
            <a:endParaRPr sz="4600" b="1" i="0">
              <a:solidFill>
                <a:srgbClr val="25265E"/>
              </a:solidFill>
              <a:latin typeface="euclid_circular_a"/>
              <a:ea typeface="euclid_circular_a"/>
            </a:endParaRPr>
          </a:p>
          <a:p>
            <a:pPr marL="0" indent="0">
              <a:lnSpc>
                <a:spcPts val="3000"/>
              </a:lnSpc>
              <a:spcBef>
                <a:spcPct val="0"/>
              </a:spcBef>
              <a:spcAft>
                <a:spcPts val="1000"/>
              </a:spcAft>
            </a:pPr>
            <a:endParaRPr sz="4600" b="1" i="0">
              <a:solidFill>
                <a:srgbClr val="25265E"/>
              </a:solidFill>
              <a:latin typeface="euclid_circular_a"/>
              <a:ea typeface="euclid_circular_a"/>
            </a:endParaRPr>
          </a:p>
          <a:p>
            <a:pPr marL="0" indent="0">
              <a:lnSpc>
                <a:spcPts val="1500"/>
              </a:lnSpc>
              <a:spcBef>
                <a:spcPct val="0"/>
              </a:spcBef>
              <a:spcAft>
                <a:spcPts val="800"/>
              </a:spcAft>
            </a:pPr>
            <a:r>
              <a:rPr sz="2100" b="0" i="0">
                <a:solidFill>
                  <a:srgbClr val="25265E"/>
                </a:solidFill>
                <a:latin typeface="euclid_circular_a"/>
                <a:ea typeface="euclid_circular_a"/>
              </a:rPr>
              <a:t>As our program grows bigger, it may contain many lines of code. Instead of putting everything in a single file, we can use modules to separate codes in separate files as per their functionality. This makes our code organized and easier to maintain.</a:t>
            </a:r>
            <a:endParaRPr sz="2100" b="0" i="0">
              <a:solidFill>
                <a:srgbClr val="25265E"/>
              </a:solidFill>
              <a:latin typeface="euclid_circular_a"/>
              <a:ea typeface="euclid_circular_a"/>
            </a:endParaRPr>
          </a:p>
          <a:p>
            <a:pPr marL="0" indent="0">
              <a:lnSpc>
                <a:spcPts val="1500"/>
              </a:lnSpc>
              <a:spcBef>
                <a:spcPct val="0"/>
              </a:spcBef>
              <a:spcAft>
                <a:spcPts val="800"/>
              </a:spcAft>
            </a:pPr>
            <a:r>
              <a:rPr sz="2100" b="0" i="0">
                <a:solidFill>
                  <a:srgbClr val="25265E"/>
                </a:solidFill>
                <a:latin typeface="euclid_circular_a"/>
                <a:ea typeface="euclid_circular_a"/>
              </a:rPr>
              <a:t>Module is a file that contains code to perform a specific task. A module may contain </a:t>
            </a:r>
            <a:r>
              <a:rPr sz="2100" b="0" i="0">
                <a:solidFill>
                  <a:srgbClr val="0556F3"/>
                </a:solidFill>
                <a:latin typeface="euclid_circular_a"/>
                <a:ea typeface="euclid_circular_a"/>
                <a:hlinkClick r:id="rId1" tooltip="Python Variables"/>
              </a:rPr>
              <a:t>variables</a:t>
            </a:r>
            <a:r>
              <a:rPr sz="2100" b="0" i="0">
                <a:solidFill>
                  <a:srgbClr val="25265E"/>
                </a:solidFill>
                <a:latin typeface="euclid_circular_a"/>
                <a:ea typeface="euclid_circular_a"/>
              </a:rPr>
              <a:t>, </a:t>
            </a:r>
            <a:r>
              <a:rPr sz="2100" b="0" i="0">
                <a:solidFill>
                  <a:srgbClr val="0556F3"/>
                </a:solidFill>
                <a:latin typeface="euclid_circular_a"/>
                <a:ea typeface="euclid_circular_a"/>
                <a:hlinkClick r:id="rId2" tooltip="Python functions"/>
              </a:rPr>
              <a:t>functions</a:t>
            </a:r>
            <a:r>
              <a:rPr sz="2100" b="0" i="0">
                <a:solidFill>
                  <a:srgbClr val="25265E"/>
                </a:solidFill>
                <a:latin typeface="euclid_circular_a"/>
                <a:ea typeface="euclid_circular_a"/>
              </a:rPr>
              <a:t>, </a:t>
            </a:r>
            <a:r>
              <a:rPr sz="2100" b="0" i="0">
                <a:solidFill>
                  <a:srgbClr val="0556F3"/>
                </a:solidFill>
                <a:latin typeface="euclid_circular_a"/>
                <a:ea typeface="euclid_circular_a"/>
                <a:hlinkClick r:id="rId3" tooltip="Python Class"/>
              </a:rPr>
              <a:t>classes</a:t>
            </a:r>
            <a:r>
              <a:rPr sz="2100" b="0" i="0">
                <a:solidFill>
                  <a:srgbClr val="25265E"/>
                </a:solidFill>
                <a:latin typeface="euclid_circular_a"/>
                <a:ea typeface="euclid_circular_a"/>
              </a:rPr>
              <a:t> etc. Let's see an example,</a:t>
            </a:r>
            <a:endParaRPr sz="2100" b="0" i="0">
              <a:solidFill>
                <a:srgbClr val="25265E"/>
              </a:solidFill>
              <a:latin typeface="euclid_circular_a"/>
              <a:ea typeface="euclid_circular_a"/>
            </a:endParaRPr>
          </a:p>
          <a:p>
            <a:pPr marL="0" indent="0">
              <a:lnSpc>
                <a:spcPts val="1500"/>
              </a:lnSpc>
              <a:spcBef>
                <a:spcPct val="0"/>
              </a:spcBef>
              <a:spcAft>
                <a:spcPts val="800"/>
              </a:spcAft>
            </a:pPr>
            <a:r>
              <a:rPr sz="2100" b="0" i="0">
                <a:solidFill>
                  <a:srgbClr val="25265E"/>
                </a:solidFill>
                <a:latin typeface="euclid_circular_a"/>
                <a:ea typeface="euclid_circular_a"/>
              </a:rPr>
              <a:t>Let us create a module. Type the following and save it as </a:t>
            </a:r>
            <a:r>
              <a:rPr sz="1600" b="0" i="0">
                <a:solidFill>
                  <a:srgbClr val="25265E"/>
                </a:solidFill>
                <a:latin typeface="Droid Sans Mono"/>
                <a:ea typeface="Droid Sans Mono"/>
              </a:rPr>
              <a:t>example.py</a:t>
            </a:r>
            <a:endParaRPr sz="1600" b="0" i="0">
              <a:solidFill>
                <a:srgbClr val="25265E"/>
              </a:solidFill>
              <a:latin typeface="Droid Sans Mono"/>
              <a:ea typeface="Droid Sans Mono"/>
            </a:endParaRPr>
          </a:p>
        </p:txBody>
      </p:sp>
      <p:sp>
        <p:nvSpPr>
          <p:cNvPr id="3" name="Text Box 2"/>
          <p:cNvSpPr txBox="1"/>
          <p:nvPr/>
        </p:nvSpPr>
        <p:spPr>
          <a:xfrm>
            <a:off x="1016000" y="3778885"/>
            <a:ext cx="5080000" cy="360680"/>
          </a:xfrm>
          <a:prstGeom prst="rect">
            <a:avLst/>
          </a:prstGeom>
        </p:spPr>
        <p:txBody>
          <a:bodyPr>
            <a:spAutoFit/>
          </a:bodyPr>
          <a:p>
            <a:pPr marL="0" indent="0">
              <a:lnSpc>
                <a:spcPts val="2100"/>
              </a:lnSpc>
              <a:spcBef>
                <a:spcPct val="0"/>
              </a:spcBef>
              <a:spcAft>
                <a:spcPts val="600"/>
              </a:spcAft>
            </a:pPr>
            <a:r>
              <a:rPr sz="1600" b="1" i="0">
                <a:solidFill>
                  <a:srgbClr val="25265E"/>
                </a:solidFill>
                <a:latin typeface="euclid_circular_a"/>
                <a:ea typeface="euclid_circular_a"/>
              </a:rPr>
              <a:t>Import modules in Python</a:t>
            </a:r>
            <a:endParaRPr sz="1600" b="1" i="0">
              <a:solidFill>
                <a:srgbClr val="25265E"/>
              </a:solidFill>
              <a:latin typeface="euclid_circular_a"/>
              <a:ea typeface="euclid_circular_a"/>
            </a:endParaRPr>
          </a:p>
        </p:txBody>
      </p:sp>
      <p:sp>
        <p:nvSpPr>
          <p:cNvPr id="4" name="Text Box 3"/>
          <p:cNvSpPr txBox="1"/>
          <p:nvPr/>
        </p:nvSpPr>
        <p:spPr>
          <a:xfrm>
            <a:off x="4309745" y="4269740"/>
            <a:ext cx="5080000" cy="1322070"/>
          </a:xfrm>
          <a:prstGeom prst="rect">
            <a:avLst/>
          </a:prstGeom>
        </p:spPr>
        <p:txBody>
          <a:bodyPr>
            <a:spAutoFit/>
          </a:bodyPr>
          <a:p>
            <a:pPr marL="0" indent="0">
              <a:lnSpc>
                <a:spcPts val="1500"/>
              </a:lnSpc>
              <a:spcBef>
                <a:spcPct val="0"/>
              </a:spcBef>
              <a:spcAft>
                <a:spcPct val="0"/>
              </a:spcAft>
            </a:pPr>
            <a:r>
              <a:rPr sz="1600" b="0" i="0">
                <a:latin typeface="euclid_circular_a"/>
                <a:ea typeface="euclid_circular_a"/>
              </a:rPr>
              <a:t>Note:</a:t>
            </a:r>
            <a:endParaRPr sz="1600" b="0" i="0">
              <a:latin typeface="euclid_circular_a"/>
              <a:ea typeface="euclid_circular_a"/>
            </a:endParaRPr>
          </a:p>
          <a:p>
            <a:pPr marL="0" indent="0">
              <a:lnSpc>
                <a:spcPts val="1500"/>
              </a:lnSpc>
              <a:spcBef>
                <a:spcPct val="0"/>
              </a:spcBef>
              <a:spcAft>
                <a:spcPts val="600"/>
              </a:spcAft>
              <a:buFont typeface="Arial" panose="020B0604020202020204"/>
              <a:buChar char="•"/>
            </a:pPr>
            <a:r>
              <a:rPr sz="1600" b="0" i="0">
                <a:latin typeface="euclid_circular_a"/>
                <a:ea typeface="euclid_circular_a"/>
              </a:rPr>
              <a:t>Python has tons of standard modules. You can check out the full list of </a:t>
            </a:r>
            <a:r>
              <a:rPr sz="1600" b="0" i="0">
                <a:solidFill>
                  <a:srgbClr val="0556F3"/>
                </a:solidFill>
                <a:latin typeface="euclid_circular_a"/>
                <a:ea typeface="euclid_circular_a"/>
                <a:hlinkClick r:id="rId4"/>
              </a:rPr>
              <a:t>Python standard modules</a:t>
            </a:r>
            <a:r>
              <a:rPr sz="1600" b="0" i="0">
                <a:latin typeface="euclid_circular_a"/>
                <a:ea typeface="euclid_circular_a"/>
              </a:rPr>
              <a:t> and their use cases.</a:t>
            </a:r>
            <a:endParaRPr sz="1600" b="0" i="0">
              <a:latin typeface="euclid_circular_a"/>
              <a:ea typeface="euclid_circular_a"/>
            </a:endParaRPr>
          </a:p>
          <a:p>
            <a:pPr marL="0" indent="0">
              <a:lnSpc>
                <a:spcPts val="1500"/>
              </a:lnSpc>
              <a:spcBef>
                <a:spcPct val="0"/>
              </a:spcBef>
              <a:spcAft>
                <a:spcPts val="600"/>
              </a:spcAft>
              <a:buFont typeface="Arial" panose="020B0604020202020204"/>
              <a:buChar char="•"/>
            </a:pPr>
            <a:r>
              <a:rPr sz="1600" b="0" i="0">
                <a:latin typeface="euclid_circular_a"/>
                <a:ea typeface="euclid_circular_a"/>
              </a:rPr>
              <a:t>Standard modules can be imported the same way as we import our user-defined modules.</a:t>
            </a:r>
            <a:endParaRPr sz="1600" b="0" i="0">
              <a:latin typeface="euclid_circular_a"/>
              <a:ea typeface="euclid_circular_a"/>
            </a:endParaRPr>
          </a:p>
        </p:txBody>
      </p:sp>
      <p:sp>
        <p:nvSpPr>
          <p:cNvPr id="5" name="Text Box 4"/>
          <p:cNvSpPr txBox="1"/>
          <p:nvPr/>
        </p:nvSpPr>
        <p:spPr>
          <a:xfrm>
            <a:off x="599440" y="5591810"/>
            <a:ext cx="5080000" cy="706755"/>
          </a:xfrm>
          <a:prstGeom prst="rect">
            <a:avLst/>
          </a:prstGeom>
        </p:spPr>
        <p:txBody>
          <a:bodyPr>
            <a:spAutoFit/>
          </a:bodyPr>
          <a:p>
            <a:pPr marL="0" indent="0">
              <a:lnSpc>
                <a:spcPts val="2100"/>
              </a:lnSpc>
              <a:spcBef>
                <a:spcPct val="0"/>
              </a:spcBef>
              <a:spcAft>
                <a:spcPts val="600"/>
              </a:spcAft>
            </a:pPr>
            <a:r>
              <a:rPr sz="1600" b="1" i="0">
                <a:solidFill>
                  <a:srgbClr val="25265E"/>
                </a:solidFill>
                <a:latin typeface="euclid_circular_a"/>
                <a:ea typeface="euclid_circular_a"/>
              </a:rPr>
              <a:t>Python import with Renaming</a:t>
            </a:r>
            <a:endParaRPr sz="1600" b="1" i="0">
              <a:solidFill>
                <a:srgbClr val="25265E"/>
              </a:solidFill>
              <a:latin typeface="euclid_circular_a"/>
              <a:ea typeface="euclid_circular_a"/>
            </a:endParaRPr>
          </a:p>
          <a:p>
            <a:pPr marL="0" indent="0">
              <a:lnSpc>
                <a:spcPts val="2100"/>
              </a:lnSpc>
              <a:spcBef>
                <a:spcPct val="0"/>
              </a:spcBef>
              <a:spcAft>
                <a:spcPts val="600"/>
              </a:spcAft>
            </a:pPr>
            <a:r>
              <a:rPr lang="en-US" sz="1600" b="1" i="0">
                <a:solidFill>
                  <a:srgbClr val="25265E"/>
                </a:solidFill>
                <a:latin typeface="euclid_circular_a"/>
                <a:ea typeface="euclid_circular_a"/>
              </a:rPr>
              <a:t>IMPORT MATHS AS M</a:t>
            </a:r>
            <a:endParaRPr lang="en-US" sz="1600" b="1" i="0">
              <a:solidFill>
                <a:srgbClr val="25265E"/>
              </a:solidFill>
              <a:latin typeface="euclid_circular_a"/>
              <a:ea typeface="euclid_circular_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8295" y="349885"/>
            <a:ext cx="10333990" cy="3717925"/>
          </a:xfrm>
          <a:prstGeom prst="rect">
            <a:avLst/>
          </a:prstGeom>
        </p:spPr>
        <p:txBody>
          <a:bodyPr wrap="square">
            <a:spAutoFit/>
          </a:bodyPr>
          <a:p>
            <a:pPr marL="0" indent="0">
              <a:lnSpc>
                <a:spcPts val="3000"/>
              </a:lnSpc>
              <a:spcBef>
                <a:spcPct val="0"/>
              </a:spcBef>
              <a:spcAft>
                <a:spcPts val="1000"/>
              </a:spcAft>
            </a:pPr>
            <a:r>
              <a:rPr sz="4600" b="1" i="0">
                <a:solidFill>
                  <a:srgbClr val="25265E"/>
                </a:solidFill>
                <a:latin typeface="Arial" panose="020B0604020202020204" pitchFamily="34" charset="0"/>
                <a:ea typeface="euclid_circular_a"/>
                <a:cs typeface="Arial" panose="020B0604020202020204" pitchFamily="34" charset="0"/>
              </a:rPr>
              <a:t>Python Package</a:t>
            </a:r>
            <a:endParaRPr sz="4600" b="1"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A package is a container that contains various functions to perform specific tasks. For example, the </a:t>
            </a:r>
            <a:r>
              <a:rPr sz="2100" b="0" i="0">
                <a:solidFill>
                  <a:srgbClr val="0556F3"/>
                </a:solidFill>
                <a:latin typeface="Arial" panose="020B0604020202020204" pitchFamily="34" charset="0"/>
                <a:ea typeface="euclid_circular_a"/>
                <a:cs typeface="Arial" panose="020B0604020202020204" pitchFamily="34" charset="0"/>
                <a:hlinkClick r:id="rId1"/>
              </a:rPr>
              <a:t>math</a:t>
            </a:r>
            <a:r>
              <a:rPr sz="2100" b="0" i="0">
                <a:solidFill>
                  <a:srgbClr val="25265E"/>
                </a:solidFill>
                <a:latin typeface="Arial" panose="020B0604020202020204" pitchFamily="34" charset="0"/>
                <a:ea typeface="euclid_circular_a"/>
                <a:cs typeface="Arial" panose="020B0604020202020204" pitchFamily="34" charset="0"/>
              </a:rPr>
              <a:t> package includes the </a:t>
            </a:r>
            <a:r>
              <a:rPr sz="1600" b="0" i="0">
                <a:solidFill>
                  <a:srgbClr val="25265E"/>
                </a:solidFill>
                <a:latin typeface="Arial" panose="020B0604020202020204" pitchFamily="34" charset="0"/>
                <a:ea typeface="Droid Sans Mono"/>
                <a:cs typeface="Arial" panose="020B0604020202020204" pitchFamily="34" charset="0"/>
              </a:rPr>
              <a:t>sqrt()</a:t>
            </a:r>
            <a:r>
              <a:rPr sz="2100" b="0" i="0">
                <a:solidFill>
                  <a:srgbClr val="25265E"/>
                </a:solidFill>
                <a:latin typeface="Arial" panose="020B0604020202020204" pitchFamily="34" charset="0"/>
                <a:ea typeface="euclid_circular_a"/>
                <a:cs typeface="Arial" panose="020B0604020202020204" pitchFamily="34" charset="0"/>
              </a:rPr>
              <a:t> function to </a:t>
            </a:r>
            <a:r>
              <a:rPr sz="2100" b="0" i="0">
                <a:solidFill>
                  <a:srgbClr val="0556F3"/>
                </a:solidFill>
                <a:latin typeface="Arial" panose="020B0604020202020204" pitchFamily="34" charset="0"/>
                <a:ea typeface="euclid_circular_a"/>
                <a:cs typeface="Arial" panose="020B0604020202020204" pitchFamily="34" charset="0"/>
                <a:hlinkClick r:id="rId2"/>
              </a:rPr>
              <a:t>perform the square root of a number</a:t>
            </a:r>
            <a:r>
              <a:rPr sz="2100" b="0" i="0">
                <a:solidFill>
                  <a:srgbClr val="25265E"/>
                </a:solidFill>
                <a:latin typeface="Arial" panose="020B0604020202020204" pitchFamily="34" charset="0"/>
                <a:ea typeface="euclid_circular_a"/>
                <a:cs typeface="Arial" panose="020B0604020202020204" pitchFamily="34" charset="0"/>
              </a:rPr>
              <a:t>.</a:t>
            </a:r>
            <a:endParaRPr sz="21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While working on big projects, we have to deal with a large amount of code, and writing everything together in the same file will make our code look messy. Instead, we can separate our code into multiple files by keeping the related code together in packages.</a:t>
            </a:r>
            <a:endParaRPr sz="2100" b="0"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Now, we can use the package whenever we need it in our projects. This way we can also reuse our code.</a:t>
            </a:r>
            <a:endParaRPr sz="2100" b="0" i="0">
              <a:solidFill>
                <a:srgbClr val="25265E"/>
              </a:solidFill>
              <a:latin typeface="Arial" panose="020B0604020202020204" pitchFamily="34" charset="0"/>
              <a:ea typeface="euclid_circular_a"/>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7835" y="111125"/>
            <a:ext cx="10309860" cy="822325"/>
          </a:xfrm>
          <a:prstGeom prst="rect">
            <a:avLst/>
          </a:prstGeom>
        </p:spPr>
        <p:txBody>
          <a:bodyPr wrap="square">
            <a:spAutoFit/>
          </a:bodyPr>
          <a:p>
            <a:pPr marL="0" indent="0">
              <a:lnSpc>
                <a:spcPts val="2100"/>
              </a:lnSpc>
              <a:spcBef>
                <a:spcPct val="0"/>
              </a:spcBef>
              <a:spcAft>
                <a:spcPts val="600"/>
              </a:spcAft>
            </a:pPr>
            <a:r>
              <a:rPr sz="2500" b="1" i="0">
                <a:solidFill>
                  <a:srgbClr val="25265E"/>
                </a:solidFill>
                <a:latin typeface="euclid_circular_a"/>
                <a:ea typeface="euclid_circular_a"/>
              </a:rPr>
              <a:t>Package Model Structure in Python Programming</a:t>
            </a:r>
            <a:endParaRPr sz="2500" b="1" i="0">
              <a:solidFill>
                <a:srgbClr val="25265E"/>
              </a:solidFill>
              <a:latin typeface="euclid_circular_a"/>
              <a:ea typeface="euclid_circular_a"/>
            </a:endParaRPr>
          </a:p>
          <a:p>
            <a:pPr marL="0" indent="0">
              <a:lnSpc>
                <a:spcPts val="1500"/>
              </a:lnSpc>
              <a:spcBef>
                <a:spcPct val="0"/>
              </a:spcBef>
              <a:spcAft>
                <a:spcPts val="800"/>
              </a:spcAft>
            </a:pPr>
            <a:r>
              <a:rPr sz="1600" b="0" i="0">
                <a:latin typeface="euclid_circular_a"/>
                <a:ea typeface="euclid_circular_a"/>
              </a:rPr>
              <a:t>Suppose we are developing a game. One possible organization of packages and </a:t>
            </a:r>
            <a:r>
              <a:rPr sz="1600" b="0" i="0">
                <a:solidFill>
                  <a:srgbClr val="0556F3"/>
                </a:solidFill>
                <a:latin typeface="euclid_circular_a"/>
                <a:ea typeface="euclid_circular_a"/>
                <a:hlinkClick r:id="rId1"/>
              </a:rPr>
              <a:t>modules</a:t>
            </a:r>
            <a:r>
              <a:rPr sz="1600" b="0" i="0">
                <a:latin typeface="euclid_circular_a"/>
                <a:ea typeface="euclid_circular_a"/>
              </a:rPr>
              <a:t> could be as shown in the figure below.</a:t>
            </a:r>
            <a:endParaRPr sz="1600" b="0" i="0">
              <a:latin typeface="euclid_circular_a"/>
              <a:ea typeface="euclid_circular_a"/>
            </a:endParaRPr>
          </a:p>
        </p:txBody>
      </p:sp>
      <p:pic>
        <p:nvPicPr>
          <p:cNvPr id="3" name="Picture 2"/>
          <p:cNvPicPr/>
          <p:nvPr/>
        </p:nvPicPr>
        <p:blipFill>
          <a:blip r:embed="rId2"/>
          <a:stretch>
            <a:fillRect/>
          </a:stretch>
        </p:blipFill>
        <p:spPr>
          <a:xfrm>
            <a:off x="1658620" y="485775"/>
            <a:ext cx="8305800" cy="60706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5510" y="501650"/>
            <a:ext cx="7447915" cy="4431030"/>
          </a:xfrm>
          <a:prstGeom prst="rect">
            <a:avLst/>
          </a:prstGeom>
        </p:spPr>
        <p:txBody>
          <a:bodyPr wrap="square">
            <a:spAutoFit/>
          </a:bodyPr>
          <a:p>
            <a:pPr marL="0" indent="0">
              <a:lnSpc>
                <a:spcPct val="100000"/>
              </a:lnSpc>
              <a:spcBef>
                <a:spcPct val="0"/>
              </a:spcBef>
              <a:spcAft>
                <a:spcPts val="600"/>
              </a:spcAft>
            </a:pPr>
            <a:r>
              <a:rPr sz="3200" b="1" i="0">
                <a:solidFill>
                  <a:srgbClr val="25265E"/>
                </a:solidFill>
                <a:latin typeface="Arial" panose="020B0604020202020204" pitchFamily="34" charset="0"/>
                <a:ea typeface="euclid_circular_a"/>
                <a:cs typeface="Arial" panose="020B0604020202020204" pitchFamily="34" charset="0"/>
              </a:rPr>
              <a:t>Importing module from a package</a:t>
            </a:r>
            <a:endParaRPr sz="3200" b="1" i="0">
              <a:solidFill>
                <a:srgbClr val="25265E"/>
              </a:solidFill>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latin typeface="Arial" panose="020B0604020202020204" pitchFamily="34" charset="0"/>
                <a:ea typeface="euclid_circular_a"/>
                <a:cs typeface="Arial" panose="020B0604020202020204" pitchFamily="34" charset="0"/>
              </a:rPr>
              <a:t>In Python, we can import modules from packages using the dot (.) operator.</a:t>
            </a:r>
            <a:endParaRPr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endParaRPr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latin typeface="Arial" panose="020B0604020202020204" pitchFamily="34" charset="0"/>
                <a:ea typeface="euclid_circular_a"/>
                <a:cs typeface="Arial" panose="020B0604020202020204" pitchFamily="34" charset="0"/>
              </a:rPr>
              <a:t>For example, if we want to import the </a:t>
            </a:r>
            <a:r>
              <a:rPr sz="1600" b="0" i="0">
                <a:latin typeface="Arial" panose="020B0604020202020204" pitchFamily="34" charset="0"/>
                <a:ea typeface="Droid Sans Mono"/>
                <a:cs typeface="Arial" panose="020B0604020202020204" pitchFamily="34" charset="0"/>
              </a:rPr>
              <a:t>start</a:t>
            </a:r>
            <a:r>
              <a:rPr sz="2100" b="0" i="0">
                <a:latin typeface="Arial" panose="020B0604020202020204" pitchFamily="34" charset="0"/>
                <a:ea typeface="euclid_circular_a"/>
                <a:cs typeface="Arial" panose="020B0604020202020204" pitchFamily="34" charset="0"/>
              </a:rPr>
              <a:t> module in the above example, it can be done as follows:</a:t>
            </a:r>
            <a:r>
              <a:rPr sz="1600" b="0" i="0">
                <a:solidFill>
                  <a:srgbClr val="C678DD"/>
                </a:solidFill>
                <a:latin typeface="Arial" panose="020B0604020202020204" pitchFamily="34" charset="0"/>
                <a:ea typeface="Droid Sans Mono"/>
                <a:cs typeface="Arial" panose="020B0604020202020204" pitchFamily="34" charset="0"/>
              </a:rPr>
              <a:t>i</a:t>
            </a:r>
            <a:endParaRPr sz="1600" b="0" i="0">
              <a:solidFill>
                <a:srgbClr val="C678DD"/>
              </a:solidFill>
              <a:latin typeface="Arial" panose="020B0604020202020204" pitchFamily="34" charset="0"/>
              <a:ea typeface="Droid Sans Mono"/>
              <a:cs typeface="Arial" panose="020B0604020202020204" pitchFamily="34" charset="0"/>
            </a:endParaRPr>
          </a:p>
          <a:p>
            <a:pPr marL="0" indent="0">
              <a:lnSpc>
                <a:spcPct val="100000"/>
              </a:lnSpc>
              <a:spcBef>
                <a:spcPct val="0"/>
              </a:spcBef>
              <a:spcAft>
                <a:spcPts val="800"/>
              </a:spcAft>
            </a:pPr>
            <a:r>
              <a:rPr lang="en-US" altLang="en-US" sz="2100" b="0" i="0">
                <a:latin typeface="Arial" panose="020B0604020202020204" pitchFamily="34" charset="0"/>
                <a:ea typeface="euclid_circular_a"/>
                <a:cs typeface="Arial" panose="020B0604020202020204" pitchFamily="34" charset="0"/>
              </a:rPr>
              <a:t>import Game.Level.start</a:t>
            </a:r>
            <a:endParaRPr lang="en-US" altLang="en-US"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endParaRPr lang="en-US" altLang="en-US" sz="2100" b="0" i="0">
              <a:latin typeface="Arial" panose="020B0604020202020204" pitchFamily="34" charset="0"/>
              <a:ea typeface="euclid_circular_a"/>
              <a:cs typeface="Arial" panose="020B0604020202020204" pitchFamily="34" charset="0"/>
            </a:endParaRPr>
          </a:p>
          <a:p>
            <a:pPr marL="0" indent="0">
              <a:lnSpc>
                <a:spcPct val="100000"/>
              </a:lnSpc>
              <a:spcBef>
                <a:spcPct val="0"/>
              </a:spcBef>
              <a:spcAft>
                <a:spcPts val="800"/>
              </a:spcAft>
            </a:pPr>
            <a:r>
              <a:rPr sz="2100" b="0" i="0">
                <a:latin typeface="Arial" panose="020B0604020202020204" pitchFamily="34" charset="0"/>
                <a:ea typeface="euclid_circular_a"/>
                <a:cs typeface="Arial" panose="020B0604020202020204" pitchFamily="34" charset="0"/>
              </a:rPr>
              <a:t>Now, if this module contains a </a:t>
            </a:r>
            <a:r>
              <a:rPr sz="2100" b="0" i="0">
                <a:solidFill>
                  <a:srgbClr val="0556F3"/>
                </a:solidFill>
                <a:latin typeface="Arial" panose="020B0604020202020204" pitchFamily="34" charset="0"/>
                <a:ea typeface="euclid_circular_a"/>
                <a:cs typeface="Arial" panose="020B0604020202020204" pitchFamily="34" charset="0"/>
                <a:hlinkClick r:id="rId1"/>
              </a:rPr>
              <a:t>function</a:t>
            </a:r>
            <a:r>
              <a:rPr sz="2100" b="0" i="0">
                <a:latin typeface="Arial" panose="020B0604020202020204" pitchFamily="34" charset="0"/>
                <a:ea typeface="euclid_circular_a"/>
                <a:cs typeface="Arial" panose="020B0604020202020204" pitchFamily="34" charset="0"/>
              </a:rPr>
              <a:t> named </a:t>
            </a:r>
            <a:r>
              <a:rPr sz="1600" b="0" i="0">
                <a:latin typeface="Arial" panose="020B0604020202020204" pitchFamily="34" charset="0"/>
                <a:ea typeface="Droid Sans Mono"/>
                <a:cs typeface="Arial" panose="020B0604020202020204" pitchFamily="34" charset="0"/>
              </a:rPr>
              <a:t>select_difficulty()</a:t>
            </a:r>
            <a:r>
              <a:rPr sz="2100" b="0" i="0">
                <a:latin typeface="Arial" panose="020B0604020202020204" pitchFamily="34" charset="0"/>
                <a:ea typeface="euclid_circular_a"/>
                <a:cs typeface="Arial" panose="020B0604020202020204" pitchFamily="34" charset="0"/>
              </a:rPr>
              <a:t>, we must use the full name to reference it.</a:t>
            </a:r>
            <a:r>
              <a:rPr sz="1600" b="0" i="0">
                <a:solidFill>
                  <a:srgbClr val="D19A66"/>
                </a:solidFill>
                <a:latin typeface="Arial" panose="020B0604020202020204" pitchFamily="34" charset="0"/>
                <a:ea typeface="Droid Sans Mono"/>
                <a:cs typeface="Arial" panose="020B0604020202020204" pitchFamily="34" charset="0"/>
              </a:rPr>
              <a:t>2</a:t>
            </a:r>
            <a:endParaRPr sz="1600" b="0" i="0">
              <a:solidFill>
                <a:srgbClr val="D19A66"/>
              </a:solidFill>
              <a:latin typeface="Arial" panose="020B0604020202020204" pitchFamily="34" charset="0"/>
              <a:ea typeface="Droid Sans Mono"/>
              <a:cs typeface="Arial" panose="020B0604020202020204" pitchFamily="34" charset="0"/>
            </a:endParaRPr>
          </a:p>
          <a:p>
            <a:pPr marL="0" indent="0">
              <a:lnSpc>
                <a:spcPct val="100000"/>
              </a:lnSpc>
              <a:spcBef>
                <a:spcPct val="0"/>
              </a:spcBef>
              <a:spcAft>
                <a:spcPts val="800"/>
              </a:spcAft>
            </a:pPr>
            <a:r>
              <a:rPr lang="en-US" altLang="en-US" sz="1600" b="0" i="0">
                <a:solidFill>
                  <a:srgbClr val="D19A66"/>
                </a:solidFill>
                <a:latin typeface="Arial" panose="020B0604020202020204" pitchFamily="34" charset="0"/>
                <a:ea typeface="Droid Sans Mono"/>
                <a:cs typeface="Arial" panose="020B0604020202020204" pitchFamily="34" charset="0"/>
              </a:rPr>
              <a:t>Game.Level.start.select_difficulty(2)</a:t>
            </a:r>
            <a:endParaRPr lang="en-US" altLang="en-US" sz="1600" b="0" i="0">
              <a:solidFill>
                <a:srgbClr val="D19A66"/>
              </a:solidFill>
              <a:latin typeface="Arial" panose="020B0604020202020204" pitchFamily="34" charset="0"/>
              <a:ea typeface="Droid Sans Mono"/>
              <a:cs typeface="Arial" panose="020B0604020202020204" pitchFamily="34" charset="0"/>
            </a:endParaRPr>
          </a:p>
        </p:txBody>
      </p:sp>
      <p:sp>
        <p:nvSpPr>
          <p:cNvPr id="3" name="Text Box 2"/>
          <p:cNvSpPr txBox="1"/>
          <p:nvPr/>
        </p:nvSpPr>
        <p:spPr>
          <a:xfrm>
            <a:off x="1445895" y="5812790"/>
            <a:ext cx="6096000" cy="368300"/>
          </a:xfrm>
          <a:prstGeom prst="rect">
            <a:avLst/>
          </a:prstGeom>
          <a:noFill/>
        </p:spPr>
        <p:txBody>
          <a:bodyPr wrap="square" rtlCol="0" anchor="t">
            <a:spAutoFit/>
          </a:bodyPr>
          <a:p>
            <a:r>
              <a:rPr lang="en-US" altLang="en-US"/>
              <a:t>https://www.programiz.com/python-programming/package</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9700" y="114935"/>
            <a:ext cx="10226675" cy="3989705"/>
          </a:xfrm>
          <a:prstGeom prst="rect">
            <a:avLst/>
          </a:prstGeom>
        </p:spPr>
        <p:txBody>
          <a:bodyPr wrap="square">
            <a:spAutoFit/>
          </a:bodyPr>
          <a:p>
            <a:pPr marL="0" indent="0">
              <a:lnSpc>
                <a:spcPts val="3000"/>
              </a:lnSpc>
              <a:spcBef>
                <a:spcPct val="0"/>
              </a:spcBef>
              <a:spcAft>
                <a:spcPts val="1000"/>
              </a:spcAft>
            </a:pPr>
            <a:r>
              <a:rPr sz="3600" b="1" i="0">
                <a:solidFill>
                  <a:schemeClr val="tx1"/>
                </a:solidFill>
                <a:latin typeface="Arial" panose="020B0604020202020204" pitchFamily="34" charset="0"/>
                <a:ea typeface="euclid_circular_a"/>
                <a:cs typeface="Arial" panose="020B0604020202020204" pitchFamily="34" charset="0"/>
              </a:rPr>
              <a:t>Python Main function</a:t>
            </a:r>
            <a:endParaRPr sz="3600" b="1" i="0">
              <a:solidFill>
                <a:schemeClr val="tx1"/>
              </a:solidFill>
              <a:latin typeface="Arial" panose="020B0604020202020204" pitchFamily="34" charset="0"/>
              <a:ea typeface="euclid_circular_a"/>
              <a:cs typeface="Arial" panose="020B0604020202020204" pitchFamily="34" charset="0"/>
            </a:endParaRPr>
          </a:p>
          <a:p>
            <a:pPr marL="0" indent="0">
              <a:lnSpc>
                <a:spcPts val="2100"/>
              </a:lnSpc>
              <a:spcBef>
                <a:spcPct val="0"/>
              </a:spcBef>
              <a:spcAft>
                <a:spcPts val="600"/>
              </a:spcAft>
            </a:pPr>
            <a:r>
              <a:rPr sz="2000" b="1" i="0">
                <a:solidFill>
                  <a:schemeClr val="tx1"/>
                </a:solidFill>
                <a:latin typeface="Arial" panose="020B0604020202020204" pitchFamily="34" charset="0"/>
                <a:ea typeface="euclid_circular_a"/>
                <a:cs typeface="Arial" panose="020B0604020202020204" pitchFamily="34" charset="0"/>
              </a:rPr>
              <a:t>What is the main() function in Python?</a:t>
            </a:r>
            <a:endParaRPr sz="2000" b="1"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Some programming languages have a special function called </a:t>
            </a:r>
            <a:r>
              <a:rPr sz="1000" b="0" i="0">
                <a:solidFill>
                  <a:schemeClr val="tx1"/>
                </a:solidFill>
                <a:latin typeface="Arial" panose="020B0604020202020204" pitchFamily="34" charset="0"/>
                <a:ea typeface="Droid Sans Mono"/>
                <a:cs typeface="Arial" panose="020B0604020202020204" pitchFamily="34" charset="0"/>
              </a:rPr>
              <a:t>main()</a:t>
            </a:r>
            <a:r>
              <a:rPr sz="1600" b="0" i="0">
                <a:solidFill>
                  <a:schemeClr val="tx1"/>
                </a:solidFill>
                <a:latin typeface="Arial" panose="020B0604020202020204" pitchFamily="34" charset="0"/>
                <a:ea typeface="euclid_circular_a"/>
                <a:cs typeface="Arial" panose="020B0604020202020204" pitchFamily="34" charset="0"/>
              </a:rPr>
              <a:t> which is the execution point for a program file. Python interpreter, however, runs each line serially from the top of the file and has no explicit </a:t>
            </a:r>
            <a:r>
              <a:rPr sz="1000" b="0" i="0">
                <a:solidFill>
                  <a:schemeClr val="tx1"/>
                </a:solidFill>
                <a:latin typeface="Arial" panose="020B0604020202020204" pitchFamily="34" charset="0"/>
                <a:ea typeface="Droid Sans Mono"/>
                <a:cs typeface="Arial" panose="020B0604020202020204" pitchFamily="34" charset="0"/>
              </a:rPr>
              <a:t>main()</a:t>
            </a:r>
            <a:r>
              <a:rPr sz="1600" b="0" i="0">
                <a:solidFill>
                  <a:schemeClr val="tx1"/>
                </a:solidFill>
                <a:latin typeface="Arial" panose="020B0604020202020204" pitchFamily="34" charset="0"/>
                <a:ea typeface="euclid_circular_a"/>
                <a:cs typeface="Arial" panose="020B0604020202020204" pitchFamily="34" charset="0"/>
              </a:rPr>
              <a:t> function.</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Python offers other conventions to define the execution point. One of them is using the </a:t>
            </a:r>
            <a:r>
              <a:rPr sz="1000" b="0" i="0">
                <a:solidFill>
                  <a:schemeClr val="tx1"/>
                </a:solidFill>
                <a:latin typeface="Arial" panose="020B0604020202020204" pitchFamily="34" charset="0"/>
                <a:ea typeface="Droid Sans Mono"/>
                <a:cs typeface="Arial" panose="020B0604020202020204" pitchFamily="34" charset="0"/>
              </a:rPr>
              <a:t>main()</a:t>
            </a:r>
            <a:r>
              <a:rPr sz="1600" b="0" i="0">
                <a:solidFill>
                  <a:schemeClr val="tx1"/>
                </a:solidFill>
                <a:latin typeface="Arial" panose="020B0604020202020204" pitchFamily="34" charset="0"/>
                <a:ea typeface="euclid_circular_a"/>
                <a:cs typeface="Arial" panose="020B0604020202020204" pitchFamily="34" charset="0"/>
              </a:rPr>
              <a:t> function and the __name__ property of a python file.</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2100"/>
              </a:lnSpc>
              <a:spcBef>
                <a:spcPct val="0"/>
              </a:spcBef>
              <a:spcAft>
                <a:spcPts val="600"/>
              </a:spcAft>
            </a:pPr>
            <a:r>
              <a:rPr sz="2000" b="1" i="0">
                <a:solidFill>
                  <a:schemeClr val="tx1"/>
                </a:solidFill>
                <a:latin typeface="Arial" panose="020B0604020202020204" pitchFamily="34" charset="0"/>
                <a:ea typeface="euclid_circular_a"/>
                <a:cs typeface="Arial" panose="020B0604020202020204" pitchFamily="34" charset="0"/>
              </a:rPr>
              <a:t>What is __name__ in Python?</a:t>
            </a:r>
            <a:endParaRPr sz="2000" b="1"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The __name__ variable is a special builtin Python variable that shows the name of the current module.</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It has different values depending on where we execute the Python file. Let's look at an example.</a:t>
            </a:r>
            <a:endParaRPr sz="1600" b="0" i="0">
              <a:solidFill>
                <a:schemeClr val="tx1"/>
              </a:solidFill>
              <a:latin typeface="Arial" panose="020B0604020202020204" pitchFamily="34" charset="0"/>
              <a:ea typeface="euclid_circular_a"/>
              <a:cs typeface="Arial" panose="020B0604020202020204" pitchFamily="34" charset="0"/>
            </a:endParaRPr>
          </a:p>
          <a:p>
            <a:pPr marL="0" indent="0">
              <a:lnSpc>
                <a:spcPts val="2100"/>
              </a:lnSpc>
              <a:spcBef>
                <a:spcPct val="0"/>
              </a:spcBef>
              <a:spcAft>
                <a:spcPts val="600"/>
              </a:spcAft>
            </a:pPr>
            <a:r>
              <a:rPr sz="2000" b="1" i="0">
                <a:solidFill>
                  <a:schemeClr val="tx1"/>
                </a:solidFill>
                <a:latin typeface="Arial" panose="020B0604020202020204" pitchFamily="34" charset="0"/>
                <a:ea typeface="euclid_circular_a"/>
                <a:cs typeface="Arial" panose="020B0604020202020204" pitchFamily="34" charset="0"/>
              </a:rPr>
              <a:t>Running Python File as a Script</a:t>
            </a:r>
            <a:endParaRPr sz="2000" b="1"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sz="1600" b="0" i="0">
                <a:solidFill>
                  <a:schemeClr val="tx1"/>
                </a:solidFill>
                <a:latin typeface="Arial" panose="020B0604020202020204" pitchFamily="34" charset="0"/>
                <a:ea typeface="euclid_circular_a"/>
                <a:cs typeface="Arial" panose="020B0604020202020204" pitchFamily="34" charset="0"/>
              </a:rPr>
              <a:t>Suppose we have a Python file called helloworld.py with the following content:</a:t>
            </a:r>
            <a:r>
              <a:rPr lang="en-US" sz="1600" b="0" i="0">
                <a:solidFill>
                  <a:schemeClr val="tx1"/>
                </a:solidFill>
                <a:latin typeface="Arial" panose="020B0604020202020204" pitchFamily="34" charset="0"/>
                <a:ea typeface="euclid_circular_a"/>
                <a:cs typeface="Arial" panose="020B0604020202020204" pitchFamily="34" charset="0"/>
              </a:rPr>
              <a:t> </a:t>
            </a:r>
            <a:endParaRPr lang="en-US"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lang="en-US" altLang="en-US" sz="1600" b="0" i="0">
                <a:solidFill>
                  <a:schemeClr val="tx1"/>
                </a:solidFill>
                <a:latin typeface="Arial" panose="020B0604020202020204" pitchFamily="34" charset="0"/>
                <a:ea typeface="euclid_circular_a"/>
                <a:cs typeface="Arial" panose="020B0604020202020204" pitchFamily="34" charset="0"/>
              </a:rPr>
              <a:t>print(__name__)</a:t>
            </a:r>
            <a:endParaRPr lang="en-US" altLang="en-US" sz="1600" b="0" i="0">
              <a:solidFill>
                <a:schemeClr val="tx1"/>
              </a:solidFill>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endParaRPr lang="en-US" altLang="en-US" sz="1600" b="0" i="0">
              <a:solidFill>
                <a:schemeClr val="tx1"/>
              </a:solidFill>
              <a:latin typeface="Arial" panose="020B0604020202020204" pitchFamily="34" charset="0"/>
              <a:ea typeface="euclid_circular_a"/>
              <a:cs typeface="Arial" panose="020B0604020202020204" pitchFamily="34" charset="0"/>
            </a:endParaRPr>
          </a:p>
        </p:txBody>
      </p:sp>
      <p:sp>
        <p:nvSpPr>
          <p:cNvPr id="3" name="Text Box 2"/>
          <p:cNvSpPr txBox="1"/>
          <p:nvPr/>
        </p:nvSpPr>
        <p:spPr>
          <a:xfrm>
            <a:off x="340360" y="4104640"/>
            <a:ext cx="7047230" cy="1642745"/>
          </a:xfrm>
          <a:prstGeom prst="rect">
            <a:avLst/>
          </a:prstGeom>
        </p:spPr>
        <p:txBody>
          <a:bodyPr wrap="square">
            <a:spAutoFit/>
          </a:bodyPr>
          <a:p>
            <a:pPr marL="0" indent="0">
              <a:lnSpc>
                <a:spcPts val="1500"/>
              </a:lnSpc>
              <a:spcBef>
                <a:spcPct val="0"/>
              </a:spcBef>
              <a:spcAft>
                <a:spcPts val="800"/>
              </a:spcAft>
            </a:pPr>
            <a:r>
              <a:rPr lang="en-US" b="0" i="0">
                <a:latin typeface="Arial" panose="020B0604020202020204" pitchFamily="34" charset="0"/>
                <a:ea typeface="euclid_circular_a"/>
                <a:cs typeface="Arial" panose="020B0604020202020204" pitchFamily="34" charset="0"/>
              </a:rPr>
              <a:t>i</a:t>
            </a:r>
            <a:r>
              <a:rPr b="0" i="0">
                <a:latin typeface="Arial" panose="020B0604020202020204" pitchFamily="34" charset="0"/>
                <a:ea typeface="euclid_circular_a"/>
                <a:cs typeface="Arial" panose="020B0604020202020204" pitchFamily="34" charset="0"/>
              </a:rPr>
              <a:t>f we run helloworld.py from the command line, then it runs as a Python script. We can run the Python program using the following command:</a:t>
            </a:r>
            <a:endParaRPr b="0" i="0">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endParaRPr b="0" i="0">
              <a:latin typeface="Arial" panose="020B0604020202020204" pitchFamily="34" charset="0"/>
              <a:ea typeface="euclid_circular_a"/>
              <a:cs typeface="Arial" panose="020B0604020202020204" pitchFamily="34" charset="0"/>
            </a:endParaRPr>
          </a:p>
          <a:p>
            <a:pPr marL="0" indent="0">
              <a:lnSpc>
                <a:spcPts val="1500"/>
              </a:lnSpc>
              <a:spcBef>
                <a:spcPct val="0"/>
              </a:spcBef>
              <a:spcAft>
                <a:spcPts val="800"/>
              </a:spcAft>
            </a:pPr>
            <a:r>
              <a:rPr b="0" i="0">
                <a:latin typeface="Arial" panose="020B0604020202020204" pitchFamily="34" charset="0"/>
                <a:ea typeface="euclid_circular_a"/>
                <a:cs typeface="Arial" panose="020B0604020202020204" pitchFamily="34" charset="0"/>
              </a:rPr>
              <a:t>When we run the program as a script, the value of the variable __name__ is set to </a:t>
            </a:r>
            <a:r>
              <a:rPr sz="1200" b="0" i="0">
                <a:latin typeface="Arial" panose="020B0604020202020204" pitchFamily="34" charset="0"/>
                <a:ea typeface="Droid Sans Mono"/>
                <a:cs typeface="Arial" panose="020B0604020202020204" pitchFamily="34" charset="0"/>
              </a:rPr>
              <a:t>__main__</a:t>
            </a:r>
            <a:r>
              <a:rPr b="0" i="0">
                <a:latin typeface="Arial" panose="020B0604020202020204" pitchFamily="34" charset="0"/>
                <a:ea typeface="euclid_circular_a"/>
                <a:cs typeface="Arial" panose="020B0604020202020204" pitchFamily="34" charset="0"/>
              </a:rPr>
              <a:t>. So the output of the following program will be:</a:t>
            </a:r>
            <a:endParaRPr b="0" i="0">
              <a:latin typeface="Arial" panose="020B0604020202020204" pitchFamily="34" charset="0"/>
              <a:ea typeface="euclid_circular_a"/>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16000" y="923925"/>
            <a:ext cx="5080000" cy="1309370"/>
          </a:xfrm>
          <a:prstGeom prst="rect">
            <a:avLst/>
          </a:prstGeom>
        </p:spPr>
        <p:txBody>
          <a:bodyPr>
            <a:spAutoFit/>
          </a:bodyPr>
          <a:p>
            <a:pPr marL="0" indent="0">
              <a:lnSpc>
                <a:spcPts val="1500"/>
              </a:lnSpc>
              <a:spcBef>
                <a:spcPct val="0"/>
              </a:spcBef>
              <a:spcAft>
                <a:spcPts val="800"/>
              </a:spcAft>
            </a:pPr>
            <a:r>
              <a:rPr sz="1600" b="0" i="0">
                <a:latin typeface="euclid_circular_a"/>
                <a:ea typeface="euclid_circular_a"/>
              </a:rPr>
              <a:t>Based on the scope, we can classify Python variables into three types:</a:t>
            </a:r>
            <a:endParaRPr sz="1600" b="0" i="0">
              <a:latin typeface="euclid_circular_a"/>
              <a:ea typeface="euclid_circular_a"/>
            </a:endParaRPr>
          </a:p>
          <a:p>
            <a:pPr marL="0" indent="0">
              <a:lnSpc>
                <a:spcPts val="1500"/>
              </a:lnSpc>
              <a:spcBef>
                <a:spcPct val="0"/>
              </a:spcBef>
              <a:spcAft>
                <a:spcPts val="600"/>
              </a:spcAft>
              <a:buAutoNum type="arabicPeriod"/>
            </a:pPr>
            <a:r>
              <a:rPr sz="1600" b="0" i="0">
                <a:latin typeface="euclid_circular_a"/>
                <a:ea typeface="euclid_circular_a"/>
              </a:rPr>
              <a:t>Local Variables</a:t>
            </a:r>
            <a:endParaRPr sz="1600" b="0" i="0">
              <a:latin typeface="euclid_circular_a"/>
              <a:ea typeface="euclid_circular_a"/>
            </a:endParaRPr>
          </a:p>
          <a:p>
            <a:pPr marL="0" indent="0">
              <a:lnSpc>
                <a:spcPts val="1500"/>
              </a:lnSpc>
              <a:spcBef>
                <a:spcPct val="0"/>
              </a:spcBef>
              <a:spcAft>
                <a:spcPts val="600"/>
              </a:spcAft>
              <a:buAutoNum type="arabicPeriod"/>
            </a:pPr>
            <a:r>
              <a:rPr sz="1600" b="0" i="0">
                <a:latin typeface="euclid_circular_a"/>
                <a:ea typeface="euclid_circular_a"/>
              </a:rPr>
              <a:t>Global Variables</a:t>
            </a:r>
            <a:endParaRPr sz="1600" b="0" i="0">
              <a:latin typeface="euclid_circular_a"/>
              <a:ea typeface="euclid_circular_a"/>
            </a:endParaRPr>
          </a:p>
          <a:p>
            <a:pPr marL="0" indent="0">
              <a:lnSpc>
                <a:spcPts val="1500"/>
              </a:lnSpc>
              <a:spcBef>
                <a:spcPct val="0"/>
              </a:spcBef>
              <a:spcAft>
                <a:spcPts val="600"/>
              </a:spcAft>
              <a:buAutoNum type="arabicPeriod"/>
            </a:pPr>
            <a:r>
              <a:rPr sz="1600" b="0" i="0">
                <a:latin typeface="euclid_circular_a"/>
                <a:ea typeface="euclid_circular_a"/>
              </a:rPr>
              <a:t>Nonlocal Variables</a:t>
            </a:r>
            <a:endParaRPr sz="1600" b="0" i="0">
              <a:latin typeface="euclid_circular_a"/>
              <a:ea typeface="euclid_circular_a"/>
            </a:endParaRPr>
          </a:p>
        </p:txBody>
      </p:sp>
      <p:sp>
        <p:nvSpPr>
          <p:cNvPr id="3" name="Text Box 2"/>
          <p:cNvSpPr txBox="1"/>
          <p:nvPr/>
        </p:nvSpPr>
        <p:spPr>
          <a:xfrm>
            <a:off x="565785" y="2478405"/>
            <a:ext cx="5080000" cy="3402965"/>
          </a:xfrm>
          <a:prstGeom prst="rect">
            <a:avLst/>
          </a:prstGeom>
        </p:spPr>
        <p:txBody>
          <a:bodyPr>
            <a:noAutofit/>
          </a:bodyPr>
          <a:p>
            <a:pPr marL="0" indent="0">
              <a:lnSpc>
                <a:spcPct val="113000"/>
              </a:lnSpc>
              <a:spcBef>
                <a:spcPct val="0"/>
              </a:spcBef>
              <a:spcAft>
                <a:spcPts val="800"/>
              </a:spcAft>
            </a:pPr>
            <a:r>
              <a:rPr sz="2100" b="0" i="0">
                <a:solidFill>
                  <a:schemeClr val="tx1"/>
                </a:solidFill>
                <a:latin typeface="Arial" panose="020B0604020202020204" pitchFamily="34" charset="0"/>
                <a:ea typeface="euclid_circular_a"/>
                <a:cs typeface="Arial" panose="020B0604020202020204" pitchFamily="34" charset="0"/>
              </a:rPr>
              <a:t>example of how a global variable is created in Python.</a:t>
            </a:r>
            <a:endParaRPr sz="2100" b="0" i="0">
              <a:solidFill>
                <a:schemeClr val="tx1"/>
              </a:solidFill>
              <a:latin typeface="Arial" panose="020B0604020202020204" pitchFamily="34" charset="0"/>
              <a:ea typeface="euclid_circular_a"/>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 declare global variable</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message = 'Hello'</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def greet():</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    # declare local variable</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    print('Local', message)</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greet()</a:t>
            </a:r>
            <a:endParaRPr lang="en-US" altLang="en-US" sz="1600" b="0" i="0">
              <a:solidFill>
                <a:schemeClr val="tx1"/>
              </a:solidFill>
              <a:latin typeface="Arial" panose="020B0604020202020204" pitchFamily="34" charset="0"/>
              <a:ea typeface="Droid Sans Mono"/>
              <a:cs typeface="Arial" panose="020B0604020202020204" pitchFamily="34" charset="0"/>
            </a:endParaRPr>
          </a:p>
          <a:p>
            <a:pPr marL="0" indent="0">
              <a:lnSpc>
                <a:spcPct val="113000"/>
              </a:lnSpc>
              <a:spcBef>
                <a:spcPct val="0"/>
              </a:spcBef>
              <a:spcAft>
                <a:spcPct val="0"/>
              </a:spcAft>
            </a:pPr>
            <a:r>
              <a:rPr lang="en-US" altLang="en-US" sz="1600" b="0" i="0">
                <a:solidFill>
                  <a:schemeClr val="tx1"/>
                </a:solidFill>
                <a:latin typeface="Arial" panose="020B0604020202020204" pitchFamily="34" charset="0"/>
                <a:ea typeface="Droid Sans Mono"/>
                <a:cs typeface="Arial" panose="020B0604020202020204" pitchFamily="34" charset="0"/>
              </a:rPr>
              <a:t>print('Global', message)</a:t>
            </a:r>
            <a:endParaRPr lang="en-US" altLang="en-US" sz="1600" b="0" i="0">
              <a:solidFill>
                <a:schemeClr val="tx1"/>
              </a:solidFill>
              <a:latin typeface="Arial" panose="020B0604020202020204" pitchFamily="34" charset="0"/>
              <a:ea typeface="Droid Sans Mono"/>
              <a:cs typeface="Arial" panose="020B0604020202020204" pitchFamily="34" charset="0"/>
            </a:endParaRPr>
          </a:p>
        </p:txBody>
      </p:sp>
      <p:sp>
        <p:nvSpPr>
          <p:cNvPr id="4" name="Text Box 3"/>
          <p:cNvSpPr txBox="1"/>
          <p:nvPr/>
        </p:nvSpPr>
        <p:spPr>
          <a:xfrm>
            <a:off x="5720715" y="192405"/>
            <a:ext cx="5977890" cy="2919095"/>
          </a:xfrm>
          <a:prstGeom prst="rect">
            <a:avLst/>
          </a:prstGeom>
        </p:spPr>
        <p:txBody>
          <a:bodyPr>
            <a:noAutofit/>
          </a:bodyPr>
          <a:p>
            <a:pPr marL="0" indent="0">
              <a:lnSpc>
                <a:spcPct val="84000"/>
              </a:lnSpc>
              <a:spcBef>
                <a:spcPct val="0"/>
              </a:spcBef>
              <a:spcAft>
                <a:spcPts val="600"/>
              </a:spcAft>
            </a:pPr>
            <a:r>
              <a:rPr sz="3200" b="1">
                <a:solidFill>
                  <a:srgbClr val="25265E"/>
                </a:solidFill>
                <a:latin typeface="euclid_circular_a"/>
                <a:ea typeface="euclid_circular_a"/>
              </a:rPr>
              <a:t>Python Nonlocal Variables</a:t>
            </a:r>
            <a:endParaRPr sz="3200" b="1">
              <a:solidFill>
                <a:srgbClr val="25265E"/>
              </a:solidFill>
              <a:latin typeface="euclid_circular_a"/>
              <a:ea typeface="euclid_circular_a"/>
            </a:endParaRPr>
          </a:p>
          <a:p>
            <a:pPr marL="0" indent="0">
              <a:lnSpc>
                <a:spcPct val="84000"/>
              </a:lnSpc>
              <a:spcBef>
                <a:spcPct val="0"/>
              </a:spcBef>
              <a:spcAft>
                <a:spcPts val="800"/>
              </a:spcAft>
            </a:pPr>
            <a:r>
              <a:rPr sz="2100"/>
              <a:t>In Python, the </a:t>
            </a:r>
            <a:r>
              <a:rPr sz="1600" i="0">
                <a:latin typeface="Droid Sans Mono"/>
                <a:ea typeface="Droid Sans Mono"/>
              </a:rPr>
              <a:t>nonlocal</a:t>
            </a:r>
            <a:r>
              <a:rPr sz="2100"/>
              <a:t> </a:t>
            </a:r>
            <a:r>
              <a:rPr sz="2100">
                <a:solidFill>
                  <a:srgbClr val="0556F3"/>
                </a:solidFill>
                <a:hlinkClick r:id="rId1"/>
              </a:rPr>
              <a:t>keyword</a:t>
            </a:r>
            <a:r>
              <a:rPr sz="2100"/>
              <a:t> is used within nested functions to indicate that a variable is not local to the inner function, but rather belongs to an enclosing function’s scope.</a:t>
            </a:r>
            <a:endParaRPr sz="2100"/>
          </a:p>
          <a:p>
            <a:pPr marL="0" indent="0">
              <a:lnSpc>
                <a:spcPct val="84000"/>
              </a:lnSpc>
              <a:spcBef>
                <a:spcPct val="0"/>
              </a:spcBef>
              <a:spcAft>
                <a:spcPts val="800"/>
              </a:spcAft>
            </a:pPr>
            <a:r>
              <a:rPr sz="2100"/>
              <a:t>This allows you to modify a variable from the outer function within the nested function, while still keeping it distinct from global variables.</a:t>
            </a:r>
            <a:endParaRPr sz="2100"/>
          </a:p>
          <a:p>
            <a:pPr marL="0" indent="0">
              <a:lnSpc>
                <a:spcPct val="84000"/>
              </a:lnSpc>
              <a:spcBef>
                <a:spcPct val="0"/>
              </a:spcBef>
              <a:spcAft>
                <a:spcPts val="800"/>
              </a:spcAft>
            </a:pPr>
            <a:endParaRPr sz="2100"/>
          </a:p>
        </p:txBody>
      </p:sp>
      <p:sp>
        <p:nvSpPr>
          <p:cNvPr id="5" name="Text Box 4"/>
          <p:cNvSpPr txBox="1"/>
          <p:nvPr/>
        </p:nvSpPr>
        <p:spPr>
          <a:xfrm>
            <a:off x="5720715" y="2703830"/>
            <a:ext cx="6096000" cy="3538220"/>
          </a:xfrm>
          <a:prstGeom prst="rect">
            <a:avLst/>
          </a:prstGeom>
          <a:noFill/>
        </p:spPr>
        <p:txBody>
          <a:bodyPr wrap="square" rtlCol="0" anchor="t">
            <a:spAutoFit/>
          </a:bodyPr>
          <a:p>
            <a:r>
              <a:rPr lang="en-US" altLang="en-US" sz="1600"/>
              <a:t># outside function </a:t>
            </a:r>
            <a:endParaRPr lang="en-US" altLang="en-US" sz="1600"/>
          </a:p>
          <a:p>
            <a:r>
              <a:rPr lang="en-US" altLang="en-US" sz="1600"/>
              <a:t>def outer():</a:t>
            </a:r>
            <a:endParaRPr lang="en-US" altLang="en-US" sz="1600"/>
          </a:p>
          <a:p>
            <a:r>
              <a:rPr lang="en-US" altLang="en-US" sz="1600"/>
              <a:t>    message = 'local'</a:t>
            </a:r>
            <a:endParaRPr lang="en-US" altLang="en-US" sz="1600"/>
          </a:p>
          <a:p>
            <a:r>
              <a:rPr lang="en-US" altLang="en-US" sz="1600"/>
              <a:t>    # nested function  </a:t>
            </a:r>
            <a:endParaRPr lang="en-US" altLang="en-US" sz="1600"/>
          </a:p>
          <a:p>
            <a:r>
              <a:rPr lang="en-US" altLang="en-US" sz="1600"/>
              <a:t>    def inner():</a:t>
            </a:r>
            <a:endParaRPr lang="en-US" altLang="en-US" sz="1600"/>
          </a:p>
          <a:p>
            <a:endParaRPr lang="en-US" altLang="en-US" sz="1600"/>
          </a:p>
          <a:p>
            <a:r>
              <a:rPr lang="en-US" altLang="en-US" sz="1600"/>
              <a:t>        # declare nonlocal variable</a:t>
            </a:r>
            <a:endParaRPr lang="en-US" altLang="en-US" sz="1600"/>
          </a:p>
          <a:p>
            <a:r>
              <a:rPr lang="en-US" altLang="en-US" sz="1600"/>
              <a:t>        nonlocal message</a:t>
            </a:r>
            <a:endParaRPr lang="en-US" altLang="en-US" sz="1600"/>
          </a:p>
          <a:p>
            <a:endParaRPr lang="en-US" altLang="en-US" sz="1600"/>
          </a:p>
          <a:p>
            <a:r>
              <a:rPr lang="en-US" altLang="en-US" sz="1600"/>
              <a:t>        message = 'nonlocal'</a:t>
            </a:r>
            <a:endParaRPr lang="en-US" altLang="en-US" sz="1600"/>
          </a:p>
          <a:p>
            <a:r>
              <a:rPr lang="en-US" altLang="en-US" sz="1600"/>
              <a:t>        print("inner:", message)</a:t>
            </a:r>
            <a:endParaRPr lang="en-US" altLang="en-US" sz="1600"/>
          </a:p>
          <a:p>
            <a:r>
              <a:rPr lang="en-US" altLang="en-US" sz="1600"/>
              <a:t>    inner()</a:t>
            </a:r>
            <a:endParaRPr lang="en-US" altLang="en-US" sz="1600"/>
          </a:p>
          <a:p>
            <a:r>
              <a:rPr lang="en-US" altLang="en-US" sz="1600"/>
              <a:t>    print("outer:", message)</a:t>
            </a:r>
            <a:endParaRPr lang="en-US" altLang="en-US" sz="1600"/>
          </a:p>
          <a:p>
            <a:r>
              <a:rPr lang="en-US" altLang="en-US" sz="1600"/>
              <a:t>outer()</a:t>
            </a:r>
            <a:endParaRPr lang="en-US" altLang="en-US" sz="1600"/>
          </a:p>
        </p:txBody>
      </p:sp>
      <p:sp>
        <p:nvSpPr>
          <p:cNvPr id="6" name="Text Box 5"/>
          <p:cNvSpPr txBox="1"/>
          <p:nvPr/>
        </p:nvSpPr>
        <p:spPr>
          <a:xfrm>
            <a:off x="821055" y="40640"/>
            <a:ext cx="4064000" cy="460375"/>
          </a:xfrm>
          <a:prstGeom prst="rect">
            <a:avLst/>
          </a:prstGeom>
          <a:noFill/>
        </p:spPr>
        <p:txBody>
          <a:bodyPr wrap="square" rtlCol="0">
            <a:spAutoFit/>
          </a:bodyPr>
          <a:p>
            <a:r>
              <a:rPr lang="en-US" sz="2400" b="1">
                <a:solidFill>
                  <a:srgbClr val="C00000"/>
                </a:solidFill>
                <a:effectLst>
                  <a:outerShdw blurRad="38100" dist="38100" dir="2700000" algn="tl">
                    <a:srgbClr val="000000">
                      <a:alpha val="43137"/>
                    </a:srgbClr>
                  </a:outerShdw>
                </a:effectLst>
              </a:rPr>
              <a:t>VARIABLE SCOPE</a:t>
            </a:r>
            <a:endParaRPr lang="en-US" sz="2400" b="1">
              <a:solidFill>
                <a:srgbClr val="C00000"/>
              </a:solidFill>
              <a:effectLst>
                <a:outerShdw blurRad="38100" dist="38100" dir="2700000" algn="tl">
                  <a:srgbClr val="000000">
                    <a:alpha val="43137"/>
                  </a:srgbClr>
                </a:outerShdw>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090" y="60960"/>
            <a:ext cx="7965440" cy="2451100"/>
          </a:xfrm>
          <a:prstGeom prst="rect">
            <a:avLst/>
          </a:prstGeom>
        </p:spPr>
        <p:txBody>
          <a:bodyPr wrap="square">
            <a:spAutoFit/>
          </a:bodyPr>
          <a:p>
            <a:pPr marL="0" indent="0">
              <a:lnSpc>
                <a:spcPct val="74000"/>
              </a:lnSpc>
              <a:spcBef>
                <a:spcPct val="0"/>
              </a:spcBef>
              <a:spcAft>
                <a:spcPts val="1000"/>
              </a:spcAft>
            </a:pPr>
            <a:r>
              <a:rPr sz="4600" b="1" i="0">
                <a:solidFill>
                  <a:srgbClr val="25265E"/>
                </a:solidFill>
                <a:latin typeface="Arial" panose="020B0604020202020204" pitchFamily="34" charset="0"/>
                <a:ea typeface="euclid_circular_a"/>
                <a:cs typeface="Arial" panose="020B0604020202020204" pitchFamily="34" charset="0"/>
              </a:rPr>
              <a:t>Python Global Keyword</a:t>
            </a:r>
            <a:endParaRPr sz="4600" b="1"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1000"/>
              </a:spcAft>
            </a:pPr>
            <a:endParaRPr sz="4600" b="1"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In Python, the </a:t>
            </a:r>
            <a:r>
              <a:rPr sz="1600" b="0" i="0">
                <a:solidFill>
                  <a:srgbClr val="25265E"/>
                </a:solidFill>
                <a:latin typeface="Arial" panose="020B0604020202020204" pitchFamily="34" charset="0"/>
                <a:ea typeface="Droid Sans Mono"/>
                <a:cs typeface="Arial" panose="020B0604020202020204" pitchFamily="34" charset="0"/>
              </a:rPr>
              <a:t>global</a:t>
            </a:r>
            <a:r>
              <a:rPr sz="2100" b="0" i="0">
                <a:solidFill>
                  <a:srgbClr val="25265E"/>
                </a:solidFill>
                <a:latin typeface="Arial" panose="020B0604020202020204" pitchFamily="34" charset="0"/>
                <a:ea typeface="euclid_circular_a"/>
                <a:cs typeface="Arial" panose="020B0604020202020204" pitchFamily="34" charset="0"/>
              </a:rPr>
              <a:t> keyword allows us to modify the variable outside of the current scope.</a:t>
            </a:r>
            <a:endParaRPr sz="2100" b="0" i="0">
              <a:solidFill>
                <a:srgbClr val="25265E"/>
              </a:solidFill>
              <a:latin typeface="Arial" panose="020B0604020202020204" pitchFamily="34" charset="0"/>
              <a:ea typeface="euclid_circular_a"/>
              <a:cs typeface="Arial" panose="020B0604020202020204" pitchFamily="34" charset="0"/>
            </a:endParaRPr>
          </a:p>
          <a:p>
            <a:pPr marL="0" indent="0">
              <a:lnSpc>
                <a:spcPct val="74000"/>
              </a:lnSpc>
              <a:spcBef>
                <a:spcPct val="0"/>
              </a:spcBef>
              <a:spcAft>
                <a:spcPts val="800"/>
              </a:spcAft>
            </a:pPr>
            <a:r>
              <a:rPr sz="2100" b="0" i="0">
                <a:solidFill>
                  <a:srgbClr val="25265E"/>
                </a:solidFill>
                <a:latin typeface="Arial" panose="020B0604020202020204" pitchFamily="34" charset="0"/>
                <a:ea typeface="euclid_circular_a"/>
                <a:cs typeface="Arial" panose="020B0604020202020204" pitchFamily="34" charset="0"/>
              </a:rPr>
              <a:t>It is used to create a global variable and make changes to the variable in a local context.</a:t>
            </a:r>
            <a:endParaRPr sz="2100" b="0" i="0">
              <a:solidFill>
                <a:srgbClr val="25265E"/>
              </a:solidFill>
              <a:latin typeface="Arial" panose="020B0604020202020204" pitchFamily="34" charset="0"/>
              <a:ea typeface="euclid_circular_a"/>
              <a:cs typeface="Arial" panose="020B0604020202020204" pitchFamily="34" charset="0"/>
            </a:endParaRPr>
          </a:p>
        </p:txBody>
      </p:sp>
      <p:sp>
        <p:nvSpPr>
          <p:cNvPr id="4" name="Text Box 3"/>
          <p:cNvSpPr txBox="1"/>
          <p:nvPr/>
        </p:nvSpPr>
        <p:spPr>
          <a:xfrm>
            <a:off x="179705" y="2358390"/>
            <a:ext cx="5080000" cy="360680"/>
          </a:xfrm>
          <a:prstGeom prst="rect">
            <a:avLst/>
          </a:prstGeom>
        </p:spPr>
        <p:txBody>
          <a:bodyPr>
            <a:spAutoFit/>
          </a:bodyPr>
          <a:p>
            <a:pPr marL="0" indent="0">
              <a:lnSpc>
                <a:spcPts val="2100"/>
              </a:lnSpc>
              <a:spcBef>
                <a:spcPct val="0"/>
              </a:spcBef>
              <a:spcAft>
                <a:spcPts val="600"/>
              </a:spcAft>
            </a:pPr>
            <a:r>
              <a:rPr sz="1600" b="1" i="0">
                <a:solidFill>
                  <a:srgbClr val="25265E"/>
                </a:solidFill>
                <a:latin typeface="euclid_circular_a"/>
                <a:ea typeface="euclid_circular_a"/>
              </a:rPr>
              <a:t>Access and Modify Python Global Variable</a:t>
            </a:r>
            <a:endParaRPr sz="1600" b="1" i="0">
              <a:solidFill>
                <a:srgbClr val="25265E"/>
              </a:solidFill>
              <a:latin typeface="euclid_circular_a"/>
              <a:ea typeface="euclid_circular_a"/>
            </a:endParaRPr>
          </a:p>
        </p:txBody>
      </p:sp>
      <p:sp>
        <p:nvSpPr>
          <p:cNvPr id="5" name="Text Box 4"/>
          <p:cNvSpPr txBox="1"/>
          <p:nvPr/>
        </p:nvSpPr>
        <p:spPr>
          <a:xfrm>
            <a:off x="288290" y="2719070"/>
            <a:ext cx="6096000" cy="2306955"/>
          </a:xfrm>
          <a:prstGeom prst="rect">
            <a:avLst/>
          </a:prstGeom>
          <a:noFill/>
        </p:spPr>
        <p:txBody>
          <a:bodyPr wrap="square" rtlCol="0" anchor="t">
            <a:spAutoFit/>
          </a:bodyPr>
          <a:p>
            <a:r>
              <a:rPr lang="en-US" altLang="en-US"/>
              <a:t># global variable</a:t>
            </a:r>
            <a:endParaRPr lang="en-US" altLang="en-US"/>
          </a:p>
          <a:p>
            <a:r>
              <a:rPr lang="en-US" altLang="en-US"/>
              <a:t>c = 1 </a:t>
            </a:r>
            <a:endParaRPr lang="en-US" altLang="en-US"/>
          </a:p>
          <a:p>
            <a:r>
              <a:rPr lang="en-US" altLang="en-US"/>
              <a:t>def add():</a:t>
            </a:r>
            <a:endParaRPr lang="en-US" altLang="en-US"/>
          </a:p>
          <a:p>
            <a:endParaRPr lang="en-US" altLang="en-US"/>
          </a:p>
          <a:p>
            <a:r>
              <a:rPr lang="en-US" altLang="en-US"/>
              <a:t>     # increment c by 2</a:t>
            </a:r>
            <a:endParaRPr lang="en-US" altLang="en-US"/>
          </a:p>
          <a:p>
            <a:r>
              <a:rPr lang="en-US" altLang="en-US"/>
              <a:t>    c = c + 2</a:t>
            </a:r>
            <a:endParaRPr lang="en-US" altLang="en-US"/>
          </a:p>
          <a:p>
            <a:r>
              <a:rPr lang="en-US" altLang="en-US"/>
              <a:t>    print(c)</a:t>
            </a:r>
            <a:endParaRPr lang="en-US" altLang="en-US"/>
          </a:p>
          <a:p>
            <a:r>
              <a:rPr lang="en-US" altLang="en-US"/>
              <a:t>add()</a:t>
            </a:r>
            <a:endParaRPr lang="en-US"/>
          </a:p>
        </p:txBody>
      </p:sp>
      <p:sp>
        <p:nvSpPr>
          <p:cNvPr id="6" name="Text Box 5"/>
          <p:cNvSpPr txBox="1"/>
          <p:nvPr/>
        </p:nvSpPr>
        <p:spPr>
          <a:xfrm>
            <a:off x="288290" y="5026025"/>
            <a:ext cx="5080000" cy="283210"/>
          </a:xfrm>
          <a:prstGeom prst="rect">
            <a:avLst/>
          </a:prstGeom>
        </p:spPr>
        <p:txBody>
          <a:bodyPr>
            <a:spAutoFit/>
          </a:bodyPr>
          <a:p>
            <a:pPr marL="0" indent="0">
              <a:lnSpc>
                <a:spcPts val="1500"/>
              </a:lnSpc>
              <a:spcBef>
                <a:spcPct val="0"/>
              </a:spcBef>
              <a:spcAft>
                <a:spcPct val="0"/>
              </a:spcAft>
            </a:pPr>
            <a:r>
              <a:rPr sz="1600" b="0" i="0">
                <a:latin typeface="euclid_circular_a"/>
                <a:ea typeface="euclid_circular_a"/>
              </a:rPr>
              <a:t>Output</a:t>
            </a:r>
            <a:endParaRPr sz="1600" b="0" i="0">
              <a:latin typeface="euclid_circular_a"/>
              <a:ea typeface="euclid_circular_a"/>
            </a:endParaRPr>
          </a:p>
        </p:txBody>
      </p:sp>
      <p:sp>
        <p:nvSpPr>
          <p:cNvPr id="7" name="Text Box 6"/>
          <p:cNvSpPr txBox="1"/>
          <p:nvPr/>
        </p:nvSpPr>
        <p:spPr>
          <a:xfrm>
            <a:off x="413385" y="5309235"/>
            <a:ext cx="7743190" cy="368300"/>
          </a:xfrm>
          <a:prstGeom prst="rect">
            <a:avLst/>
          </a:prstGeom>
          <a:noFill/>
        </p:spPr>
        <p:txBody>
          <a:bodyPr wrap="square" rtlCol="0">
            <a:spAutoFit/>
          </a:bodyPr>
          <a:p>
            <a:r>
              <a:rPr lang="en-US" altLang="en-US"/>
              <a:t>UnboundLocalError: local variable 'c' referenced before assignment</a:t>
            </a:r>
            <a:endParaRPr lang="en-US" altLang="en-US"/>
          </a:p>
        </p:txBody>
      </p:sp>
      <p:sp>
        <p:nvSpPr>
          <p:cNvPr id="8" name="Text Box 7"/>
          <p:cNvSpPr txBox="1"/>
          <p:nvPr/>
        </p:nvSpPr>
        <p:spPr>
          <a:xfrm>
            <a:off x="534670" y="5604510"/>
            <a:ext cx="10692765" cy="337185"/>
          </a:xfrm>
          <a:prstGeom prst="rect">
            <a:avLst/>
          </a:prstGeom>
        </p:spPr>
        <p:txBody>
          <a:bodyPr wrap="square">
            <a:spAutoFit/>
          </a:bodyPr>
          <a:p>
            <a:pPr marL="0" indent="0"/>
            <a:r>
              <a:rPr sz="1600" b="0" i="0">
                <a:latin typeface="euclid_circular_a"/>
                <a:ea typeface="euclid_circular_a"/>
              </a:rPr>
              <a:t>This is because we can only access the global variable but cannot modify it from inside the function.</a:t>
            </a:r>
            <a:endParaRPr sz="1600" b="0" i="0">
              <a:latin typeface="euclid_circular_a"/>
              <a:ea typeface="euclid_circular_a"/>
            </a:endParaRPr>
          </a:p>
        </p:txBody>
      </p:sp>
      <p:sp>
        <p:nvSpPr>
          <p:cNvPr id="9" name="Text Box 8"/>
          <p:cNvSpPr txBox="1"/>
          <p:nvPr/>
        </p:nvSpPr>
        <p:spPr>
          <a:xfrm>
            <a:off x="691515" y="5908675"/>
            <a:ext cx="10986770" cy="283210"/>
          </a:xfrm>
          <a:prstGeom prst="rect">
            <a:avLst/>
          </a:prstGeom>
        </p:spPr>
        <p:txBody>
          <a:bodyPr wrap="square">
            <a:spAutoFit/>
          </a:bodyPr>
          <a:p>
            <a:pPr marL="0" indent="0">
              <a:lnSpc>
                <a:spcPts val="1500"/>
              </a:lnSpc>
              <a:spcBef>
                <a:spcPct val="0"/>
              </a:spcBef>
              <a:spcAft>
                <a:spcPts val="800"/>
              </a:spcAft>
            </a:pPr>
            <a:r>
              <a:rPr sz="2100" b="0" i="0">
                <a:latin typeface="euclid_circular_a"/>
                <a:ea typeface="euclid_circular_a"/>
              </a:rPr>
              <a:t>The solution for this is to use the </a:t>
            </a:r>
            <a:r>
              <a:rPr sz="1600" b="1" i="0">
                <a:solidFill>
                  <a:srgbClr val="C00000"/>
                </a:solidFill>
                <a:latin typeface="Droid Sans Mono"/>
                <a:ea typeface="Droid Sans Mono"/>
              </a:rPr>
              <a:t>global</a:t>
            </a:r>
            <a:r>
              <a:rPr sz="2100" b="1" i="0">
                <a:solidFill>
                  <a:srgbClr val="C00000"/>
                </a:solidFill>
                <a:latin typeface="euclid_circular_a"/>
                <a:ea typeface="euclid_circular_a"/>
              </a:rPr>
              <a:t> keyword.</a:t>
            </a:r>
            <a:endParaRPr sz="2100" b="1" i="0">
              <a:solidFill>
                <a:srgbClr val="C00000"/>
              </a:solidFill>
              <a:latin typeface="euclid_circular_a"/>
              <a:ea typeface="euclid_circular_a"/>
            </a:endParaRPr>
          </a:p>
        </p:txBody>
      </p:sp>
      <p:sp>
        <p:nvSpPr>
          <p:cNvPr id="10" name="Text Box 9"/>
          <p:cNvSpPr txBox="1"/>
          <p:nvPr/>
        </p:nvSpPr>
        <p:spPr>
          <a:xfrm>
            <a:off x="7741920" y="1081405"/>
            <a:ext cx="3336290" cy="4523105"/>
          </a:xfrm>
          <a:prstGeom prst="rect">
            <a:avLst/>
          </a:prstGeom>
          <a:noFill/>
        </p:spPr>
        <p:txBody>
          <a:bodyPr wrap="square" rtlCol="0" anchor="t">
            <a:spAutoFit/>
          </a:bodyPr>
          <a:p>
            <a:r>
              <a:rPr lang="en-US" altLang="en-US"/>
              <a:t># global variable</a:t>
            </a:r>
            <a:endParaRPr lang="en-US" altLang="en-US"/>
          </a:p>
          <a:p>
            <a:r>
              <a:rPr lang="en-US" altLang="en-US"/>
              <a:t>c = 1 </a:t>
            </a:r>
            <a:endParaRPr lang="en-US" altLang="en-US"/>
          </a:p>
          <a:p>
            <a:endParaRPr lang="en-US" altLang="en-US"/>
          </a:p>
          <a:p>
            <a:r>
              <a:rPr lang="en-US" altLang="en-US"/>
              <a:t>def add():</a:t>
            </a:r>
            <a:endParaRPr lang="en-US" altLang="en-US"/>
          </a:p>
          <a:p>
            <a:endParaRPr lang="en-US" altLang="en-US"/>
          </a:p>
          <a:p>
            <a:r>
              <a:rPr lang="en-US" altLang="en-US"/>
              <a:t>    # use of global keyword</a:t>
            </a:r>
            <a:endParaRPr lang="en-US" altLang="en-US"/>
          </a:p>
          <a:p>
            <a:r>
              <a:rPr lang="en-US" altLang="en-US"/>
              <a:t>    global c</a:t>
            </a:r>
            <a:endParaRPr lang="en-US" altLang="en-US"/>
          </a:p>
          <a:p>
            <a:endParaRPr lang="en-US" altLang="en-US"/>
          </a:p>
          <a:p>
            <a:r>
              <a:rPr lang="en-US" altLang="en-US"/>
              <a:t>    # increment c by 2</a:t>
            </a:r>
            <a:endParaRPr lang="en-US" altLang="en-US"/>
          </a:p>
          <a:p>
            <a:r>
              <a:rPr lang="en-US" altLang="en-US"/>
              <a:t>    c = c + 2 </a:t>
            </a:r>
            <a:endParaRPr lang="en-US" altLang="en-US"/>
          </a:p>
          <a:p>
            <a:endParaRPr lang="en-US" altLang="en-US"/>
          </a:p>
          <a:p>
            <a:r>
              <a:rPr lang="en-US" altLang="en-US"/>
              <a:t>    print(c)</a:t>
            </a:r>
            <a:endParaRPr lang="en-US" altLang="en-US"/>
          </a:p>
          <a:p>
            <a:endParaRPr lang="en-US" altLang="en-US"/>
          </a:p>
          <a:p>
            <a:r>
              <a:rPr lang="en-US" altLang="en-US"/>
              <a:t>add()</a:t>
            </a:r>
            <a:endParaRPr lang="en-US" altLang="en-US"/>
          </a:p>
          <a:p>
            <a:endParaRPr lang="en-US" altLang="en-US"/>
          </a:p>
          <a:p>
            <a:r>
              <a:rPr lang="en-US" altLang="en-US"/>
              <a:t># Output: 3 </a:t>
            </a:r>
            <a:endParaRPr lang="en-US"/>
          </a:p>
        </p:txBody>
      </p:sp>
      <p:sp>
        <p:nvSpPr>
          <p:cNvPr id="11" name="Text Box 10"/>
          <p:cNvSpPr txBox="1"/>
          <p:nvPr/>
        </p:nvSpPr>
        <p:spPr>
          <a:xfrm>
            <a:off x="7112000" y="223838"/>
            <a:ext cx="5080000" cy="553085"/>
          </a:xfrm>
          <a:prstGeom prst="rect">
            <a:avLst/>
          </a:prstGeom>
        </p:spPr>
        <p:txBody>
          <a:bodyPr>
            <a:spAutoFit/>
          </a:bodyPr>
          <a:p>
            <a:pPr marL="0" indent="0">
              <a:lnSpc>
                <a:spcPts val="1800"/>
              </a:lnSpc>
              <a:spcBef>
                <a:spcPct val="0"/>
              </a:spcBef>
              <a:spcAft>
                <a:spcPts val="600"/>
              </a:spcAft>
            </a:pPr>
            <a:r>
              <a:rPr sz="1600" b="0" i="0">
                <a:solidFill>
                  <a:srgbClr val="25265E"/>
                </a:solidFill>
                <a:latin typeface="euclid_circular_a"/>
                <a:ea typeface="euclid_circular_a"/>
              </a:rPr>
              <a:t>Example: Changing Global Variable From Inside a Function using global</a:t>
            </a:r>
            <a:endParaRPr sz="1600" b="0" i="0">
              <a:solidFill>
                <a:srgbClr val="25265E"/>
              </a:solidFill>
              <a:latin typeface="euclid_circular_a"/>
              <a:ea typeface="euclid_circular_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7215" y="381635"/>
            <a:ext cx="11614785" cy="3442335"/>
          </a:xfrm>
          <a:prstGeom prst="rect">
            <a:avLst/>
          </a:prstGeom>
        </p:spPr>
        <p:txBody>
          <a:bodyPr wrap="square">
            <a:spAutoFit/>
          </a:bodyPr>
          <a:p>
            <a:pPr marL="0" indent="0">
              <a:lnSpc>
                <a:spcPct val="104000"/>
              </a:lnSpc>
              <a:spcBef>
                <a:spcPct val="0"/>
              </a:spcBef>
              <a:spcAft>
                <a:spcPts val="600"/>
              </a:spcAft>
            </a:pPr>
            <a:r>
              <a:rPr sz="3200" b="1" i="0">
                <a:solidFill>
                  <a:srgbClr val="25265E"/>
                </a:solidFill>
                <a:latin typeface="euclid_circular_a"/>
                <a:ea typeface="euclid_circular_a"/>
              </a:rPr>
              <a:t>Rules of global Keyword</a:t>
            </a:r>
            <a:endParaRPr sz="3200" b="1" i="0">
              <a:solidFill>
                <a:srgbClr val="25265E"/>
              </a:solidFill>
              <a:latin typeface="euclid_circular_a"/>
              <a:ea typeface="euclid_circular_a"/>
            </a:endParaRPr>
          </a:p>
          <a:p>
            <a:pPr marL="0" indent="0">
              <a:lnSpc>
                <a:spcPct val="104000"/>
              </a:lnSpc>
              <a:spcBef>
                <a:spcPct val="0"/>
              </a:spcBef>
              <a:spcAft>
                <a:spcPts val="800"/>
              </a:spcAft>
            </a:pPr>
            <a:r>
              <a:rPr sz="2100" b="0" i="0">
                <a:latin typeface="euclid_circular_a"/>
                <a:ea typeface="euclid_circular_a"/>
              </a:rPr>
              <a:t>The basic rules for </a:t>
            </a:r>
            <a:r>
              <a:rPr sz="1600" b="0" i="0">
                <a:latin typeface="Droid Sans Mono"/>
                <a:ea typeface="Droid Sans Mono"/>
              </a:rPr>
              <a:t>global</a:t>
            </a:r>
            <a:r>
              <a:rPr sz="2100" b="0" i="0">
                <a:latin typeface="euclid_circular_a"/>
                <a:ea typeface="euclid_circular_a"/>
              </a:rPr>
              <a:t> keyword in Python are:</a:t>
            </a:r>
            <a:endParaRPr sz="2100" b="0" i="0">
              <a:latin typeface="euclid_circular_a"/>
              <a:ea typeface="euclid_circular_a"/>
            </a:endParaRPr>
          </a:p>
          <a:p>
            <a:pPr marL="0" indent="0">
              <a:lnSpc>
                <a:spcPct val="104000"/>
              </a:lnSpc>
              <a:spcBef>
                <a:spcPct val="0"/>
              </a:spcBef>
              <a:spcAft>
                <a:spcPts val="600"/>
              </a:spcAft>
              <a:buFont typeface="Arial" panose="020B0604020202020204"/>
              <a:buChar char="•"/>
            </a:pP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When we create a variable inside a function, it is local by default.</a:t>
            </a: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When we define a variable outside of a function, it is global by default. You don't have to use the </a:t>
            </a:r>
            <a:r>
              <a:rPr sz="1600" b="0" i="0">
                <a:latin typeface="Droid Sans Mono"/>
                <a:ea typeface="Droid Sans Mono"/>
              </a:rPr>
              <a:t>global</a:t>
            </a:r>
            <a:r>
              <a:rPr sz="2100" b="0" i="0">
                <a:latin typeface="euclid_circular_a"/>
                <a:ea typeface="euclid_circular_a"/>
              </a:rPr>
              <a:t> keyword.</a:t>
            </a: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We use the </a:t>
            </a:r>
            <a:r>
              <a:rPr sz="1600" b="0" i="0">
                <a:latin typeface="Droid Sans Mono"/>
                <a:ea typeface="Droid Sans Mono"/>
              </a:rPr>
              <a:t>global</a:t>
            </a:r>
            <a:r>
              <a:rPr sz="2100" b="0" i="0">
                <a:latin typeface="euclid_circular_a"/>
                <a:ea typeface="euclid_circular_a"/>
              </a:rPr>
              <a:t> keyword to modify (write to) a global variable inside a function.</a:t>
            </a:r>
            <a:endParaRPr sz="2100" b="0" i="0">
              <a:latin typeface="euclid_circular_a"/>
              <a:ea typeface="euclid_circular_a"/>
            </a:endParaRPr>
          </a:p>
          <a:p>
            <a:pPr marL="457200" lvl="1" indent="0">
              <a:lnSpc>
                <a:spcPct val="104000"/>
              </a:lnSpc>
              <a:spcBef>
                <a:spcPct val="0"/>
              </a:spcBef>
              <a:spcAft>
                <a:spcPts val="600"/>
              </a:spcAft>
              <a:buFont typeface="Arial" panose="020B0604020202020204"/>
              <a:buChar char="•"/>
            </a:pPr>
            <a:r>
              <a:rPr sz="2100" b="0" i="0">
                <a:latin typeface="euclid_circular_a"/>
                <a:ea typeface="euclid_circular_a"/>
              </a:rPr>
              <a:t>Use of the </a:t>
            </a:r>
            <a:r>
              <a:rPr sz="1600" b="0" i="0">
                <a:latin typeface="Droid Sans Mono"/>
                <a:ea typeface="Droid Sans Mono"/>
              </a:rPr>
              <a:t>global</a:t>
            </a:r>
            <a:r>
              <a:rPr sz="2100" b="0" i="0">
                <a:latin typeface="euclid_circular_a"/>
                <a:ea typeface="euclid_circular_a"/>
              </a:rPr>
              <a:t> keyword outside a function has no effect.</a:t>
            </a:r>
            <a:endParaRPr sz="2100" b="0" i="0">
              <a:latin typeface="euclid_circular_a"/>
              <a:ea typeface="euclid_circular_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60475" y="712470"/>
            <a:ext cx="6096000" cy="3692525"/>
          </a:xfrm>
          <a:prstGeom prst="rect">
            <a:avLst/>
          </a:prstGeom>
          <a:noFill/>
        </p:spPr>
        <p:txBody>
          <a:bodyPr wrap="square" rtlCol="0" anchor="t">
            <a:spAutoFit/>
          </a:bodyPr>
          <a:p>
            <a:r>
              <a:rPr lang="en-US" altLang="en-US"/>
              <a:t>Take value from users --&gt; name ,roll_no , class , email, address </a:t>
            </a:r>
            <a:endParaRPr lang="en-US" altLang="en-US"/>
          </a:p>
          <a:p>
            <a:endParaRPr lang="en-US" altLang="en-US"/>
          </a:p>
          <a:p>
            <a:r>
              <a:rPr lang="en-US" altLang="en-US"/>
              <a:t>create a functions to store student details in dictonary ---&gt;dict = student_details{}</a:t>
            </a:r>
            <a:endParaRPr lang="en-US" altLang="en-US"/>
          </a:p>
          <a:p>
            <a:endParaRPr lang="en-US" altLang="en-US"/>
          </a:p>
          <a:p>
            <a:r>
              <a:rPr lang="en-US" altLang="en-US"/>
              <a:t>variable = name ,roll_no , class , email, address </a:t>
            </a:r>
            <a:endParaRPr lang="en-US" altLang="en-US"/>
          </a:p>
          <a:p>
            <a:endParaRPr lang="en-US" altLang="en-US"/>
          </a:p>
          <a:p>
            <a:endParaRPr lang="en-US" altLang="en-US"/>
          </a:p>
          <a:p>
            <a:endParaRPr lang="en-US" altLang="en-US"/>
          </a:p>
          <a:p>
            <a:r>
              <a:rPr lang="en-US" altLang="en-US"/>
              <a:t>{name:["a"],roll_no:[1] , class:[10] , email:[gmail.com], address :[]}</a:t>
            </a:r>
            <a:endParaRPr lang="en-US" altLang="en-US"/>
          </a:p>
          <a:p>
            <a:endParaRPr lang="en-US"/>
          </a:p>
        </p:txBody>
      </p:sp>
      <p:sp>
        <p:nvSpPr>
          <p:cNvPr id="3" name="Text Box 2"/>
          <p:cNvSpPr txBox="1"/>
          <p:nvPr/>
        </p:nvSpPr>
        <p:spPr>
          <a:xfrm>
            <a:off x="800100" y="344170"/>
            <a:ext cx="4064000" cy="368300"/>
          </a:xfrm>
          <a:prstGeom prst="rect">
            <a:avLst/>
          </a:prstGeom>
          <a:noFill/>
        </p:spPr>
        <p:txBody>
          <a:bodyPr wrap="square" rtlCol="0">
            <a:spAutoFit/>
          </a:bodyPr>
          <a:p>
            <a:pPr marL="0" lvl="0" indent="0"/>
            <a:r>
              <a:rPr lang="en-US"/>
              <a:t>QUESTIONS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9525"/>
            <a:ext cx="4064000" cy="460375"/>
          </a:xfrm>
          <a:prstGeom prst="rect">
            <a:avLst/>
          </a:prstGeom>
          <a:noFill/>
        </p:spPr>
        <p:txBody>
          <a:bodyPr wrap="square" rtlCol="0">
            <a:spAutoFit/>
          </a:bodyPr>
          <a:p>
            <a:r>
              <a:rPr lang="en-IN" altLang="en-US" sz="2400" b="1">
                <a:solidFill>
                  <a:srgbClr val="FF0000"/>
                </a:solidFill>
                <a:effectLst>
                  <a:outerShdw blurRad="38100" dist="38100" dir="2700000" algn="tl">
                    <a:srgbClr val="000000">
                      <a:alpha val="43137"/>
                    </a:srgbClr>
                  </a:outerShdw>
                </a:effectLst>
              </a:rPr>
              <a:t> OS Module in python for cmd</a:t>
            </a:r>
            <a:endParaRPr lang="en-IN" altLang="en-US" sz="2400" b="1">
              <a:solidFill>
                <a:srgbClr val="FF0000"/>
              </a:solidFill>
              <a:effectLst>
                <a:outerShdw blurRad="38100" dist="38100" dir="2700000" algn="tl">
                  <a:srgbClr val="000000">
                    <a:alpha val="43137"/>
                  </a:srgbClr>
                </a:outerShdw>
              </a:effectLst>
            </a:endParaRPr>
          </a:p>
        </p:txBody>
      </p:sp>
      <p:sp>
        <p:nvSpPr>
          <p:cNvPr id="3" name="Text Box 2"/>
          <p:cNvSpPr txBox="1"/>
          <p:nvPr/>
        </p:nvSpPr>
        <p:spPr>
          <a:xfrm>
            <a:off x="952500" y="114300"/>
            <a:ext cx="4064000" cy="521970"/>
          </a:xfrm>
          <a:prstGeom prst="rect">
            <a:avLst/>
          </a:prstGeom>
          <a:noFill/>
        </p:spPr>
        <p:txBody>
          <a:bodyPr wrap="square" rtlCol="0">
            <a:spAutoFit/>
          </a:bodyPr>
          <a:p>
            <a:r>
              <a:rPr lang="en-IN" altLang="en-US" sz="2800" b="1">
                <a:solidFill>
                  <a:srgbClr val="FF0000"/>
                </a:solidFill>
                <a:effectLst>
                  <a:outerShdw blurRad="38100" dist="38100" dir="2700000" algn="tl">
                    <a:srgbClr val="000000">
                      <a:alpha val="43137"/>
                    </a:srgbClr>
                  </a:outerShdw>
                </a:effectLst>
              </a:rPr>
              <a:t>Common cmd commands</a:t>
            </a:r>
            <a:endParaRPr lang="en-IN" altLang="en-US" sz="2800" b="1">
              <a:solidFill>
                <a:srgbClr val="FF0000"/>
              </a:solidFill>
              <a:effectLst>
                <a:outerShdw blurRad="38100" dist="38100" dir="2700000" algn="tl">
                  <a:srgbClr val="000000">
                    <a:alpha val="43137"/>
                  </a:srgbClr>
                </a:outerShdw>
              </a:effectLst>
            </a:endParaRPr>
          </a:p>
        </p:txBody>
      </p:sp>
      <p:sp>
        <p:nvSpPr>
          <p:cNvPr id="4" name="Text Box 3"/>
          <p:cNvSpPr txBox="1"/>
          <p:nvPr/>
        </p:nvSpPr>
        <p:spPr>
          <a:xfrm>
            <a:off x="533400" y="5709920"/>
            <a:ext cx="9969500" cy="368300"/>
          </a:xfrm>
          <a:prstGeom prst="rect">
            <a:avLst/>
          </a:prstGeom>
          <a:noFill/>
        </p:spPr>
        <p:txBody>
          <a:bodyPr wrap="square" rtlCol="0" anchor="t">
            <a:spAutoFit/>
          </a:bodyPr>
          <a:p>
            <a:r>
              <a:rPr lang="en-US" altLang="en-US"/>
              <a:t>https://www.geeksforgeeks.org/most-useful-cmd-commands-in-windows/</a:t>
            </a:r>
            <a:endParaRPr lang="en-US"/>
          </a:p>
        </p:txBody>
      </p:sp>
      <p:sp>
        <p:nvSpPr>
          <p:cNvPr id="5" name="Text Box 4"/>
          <p:cNvSpPr txBox="1"/>
          <p:nvPr/>
        </p:nvSpPr>
        <p:spPr>
          <a:xfrm>
            <a:off x="1282700" y="1103630"/>
            <a:ext cx="4330700" cy="1871345"/>
          </a:xfrm>
          <a:prstGeom prst="rect">
            <a:avLst/>
          </a:prstGeom>
        </p:spPr>
        <p:txBody>
          <a:bodyPr wrap="square">
            <a:spAutoFit/>
          </a:bodyPr>
          <a:p>
            <a:pPr marL="0" indent="0" fontAlgn="base">
              <a:lnSpc>
                <a:spcPts val="1485"/>
              </a:lnSpc>
              <a:spcAft>
                <a:spcPts val="500"/>
              </a:spcAft>
              <a:buFont typeface="Arial" panose="020B0604020202020204"/>
              <a:buChar char="•"/>
            </a:pPr>
            <a:r>
              <a:rPr sz="1600" b="0" i="0">
                <a:solidFill>
                  <a:srgbClr val="333333"/>
                </a:solidFill>
                <a:latin typeface="Geologica"/>
                <a:ea typeface="Geologica"/>
              </a:rPr>
              <a:t>Directory Navigation</a:t>
            </a:r>
            <a:r>
              <a:rPr sz="1600" i="0">
                <a:solidFill>
                  <a:srgbClr val="333333"/>
                </a:solidFill>
                <a:latin typeface="Geologica"/>
                <a:ea typeface="Geologica"/>
              </a:rPr>
              <a:t>:</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sz="1600" b="0" i="0">
                <a:solidFill>
                  <a:srgbClr val="333333"/>
                </a:solidFill>
                <a:latin typeface="Geologica"/>
                <a:ea typeface="Geologica"/>
              </a:rPr>
              <a:t>cd / dir / mkdir / rmdir / tree</a:t>
            </a:r>
            <a:r>
              <a:rPr sz="1600" i="0">
                <a:solidFill>
                  <a:srgbClr val="333333"/>
                </a:solidFill>
                <a:latin typeface="Geologica"/>
                <a:ea typeface="Geologica"/>
              </a:rPr>
              <a:t>: Move between folders, list contents, and create/remove directories.</a:t>
            </a: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endParaRPr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IN" sz="1600" i="0">
                <a:solidFill>
                  <a:srgbClr val="333333"/>
                </a:solidFill>
                <a:latin typeface="Geologica"/>
                <a:ea typeface="Geologica"/>
              </a:rPr>
              <a:t>cls</a:t>
            </a:r>
            <a:endParaRPr lang="en-IN" sz="1600" i="0">
              <a:solidFill>
                <a:srgbClr val="333333"/>
              </a:solidFill>
              <a:latin typeface="Geologica"/>
              <a:ea typeface="Geologica"/>
            </a:endParaRPr>
          </a:p>
          <a:p>
            <a:pPr marL="0" lvl="1" indent="0" fontAlgn="base">
              <a:lnSpc>
                <a:spcPts val="1485"/>
              </a:lnSpc>
              <a:spcAft>
                <a:spcPts val="500"/>
              </a:spcAft>
              <a:buFont typeface="Arial" panose="020B0604020202020204"/>
              <a:buChar char="◦"/>
            </a:pPr>
            <a:r>
              <a:rPr lang="en-US" altLang="en-US" sz="1600" i="0">
                <a:solidFill>
                  <a:srgbClr val="333333"/>
                </a:solidFill>
                <a:latin typeface="Geologica"/>
                <a:ea typeface="Geologica"/>
              </a:rPr>
              <a:t>copy / del / rename / xcopy: Move or remove files and directories.</a:t>
            </a:r>
            <a:endParaRPr lang="en-US" altLang="en-US" sz="1600" i="0">
              <a:solidFill>
                <a:srgbClr val="333333"/>
              </a:solidFill>
              <a:latin typeface="Geologica"/>
              <a:ea typeface="Geologica"/>
            </a:endParaRPr>
          </a:p>
        </p:txBody>
      </p:sp>
      <p:sp>
        <p:nvSpPr>
          <p:cNvPr id="6" name="Text Box 5"/>
          <p:cNvSpPr txBox="1"/>
          <p:nvPr/>
        </p:nvSpPr>
        <p:spPr>
          <a:xfrm>
            <a:off x="5613400" y="1202373"/>
            <a:ext cx="5080000" cy="3462655"/>
          </a:xfrm>
          <a:prstGeom prst="rect">
            <a:avLst/>
          </a:prstGeom>
        </p:spPr>
        <p:txBody>
          <a:bodyPr>
            <a:spAutoFit/>
          </a:bodyPr>
          <a:p>
            <a:pPr marL="0" indent="0" fontAlgn="base">
              <a:lnSpc>
                <a:spcPts val="1485"/>
              </a:lnSpc>
              <a:spcAft>
                <a:spcPts val="500"/>
              </a:spcAft>
              <a:buAutoNum type="arabicPeriod"/>
            </a:pPr>
            <a:r>
              <a:rPr sz="1600" b="0" i="0">
                <a:solidFill>
                  <a:srgbClr val="333333"/>
                </a:solidFill>
                <a:latin typeface="Geologica"/>
                <a:ea typeface="Geologica"/>
              </a:rPr>
              <a:t>cd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Changes your current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cd</a:t>
            </a:r>
            <a:r>
              <a:rPr sz="1600" i="0">
                <a:solidFill>
                  <a:srgbClr val="333333"/>
                </a:solidFill>
                <a:latin typeface="Geologica"/>
                <a:ea typeface="Geologica"/>
              </a:rPr>
              <a:t> /</a:t>
            </a:r>
            <a:endParaRPr sz="160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Navigates to the root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dir</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Displays a list of files and subdirectories in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mkdir (or md)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Creates a new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rmdir (or rd)</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Removes a directory.</a:t>
            </a:r>
            <a:endParaRPr sz="1600" i="0">
              <a:solidFill>
                <a:srgbClr val="333333"/>
              </a:solidFill>
              <a:latin typeface="Geologica"/>
              <a:ea typeface="Geologica"/>
            </a:endParaRPr>
          </a:p>
          <a:p>
            <a:pPr marL="0" indent="0" fontAlgn="base">
              <a:lnSpc>
                <a:spcPts val="1485"/>
              </a:lnSpc>
              <a:spcAft>
                <a:spcPts val="500"/>
              </a:spcAft>
              <a:buAutoNum type="arabicPeriod"/>
            </a:pPr>
            <a:r>
              <a:rPr sz="1600" b="0" i="0">
                <a:solidFill>
                  <a:srgbClr val="333333"/>
                </a:solidFill>
                <a:latin typeface="Geologica"/>
                <a:ea typeface="Geologica"/>
              </a:rPr>
              <a:t>tree</a:t>
            </a:r>
            <a:endParaRPr sz="1600" b="0" i="0">
              <a:solidFill>
                <a:srgbClr val="333333"/>
              </a:solidFill>
              <a:latin typeface="Geologica"/>
              <a:ea typeface="Geologica"/>
            </a:endParaRPr>
          </a:p>
          <a:p>
            <a:pPr marL="0" indent="0" fontAlgn="base">
              <a:lnSpc>
                <a:spcPts val="1485"/>
              </a:lnSpc>
              <a:spcAft>
                <a:spcPts val="500"/>
              </a:spcAft>
            </a:pPr>
            <a:r>
              <a:rPr sz="1600" i="0">
                <a:solidFill>
                  <a:srgbClr val="333333"/>
                </a:solidFill>
                <a:latin typeface="Geologica"/>
                <a:ea typeface="Geologica"/>
              </a:rPr>
              <a:t>Graphically displays the folder structure of a drive or path.</a:t>
            </a:r>
            <a:endParaRPr sz="1600" i="0">
              <a:solidFill>
                <a:srgbClr val="333333"/>
              </a:solidFill>
              <a:latin typeface="Geologica"/>
              <a:ea typeface="Geologica"/>
            </a:endParaRPr>
          </a:p>
        </p:txBody>
      </p:sp>
      <p:sp>
        <p:nvSpPr>
          <p:cNvPr id="7" name="Text Box 6"/>
          <p:cNvSpPr txBox="1"/>
          <p:nvPr/>
        </p:nvSpPr>
        <p:spPr>
          <a:xfrm>
            <a:off x="1282700" y="3106420"/>
            <a:ext cx="4064000" cy="645160"/>
          </a:xfrm>
          <a:prstGeom prst="rect">
            <a:avLst/>
          </a:prstGeom>
          <a:noFill/>
        </p:spPr>
        <p:txBody>
          <a:bodyPr wrap="square" rtlCol="0">
            <a:spAutoFit/>
          </a:bodyPr>
          <a:p>
            <a:r>
              <a:rPr lang="en-IN" altLang="en-US"/>
              <a:t>. root file </a:t>
            </a:r>
            <a:endParaRPr lang="en-IN" altLang="en-US"/>
          </a:p>
          <a:p>
            <a:r>
              <a:rPr lang="en-IN" altLang="en-US"/>
              <a:t>.. back file</a:t>
            </a:r>
            <a:endParaRPr lang="en-IN" altLang="en-US"/>
          </a:p>
        </p:txBody>
      </p:sp>
      <p:sp>
        <p:nvSpPr>
          <p:cNvPr id="8" name="Text Box 7"/>
          <p:cNvSpPr txBox="1"/>
          <p:nvPr/>
        </p:nvSpPr>
        <p:spPr>
          <a:xfrm>
            <a:off x="6096000" y="469900"/>
            <a:ext cx="6096000" cy="368300"/>
          </a:xfrm>
          <a:prstGeom prst="rect">
            <a:avLst/>
          </a:prstGeom>
          <a:noFill/>
        </p:spPr>
        <p:txBody>
          <a:bodyPr wrap="square" rtlCol="0" anchor="t">
            <a:spAutoFit/>
          </a:bodyPr>
          <a:p>
            <a:r>
              <a:rPr lang="en-US" altLang="en-US"/>
              <a:t>https://www.geeksforgeeks.org/os-module-python-examples/</a:t>
            </a:r>
            <a:endParaRPr lang="en-US"/>
          </a:p>
        </p:txBody>
      </p:sp>
      <p:sp>
        <p:nvSpPr>
          <p:cNvPr id="9" name="Text Box 8"/>
          <p:cNvSpPr txBox="1"/>
          <p:nvPr/>
        </p:nvSpPr>
        <p:spPr>
          <a:xfrm>
            <a:off x="4597400" y="6078220"/>
            <a:ext cx="6096000" cy="368300"/>
          </a:xfrm>
          <a:prstGeom prst="rect">
            <a:avLst/>
          </a:prstGeom>
          <a:noFill/>
        </p:spPr>
        <p:txBody>
          <a:bodyPr wrap="square" rtlCol="0" anchor="t">
            <a:spAutoFit/>
          </a:bodyPr>
          <a:p>
            <a:r>
              <a:rPr lang="en-US" altLang="en-US"/>
              <a:t>https://www.geeksforgeeks.org/python-sys-module/?ref=lbp</a:t>
            </a:r>
            <a:endParaRPr lang="en-US"/>
          </a:p>
        </p:txBody>
      </p:sp>
      <p:sp>
        <p:nvSpPr>
          <p:cNvPr id="10" name="Text Box 9"/>
          <p:cNvSpPr txBox="1"/>
          <p:nvPr/>
        </p:nvSpPr>
        <p:spPr>
          <a:xfrm>
            <a:off x="5613400" y="5140325"/>
            <a:ext cx="6096000" cy="387350"/>
          </a:xfrm>
          <a:prstGeom prst="rect">
            <a:avLst/>
          </a:prstGeom>
          <a:noFill/>
        </p:spPr>
        <p:txBody>
          <a:bodyPr wrap="square" rtlCol="0" anchor="t">
            <a:spAutoFit/>
          </a:bodyPr>
          <a:p>
            <a:pPr defTabSz="266700">
              <a:lnSpc>
                <a:spcPct val="107000"/>
              </a:lnSpc>
              <a:spcAft>
                <a:spcPts val="800"/>
              </a:spcAft>
            </a:pPr>
            <a:r>
              <a:rPr>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rPr>
              <a:t>Path setup, environment setup</a:t>
            </a:r>
            <a:r>
              <a:rPr lang="en-US">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rPr>
              <a:t>(optional or later) </a:t>
            </a:r>
            <a:endParaRPr lang="en-US">
              <a:solidFill>
                <a:srgbClr val="FF0000"/>
              </a:solidFill>
              <a:effectLst>
                <a:outerShdw blurRad="38100" dist="38100" dir="2700000" algn="tl">
                  <a:srgbClr val="000000">
                    <a:alpha val="43137"/>
                  </a:srgbClr>
                </a:outerShdw>
              </a:effectLst>
              <a:highlight>
                <a:srgbClr val="FFFF00"/>
              </a:highlight>
              <a:latin typeface="Calibri" panose="020F0502020204030204"/>
              <a:ea typeface="Calibri" panose="020F0502020204030204"/>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258445"/>
            <a:ext cx="7034530" cy="2550795"/>
          </a:xfrm>
          <a:prstGeom prst="rect">
            <a:avLst/>
          </a:prstGeom>
        </p:spPr>
        <p:txBody>
          <a:bodyPr wrap="square">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Object Oriented Programming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are the feature of OOPs</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What is Class, Attributes &amp; Methods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What is Constructor and Destructor ?</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What is Inheritance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Data Abstraction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What is Polymorphism</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347C37"/>
                </a:solidFill>
                <a:latin typeface="Arial" panose="020B0604020202020204"/>
                <a:ea typeface="Times New Roman" panose="02020603050405020304"/>
                <a:hlinkClick r:id="rId8" tooltip="Add sub topic content"/>
              </a:rPr>
              <a:t>Assignment</a:t>
            </a:r>
            <a:endParaRPr sz="1600" u="sng">
              <a:solidFill>
                <a:srgbClr val="347C37"/>
              </a:solidFill>
              <a:latin typeface="Arial" panose="020B0604020202020204"/>
              <a:ea typeface="Times New Roman" panose="02020603050405020304"/>
              <a:hlinkClick r:id="rId8" tooltip="Add sub topic content"/>
            </a:endParaRPr>
          </a:p>
          <a:p>
            <a:pPr defTabSz="266700">
              <a:spcBef>
                <a:spcPct val="0"/>
              </a:spcBef>
              <a:spcAft>
                <a:spcPct val="0"/>
              </a:spcAft>
            </a:pPr>
            <a:r>
              <a:rPr lang="en-US" sz="1600" u="sng">
                <a:solidFill>
                  <a:srgbClr val="347C37"/>
                </a:solidFill>
                <a:latin typeface="Arial" panose="020B0604020202020204"/>
                <a:ea typeface="Times New Roman" panose="02020603050405020304"/>
                <a:hlinkClick r:id="rId8" tooltip="Add sub topic content"/>
              </a:rPr>
              <a:t>python overloading (function overloading, operator overloading)</a:t>
            </a:r>
            <a:endParaRPr lang="en-US" sz="1600" u="sng">
              <a:solidFill>
                <a:srgbClr val="347C37"/>
              </a:solidFill>
              <a:latin typeface="Arial" panose="020B0604020202020204"/>
              <a:ea typeface="Times New Roman" panose="02020603050405020304"/>
              <a:hlinkClick r:id="rId8" tooltip="Add sub topic content"/>
            </a:endParaRPr>
          </a:p>
        </p:txBody>
      </p:sp>
      <p:sp>
        <p:nvSpPr>
          <p:cNvPr id="3" name="Text Box 2"/>
          <p:cNvSpPr txBox="1"/>
          <p:nvPr/>
        </p:nvSpPr>
        <p:spPr>
          <a:xfrm>
            <a:off x="402590" y="3429000"/>
            <a:ext cx="6096000" cy="368300"/>
          </a:xfrm>
          <a:prstGeom prst="rect">
            <a:avLst/>
          </a:prstGeom>
          <a:noFill/>
        </p:spPr>
        <p:txBody>
          <a:bodyPr wrap="square" rtlCol="0" anchor="t">
            <a:spAutoFit/>
          </a:bodyPr>
          <a:p>
            <a:pPr marL="285750" indent="-285750">
              <a:buFont typeface="Arial" panose="020B0604020202020204" pitchFamily="34" charset="0"/>
              <a:buChar char="•"/>
            </a:pPr>
            <a:r>
              <a:rPr lang="en-US">
                <a:sym typeface="+mn-ea"/>
              </a:rPr>
              <a:t>https://www.tutorialspoint.com/python/index.htm</a:t>
            </a:r>
            <a:endParaRPr lang="en-US">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6710" y="118745"/>
            <a:ext cx="10567670" cy="1152525"/>
          </a:xfrm>
          <a:prstGeom prst="rect">
            <a:avLst/>
          </a:prstGeom>
        </p:spPr>
        <p:txBody>
          <a:bodyPr wrap="square">
            <a:spAutoFit/>
          </a:bodyPr>
          <a:p>
            <a:pPr>
              <a:spcAft>
                <a:spcPct val="60000"/>
              </a:spcAft>
            </a:pPr>
            <a:r>
              <a:rPr sz="2200" b="1"/>
              <a:t>📌 What is OOP?</a:t>
            </a:r>
            <a:endParaRPr sz="2200" b="1"/>
          </a:p>
          <a:p>
            <a:r>
              <a:rPr sz="1600"/>
              <a:t>Object-Oriented Programming (OOP) is a programming paradigm that uses "objects" – instances of "classes" – to model real-world entities. It provides a structured and modular approach for software development.</a:t>
            </a:r>
            <a:endParaRPr sz="1600"/>
          </a:p>
        </p:txBody>
      </p:sp>
      <p:pic>
        <p:nvPicPr>
          <p:cNvPr id="6" name="Picture 5"/>
          <p:cNvPicPr/>
          <p:nvPr/>
        </p:nvPicPr>
        <p:blipFill>
          <a:blip r:embed="rId1"/>
          <a:stretch>
            <a:fillRect/>
          </a:stretch>
        </p:blipFill>
        <p:spPr>
          <a:xfrm>
            <a:off x="473075" y="1271270"/>
            <a:ext cx="4904740" cy="3999865"/>
          </a:xfrm>
          <a:prstGeom prst="rect">
            <a:avLst/>
          </a:prstGeom>
        </p:spPr>
      </p:pic>
      <p:pic>
        <p:nvPicPr>
          <p:cNvPr id="7" name="Picture 6"/>
          <p:cNvPicPr/>
          <p:nvPr/>
        </p:nvPicPr>
        <p:blipFill>
          <a:blip r:embed="rId2"/>
          <a:srcRect l="6638" t="20722" r="3260" b="24519"/>
          <a:stretch>
            <a:fillRect/>
          </a:stretch>
        </p:blipFill>
        <p:spPr>
          <a:xfrm>
            <a:off x="3452495" y="2662555"/>
            <a:ext cx="8739505" cy="375539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665" y="144462"/>
            <a:ext cx="5080000" cy="521970"/>
          </a:xfrm>
          <a:prstGeom prst="rect">
            <a:avLst/>
          </a:prstGeom>
        </p:spPr>
        <p:txBody>
          <a:bodyPr>
            <a:spAutoFit/>
          </a:bodyPr>
          <a:p>
            <a:pPr>
              <a:spcAft>
                <a:spcPct val="60000"/>
              </a:spcAft>
            </a:pPr>
            <a:r>
              <a:rPr sz="2800" b="1"/>
              <a:t>🌟 Features of OOP</a:t>
            </a:r>
            <a:endParaRPr sz="2800" b="1"/>
          </a:p>
        </p:txBody>
      </p:sp>
      <p:graphicFrame>
        <p:nvGraphicFramePr>
          <p:cNvPr id="3" name="Table 2"/>
          <p:cNvGraphicFramePr/>
          <p:nvPr>
            <p:custDataLst>
              <p:tags r:id="rId1"/>
            </p:custDataLst>
          </p:nvPr>
        </p:nvGraphicFramePr>
        <p:xfrm>
          <a:off x="1014095" y="896620"/>
          <a:ext cx="10559415" cy="3900170"/>
        </p:xfrm>
        <a:graphic>
          <a:graphicData uri="http://schemas.openxmlformats.org/drawingml/2006/table">
            <a:tbl>
              <a:tblPr>
                <a:tableStyleId>{5940675A-B579-460E-94D1-54222C63F5DA}</a:tableStyleId>
              </a:tblPr>
              <a:tblGrid>
                <a:gridCol w="3519805"/>
                <a:gridCol w="3519805"/>
                <a:gridCol w="3519805"/>
              </a:tblGrid>
              <a:tr h="321310">
                <a:tc>
                  <a:txBody>
                    <a:bodyPr/>
                    <a:p>
                      <a:r>
                        <a:rPr sz="1800"/>
                        <a:t>Feature</a:t>
                      </a:r>
                      <a:endParaRPr sz="1800"/>
                    </a:p>
                  </a:txBody>
                  <a:tcPr anchor="ctr" anchorCtr="0">
                    <a:solidFill>
                      <a:srgbClr val="FFFF00"/>
                    </a:solidFill>
                  </a:tcPr>
                </a:tc>
                <a:tc>
                  <a:txBody>
                    <a:bodyPr/>
                    <a:p>
                      <a:r>
                        <a:rPr sz="1800"/>
                        <a:t>Description</a:t>
                      </a:r>
                      <a:endParaRPr sz="1800"/>
                    </a:p>
                  </a:txBody>
                  <a:tcPr anchor="ctr" anchorCtr="0">
                    <a:solidFill>
                      <a:srgbClr val="FFFF00"/>
                    </a:solidFill>
                  </a:tcPr>
                </a:tc>
                <a:tc>
                  <a:txBody>
                    <a:bodyPr/>
                    <a:p>
                      <a:r>
                        <a:rPr sz="1800"/>
                        <a:t>Real-World Analogy</a:t>
                      </a:r>
                      <a:endParaRPr sz="1800"/>
                    </a:p>
                  </a:txBody>
                  <a:tcPr anchor="ctr" anchorCtr="0">
                    <a:solidFill>
                      <a:srgbClr val="FFFF00"/>
                    </a:solidFill>
                  </a:tcPr>
                </a:tc>
              </a:tr>
              <a:tr h="642620">
                <a:tc>
                  <a:txBody>
                    <a:bodyPr/>
                    <a:p>
                      <a:r>
                        <a:rPr sz="1800"/>
                        <a:t>Class &amp; Object</a:t>
                      </a:r>
                      <a:endParaRPr sz="1800"/>
                    </a:p>
                  </a:txBody>
                  <a:tcPr anchor="ctr" anchorCtr="0"/>
                </a:tc>
                <a:tc>
                  <a:txBody>
                    <a:bodyPr/>
                    <a:p>
                      <a:r>
                        <a:rPr sz="1800"/>
                        <a:t>Blueprint and instance of a blueprint</a:t>
                      </a:r>
                      <a:endParaRPr sz="1800"/>
                    </a:p>
                  </a:txBody>
                  <a:tcPr anchor="ctr" anchorCtr="0"/>
                </a:tc>
                <a:tc>
                  <a:txBody>
                    <a:bodyPr/>
                    <a:p>
                      <a:r>
                        <a:rPr sz="1800"/>
                        <a:t>Blueprint of a Car vs Real Car</a:t>
                      </a:r>
                      <a:endParaRPr sz="1800"/>
                    </a:p>
                  </a:txBody>
                  <a:tcPr anchor="ctr" anchorCtr="0"/>
                </a:tc>
              </a:tr>
              <a:tr h="963930">
                <a:tc>
                  <a:txBody>
                    <a:bodyPr/>
                    <a:p>
                      <a:r>
                        <a:rPr sz="1800"/>
                        <a:t>Encapsulation</a:t>
                      </a:r>
                      <a:endParaRPr sz="1800"/>
                    </a:p>
                  </a:txBody>
                  <a:tcPr anchor="ctr" anchorCtr="0"/>
                </a:tc>
                <a:tc>
                  <a:txBody>
                    <a:bodyPr/>
                    <a:p>
                      <a:r>
                        <a:rPr sz="1800"/>
                        <a:t>Hides internal state and requires all interaction to be performed through methods</a:t>
                      </a:r>
                      <a:endParaRPr sz="1800"/>
                    </a:p>
                  </a:txBody>
                  <a:tcPr anchor="ctr" anchorCtr="0"/>
                </a:tc>
                <a:tc>
                  <a:txBody>
                    <a:bodyPr/>
                    <a:p>
                      <a:r>
                        <a:rPr sz="1800"/>
                        <a:t>Mobile phone: We use buttons, not internal circuits</a:t>
                      </a:r>
                      <a:endParaRPr sz="1800"/>
                    </a:p>
                  </a:txBody>
                  <a:tcPr anchor="ctr" anchorCtr="0"/>
                </a:tc>
              </a:tr>
              <a:tr h="642620">
                <a:tc>
                  <a:txBody>
                    <a:bodyPr/>
                    <a:p>
                      <a:r>
                        <a:rPr sz="1800"/>
                        <a:t>Inheritance</a:t>
                      </a:r>
                      <a:endParaRPr sz="1800"/>
                    </a:p>
                  </a:txBody>
                  <a:tcPr anchor="ctr" anchorCtr="0"/>
                </a:tc>
                <a:tc>
                  <a:txBody>
                    <a:bodyPr/>
                    <a:p>
                      <a:r>
                        <a:rPr sz="1800"/>
                        <a:t>A class can inherit attributes and methods from another</a:t>
                      </a:r>
                      <a:endParaRPr sz="1800"/>
                    </a:p>
                  </a:txBody>
                  <a:tcPr anchor="ctr" anchorCtr="0"/>
                </a:tc>
                <a:tc>
                  <a:txBody>
                    <a:bodyPr/>
                    <a:p>
                      <a:r>
                        <a:rPr sz="1800"/>
                        <a:t>Child inherits traits from parent</a:t>
                      </a:r>
                      <a:endParaRPr sz="1800"/>
                    </a:p>
                  </a:txBody>
                  <a:tcPr anchor="ctr" anchorCtr="0"/>
                </a:tc>
              </a:tr>
              <a:tr h="642620">
                <a:tc>
                  <a:txBody>
                    <a:bodyPr/>
                    <a:p>
                      <a:r>
                        <a:rPr sz="1800"/>
                        <a:t>Polymorphism</a:t>
                      </a:r>
                      <a:endParaRPr sz="1800"/>
                    </a:p>
                  </a:txBody>
                  <a:tcPr anchor="ctr" anchorCtr="0"/>
                </a:tc>
                <a:tc>
                  <a:txBody>
                    <a:bodyPr/>
                    <a:p>
                      <a:r>
                        <a:rPr sz="1800"/>
                        <a:t>Same function behaves differently for different objects</a:t>
                      </a:r>
                      <a:endParaRPr sz="1800"/>
                    </a:p>
                  </a:txBody>
                  <a:tcPr anchor="ctr" anchorCtr="0"/>
                </a:tc>
                <a:tc>
                  <a:txBody>
                    <a:bodyPr/>
                    <a:p>
                      <a:r>
                        <a:rPr sz="1800"/>
                        <a:t>"Drive" function in Bike and Car</a:t>
                      </a:r>
                      <a:endParaRPr sz="1800"/>
                    </a:p>
                  </a:txBody>
                  <a:tcPr anchor="ctr" anchorCtr="0"/>
                </a:tc>
              </a:tr>
              <a:tr h="642620">
                <a:tc>
                  <a:txBody>
                    <a:bodyPr/>
                    <a:p>
                      <a:r>
                        <a:rPr sz="1800"/>
                        <a:t>Abstraction</a:t>
                      </a:r>
                      <a:endParaRPr sz="1800"/>
                    </a:p>
                  </a:txBody>
                  <a:tcPr anchor="ctr" anchorCtr="0"/>
                </a:tc>
                <a:tc>
                  <a:txBody>
                    <a:bodyPr/>
                    <a:p>
                      <a:r>
                        <a:rPr sz="1800"/>
                        <a:t>Hiding unnecessary details from the user</a:t>
                      </a:r>
                      <a:endParaRPr sz="1800"/>
                    </a:p>
                  </a:txBody>
                  <a:tcPr anchor="ctr" anchorCtr="0"/>
                </a:tc>
                <a:tc>
                  <a:txBody>
                    <a:bodyPr/>
                    <a:p>
                      <a:r>
                        <a:rPr sz="1800"/>
                        <a:t>Driving a car without knowing engine internals</a:t>
                      </a:r>
                      <a:endParaRPr sz="1800"/>
                    </a:p>
                  </a:txBody>
                  <a:tcPr anchor="ctr" anchorCtr="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1775" y="438785"/>
            <a:ext cx="5623560" cy="1916430"/>
          </a:xfrm>
          <a:prstGeom prst="rect">
            <a:avLst/>
          </a:prstGeom>
        </p:spPr>
        <p:txBody>
          <a:bodyPr wrap="square">
            <a:spAutoFit/>
          </a:bodyPr>
          <a:p>
            <a:pPr>
              <a:spcAft>
                <a:spcPct val="60000"/>
              </a:spcAft>
            </a:pPr>
            <a:r>
              <a:rPr sz="2300" b="1"/>
              <a:t>📦 What is a Class, Attributes &amp; Methods</a:t>
            </a:r>
            <a:endParaRPr sz="2300" b="1"/>
          </a:p>
          <a:p>
            <a:pPr>
              <a:buFont typeface="Arial" panose="020B0604020202020204"/>
              <a:buChar char="•"/>
            </a:pPr>
            <a:r>
              <a:rPr sz="1600" b="1"/>
              <a:t>Class</a:t>
            </a:r>
            <a:r>
              <a:rPr sz="1600"/>
              <a:t>: A blueprint to create objects.</a:t>
            </a:r>
            <a:endParaRPr sz="1600"/>
          </a:p>
          <a:p>
            <a:pPr>
              <a:buFont typeface="Arial" panose="020B0604020202020204"/>
              <a:buChar char="•"/>
            </a:pPr>
            <a:endParaRPr sz="1600"/>
          </a:p>
          <a:p>
            <a:pPr>
              <a:buFont typeface="Arial" panose="020B0604020202020204"/>
              <a:buChar char="•"/>
            </a:pPr>
            <a:r>
              <a:rPr sz="1600" b="1"/>
              <a:t>Attributes</a:t>
            </a:r>
            <a:r>
              <a:rPr sz="1600"/>
              <a:t>: Variables inside a class (data).</a:t>
            </a:r>
            <a:endParaRPr sz="1600"/>
          </a:p>
          <a:p>
            <a:pPr indent="0">
              <a:buFont typeface="Arial" panose="020B0604020202020204"/>
              <a:buNone/>
            </a:pPr>
            <a:endParaRPr sz="1600"/>
          </a:p>
          <a:p>
            <a:pPr>
              <a:buFont typeface="Arial" panose="020B0604020202020204"/>
              <a:buChar char="•"/>
            </a:pPr>
            <a:r>
              <a:rPr sz="1600" b="1"/>
              <a:t>Methods</a:t>
            </a:r>
            <a:r>
              <a:rPr sz="1600"/>
              <a:t>: Functions inside a class (behavior).</a:t>
            </a:r>
            <a:endParaRPr sz="1600"/>
          </a:p>
        </p:txBody>
      </p:sp>
      <p:sp>
        <p:nvSpPr>
          <p:cNvPr id="3" name="Text Box 2"/>
          <p:cNvSpPr txBox="1"/>
          <p:nvPr/>
        </p:nvSpPr>
        <p:spPr>
          <a:xfrm>
            <a:off x="231775" y="2355215"/>
            <a:ext cx="6084570" cy="3969385"/>
          </a:xfrm>
          <a:prstGeom prst="rect">
            <a:avLst/>
          </a:prstGeom>
          <a:noFill/>
        </p:spPr>
        <p:txBody>
          <a:bodyPr wrap="square" rtlCol="0" anchor="t">
            <a:spAutoFit/>
          </a:bodyPr>
          <a:p>
            <a:r>
              <a:rPr lang="en-US" altLang="en-US"/>
              <a:t># EXAMPLE</a:t>
            </a:r>
            <a:endParaRPr lang="en-US" altLang="en-US"/>
          </a:p>
          <a:p>
            <a:r>
              <a:rPr lang="en-US" altLang="en-US"/>
              <a:t>class Car:</a:t>
            </a:r>
            <a:endParaRPr lang="en-US" altLang="en-US"/>
          </a:p>
          <a:p>
            <a:r>
              <a:rPr lang="en-US" altLang="en-US"/>
              <a:t>    # attributes</a:t>
            </a:r>
            <a:endParaRPr lang="en-US" altLang="en-US"/>
          </a:p>
          <a:p>
            <a:r>
              <a:rPr lang="en-US" altLang="en-US"/>
              <a:t>    def __init__(self, brand, model):</a:t>
            </a:r>
            <a:endParaRPr lang="en-US" altLang="en-US"/>
          </a:p>
          <a:p>
            <a:r>
              <a:rPr lang="en-US" altLang="en-US"/>
              <a:t>        self.brand = brand</a:t>
            </a:r>
            <a:endParaRPr lang="en-US" altLang="en-US"/>
          </a:p>
          <a:p>
            <a:r>
              <a:rPr lang="en-US" altLang="en-US"/>
              <a:t>        self.model = model</a:t>
            </a:r>
            <a:endParaRPr lang="en-US" altLang="en-US"/>
          </a:p>
          <a:p>
            <a:endParaRPr lang="en-US" altLang="en-US"/>
          </a:p>
          <a:p>
            <a:r>
              <a:rPr lang="en-US" altLang="en-US"/>
              <a:t>    # method</a:t>
            </a:r>
            <a:endParaRPr lang="en-US" altLang="en-US"/>
          </a:p>
          <a:p>
            <a:r>
              <a:rPr lang="en-US" altLang="en-US"/>
              <a:t>    def start(self):</a:t>
            </a:r>
            <a:endParaRPr lang="en-US" altLang="en-US"/>
          </a:p>
          <a:p>
            <a:r>
              <a:rPr lang="en-US" altLang="en-US"/>
              <a:t>        print(f"{self.brand} {self.model} is starting...")</a:t>
            </a:r>
            <a:endParaRPr lang="en-US" altLang="en-US"/>
          </a:p>
          <a:p>
            <a:endParaRPr lang="en-US" altLang="en-US"/>
          </a:p>
          <a:p>
            <a:r>
              <a:rPr lang="en-US" altLang="en-US"/>
              <a:t># Create an object</a:t>
            </a:r>
            <a:endParaRPr lang="en-US" altLang="en-US"/>
          </a:p>
          <a:p>
            <a:r>
              <a:rPr lang="en-US" altLang="en-US"/>
              <a:t>mycar = Car("Toyota", "Camry")</a:t>
            </a:r>
            <a:endParaRPr lang="en-US" altLang="en-US"/>
          </a:p>
          <a:p>
            <a:r>
              <a:rPr lang="en-US" altLang="en-US"/>
              <a:t>mycar.start()</a:t>
            </a:r>
            <a:endParaRPr lang="en-US"/>
          </a:p>
        </p:txBody>
      </p:sp>
      <p:pic>
        <p:nvPicPr>
          <p:cNvPr id="4" name="Picture 3"/>
          <p:cNvPicPr/>
          <p:nvPr/>
        </p:nvPicPr>
        <p:blipFill>
          <a:blip r:embed="rId1"/>
          <a:stretch>
            <a:fillRect/>
          </a:stretch>
        </p:blipFill>
        <p:spPr>
          <a:xfrm>
            <a:off x="5417820" y="0"/>
            <a:ext cx="6774180" cy="63246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9705" y="395605"/>
            <a:ext cx="9240520" cy="4774565"/>
          </a:xfrm>
          <a:prstGeom prst="rect">
            <a:avLst/>
          </a:prstGeom>
        </p:spPr>
        <p:txBody>
          <a:bodyPr wrap="square">
            <a:spAutoFit/>
          </a:bodyPr>
          <a:p>
            <a:pPr marL="0" indent="0" fontAlgn="base">
              <a:spcBef>
                <a:spcPct val="0"/>
              </a:spcBef>
              <a:spcAft>
                <a:spcPts val="1000"/>
              </a:spcAft>
            </a:pPr>
            <a:r>
              <a:rPr sz="3200" b="1" i="0">
                <a:solidFill>
                  <a:srgbClr val="3A3A3A"/>
                </a:solidFill>
                <a:latin typeface="-apple-system"/>
                <a:ea typeface="-apple-system"/>
              </a:rPr>
              <a:t>Classes &amp; Objects:</a:t>
            </a:r>
            <a:endParaRPr sz="3200" b="1" i="0">
              <a:solidFill>
                <a:srgbClr val="3A3A3A"/>
              </a:solidFill>
              <a:latin typeface="-apple-system"/>
              <a:ea typeface="-apple-system"/>
            </a:endParaRPr>
          </a:p>
          <a:p>
            <a:pPr marL="0" indent="0" fontAlgn="base">
              <a:spcBef>
                <a:spcPct val="0"/>
              </a:spcBef>
              <a:spcAft>
                <a:spcPts val="1600"/>
              </a:spcAft>
            </a:pPr>
            <a:r>
              <a:rPr sz="1600" b="1" i="1">
                <a:solidFill>
                  <a:srgbClr val="4B4F58"/>
                </a:solidFill>
                <a:latin typeface="-apple-system"/>
                <a:ea typeface="-apple-system"/>
              </a:rPr>
              <a:t>Class:</a:t>
            </a:r>
            <a:endParaRPr sz="1600" b="1" i="1">
              <a:solidFill>
                <a:srgbClr val="4B4F58"/>
              </a:solidFill>
              <a:latin typeface="-apple-system"/>
              <a:ea typeface="-apple-system"/>
            </a:endParaRPr>
          </a:p>
          <a:p>
            <a:pPr marL="0" indent="0" fontAlgn="base">
              <a:spcBef>
                <a:spcPct val="0"/>
              </a:spcBef>
              <a:spcAft>
                <a:spcPts val="1600"/>
              </a:spcAft>
            </a:pPr>
            <a:r>
              <a:rPr sz="1600" b="0" i="0">
                <a:solidFill>
                  <a:srgbClr val="4B4F58"/>
                </a:solidFill>
                <a:latin typeface="-apple-system"/>
                <a:ea typeface="-apple-system"/>
              </a:rPr>
              <a:t>The class can be defined as a collection of objects. A class is a blueprint for the object. It is a logical entity that has some specific attributes and methods. Class logically groups the data in such a way that code re-usability becomes easy. Class is a template or blueprint for how to build an object. A class in python logically grouping of data and functions. An instance is a particular realization of a class. A class is a prototype that defines state and behavior common to all objects of its kind python supports both class objects and instance objects.  In fact, everything in python is an object, including a class object. Classes describe data and provide methods to manipulate that data, all encompassed under a single object.</a:t>
            </a:r>
            <a:endParaRPr sz="1600" b="0" i="0">
              <a:solidFill>
                <a:srgbClr val="4B4F58"/>
              </a:solidFill>
              <a:latin typeface="-apple-system"/>
              <a:ea typeface="-apple-system"/>
            </a:endParaRPr>
          </a:p>
          <a:p>
            <a:pPr marL="0" indent="0" fontAlgn="base">
              <a:spcBef>
                <a:spcPct val="0"/>
              </a:spcBef>
              <a:spcAft>
                <a:spcPts val="1600"/>
              </a:spcAft>
            </a:pPr>
            <a:r>
              <a:rPr sz="1600" b="1" i="1">
                <a:solidFill>
                  <a:srgbClr val="4B4F58"/>
                </a:solidFill>
                <a:latin typeface="-apple-system"/>
                <a:ea typeface="-apple-system"/>
              </a:rPr>
              <a:t>Objects:</a:t>
            </a:r>
            <a:endParaRPr sz="1600" b="1" i="1">
              <a:solidFill>
                <a:srgbClr val="4B4F58"/>
              </a:solidFill>
              <a:latin typeface="-apple-system"/>
              <a:ea typeface="-apple-system"/>
            </a:endParaRPr>
          </a:p>
          <a:p>
            <a:pPr marL="0" indent="0" fontAlgn="base">
              <a:spcBef>
                <a:spcPct val="0"/>
              </a:spcBef>
              <a:spcAft>
                <a:spcPts val="1600"/>
              </a:spcAft>
            </a:pPr>
            <a:r>
              <a:rPr sz="1600" b="0" i="0">
                <a:solidFill>
                  <a:srgbClr val="4B4F58"/>
                </a:solidFill>
                <a:latin typeface="-apple-system"/>
                <a:ea typeface="-apple-system"/>
              </a:rPr>
              <a:t>An Object contains attributes: data attributes (or static attributes or variables) and dynamic behaviors called methods. In the UML diagram, objects are represented by 3-compartment boxes: name, data attributes, and methods</a:t>
            </a:r>
            <a:endParaRPr sz="1600" b="0" i="0">
              <a:solidFill>
                <a:srgbClr val="4B4F58"/>
              </a:solidFill>
              <a:latin typeface="-apple-system"/>
              <a:ea typeface="-apple-system"/>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238760"/>
            <a:ext cx="5080000" cy="1696720"/>
          </a:xfrm>
          <a:prstGeom prst="rect">
            <a:avLst/>
          </a:prstGeom>
        </p:spPr>
        <p:txBody>
          <a:bodyPr>
            <a:spAutoFit/>
          </a:bodyPr>
          <a:p>
            <a:pPr marL="0" indent="0" fontAlgn="base">
              <a:spcBef>
                <a:spcPct val="0"/>
              </a:spcBef>
              <a:spcAft>
                <a:spcPts val="1000"/>
              </a:spcAft>
            </a:pPr>
            <a:r>
              <a:rPr sz="3200" b="1" i="0">
                <a:solidFill>
                  <a:srgbClr val="3A3A3A"/>
                </a:solidFill>
                <a:latin typeface="-apple-system"/>
                <a:ea typeface="-apple-system"/>
              </a:rPr>
              <a:t>Methods:</a:t>
            </a:r>
            <a:endParaRPr sz="3200" b="1" i="0">
              <a:solidFill>
                <a:srgbClr val="3A3A3A"/>
              </a:solidFill>
              <a:latin typeface="-apple-system"/>
              <a:ea typeface="-apple-system"/>
            </a:endParaRPr>
          </a:p>
          <a:p>
            <a:pPr marL="0" indent="0" fontAlgn="base">
              <a:spcBef>
                <a:spcPct val="0"/>
              </a:spcBef>
              <a:spcAft>
                <a:spcPts val="1600"/>
              </a:spcAft>
            </a:pPr>
            <a:r>
              <a:rPr sz="1600" b="0" i="0">
                <a:solidFill>
                  <a:srgbClr val="4B4F58"/>
                </a:solidFill>
                <a:latin typeface="-apple-system"/>
                <a:ea typeface="-apple-system"/>
              </a:rPr>
              <a:t>The method is a function that is associated with an object. In python, a method is not unique to the class instance. Any object can have methods</a:t>
            </a:r>
            <a:endParaRPr sz="1600" b="0" i="0">
              <a:solidFill>
                <a:srgbClr val="4B4F58"/>
              </a:solidFill>
              <a:latin typeface="-apple-system"/>
              <a:ea typeface="-apple-system"/>
            </a:endParaRPr>
          </a:p>
        </p:txBody>
      </p:sp>
      <p:sp>
        <p:nvSpPr>
          <p:cNvPr id="3" name="Text Box 2"/>
          <p:cNvSpPr txBox="1"/>
          <p:nvPr/>
        </p:nvSpPr>
        <p:spPr>
          <a:xfrm>
            <a:off x="754380" y="1935163"/>
            <a:ext cx="5080000" cy="1527175"/>
          </a:xfrm>
          <a:prstGeom prst="rect">
            <a:avLst/>
          </a:prstGeom>
        </p:spPr>
        <p:txBody>
          <a:bodyPr>
            <a:spAutoFit/>
          </a:bodyPr>
          <a:p>
            <a:pPr marL="0" indent="0" fontAlgn="base">
              <a:spcBef>
                <a:spcPct val="0"/>
              </a:spcBef>
              <a:spcAft>
                <a:spcPts val="1600"/>
              </a:spcAft>
            </a:pPr>
            <a:r>
              <a:rPr sz="1600" b="0" i="0">
                <a:solidFill>
                  <a:srgbClr val="4B4F58"/>
                </a:solidFill>
                <a:latin typeface="-apple-system"/>
                <a:ea typeface="-apple-system"/>
              </a:rPr>
              <a:t>There are three types of methods in python. They are</a:t>
            </a:r>
            <a:endParaRPr sz="1600" b="0" i="0">
              <a:solidFill>
                <a:srgbClr val="4B4F58"/>
              </a:solidFill>
              <a:latin typeface="-apple-system"/>
              <a:ea typeface="-apple-system"/>
            </a:endParaRPr>
          </a:p>
          <a:p>
            <a:pPr marL="457200" lvl="1" indent="0" fontAlgn="base">
              <a:spcBef>
                <a:spcPct val="0"/>
              </a:spcBef>
              <a:spcAft>
                <a:spcPct val="0"/>
              </a:spcAft>
              <a:buFont typeface="Arial" panose="020B0604020202020204"/>
              <a:buChar char="•"/>
            </a:pPr>
            <a:r>
              <a:rPr sz="1600" b="0" i="0">
                <a:solidFill>
                  <a:srgbClr val="4B4F58"/>
                </a:solidFill>
                <a:latin typeface="-apple-system"/>
                <a:ea typeface="-apple-system"/>
              </a:rPr>
              <a:t>Instance method</a:t>
            </a:r>
            <a:endParaRPr sz="1600" b="0" i="0">
              <a:solidFill>
                <a:srgbClr val="4B4F58"/>
              </a:solidFill>
              <a:latin typeface="-apple-system"/>
              <a:ea typeface="-apple-system"/>
            </a:endParaRPr>
          </a:p>
          <a:p>
            <a:pPr marL="457200" lvl="1" indent="0" fontAlgn="base">
              <a:spcBef>
                <a:spcPct val="0"/>
              </a:spcBef>
              <a:spcAft>
                <a:spcPct val="0"/>
              </a:spcAft>
              <a:buFont typeface="Arial" panose="020B0604020202020204"/>
              <a:buChar char="•"/>
            </a:pPr>
            <a:r>
              <a:rPr sz="1600" b="0" i="0">
                <a:solidFill>
                  <a:srgbClr val="4B4F58"/>
                </a:solidFill>
                <a:latin typeface="-apple-system"/>
                <a:ea typeface="-apple-system"/>
              </a:rPr>
              <a:t>Class method</a:t>
            </a:r>
            <a:endParaRPr sz="1600" b="0" i="0">
              <a:solidFill>
                <a:srgbClr val="4B4F58"/>
              </a:solidFill>
              <a:latin typeface="-apple-system"/>
              <a:ea typeface="-apple-system"/>
            </a:endParaRPr>
          </a:p>
          <a:p>
            <a:pPr marL="457200" lvl="1" indent="0" fontAlgn="base">
              <a:spcBef>
                <a:spcPct val="0"/>
              </a:spcBef>
              <a:spcAft>
                <a:spcPct val="0"/>
              </a:spcAft>
              <a:buFont typeface="Arial" panose="020B0604020202020204"/>
              <a:buChar char="•"/>
            </a:pPr>
            <a:r>
              <a:rPr sz="1600" b="0" i="0">
                <a:solidFill>
                  <a:srgbClr val="4B4F58"/>
                </a:solidFill>
                <a:latin typeface="-apple-system"/>
                <a:ea typeface="-apple-system"/>
              </a:rPr>
              <a:t>Static method</a:t>
            </a:r>
            <a:endParaRPr sz="1600" b="0" i="0">
              <a:solidFill>
                <a:srgbClr val="4B4F58"/>
              </a:solidFill>
              <a:latin typeface="-apple-system"/>
              <a:ea typeface="-apple-system"/>
            </a:endParaRPr>
          </a:p>
        </p:txBody>
      </p:sp>
      <p:sp>
        <p:nvSpPr>
          <p:cNvPr id="4" name="Text Box 3"/>
          <p:cNvSpPr txBox="1"/>
          <p:nvPr/>
        </p:nvSpPr>
        <p:spPr>
          <a:xfrm>
            <a:off x="37465" y="6002020"/>
            <a:ext cx="11270615" cy="368300"/>
          </a:xfrm>
          <a:prstGeom prst="rect">
            <a:avLst/>
          </a:prstGeom>
          <a:noFill/>
        </p:spPr>
        <p:txBody>
          <a:bodyPr wrap="square" rtlCol="0" anchor="t">
            <a:spAutoFit/>
          </a:bodyPr>
          <a:p>
            <a:r>
              <a:rPr lang="en-US" altLang="en-US"/>
              <a:t>https://inprogrammer.com/object-oriented-programming-oops-in-python/</a:t>
            </a:r>
            <a:endParaRPr lang="en-US"/>
          </a:p>
        </p:txBody>
      </p:sp>
      <p:sp>
        <p:nvSpPr>
          <p:cNvPr id="5" name="Text Box 4"/>
          <p:cNvSpPr txBox="1"/>
          <p:nvPr/>
        </p:nvSpPr>
        <p:spPr>
          <a:xfrm>
            <a:off x="4570095" y="1935480"/>
            <a:ext cx="7752715" cy="3056255"/>
          </a:xfrm>
          <a:prstGeom prst="rect">
            <a:avLst/>
          </a:prstGeom>
        </p:spPr>
        <p:txBody>
          <a:bodyPr wrap="square">
            <a:spAutoFit/>
          </a:bodyPr>
          <a:p>
            <a:pPr marL="0" indent="0" fontAlgn="base">
              <a:spcBef>
                <a:spcPct val="0"/>
              </a:spcBef>
              <a:spcAft>
                <a:spcPts val="1600"/>
              </a:spcAft>
            </a:pPr>
            <a:r>
              <a:rPr sz="1400" b="1" i="1">
                <a:solidFill>
                  <a:srgbClr val="4B4F58"/>
                </a:solidFill>
                <a:latin typeface="Arial" panose="020B0604020202020204" pitchFamily="34" charset="0"/>
                <a:ea typeface="-apple-system"/>
                <a:cs typeface="Arial" panose="020B0604020202020204" pitchFamily="34" charset="0"/>
              </a:rPr>
              <a:t>Instance method</a:t>
            </a:r>
            <a:r>
              <a:rPr sz="1400" b="0" i="1">
                <a:solidFill>
                  <a:srgbClr val="4B4F58"/>
                </a:solidFill>
                <a:latin typeface="Arial" panose="020B0604020202020204" pitchFamily="34" charset="0"/>
                <a:ea typeface="-apple-system"/>
                <a:cs typeface="Arial" panose="020B0604020202020204" pitchFamily="34" charset="0"/>
              </a:rPr>
              <a:t>:</a:t>
            </a:r>
            <a:endParaRPr sz="1400" b="0" i="1">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b="0" i="0">
                <a:solidFill>
                  <a:srgbClr val="4B4F58"/>
                </a:solidFill>
                <a:latin typeface="Arial" panose="020B0604020202020204" pitchFamily="34" charset="0"/>
                <a:ea typeface="-apple-system"/>
                <a:cs typeface="Arial" panose="020B0604020202020204" pitchFamily="34" charset="0"/>
              </a:rPr>
              <a:t>an instance method is a very basic and easy method that we use regularly when we create classes in python.  we should create an object of the class if we wanted to print the instance attributes or methods.</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b="0" i="0">
                <a:solidFill>
                  <a:srgbClr val="4B4F58"/>
                </a:solidFill>
                <a:latin typeface="Arial" panose="020B0604020202020204" pitchFamily="34" charset="0"/>
                <a:ea typeface="-apple-system"/>
                <a:cs typeface="Arial" panose="020B0604020202020204" pitchFamily="34" charset="0"/>
              </a:rPr>
              <a:t>If we are using </a:t>
            </a:r>
            <a:r>
              <a:rPr sz="1400" b="1" i="0">
                <a:solidFill>
                  <a:srgbClr val="4B4F58"/>
                </a:solidFill>
                <a:latin typeface="Arial" panose="020B0604020202020204" pitchFamily="34" charset="0"/>
                <a:ea typeface="-apple-system"/>
                <a:cs typeface="Arial" panose="020B0604020202020204" pitchFamily="34" charset="0"/>
              </a:rPr>
              <a:t>self</a:t>
            </a:r>
            <a:r>
              <a:rPr sz="1400" b="0" i="0">
                <a:solidFill>
                  <a:srgbClr val="4B4F58"/>
                </a:solidFill>
                <a:latin typeface="Arial" panose="020B0604020202020204" pitchFamily="34" charset="0"/>
                <a:ea typeface="-apple-system"/>
                <a:cs typeface="Arial" panose="020B0604020202020204" pitchFamily="34" charset="0"/>
              </a:rPr>
              <a:t> as a function parameter or in front of a variable, that is nothing but the calling instance variable or method itself.</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b="0" i="0">
                <a:solidFill>
                  <a:srgbClr val="4B4F58"/>
                </a:solidFill>
                <a:latin typeface="Arial" panose="020B0604020202020204" pitchFamily="34" charset="0"/>
                <a:ea typeface="-apple-system"/>
                <a:cs typeface="Arial" panose="020B0604020202020204" pitchFamily="34" charset="0"/>
              </a:rPr>
              <a:t>As we are working with instance variables, we use the </a:t>
            </a:r>
            <a:r>
              <a:rPr sz="1400" b="1" i="0">
                <a:solidFill>
                  <a:srgbClr val="4B4F58"/>
                </a:solidFill>
                <a:latin typeface="Arial" panose="020B0604020202020204" pitchFamily="34" charset="0"/>
                <a:ea typeface="-apple-system"/>
                <a:cs typeface="Arial" panose="020B0604020202020204" pitchFamily="34" charset="0"/>
              </a:rPr>
              <a:t>self </a:t>
            </a:r>
            <a:r>
              <a:rPr sz="1400" b="0" i="0">
                <a:solidFill>
                  <a:srgbClr val="4B4F58"/>
                </a:solidFill>
                <a:latin typeface="Arial" panose="020B0604020202020204" pitchFamily="34" charset="0"/>
                <a:ea typeface="-apple-system"/>
                <a:cs typeface="Arial" panose="020B0604020202020204" pitchFamily="34" charset="0"/>
              </a:rPr>
              <a:t>keyword.</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b="1" i="0">
                <a:solidFill>
                  <a:srgbClr val="4B4F58"/>
                </a:solidFill>
                <a:latin typeface="Arial" panose="020B0604020202020204" pitchFamily="34" charset="0"/>
                <a:ea typeface="-apple-system"/>
                <a:cs typeface="Arial" panose="020B0604020202020204" pitchFamily="34" charset="0"/>
              </a:rPr>
              <a:t>Note: </a:t>
            </a:r>
            <a:r>
              <a:rPr sz="1400" b="0" i="0">
                <a:solidFill>
                  <a:srgbClr val="4B4F58"/>
                </a:solidFill>
                <a:latin typeface="Arial" panose="020B0604020202020204" pitchFamily="34" charset="0"/>
                <a:ea typeface="-apple-system"/>
                <a:cs typeface="Arial" panose="020B0604020202020204" pitchFamily="34" charset="0"/>
              </a:rPr>
              <a:t>Instance variables are used with instance methods.</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endParaRPr sz="1400" b="0" i="0">
              <a:solidFill>
                <a:srgbClr val="4B4F58"/>
              </a:solidFill>
              <a:latin typeface="Arial" panose="020B0604020202020204" pitchFamily="34" charset="0"/>
              <a:ea typeface="-apple-system"/>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4500" y="200660"/>
            <a:ext cx="6096000" cy="4554220"/>
          </a:xfrm>
          <a:prstGeom prst="rect">
            <a:avLst/>
          </a:prstGeom>
          <a:noFill/>
        </p:spPr>
        <p:txBody>
          <a:bodyPr wrap="square" rtlCol="0" anchor="t">
            <a:spAutoFit/>
          </a:bodyPr>
          <a:p>
            <a:pPr marL="0" indent="0" fontAlgn="base">
              <a:spcBef>
                <a:spcPct val="0"/>
              </a:spcBef>
              <a:spcAft>
                <a:spcPts val="1600"/>
              </a:spcAft>
            </a:pPr>
            <a:r>
              <a:rPr sz="1400" b="1" i="1">
                <a:solidFill>
                  <a:srgbClr val="4B4F58"/>
                </a:solidFill>
                <a:latin typeface="Arial" panose="020B0604020202020204" pitchFamily="34" charset="0"/>
                <a:ea typeface="-apple-system"/>
                <a:cs typeface="Arial" panose="020B0604020202020204" pitchFamily="34" charset="0"/>
                <a:sym typeface="+mn-ea"/>
              </a:rPr>
              <a:t>Class method:</a:t>
            </a:r>
            <a:endParaRPr sz="1400" b="1" i="1">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a:solidFill>
                  <a:srgbClr val="4B4F58"/>
                </a:solidFill>
                <a:latin typeface="Arial" panose="020B0604020202020204" pitchFamily="34" charset="0"/>
                <a:ea typeface="-apple-system"/>
                <a:cs typeface="Arial" panose="020B0604020202020204" pitchFamily="34" charset="0"/>
                <a:sym typeface="+mn-ea"/>
              </a:rPr>
              <a:t>There are two ways to create class methods in python:</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ct val="0"/>
              </a:spcAft>
              <a:buAutoNum type="arabicPeriod"/>
            </a:pPr>
            <a:r>
              <a:rPr sz="1400">
                <a:solidFill>
                  <a:srgbClr val="4B4F58"/>
                </a:solidFill>
                <a:latin typeface="Arial" panose="020B0604020202020204" pitchFamily="34" charset="0"/>
                <a:ea typeface="-apple-system"/>
                <a:cs typeface="Arial" panose="020B0604020202020204" pitchFamily="34" charset="0"/>
                <a:sym typeface="+mn-ea"/>
              </a:rPr>
              <a:t>Using classmethod(function)</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ct val="0"/>
              </a:spcAft>
              <a:buAutoNum type="arabicPeriod"/>
            </a:pPr>
            <a:r>
              <a:rPr sz="1400">
                <a:solidFill>
                  <a:srgbClr val="4B4F58"/>
                </a:solidFill>
                <a:latin typeface="Arial" panose="020B0604020202020204" pitchFamily="34" charset="0"/>
                <a:ea typeface="-apple-system"/>
                <a:cs typeface="Arial" panose="020B0604020202020204" pitchFamily="34" charset="0"/>
                <a:sym typeface="+mn-ea"/>
              </a:rPr>
              <a:t>Using @classmethod annotation</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a:solidFill>
                  <a:srgbClr val="4B4F58"/>
                </a:solidFill>
                <a:latin typeface="Arial" panose="020B0604020202020204" pitchFamily="34" charset="0"/>
                <a:ea typeface="-apple-system"/>
                <a:cs typeface="Arial" panose="020B0604020202020204" pitchFamily="34" charset="0"/>
                <a:sym typeface="+mn-ea"/>
              </a:rPr>
              <a:t>A class method can be called either using the class (such as C.f()) or using an instance (such as C().f()). The instance is ignored except for its class. If a class method is called from a derived class, the derived class object is passed as the implied first argument.</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a:solidFill>
                  <a:srgbClr val="4B4F58"/>
                </a:solidFill>
                <a:latin typeface="Arial" panose="020B0604020202020204" pitchFamily="34" charset="0"/>
                <a:ea typeface="-apple-system"/>
                <a:cs typeface="Arial" panose="020B0604020202020204" pitchFamily="34" charset="0"/>
                <a:sym typeface="+mn-ea"/>
              </a:rPr>
              <a:t>As we are working with ClassMethod we use the </a:t>
            </a:r>
            <a:r>
              <a:rPr sz="1400" b="1">
                <a:solidFill>
                  <a:srgbClr val="4B4F58"/>
                </a:solidFill>
                <a:latin typeface="Arial" panose="020B0604020202020204" pitchFamily="34" charset="0"/>
                <a:ea typeface="-apple-system"/>
                <a:cs typeface="Arial" panose="020B0604020202020204" pitchFamily="34" charset="0"/>
                <a:sym typeface="+mn-ea"/>
              </a:rPr>
              <a:t>cls</a:t>
            </a:r>
            <a:r>
              <a:rPr sz="1400">
                <a:solidFill>
                  <a:srgbClr val="4B4F58"/>
                </a:solidFill>
                <a:latin typeface="Arial" panose="020B0604020202020204" pitchFamily="34" charset="0"/>
                <a:ea typeface="-apple-system"/>
                <a:cs typeface="Arial" panose="020B0604020202020204" pitchFamily="34" charset="0"/>
                <a:sym typeface="+mn-ea"/>
              </a:rPr>
              <a:t> keyword. Class variables are used with class methods.</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b="1" i="1">
                <a:solidFill>
                  <a:srgbClr val="4B4F58"/>
                </a:solidFill>
                <a:latin typeface="Arial" panose="020B0604020202020204" pitchFamily="34" charset="0"/>
                <a:ea typeface="-apple-system"/>
                <a:cs typeface="Arial" panose="020B0604020202020204" pitchFamily="34" charset="0"/>
                <a:sym typeface="+mn-ea"/>
              </a:rPr>
              <a:t>Static method:</a:t>
            </a:r>
            <a:endParaRPr sz="1400" b="1" i="1">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a:solidFill>
                  <a:srgbClr val="4B4F58"/>
                </a:solidFill>
                <a:latin typeface="Arial" panose="020B0604020202020204" pitchFamily="34" charset="0"/>
                <a:ea typeface="-apple-system"/>
                <a:cs typeface="Arial" panose="020B0604020202020204" pitchFamily="34" charset="0"/>
                <a:sym typeface="+mn-ea"/>
              </a:rPr>
              <a:t>A static method can be called without an object for that class, using the class name directly. If you want to do something extra with a class, we use static methods.</a:t>
            </a:r>
            <a:endParaRPr sz="1400" b="0" i="0">
              <a:solidFill>
                <a:srgbClr val="4B4F58"/>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400">
                <a:solidFill>
                  <a:srgbClr val="4B4F58"/>
                </a:solidFill>
                <a:latin typeface="Arial" panose="020B0604020202020204" pitchFamily="34" charset="0"/>
                <a:ea typeface="-apple-system"/>
                <a:cs typeface="Arial" panose="020B0604020202020204" pitchFamily="34" charset="0"/>
                <a:sym typeface="+mn-ea"/>
              </a:rPr>
              <a:t>We can directly call the static method by directly calling it by its class name.</a:t>
            </a:r>
            <a:endParaRPr lang="en-US" sz="1400">
              <a:solidFill>
                <a:srgbClr val="4B4F58"/>
              </a:solidFill>
              <a:latin typeface="Arial" panose="020B0604020202020204" pitchFamily="34" charset="0"/>
              <a:ea typeface="-apple-system"/>
              <a:cs typeface="Arial" panose="020B0604020202020204" pitchFamily="34" charset="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9445" y="315595"/>
            <a:ext cx="5341620" cy="3699510"/>
          </a:xfrm>
          <a:prstGeom prst="rect">
            <a:avLst/>
          </a:prstGeom>
        </p:spPr>
        <p:txBody>
          <a:bodyPr wrap="square">
            <a:spAutoFit/>
          </a:bodyPr>
          <a:p>
            <a:pPr>
              <a:spcAft>
                <a:spcPct val="60000"/>
              </a:spcAft>
            </a:pPr>
            <a:r>
              <a:rPr sz="2300" b="1"/>
              <a:t>🛠️ What is Constructor and Destructor?</a:t>
            </a:r>
            <a:endParaRPr sz="2300" b="1"/>
          </a:p>
          <a:p>
            <a:pPr>
              <a:spcAft>
                <a:spcPct val="60000"/>
              </a:spcAft>
            </a:pPr>
            <a:r>
              <a:rPr sz="2200" b="1"/>
              <a:t>✅ Constructor: __init__()</a:t>
            </a:r>
            <a:endParaRPr sz="2200" b="1"/>
          </a:p>
          <a:p>
            <a:pPr>
              <a:spcAft>
                <a:spcPct val="60000"/>
              </a:spcAft>
            </a:pPr>
            <a:endParaRPr sz="2200" b="1"/>
          </a:p>
          <a:p>
            <a:pPr>
              <a:buFont typeface="Arial" panose="020B0604020202020204"/>
              <a:buChar char="•"/>
            </a:pPr>
            <a:r>
              <a:rPr sz="1600"/>
              <a:t>Special method called when an object is created.</a:t>
            </a:r>
            <a:endParaRPr sz="1600"/>
          </a:p>
          <a:p>
            <a:pPr>
              <a:spcAft>
                <a:spcPct val="60000"/>
              </a:spcAft>
            </a:pPr>
            <a:r>
              <a:rPr sz="2200" b="1"/>
              <a:t>✅ Destructor: __del__()</a:t>
            </a:r>
            <a:endParaRPr sz="2200" b="1"/>
          </a:p>
          <a:p>
            <a:pPr>
              <a:spcAft>
                <a:spcPct val="60000"/>
              </a:spcAft>
            </a:pPr>
            <a:endParaRPr sz="2200" b="1"/>
          </a:p>
          <a:p>
            <a:pPr>
              <a:buFont typeface="Arial" panose="020B0604020202020204"/>
              <a:buChar char="•"/>
            </a:pPr>
            <a:r>
              <a:rPr sz="1600"/>
              <a:t>Called when an object is destroyed (mostly auto-handled by garbage collection).</a:t>
            </a:r>
            <a:endParaRPr sz="1600"/>
          </a:p>
        </p:txBody>
      </p:sp>
      <p:sp>
        <p:nvSpPr>
          <p:cNvPr id="3" name="Text Box 2"/>
          <p:cNvSpPr txBox="1"/>
          <p:nvPr/>
        </p:nvSpPr>
        <p:spPr>
          <a:xfrm>
            <a:off x="6096000" y="69532"/>
            <a:ext cx="5080000" cy="4353560"/>
          </a:xfrm>
          <a:prstGeom prst="rect">
            <a:avLst/>
          </a:prstGeom>
        </p:spPr>
        <p:txBody>
          <a:bodyPr>
            <a:spAutoFit/>
          </a:bodyPr>
          <a:p>
            <a:pPr>
              <a:spcAft>
                <a:spcPct val="60000"/>
              </a:spcAft>
            </a:pPr>
            <a:r>
              <a:rPr sz="2200" b="1"/>
              <a:t>✅ Example:</a:t>
            </a:r>
            <a:endParaRPr sz="2200" b="1"/>
          </a:p>
          <a:p>
            <a:r>
              <a:rPr sz="1600"/>
              <a:t>classEmployee:
    def__init__(self, name):
        self.name = name
        print(f"Employee {self.name} created.")
    def__del__(self):
        print(f"Employee {self.name} deleted.")
emp = Employee("John")
del emp
</a:t>
            </a:r>
            <a:endParaRPr sz="1600"/>
          </a:p>
          <a:p>
            <a:r>
              <a:rPr sz="1600"/>
              <a:t>📝 Output:</a:t>
            </a:r>
            <a:endParaRPr sz="1600"/>
          </a:p>
          <a:p>
            <a:r>
              <a:rPr sz="1600"/>
              <a:t>Employee John created.
Employee John deleted.
</a:t>
            </a:r>
            <a:endParaRPr sz="16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09345" y="357505"/>
            <a:ext cx="5080000" cy="1938020"/>
          </a:xfrm>
          <a:prstGeom prst="rect">
            <a:avLst/>
          </a:prstGeom>
        </p:spPr>
        <p:txBody>
          <a:bodyPr>
            <a:spAutoFit/>
          </a:bodyPr>
          <a:p>
            <a:pPr marL="0" indent="0" fontAlgn="base">
              <a:spcBef>
                <a:spcPct val="0"/>
              </a:spcBef>
              <a:spcAft>
                <a:spcPct val="0"/>
              </a:spcAft>
              <a:buFont typeface="Arial" panose="020B0604020202020204"/>
              <a:buNone/>
            </a:pPr>
            <a:r>
              <a:rPr lang="en-US" sz="2400" b="1" i="0">
                <a:solidFill>
                  <a:srgbClr val="4B4F58"/>
                </a:solidFill>
                <a:latin typeface="Arial" panose="020B0604020202020204" pitchFamily="34" charset="0"/>
                <a:ea typeface="-apple-system"/>
                <a:cs typeface="Arial" panose="020B0604020202020204" pitchFamily="34" charset="0"/>
              </a:rPr>
              <a:t>OOPs PILLARS </a:t>
            </a:r>
            <a:endParaRPr sz="2400" b="0" i="0">
              <a:solidFill>
                <a:srgbClr val="4B4F58"/>
              </a:solidFill>
              <a:latin typeface="Arial" panose="020B0604020202020204" pitchFamily="34" charset="0"/>
              <a:ea typeface="-apple-system"/>
              <a:cs typeface="Arial" panose="020B0604020202020204" pitchFamily="34" charset="0"/>
            </a:endParaRPr>
          </a:p>
          <a:p>
            <a:pPr marL="457200" lvl="1" indent="0" fontAlgn="base">
              <a:spcBef>
                <a:spcPct val="0"/>
              </a:spcBef>
              <a:spcAft>
                <a:spcPct val="0"/>
              </a:spcAft>
              <a:buFont typeface="Arial" panose="020B0604020202020204"/>
              <a:buChar char="•"/>
            </a:pPr>
            <a:r>
              <a:rPr sz="2400" b="0" i="0">
                <a:solidFill>
                  <a:srgbClr val="4B4F58"/>
                </a:solidFill>
                <a:latin typeface="Arial" panose="020B0604020202020204" pitchFamily="34" charset="0"/>
                <a:ea typeface="-apple-system"/>
                <a:cs typeface="Arial" panose="020B0604020202020204" pitchFamily="34" charset="0"/>
              </a:rPr>
              <a:t>Inheritance</a:t>
            </a:r>
            <a:endParaRPr sz="2400" b="0" i="0">
              <a:solidFill>
                <a:srgbClr val="4B4F58"/>
              </a:solidFill>
              <a:latin typeface="Arial" panose="020B0604020202020204" pitchFamily="34" charset="0"/>
              <a:ea typeface="-apple-system"/>
              <a:cs typeface="Arial" panose="020B0604020202020204" pitchFamily="34" charset="0"/>
            </a:endParaRPr>
          </a:p>
          <a:p>
            <a:pPr marL="457200" lvl="1" indent="0" fontAlgn="base">
              <a:spcBef>
                <a:spcPct val="0"/>
              </a:spcBef>
              <a:spcAft>
                <a:spcPct val="0"/>
              </a:spcAft>
              <a:buFont typeface="Arial" panose="020B0604020202020204"/>
              <a:buChar char="•"/>
            </a:pPr>
            <a:r>
              <a:rPr sz="2400" b="0" i="0">
                <a:solidFill>
                  <a:srgbClr val="4B4F58"/>
                </a:solidFill>
                <a:latin typeface="Arial" panose="020B0604020202020204" pitchFamily="34" charset="0"/>
                <a:ea typeface="-apple-system"/>
                <a:cs typeface="Arial" panose="020B0604020202020204" pitchFamily="34" charset="0"/>
              </a:rPr>
              <a:t>Polymorphism</a:t>
            </a:r>
            <a:endParaRPr sz="2400" b="0" i="0">
              <a:solidFill>
                <a:srgbClr val="4B4F58"/>
              </a:solidFill>
              <a:latin typeface="Arial" panose="020B0604020202020204" pitchFamily="34" charset="0"/>
              <a:ea typeface="-apple-system"/>
              <a:cs typeface="Arial" panose="020B0604020202020204" pitchFamily="34" charset="0"/>
            </a:endParaRPr>
          </a:p>
          <a:p>
            <a:pPr marL="457200" lvl="1" indent="0" fontAlgn="base">
              <a:spcBef>
                <a:spcPct val="0"/>
              </a:spcBef>
              <a:spcAft>
                <a:spcPct val="0"/>
              </a:spcAft>
              <a:buFont typeface="Arial" panose="020B0604020202020204"/>
              <a:buChar char="•"/>
            </a:pPr>
            <a:r>
              <a:rPr sz="2400" b="0" i="0">
                <a:solidFill>
                  <a:srgbClr val="4B4F58"/>
                </a:solidFill>
                <a:latin typeface="Arial" panose="020B0604020202020204" pitchFamily="34" charset="0"/>
                <a:ea typeface="-apple-system"/>
                <a:cs typeface="Arial" panose="020B0604020202020204" pitchFamily="34" charset="0"/>
              </a:rPr>
              <a:t>Data Abstraction</a:t>
            </a:r>
            <a:endParaRPr sz="2400" b="0" i="0">
              <a:solidFill>
                <a:srgbClr val="4B4F58"/>
              </a:solidFill>
              <a:latin typeface="Arial" panose="020B0604020202020204" pitchFamily="34" charset="0"/>
              <a:ea typeface="-apple-system"/>
              <a:cs typeface="Arial" panose="020B0604020202020204" pitchFamily="34" charset="0"/>
            </a:endParaRPr>
          </a:p>
          <a:p>
            <a:pPr marL="457200" lvl="1" indent="0" fontAlgn="base">
              <a:spcBef>
                <a:spcPct val="0"/>
              </a:spcBef>
              <a:spcAft>
                <a:spcPct val="0"/>
              </a:spcAft>
              <a:buFont typeface="Arial" panose="020B0604020202020204"/>
              <a:buChar char="•"/>
            </a:pPr>
            <a:r>
              <a:rPr sz="2400" b="0" i="0">
                <a:solidFill>
                  <a:srgbClr val="4B4F58"/>
                </a:solidFill>
                <a:latin typeface="Arial" panose="020B0604020202020204" pitchFamily="34" charset="0"/>
                <a:ea typeface="-apple-system"/>
                <a:cs typeface="Arial" panose="020B0604020202020204" pitchFamily="34" charset="0"/>
              </a:rPr>
              <a:t>Encapsulation</a:t>
            </a:r>
            <a:endParaRPr sz="2400" b="0" i="0">
              <a:solidFill>
                <a:srgbClr val="4B4F58"/>
              </a:solidFill>
              <a:latin typeface="Arial" panose="020B0604020202020204" pitchFamily="34" charset="0"/>
              <a:ea typeface="-apple-system"/>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3845" y="169228"/>
            <a:ext cx="5080000" cy="4650740"/>
          </a:xfrm>
          <a:prstGeom prst="rect">
            <a:avLst/>
          </a:prstGeom>
        </p:spPr>
        <p:txBody>
          <a:bodyPr>
            <a:spAutoFit/>
          </a:bodyPr>
          <a:p>
            <a:pPr>
              <a:spcAft>
                <a:spcPct val="60000"/>
              </a:spcAft>
            </a:pPr>
            <a:r>
              <a:rPr sz="2400" b="1">
                <a:solidFill>
                  <a:srgbClr val="FF0000"/>
                </a:solidFill>
              </a:rPr>
              <a:t>🧬 What is Inheritance?</a:t>
            </a:r>
            <a:endParaRPr sz="2400" b="1">
              <a:solidFill>
                <a:srgbClr val="FF0000"/>
              </a:solidFill>
            </a:endParaRPr>
          </a:p>
          <a:p>
            <a:r>
              <a:rPr lang="en-US" altLang="en-US" sz="1600"/>
              <a:t>Inheritance is a mechanism that allows us to inherit all the properties from another class. Acquiring base class properties and methods into a child class is known as inheritance. </a:t>
            </a:r>
            <a:endParaRPr lang="en-US" altLang="en-US" sz="1600"/>
          </a:p>
          <a:p>
            <a:endParaRPr lang="en-US" altLang="en-US" sz="1600"/>
          </a:p>
          <a:p>
            <a:r>
              <a:rPr lang="en-US" altLang="en-US" sz="1600"/>
              <a:t>The main advantage of this is re-usability and increases readability. Python supports single-level, multi-level and multiple inheritances. In python, the object is the parent class of all classes.</a:t>
            </a:r>
            <a:endParaRPr lang="en-US" altLang="en-US" sz="1600"/>
          </a:p>
          <a:p>
            <a:endParaRPr lang="en-US" altLang="en-US" sz="1600"/>
          </a:p>
          <a:p>
            <a:r>
              <a:rPr lang="en-US" altLang="en-US" sz="1600"/>
              <a:t>It generally means “inheriting or transfer of characteristics from parent to child class without any modification”. The new class is called the derived /child class and the one from which it is derived is called a parent/base class.</a:t>
            </a:r>
            <a:endParaRPr lang="en-US" altLang="en-US" sz="1600"/>
          </a:p>
          <a:p>
            <a:endParaRPr sz="1600"/>
          </a:p>
        </p:txBody>
      </p:sp>
      <p:sp>
        <p:nvSpPr>
          <p:cNvPr id="3" name="Text Box 2"/>
          <p:cNvSpPr txBox="1"/>
          <p:nvPr/>
        </p:nvSpPr>
        <p:spPr>
          <a:xfrm>
            <a:off x="6435090" y="0"/>
            <a:ext cx="6096000" cy="3953510"/>
          </a:xfrm>
          <a:prstGeom prst="rect">
            <a:avLst/>
          </a:prstGeom>
          <a:noFill/>
        </p:spPr>
        <p:txBody>
          <a:bodyPr wrap="square" rtlCol="0" anchor="t">
            <a:spAutoFit/>
          </a:bodyPr>
          <a:p>
            <a:r>
              <a:rPr sz="2200" b="1">
                <a:sym typeface="+mn-ea"/>
              </a:rPr>
              <a:t>✅ Real-world Scenario:</a:t>
            </a:r>
            <a:endParaRPr sz="2200" b="1"/>
          </a:p>
          <a:p>
            <a:r>
              <a:rPr sz="1600">
                <a:sym typeface="+mn-ea"/>
              </a:rPr>
              <a:t>Dog is a subclass of Animal.</a:t>
            </a:r>
            <a:endParaRPr sz="1600"/>
          </a:p>
          <a:p>
            <a:pPr>
              <a:spcAft>
                <a:spcPct val="60000"/>
              </a:spcAft>
            </a:pPr>
            <a:r>
              <a:rPr sz="2200" b="1">
                <a:sym typeface="+mn-ea"/>
              </a:rPr>
              <a:t>✅ Code Example:</a:t>
            </a:r>
            <a:endParaRPr sz="2200" b="1"/>
          </a:p>
          <a:p>
            <a:r>
              <a:rPr sz="1600">
                <a:sym typeface="+mn-ea"/>
              </a:rPr>
              <a:t>classAnimal:
    defspeak(self):
        print("Animal speaks")
classDog(Animal):
    defbark(self):
        print("Dog barks")
d = Dog()
d.speak()  # inherited
d.bark()   # own method</a:t>
            </a:r>
            <a:endParaRPr lang="en-US" sz="1600">
              <a:sym typeface="+mn-ea"/>
            </a:endParaRPr>
          </a:p>
        </p:txBody>
      </p:sp>
      <p:sp>
        <p:nvSpPr>
          <p:cNvPr id="4" name="Text Box 3"/>
          <p:cNvSpPr txBox="1"/>
          <p:nvPr/>
        </p:nvSpPr>
        <p:spPr>
          <a:xfrm>
            <a:off x="6435090" y="5088255"/>
            <a:ext cx="5080000" cy="1281430"/>
          </a:xfrm>
          <a:prstGeom prst="rect">
            <a:avLst/>
          </a:prstGeom>
        </p:spPr>
        <p:txBody>
          <a:bodyPr>
            <a:spAutoFit/>
          </a:bodyPr>
          <a:p>
            <a:pPr marL="0" indent="0" fontAlgn="base">
              <a:spcBef>
                <a:spcPct val="0"/>
              </a:spcBef>
              <a:spcAft>
                <a:spcPts val="1600"/>
              </a:spcAft>
            </a:pPr>
            <a:r>
              <a:rPr sz="1600" b="0" i="0">
                <a:solidFill>
                  <a:srgbClr val="4B4F58"/>
                </a:solidFill>
                <a:latin typeface="-apple-system"/>
                <a:ea typeface="-apple-system"/>
              </a:rPr>
              <a:t>Python inheritance super function – </a:t>
            </a:r>
            <a:r>
              <a:rPr sz="1600" b="1" i="0">
                <a:solidFill>
                  <a:srgbClr val="4B4F58"/>
                </a:solidFill>
                <a:latin typeface="-apple-system"/>
                <a:ea typeface="-apple-system"/>
              </a:rPr>
              <a:t>super().</a:t>
            </a:r>
            <a:endParaRPr sz="1600" b="1" i="0">
              <a:solidFill>
                <a:srgbClr val="4B4F58"/>
              </a:solidFill>
              <a:latin typeface="-apple-system"/>
              <a:ea typeface="-apple-system"/>
            </a:endParaRPr>
          </a:p>
          <a:p>
            <a:pPr marL="0" indent="0" fontAlgn="base">
              <a:spcBef>
                <a:spcPct val="0"/>
              </a:spcBef>
              <a:spcAft>
                <a:spcPts val="1600"/>
              </a:spcAft>
            </a:pPr>
            <a:r>
              <a:rPr sz="1600" b="0" i="0">
                <a:solidFill>
                  <a:srgbClr val="4B4F58"/>
                </a:solidFill>
                <a:latin typeface="-apple-system"/>
                <a:ea typeface="-apple-system"/>
              </a:rPr>
              <a:t>With inheritance, the </a:t>
            </a:r>
            <a:r>
              <a:rPr sz="1600" b="1" i="0">
                <a:solidFill>
                  <a:srgbClr val="4B4F58"/>
                </a:solidFill>
                <a:latin typeface="-apple-system"/>
                <a:ea typeface="-apple-system"/>
              </a:rPr>
              <a:t>super()</a:t>
            </a:r>
            <a:r>
              <a:rPr sz="1600" b="0" i="0">
                <a:solidFill>
                  <a:srgbClr val="4B4F58"/>
                </a:solidFill>
                <a:latin typeface="-apple-system"/>
                <a:ea typeface="-apple-system"/>
              </a:rPr>
              <a:t> function in python actually comes in quite handy. It allows us to call a method from the parent class.</a:t>
            </a:r>
            <a:endParaRPr sz="1600" b="0" i="0">
              <a:solidFill>
                <a:srgbClr val="4B4F58"/>
              </a:solidFill>
              <a:latin typeface="-apple-system"/>
              <a:ea typeface="-apple-syste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72615" y="391795"/>
            <a:ext cx="5080000" cy="283210"/>
          </a:xfrm>
          <a:prstGeom prst="rect">
            <a:avLst/>
          </a:prstGeom>
        </p:spPr>
        <p:txBody>
          <a:bodyPr>
            <a:spAutoFit/>
          </a:bodyPr>
          <a:p>
            <a:pPr marL="0" indent="0">
              <a:lnSpc>
                <a:spcPts val="1500"/>
              </a:lnSpc>
              <a:spcAft>
                <a:spcPct val="60000"/>
              </a:spcAft>
            </a:pPr>
            <a:r>
              <a:rPr sz="2000" b="1" i="0">
                <a:solidFill>
                  <a:srgbClr val="FF0000"/>
                </a:solidFill>
                <a:effectLst>
                  <a:outerShdw blurRad="38100" dist="38100" dir="2700000" algn="tl">
                    <a:srgbClr val="000000">
                      <a:alpha val="43137"/>
                    </a:srgbClr>
                  </a:outerShdw>
                </a:effectLst>
                <a:highlight>
                  <a:srgbClr val="FFFF00"/>
                </a:highlight>
                <a:latin typeface="Lato"/>
                <a:ea typeface="Lato"/>
              </a:rPr>
              <a:t>Python Interpreter</a:t>
            </a:r>
            <a:endParaRPr sz="2000" b="1" i="0">
              <a:solidFill>
                <a:srgbClr val="FF0000"/>
              </a:solidFill>
              <a:effectLst>
                <a:outerShdw blurRad="38100" dist="38100" dir="2700000" algn="tl">
                  <a:srgbClr val="000000">
                    <a:alpha val="43137"/>
                  </a:srgbClr>
                </a:outerShdw>
              </a:effectLst>
              <a:highlight>
                <a:srgbClr val="FFFF00"/>
              </a:highlight>
              <a:latin typeface="Lato"/>
              <a:ea typeface="Lato"/>
            </a:endParaRPr>
          </a:p>
        </p:txBody>
      </p:sp>
      <p:pic>
        <p:nvPicPr>
          <p:cNvPr id="5" name="Picture 4" descr="python_interpreter"/>
          <p:cNvPicPr>
            <a:picLocks noChangeAspect="1"/>
          </p:cNvPicPr>
          <p:nvPr/>
        </p:nvPicPr>
        <p:blipFill>
          <a:blip r:embed="rId1"/>
          <a:stretch>
            <a:fillRect/>
          </a:stretch>
        </p:blipFill>
        <p:spPr>
          <a:xfrm>
            <a:off x="835025" y="1264920"/>
            <a:ext cx="11054080" cy="2726690"/>
          </a:xfrm>
          <a:prstGeom prst="rect">
            <a:avLst/>
          </a:prstGeom>
        </p:spPr>
      </p:pic>
      <p:sp>
        <p:nvSpPr>
          <p:cNvPr id="6" name="Text Box 5"/>
          <p:cNvSpPr txBox="1"/>
          <p:nvPr/>
        </p:nvSpPr>
        <p:spPr>
          <a:xfrm>
            <a:off x="697230" y="4993640"/>
            <a:ext cx="6712585" cy="368300"/>
          </a:xfrm>
          <a:prstGeom prst="rect">
            <a:avLst/>
          </a:prstGeom>
          <a:noFill/>
        </p:spPr>
        <p:txBody>
          <a:bodyPr wrap="square" rtlCol="0" anchor="t">
            <a:spAutoFit/>
          </a:bodyPr>
          <a:p>
            <a:r>
              <a:rPr lang="en-US" altLang="en-US"/>
              <a:t>https://www.tutorialspoint.com/python/python_interpreter.htm</a:t>
            </a:r>
            <a:endParaRPr lang="en-US"/>
          </a:p>
        </p:txBody>
      </p:sp>
      <p:sp>
        <p:nvSpPr>
          <p:cNvPr id="7" name="Text Box 6"/>
          <p:cNvSpPr txBox="1"/>
          <p:nvPr/>
        </p:nvSpPr>
        <p:spPr>
          <a:xfrm>
            <a:off x="614045" y="5455920"/>
            <a:ext cx="8862060" cy="922020"/>
          </a:xfrm>
          <a:prstGeom prst="rect">
            <a:avLst/>
          </a:prstGeom>
          <a:noFill/>
        </p:spPr>
        <p:txBody>
          <a:bodyPr wrap="square" rtlCol="0">
            <a:spAutoFit/>
          </a:bodyPr>
          <a:p>
            <a:pPr marL="285750" indent="-285750">
              <a:buFont typeface="Arial" panose="020B0604020202020204" pitchFamily="34" charset="0"/>
              <a:buChar char="•"/>
            </a:pPr>
            <a:r>
              <a:rPr lang="en-US"/>
              <a:t>high level langauge  low level language</a:t>
            </a:r>
            <a:endParaRPr lang="en-US"/>
          </a:p>
          <a:p>
            <a:pPr marL="285750" indent="-285750">
              <a:buFont typeface="Arial" panose="020B0604020202020204" pitchFamily="34" charset="0"/>
              <a:buChar char="•"/>
            </a:pPr>
            <a:r>
              <a:rPr lang="en-US"/>
              <a:t>intrepreter vs compiler</a:t>
            </a:r>
            <a:endParaRPr lang="en-US"/>
          </a:p>
          <a:p>
            <a:pPr marL="285750" indent="-285750">
              <a:buFont typeface="Arial" panose="020B0604020202020204" pitchFamily="34" charset="0"/>
              <a:buChar char="•"/>
            </a:pPr>
            <a:r>
              <a:rPr lang="en-US" altLang="en-US"/>
              <a:t>https://builtin.com/software-engineering-perspectives/compiler-vs-interpreter</a:t>
            </a:r>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5090" y="187960"/>
            <a:ext cx="2973070" cy="4224020"/>
          </a:xfrm>
          <a:prstGeom prst="rect">
            <a:avLst/>
          </a:prstGeom>
        </p:spPr>
        <p:txBody>
          <a:bodyPr>
            <a:noAutofit/>
          </a:bodyPr>
          <a:p>
            <a:pPr marL="0" indent="0" fontAlgn="base">
              <a:spcBef>
                <a:spcPct val="0"/>
              </a:spcBef>
              <a:spcAft>
                <a:spcPts val="1600"/>
              </a:spcAft>
            </a:pPr>
            <a:r>
              <a:rPr sz="2000" b="1" i="0">
                <a:solidFill>
                  <a:schemeClr val="tx1"/>
                </a:solidFill>
                <a:latin typeface="-apple-system"/>
                <a:ea typeface="-apple-system"/>
              </a:rPr>
              <a:t>Different forms of inheritances:</a:t>
            </a:r>
            <a:endParaRPr sz="2000" b="1"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r>
              <a:rPr sz="2000" b="0" i="0">
                <a:solidFill>
                  <a:schemeClr val="tx1"/>
                </a:solidFill>
                <a:latin typeface="-apple-system"/>
                <a:ea typeface="-apple-system"/>
              </a:rPr>
              <a:t>Single level inheritance</a:t>
            </a:r>
            <a:endParaRPr sz="2000" b="0"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endParaRPr sz="2000" b="0"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r>
              <a:rPr sz="2000" b="0" i="0">
                <a:solidFill>
                  <a:schemeClr val="tx1"/>
                </a:solidFill>
                <a:latin typeface="-apple-system"/>
                <a:ea typeface="-apple-system"/>
              </a:rPr>
              <a:t>Multi-level inheritance</a:t>
            </a:r>
            <a:endParaRPr sz="2000" b="0"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endParaRPr sz="2000" b="0"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r>
              <a:rPr sz="2000" b="0" i="0">
                <a:solidFill>
                  <a:schemeClr val="tx1"/>
                </a:solidFill>
                <a:latin typeface="-apple-system"/>
                <a:ea typeface="-apple-system"/>
              </a:rPr>
              <a:t>Multiple inheritance</a:t>
            </a:r>
            <a:endParaRPr sz="2000" b="0"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endParaRPr sz="2000" b="0" i="0">
              <a:solidFill>
                <a:schemeClr val="tx1"/>
              </a:solidFill>
              <a:latin typeface="-apple-system"/>
              <a:ea typeface="-apple-system"/>
            </a:endParaRPr>
          </a:p>
          <a:p>
            <a:pPr marL="457200" lvl="1" indent="0" fontAlgn="base">
              <a:spcBef>
                <a:spcPct val="0"/>
              </a:spcBef>
              <a:spcAft>
                <a:spcPct val="0"/>
              </a:spcAft>
              <a:buFont typeface="Arial" panose="020B0604020202020204"/>
              <a:buChar char="•"/>
            </a:pPr>
            <a:r>
              <a:rPr sz="2000" b="0" i="0">
                <a:solidFill>
                  <a:schemeClr val="tx1"/>
                </a:solidFill>
                <a:latin typeface="-apple-system"/>
                <a:ea typeface="-apple-system"/>
              </a:rPr>
              <a:t>Hierarchical inheritance</a:t>
            </a:r>
            <a:endParaRPr sz="2000" b="0" i="0">
              <a:solidFill>
                <a:schemeClr val="tx1"/>
              </a:solidFill>
              <a:latin typeface="-apple-system"/>
              <a:ea typeface="-apple-system"/>
            </a:endParaRPr>
          </a:p>
        </p:txBody>
      </p:sp>
      <p:pic>
        <p:nvPicPr>
          <p:cNvPr id="3" name="Picture 2"/>
          <p:cNvPicPr/>
          <p:nvPr/>
        </p:nvPicPr>
        <p:blipFill>
          <a:blip r:embed="rId1"/>
          <a:stretch>
            <a:fillRect/>
          </a:stretch>
        </p:blipFill>
        <p:spPr>
          <a:xfrm>
            <a:off x="3058160" y="0"/>
            <a:ext cx="9133840" cy="6565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150813"/>
            <a:ext cx="5080000" cy="5762625"/>
          </a:xfrm>
          <a:prstGeom prst="rect">
            <a:avLst/>
          </a:prstGeom>
        </p:spPr>
        <p:txBody>
          <a:bodyPr>
            <a:spAutoFit/>
          </a:bodyPr>
          <a:p>
            <a:pPr>
              <a:spcAft>
                <a:spcPct val="60000"/>
              </a:spcAft>
            </a:pPr>
            <a:r>
              <a:rPr sz="2300" b="1"/>
              <a:t>🔒 Encapsulation in OOP</a:t>
            </a:r>
            <a:endParaRPr sz="2300" b="1"/>
          </a:p>
          <a:p>
            <a:pPr>
              <a:spcAft>
                <a:spcPct val="60000"/>
              </a:spcAft>
            </a:pPr>
            <a:r>
              <a:rPr sz="2200" b="1"/>
              <a:t>📖 Definition:</a:t>
            </a:r>
            <a:endParaRPr sz="2200" b="1"/>
          </a:p>
          <a:p>
            <a:r>
              <a:rPr sz="1600"/>
              <a:t>Encapsulation is the process of bundling data (attributes) and methods (functions) that operate on that data into a single unit, typically a class, and restricting direct access to some of the object's components.</a:t>
            </a:r>
            <a:endParaRPr sz="1600"/>
          </a:p>
          <a:p>
            <a:r>
              <a:rPr sz="1600"/>
              <a:t>This is done to:</a:t>
            </a:r>
            <a:endParaRPr sz="1600"/>
          </a:p>
          <a:p>
            <a:endParaRPr sz="1600"/>
          </a:p>
          <a:p>
            <a:pPr>
              <a:buFont typeface="Arial" panose="020B0604020202020204"/>
              <a:buChar char="•"/>
            </a:pPr>
            <a:r>
              <a:rPr sz="1600"/>
              <a:t>Protect internal object state</a:t>
            </a:r>
            <a:endParaRPr sz="1600"/>
          </a:p>
          <a:p>
            <a:pPr>
              <a:buFont typeface="Arial" panose="020B0604020202020204"/>
              <a:buChar char="•"/>
            </a:pPr>
            <a:endParaRPr sz="1600"/>
          </a:p>
          <a:p>
            <a:pPr>
              <a:buFont typeface="Arial" panose="020B0604020202020204"/>
              <a:buChar char="•"/>
            </a:pPr>
            <a:r>
              <a:rPr sz="1600"/>
              <a:t>Control modification using getters and setters</a:t>
            </a:r>
            <a:endParaRPr sz="1600"/>
          </a:p>
          <a:p>
            <a:pPr>
              <a:spcAft>
                <a:spcPct val="60000"/>
              </a:spcAft>
            </a:pPr>
            <a:r>
              <a:rPr sz="2200" b="1"/>
              <a:t>🧠 Real-world Analogy:</a:t>
            </a:r>
            <a:endParaRPr sz="2200" b="1"/>
          </a:p>
          <a:p>
            <a:r>
              <a:rPr sz="1600"/>
              <a:t>Think of a capsule or a mobile phone:</a:t>
            </a:r>
            <a:endParaRPr sz="1600"/>
          </a:p>
          <a:p>
            <a:endParaRPr sz="1600"/>
          </a:p>
          <a:p>
            <a:pPr>
              <a:buFont typeface="Arial" panose="020B0604020202020204"/>
              <a:buChar char="•"/>
            </a:pPr>
            <a:r>
              <a:rPr sz="1600"/>
              <a:t>You use the phone to call or message (methods).</a:t>
            </a:r>
            <a:endParaRPr sz="1600"/>
          </a:p>
          <a:p>
            <a:pPr>
              <a:buFont typeface="Arial" panose="020B0604020202020204"/>
              <a:buChar char="•"/>
            </a:pPr>
            <a:endParaRPr sz="1600"/>
          </a:p>
          <a:p>
            <a:pPr>
              <a:buFont typeface="Arial" panose="020B0604020202020204"/>
              <a:buChar char="•"/>
            </a:pPr>
            <a:r>
              <a:rPr sz="1600"/>
              <a:t>You don’t see or access the inner wiring (data is hidden).</a:t>
            </a:r>
            <a:endParaRPr sz="1600"/>
          </a:p>
          <a:p>
            <a:pPr>
              <a:buFont typeface="Arial" panose="020B0604020202020204"/>
              <a:buChar char="•"/>
            </a:pPr>
            <a:endParaRPr sz="1600"/>
          </a:p>
          <a:p>
            <a:pPr>
              <a:buFont typeface="Arial" panose="020B0604020202020204"/>
              <a:buChar char="•"/>
            </a:pPr>
            <a:r>
              <a:rPr sz="1600"/>
              <a:t>You interact using buttons or screen (interface).</a:t>
            </a:r>
            <a:endParaRPr sz="1600"/>
          </a:p>
        </p:txBody>
      </p:sp>
      <p:sp>
        <p:nvSpPr>
          <p:cNvPr id="3" name="Text Box 2"/>
          <p:cNvSpPr txBox="1"/>
          <p:nvPr/>
        </p:nvSpPr>
        <p:spPr>
          <a:xfrm>
            <a:off x="5548630" y="347027"/>
            <a:ext cx="5080000" cy="337185"/>
          </a:xfrm>
          <a:prstGeom prst="rect">
            <a:avLst/>
          </a:prstGeom>
        </p:spPr>
        <p:txBody>
          <a:bodyPr>
            <a:spAutoFit/>
          </a:bodyPr>
          <a:p>
            <a:pPr>
              <a:spcAft>
                <a:spcPct val="60000"/>
              </a:spcAft>
            </a:pPr>
            <a:r>
              <a:rPr sz="1600" b="1"/>
              <a:t>🔐 Access Modifiers in Python</a:t>
            </a:r>
            <a:endParaRPr sz="1600" b="1"/>
          </a:p>
        </p:txBody>
      </p:sp>
      <p:graphicFrame>
        <p:nvGraphicFramePr>
          <p:cNvPr id="4" name="Table 3"/>
          <p:cNvGraphicFramePr/>
          <p:nvPr>
            <p:custDataLst>
              <p:tags r:id="rId1"/>
            </p:custDataLst>
          </p:nvPr>
        </p:nvGraphicFramePr>
        <p:xfrm>
          <a:off x="6311900" y="841375"/>
          <a:ext cx="5174615" cy="1645920"/>
        </p:xfrm>
        <a:graphic>
          <a:graphicData uri="http://schemas.openxmlformats.org/drawingml/2006/table">
            <a:tbl>
              <a:tblPr>
                <a:tableStyleId>{5940675A-B579-460E-94D1-54222C63F5DA}</a:tableStyleId>
              </a:tblPr>
              <a:tblGrid>
                <a:gridCol w="739140"/>
                <a:gridCol w="904240"/>
                <a:gridCol w="3531235"/>
              </a:tblGrid>
              <a:tr h="0">
                <a:tc>
                  <a:txBody>
                    <a:bodyPr/>
                    <a:p>
                      <a:r>
                        <a:rPr sz="1400"/>
                        <a:t>Access Type</a:t>
                      </a:r>
                      <a:endParaRPr sz="1400"/>
                    </a:p>
                  </a:txBody>
                  <a:tcPr anchor="ctr" anchorCtr="0"/>
                </a:tc>
                <a:tc>
                  <a:txBody>
                    <a:bodyPr/>
                    <a:p>
                      <a:r>
                        <a:rPr sz="1400"/>
                        <a:t>Prefix</a:t>
                      </a:r>
                      <a:endParaRPr sz="1400"/>
                    </a:p>
                  </a:txBody>
                  <a:tcPr anchor="ctr" anchorCtr="0"/>
                </a:tc>
                <a:tc>
                  <a:txBody>
                    <a:bodyPr/>
                    <a:p>
                      <a:r>
                        <a:rPr sz="1400"/>
                        <a:t>Meaning</a:t>
                      </a:r>
                      <a:endParaRPr sz="1400"/>
                    </a:p>
                  </a:txBody>
                  <a:tcPr anchor="ctr" anchorCtr="0"/>
                </a:tc>
              </a:tr>
              <a:tr h="0">
                <a:tc>
                  <a:txBody>
                    <a:bodyPr/>
                    <a:p>
                      <a:r>
                        <a:rPr sz="1400"/>
                        <a:t>Public</a:t>
                      </a:r>
                      <a:endParaRPr sz="1400"/>
                    </a:p>
                  </a:txBody>
                  <a:tcPr anchor="ctr" anchorCtr="0"/>
                </a:tc>
                <a:tc>
                  <a:txBody>
                    <a:bodyPr/>
                    <a:p>
                      <a:r>
                        <a:rPr sz="1400"/>
                        <a:t>None</a:t>
                      </a:r>
                      <a:endParaRPr sz="1400"/>
                    </a:p>
                  </a:txBody>
                  <a:tcPr anchor="ctr" anchorCtr="0"/>
                </a:tc>
                <a:tc>
                  <a:txBody>
                    <a:bodyPr/>
                    <a:p>
                      <a:r>
                        <a:rPr sz="1400"/>
                        <a:t>Accessible from anywhere</a:t>
                      </a:r>
                      <a:endParaRPr sz="1400"/>
                    </a:p>
                  </a:txBody>
                  <a:tcPr anchor="ctr" anchorCtr="0"/>
                </a:tc>
              </a:tr>
              <a:tr h="0">
                <a:tc>
                  <a:txBody>
                    <a:bodyPr/>
                    <a:p>
                      <a:r>
                        <a:rPr sz="1400"/>
                        <a:t>Protected</a:t>
                      </a:r>
                      <a:endParaRPr sz="1400"/>
                    </a:p>
                  </a:txBody>
                  <a:tcPr anchor="ctr" anchorCtr="0"/>
                </a:tc>
                <a:tc>
                  <a:txBody>
                    <a:bodyPr/>
                    <a:p>
                      <a:r>
                        <a:rPr sz="1400"/>
                        <a:t>_</a:t>
                      </a:r>
                      <a:endParaRPr sz="1400"/>
                    </a:p>
                  </a:txBody>
                  <a:tcPr anchor="ctr" anchorCtr="0"/>
                </a:tc>
                <a:tc>
                  <a:txBody>
                    <a:bodyPr/>
                    <a:p>
                      <a:r>
                        <a:rPr sz="1400"/>
                        <a:t>Suggests internal use only (not enforced)</a:t>
                      </a:r>
                      <a:endParaRPr sz="1400"/>
                    </a:p>
                  </a:txBody>
                  <a:tcPr anchor="ctr" anchorCtr="0"/>
                </a:tc>
              </a:tr>
              <a:tr h="0">
                <a:tc>
                  <a:txBody>
                    <a:bodyPr/>
                    <a:p>
                      <a:r>
                        <a:rPr sz="1400"/>
                        <a:t>Private</a:t>
                      </a:r>
                      <a:endParaRPr sz="1400"/>
                    </a:p>
                  </a:txBody>
                  <a:tcPr anchor="ctr" anchorCtr="0"/>
                </a:tc>
                <a:tc>
                  <a:txBody>
                    <a:bodyPr/>
                    <a:p>
                      <a:r>
                        <a:rPr sz="1400"/>
                        <a:t>__</a:t>
                      </a:r>
                      <a:endParaRPr sz="1400"/>
                    </a:p>
                  </a:txBody>
                  <a:tcPr anchor="ctr" anchorCtr="0"/>
                </a:tc>
                <a:tc>
                  <a:txBody>
                    <a:bodyPr/>
                    <a:p>
                      <a:r>
                        <a:rPr sz="1400"/>
                        <a:t>Name mangled to prevent direct access</a:t>
                      </a:r>
                      <a:endParaRPr sz="1400"/>
                    </a:p>
                  </a:txBody>
                  <a:tcPr anchor="ctr" anchorCtr="0"/>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62865"/>
            <a:ext cx="6198235" cy="6076950"/>
          </a:xfrm>
          <a:prstGeom prst="rect">
            <a:avLst/>
          </a:prstGeom>
        </p:spPr>
        <p:txBody>
          <a:bodyPr wrap="square">
            <a:spAutoFit/>
          </a:bodyPr>
          <a:p>
            <a:pPr>
              <a:spcAft>
                <a:spcPct val="60000"/>
              </a:spcAft>
            </a:pPr>
            <a:r>
              <a:rPr sz="2200" b="1"/>
              <a:t>🧪 Python Example of Encapsulation</a:t>
            </a:r>
            <a:endParaRPr sz="2200" b="1"/>
          </a:p>
          <a:p>
            <a:r>
              <a:rPr sz="1600"/>
              <a:t>classBankAccount:
    def__init__(self, owner, balance):
        self.owner = owner        # public
        self.__balance = balance  # private
    # Getter method
    defget_balance(self):
        return self.__balance
    # Setter method
    defdeposit(self, amount):
        if amount &gt; 0:
            self.__balance += amount
        else:
            print("Invalid amount")
    # Another method to demonstrate encapsulation
    defwithdraw(self, amount):
        if0 &lt; amount &lt;= self.__balance:
            self.__balance -= amount
        else:
            print("Insufficient funds or invalid amount")</a:t>
            </a:r>
            <a:endParaRPr sz="2200" b="1"/>
          </a:p>
        </p:txBody>
      </p:sp>
      <p:sp>
        <p:nvSpPr>
          <p:cNvPr id="3" name="Text Box 2"/>
          <p:cNvSpPr txBox="1"/>
          <p:nvPr/>
        </p:nvSpPr>
        <p:spPr>
          <a:xfrm>
            <a:off x="5692775" y="383540"/>
            <a:ext cx="4424045" cy="4609465"/>
          </a:xfrm>
          <a:prstGeom prst="rect">
            <a:avLst/>
          </a:prstGeom>
          <a:noFill/>
        </p:spPr>
        <p:txBody>
          <a:bodyPr wrap="square" rtlCol="0" anchor="t">
            <a:spAutoFit/>
          </a:bodyPr>
          <a:p>
            <a:r>
              <a:rPr sz="1600">
                <a:sym typeface="+mn-ea"/>
              </a:rPr>
              <a:t># Usage
acc = BankAccount("Alice", 1000)
print(acc.owner)
print(acc.get_balance())
acc.deposit(500)
print(acc.get_balance())
acc.withdraw(2000)  # Should print an error
</a:t>
            </a:r>
            <a:endParaRPr sz="1600"/>
          </a:p>
          <a:p>
            <a:pPr>
              <a:spcAft>
                <a:spcPct val="60000"/>
              </a:spcAft>
            </a:pPr>
            <a:r>
              <a:rPr sz="2200" b="1">
                <a:sym typeface="+mn-ea"/>
              </a:rPr>
              <a:t>🧠 Why Use Encapsulation?</a:t>
            </a:r>
            <a:endParaRPr lang="en-US" sz="2200" b="1">
              <a:sym typeface="+mn-ea"/>
            </a:endParaRPr>
          </a:p>
          <a:p>
            <a:pPr lvl="1">
              <a:spcAft>
                <a:spcPct val="60000"/>
              </a:spcAft>
            </a:pPr>
            <a:r>
              <a:rPr lang="en-US" altLang="en-US" sz="1600" b="1">
                <a:sym typeface="+mn-ea"/>
              </a:rPr>
              <a:t>✅ Prevent unauthorized access</a:t>
            </a:r>
            <a:endParaRPr lang="en-US" altLang="en-US" sz="1600" b="1">
              <a:sym typeface="+mn-ea"/>
            </a:endParaRPr>
          </a:p>
          <a:p>
            <a:pPr lvl="1">
              <a:spcAft>
                <a:spcPct val="60000"/>
              </a:spcAft>
            </a:pPr>
            <a:r>
              <a:rPr lang="en-US" altLang="en-US" sz="1600" b="1">
                <a:sym typeface="+mn-ea"/>
              </a:rPr>
              <a:t>✅ Better control of class behavior</a:t>
            </a:r>
            <a:endParaRPr lang="en-US" altLang="en-US" sz="1600" b="1">
              <a:sym typeface="+mn-ea"/>
            </a:endParaRPr>
          </a:p>
          <a:p>
            <a:pPr lvl="1">
              <a:spcAft>
                <a:spcPct val="60000"/>
              </a:spcAft>
            </a:pPr>
            <a:r>
              <a:rPr lang="en-US" altLang="en-US" sz="1600" b="1">
                <a:sym typeface="+mn-ea"/>
              </a:rPr>
              <a:t>✅ Easier maintenance and debugging</a:t>
            </a:r>
            <a:endParaRPr lang="en-US" altLang="en-US" sz="1600" b="1">
              <a:sym typeface="+mn-ea"/>
            </a:endParaRPr>
          </a:p>
          <a:p>
            <a:pPr lvl="1">
              <a:spcAft>
                <a:spcPct val="60000"/>
              </a:spcAft>
            </a:pPr>
            <a:r>
              <a:rPr lang="en-US" altLang="en-US" sz="1600" b="1">
                <a:sym typeface="+mn-ea"/>
              </a:rPr>
              <a:t>✅ Enhances security</a:t>
            </a:r>
            <a:endParaRPr lang="en-US" altLang="en-US" sz="1600" b="1">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23875" y="73978"/>
            <a:ext cx="5080000" cy="5686425"/>
          </a:xfrm>
          <a:prstGeom prst="rect">
            <a:avLst/>
          </a:prstGeom>
        </p:spPr>
        <p:txBody>
          <a:bodyPr>
            <a:spAutoFit/>
          </a:bodyPr>
          <a:p>
            <a:pPr>
              <a:spcAft>
                <a:spcPct val="60000"/>
              </a:spcAft>
            </a:pPr>
            <a:r>
              <a:rPr sz="2200" b="1"/>
              <a:t>✅ Real-world Use Case:</a:t>
            </a:r>
            <a:endParaRPr sz="2200" b="1"/>
          </a:p>
          <a:p>
            <a:r>
              <a:rPr sz="1600"/>
              <a:t>In a banking system, you don’t want users to directly access or modify their account balance. They must go through controlled methods like deposit() and withdraw().</a:t>
            </a:r>
            <a:endParaRPr sz="1600"/>
          </a:p>
          <a:p>
            <a:pPr>
              <a:spcAft>
                <a:spcPct val="60000"/>
              </a:spcAft>
            </a:pPr>
            <a:r>
              <a:rPr sz="2300" b="1"/>
              <a:t>📚 Assignment on Encapsulation</a:t>
            </a:r>
            <a:endParaRPr sz="2300" b="1"/>
          </a:p>
          <a:p>
            <a:r>
              <a:rPr sz="1600"/>
              <a:t>Problem:</a:t>
            </a:r>
            <a:endParaRPr sz="1600"/>
          </a:p>
          <a:p>
            <a:r>
              <a:rPr sz="1600"/>
              <a:t> Create a class StudentRecord that stores a student’s name and private marks. Implement methods to:</a:t>
            </a:r>
            <a:endParaRPr sz="1600"/>
          </a:p>
          <a:p>
            <a:endParaRPr sz="1600"/>
          </a:p>
          <a:p>
            <a:pPr>
              <a:buFont typeface="Arial" panose="020B0604020202020204"/>
              <a:buChar char="•"/>
            </a:pPr>
            <a:r>
              <a:rPr sz="1600"/>
              <a:t>Set marks (only if between 0-100)</a:t>
            </a:r>
            <a:endParaRPr sz="1600"/>
          </a:p>
          <a:p>
            <a:pPr>
              <a:buFont typeface="Arial" panose="020B0604020202020204"/>
              <a:buChar char="•"/>
            </a:pPr>
            <a:endParaRPr sz="1600"/>
          </a:p>
          <a:p>
            <a:pPr>
              <a:buFont typeface="Arial" panose="020B0604020202020204"/>
              <a:buChar char="•"/>
            </a:pPr>
            <a:r>
              <a:rPr sz="1600"/>
              <a:t>Get marks</a:t>
            </a:r>
            <a:endParaRPr sz="1600"/>
          </a:p>
          <a:p>
            <a:pPr>
              <a:buFont typeface="Arial" panose="020B0604020202020204"/>
              <a:buChar char="•"/>
            </a:pPr>
            <a:endParaRPr sz="1600"/>
          </a:p>
          <a:p>
            <a:pPr>
              <a:buFont typeface="Arial" panose="020B0604020202020204"/>
              <a:buChar char="•"/>
            </a:pPr>
            <a:r>
              <a:rPr sz="1600"/>
              <a:t>Show student details</a:t>
            </a:r>
            <a:endParaRPr sz="1600"/>
          </a:p>
          <a:p>
            <a:r>
              <a:rPr sz="1600"/>
              <a:t>Expected Output:</a:t>
            </a:r>
            <a:endParaRPr sz="1600"/>
          </a:p>
          <a:p>
            <a:r>
              <a:rPr sz="1600"/>
              <a:t>python</a:t>
            </a:r>
            <a:endParaRPr sz="1600"/>
          </a:p>
          <a:p>
            <a:r>
              <a:rPr sz="1600"/>
              <a:t>CopyEdit</a:t>
            </a:r>
            <a:endParaRPr sz="1600"/>
          </a:p>
          <a:p>
            <a:r>
              <a:rPr sz="1600"/>
              <a:t>s = StudentRecord("John")
s.set_marks(85)
print(s.get_marks())  # 85</a:t>
            </a:r>
            <a:endParaRPr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820" y="128905"/>
            <a:ext cx="5885815" cy="6331585"/>
          </a:xfrm>
          <a:prstGeom prst="rect">
            <a:avLst/>
          </a:prstGeom>
        </p:spPr>
        <p:txBody>
          <a:bodyPr wrap="square">
            <a:spAutoFit/>
          </a:bodyPr>
          <a:p>
            <a:pPr>
              <a:spcAft>
                <a:spcPct val="60000"/>
              </a:spcAft>
            </a:pPr>
            <a:r>
              <a:rPr sz="2300" b="1"/>
              <a:t>🔁 What is Polymorphism?</a:t>
            </a:r>
            <a:endParaRPr sz="2300" b="1"/>
          </a:p>
          <a:p>
            <a:pPr>
              <a:spcAft>
                <a:spcPct val="60000"/>
              </a:spcAft>
            </a:pPr>
            <a:r>
              <a:rPr sz="2200" b="1"/>
              <a:t>✅ Definition:</a:t>
            </a:r>
            <a:endParaRPr sz="2200" b="1"/>
          </a:p>
          <a:p>
            <a:r>
              <a:rPr sz="1600"/>
              <a:t>Same method name behaves differently depending on the context.</a:t>
            </a:r>
            <a:endParaRPr sz="1600"/>
          </a:p>
          <a:p>
            <a:pPr>
              <a:spcAft>
                <a:spcPct val="60000"/>
              </a:spcAft>
            </a:pPr>
            <a:r>
              <a:rPr sz="2200" b="1"/>
              <a:t>✅ Example 1: Built-in Polymorphism</a:t>
            </a:r>
            <a:endParaRPr sz="2200" b="1"/>
          </a:p>
          <a:p>
            <a:r>
              <a:rPr sz="1600"/>
              <a:t>print(len("Hello"))     # 5 (string length)
print(len([1, 2, 3]))   # 3 (list length)
</a:t>
            </a:r>
            <a:endParaRPr sz="1600"/>
          </a:p>
          <a:p>
            <a:pPr>
              <a:spcAft>
                <a:spcPct val="60000"/>
              </a:spcAft>
            </a:pPr>
            <a:r>
              <a:rPr sz="2200" b="1"/>
              <a:t>✅ Example 2: User-defined Polymorphism</a:t>
            </a:r>
            <a:endParaRPr sz="2200" b="1"/>
          </a:p>
          <a:p>
            <a:r>
              <a:rPr sz="1600"/>
              <a:t>classBird:
    deffly(self):
        print("Bird can fly")
classOstrich(Bird):
    deffly(self):
        print("Ostrich can't fly")
b1 = Bird()
b2 = Ostrich()
b1.fly()
b2.fly()</a:t>
            </a:r>
            <a:endParaRPr sz="1600"/>
          </a:p>
        </p:txBody>
      </p:sp>
      <p:sp>
        <p:nvSpPr>
          <p:cNvPr id="3" name="Text Box 2"/>
          <p:cNvSpPr txBox="1"/>
          <p:nvPr/>
        </p:nvSpPr>
        <p:spPr>
          <a:xfrm>
            <a:off x="6817995" y="128588"/>
            <a:ext cx="5080000" cy="3209925"/>
          </a:xfrm>
          <a:prstGeom prst="rect">
            <a:avLst/>
          </a:prstGeom>
        </p:spPr>
        <p:txBody>
          <a:bodyPr>
            <a:spAutoFit/>
          </a:bodyPr>
          <a:p>
            <a:pPr marL="0" indent="0" fontAlgn="base">
              <a:spcBef>
                <a:spcPct val="0"/>
              </a:spcBef>
              <a:spcAft>
                <a:spcPts val="1600"/>
              </a:spcAft>
            </a:pPr>
            <a:r>
              <a:rPr sz="1600" b="0" i="0">
                <a:solidFill>
                  <a:schemeClr val="tx1"/>
                </a:solidFill>
                <a:latin typeface="Arial" panose="020B0604020202020204" pitchFamily="34" charset="0"/>
                <a:ea typeface="-apple-system"/>
                <a:cs typeface="Arial" panose="020B0604020202020204" pitchFamily="34" charset="0"/>
              </a:rPr>
              <a:t>Polymorphism in python is used for a common function name that can be used for different types. In python, we can find the same operator or function taking multiple forms.  It is also useful in creating different classes which will have methods having the same name. The main use of polymorphism is decreasing the code length and complexity by re-using the code.</a:t>
            </a:r>
            <a:endParaRPr sz="1600" b="0" i="0">
              <a:solidFill>
                <a:schemeClr val="tx1"/>
              </a:solidFill>
              <a:latin typeface="Arial" panose="020B0604020202020204" pitchFamily="34" charset="0"/>
              <a:ea typeface="-apple-system"/>
              <a:cs typeface="Arial" panose="020B0604020202020204" pitchFamily="34" charset="0"/>
            </a:endParaRPr>
          </a:p>
          <a:p>
            <a:pPr marL="0" indent="0" fontAlgn="base">
              <a:spcBef>
                <a:spcPct val="0"/>
              </a:spcBef>
              <a:spcAft>
                <a:spcPts val="1600"/>
              </a:spcAft>
            </a:pPr>
            <a:r>
              <a:rPr sz="1600" b="0" i="0">
                <a:solidFill>
                  <a:schemeClr val="tx1"/>
                </a:solidFill>
                <a:latin typeface="Arial" panose="020B0604020202020204" pitchFamily="34" charset="0"/>
                <a:ea typeface="-apple-system"/>
                <a:cs typeface="Arial" panose="020B0604020202020204" pitchFamily="34" charset="0"/>
              </a:rPr>
              <a:t>Polymorphism can be done in two ways.</a:t>
            </a:r>
            <a:endParaRPr sz="1600" b="0" i="0">
              <a:solidFill>
                <a:schemeClr val="tx1"/>
              </a:solidFill>
              <a:latin typeface="Arial" panose="020B0604020202020204" pitchFamily="34" charset="0"/>
              <a:ea typeface="-apple-system"/>
              <a:cs typeface="Arial" panose="020B0604020202020204" pitchFamily="34" charset="0"/>
            </a:endParaRPr>
          </a:p>
          <a:p>
            <a:pPr marL="0" indent="0" fontAlgn="base">
              <a:spcBef>
                <a:spcPct val="0"/>
              </a:spcBef>
              <a:spcAft>
                <a:spcPct val="0"/>
              </a:spcAft>
              <a:buFont typeface="Arial" panose="020B0604020202020204"/>
              <a:buChar char="•"/>
            </a:pPr>
            <a:r>
              <a:rPr sz="1600" b="0" i="1">
                <a:solidFill>
                  <a:schemeClr val="tx1"/>
                </a:solidFill>
                <a:latin typeface="Arial" panose="020B0604020202020204" pitchFamily="34" charset="0"/>
                <a:ea typeface="-apple-system"/>
                <a:cs typeface="Arial" panose="020B0604020202020204" pitchFamily="34" charset="0"/>
              </a:rPr>
              <a:t>Method overriding</a:t>
            </a:r>
            <a:endParaRPr sz="1600" b="0" i="1">
              <a:solidFill>
                <a:schemeClr val="tx1"/>
              </a:solidFill>
              <a:latin typeface="Arial" panose="020B0604020202020204" pitchFamily="34" charset="0"/>
              <a:ea typeface="-apple-system"/>
              <a:cs typeface="Arial" panose="020B0604020202020204" pitchFamily="34" charset="0"/>
            </a:endParaRPr>
          </a:p>
          <a:p>
            <a:pPr marL="0" indent="0" fontAlgn="base">
              <a:spcBef>
                <a:spcPct val="0"/>
              </a:spcBef>
              <a:spcAft>
                <a:spcPct val="0"/>
              </a:spcAft>
              <a:buFont typeface="Arial" panose="020B0604020202020204"/>
              <a:buChar char="•"/>
            </a:pPr>
            <a:r>
              <a:rPr sz="1600" b="0" i="1">
                <a:solidFill>
                  <a:schemeClr val="tx1"/>
                </a:solidFill>
                <a:latin typeface="Arial" panose="020B0604020202020204" pitchFamily="34" charset="0"/>
                <a:ea typeface="-apple-system"/>
                <a:cs typeface="Arial" panose="020B0604020202020204" pitchFamily="34" charset="0"/>
              </a:rPr>
              <a:t>Operator overloading</a:t>
            </a:r>
            <a:endParaRPr sz="1600" b="0" i="1">
              <a:solidFill>
                <a:schemeClr val="tx1"/>
              </a:solidFill>
              <a:latin typeface="Arial" panose="020B0604020202020204" pitchFamily="34" charset="0"/>
              <a:ea typeface="-apple-system"/>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045" y="0"/>
            <a:ext cx="4463415" cy="4455160"/>
          </a:xfrm>
          <a:prstGeom prst="rect">
            <a:avLst/>
          </a:prstGeom>
        </p:spPr>
        <p:txBody>
          <a:bodyPr wrap="square">
            <a:spAutoFit/>
          </a:bodyPr>
          <a:p>
            <a:pPr>
              <a:spcAft>
                <a:spcPct val="60000"/>
              </a:spcAft>
            </a:pPr>
            <a:r>
              <a:rPr sz="2300" b="1"/>
              <a:t>🧪 Python Overloading</a:t>
            </a:r>
            <a:endParaRPr sz="2300" b="1"/>
          </a:p>
          <a:p>
            <a:pPr>
              <a:spcAft>
                <a:spcPct val="60000"/>
              </a:spcAft>
            </a:pPr>
            <a:r>
              <a:rPr sz="2200" b="1"/>
              <a:t>1️⃣ Function Overloading</a:t>
            </a:r>
            <a:endParaRPr sz="2200" b="1"/>
          </a:p>
          <a:p>
            <a:r>
              <a:rPr sz="1600"/>
              <a:t>Python does not support traditional function overloading. But it can be mimicked:</a:t>
            </a:r>
            <a:endParaRPr sz="1600"/>
          </a:p>
          <a:p>
            <a:r>
              <a:rPr sz="1600"/>
              <a:t>classGreet:
    defhello(self, name=None):
        if name:
            print("Hello", name)
        else:
            print("Hello")
g = Greet()
g.hello()
g.hello("Alice")
</a:t>
            </a:r>
            <a:endParaRPr sz="1600"/>
          </a:p>
        </p:txBody>
      </p:sp>
      <p:sp>
        <p:nvSpPr>
          <p:cNvPr id="3" name="Text Box 2"/>
          <p:cNvSpPr txBox="1"/>
          <p:nvPr/>
        </p:nvSpPr>
        <p:spPr>
          <a:xfrm>
            <a:off x="5347970" y="0"/>
            <a:ext cx="6096000" cy="5584190"/>
          </a:xfrm>
          <a:prstGeom prst="rect">
            <a:avLst/>
          </a:prstGeom>
          <a:noFill/>
        </p:spPr>
        <p:txBody>
          <a:bodyPr wrap="square" rtlCol="0" anchor="t">
            <a:spAutoFit/>
          </a:bodyPr>
          <a:p>
            <a:pPr>
              <a:spcAft>
                <a:spcPct val="60000"/>
              </a:spcAft>
            </a:pPr>
            <a:r>
              <a:rPr sz="2200" b="1">
                <a:sym typeface="+mn-ea"/>
              </a:rPr>
              <a:t>2️⃣ Operator Overloading</a:t>
            </a:r>
            <a:endParaRPr sz="2200" b="1"/>
          </a:p>
          <a:p>
            <a:r>
              <a:rPr sz="1600">
                <a:sym typeface="+mn-ea"/>
              </a:rPr>
              <a:t>Using special methods like __add__, __sub__, etc.</a:t>
            </a:r>
            <a:endParaRPr sz="1600"/>
          </a:p>
          <a:p>
            <a:r>
              <a:rPr sz="1600">
                <a:sym typeface="+mn-ea"/>
              </a:rPr>
              <a:t>python</a:t>
            </a:r>
            <a:endParaRPr sz="1600"/>
          </a:p>
          <a:p>
            <a:r>
              <a:rPr sz="1600">
                <a:sym typeface="+mn-ea"/>
              </a:rPr>
              <a:t>CopyEdit</a:t>
            </a:r>
            <a:endParaRPr sz="1600"/>
          </a:p>
          <a:p>
            <a:r>
              <a:rPr sz="1600">
                <a:sym typeface="+mn-ea"/>
              </a:rPr>
              <a:t>classPoint:
    def__init__(self, x):
        self.x = x
    def__add__(self, other):
        return Point(self.x + other.x)
    def__str__(self):
        returnf"Point({self.x})"
p1 = Point(10)
p2 = Point(20)
print(p1 + p2)
</a:t>
            </a:r>
            <a:endParaRPr sz="1600"/>
          </a:p>
          <a:p>
            <a:r>
              <a:rPr sz="1600">
                <a:sym typeface="+mn-ea"/>
              </a:rPr>
              <a:t>📝 Output:</a:t>
            </a:r>
            <a:endParaRPr sz="1600"/>
          </a:p>
          <a:p>
            <a:r>
              <a:rPr sz="1600">
                <a:sym typeface="+mn-ea"/>
              </a:rPr>
              <a:t>Point(30)
</a:t>
            </a:r>
            <a:endParaRPr lang="en-US" sz="1600">
              <a:sym typeface="+mn-ea"/>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185" y="113030"/>
            <a:ext cx="5080000" cy="6009005"/>
          </a:xfrm>
          <a:prstGeom prst="rect">
            <a:avLst/>
          </a:prstGeom>
        </p:spPr>
        <p:txBody>
          <a:bodyPr>
            <a:spAutoFit/>
          </a:bodyPr>
          <a:p>
            <a:pPr>
              <a:spcAft>
                <a:spcPct val="60000"/>
              </a:spcAft>
            </a:pPr>
            <a:r>
              <a:rPr sz="2300" b="1"/>
              <a:t>🧱 What is Data Abstraction?</a:t>
            </a:r>
            <a:endParaRPr sz="2300" b="1"/>
          </a:p>
          <a:p>
            <a:r>
              <a:rPr sz="1600"/>
              <a:t>Hiding complex implementation and showing only essential features.</a:t>
            </a:r>
            <a:endParaRPr sz="1600"/>
          </a:p>
          <a:p>
            <a:pPr>
              <a:spcAft>
                <a:spcPct val="60000"/>
              </a:spcAft>
            </a:pPr>
            <a:r>
              <a:rPr sz="2200" b="1"/>
              <a:t>✅ Real-world Example:</a:t>
            </a:r>
            <a:endParaRPr sz="2200" b="1"/>
          </a:p>
          <a:p>
            <a:r>
              <a:rPr sz="1600"/>
              <a:t>ATM hides its internal circuit and shows only buttons/screen.</a:t>
            </a:r>
            <a:endParaRPr sz="1600"/>
          </a:p>
          <a:p>
            <a:pPr>
              <a:spcAft>
                <a:spcPct val="60000"/>
              </a:spcAft>
            </a:pPr>
            <a:r>
              <a:rPr sz="2200" b="1"/>
              <a:t>✅ Code Example using ABC:</a:t>
            </a:r>
            <a:endParaRPr sz="2200" b="1"/>
          </a:p>
          <a:p>
            <a:r>
              <a:rPr sz="1600"/>
              <a:t>from abc import ABC, abstractmethod
classVehicle(ABC):
    @abstractmethod
    defstart(self):
        pass
classBike(Vehicle):
    defstart(self):
        print("Bike started with a key")
b = Bike()
b.start()</a:t>
            </a:r>
            <a:endParaRPr sz="16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345123"/>
            <a:ext cx="5080000" cy="337185"/>
          </a:xfrm>
          <a:prstGeom prst="rect">
            <a:avLst/>
          </a:prstGeom>
        </p:spPr>
        <p:txBody>
          <a:bodyPr>
            <a:spAutoFit/>
          </a:bodyPr>
          <a:p>
            <a:pPr>
              <a:spcAft>
                <a:spcPct val="60000"/>
              </a:spcAft>
            </a:pPr>
            <a:r>
              <a:rPr sz="1600" b="1"/>
              <a:t>📝 Assignment: OOP Concepts in Python</a:t>
            </a:r>
            <a:endParaRPr sz="1600" b="1"/>
          </a:p>
        </p:txBody>
      </p:sp>
      <p:graphicFrame>
        <p:nvGraphicFramePr>
          <p:cNvPr id="3" name="Table 2"/>
          <p:cNvGraphicFramePr/>
          <p:nvPr/>
        </p:nvGraphicFramePr>
        <p:xfrm>
          <a:off x="168275" y="682308"/>
          <a:ext cx="10485120" cy="5120640"/>
        </p:xfrm>
        <a:graphic>
          <a:graphicData uri="http://schemas.openxmlformats.org/drawingml/2006/table">
            <a:tbl>
              <a:tblPr/>
              <a:tblGrid>
                <a:gridCol w="3495040"/>
                <a:gridCol w="3495040"/>
                <a:gridCol w="3495040"/>
              </a:tblGrid>
              <a:tr h="0">
                <a:tc>
                  <a:txBody>
                    <a:bodyPr/>
                    <a:p>
                      <a:r>
                        <a:rPr sz="1800"/>
                        <a:t>No</a:t>
                      </a:r>
                      <a:endParaRPr sz="1800"/>
                    </a:p>
                  </a:txBody>
                  <a:tcPr anchor="ctr" anchorCtr="0">
                    <a:lnL>
                      <a:noFill/>
                    </a:lnL>
                    <a:lnR>
                      <a:noFill/>
                    </a:lnR>
                    <a:lnT>
                      <a:noFill/>
                    </a:lnT>
                    <a:lnB>
                      <a:noFill/>
                    </a:lnB>
                    <a:noFill/>
                  </a:tcPr>
                </a:tc>
                <a:tc>
                  <a:txBody>
                    <a:bodyPr/>
                    <a:p>
                      <a:r>
                        <a:rPr sz="1800"/>
                        <a:t>Topic</a:t>
                      </a:r>
                      <a:endParaRPr sz="1800"/>
                    </a:p>
                  </a:txBody>
                  <a:tcPr anchor="ctr" anchorCtr="0">
                    <a:lnL>
                      <a:noFill/>
                    </a:lnL>
                    <a:lnR>
                      <a:noFill/>
                    </a:lnR>
                    <a:lnT>
                      <a:noFill/>
                    </a:lnT>
                    <a:lnB>
                      <a:noFill/>
                    </a:lnB>
                    <a:noFill/>
                  </a:tcPr>
                </a:tc>
                <a:tc>
                  <a:txBody>
                    <a:bodyPr/>
                    <a:p>
                      <a:r>
                        <a:rPr sz="1800"/>
                        <a:t>Task</a:t>
                      </a:r>
                      <a:endParaRPr sz="1800"/>
                    </a:p>
                  </a:txBody>
                  <a:tcPr anchor="ctr" anchorCtr="0">
                    <a:lnL>
                      <a:noFill/>
                    </a:lnL>
                    <a:lnR>
                      <a:noFill/>
                    </a:lnR>
                    <a:lnT>
                      <a:noFill/>
                    </a:lnT>
                    <a:lnB>
                      <a:noFill/>
                    </a:lnB>
                    <a:noFill/>
                  </a:tcPr>
                </a:tc>
              </a:tr>
              <a:tr h="0">
                <a:tc>
                  <a:txBody>
                    <a:bodyPr/>
                    <a:p>
                      <a:r>
                        <a:rPr sz="1800"/>
                        <a:t>1</a:t>
                      </a:r>
                      <a:endParaRPr sz="1800"/>
                    </a:p>
                  </a:txBody>
                  <a:tcPr anchor="ctr" anchorCtr="0">
                    <a:lnL>
                      <a:noFill/>
                    </a:lnL>
                    <a:lnR>
                      <a:noFill/>
                    </a:lnR>
                    <a:lnT>
                      <a:noFill/>
                    </a:lnT>
                    <a:lnB>
                      <a:noFill/>
                    </a:lnB>
                    <a:noFill/>
                  </a:tcPr>
                </a:tc>
                <a:tc>
                  <a:txBody>
                    <a:bodyPr/>
                    <a:p>
                      <a:r>
                        <a:rPr sz="1800"/>
                        <a:t>Class &amp; Object</a:t>
                      </a:r>
                      <a:endParaRPr sz="1800"/>
                    </a:p>
                  </a:txBody>
                  <a:tcPr anchor="ctr" anchorCtr="0">
                    <a:lnL>
                      <a:noFill/>
                    </a:lnL>
                    <a:lnR>
                      <a:noFill/>
                    </a:lnR>
                    <a:lnT>
                      <a:noFill/>
                    </a:lnT>
                    <a:lnB>
                      <a:noFill/>
                    </a:lnB>
                    <a:noFill/>
                  </a:tcPr>
                </a:tc>
                <a:tc>
                  <a:txBody>
                    <a:bodyPr/>
                    <a:p>
                      <a:r>
                        <a:rPr sz="1800"/>
                        <a:t>Create a class Student with name, age, and method to display details</a:t>
                      </a:r>
                      <a:endParaRPr sz="1800"/>
                    </a:p>
                  </a:txBody>
                  <a:tcPr anchor="ctr" anchorCtr="0">
                    <a:lnL>
                      <a:noFill/>
                    </a:lnL>
                    <a:lnR>
                      <a:noFill/>
                    </a:lnR>
                    <a:lnT>
                      <a:noFill/>
                    </a:lnT>
                    <a:lnB>
                      <a:noFill/>
                    </a:lnB>
                    <a:noFill/>
                  </a:tcPr>
                </a:tc>
              </a:tr>
              <a:tr h="0">
                <a:tc>
                  <a:txBody>
                    <a:bodyPr/>
                    <a:p>
                      <a:r>
                        <a:rPr sz="1800"/>
                        <a:t>2</a:t>
                      </a:r>
                      <a:endParaRPr sz="1800"/>
                    </a:p>
                  </a:txBody>
                  <a:tcPr anchor="ctr" anchorCtr="0">
                    <a:lnL>
                      <a:noFill/>
                    </a:lnL>
                    <a:lnR>
                      <a:noFill/>
                    </a:lnR>
                    <a:lnT>
                      <a:noFill/>
                    </a:lnT>
                    <a:lnB>
                      <a:noFill/>
                    </a:lnB>
                    <a:noFill/>
                  </a:tcPr>
                </a:tc>
                <a:tc>
                  <a:txBody>
                    <a:bodyPr/>
                    <a:p>
                      <a:r>
                        <a:rPr sz="1800"/>
                        <a:t>Constructor</a:t>
                      </a:r>
                      <a:endParaRPr sz="1800"/>
                    </a:p>
                  </a:txBody>
                  <a:tcPr anchor="ctr" anchorCtr="0">
                    <a:lnL>
                      <a:noFill/>
                    </a:lnL>
                    <a:lnR>
                      <a:noFill/>
                    </a:lnR>
                    <a:lnT>
                      <a:noFill/>
                    </a:lnT>
                    <a:lnB>
                      <a:noFill/>
                    </a:lnB>
                    <a:noFill/>
                  </a:tcPr>
                </a:tc>
                <a:tc>
                  <a:txBody>
                    <a:bodyPr/>
                    <a:p>
                      <a:r>
                        <a:rPr sz="1800"/>
                        <a:t>Add constructor to initialize values</a:t>
                      </a:r>
                      <a:endParaRPr sz="1800"/>
                    </a:p>
                  </a:txBody>
                  <a:tcPr anchor="ctr" anchorCtr="0">
                    <a:lnL>
                      <a:noFill/>
                    </a:lnL>
                    <a:lnR>
                      <a:noFill/>
                    </a:lnR>
                    <a:lnT>
                      <a:noFill/>
                    </a:lnT>
                    <a:lnB>
                      <a:noFill/>
                    </a:lnB>
                    <a:noFill/>
                  </a:tcPr>
                </a:tc>
              </a:tr>
              <a:tr h="0">
                <a:tc>
                  <a:txBody>
                    <a:bodyPr/>
                    <a:p>
                      <a:r>
                        <a:rPr sz="1800"/>
                        <a:t>3</a:t>
                      </a:r>
                      <a:endParaRPr sz="1800"/>
                    </a:p>
                  </a:txBody>
                  <a:tcPr anchor="ctr" anchorCtr="0">
                    <a:lnL>
                      <a:noFill/>
                    </a:lnL>
                    <a:lnR>
                      <a:noFill/>
                    </a:lnR>
                    <a:lnT>
                      <a:noFill/>
                    </a:lnT>
                    <a:lnB>
                      <a:noFill/>
                    </a:lnB>
                    <a:noFill/>
                  </a:tcPr>
                </a:tc>
                <a:tc>
                  <a:txBody>
                    <a:bodyPr/>
                    <a:p>
                      <a:r>
                        <a:rPr sz="1800"/>
                        <a:t>Inheritance</a:t>
                      </a:r>
                      <a:endParaRPr sz="1800"/>
                    </a:p>
                  </a:txBody>
                  <a:tcPr anchor="ctr" anchorCtr="0">
                    <a:lnL>
                      <a:noFill/>
                    </a:lnL>
                    <a:lnR>
                      <a:noFill/>
                    </a:lnR>
                    <a:lnT>
                      <a:noFill/>
                    </a:lnT>
                    <a:lnB>
                      <a:noFill/>
                    </a:lnB>
                    <a:noFill/>
                  </a:tcPr>
                </a:tc>
                <a:tc>
                  <a:txBody>
                    <a:bodyPr/>
                    <a:p>
                      <a:r>
                        <a:rPr sz="1800"/>
                        <a:t>Create Teacher class inheriting from Person</a:t>
                      </a:r>
                      <a:endParaRPr sz="1800"/>
                    </a:p>
                  </a:txBody>
                  <a:tcPr anchor="ctr" anchorCtr="0">
                    <a:lnL>
                      <a:noFill/>
                    </a:lnL>
                    <a:lnR>
                      <a:noFill/>
                    </a:lnR>
                    <a:lnT>
                      <a:noFill/>
                    </a:lnT>
                    <a:lnB>
                      <a:noFill/>
                    </a:lnB>
                    <a:noFill/>
                  </a:tcPr>
                </a:tc>
              </a:tr>
              <a:tr h="0">
                <a:tc>
                  <a:txBody>
                    <a:bodyPr/>
                    <a:p>
                      <a:r>
                        <a:rPr sz="1800"/>
                        <a:t>4</a:t>
                      </a:r>
                      <a:endParaRPr sz="1800"/>
                    </a:p>
                  </a:txBody>
                  <a:tcPr anchor="ctr" anchorCtr="0">
                    <a:lnL>
                      <a:noFill/>
                    </a:lnL>
                    <a:lnR>
                      <a:noFill/>
                    </a:lnR>
                    <a:lnT>
                      <a:noFill/>
                    </a:lnT>
                    <a:lnB>
                      <a:noFill/>
                    </a:lnB>
                    <a:noFill/>
                  </a:tcPr>
                </a:tc>
                <a:tc>
                  <a:txBody>
                    <a:bodyPr/>
                    <a:p>
                      <a:r>
                        <a:rPr sz="1800"/>
                        <a:t>Abstraction</a:t>
                      </a:r>
                      <a:endParaRPr sz="1800"/>
                    </a:p>
                  </a:txBody>
                  <a:tcPr anchor="ctr" anchorCtr="0">
                    <a:lnL>
                      <a:noFill/>
                    </a:lnL>
                    <a:lnR>
                      <a:noFill/>
                    </a:lnR>
                    <a:lnT>
                      <a:noFill/>
                    </a:lnT>
                    <a:lnB>
                      <a:noFill/>
                    </a:lnB>
                    <a:noFill/>
                  </a:tcPr>
                </a:tc>
                <a:tc>
                  <a:txBody>
                    <a:bodyPr/>
                    <a:p>
                      <a:r>
                        <a:rPr sz="1800"/>
                        <a:t>Create an abstract class Appliance and implement in WashingMachine</a:t>
                      </a:r>
                      <a:endParaRPr sz="1800"/>
                    </a:p>
                  </a:txBody>
                  <a:tcPr anchor="ctr" anchorCtr="0">
                    <a:lnL>
                      <a:noFill/>
                    </a:lnL>
                    <a:lnR>
                      <a:noFill/>
                    </a:lnR>
                    <a:lnT>
                      <a:noFill/>
                    </a:lnT>
                    <a:lnB>
                      <a:noFill/>
                    </a:lnB>
                    <a:noFill/>
                  </a:tcPr>
                </a:tc>
              </a:tr>
              <a:tr h="0">
                <a:tc>
                  <a:txBody>
                    <a:bodyPr/>
                    <a:p>
                      <a:r>
                        <a:rPr sz="1800"/>
                        <a:t>5</a:t>
                      </a:r>
                      <a:endParaRPr sz="1800"/>
                    </a:p>
                  </a:txBody>
                  <a:tcPr anchor="ctr" anchorCtr="0">
                    <a:lnL>
                      <a:noFill/>
                    </a:lnL>
                    <a:lnR>
                      <a:noFill/>
                    </a:lnR>
                    <a:lnT>
                      <a:noFill/>
                    </a:lnT>
                    <a:lnB>
                      <a:noFill/>
                    </a:lnB>
                    <a:noFill/>
                  </a:tcPr>
                </a:tc>
                <a:tc>
                  <a:txBody>
                    <a:bodyPr/>
                    <a:p>
                      <a:r>
                        <a:rPr sz="1800"/>
                        <a:t>Polymorphism</a:t>
                      </a:r>
                      <a:endParaRPr sz="1800"/>
                    </a:p>
                  </a:txBody>
                  <a:tcPr anchor="ctr" anchorCtr="0">
                    <a:lnL>
                      <a:noFill/>
                    </a:lnL>
                    <a:lnR>
                      <a:noFill/>
                    </a:lnR>
                    <a:lnT>
                      <a:noFill/>
                    </a:lnT>
                    <a:lnB>
                      <a:noFill/>
                    </a:lnB>
                    <a:noFill/>
                  </a:tcPr>
                </a:tc>
                <a:tc>
                  <a:txBody>
                    <a:bodyPr/>
                    <a:p>
                      <a:r>
                        <a:rPr sz="1800"/>
                        <a:t>Demonstrate function overriding in parent and child class</a:t>
                      </a:r>
                      <a:endParaRPr sz="1800"/>
                    </a:p>
                  </a:txBody>
                  <a:tcPr anchor="ctr" anchorCtr="0">
                    <a:lnL>
                      <a:noFill/>
                    </a:lnL>
                    <a:lnR>
                      <a:noFill/>
                    </a:lnR>
                    <a:lnT>
                      <a:noFill/>
                    </a:lnT>
                    <a:lnB>
                      <a:noFill/>
                    </a:lnB>
                    <a:noFill/>
                  </a:tcPr>
                </a:tc>
              </a:tr>
              <a:tr h="0">
                <a:tc>
                  <a:txBody>
                    <a:bodyPr/>
                    <a:p>
                      <a:r>
                        <a:rPr sz="1800"/>
                        <a:t>6</a:t>
                      </a:r>
                      <a:endParaRPr sz="1800"/>
                    </a:p>
                  </a:txBody>
                  <a:tcPr anchor="ctr" anchorCtr="0">
                    <a:lnL>
                      <a:noFill/>
                    </a:lnL>
                    <a:lnR>
                      <a:noFill/>
                    </a:lnR>
                    <a:lnT>
                      <a:noFill/>
                    </a:lnT>
                    <a:lnB>
                      <a:noFill/>
                    </a:lnB>
                    <a:noFill/>
                  </a:tcPr>
                </a:tc>
                <a:tc>
                  <a:txBody>
                    <a:bodyPr/>
                    <a:p>
                      <a:r>
                        <a:rPr sz="1800"/>
                        <a:t>Operator Overloading</a:t>
                      </a:r>
                      <a:endParaRPr sz="1800"/>
                    </a:p>
                  </a:txBody>
                  <a:tcPr anchor="ctr" anchorCtr="0">
                    <a:lnL>
                      <a:noFill/>
                    </a:lnL>
                    <a:lnR>
                      <a:noFill/>
                    </a:lnR>
                    <a:lnT>
                      <a:noFill/>
                    </a:lnT>
                    <a:lnB>
                      <a:noFill/>
                    </a:lnB>
                    <a:noFill/>
                  </a:tcPr>
                </a:tc>
                <a:tc>
                  <a:txBody>
                    <a:bodyPr/>
                    <a:p>
                      <a:r>
                        <a:rPr sz="1800"/>
                        <a:t>Overload + operator in a Vector class</a:t>
                      </a:r>
                      <a:endParaRPr sz="1800"/>
                    </a:p>
                  </a:txBody>
                  <a:tcPr anchor="ctr" anchorCtr="0">
                    <a:lnL>
                      <a:noFill/>
                    </a:lnL>
                    <a:lnR>
                      <a:noFill/>
                    </a:lnR>
                    <a:lnT>
                      <a:noFill/>
                    </a:lnT>
                    <a:lnB>
                      <a:noFill/>
                    </a:lnB>
                    <a:noFill/>
                  </a:tcPr>
                </a:tc>
              </a:tr>
              <a:tr h="0">
                <a:tc>
                  <a:txBody>
                    <a:bodyPr/>
                    <a:p>
                      <a:r>
                        <a:rPr sz="1800"/>
                        <a:t>7</a:t>
                      </a:r>
                      <a:endParaRPr sz="1800"/>
                    </a:p>
                  </a:txBody>
                  <a:tcPr anchor="ctr" anchorCtr="0">
                    <a:lnL>
                      <a:noFill/>
                    </a:lnL>
                    <a:lnR>
                      <a:noFill/>
                    </a:lnR>
                    <a:lnT>
                      <a:noFill/>
                    </a:lnT>
                    <a:lnB>
                      <a:noFill/>
                    </a:lnB>
                    <a:noFill/>
                  </a:tcPr>
                </a:tc>
                <a:tc>
                  <a:txBody>
                    <a:bodyPr/>
                    <a:p>
                      <a:r>
                        <a:rPr sz="1800"/>
                        <a:t>Function Overloading</a:t>
                      </a:r>
                      <a:endParaRPr sz="1800"/>
                    </a:p>
                  </a:txBody>
                  <a:tcPr anchor="ctr" anchorCtr="0">
                    <a:lnL>
                      <a:noFill/>
                    </a:lnL>
                    <a:lnR>
                      <a:noFill/>
                    </a:lnR>
                    <a:lnT>
                      <a:noFill/>
                    </a:lnT>
                    <a:lnB>
                      <a:noFill/>
                    </a:lnB>
                    <a:noFill/>
                  </a:tcPr>
                </a:tc>
                <a:tc>
                  <a:txBody>
                    <a:bodyPr/>
                    <a:p>
                      <a:r>
                        <a:rPr sz="1800"/>
                        <a:t>Create a method in a class that behaves differently based on arguments passed</a:t>
                      </a:r>
                      <a:endParaRPr sz="1800"/>
                    </a:p>
                  </a:txBody>
                  <a:tcPr anchor="ctr" anchorCtr="0">
                    <a:lnL>
                      <a:noFill/>
                    </a:lnL>
                    <a:lnR>
                      <a:noFill/>
                    </a:lnR>
                    <a:lnT>
                      <a:noFill/>
                    </a:lnT>
                    <a:lnB>
                      <a:noFill/>
                    </a:lnB>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30200" y="93028"/>
            <a:ext cx="5080000" cy="398780"/>
          </a:xfrm>
          <a:prstGeom prst="rect">
            <a:avLst/>
          </a:prstGeom>
        </p:spPr>
        <p:txBody>
          <a:bodyPr>
            <a:spAutoFit/>
          </a:bodyPr>
          <a:p>
            <a:pPr marL="0" indent="0"/>
            <a:r>
              <a:rPr sz="2000" b="1" i="0">
                <a:solidFill>
                  <a:srgbClr val="FF0000"/>
                </a:solidFill>
                <a:latin typeface="Poppins"/>
                <a:ea typeface="Poppins"/>
              </a:rPr>
              <a:t>Libraries vs Framework</a:t>
            </a:r>
            <a:endParaRPr sz="2000" b="1" i="0">
              <a:solidFill>
                <a:srgbClr val="FF0000"/>
              </a:solidFill>
              <a:latin typeface="Poppins"/>
              <a:ea typeface="Poppins"/>
            </a:endParaRPr>
          </a:p>
        </p:txBody>
      </p:sp>
      <p:sp>
        <p:nvSpPr>
          <p:cNvPr id="3" name="Text Box 2"/>
          <p:cNvSpPr txBox="1"/>
          <p:nvPr/>
        </p:nvSpPr>
        <p:spPr>
          <a:xfrm>
            <a:off x="6139815" y="93345"/>
            <a:ext cx="6052185" cy="6082665"/>
          </a:xfrm>
          <a:prstGeom prst="rect">
            <a:avLst/>
          </a:prstGeom>
        </p:spPr>
        <p:txBody>
          <a:bodyPr wrap="square">
            <a:spAutoFit/>
          </a:bodyPr>
          <a:p>
            <a:pPr marL="0" indent="0">
              <a:spcBef>
                <a:spcPct val="0"/>
              </a:spcBef>
              <a:spcAft>
                <a:spcPct val="0"/>
              </a:spcAft>
            </a:pPr>
            <a:r>
              <a:rPr lang="en-US" sz="3800" b="0" i="0">
                <a:solidFill>
                  <a:srgbClr val="46464A"/>
                </a:solidFill>
                <a:latin typeface="Poppins"/>
                <a:ea typeface="Poppins"/>
              </a:rPr>
              <a:t>Fram</a:t>
            </a:r>
            <a:r>
              <a:rPr sz="3800" b="0" i="0">
                <a:solidFill>
                  <a:srgbClr val="46464A"/>
                </a:solidFill>
                <a:latin typeface="Poppins"/>
                <a:ea typeface="Poppins"/>
              </a:rPr>
              <a:t>eworks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b="0" i="0">
                <a:solidFill>
                  <a:srgbClr val="46464A"/>
                </a:solidFill>
                <a:latin typeface="Inter"/>
                <a:ea typeface="Inter"/>
              </a:rPr>
              <a:t>Definition: Frameworks are more comprehensive and provide a structure for building applications. They include code libraries, templates, and guidelines for how to use the libraries to develop applications.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Control: When using a framework, the framework is in control of the flow. It provides places for the developer to plug in their code, but the framework calls the developer's code as needed. This is known as "inversion of control."</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Integration: Frameworks are typically used when starting a new project. Integrating a framework into an existing project can be challenging and often requires significant changes.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Scope: Frameworks are designed to handle a wide range of tasks, such as web application systems, plug-in managers, and GUI systems.</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46464A"/>
                </a:solidFill>
                <a:latin typeface="Inter"/>
                <a:ea typeface="Inter"/>
              </a:rPr>
              <a:t>Examples: Angular, Vue.js, Spring, and Django.</a:t>
            </a:r>
            <a:endParaRPr sz="1600" b="0" i="0">
              <a:solidFill>
                <a:srgbClr val="46464A"/>
              </a:solidFill>
              <a:latin typeface="Inter"/>
              <a:ea typeface="Inter"/>
            </a:endParaRPr>
          </a:p>
          <a:p>
            <a:pPr marL="0" indent="0">
              <a:spcBef>
                <a:spcPts val="1600"/>
              </a:spcBef>
              <a:spcAft>
                <a:spcPts val="400"/>
              </a:spcAft>
            </a:pPr>
            <a:endParaRPr sz="1600" b="0" i="0">
              <a:solidFill>
                <a:srgbClr val="46464A"/>
              </a:solidFill>
              <a:latin typeface="Inter"/>
              <a:ea typeface="Inter"/>
            </a:endParaRPr>
          </a:p>
        </p:txBody>
      </p:sp>
      <p:sp>
        <p:nvSpPr>
          <p:cNvPr id="4" name="Text Box 3"/>
          <p:cNvSpPr txBox="1"/>
          <p:nvPr/>
        </p:nvSpPr>
        <p:spPr>
          <a:xfrm>
            <a:off x="330200" y="618490"/>
            <a:ext cx="5809615" cy="5641340"/>
          </a:xfrm>
          <a:prstGeom prst="rect">
            <a:avLst/>
          </a:prstGeom>
          <a:noFill/>
        </p:spPr>
        <p:txBody>
          <a:bodyPr wrap="square" rtlCol="0" anchor="t">
            <a:spAutoFit/>
          </a:bodyPr>
          <a:p>
            <a:pPr marL="0" indent="0">
              <a:spcBef>
                <a:spcPct val="0"/>
              </a:spcBef>
              <a:spcAft>
                <a:spcPct val="0"/>
              </a:spcAft>
            </a:pPr>
            <a:r>
              <a:rPr sz="1600">
                <a:solidFill>
                  <a:srgbClr val="46464A"/>
                </a:solidFill>
                <a:latin typeface="Arial" panose="020B0604020202020204" pitchFamily="34" charset="0"/>
                <a:ea typeface="Inter"/>
                <a:cs typeface="Arial" panose="020B0604020202020204" pitchFamily="34" charset="0"/>
                <a:sym typeface="+mn-ea"/>
              </a:rPr>
              <a:t>Libraries and frameworks are both tools used in software development to help developers write code more efficiently, but they serve different purposes and operate in distinct ways.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600"/>
              </a:spcBef>
              <a:spcAft>
                <a:spcPts val="400"/>
              </a:spcAft>
            </a:pPr>
            <a:r>
              <a:rPr sz="3800">
                <a:solidFill>
                  <a:srgbClr val="46464A"/>
                </a:solidFill>
                <a:latin typeface="Arial" panose="020B0604020202020204" pitchFamily="34" charset="0"/>
                <a:ea typeface="Poppins"/>
                <a:cs typeface="Arial" panose="020B0604020202020204" pitchFamily="34" charset="0"/>
                <a:sym typeface="+mn-ea"/>
              </a:rPr>
              <a:t>Libraries</a:t>
            </a:r>
            <a:endParaRPr sz="3800" b="0" i="0">
              <a:solidFill>
                <a:srgbClr val="46464A"/>
              </a:solidFill>
              <a:latin typeface="Arial" panose="020B0604020202020204" pitchFamily="34" charset="0"/>
              <a:ea typeface="Poppins"/>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Definition: Libraries are collections of pre-written code that developers can use to perform specific tasks. They provide predefined functions and classes to simplify the development process.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Control: When using a library, the developer is in control of the flow of the application. The developer decides when and where to call the library functions.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Integration: Libraries can be easily integrated into existing projects to add specific functionality.</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Scope: Libraries typically focus on narrow scopes, such as network protocols, image manipulation, string utilities, and math operations.</a:t>
            </a:r>
            <a:endParaRPr sz="1600" b="0" i="0">
              <a:solidFill>
                <a:srgbClr val="46464A"/>
              </a:solidFill>
              <a:latin typeface="Arial" panose="020B0604020202020204" pitchFamily="34" charset="0"/>
              <a:ea typeface="Inter"/>
              <a:cs typeface="Arial" panose="020B0604020202020204" pitchFamily="34" charset="0"/>
            </a:endParaRPr>
          </a:p>
          <a:p>
            <a:pPr marL="0" indent="0">
              <a:spcBef>
                <a:spcPts val="1200"/>
              </a:spcBef>
              <a:spcAft>
                <a:spcPct val="0"/>
              </a:spcAft>
              <a:buFont typeface="Arial" panose="020B0604020202020204"/>
              <a:buChar char="•"/>
            </a:pPr>
            <a:r>
              <a:rPr sz="1600">
                <a:solidFill>
                  <a:srgbClr val="46464A"/>
                </a:solidFill>
                <a:latin typeface="Arial" panose="020B0604020202020204" pitchFamily="34" charset="0"/>
                <a:ea typeface="Inter"/>
                <a:cs typeface="Arial" panose="020B0604020202020204" pitchFamily="34" charset="0"/>
                <a:sym typeface="+mn-ea"/>
              </a:rPr>
              <a:t>Examples: jQuery, React (JS library), and Lodash.</a:t>
            </a:r>
            <a:endParaRPr lang="en-US" sz="3800">
              <a:solidFill>
                <a:srgbClr val="46464A"/>
              </a:solidFill>
              <a:latin typeface="Arial" panose="020B0604020202020204" pitchFamily="34" charset="0"/>
              <a:ea typeface="Poppins"/>
              <a:cs typeface="Arial" panose="020B0604020202020204" pitchFamily="34" charset="0"/>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155" y="0"/>
            <a:ext cx="11196320" cy="5692775"/>
          </a:xfrm>
          <a:prstGeom prst="rect">
            <a:avLst/>
          </a:prstGeom>
          <a:noFill/>
        </p:spPr>
        <p:txBody>
          <a:bodyPr wrap="square" rtlCol="0" anchor="t">
            <a:spAutoFit/>
          </a:bodyPr>
          <a:p>
            <a:pPr marL="0" indent="0">
              <a:spcBef>
                <a:spcPts val="1600"/>
              </a:spcBef>
              <a:spcAft>
                <a:spcPts val="400"/>
              </a:spcAft>
            </a:pPr>
            <a:r>
              <a:rPr sz="3800">
                <a:solidFill>
                  <a:srgbClr val="46464A"/>
                </a:solidFill>
                <a:latin typeface="Poppins"/>
                <a:ea typeface="Poppins"/>
                <a:sym typeface="+mn-ea"/>
              </a:rPr>
              <a:t>Key Differences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Inversion of Control: The most significant difference is the concept of inversion of control. In a library, the developer calls the library functions. In a framework, the framework calls the developer's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Flexibility vs. Structure: Libraries offer more flexibility and control to the developer, while frameworks provide a more structured and opinionated approach to development.</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Complexity: Frameworks can be more complex to learn and use due to their comprehensive nature, but they can also speed up development by providing a standardized way to build and organize code.</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Performance: Libraries generally require less code, leading to faster loading times and better performance. Frameworks, due to their extensive features, can increase loading times and decrease performance.</a:t>
            </a:r>
            <a:endParaRPr sz="1600" b="0" i="0">
              <a:solidFill>
                <a:srgbClr val="46464A"/>
              </a:solidFill>
              <a:latin typeface="Inter"/>
              <a:ea typeface="Inter"/>
            </a:endParaRPr>
          </a:p>
          <a:p>
            <a:pPr marL="0" indent="0">
              <a:spcBef>
                <a:spcPts val="1600"/>
              </a:spcBef>
              <a:spcAft>
                <a:spcPts val="400"/>
              </a:spcAft>
            </a:pPr>
            <a:r>
              <a:rPr sz="3800">
                <a:solidFill>
                  <a:srgbClr val="46464A"/>
                </a:solidFill>
                <a:latin typeface="Poppins"/>
                <a:ea typeface="Poppins"/>
                <a:sym typeface="+mn-ea"/>
              </a:rPr>
              <a:t>Use Cases</a:t>
            </a:r>
            <a:endParaRPr sz="3800" b="0" i="0">
              <a:solidFill>
                <a:srgbClr val="46464A"/>
              </a:solidFill>
              <a:latin typeface="Poppins"/>
              <a:ea typeface="Poppins"/>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Libraries: Use libraries when you need to add specific functionality to an existing project or when you want more control over the application flow.</a:t>
            </a:r>
            <a:endParaRPr sz="1600" b="0" i="0">
              <a:solidFill>
                <a:srgbClr val="46464A"/>
              </a:solidFill>
              <a:latin typeface="Inter"/>
              <a:ea typeface="Inter"/>
            </a:endParaRPr>
          </a:p>
          <a:p>
            <a:pPr marL="0" indent="0">
              <a:spcBef>
                <a:spcPts val="1200"/>
              </a:spcBef>
              <a:spcAft>
                <a:spcPct val="0"/>
              </a:spcAft>
              <a:buFont typeface="Arial" panose="020B0604020202020204"/>
              <a:buChar char="•"/>
            </a:pPr>
            <a:r>
              <a:rPr sz="1600">
                <a:solidFill>
                  <a:srgbClr val="46464A"/>
                </a:solidFill>
                <a:latin typeface="Inter"/>
                <a:ea typeface="Inter"/>
                <a:sym typeface="+mn-ea"/>
              </a:rPr>
              <a:t>Frameworks: Use frameworks when you are starting a new project and want to leverage a comprehensive set of tools and best practices to speed up development.</a:t>
            </a:r>
            <a:endParaRPr lang="en-US" sz="1600">
              <a:solidFill>
                <a:srgbClr val="46464A"/>
              </a:solidFill>
              <a:latin typeface="Inter"/>
              <a:ea typeface="Inter"/>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t="10352" b="4741"/>
          <a:stretch>
            <a:fillRect/>
          </a:stretch>
        </p:blipFill>
        <p:spPr>
          <a:xfrm>
            <a:off x="69850" y="0"/>
            <a:ext cx="6708775" cy="6858635"/>
          </a:xfrm>
          <a:prstGeom prst="rect">
            <a:avLst/>
          </a:prstGeom>
        </p:spPr>
      </p:pic>
      <p:sp>
        <p:nvSpPr>
          <p:cNvPr id="4" name="Text Box 3"/>
          <p:cNvSpPr txBox="1"/>
          <p:nvPr/>
        </p:nvSpPr>
        <p:spPr>
          <a:xfrm>
            <a:off x="6948805" y="146685"/>
            <a:ext cx="5080000" cy="4231005"/>
          </a:xfrm>
          <a:prstGeom prst="rect">
            <a:avLst/>
          </a:prstGeom>
        </p:spPr>
        <p:txBody>
          <a:bodyPr>
            <a:spAutoFit/>
          </a:bodyPr>
          <a:p>
            <a:pPr marL="0" indent="0">
              <a:spcBef>
                <a:spcPct val="0"/>
              </a:spcBef>
              <a:spcAft>
                <a:spcPts val="400"/>
              </a:spcAft>
            </a:pPr>
            <a:r>
              <a:rPr sz="3000" b="1" i="0">
                <a:solidFill>
                  <a:srgbClr val="10656D"/>
                </a:solidFill>
                <a:latin typeface="Nunito Sans"/>
                <a:ea typeface="Nunito Sans"/>
              </a:rPr>
              <a:t>Conclusion</a:t>
            </a:r>
            <a:endParaRPr sz="3000" b="1" i="0">
              <a:solidFill>
                <a:srgbClr val="10656D"/>
              </a:solidFill>
              <a:latin typeface="Nunito Sans"/>
              <a:ea typeface="Nunito Sans"/>
            </a:endParaRPr>
          </a:p>
          <a:p>
            <a:pPr marL="0" indent="0">
              <a:spcBef>
                <a:spcPct val="0"/>
              </a:spcBef>
              <a:spcAft>
                <a:spcPts val="1400"/>
              </a:spcAft>
            </a:pPr>
            <a:r>
              <a:rPr sz="1600" b="0" i="0">
                <a:solidFill>
                  <a:srgbClr val="4D5968"/>
                </a:solidFill>
                <a:latin typeface="-apple-system"/>
                <a:ea typeface="-apple-system"/>
              </a:rPr>
              <a:t>We have gone through many changes between the Interpreter vs Compiler. We can conclude after this above discussion that there are times when confident technical choices need to be relevant to your requirements. If a user wants speed and ease of development, you can mostly go for an interpreter-driven language. Also, all resources must be taken care of when any project is being started. </a:t>
            </a:r>
            <a:endParaRPr sz="1600" b="0" i="0">
              <a:solidFill>
                <a:srgbClr val="4D5968"/>
              </a:solidFill>
              <a:latin typeface="-apple-system"/>
              <a:ea typeface="-apple-system"/>
            </a:endParaRPr>
          </a:p>
          <a:p>
            <a:pPr marL="0" indent="0">
              <a:spcBef>
                <a:spcPct val="0"/>
              </a:spcBef>
              <a:spcAft>
                <a:spcPts val="1400"/>
              </a:spcAft>
            </a:pPr>
            <a:r>
              <a:rPr sz="1600" b="0" i="0">
                <a:solidFill>
                  <a:srgbClr val="4D5968"/>
                </a:solidFill>
                <a:latin typeface="-apple-system"/>
                <a:ea typeface="-apple-system"/>
              </a:rPr>
              <a:t>The revised sentence is more concise and adds the transitional phrase “while” to indicate the contrast between the two statements. Hence it is upon the user how to use both interpreters vs compilers.</a:t>
            </a:r>
            <a:endParaRPr sz="1600" b="0" i="0">
              <a:solidFill>
                <a:srgbClr val="4D5968"/>
              </a:solidFill>
              <a:latin typeface="-apple-system"/>
              <a:ea typeface="-apple-system"/>
            </a:endParaRPr>
          </a:p>
        </p:txBody>
      </p:sp>
      <p:sp>
        <p:nvSpPr>
          <p:cNvPr id="5" name="Text Box 4"/>
          <p:cNvSpPr txBox="1"/>
          <p:nvPr/>
        </p:nvSpPr>
        <p:spPr>
          <a:xfrm>
            <a:off x="6785610" y="6024245"/>
            <a:ext cx="5406390" cy="368300"/>
          </a:xfrm>
          <a:prstGeom prst="rect">
            <a:avLst/>
          </a:prstGeom>
          <a:noFill/>
        </p:spPr>
        <p:txBody>
          <a:bodyPr wrap="square" rtlCol="0" anchor="t">
            <a:spAutoFit/>
          </a:bodyPr>
          <a:p>
            <a:r>
              <a:rPr lang="en-US" altLang="en-US"/>
              <a:t>https://www.tpointtech.com/compiler-vs-interpreter</a:t>
            </a:r>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0185" y="0"/>
            <a:ext cx="8425815" cy="5944235"/>
          </a:xfrm>
          <a:prstGeom prst="rect">
            <a:avLst/>
          </a:prstGeom>
        </p:spPr>
        <p:txBody>
          <a:bodyPr wrap="square">
            <a:spAutoFit/>
          </a:bodyPr>
          <a:p>
            <a:pPr marL="0" indent="0">
              <a:lnSpc>
                <a:spcPts val="1400"/>
              </a:lnSpc>
              <a:spcBef>
                <a:spcPct val="0"/>
              </a:spcBef>
              <a:spcAft>
                <a:spcPts val="800"/>
              </a:spcAft>
            </a:pPr>
            <a:r>
              <a:rPr sz="2500" b="0">
                <a:solidFill>
                  <a:srgbClr val="000000"/>
                </a:solidFill>
                <a:latin typeface="Poppins"/>
                <a:ea typeface="Poppins"/>
              </a:rPr>
              <a:t>Module vs Packages</a:t>
            </a:r>
            <a:endParaRPr sz="2500" b="0">
              <a:solidFill>
                <a:srgbClr val="000000"/>
              </a:solidFill>
              <a:latin typeface="Poppins"/>
              <a:ea typeface="Poppins"/>
            </a:endParaRPr>
          </a:p>
          <a:p>
            <a:pPr marL="0" indent="0">
              <a:lnSpc>
                <a:spcPts val="1200"/>
              </a:lnSpc>
              <a:spcBef>
                <a:spcPct val="0"/>
              </a:spcBef>
              <a:spcAft>
                <a:spcPct val="0"/>
              </a:spcAft>
            </a:pPr>
            <a:r>
              <a:rPr b="0" i="0">
                <a:solidFill>
                  <a:srgbClr val="46464A"/>
                </a:solidFill>
                <a:latin typeface="Inter"/>
                <a:ea typeface="Inter"/>
              </a:rPr>
              <a:t>In Python, the terms "module" and "package" refer to different levels of organization for code, each serving a specific purpose in modular programming.</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Module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module is a single file containing Python code. It can include functions, classes, and variables. Modules are used to organize related code into reusable units. For example, a module named </a:t>
            </a:r>
            <a:r>
              <a:rPr sz="1600" b="0" i="0">
                <a:solidFill>
                  <a:srgbClr val="1B1B1F"/>
                </a:solidFill>
                <a:latin typeface="ui-monospace"/>
                <a:ea typeface="ui-monospace"/>
              </a:rPr>
              <a:t>math_operations.py</a:t>
            </a:r>
            <a:r>
              <a:rPr b="0" i="0">
                <a:solidFill>
                  <a:srgbClr val="46464A"/>
                </a:solidFill>
                <a:latin typeface="Inter"/>
                <a:ea typeface="Inter"/>
              </a:rPr>
              <a:t> might contain functions for performing various mathematical operations.</a:t>
            </a:r>
            <a:endParaRPr b="0" i="0">
              <a:solidFill>
                <a:srgbClr val="46464A"/>
              </a:solidFill>
              <a:latin typeface="Inter"/>
              <a:ea typeface="Inter"/>
            </a:endParaRPr>
          </a:p>
          <a:p>
            <a:pPr marL="0" indent="0">
              <a:lnSpc>
                <a:spcPts val="1200"/>
              </a:lnSpc>
              <a:spcBef>
                <a:spcPts val="1600"/>
              </a:spcBef>
              <a:spcAft>
                <a:spcPts val="400"/>
              </a:spcAft>
            </a:pPr>
            <a:r>
              <a:rPr b="0" i="0">
                <a:solidFill>
                  <a:srgbClr val="46464A"/>
                </a:solidFill>
                <a:latin typeface="Poppins"/>
                <a:ea typeface="Poppins"/>
              </a:rPr>
              <a:t>Package</a:t>
            </a:r>
            <a:endParaRPr b="0" i="0">
              <a:solidFill>
                <a:srgbClr val="46464A"/>
              </a:solidFill>
              <a:latin typeface="Poppins"/>
              <a:ea typeface="Poppins"/>
            </a:endParaRPr>
          </a:p>
          <a:p>
            <a:pPr marL="0" indent="0">
              <a:lnSpc>
                <a:spcPts val="1200"/>
              </a:lnSpc>
              <a:spcBef>
                <a:spcPts val="400"/>
              </a:spcBef>
              <a:spcAft>
                <a:spcPct val="0"/>
              </a:spcAft>
            </a:pPr>
            <a:r>
              <a:rPr b="0" i="0">
                <a:solidFill>
                  <a:srgbClr val="46464A"/>
                </a:solidFill>
                <a:latin typeface="Inter"/>
                <a:ea typeface="Inter"/>
              </a:rPr>
              <a:t>A package is a way of organizing related modules into a directory hierarchy. A package is essentially a directory that contains an </a:t>
            </a:r>
            <a:r>
              <a:rPr sz="1600" b="0" i="0">
                <a:solidFill>
                  <a:srgbClr val="1B1B1F"/>
                </a:solidFill>
                <a:latin typeface="ui-monospace"/>
                <a:ea typeface="ui-monospace"/>
              </a:rPr>
              <a:t>__init__.py</a:t>
            </a:r>
            <a:r>
              <a:rPr b="0" i="0">
                <a:solidFill>
                  <a:srgbClr val="46464A"/>
                </a:solidFill>
                <a:latin typeface="Inter"/>
                <a:ea typeface="Inter"/>
              </a:rPr>
              <a:t> file, which can be empty or include initialization code. The </a:t>
            </a:r>
            <a:r>
              <a:rPr sz="1600" b="0" i="0">
                <a:solidFill>
                  <a:srgbClr val="1B1B1F"/>
                </a:solidFill>
                <a:latin typeface="ui-monospace"/>
                <a:ea typeface="ui-monospace"/>
              </a:rPr>
              <a:t>__init__.py</a:t>
            </a:r>
            <a:r>
              <a:rPr b="0" i="0">
                <a:solidFill>
                  <a:srgbClr val="46464A"/>
                </a:solidFill>
                <a:latin typeface="Inter"/>
                <a:ea typeface="Inter"/>
              </a:rPr>
              <a:t> file marks the directory as a Python package, allowing it to be imported. Packages can contain sub-packages and modules, providing a hierarchical structure for organizing code.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For example, consider a package named </a:t>
            </a:r>
            <a:r>
              <a:rPr sz="1600" b="0" i="0">
                <a:solidFill>
                  <a:srgbClr val="1B1B1F"/>
                </a:solidFill>
                <a:latin typeface="ui-monospace"/>
                <a:ea typeface="ui-monospace"/>
              </a:rPr>
              <a:t>my_package</a:t>
            </a:r>
            <a:r>
              <a:rPr b="0" i="0">
                <a:solidFill>
                  <a:srgbClr val="46464A"/>
                </a:solidFill>
                <a:latin typeface="Inter"/>
                <a:ea typeface="Inter"/>
              </a:rPr>
              <a:t> with the following structure:</a:t>
            </a:r>
            <a:endParaRPr b="0" i="0">
              <a:solidFill>
                <a:srgbClr val="46464A"/>
              </a:solidFill>
              <a:latin typeface="Inter"/>
              <a:ea typeface="Inter"/>
            </a:endParaRPr>
          </a:p>
          <a:p>
            <a:pPr marL="0" indent="0">
              <a:lnSpc>
                <a:spcPts val="1200"/>
              </a:lnSpc>
              <a:spcBef>
                <a:spcPts val="1200"/>
              </a:spcBef>
              <a:spcAft>
                <a:spcPct val="0"/>
              </a:spcAft>
            </a:pPr>
            <a:r>
              <a:rPr b="0" i="0">
                <a:solidFill>
                  <a:srgbClr val="46464A"/>
                </a:solidFill>
                <a:latin typeface="Inter"/>
                <a:ea typeface="Inter"/>
              </a:rPr>
              <a:t>In this structure: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my_package</a:t>
            </a:r>
            <a:r>
              <a:rPr b="0" i="0">
                <a:solidFill>
                  <a:srgbClr val="46464A"/>
                </a:solidFill>
                <a:latin typeface="Inter"/>
                <a:ea typeface="Inter"/>
              </a:rPr>
              <a:t> is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module1.py</a:t>
            </a:r>
            <a:r>
              <a:rPr b="0" i="0">
                <a:solidFill>
                  <a:srgbClr val="46464A"/>
                </a:solidFill>
                <a:latin typeface="Inter"/>
                <a:ea typeface="Inter"/>
              </a:rPr>
              <a:t> and </a:t>
            </a:r>
            <a:r>
              <a:rPr sz="1600" b="0" i="0">
                <a:solidFill>
                  <a:srgbClr val="1B1B1F"/>
                </a:solidFill>
                <a:latin typeface="ui-monospace"/>
                <a:ea typeface="ui-monospace"/>
              </a:rPr>
              <a:t>module2.py</a:t>
            </a:r>
            <a:r>
              <a:rPr b="0" i="0">
                <a:solidFill>
                  <a:srgbClr val="46464A"/>
                </a:solidFill>
                <a:latin typeface="Inter"/>
                <a:ea typeface="Inter"/>
              </a:rPr>
              <a:t> are modules within the package.</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sub_package</a:t>
            </a:r>
            <a:r>
              <a:rPr b="0" i="0">
                <a:solidFill>
                  <a:srgbClr val="46464A"/>
                </a:solidFill>
                <a:latin typeface="Inter"/>
                <a:ea typeface="Inter"/>
              </a:rPr>
              <a:t> is a sub-package within </a:t>
            </a:r>
            <a:r>
              <a:rPr sz="1600" b="0" i="0">
                <a:solidFill>
                  <a:srgbClr val="1B1B1F"/>
                </a:solidFill>
                <a:latin typeface="ui-monospace"/>
                <a:ea typeface="ui-monospace"/>
              </a:rPr>
              <a:t>my_package</a:t>
            </a:r>
            <a:r>
              <a:rPr b="0" i="0">
                <a:solidFill>
                  <a:srgbClr val="46464A"/>
                </a:solidFill>
                <a:latin typeface="Inter"/>
                <a:ea typeface="Inter"/>
              </a:rPr>
              <a:t>.</a:t>
            </a:r>
            <a:endParaRPr b="0" i="0">
              <a:solidFill>
                <a:srgbClr val="46464A"/>
              </a:solidFill>
              <a:latin typeface="Inter"/>
              <a:ea typeface="Inter"/>
            </a:endParaRPr>
          </a:p>
          <a:p>
            <a:pPr marL="0" indent="0">
              <a:spcBef>
                <a:spcPts val="1200"/>
              </a:spcBef>
              <a:spcAft>
                <a:spcPct val="0"/>
              </a:spcAft>
              <a:buFont typeface="Arial" panose="020B0604020202020204"/>
              <a:buChar char="•"/>
            </a:pPr>
            <a:r>
              <a:rPr sz="1600" b="0" i="0">
                <a:solidFill>
                  <a:srgbClr val="1B1B1F"/>
                </a:solidFill>
                <a:latin typeface="ui-monospace"/>
                <a:ea typeface="ui-monospace"/>
              </a:rPr>
              <a:t>module3.py</a:t>
            </a:r>
            <a:r>
              <a:rPr b="0" i="0">
                <a:solidFill>
                  <a:srgbClr val="46464A"/>
                </a:solidFill>
                <a:latin typeface="Inter"/>
                <a:ea typeface="Inter"/>
              </a:rPr>
              <a:t> is a module within the sub-package.</a:t>
            </a:r>
            <a:endParaRPr b="0" i="0">
              <a:solidFill>
                <a:srgbClr val="46464A"/>
              </a:solidFill>
              <a:latin typeface="Inter"/>
              <a:ea typeface="Inter"/>
            </a:endParaRPr>
          </a:p>
        </p:txBody>
      </p:sp>
      <p:sp>
        <p:nvSpPr>
          <p:cNvPr id="3" name="Text Box 2"/>
          <p:cNvSpPr txBox="1"/>
          <p:nvPr/>
        </p:nvSpPr>
        <p:spPr>
          <a:xfrm>
            <a:off x="8599170" y="1398905"/>
            <a:ext cx="3493770" cy="2030095"/>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module1.py</a:t>
            </a:r>
            <a:endParaRPr lang="en-US" altLang="en-US"/>
          </a:p>
          <a:p>
            <a:r>
              <a:rPr lang="en-US" altLang="en-US"/>
              <a:t>    module2.py</a:t>
            </a:r>
            <a:endParaRPr lang="en-US" altLang="en-US"/>
          </a:p>
          <a:p>
            <a:r>
              <a:rPr lang="en-US" altLang="en-US"/>
              <a:t>    sub_package/</a:t>
            </a:r>
            <a:endParaRPr lang="en-US" altLang="en-US"/>
          </a:p>
          <a:p>
            <a:r>
              <a:rPr lang="en-US" altLang="en-US"/>
              <a:t>        __init__.py</a:t>
            </a:r>
            <a:endParaRPr lang="en-US" altLang="en-US"/>
          </a:p>
          <a:p>
            <a:r>
              <a:rPr lang="en-US" altLang="en-US"/>
              <a:t>        module3.py</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47345" y="-474345"/>
            <a:ext cx="8288655" cy="5236210"/>
          </a:xfrm>
          <a:prstGeom prst="rect">
            <a:avLst/>
          </a:prstGeom>
        </p:spPr>
        <p:txBody>
          <a:bodyPr wrap="square">
            <a:spAutoFit/>
          </a:bodyPr>
          <a:p>
            <a:pPr marL="0" indent="0">
              <a:spcBef>
                <a:spcPts val="1600"/>
              </a:spcBef>
              <a:spcAft>
                <a:spcPts val="400"/>
              </a:spcAft>
            </a:pPr>
            <a:r>
              <a:rPr sz="5100" b="0" i="0">
                <a:solidFill>
                  <a:srgbClr val="46464A"/>
                </a:solidFill>
                <a:latin typeface="Poppins"/>
                <a:ea typeface="Poppins"/>
              </a:rPr>
              <a:t>Importing Modules and Packages</a:t>
            </a:r>
            <a:endParaRPr sz="5100" b="0" i="0">
              <a:solidFill>
                <a:srgbClr val="46464A"/>
              </a:solidFill>
              <a:latin typeface="Poppins"/>
              <a:ea typeface="Poppins"/>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Module: You can import a module using the </a:t>
            </a:r>
            <a:r>
              <a:rPr sz="1900" b="0" i="0">
                <a:solidFill>
                  <a:srgbClr val="1B1B1F"/>
                </a:solidFill>
                <a:latin typeface="ui-monospace"/>
                <a:ea typeface="ui-monospace"/>
              </a:rPr>
              <a:t>import</a:t>
            </a:r>
            <a:r>
              <a:rPr sz="2100" b="0" i="0">
                <a:solidFill>
                  <a:srgbClr val="46464A"/>
                </a:solidFill>
                <a:latin typeface="Inter"/>
                <a:ea typeface="Inter"/>
              </a:rPr>
              <a:t> statement. For example, to </a:t>
            </a:r>
            <a:endParaRPr sz="2100" b="0" i="0">
              <a:solidFill>
                <a:srgbClr val="46464A"/>
              </a:solidFill>
              <a:latin typeface="Inter"/>
              <a:ea typeface="Inter"/>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 </a:t>
            </a:r>
            <a:r>
              <a:rPr sz="1900" b="0" i="0">
                <a:solidFill>
                  <a:srgbClr val="1B1B1F"/>
                </a:solidFill>
                <a:latin typeface="ui-monospace"/>
                <a:ea typeface="ui-monospace"/>
              </a:rPr>
              <a:t>module1.py</a:t>
            </a:r>
            <a:r>
              <a:rPr sz="2100" b="0" i="0">
                <a:solidFill>
                  <a:srgbClr val="46464A"/>
                </a:solidFill>
                <a:latin typeface="Inter"/>
                <a:ea typeface="Inter"/>
              </a:rPr>
              <a:t> from </a:t>
            </a:r>
            <a:r>
              <a:rPr sz="1900" b="0" i="0">
                <a:solidFill>
                  <a:srgbClr val="1B1B1F"/>
                </a:solidFill>
                <a:latin typeface="ui-monospace"/>
                <a:ea typeface="ui-monospace"/>
              </a:rPr>
              <a:t>my_package</a:t>
            </a:r>
            <a:r>
              <a:rPr sz="2100" b="0" i="0">
                <a:solidFill>
                  <a:srgbClr val="46464A"/>
                </a:solidFill>
                <a:latin typeface="Inter"/>
                <a:ea typeface="Inter"/>
              </a:rPr>
              <a:t>,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a Package: You can import a package in a similar way. For example, to import the </a:t>
            </a:r>
            <a:r>
              <a:rPr sz="1900" b="0" i="0">
                <a:solidFill>
                  <a:srgbClr val="1B1B1F"/>
                </a:solidFill>
                <a:latin typeface="ui-monospace"/>
                <a:ea typeface="ui-monospace"/>
              </a:rPr>
              <a:t>my_package</a:t>
            </a:r>
            <a:r>
              <a:rPr sz="2100" b="0" i="0">
                <a:solidFill>
                  <a:srgbClr val="46464A"/>
                </a:solidFill>
                <a:latin typeface="Inter"/>
                <a:ea typeface="Inter"/>
              </a:rPr>
              <a:t> package, you would use:</a:t>
            </a:r>
            <a:r>
              <a:rPr sz="1600" b="0" i="0">
                <a:solidFill>
                  <a:srgbClr val="D73A49"/>
                </a:solidFill>
                <a:latin typeface="ui-monospace"/>
                <a:ea typeface="ui-monospace"/>
              </a:rPr>
              <a:t>import</a:t>
            </a:r>
            <a:endParaRPr sz="1600" b="0" i="0">
              <a:solidFill>
                <a:srgbClr val="D73A49"/>
              </a:solidFill>
              <a:latin typeface="ui-monospace"/>
              <a:ea typeface="ui-monospace"/>
            </a:endParaRPr>
          </a:p>
          <a:p>
            <a:pPr marL="0" indent="0">
              <a:spcBef>
                <a:spcPts val="1200"/>
              </a:spcBef>
              <a:spcAft>
                <a:spcPct val="0"/>
              </a:spcAft>
              <a:buFont typeface="Arial" panose="020B0604020202020204"/>
              <a:buChar char="•"/>
            </a:pPr>
            <a:r>
              <a:rPr sz="2100" b="0" i="0">
                <a:solidFill>
                  <a:srgbClr val="46464A"/>
                </a:solidFill>
                <a:latin typeface="Inter"/>
                <a:ea typeface="Inter"/>
              </a:rPr>
              <a:t>Importing Specific Functions or Classes: You can also import specific functions or classes from a module. For example:</a:t>
            </a:r>
            <a:r>
              <a:rPr sz="1600" b="0" i="0">
                <a:solidFill>
                  <a:srgbClr val="D73A49"/>
                </a:solidFill>
                <a:latin typeface="ui-monospace"/>
                <a:ea typeface="ui-monospace"/>
              </a:rPr>
              <a:t>fromimport</a:t>
            </a:r>
            <a:endParaRPr sz="1600" b="0" i="0">
              <a:solidFill>
                <a:srgbClr val="D73A49"/>
              </a:solidFill>
              <a:latin typeface="ui-monospace"/>
              <a:ea typeface="ui-monospace"/>
            </a:endParaRPr>
          </a:p>
        </p:txBody>
      </p:sp>
      <p:sp>
        <p:nvSpPr>
          <p:cNvPr id="3" name="Text Box 2"/>
          <p:cNvSpPr txBox="1"/>
          <p:nvPr/>
        </p:nvSpPr>
        <p:spPr>
          <a:xfrm>
            <a:off x="5714365" y="1645285"/>
            <a:ext cx="6096000" cy="368300"/>
          </a:xfrm>
          <a:prstGeom prst="rect">
            <a:avLst/>
          </a:prstGeom>
          <a:noFill/>
        </p:spPr>
        <p:txBody>
          <a:bodyPr wrap="square" rtlCol="0" anchor="t">
            <a:spAutoFit/>
          </a:bodyPr>
          <a:p>
            <a:r>
              <a:rPr lang="en-US" altLang="en-US"/>
              <a:t>import my_package.module1</a:t>
            </a:r>
            <a:endParaRPr lang="en-US"/>
          </a:p>
        </p:txBody>
      </p:sp>
      <p:sp>
        <p:nvSpPr>
          <p:cNvPr id="4" name="Text Box 3"/>
          <p:cNvSpPr txBox="1"/>
          <p:nvPr/>
        </p:nvSpPr>
        <p:spPr>
          <a:xfrm>
            <a:off x="5714365" y="2876550"/>
            <a:ext cx="6096000" cy="368300"/>
          </a:xfrm>
          <a:prstGeom prst="rect">
            <a:avLst/>
          </a:prstGeom>
          <a:noFill/>
        </p:spPr>
        <p:txBody>
          <a:bodyPr wrap="square" rtlCol="0" anchor="t">
            <a:spAutoFit/>
          </a:bodyPr>
          <a:p>
            <a:r>
              <a:rPr lang="en-US" altLang="en-US"/>
              <a:t>import my_package</a:t>
            </a:r>
            <a:endParaRPr lang="en-US"/>
          </a:p>
        </p:txBody>
      </p:sp>
      <p:sp>
        <p:nvSpPr>
          <p:cNvPr id="5" name="Text Box 4"/>
          <p:cNvSpPr txBox="1"/>
          <p:nvPr/>
        </p:nvSpPr>
        <p:spPr>
          <a:xfrm>
            <a:off x="3435350" y="4393565"/>
            <a:ext cx="6096000" cy="368300"/>
          </a:xfrm>
          <a:prstGeom prst="rect">
            <a:avLst/>
          </a:prstGeom>
          <a:noFill/>
        </p:spPr>
        <p:txBody>
          <a:bodyPr wrap="square" rtlCol="0" anchor="t">
            <a:spAutoFit/>
          </a:bodyPr>
          <a:p>
            <a:r>
              <a:rPr lang="en-US" altLang="en-US"/>
              <a:t>from my_package.module1 import my_function</a:t>
            </a:r>
            <a:endParaRPr lang="en-US"/>
          </a:p>
        </p:txBody>
      </p:sp>
      <p:sp>
        <p:nvSpPr>
          <p:cNvPr id="6" name="Text Box 5"/>
          <p:cNvSpPr txBox="1"/>
          <p:nvPr/>
        </p:nvSpPr>
        <p:spPr>
          <a:xfrm>
            <a:off x="8635365" y="229870"/>
            <a:ext cx="3556635" cy="6637020"/>
          </a:xfrm>
          <a:prstGeom prst="rect">
            <a:avLst/>
          </a:prstGeom>
        </p:spPr>
        <p:txBody>
          <a:bodyPr wrap="square">
            <a:spAutoFit/>
          </a:bodyPr>
          <a:p>
            <a:pPr marL="0" indent="0">
              <a:spcBef>
                <a:spcPts val="1600"/>
              </a:spcBef>
              <a:spcAft>
                <a:spcPts val="400"/>
              </a:spcAft>
            </a:pPr>
            <a:r>
              <a:rPr sz="4300" b="0" i="0">
                <a:solidFill>
                  <a:srgbClr val="46464A"/>
                </a:solidFill>
                <a:latin typeface="Poppins"/>
                <a:ea typeface="Poppins"/>
              </a:rPr>
              <a:t>Key Differences</a:t>
            </a:r>
            <a:endParaRPr sz="4300" b="0" i="0">
              <a:solidFill>
                <a:srgbClr val="46464A"/>
              </a:solidFill>
              <a:latin typeface="Poppins"/>
              <a:ea typeface="Poppins"/>
            </a:endParaRPr>
          </a:p>
          <a:p>
            <a:pPr marL="0" indent="0">
              <a:spcBef>
                <a:spcPts val="1200"/>
              </a:spcBef>
              <a:spcAft>
                <a:spcPct val="0"/>
              </a:spcAft>
              <a:buFont typeface="Arial" panose="020B0604020202020204"/>
              <a:buChar char="•"/>
            </a:pPr>
            <a:r>
              <a:rPr b="0" i="0">
                <a:solidFill>
                  <a:srgbClr val="46464A"/>
                </a:solidFill>
                <a:latin typeface="Inter"/>
                <a:ea typeface="Inter"/>
              </a:rPr>
              <a:t>Scope: A module is a single file, while a package is a directory containing multiple modules and possibly sub-packages.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Organization: Packages provide a way to organize related modules into a hierarchical structure, making it easier to manage large codebases.</a:t>
            </a:r>
            <a:endParaRPr b="0" i="0">
              <a:solidFill>
                <a:srgbClr val="46464A"/>
              </a:solidFill>
              <a:latin typeface="Inter"/>
              <a:ea typeface="Inter"/>
            </a:endParaRPr>
          </a:p>
          <a:p>
            <a:pPr marL="0" indent="0">
              <a:spcBef>
                <a:spcPts val="1200"/>
              </a:spcBef>
              <a:spcAft>
                <a:spcPct val="0"/>
              </a:spcAft>
              <a:buFont typeface="Arial" panose="020B0604020202020204"/>
              <a:buChar char="•"/>
            </a:pPr>
            <a:r>
              <a:rPr b="0" i="0">
                <a:solidFill>
                  <a:srgbClr val="46464A"/>
                </a:solidFill>
                <a:latin typeface="Inter"/>
                <a:ea typeface="Inter"/>
              </a:rPr>
              <a:t>Initialization: The </a:t>
            </a:r>
            <a:r>
              <a:rPr sz="1600" b="0" i="0">
                <a:solidFill>
                  <a:srgbClr val="1B1B1F"/>
                </a:solidFill>
                <a:latin typeface="ui-monospace"/>
                <a:ea typeface="ui-monospace"/>
              </a:rPr>
              <a:t>__init__.py</a:t>
            </a:r>
            <a:r>
              <a:rPr b="0" i="0">
                <a:solidFill>
                  <a:srgbClr val="46464A"/>
                </a:solidFill>
                <a:latin typeface="Inter"/>
                <a:ea typeface="Inter"/>
              </a:rPr>
              <a:t> file in a package can contain initialization code that runs when the package is imported.</a:t>
            </a:r>
            <a:endParaRPr b="0" i="0">
              <a:solidFill>
                <a:srgbClr val="46464A"/>
              </a:solidFill>
              <a:latin typeface="Inter"/>
              <a:ea typeface="Inte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840" y="14288"/>
            <a:ext cx="5080000" cy="2276475"/>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Example</a:t>
            </a:r>
            <a:endParaRPr sz="4300" b="0" i="0">
              <a:solidFill>
                <a:srgbClr val="46464A"/>
              </a:solidFill>
              <a:latin typeface="Poppins"/>
              <a:ea typeface="Poppins"/>
            </a:endParaRPr>
          </a:p>
          <a:p>
            <a:pPr marL="0" indent="0">
              <a:spcBef>
                <a:spcPts val="400"/>
              </a:spcBef>
              <a:spcAft>
                <a:spcPct val="0"/>
              </a:spcAft>
            </a:pPr>
            <a:r>
              <a:rPr b="0" i="0">
                <a:solidFill>
                  <a:srgbClr val="46464A"/>
                </a:solidFill>
                <a:latin typeface="Inter"/>
                <a:ea typeface="Inter"/>
              </a:rPr>
              <a:t>Here is a simple example to illustrate the difference:</a:t>
            </a:r>
            <a:endParaRPr b="0" i="0">
              <a:solidFill>
                <a:srgbClr val="46464A"/>
              </a:solidFill>
              <a:latin typeface="Inter"/>
              <a:ea typeface="Inter"/>
            </a:endParaRPr>
          </a:p>
          <a:p>
            <a:pPr marL="0" indent="0">
              <a:spcBef>
                <a:spcPts val="1600"/>
              </a:spcBef>
              <a:spcAft>
                <a:spcPts val="400"/>
              </a:spcAft>
            </a:pPr>
            <a:r>
              <a:rPr sz="4300" b="0" i="0">
                <a:solidFill>
                  <a:srgbClr val="46464A"/>
                </a:solidFill>
                <a:latin typeface="Poppins"/>
                <a:ea typeface="Poppins"/>
              </a:rPr>
              <a:t>Module: </a:t>
            </a:r>
            <a:r>
              <a:rPr sz="1600" b="0" i="0">
                <a:solidFill>
                  <a:srgbClr val="1B1B1F"/>
                </a:solidFill>
                <a:latin typeface="ui-monospace"/>
                <a:ea typeface="ui-monospace"/>
              </a:rPr>
              <a:t>math_operations.py</a:t>
            </a:r>
            <a:endParaRPr sz="1600" b="0" i="0">
              <a:solidFill>
                <a:srgbClr val="1B1B1F"/>
              </a:solidFill>
              <a:latin typeface="ui-monospace"/>
              <a:ea typeface="ui-monospace"/>
            </a:endParaRPr>
          </a:p>
        </p:txBody>
      </p:sp>
      <p:sp>
        <p:nvSpPr>
          <p:cNvPr id="3" name="Text Box 2"/>
          <p:cNvSpPr txBox="1"/>
          <p:nvPr/>
        </p:nvSpPr>
        <p:spPr>
          <a:xfrm>
            <a:off x="424180" y="2291080"/>
            <a:ext cx="6096000" cy="1476375"/>
          </a:xfrm>
          <a:prstGeom prst="rect">
            <a:avLst/>
          </a:prstGeom>
          <a:noFill/>
        </p:spPr>
        <p:txBody>
          <a:bodyPr wrap="square" rtlCol="0" anchor="t">
            <a:spAutoFit/>
          </a:bodyPr>
          <a:p>
            <a:r>
              <a:rPr lang="en-US" altLang="en-US"/>
              <a:t>def add(a, b):</a:t>
            </a:r>
            <a:endParaRPr lang="en-US" altLang="en-US"/>
          </a:p>
          <a:p>
            <a:r>
              <a:rPr lang="en-US" altLang="en-US"/>
              <a:t>    return a + b</a:t>
            </a:r>
            <a:endParaRPr lang="en-US" altLang="en-US"/>
          </a:p>
          <a:p>
            <a:endParaRPr lang="en-US" altLang="en-US"/>
          </a:p>
          <a:p>
            <a:r>
              <a:rPr lang="en-US" altLang="en-US"/>
              <a:t>def subtract(a, b):</a:t>
            </a:r>
            <a:endParaRPr lang="en-US" altLang="en-US"/>
          </a:p>
          <a:p>
            <a:r>
              <a:rPr lang="en-US" altLang="en-US"/>
              <a:t>    return a - b</a:t>
            </a:r>
            <a:endParaRPr lang="en-US"/>
          </a:p>
        </p:txBody>
      </p:sp>
      <p:sp>
        <p:nvSpPr>
          <p:cNvPr id="4" name="Text Box 3"/>
          <p:cNvSpPr txBox="1"/>
          <p:nvPr/>
        </p:nvSpPr>
        <p:spPr>
          <a:xfrm>
            <a:off x="231775" y="3940810"/>
            <a:ext cx="5080000" cy="753110"/>
          </a:xfrm>
          <a:prstGeom prst="rect">
            <a:avLst/>
          </a:prstGeom>
        </p:spPr>
        <p:txBody>
          <a:bodyPr>
            <a:spAutoFit/>
          </a:bodyPr>
          <a:p>
            <a:pPr marL="0" indent="0">
              <a:spcBef>
                <a:spcPts val="1600"/>
              </a:spcBef>
              <a:spcAft>
                <a:spcPts val="400"/>
              </a:spcAft>
            </a:pPr>
            <a:r>
              <a:rPr sz="4300" b="0" i="0">
                <a:solidFill>
                  <a:srgbClr val="46464A"/>
                </a:solidFill>
                <a:latin typeface="Poppins"/>
                <a:ea typeface="Poppins"/>
              </a:rPr>
              <a:t>Package: </a:t>
            </a:r>
            <a:r>
              <a:rPr sz="1600" b="0" i="0">
                <a:solidFill>
                  <a:srgbClr val="1B1B1F"/>
                </a:solidFill>
                <a:latin typeface="ui-monospace"/>
                <a:ea typeface="ui-monospace"/>
              </a:rPr>
              <a:t>my_package</a:t>
            </a:r>
            <a:endParaRPr sz="1600" b="0" i="0">
              <a:solidFill>
                <a:srgbClr val="1B1B1F"/>
              </a:solidFill>
              <a:latin typeface="ui-monospace"/>
              <a:ea typeface="ui-monospace"/>
            </a:endParaRPr>
          </a:p>
        </p:txBody>
      </p:sp>
      <p:sp>
        <p:nvSpPr>
          <p:cNvPr id="5" name="Text Box 4"/>
          <p:cNvSpPr txBox="1"/>
          <p:nvPr/>
        </p:nvSpPr>
        <p:spPr>
          <a:xfrm>
            <a:off x="695960" y="4693920"/>
            <a:ext cx="6096000" cy="922020"/>
          </a:xfrm>
          <a:prstGeom prst="rect">
            <a:avLst/>
          </a:prstGeom>
          <a:noFill/>
        </p:spPr>
        <p:txBody>
          <a:bodyPr wrap="square" rtlCol="0" anchor="t">
            <a:spAutoFit/>
          </a:bodyPr>
          <a:p>
            <a:r>
              <a:rPr lang="en-US" altLang="en-US"/>
              <a:t>my_package/</a:t>
            </a:r>
            <a:endParaRPr lang="en-US" altLang="en-US"/>
          </a:p>
          <a:p>
            <a:r>
              <a:rPr lang="en-US" altLang="en-US"/>
              <a:t>    __init__.py</a:t>
            </a:r>
            <a:endParaRPr lang="en-US" altLang="en-US"/>
          </a:p>
          <a:p>
            <a:r>
              <a:rPr lang="en-US" altLang="en-US"/>
              <a:t>    math_operations.py</a:t>
            </a:r>
            <a:endParaRPr lang="en-US"/>
          </a:p>
        </p:txBody>
      </p:sp>
      <p:sp>
        <p:nvSpPr>
          <p:cNvPr id="6" name="Text Box 5"/>
          <p:cNvSpPr txBox="1"/>
          <p:nvPr/>
        </p:nvSpPr>
        <p:spPr>
          <a:xfrm>
            <a:off x="5667375" y="312103"/>
            <a:ext cx="5080000" cy="337185"/>
          </a:xfrm>
          <a:prstGeom prst="rect">
            <a:avLst/>
          </a:prstGeom>
        </p:spPr>
        <p:txBody>
          <a:bodyPr>
            <a:spAutoFit/>
          </a:bodyPr>
          <a:p>
            <a:pPr marL="0" indent="0">
              <a:spcBef>
                <a:spcPts val="1600"/>
              </a:spcBef>
              <a:spcAft>
                <a:spcPts val="400"/>
              </a:spcAft>
            </a:pPr>
            <a:r>
              <a:rPr sz="1600" b="0" i="0">
                <a:solidFill>
                  <a:srgbClr val="46464A"/>
                </a:solidFill>
                <a:latin typeface="Poppins"/>
                <a:ea typeface="Poppins"/>
              </a:rPr>
              <a:t>Using the Module and Package</a:t>
            </a:r>
            <a:endParaRPr sz="1600" b="0" i="0">
              <a:solidFill>
                <a:srgbClr val="46464A"/>
              </a:solidFill>
              <a:latin typeface="Poppins"/>
              <a:ea typeface="Poppins"/>
            </a:endParaRPr>
          </a:p>
        </p:txBody>
      </p:sp>
      <p:sp>
        <p:nvSpPr>
          <p:cNvPr id="7" name="Text Box 6"/>
          <p:cNvSpPr txBox="1"/>
          <p:nvPr/>
        </p:nvSpPr>
        <p:spPr>
          <a:xfrm>
            <a:off x="5975350" y="649605"/>
            <a:ext cx="6096000" cy="3692525"/>
          </a:xfrm>
          <a:prstGeom prst="rect">
            <a:avLst/>
          </a:prstGeom>
          <a:noFill/>
        </p:spPr>
        <p:txBody>
          <a:bodyPr wrap="square" rtlCol="0" anchor="t">
            <a:spAutoFit/>
          </a:bodyPr>
          <a:p>
            <a:r>
              <a:rPr lang="en-US" altLang="en-US"/>
              <a:t># Importing the module</a:t>
            </a:r>
            <a:endParaRPr lang="en-US" altLang="en-US"/>
          </a:p>
          <a:p>
            <a:r>
              <a:rPr lang="en-US" altLang="en-US"/>
              <a:t>import my_package.math_operations</a:t>
            </a:r>
            <a:endParaRPr lang="en-US" altLang="en-US"/>
          </a:p>
          <a:p>
            <a:endParaRPr lang="en-US" altLang="en-US"/>
          </a:p>
          <a:p>
            <a:r>
              <a:rPr lang="en-US" altLang="en-US"/>
              <a:t># Using functions from the module</a:t>
            </a:r>
            <a:endParaRPr lang="en-US" altLang="en-US"/>
          </a:p>
          <a:p>
            <a:r>
              <a:rPr lang="en-US" altLang="en-US"/>
              <a:t>result = my_package.math_operations.add(10, 5)</a:t>
            </a:r>
            <a:endParaRPr lang="en-US" altLang="en-US"/>
          </a:p>
          <a:p>
            <a:r>
              <a:rPr lang="en-US" altLang="en-US"/>
              <a:t>print(result)  # Output: 15</a:t>
            </a:r>
            <a:endParaRPr lang="en-US" altLang="en-US"/>
          </a:p>
          <a:p>
            <a:endParaRPr lang="en-US" altLang="en-US"/>
          </a:p>
          <a:p>
            <a:r>
              <a:rPr lang="en-US" altLang="en-US"/>
              <a:t># Importing specific functions from the module</a:t>
            </a:r>
            <a:endParaRPr lang="en-US" altLang="en-US"/>
          </a:p>
          <a:p>
            <a:r>
              <a:rPr lang="en-US" altLang="en-US"/>
              <a:t>from my_package.math_operations import subtract</a:t>
            </a:r>
            <a:endParaRPr lang="en-US" altLang="en-US"/>
          </a:p>
          <a:p>
            <a:endParaRPr lang="en-US" altLang="en-US"/>
          </a:p>
          <a:p>
            <a:r>
              <a:rPr lang="en-US" altLang="en-US"/>
              <a:t># Using the imported function</a:t>
            </a:r>
            <a:endParaRPr lang="en-US" altLang="en-US"/>
          </a:p>
          <a:p>
            <a:r>
              <a:rPr lang="en-US" altLang="en-US"/>
              <a:t>result = subtract(10, 5)</a:t>
            </a:r>
            <a:endParaRPr lang="en-US" altLang="en-US"/>
          </a:p>
          <a:p>
            <a:r>
              <a:rPr lang="en-US" altLang="en-US"/>
              <a:t>print(result)  # Output: 5</a:t>
            </a:r>
            <a:endParaRPr lang="en-US"/>
          </a:p>
        </p:txBody>
      </p:sp>
      <p:sp>
        <p:nvSpPr>
          <p:cNvPr id="8" name="Text Box 7"/>
          <p:cNvSpPr txBox="1"/>
          <p:nvPr/>
        </p:nvSpPr>
        <p:spPr>
          <a:xfrm>
            <a:off x="5897880" y="4342130"/>
            <a:ext cx="5080000" cy="1814830"/>
          </a:xfrm>
          <a:prstGeom prst="rect">
            <a:avLst/>
          </a:prstGeom>
        </p:spPr>
        <p:txBody>
          <a:bodyPr>
            <a:spAutoFit/>
          </a:bodyPr>
          <a:p>
            <a:pPr marL="0" indent="0"/>
            <a:r>
              <a:rPr lang="en-US" sz="1600" b="0" i="0">
                <a:solidFill>
                  <a:srgbClr val="46464A"/>
                </a:solidFill>
                <a:latin typeface="Inter"/>
                <a:ea typeface="Inter"/>
              </a:rPr>
              <a:t>I</a:t>
            </a:r>
            <a:r>
              <a:rPr sz="1600" b="0" i="0">
                <a:solidFill>
                  <a:srgbClr val="46464A"/>
                </a:solidFill>
                <a:latin typeface="Inter"/>
                <a:ea typeface="Inter"/>
              </a:rPr>
              <a:t>n summary, a module is a single file containing Python code, while a package is a directory containing multiple modules and possibly sub-packages, providing a hierarchical structure for organizing code. This organization helps in managing large codebases and promotes modular programming.</a:t>
            </a:r>
            <a:endParaRPr sz="1600" b="0" i="0">
              <a:solidFill>
                <a:srgbClr val="46464A"/>
              </a:solidFill>
              <a:latin typeface="Inter"/>
              <a:ea typeface="Inte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7030" y="160973"/>
            <a:ext cx="5080000" cy="3043555"/>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File Handling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What is file Handling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Different Modes to Open File</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Opening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Reading Files in Python -Read,Readline ,Readlines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6" tooltip="Add sub topic content"/>
              </a:rPr>
              <a:t>Writing to the Files in Python -Write ,Writelines</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7" tooltip="Add sub topic content"/>
              </a:rPr>
              <a:t>Closing Files in Python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8" tooltip="Add sub topic content"/>
              </a:rPr>
              <a:t>Working with file pointers - Seek ,Tell</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9" tooltip="Add sub topic content"/>
              </a:rPr>
              <a:t>Pickling &amp; Unpickling</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0" tooltip="Add sub topic content"/>
              </a:rPr>
              <a:t>Exception Handling[try,except,finally)</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11"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p:txBody>
      </p:sp>
      <p:sp>
        <p:nvSpPr>
          <p:cNvPr id="3" name="Text Box 2"/>
          <p:cNvSpPr txBox="1"/>
          <p:nvPr/>
        </p:nvSpPr>
        <p:spPr>
          <a:xfrm>
            <a:off x="581025" y="3613150"/>
            <a:ext cx="6096000" cy="368300"/>
          </a:xfrm>
          <a:prstGeom prst="rect">
            <a:avLst/>
          </a:prstGeom>
          <a:noFill/>
        </p:spPr>
        <p:txBody>
          <a:bodyPr wrap="square" rtlCol="0" anchor="t">
            <a:spAutoFit/>
          </a:bodyPr>
          <a:p>
            <a:pPr indent="0">
              <a:buFont typeface="Arial" panose="020B0604020202020204" pitchFamily="34" charset="0"/>
              <a:buNone/>
            </a:pPr>
            <a:r>
              <a:rPr lang="en-US">
                <a:sym typeface="+mn-ea"/>
              </a:rPr>
              <a:t>https://www.tutorialspoint.com/python/index.htm</a:t>
            </a:r>
            <a:endParaRPr lang="en-US">
              <a:sym typeface="+mn-e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6910" y="341630"/>
            <a:ext cx="5080000" cy="2792730"/>
          </a:xfrm>
          <a:prstGeom prst="rect">
            <a:avLst/>
          </a:prstGeom>
        </p:spPr>
        <p:txBody>
          <a:bodyPr>
            <a:spAutoFit/>
          </a:bodyPr>
          <a:p>
            <a:pPr defTabSz="266700">
              <a:spcBef>
                <a:spcPts val="1500"/>
              </a:spcBef>
              <a:spcAft>
                <a:spcPts val="700"/>
              </a:spcAft>
            </a:pPr>
            <a:r>
              <a:rPr sz="2600" b="0" u="sng">
                <a:solidFill>
                  <a:srgbClr val="1E88E5"/>
                </a:solidFill>
                <a:latin typeface="Arial" panose="020B0604020202020204"/>
                <a:ea typeface="Times New Roman" panose="02020603050405020304"/>
                <a:hlinkClick r:id="rId1"/>
              </a:rPr>
              <a:t>Regular Expression &amp; WebScraping</a:t>
            </a:r>
            <a:endParaRPr sz="2600" b="0" u="sng">
              <a:solidFill>
                <a:srgbClr val="1E88E5"/>
              </a:solidFill>
              <a:latin typeface="Arial" panose="020B0604020202020204"/>
              <a:ea typeface="Times New Roman" panose="02020603050405020304"/>
              <a:hlinkClick r:id="rId1"/>
            </a:endParaRPr>
          </a:p>
          <a:p>
            <a:pPr defTabSz="266700">
              <a:spcBef>
                <a:spcPct val="0"/>
              </a:spcBef>
              <a:spcAft>
                <a:spcPct val="0"/>
              </a:spcAft>
            </a:pPr>
            <a:r>
              <a:rPr sz="1600">
                <a:solidFill>
                  <a:srgbClr val="333333"/>
                </a:solidFill>
                <a:latin typeface="Arial" panose="020B0604020202020204"/>
                <a:ea typeface="Times New Roman" panose="02020603050405020304"/>
              </a:rPr>
              <a:t> </a:t>
            </a:r>
            <a:r>
              <a:rPr sz="1600" u="sng">
                <a:solidFill>
                  <a:srgbClr val="0000FF"/>
                </a:solidFill>
                <a:latin typeface="Arial" panose="020B0604020202020204"/>
                <a:ea typeface="Times New Roman" panose="02020603050405020304"/>
                <a:hlinkClick r:id="rId2" tooltip="Add sub topic content"/>
              </a:rPr>
              <a:t>Regular Expression &amp; WebScraping</a:t>
            </a:r>
            <a:endParaRPr sz="1600" u="sng">
              <a:solidFill>
                <a:srgbClr val="0000FF"/>
              </a:solidFill>
              <a:latin typeface="Arial" panose="020B0604020202020204"/>
              <a:ea typeface="Times New Roman" panose="02020603050405020304"/>
              <a:hlinkClick r:id="rId2" tooltip="Add sub topic content"/>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3" tooltip="Add sub topic content"/>
              </a:rPr>
              <a:t>Character Class in Regular Expression</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4" tooltip="Add sub topic content"/>
              </a:rPr>
              <a:t>WebScraping using request &amp; beautifulSoup</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spcBef>
                <a:spcPct val="0"/>
              </a:spcBef>
              <a:spcAft>
                <a:spcPct val="0"/>
              </a:spcAft>
            </a:pPr>
            <a:r>
              <a:rPr sz="1600" u="sng">
                <a:solidFill>
                  <a:srgbClr val="0000FF"/>
                </a:solidFill>
                <a:latin typeface="Arial" panose="020B0604020202020204"/>
                <a:ea typeface="Times New Roman" panose="02020603050405020304"/>
                <a:hlinkClick r:id="rId5" tooltip="Add sub topic content"/>
              </a:rPr>
              <a:t>Assignment</a:t>
            </a:r>
            <a:r>
              <a:rPr sz="1600">
                <a:solidFill>
                  <a:srgbClr val="333333"/>
                </a:solidFill>
                <a:latin typeface="Arial" panose="020B0604020202020204"/>
                <a:ea typeface="Times New Roman" panose="02020603050405020304"/>
              </a:rPr>
              <a:t> </a:t>
            </a:r>
            <a:endParaRPr sz="1600">
              <a:solidFill>
                <a:srgbClr val="333333"/>
              </a:solidFill>
              <a:latin typeface="Arial" panose="020B0604020202020204"/>
              <a:ea typeface="Times New Roman" panose="02020603050405020304"/>
            </a:endParaRPr>
          </a:p>
          <a:p>
            <a:pPr defTabSz="266700">
              <a:lnSpc>
                <a:spcPct val="107000"/>
              </a:lnSpc>
              <a:spcAft>
                <a:spcPts val="800"/>
              </a:spcAft>
            </a:pPr>
            <a:r>
              <a:rPr>
                <a:latin typeface="Calibri" panose="020F0502020204030204"/>
                <a:ea typeface="Calibri" panose="020F0502020204030204"/>
              </a:rPr>
              <a:t> </a:t>
            </a:r>
            <a:endParaRPr>
              <a:latin typeface="Calibri" panose="020F0502020204030204"/>
              <a:ea typeface="Calibri" panose="020F0502020204030204"/>
            </a:endParaRPr>
          </a:p>
          <a:p>
            <a:pPr defTabSz="266700">
              <a:lnSpc>
                <a:spcPct val="107000"/>
              </a:lnSpc>
              <a:spcAft>
                <a:spcPts val="800"/>
              </a:spcAft>
            </a:pPr>
            <a:r>
              <a:rPr sz="2600" b="0">
                <a:solidFill>
                  <a:srgbClr val="333333"/>
                </a:solidFill>
                <a:latin typeface="Arial" panose="020B0604020202020204"/>
                <a:ea typeface="Calibri" panose="020F0502020204030204"/>
              </a:rPr>
              <a:t> </a:t>
            </a:r>
            <a:r>
              <a:rPr sz="2600" b="0" u="sng">
                <a:solidFill>
                  <a:srgbClr val="0000FF"/>
                </a:solidFill>
                <a:latin typeface="Arial" panose="020B0604020202020204"/>
                <a:ea typeface="Calibri" panose="020F0502020204030204"/>
                <a:hlinkClick r:id="rId6"/>
              </a:rPr>
              <a:t>Python Final Assessment</a:t>
            </a:r>
            <a:endParaRPr sz="2600" b="0" u="sng">
              <a:solidFill>
                <a:srgbClr val="0000FF"/>
              </a:solidFill>
              <a:latin typeface="Arial" panose="020B0604020202020204"/>
              <a:ea typeface="Calibri" panose="020F0502020204030204"/>
              <a:hlinkClick r:id="rId6"/>
            </a:endParaRPr>
          </a:p>
        </p:txBody>
      </p:sp>
      <p:sp>
        <p:nvSpPr>
          <p:cNvPr id="3" name="Text Box 2"/>
          <p:cNvSpPr txBox="1"/>
          <p:nvPr/>
        </p:nvSpPr>
        <p:spPr>
          <a:xfrm>
            <a:off x="3048000" y="3244850"/>
            <a:ext cx="6096000" cy="460375"/>
          </a:xfrm>
          <a:prstGeom prst="rect">
            <a:avLst/>
          </a:prstGeom>
          <a:noFill/>
        </p:spPr>
        <p:txBody>
          <a:bodyPr wrap="square" rtlCol="0" anchor="t">
            <a:spAutoFit/>
          </a:bodyPr>
          <a:p>
            <a:pPr marL="285750" indent="-285750">
              <a:buFont typeface="Arial" panose="020B0604020202020204" pitchFamily="34" charset="0"/>
              <a:buChar char="•"/>
            </a:pPr>
            <a:r>
              <a:rPr lang="en-US" sz="2400" b="1">
                <a:sym typeface="+mn-ea"/>
              </a:rPr>
              <a:t>from notebook</a:t>
            </a:r>
            <a:endParaRPr lang="en-US" sz="2400" b="1">
              <a:sym typeface="+mn-e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81025" y="5674995"/>
            <a:ext cx="6096000" cy="645160"/>
          </a:xfrm>
          <a:prstGeom prst="rect">
            <a:avLst/>
          </a:prstGeom>
          <a:noFill/>
        </p:spPr>
        <p:txBody>
          <a:bodyPr wrap="square" rtlCol="0" anchor="t">
            <a:spAutoFit/>
          </a:bodyPr>
          <a:p>
            <a:r>
              <a:rPr lang="en-US" altLang="en-US"/>
              <a:t>https://www.tutorialspoint.com/python/python_virtual_environment.htm</a:t>
            </a:r>
            <a:endParaRPr lang="en-US"/>
          </a:p>
        </p:txBody>
      </p:sp>
      <p:pic>
        <p:nvPicPr>
          <p:cNvPr id="3" name="Picture 2" descr="python_virtual_environment"/>
          <p:cNvPicPr>
            <a:picLocks noChangeAspect="1"/>
          </p:cNvPicPr>
          <p:nvPr/>
        </p:nvPicPr>
        <p:blipFill>
          <a:blip r:embed="rId1"/>
          <a:stretch>
            <a:fillRect/>
          </a:stretch>
        </p:blipFill>
        <p:spPr>
          <a:xfrm>
            <a:off x="4657090" y="2618740"/>
            <a:ext cx="5715000" cy="2962275"/>
          </a:xfrm>
          <a:prstGeom prst="rect">
            <a:avLst/>
          </a:prstGeom>
        </p:spPr>
      </p:pic>
      <p:sp>
        <p:nvSpPr>
          <p:cNvPr id="4" name="Text Box 3"/>
          <p:cNvSpPr txBox="1"/>
          <p:nvPr/>
        </p:nvSpPr>
        <p:spPr>
          <a:xfrm>
            <a:off x="461645" y="250190"/>
            <a:ext cx="9732010" cy="2275205"/>
          </a:xfrm>
          <a:prstGeom prst="rect">
            <a:avLst/>
          </a:prstGeom>
        </p:spPr>
        <p:txBody>
          <a:bodyPr wrap="square">
            <a:spAutoFit/>
          </a:bodyPr>
          <a:p>
            <a:pPr marL="0" indent="0">
              <a:lnSpc>
                <a:spcPts val="1500"/>
              </a:lnSpc>
              <a:spcAft>
                <a:spcPct val="60000"/>
              </a:spcAft>
            </a:pPr>
            <a:r>
              <a:rPr sz="3200" b="0" i="0">
                <a:solidFill>
                  <a:srgbClr val="000000"/>
                </a:solidFill>
                <a:latin typeface="Lato"/>
                <a:ea typeface="Lato"/>
              </a:rPr>
              <a:t>What is Virtual Environment in Python?</a:t>
            </a:r>
            <a:endParaRPr sz="3200" b="0" i="0">
              <a:solidFill>
                <a:srgbClr val="000000"/>
              </a:solidFill>
              <a:latin typeface="Lato"/>
              <a:ea typeface="Lato"/>
            </a:endParaRPr>
          </a:p>
          <a:p>
            <a:pPr marL="0" indent="0"/>
            <a:r>
              <a:rPr sz="1600" b="0" i="0">
                <a:solidFill>
                  <a:srgbClr val="000000"/>
                </a:solidFill>
                <a:latin typeface="Verdana" panose="020B0604030504040204"/>
                <a:ea typeface="Verdana" panose="020B0604030504040204"/>
              </a:rPr>
              <a:t>A Python virtual environment is: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Considered as disposable.</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Used to contain a specific Python interpreter and software libraries and binaries which are needed to support a project.</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Contained in a directory, conventionally either named venv or .venv in the project directory.</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0" i="0">
                <a:solidFill>
                  <a:srgbClr val="000000"/>
                </a:solidFill>
                <a:latin typeface="Verdana" panose="020B0604030504040204"/>
                <a:ea typeface="Verdana" panose="020B0604030504040204"/>
              </a:rPr>
              <a:t>Not considered as movable or copyable.</a:t>
            </a:r>
            <a:endParaRPr sz="1600" b="0" i="0">
              <a:solidFill>
                <a:srgbClr val="000000"/>
              </a:solidFill>
              <a:latin typeface="Verdana" panose="020B0604030504040204"/>
              <a:ea typeface="Verdana" panose="020B0604030504040204"/>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1160" y="635635"/>
            <a:ext cx="4725035" cy="4661535"/>
          </a:xfrm>
          <a:prstGeom prst="rect">
            <a:avLst/>
          </a:prstGeom>
        </p:spPr>
        <p:txBody>
          <a:bodyPr wrap="square">
            <a:spAutoFit/>
          </a:bodyPr>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1" tooltip="List comprehension"/>
              </a:rPr>
              <a:t>List comprehension</a:t>
            </a:r>
            <a:endParaRPr sz="1600" b="1" i="0">
              <a:solidFill>
                <a:srgbClr val="25265E"/>
              </a:solidFill>
              <a:latin typeface="Arial" panose="020B0604020202020204" pitchFamily="34" charset="0"/>
              <a:ea typeface="euclid_circular_a"/>
              <a:cs typeface="Arial" panose="020B0604020202020204" pitchFamily="34" charset="0"/>
              <a:hlinkClick r:id="rId1" tooltip="List comprehens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rPr>
              <a:t>Python Lambda/Anonymous Function</a:t>
            </a:r>
            <a:endParaRPr sz="1600" b="1" i="0">
              <a:solidFill>
                <a:srgbClr val="25265E"/>
              </a:solidFill>
              <a:latin typeface="Arial" panose="020B0604020202020204" pitchFamily="34" charset="0"/>
              <a:ea typeface="euclid_circular_a"/>
              <a:cs typeface="Arial" panose="020B0604020202020204" pitchFamily="34" charset="0"/>
              <a:hlinkClick r:id="rId2" tooltip="Python Lambda/Anonymous Function"/>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3" tooltip="Python Iterators"/>
              </a:rPr>
              <a:t>Python Iterators</a:t>
            </a:r>
            <a:endParaRPr sz="1600" b="1" i="0">
              <a:solidFill>
                <a:srgbClr val="25265E"/>
              </a:solidFill>
              <a:latin typeface="Arial" panose="020B0604020202020204" pitchFamily="34" charset="0"/>
              <a:ea typeface="euclid_circular_a"/>
              <a:cs typeface="Arial" panose="020B0604020202020204" pitchFamily="34" charset="0"/>
              <a:hlinkClick r:id="rId3" tooltip="Python It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4" tooltip="Python Generators"/>
              </a:rPr>
              <a:t>Python Generators</a:t>
            </a:r>
            <a:endParaRPr sz="1600" b="1" i="0">
              <a:solidFill>
                <a:srgbClr val="25265E"/>
              </a:solidFill>
              <a:latin typeface="Arial" panose="020B0604020202020204" pitchFamily="34" charset="0"/>
              <a:ea typeface="euclid_circular_a"/>
              <a:cs typeface="Arial" panose="020B0604020202020204" pitchFamily="34" charset="0"/>
              <a:hlinkClick r:id="rId4" tooltip="Python Gene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rPr>
              <a:t>Python Namespace and Scope</a:t>
            </a:r>
            <a:endParaRPr sz="1600" b="1" i="0">
              <a:solidFill>
                <a:srgbClr val="25265E"/>
              </a:solidFill>
              <a:latin typeface="Arial" panose="020B0604020202020204" pitchFamily="34" charset="0"/>
              <a:ea typeface="euclid_circular_a"/>
              <a:cs typeface="Arial" panose="020B0604020202020204" pitchFamily="34" charset="0"/>
              <a:hlinkClick r:id="rId5" tooltip="Python Namespace and Scope"/>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6" tooltip="Python Closures"/>
              </a:rPr>
              <a:t>Python Closures</a:t>
            </a:r>
            <a:endParaRPr sz="1600" b="1" i="0">
              <a:solidFill>
                <a:srgbClr val="25265E"/>
              </a:solidFill>
              <a:latin typeface="Arial" panose="020B0604020202020204" pitchFamily="34" charset="0"/>
              <a:ea typeface="euclid_circular_a"/>
              <a:cs typeface="Arial" panose="020B0604020202020204" pitchFamily="34" charset="0"/>
              <a:hlinkClick r:id="rId6" tooltip="Python Closure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7" tooltip="Python Decorators"/>
              </a:rPr>
              <a:t>Python Decorators</a:t>
            </a:r>
            <a:endParaRPr sz="1600" b="1" i="0">
              <a:solidFill>
                <a:srgbClr val="25265E"/>
              </a:solidFill>
              <a:latin typeface="Arial" panose="020B0604020202020204" pitchFamily="34" charset="0"/>
              <a:ea typeface="euclid_circular_a"/>
              <a:cs typeface="Arial" panose="020B0604020202020204" pitchFamily="34" charset="0"/>
              <a:hlinkClick r:id="rId7" tooltip="Python Decorators"/>
            </a:endParaRPr>
          </a:p>
          <a:p>
            <a:pPr marL="0" indent="0" algn="l">
              <a:lnSpc>
                <a:spcPct val="150000"/>
              </a:lnSpc>
              <a:spcBef>
                <a:spcPct val="0"/>
              </a:spcBef>
              <a:spcAft>
                <a:spcPct val="0"/>
              </a:spcAft>
              <a:buFont typeface="Arial" panose="020B0604020202020204"/>
              <a:buChar char="•"/>
            </a:pPr>
            <a:r>
              <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rPr>
              <a:t>Python @property decorator</a:t>
            </a:r>
            <a:endParaRPr sz="1600" b="1" i="0">
              <a:solidFill>
                <a:srgbClr val="25265E"/>
              </a:solidFill>
              <a:latin typeface="Arial" panose="020B0604020202020204" pitchFamily="34" charset="0"/>
              <a:ea typeface="euclid_circular_a"/>
              <a:cs typeface="Arial" panose="020B0604020202020204" pitchFamily="34" charset="0"/>
              <a:hlinkClick r:id="rId8" tooltip="Python @property decorator"/>
            </a:endParaRPr>
          </a:p>
          <a:p>
            <a:pPr marL="0" indent="0" algn="l">
              <a:lnSpc>
                <a:spcPct val="150000"/>
              </a:lnSpc>
              <a:spcBef>
                <a:spcPct val="0"/>
              </a:spcBef>
              <a:spcAft>
                <a:spcPct val="0"/>
              </a:spcAft>
              <a:buFont typeface="Arial" panose="020B0604020202020204"/>
              <a:buChar char="•"/>
            </a:pPr>
            <a:r>
              <a:rPr sz="1600" b="1" i="0">
                <a:solidFill>
                  <a:srgbClr val="0556F3"/>
                </a:solidFill>
                <a:latin typeface="Arial" panose="020B0604020202020204" pitchFamily="34" charset="0"/>
                <a:ea typeface="euclid_circular_a"/>
                <a:cs typeface="Arial" panose="020B0604020202020204" pitchFamily="34" charset="0"/>
                <a:hlinkClick r:id="rId9" tooltip="Python RegEx"/>
              </a:rPr>
              <a:t>Python RegEx</a:t>
            </a:r>
            <a:endParaRPr sz="1600" b="1" i="0">
              <a:solidFill>
                <a:srgbClr val="0556F3"/>
              </a:solidFill>
              <a:latin typeface="Arial" panose="020B0604020202020204" pitchFamily="34" charset="0"/>
              <a:ea typeface="euclid_circular_a"/>
              <a:cs typeface="Arial" panose="020B0604020202020204" pitchFamily="34" charset="0"/>
              <a:hlinkClick r:id="rId9" tooltip="Python RegEx"/>
            </a:endParaRPr>
          </a:p>
          <a:p>
            <a:pPr marL="0" indent="0" algn="l">
              <a:lnSpc>
                <a:spcPct val="150000"/>
              </a:lnSpc>
              <a:spcBef>
                <a:spcPct val="0"/>
              </a:spcBef>
              <a:spcAft>
                <a:spcPct val="0"/>
              </a:spcAft>
              <a:buFont typeface="Arial" panose="020B0604020202020204"/>
              <a:buChar char="•"/>
            </a:pPr>
            <a:r>
              <a:rPr lang="en-US">
                <a:sym typeface="+mn-ea"/>
              </a:rPr>
              <a:t>https://www.programiz.com/python-programming/list-comprehension</a:t>
            </a:r>
            <a:endParaRPr lang="en-US"/>
          </a:p>
          <a:p>
            <a:pPr marL="0" indent="0" algn="l">
              <a:lnSpc>
                <a:spcPct val="150000"/>
              </a:lnSpc>
              <a:spcBef>
                <a:spcPct val="0"/>
              </a:spcBef>
              <a:spcAft>
                <a:spcPct val="0"/>
              </a:spcAft>
              <a:buFont typeface="Arial" panose="020B0604020202020204"/>
              <a:buChar char="•"/>
            </a:pPr>
            <a:endParaRPr b="1" i="0">
              <a:solidFill>
                <a:srgbClr val="0556F3"/>
              </a:solidFill>
              <a:latin typeface="Arial" panose="020B0604020202020204" pitchFamily="34" charset="0"/>
              <a:ea typeface="euclid_circular_a"/>
              <a:cs typeface="Arial" panose="020B0604020202020204" pitchFamily="34" charset="0"/>
              <a:hlinkClick r:id="rId9" tooltip="Python RegEx"/>
            </a:endParaRPr>
          </a:p>
        </p:txBody>
      </p:sp>
      <p:sp>
        <p:nvSpPr>
          <p:cNvPr id="3" name="Text Box 2"/>
          <p:cNvSpPr txBox="1"/>
          <p:nvPr/>
        </p:nvSpPr>
        <p:spPr>
          <a:xfrm>
            <a:off x="4984115" y="0"/>
            <a:ext cx="5080000" cy="2353310"/>
          </a:xfrm>
          <a:prstGeom prst="rect">
            <a:avLst/>
          </a:prstGeom>
        </p:spPr>
        <p:txBody>
          <a:bodyPr>
            <a:spAutoFit/>
          </a:bodyPr>
          <a:p>
            <a:pPr marL="0" indent="0" algn="l">
              <a:lnSpc>
                <a:spcPct val="150000"/>
              </a:lnSpc>
              <a:spcBef>
                <a:spcPct val="0"/>
              </a:spcBef>
              <a:spcAft>
                <a:spcPct val="0"/>
              </a:spcAft>
            </a:pPr>
            <a:r>
              <a:rPr b="0" i="0">
                <a:solidFill>
                  <a:srgbClr val="25265E"/>
                </a:solidFill>
                <a:latin typeface="Arial" panose="020B0604020202020204" pitchFamily="34" charset="0"/>
                <a:ea typeface="euclid_circular_a"/>
                <a:cs typeface="Arial" panose="020B0604020202020204" pitchFamily="34" charset="0"/>
              </a:rPr>
              <a:t>Python Date and Time</a:t>
            </a:r>
            <a:endParaRPr b="0" i="0">
              <a:solidFill>
                <a:srgbClr val="25265E"/>
              </a:solidFill>
              <a:latin typeface="Arial" panose="020B0604020202020204" pitchFamily="34" charset="0"/>
              <a:ea typeface="euclid_circular_a"/>
              <a:cs typeface="Arial" panose="020B0604020202020204" pitchFamily="34" charset="0"/>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0" tooltip="Pythondatetime"/>
              </a:rPr>
              <a:t>Python datetime</a:t>
            </a:r>
            <a:endParaRPr sz="1600" b="0" i="0">
              <a:solidFill>
                <a:srgbClr val="25265E"/>
              </a:solidFill>
              <a:latin typeface="Arial" panose="020B0604020202020204" pitchFamily="34" charset="0"/>
              <a:ea typeface="euclid_circular_a"/>
              <a:cs typeface="Arial" panose="020B0604020202020204" pitchFamily="34" charset="0"/>
              <a:hlinkClick r:id="rId10" tooltip="Pythondatetime"/>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1" tooltip="Pythonstrftime()"/>
              </a:rPr>
              <a:t>Python strftime()</a:t>
            </a:r>
            <a:endParaRPr sz="1600" b="0" i="0">
              <a:solidFill>
                <a:srgbClr val="25265E"/>
              </a:solidFill>
              <a:latin typeface="Arial" panose="020B0604020202020204" pitchFamily="34" charset="0"/>
              <a:ea typeface="euclid_circular_a"/>
              <a:cs typeface="Arial" panose="020B0604020202020204" pitchFamily="34" charset="0"/>
              <a:hlinkClick r:id="rId11" tooltip="Pythonstrftime()"/>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2" tooltip="Python strptime()"/>
              </a:rPr>
              <a:t>Python strptime()</a:t>
            </a:r>
            <a:endParaRPr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os </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a:p>
            <a:pPr marL="0" indent="0" algn="l">
              <a:lnSpc>
                <a:spcPct val="150000"/>
              </a:lnSpc>
              <a:spcBef>
                <a:spcPct val="0"/>
              </a:spcBef>
              <a:spcAft>
                <a:spcPct val="0"/>
              </a:spcAft>
              <a:buFont typeface="Arial" panose="020B0604020202020204"/>
              <a:buNone/>
            </a:pPr>
            <a:r>
              <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rPr>
              <a:t>import sys</a:t>
            </a:r>
            <a:endParaRPr lang="en-US" sz="1600" b="0" i="0">
              <a:solidFill>
                <a:srgbClr val="0556F3"/>
              </a:solidFill>
              <a:latin typeface="Arial" panose="020B0604020202020204" pitchFamily="34" charset="0"/>
              <a:ea typeface="euclid_circular_a"/>
              <a:cs typeface="Arial" panose="020B0604020202020204" pitchFamily="34" charset="0"/>
              <a:hlinkClick r:id="rId12" tooltip="Python strptime()"/>
            </a:endParaRPr>
          </a:p>
        </p:txBody>
      </p:sp>
      <p:sp>
        <p:nvSpPr>
          <p:cNvPr id="4" name="Text Box 3"/>
          <p:cNvSpPr txBox="1"/>
          <p:nvPr/>
        </p:nvSpPr>
        <p:spPr>
          <a:xfrm>
            <a:off x="4953635" y="2259012"/>
            <a:ext cx="5080000" cy="2676525"/>
          </a:xfrm>
          <a:prstGeom prst="rect">
            <a:avLst/>
          </a:prstGeom>
        </p:spPr>
        <p:txBody>
          <a:bodyPr>
            <a:spAutoFit/>
          </a:bodyPr>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rPr>
              <a:t>Precedence and Associativity of Operators in Python</a:t>
            </a:r>
            <a:endParaRPr sz="1600" b="0" i="0">
              <a:solidFill>
                <a:srgbClr val="25265E"/>
              </a:solidFill>
              <a:latin typeface="Arial" panose="020B0604020202020204" pitchFamily="34" charset="0"/>
              <a:ea typeface="euclid_circular_a"/>
              <a:cs typeface="Arial" panose="020B0604020202020204" pitchFamily="34" charset="0"/>
              <a:hlinkClick r:id="rId13" tooltip="Precedence and Associativity of Operators in Python "/>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rPr>
              <a:t>Python Keywords and Identifiers</a:t>
            </a:r>
            <a:endParaRPr sz="1600" b="0" i="0">
              <a:solidFill>
                <a:srgbClr val="25265E"/>
              </a:solidFill>
              <a:latin typeface="Arial" panose="020B0604020202020204" pitchFamily="34" charset="0"/>
              <a:ea typeface="euclid_circular_a"/>
              <a:cs typeface="Arial" panose="020B0604020202020204" pitchFamily="34" charset="0"/>
              <a:hlinkClick r:id="rId14" tooltip="Python Keywords and Identifier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5" tooltip="Python Asserts"/>
              </a:rPr>
              <a:t>Python Asserts</a:t>
            </a:r>
            <a:endParaRPr sz="1600" b="0" i="0">
              <a:solidFill>
                <a:srgbClr val="25265E"/>
              </a:solidFill>
              <a:latin typeface="Arial" panose="020B0604020202020204" pitchFamily="34" charset="0"/>
              <a:ea typeface="euclid_circular_a"/>
              <a:cs typeface="Arial" panose="020B0604020202020204" pitchFamily="34" charset="0"/>
              <a:hlinkClick r:id="rId15" tooltip="Python Asserts"/>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6" tooltip="Python Json"/>
              </a:rPr>
              <a:t>Python Json</a:t>
            </a:r>
            <a:endParaRPr sz="1600" b="0" i="0">
              <a:solidFill>
                <a:srgbClr val="25265E"/>
              </a:solidFill>
              <a:latin typeface="Arial" panose="020B0604020202020204" pitchFamily="34" charset="0"/>
              <a:ea typeface="euclid_circular_a"/>
              <a:cs typeface="Arial" panose="020B0604020202020204" pitchFamily="34" charset="0"/>
              <a:hlinkClick r:id="rId16" tooltip="Python Json"/>
            </a:endParaRPr>
          </a:p>
          <a:p>
            <a:pPr marL="0" indent="0" algn="l">
              <a:lnSpc>
                <a:spcPct val="150000"/>
              </a:lnSpc>
              <a:spcBef>
                <a:spcPct val="0"/>
              </a:spcBef>
              <a:spcAft>
                <a:spcPct val="0"/>
              </a:spcAft>
              <a:buFont typeface="Arial" panose="020B0604020202020204"/>
              <a:buChar char="•"/>
            </a:pPr>
            <a:r>
              <a:rPr sz="1600" b="0" i="0">
                <a:solidFill>
                  <a:srgbClr val="25265E"/>
                </a:solidFill>
                <a:latin typeface="Arial" panose="020B0604020202020204" pitchFamily="34" charset="0"/>
                <a:ea typeface="euclid_circular_a"/>
                <a:cs typeface="Arial" panose="020B0604020202020204" pitchFamily="34" charset="0"/>
                <a:hlinkClick r:id="rId17" tooltip="Python pip"/>
              </a:rPr>
              <a:t>Python pip</a:t>
            </a:r>
            <a:endParaRPr sz="1600" b="0" i="0">
              <a:solidFill>
                <a:srgbClr val="25265E"/>
              </a:solidFill>
              <a:latin typeface="Arial" panose="020B0604020202020204" pitchFamily="34" charset="0"/>
              <a:ea typeface="euclid_circular_a"/>
              <a:cs typeface="Arial" panose="020B0604020202020204" pitchFamily="34" charset="0"/>
              <a:hlinkClick r:id="rId17" tooltip="Python pip"/>
            </a:endParaRPr>
          </a:p>
          <a:p>
            <a:pPr marL="0" indent="0" algn="l">
              <a:lnSpc>
                <a:spcPct val="150000"/>
              </a:lnSpc>
              <a:spcBef>
                <a:spcPct val="0"/>
              </a:spcBef>
              <a:spcAft>
                <a:spcPct val="0"/>
              </a:spcAft>
              <a:buFont typeface="Arial" panose="020B0604020202020204"/>
              <a:buChar char="•"/>
            </a:pPr>
            <a:r>
              <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Python *args and **kwargs</a:t>
            </a:r>
            <a:endParaRPr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a:p>
            <a:pPr marL="0" indent="0" algn="l">
              <a:lnSpc>
                <a:spcPct val="150000"/>
              </a:lnSpc>
              <a:spcBef>
                <a:spcPct val="0"/>
              </a:spcBef>
              <a:spcAft>
                <a:spcPct val="0"/>
              </a:spcAft>
              <a:buFont typeface="Arial" panose="020B0604020202020204"/>
              <a:buChar char="•"/>
            </a:pPr>
            <a:r>
              <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rPr>
              <a:t>sql connector</a:t>
            </a:r>
            <a:endParaRPr lang="en-US" sz="1600" b="0" i="0">
              <a:solidFill>
                <a:srgbClr val="0556F3"/>
              </a:solidFill>
              <a:latin typeface="Arial" panose="020B0604020202020204" pitchFamily="34" charset="0"/>
              <a:ea typeface="euclid_circular_a"/>
              <a:cs typeface="Arial" panose="020B0604020202020204" pitchFamily="34" charset="0"/>
              <a:hlinkClick r:id="rId18" tooltip="Python *args and **kwargs "/>
            </a:endParaRPr>
          </a:p>
        </p:txBody>
      </p:sp>
      <p:sp>
        <p:nvSpPr>
          <p:cNvPr id="6" name="Text Box 5"/>
          <p:cNvSpPr txBox="1"/>
          <p:nvPr/>
        </p:nvSpPr>
        <p:spPr>
          <a:xfrm>
            <a:off x="391160" y="4853305"/>
            <a:ext cx="11480165" cy="1568450"/>
          </a:xfrm>
          <a:prstGeom prst="rect">
            <a:avLst/>
          </a:prstGeom>
          <a:noFill/>
        </p:spPr>
        <p:txBody>
          <a:bodyPr wrap="square" rtlCol="0" anchor="t">
            <a:spAutoFit/>
          </a:bodyPr>
          <a:p>
            <a:r>
              <a:rPr lang="en-US" sz="1600"/>
              <a:t>https://www.w3schools.com/python/python_mysql_getstarted.asp</a:t>
            </a:r>
            <a:endParaRPr lang="en-US" sz="1600"/>
          </a:p>
          <a:p>
            <a:r>
              <a:rPr lang="en-US" sz="1600"/>
              <a:t>https://www.w3schools.com/python/python_mongodb_getstarted.asp</a:t>
            </a:r>
            <a:endParaRPr lang="en-US" sz="1600"/>
          </a:p>
          <a:p>
            <a:r>
              <a:rPr lang="en-US" sz="1600"/>
              <a:t>https://github.com/GoogleCloudPlatform/cloud-sql-python-connector</a:t>
            </a:r>
            <a:endParaRPr lang="en-US" sz="1600"/>
          </a:p>
          <a:p>
            <a:r>
              <a:rPr lang="en-US" sz="1600"/>
              <a:t>https://medium.com/learning-sql/python-for-sql-an-introduction-to-database-connectivity-e1a692e16156</a:t>
            </a:r>
            <a:endParaRPr lang="en-US" sz="1600"/>
          </a:p>
          <a:p>
            <a:r>
              <a:rPr lang="en-US" sz="1600"/>
              <a:t>https://cloud.google.com/blog/topics/developers-practitioners/how-connect-cloud-sql-using-python-easy-way</a:t>
            </a:r>
            <a:endParaRPr lang="en-US" sz="1600"/>
          </a:p>
          <a:p>
            <a:r>
              <a:rPr lang="en-US" sz="1600"/>
              <a:t>https://stackoverflow.com/questions/73493052/how-to-connect-to-cloud-sql-using-python</a:t>
            </a:r>
            <a:endParaRPr lang="en-US" sz="16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Thank You !</a:t>
            </a:r>
            <a:endParaRPr lang="en-US" sz="4800" i="1" dirty="0">
              <a:solidFill>
                <a:srgbClr val="FFFFFF"/>
              </a:solidFill>
            </a:endParaRPr>
          </a:p>
        </p:txBody>
      </p:sp>
      <p:sp>
        <p:nvSpPr>
          <p:cNvPr id="49" name="Rectangle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666115" y="1179195"/>
            <a:ext cx="7715885" cy="1568450"/>
          </a:xfrm>
          <a:prstGeom prst="rect">
            <a:avLst/>
          </a:prstGeom>
        </p:spPr>
        <p:txBody>
          <a:bodyPr wrap="square">
            <a:spAutoFit/>
          </a:bodyPr>
          <a:p>
            <a:pPr marL="0" indent="0">
              <a:spcBef>
                <a:spcPct val="0"/>
              </a:spcBef>
              <a:spcAft>
                <a:spcPct val="0"/>
              </a:spcAft>
            </a:pPr>
            <a:r>
              <a:rPr sz="1600" b="0" i="0">
                <a:solidFill>
                  <a:srgbClr val="303141"/>
                </a:solidFill>
                <a:latin typeface="var(--font-stack-text)"/>
                <a:ea typeface="var(--font-stack-text)"/>
              </a:rPr>
              <a:t>77. Tutorial 77-Python Module</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78. Tutorial 78-Executing Module as Script</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79. Tutorial 79-Python Loading Modules</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80. Tutorial 80-Namespace And Scoping</a:t>
            </a:r>
            <a:endParaRPr sz="1600" b="0" i="0">
              <a:solidFill>
                <a:srgbClr val="303141"/>
              </a:solidFill>
              <a:latin typeface="var(--font-stack-text)"/>
              <a:ea typeface="var(--font-stack-text)"/>
            </a:endParaRPr>
          </a:p>
          <a:p>
            <a:pPr marL="0" indent="0">
              <a:spcBef>
                <a:spcPct val="0"/>
              </a:spcBef>
              <a:spcAft>
                <a:spcPct val="0"/>
              </a:spcAft>
            </a:pPr>
            <a:r>
              <a:rPr sz="1600" b="0" i="0">
                <a:solidFill>
                  <a:srgbClr val="303141"/>
                </a:solidFill>
                <a:latin typeface="var(--font-stack-text)"/>
                <a:ea typeface="var(--font-stack-text)"/>
              </a:rPr>
              <a:t>81. Tutorial 81- Packages in python</a:t>
            </a:r>
            <a:endParaRPr sz="1600" b="0" i="0">
              <a:solidFill>
                <a:srgbClr val="303141"/>
              </a:solidFill>
              <a:latin typeface="var(--font-stack-text)"/>
              <a:ea typeface="var(--font-stack-text)"/>
            </a:endParaRPr>
          </a:p>
          <a:p>
            <a:pPr marL="0" indent="0">
              <a:spcBef>
                <a:spcPct val="0"/>
              </a:spcBef>
              <a:spcAft>
                <a:spcPct val="0"/>
              </a:spcAft>
            </a:pPr>
            <a:endParaRPr sz="1600" b="0" i="0">
              <a:solidFill>
                <a:srgbClr val="303141"/>
              </a:solidFill>
              <a:latin typeface="var(--font-stack-text)"/>
              <a:ea typeface="var(--font-stack-text)"/>
            </a:endParaRPr>
          </a:p>
        </p:txBody>
      </p:sp>
      <p:sp>
        <p:nvSpPr>
          <p:cNvPr id="7" name="Text Box 6"/>
          <p:cNvSpPr txBox="1"/>
          <p:nvPr/>
        </p:nvSpPr>
        <p:spPr>
          <a:xfrm>
            <a:off x="5647690" y="823595"/>
            <a:ext cx="4294505" cy="5908040"/>
          </a:xfrm>
          <a:prstGeom prst="rect">
            <a:avLst/>
          </a:prstGeom>
          <a:noFill/>
        </p:spPr>
        <p:txBody>
          <a:bodyPr wrap="square" rtlCol="0">
            <a:spAutoFit/>
          </a:bodyPr>
          <a:p>
            <a:r>
              <a:rPr lang="en-US"/>
              <a:t>Logging</a:t>
            </a:r>
            <a:endParaRPr lang="en-US"/>
          </a:p>
          <a:p>
            <a:r>
              <a:rPr lang="en-US"/>
              <a:t>mysql connector</a:t>
            </a:r>
            <a:endParaRPr lang="en-US"/>
          </a:p>
          <a:p>
            <a:r>
              <a:rPr lang="en-US"/>
              <a:t>sql lite</a:t>
            </a:r>
            <a:endParaRPr lang="en-US"/>
          </a:p>
          <a:p>
            <a:r>
              <a:rPr lang="en-US"/>
              <a:t>sqlalchemy</a:t>
            </a:r>
            <a:endParaRPr lang="en-US"/>
          </a:p>
          <a:p>
            <a:r>
              <a:rPr lang="en-US"/>
              <a:t>pymongodb</a:t>
            </a:r>
            <a:endParaRPr lang="en-US"/>
          </a:p>
          <a:p>
            <a:r>
              <a:rPr lang="en-US"/>
              <a:t>Pipelines </a:t>
            </a:r>
            <a:endParaRPr lang="en-US"/>
          </a:p>
          <a:p>
            <a:r>
              <a:rPr lang="en-US"/>
              <a:t>os </a:t>
            </a:r>
            <a:endParaRPr lang="en-US"/>
          </a:p>
          <a:p>
            <a:r>
              <a:rPr lang="en-US"/>
              <a:t>sys</a:t>
            </a:r>
            <a:endParaRPr lang="en-US"/>
          </a:p>
          <a:p>
            <a:r>
              <a:rPr lang="en-US"/>
              <a:t>frozen set</a:t>
            </a:r>
            <a:endParaRPr lang="en-US"/>
          </a:p>
          <a:p>
            <a:r>
              <a:rPr lang="en-US"/>
              <a:t>ms- excel file read</a:t>
            </a:r>
            <a:endParaRPr lang="en-US"/>
          </a:p>
          <a:p>
            <a:r>
              <a:rPr lang="en-US"/>
              <a:t>functions : zip ,map,reduce,filters,any, chr,ord, sorted,global, local,all</a:t>
            </a:r>
            <a:endParaRPr lang="en-US"/>
          </a:p>
          <a:p>
            <a:r>
              <a:rPr lang="en-US"/>
              <a:t>reading pdf</a:t>
            </a:r>
            <a:endParaRPr lang="en-US"/>
          </a:p>
          <a:p>
            <a:r>
              <a:rPr lang="en-US"/>
              <a:t>call by value call by reference, passing args by value or pass by regerence</a:t>
            </a:r>
            <a:endParaRPr lang="en-US"/>
          </a:p>
          <a:p>
            <a:endParaRPr lang="en-US"/>
          </a:p>
          <a:p>
            <a:r>
              <a:rPr lang="en-US"/>
              <a:t>create modules</a:t>
            </a:r>
            <a:endParaRPr lang="en-US"/>
          </a:p>
          <a:p>
            <a:r>
              <a:rPr lang="en-US"/>
              <a:t>create packeges</a:t>
            </a:r>
            <a:endParaRPr lang="en-US"/>
          </a:p>
          <a:p>
            <a:r>
              <a:rPr lang="en-US"/>
              <a:t>create exe file</a:t>
            </a:r>
            <a:endParaRPr lang="en-US"/>
          </a:p>
          <a:p>
            <a:r>
              <a:rPr lang="en-US"/>
              <a:t>create python script file</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3255" y="231775"/>
            <a:ext cx="6096000" cy="2186305"/>
          </a:xfrm>
          <a:prstGeom prst="rect">
            <a:avLst/>
          </a:prstGeom>
          <a:noFill/>
        </p:spPr>
        <p:txBody>
          <a:bodyPr wrap="square" rtlCol="0" anchor="t">
            <a:spAutoFit/>
          </a:bodyPr>
          <a:p>
            <a:pPr defTabSz="266700">
              <a:lnSpc>
                <a:spcPct val="107000"/>
              </a:lnSpc>
              <a:spcBef>
                <a:spcPts val="1500"/>
              </a:spcBef>
              <a:spcAft>
                <a:spcPts val="700"/>
              </a:spcAft>
            </a:pPr>
            <a:r>
              <a:rPr sz="2600">
                <a:solidFill>
                  <a:srgbClr val="333333"/>
                </a:solidFill>
                <a:latin typeface="Arial" panose="020B0604020202020204"/>
                <a:ea typeface="Times New Roman" panose="02020603050405020304"/>
                <a:sym typeface="+mn-ea"/>
              </a:rPr>
              <a:t>Introduction to Python</a:t>
            </a:r>
            <a:endParaRPr sz="2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What is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What are the feature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The application areas of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Download and install Python</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Execute Python program from command prompt and using IDLE</a:t>
            </a:r>
            <a:endParaRPr sz="1600">
              <a:solidFill>
                <a:srgbClr val="333333"/>
              </a:solidFill>
              <a:latin typeface="Arial" panose="020B0604020202020204"/>
              <a:ea typeface="Times New Roman" panose="02020603050405020304"/>
            </a:endParaRPr>
          </a:p>
          <a:p>
            <a:pPr defTabSz="266700">
              <a:lnSpc>
                <a:spcPct val="107000"/>
              </a:lnSpc>
              <a:spcAft>
                <a:spcPct val="0"/>
              </a:spcAft>
            </a:pPr>
            <a:r>
              <a:rPr sz="1600">
                <a:solidFill>
                  <a:srgbClr val="333333"/>
                </a:solidFill>
                <a:latin typeface="Arial" panose="020B0604020202020204"/>
                <a:ea typeface="Times New Roman" panose="02020603050405020304"/>
                <a:sym typeface="+mn-ea"/>
              </a:rPr>
              <a:t>Assignment</a:t>
            </a:r>
            <a:endParaRPr lang="en-US">
              <a:latin typeface="Calibri" panose="020F0502020204030204"/>
              <a:ea typeface="Calibri" panose="020F0502020204030204"/>
              <a:sym typeface="+mn-ea"/>
            </a:endParaRPr>
          </a:p>
        </p:txBody>
      </p:sp>
      <p:sp>
        <p:nvSpPr>
          <p:cNvPr id="3" name="Text Box 2"/>
          <p:cNvSpPr txBox="1"/>
          <p:nvPr/>
        </p:nvSpPr>
        <p:spPr>
          <a:xfrm>
            <a:off x="753745" y="3429000"/>
            <a:ext cx="6096000" cy="368300"/>
          </a:xfrm>
          <a:prstGeom prst="rect">
            <a:avLst/>
          </a:prstGeom>
          <a:noFill/>
        </p:spPr>
        <p:txBody>
          <a:bodyPr wrap="square" rtlCol="0" anchor="t">
            <a:spAutoFit/>
          </a:bodyPr>
          <a:p>
            <a:r>
              <a:rPr lang="en-US" altLang="en-US"/>
              <a:t>https://www.tutorialspoint.com/python/python_history.htm</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56000" y="1536700"/>
            <a:ext cx="5080000" cy="3784600"/>
          </a:xfrm>
          <a:prstGeom prst="rect">
            <a:avLst/>
          </a:prstGeom>
        </p:spPr>
        <p:txBody>
          <a:bodyPr>
            <a:spAutoFit/>
          </a:bodyPr>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Interpreted</a:t>
            </a:r>
            <a:r>
              <a:rPr sz="1600" b="0" i="0">
                <a:solidFill>
                  <a:srgbClr val="000000"/>
                </a:solidFill>
                <a:latin typeface="Verdana" panose="020B0604030504040204"/>
                <a:ea typeface="Verdana" panose="020B0604030504040204"/>
              </a:rPr>
              <a:t> − Python is processed at runtime by the interpreter. You do not need to compile your program before executing it. This is similar to PERL and PHP.</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Interactive</a:t>
            </a:r>
            <a:r>
              <a:rPr sz="1600" b="0" i="0">
                <a:solidFill>
                  <a:srgbClr val="000000"/>
                </a:solidFill>
                <a:latin typeface="Verdana" panose="020B0604030504040204"/>
                <a:ea typeface="Verdana" panose="020B0604030504040204"/>
              </a:rPr>
              <a:t> − You can actually sit at a Python prompt and interact with the interpreter directly to write your programs.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Object-Oriented</a:t>
            </a:r>
            <a:r>
              <a:rPr sz="1600" b="0" i="0">
                <a:solidFill>
                  <a:srgbClr val="000000"/>
                </a:solidFill>
                <a:latin typeface="Verdana" panose="020B0604030504040204"/>
                <a:ea typeface="Verdana" panose="020B0604030504040204"/>
              </a:rPr>
              <a:t> − Python supports Object-Oriented style or technique of programming that encapsulates code within objects.</a:t>
            </a:r>
            <a:endParaRPr sz="1600" b="0" i="0">
              <a:solidFill>
                <a:srgbClr val="000000"/>
              </a:solidFill>
              <a:latin typeface="Verdana" panose="020B0604030504040204"/>
              <a:ea typeface="Verdana" panose="020B0604030504040204"/>
            </a:endParaRPr>
          </a:p>
          <a:p>
            <a:pPr marL="0" indent="0" algn="just">
              <a:spcBef>
                <a:spcPct val="0"/>
              </a:spcBef>
              <a:spcAft>
                <a:spcPct val="0"/>
              </a:spcAft>
              <a:buFont typeface="Arial" panose="020B0604020202020204"/>
              <a:buChar char="•"/>
            </a:pPr>
            <a:r>
              <a:rPr sz="1600" b="1" i="0">
                <a:solidFill>
                  <a:srgbClr val="000000"/>
                </a:solidFill>
                <a:latin typeface="Verdana" panose="020B0604030504040204"/>
                <a:ea typeface="Verdana" panose="020B0604030504040204"/>
              </a:rPr>
              <a:t>Python is a Beginner's Language</a:t>
            </a:r>
            <a:r>
              <a:rPr sz="1600" b="0" i="0">
                <a:solidFill>
                  <a:srgbClr val="000000"/>
                </a:solidFill>
                <a:latin typeface="Verdana" panose="020B0604030504040204"/>
                <a:ea typeface="Verdana" panose="020B0604030504040204"/>
              </a:rPr>
              <a:t> − Python is a great language for the beginner-level programmers and supports the development of a wide range of applications </a:t>
            </a:r>
            <a:endParaRPr sz="1600" b="0" i="0">
              <a:solidFill>
                <a:srgbClr val="000000"/>
              </a:solidFill>
              <a:latin typeface="Verdana" panose="020B0604030504040204"/>
              <a:ea typeface="Verdana" panose="020B0604030504040204"/>
            </a:endParaRPr>
          </a:p>
        </p:txBody>
      </p:sp>
      <p:sp>
        <p:nvSpPr>
          <p:cNvPr id="3" name="Text Box 2"/>
          <p:cNvSpPr txBox="1"/>
          <p:nvPr/>
        </p:nvSpPr>
        <p:spPr>
          <a:xfrm>
            <a:off x="482600" y="64770"/>
            <a:ext cx="8895080" cy="1076325"/>
          </a:xfrm>
          <a:prstGeom prst="rect">
            <a:avLst/>
          </a:prstGeom>
        </p:spPr>
        <p:txBody>
          <a:bodyPr wrap="square">
            <a:spAutoFit/>
          </a:bodyPr>
          <a:p>
            <a:pPr marL="0" indent="0" algn="l"/>
            <a:r>
              <a:rPr sz="1600" b="0" i="0">
                <a:solidFill>
                  <a:srgbClr val="273239"/>
                </a:solidFill>
                <a:latin typeface="Nunito"/>
                <a:ea typeface="Nunito"/>
              </a:rPr>
              <a:t>Python is a widely used high-level, interpreted programming language. It was created by Guido van Rossum in 1991 and further developed by the Python Software Foundation. It was designed with an emphasis on code readability, and its syntax allows programmers to express their concepts in fewer lines of code.</a:t>
            </a:r>
            <a:endParaRPr sz="1600" b="0" i="0">
              <a:solidFill>
                <a:srgbClr val="273239"/>
              </a:solidFill>
              <a:latin typeface="Nunito"/>
              <a:ea typeface="Nunito"/>
            </a:endParaRPr>
          </a:p>
        </p:txBody>
      </p:sp>
      <p:sp>
        <p:nvSpPr>
          <p:cNvPr id="4" name="Text Box 3"/>
          <p:cNvSpPr txBox="1"/>
          <p:nvPr/>
        </p:nvSpPr>
        <p:spPr>
          <a:xfrm>
            <a:off x="482600" y="5563235"/>
            <a:ext cx="10423525" cy="368300"/>
          </a:xfrm>
          <a:prstGeom prst="rect">
            <a:avLst/>
          </a:prstGeom>
          <a:noFill/>
        </p:spPr>
        <p:txBody>
          <a:bodyPr wrap="square" rtlCol="0" anchor="t">
            <a:spAutoFit/>
          </a:bodyPr>
          <a:p>
            <a:r>
              <a:rPr lang="en-US" altLang="en-US"/>
              <a:t>https://www.geeksforgeeks.org/introduction-to-python/?ref=lbp</a:t>
            </a:r>
            <a:endParaRPr lang="en-US"/>
          </a:p>
        </p:txBody>
      </p:sp>
    </p:spTree>
  </p:cSld>
  <p:clrMapOvr>
    <a:masterClrMapping/>
  </p:clrMapOvr>
</p:sld>
</file>

<file path=ppt/tags/tag1.xml><?xml version="1.0" encoding="utf-8"?>
<p:tagLst xmlns:p="http://schemas.openxmlformats.org/presentationml/2006/main">
  <p:tag name="TABLE_ENDDRAG_ORIGIN_RECT" val="437*189"/>
  <p:tag name="TABLE_ENDDRAG_RECT" val="67*181*437*189"/>
</p:tagLst>
</file>

<file path=ppt/tags/tag2.xml><?xml version="1.0" encoding="utf-8"?>
<p:tagLst xmlns:p="http://schemas.openxmlformats.org/presentationml/2006/main">
  <p:tag name="TABLE_ENDDRAG_ORIGIN_RECT" val="831*303"/>
  <p:tag name="TABLE_ENDDRAG_RECT" val="79*70*831*303"/>
</p:tagLst>
</file>

<file path=ppt/tags/tag3.xml><?xml version="1.0" encoding="utf-8"?>
<p:tagLst xmlns:p="http://schemas.openxmlformats.org/presentationml/2006/main">
  <p:tag name="TABLE_ENDDRAG_ORIGIN_RECT" val="407*52"/>
  <p:tag name="TABLE_ENDDRAG_RECT" val="166*86*407*52"/>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4.xml><?xml version="1.0" encoding="utf-8"?>
<ds:datastoreItem xmlns:ds="http://schemas.openxmlformats.org/officeDocument/2006/customXml" ds:itemID="{19DAD249-BF80-48EF-9AFB-36A11BCDC2CE}">
  <ds:schemaRefs/>
</ds:datastoreItem>
</file>

<file path=customXml/itemProps5.xml><?xml version="1.0" encoding="utf-8"?>
<ds:datastoreItem xmlns:ds="http://schemas.openxmlformats.org/officeDocument/2006/customXml" ds:itemID="{6F4F4D41-822D-40F2-A7AC-E4E6CB36CA7A}">
  <ds:schemaRefs/>
</ds:datastoreItem>
</file>

<file path=customXml/itemProps6.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{B254C96D-9664-44CE-A2C3-2FCCEA259115}tf56160789_win32</Template>
  <TotalTime>0</TotalTime>
  <Words>49229</Words>
  <Application>WPS Slides</Application>
  <PresentationFormat>Widescreen</PresentationFormat>
  <Paragraphs>1489</Paragraphs>
  <Slides>78</Slides>
  <Notes>0</Notes>
  <HiddenSlides>0</HiddenSlides>
  <MMClips>0</MMClips>
  <ScaleCrop>false</ScaleCrop>
  <HeadingPairs>
    <vt:vector size="6" baseType="variant">
      <vt:variant>
        <vt:lpstr>已用的字体</vt:lpstr>
      </vt:variant>
      <vt:variant>
        <vt:i4>29</vt:i4>
      </vt:variant>
      <vt:variant>
        <vt:lpstr>主题</vt:lpstr>
      </vt:variant>
      <vt:variant>
        <vt:i4>1</vt:i4>
      </vt:variant>
      <vt:variant>
        <vt:lpstr>幻灯片标题</vt:lpstr>
      </vt:variant>
      <vt:variant>
        <vt:i4>78</vt:i4>
      </vt:variant>
    </vt:vector>
  </HeadingPairs>
  <TitlesOfParts>
    <vt:vector size="108" baseType="lpstr">
      <vt:lpstr>Arial</vt:lpstr>
      <vt:lpstr>SimSun</vt:lpstr>
      <vt:lpstr>Wingdings</vt:lpstr>
      <vt:lpstr>Calibri</vt:lpstr>
      <vt:lpstr>Arial</vt:lpstr>
      <vt:lpstr>Geologica</vt:lpstr>
      <vt:lpstr>Segoe Print</vt:lpstr>
      <vt:lpstr>Calibri</vt:lpstr>
      <vt:lpstr>Lato</vt:lpstr>
      <vt:lpstr>Nunito Sans</vt:lpstr>
      <vt:lpstr>-apple-system</vt:lpstr>
      <vt:lpstr>Times New Roman</vt:lpstr>
      <vt:lpstr>Verdana</vt:lpstr>
      <vt:lpstr>Nunito</vt:lpstr>
      <vt:lpstr>Franklin Gothic Book</vt:lpstr>
      <vt:lpstr>Bookman Old Style</vt:lpstr>
      <vt:lpstr>Microsoft YaHei</vt:lpstr>
      <vt:lpstr>Arial Unicode MS</vt:lpstr>
      <vt:lpstr>Consolas</vt:lpstr>
      <vt:lpstr>Source Sans 3</vt:lpstr>
      <vt:lpstr>euclid_circular_a</vt:lpstr>
      <vt:lpstr>Google Sans</vt:lpstr>
      <vt:lpstr>monospace</vt:lpstr>
      <vt:lpstr>Droid Sans Mono</vt:lpstr>
      <vt:lpstr>Arial Black</vt:lpstr>
      <vt:lpstr>Poppins</vt:lpstr>
      <vt:lpstr>Inter</vt:lpstr>
      <vt:lpstr>ui-monospace</vt:lpstr>
      <vt:lpstr>var(--font-stack-text)</vt:lpstr>
      <vt:lpstr>Custom</vt:lpstr>
      <vt:lpstr>Python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hp</cp:lastModifiedBy>
  <cp:revision>296</cp:revision>
  <dcterms:created xsi:type="dcterms:W3CDTF">2024-10-18T11:41:00Z</dcterms:created>
  <dcterms:modified xsi:type="dcterms:W3CDTF">2025-05-17T07:51:15Z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F0552C98C2E14C568FD9A84A1E0A76F2_12</vt:lpwstr>
  </property>
  <property fmtid="{D5CDD505-2E9C-101B-9397-08002B2CF9AE}" pid="4" name="KSOProductBuildVer">
    <vt:lpwstr>1033-12.2.0.20795</vt:lpwstr>
  </property>
</Properties>
</file>