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2" r:id="rId6"/>
    <p:sldId id="263" r:id="rId7"/>
    <p:sldId id="264" r:id="rId8"/>
    <p:sldId id="265" r:id="rId9"/>
    <p:sldId id="259" r:id="rId10"/>
    <p:sldId id="260" r:id="rId11"/>
    <p:sldId id="268" r:id="rId12"/>
    <p:sldId id="257" r:id="rId13"/>
    <p:sldId id="266" r:id="rId14"/>
    <p:sldId id="261" r:id="rId15"/>
    <p:sldId id="267" r:id="rId16"/>
    <p:sldId id="269" r:id="rId17"/>
    <p:sldId id="270" r:id="rId18"/>
    <p:sldId id="275" r:id="rId19"/>
    <p:sldId id="271" r:id="rId20"/>
    <p:sldId id="280" r:id="rId21"/>
    <p:sldId id="276" r:id="rId22"/>
    <p:sldId id="279" r:id="rId23"/>
    <p:sldId id="278" r:id="rId24"/>
    <p:sldId id="277" r:id="rId25"/>
    <p:sldId id="272" r:id="rId26"/>
    <p:sldId id="273" r:id="rId27"/>
    <p:sldId id="274" r:id="rId28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143C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/>
          <p:cNvPicPr/>
          <p:nvPr/>
        </p:nvPicPr>
        <p:blipFill>
          <a:blip r:embed="rId1"/>
          <a:stretch>
            <a:fillRect/>
          </a:stretch>
        </p:blipFill>
        <p:spPr>
          <a:xfrm>
            <a:off x="527447" y="0"/>
            <a:ext cx="770810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09750" y="0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13180" y="37592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SUBPLOTING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9330" y="742315"/>
            <a:ext cx="5080000" cy="224536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plt.Figure(figsize=(5,5))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subplot(row,column, ploting area 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plt.subplot(2,1,1)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plt.plot(x, np.sin(x),"--",color="red",label="sin graph")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plt.legend()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plt.subplot(2,1,2)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plt.plot(x, np.cos(x),"--", label="cos graph")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plt.legend()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38455" y="85090"/>
            <a:ext cx="8075295" cy="37846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figsize=(2,3) width,height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to define size of graph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plt.figure(figsize=(2,3))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plt.plot(x, np.sin(x),"--",color="red" ,marker="4",markerfacecolor="g",markeredgecolor="g",label="sin graph" 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plt.title("sin graph")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plt.plot(x, np.cos(x),"--", label="cos graph")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#create x and y label 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plt.xlabel("range 1 to 10")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plt.ylabel("sin value")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define the range of the x and y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plt.xticks(np.arange(0,11, 1))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plt.yticks(np.arange(-1,1, 0.1))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define range of x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plt.xlim(1,20)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plt.ylim(-2,1)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plt.grid()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plt.legend(loc="upper left")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'upper left': # 'upper right': ,# 'lower left':#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58165" y="226695"/>
            <a:ext cx="5080000" cy="156845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create a plot figure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plt.figure()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create the first of two panels and set current axis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plt.subplot(2, 1, 1)   # (rows, columns, panel number)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plt.plot(s)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create the second of two panels and set current axis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plt.subplot(2, 1, 2)   # (rows, columns, panel number)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plt.plot(cos)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58165" y="2154237"/>
            <a:ext cx="5080000" cy="159956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plt.figure()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plt.subplot(2,2,1)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plt.plot(s)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plt.subplot(2,2,3)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plt.plot(cos)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plt.subplot(2,2,4)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plt.plot(np.random.randn(50))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1125" y="407035"/>
            <a:ext cx="4460875" cy="48310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/>
                <a:ea typeface="Consolas" panose="020B0609020204030204"/>
              </a:rPr>
              <a:t># matplotlib</a:t>
            </a:r>
            <a:endParaRPr lang="en-US" altLang="zh-CN" b="0">
              <a:solidFill>
                <a:schemeClr val="tx1"/>
              </a:solidFill>
              <a:highlight>
                <a:srgbClr val="FFFF00"/>
              </a:highlight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cat= ["a","b","c"]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sales= [343,384,300]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plt.bar(cat,sales)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plt.title("categories_wise sales")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plt.xlabel("categories")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plt.ylabel("sales amount")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zh-CN" b="0">
              <a:solidFill>
                <a:schemeClr val="tx1"/>
              </a:solidFill>
              <a:highlight>
                <a:srgbClr val="FFFF00"/>
              </a:highlight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/>
                <a:ea typeface="Consolas" panose="020B0609020204030204"/>
              </a:rPr>
              <a:t># SEABORN</a:t>
            </a:r>
            <a:endParaRPr lang="en-US" altLang="zh-CN" b="0">
              <a:solidFill>
                <a:schemeClr val="tx1"/>
              </a:solidFill>
              <a:highlight>
                <a:srgbClr val="FFFF00"/>
              </a:highlight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cat = ["a","b","c"]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sales = [343,384,300]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ax = sns.barplot(x=cat,y=sales ,hue=cat)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ax.bar_label(ax.containers[0], fontsize=10)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ax.bar_label(ax.containers[1], fontsize=10)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ax.bar_label(ax.containers[2], fontsize=10)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plt.title("categories_wise sales")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plt.xlabel("categories")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plt.ylabel("sales amount")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54735" y="698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C00000"/>
                </a:solidFill>
              </a:rPr>
              <a:t>BAR CHART</a:t>
            </a:r>
            <a:endParaRPr lang="en-US" sz="2000" b="1">
              <a:solidFill>
                <a:srgbClr val="C0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572000" y="221615"/>
            <a:ext cx="434086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highlight>
                  <a:srgbClr val="FFFF00"/>
                </a:highlight>
              </a:rPr>
              <a:t>ADD DATA LABEL IN CHART</a:t>
            </a:r>
            <a:endParaRPr lang="en-US" b="1">
              <a:highlight>
                <a:srgbClr val="FFFF00"/>
              </a:highlight>
            </a:endParaRPr>
          </a:p>
          <a:p>
            <a:endParaRPr lang="en-US"/>
          </a:p>
          <a:p>
            <a:r>
              <a:rPr lang="en-US" altLang="en-US"/>
              <a:t>cat = ["a","b","c"]</a:t>
            </a:r>
            <a:endParaRPr lang="en-US" altLang="en-US"/>
          </a:p>
          <a:p>
            <a:r>
              <a:rPr lang="en-US" altLang="en-US"/>
              <a:t>sales = [343,384,300]</a:t>
            </a:r>
            <a:endParaRPr lang="en-US" altLang="en-US"/>
          </a:p>
          <a:p>
            <a:r>
              <a:rPr lang="en-US" altLang="en-US"/>
              <a:t>ax = sns.barplot(x=cat,y=sales , legend=cat, palette=['red', 'blue', 'green'])</a:t>
            </a:r>
            <a:endParaRPr lang="en-US" altLang="en-US"/>
          </a:p>
          <a:p>
            <a:r>
              <a:rPr lang="en-US" altLang="en-US"/>
              <a:t>for i in range(len(cat)):</a:t>
            </a:r>
            <a:endParaRPr lang="en-US" altLang="en-US"/>
          </a:p>
          <a:p>
            <a:r>
              <a:rPr lang="en-US" altLang="en-US"/>
              <a:t>    ax.bar_label(ax.containers[i], fontsize=10)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plt.title("categories_wise sales")</a:t>
            </a:r>
            <a:endParaRPr lang="en-US" altLang="en-US"/>
          </a:p>
          <a:p>
            <a:r>
              <a:rPr lang="en-US" altLang="en-US"/>
              <a:t>plt.xlabel("categories")</a:t>
            </a:r>
            <a:endParaRPr lang="en-US" altLang="en-US"/>
          </a:p>
          <a:p>
            <a:r>
              <a:rPr lang="en-US" altLang="en-US"/>
              <a:t>plt.ylabel("sales amount")</a:t>
            </a:r>
            <a:endParaRPr lang="en-US" altLang="en-US"/>
          </a:p>
          <a:p>
            <a:r>
              <a:rPr lang="en-US" altLang="en-US"/>
              <a:t>plt.grid(axis="y")</a:t>
            </a:r>
            <a:endParaRPr lang="en-US" altLang="en-US"/>
          </a:p>
          <a:p>
            <a:r>
              <a:rPr lang="en-US" altLang="en-US"/>
              <a:t>plt.show()</a:t>
            </a:r>
            <a:endParaRPr lang="en-US" altLang="en-US"/>
          </a:p>
          <a:p>
            <a:endParaRPr lang="en-US" altLang="en-US"/>
          </a:p>
          <a:p>
            <a:r>
              <a:rPr lang="en-US" altLang="en-US" b="1">
                <a:sym typeface="+mn-ea"/>
              </a:rPr>
              <a:t># indivisual color each bar as gradient</a:t>
            </a:r>
            <a:endParaRPr lang="en-US" altLang="en-US"/>
          </a:p>
          <a:p>
            <a:r>
              <a:rPr lang="en-US" altLang="en-US" b="1"/>
              <a:t>HUE AND PALLATE</a:t>
            </a:r>
            <a:endParaRPr lang="en-US" altLang="en-US" b="1"/>
          </a:p>
          <a:p>
            <a:r>
              <a:rPr lang="en-US" altLang="en-US"/>
              <a:t>ax = sns.barplot(x=cat,y=sales ,hue=cat, legend=cat, palette="Greens")</a:t>
            </a:r>
            <a:endParaRPr lang="en-US" altLang="en-US"/>
          </a:p>
          <a:p>
            <a:r>
              <a:rPr lang="en-US" altLang="en-US"/>
              <a:t>for i in range(len(cat)):</a:t>
            </a:r>
            <a:endParaRPr lang="en-US" altLang="en-US"/>
          </a:p>
          <a:p>
            <a:r>
              <a:rPr lang="en-US" altLang="en-US"/>
              <a:t>    ax.bar_label(ax.containers[i], fontsize=10)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606040" y="4806315"/>
            <a:ext cx="3625850" cy="3371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plt.bar(x, y, color='#FF5733')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71475" y="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C00000"/>
                </a:solidFill>
              </a:rPr>
              <a:t>SCATTER CHART</a:t>
            </a:r>
            <a:endParaRPr lang="en-US" sz="2000" b="1">
              <a:solidFill>
                <a:srgbClr val="C0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71475" y="524828"/>
            <a:ext cx="5080000" cy="246126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scatter  continous data  -- 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sales=[45,34,12,67,54,32,23,12,12]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profit=np.random.randint(5, 13, len(sales))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print(sales)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print(profit)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plt.scatter(profit,sales)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gender = ['m','f','m','f','m','f','f','m','f']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sns.scatterplot(x=profit , y=sales,hue=gender)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44525" y="4648200"/>
            <a:ext cx="8162925" cy="3371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plt.scatter(x, y, c='r', alpha=.9, marker="X" ) # alpha color intensity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054735" y="698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C00000"/>
                </a:solidFill>
              </a:rPr>
              <a:t>SCATTER CHART</a:t>
            </a:r>
            <a:endParaRPr lang="en-US" sz="2000" b="1">
              <a:solidFill>
                <a:srgbClr val="C0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18845" y="587058"/>
            <a:ext cx="5080000" cy="246126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scatter  continous data  -- 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sales=[45,34,12,67,54,32,23,12,12]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profit=np.random.randint(5, 13, len(sales))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print(sales)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print(profit)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plt.scatter(profit,sales)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gender = ['m','f','m','f','m','f','f','m','f']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sns.scatterplot(x=profit , y=sales,hue=gender)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3070" y="16795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lang="en-US" altLang="zh-CN" sz="1600" b="1"/>
              <a:t>3. Pie Chart</a:t>
            </a:r>
            <a:endParaRPr lang="en-US" altLang="zh-CN" sz="1600" b="1"/>
          </a:p>
        </p:txBody>
      </p:sp>
      <p:sp>
        <p:nvSpPr>
          <p:cNvPr id="5" name="Text Box 4"/>
          <p:cNvSpPr txBox="1"/>
          <p:nvPr/>
        </p:nvSpPr>
        <p:spPr>
          <a:xfrm>
            <a:off x="3587115" y="505460"/>
            <a:ext cx="4258310" cy="18148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#pie chart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langs= ['C', 'Python', 'Java']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students= [20, 100, 40]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plt.pie(students, labels=langs, autopct='%1.1f%%')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plt.title("Pie chart")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90315" y="2896235"/>
            <a:ext cx="5080000" cy="159956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my_explode= (0.0, 0.1, 0.1)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langs= ['C', 'Python', 'Java']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students= [20, 100, 40]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plt.pie(students, labels=langs, autopct='%1.1f%%', explode=my_explode, shadow=  True)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plt.title("Pie chart")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97485" y="417988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altLang="zh-CN" sz="1600" b="0" i="0">
                <a:solidFill>
                  <a:srgbClr val="001D35"/>
                </a:solidFill>
                <a:latin typeface="monospace"/>
                <a:ea typeface="monospace"/>
              </a:rPr>
              <a:t>plt.pie(data, labels=labels, colors=colors, explode=explode, autopct=</a:t>
            </a:r>
            <a:r>
              <a:rPr lang="en-US" altLang="zh-CN" sz="1600" b="0" i="0">
                <a:solidFill>
                  <a:srgbClr val="188038"/>
                </a:solidFill>
                <a:latin typeface="monospace"/>
                <a:ea typeface="monospace"/>
              </a:rPr>
              <a:t>'%1.1f%%'</a:t>
            </a:r>
            <a:r>
              <a:rPr lang="en-US" altLang="zh-CN" sz="1600" b="0" i="0">
                <a:solidFill>
                  <a:srgbClr val="001D35"/>
                </a:solidFill>
                <a:latin typeface="monospace"/>
                <a:ea typeface="monospace"/>
              </a:rPr>
              <a:t>, shadow=</a:t>
            </a:r>
            <a:r>
              <a:rPr lang="en-US" altLang="zh-CN" sz="1600" b="0" i="0">
                <a:solidFill>
                  <a:srgbClr val="9334E6"/>
                </a:solidFill>
                <a:latin typeface="monospace"/>
                <a:ea typeface="monospace"/>
              </a:rPr>
              <a:t>True</a:t>
            </a:r>
            <a:r>
              <a:rPr lang="en-US" altLang="zh-CN" sz="1600" b="0" i="0">
                <a:solidFill>
                  <a:srgbClr val="001D35"/>
                </a:solidFill>
                <a:latin typeface="monospace"/>
                <a:ea typeface="monospace"/>
              </a:rPr>
              <a:t>, startangle=</a:t>
            </a:r>
            <a:r>
              <a:rPr lang="en-US" altLang="zh-CN" sz="1600" b="0" i="0">
                <a:solidFill>
                  <a:srgbClr val="B45908"/>
                </a:solidFill>
                <a:latin typeface="monospace"/>
                <a:ea typeface="monospace"/>
              </a:rPr>
              <a:t>90</a:t>
            </a:r>
            <a:r>
              <a:rPr lang="en-US" altLang="zh-CN" sz="1600" b="0" i="0">
                <a:solidFill>
                  <a:srgbClr val="001D35"/>
                </a:solidFill>
                <a:latin typeface="monospace"/>
                <a:ea typeface="monospace"/>
              </a:rPr>
              <a:t>)</a:t>
            </a:r>
            <a:endParaRPr lang="en-US" altLang="zh-CN" sz="1600" b="0" i="0">
              <a:solidFill>
                <a:srgbClr val="001D35"/>
              </a:solidFill>
              <a:latin typeface="monospace"/>
              <a:ea typeface="monospac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63600" y="723900"/>
            <a:ext cx="5080000" cy="230695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Creating explode data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exp= (0.1, 0.0, 0.2, 0.3)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Creating color parameters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col= ("orange", "cyan", "brown",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          "grey")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a,b,c=plt.pie(sales,labels=cat,autopct="%.2f%%",explode=exp,colors=col)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plt.title('Sales by Category')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05330" y="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>
                <a:solidFill>
                  <a:srgbClr val="C00000"/>
                </a:solidFill>
              </a:rPr>
              <a:t>HISTOGRAM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4170" y="307022"/>
            <a:ext cx="5080000" cy="476948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histogram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d1=np.random.randint(1,100, 1000)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d1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plt.hist(d1,bins=100)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#Histogram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data = np.random.randn(1000) #10 bins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plt.hist(data, bins = 20, color ='green')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sns.histplot(x=d1, kde=True)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COUNT 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d1 = np.random.randint(1,10, 1000)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d1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sns.countplot(x=d1)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5930" y="328613"/>
            <a:ext cx="5080000" cy="279971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altLang="zh-CN" sz="1600" b="0" i="0">
                <a:solidFill>
                  <a:srgbClr val="001D35"/>
                </a:solidFill>
                <a:latin typeface="Google Sans"/>
                <a:ea typeface="Google Sans"/>
              </a:rPr>
              <a:t>Matplotlib and Seaborn are Python libraries used for data visualization, each offering a different level of abstraction and functionality. Matplotlib is a foundational, low-level library that provides fine-grained control over plots. </a:t>
            </a:r>
            <a:endParaRPr lang="en-US" altLang="zh-CN"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/>
            <a:endParaRPr lang="en-US" altLang="zh-CN"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/>
            <a:r>
              <a:rPr lang="en-US" altLang="zh-CN" sz="1600" b="0" i="0">
                <a:solidFill>
                  <a:srgbClr val="001D35"/>
                </a:solidFill>
                <a:latin typeface="Google Sans"/>
                <a:ea typeface="Google Sans"/>
              </a:rPr>
              <a:t>Seaborn is a high-level library built on top of Matplotlib, designed for creating more visually appealing and statistically informative graphics with less code. </a:t>
            </a:r>
            <a:endParaRPr lang="en-US" altLang="zh-CN" sz="1600" b="0" i="0">
              <a:solidFill>
                <a:srgbClr val="001D35"/>
              </a:solidFill>
              <a:latin typeface="Google Sans"/>
              <a:ea typeface="Google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14655" y="664845"/>
            <a:ext cx="8552180" cy="1383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#Boxplot &gt;&gt; to know outliers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#1, 2, 3, 4, 5, 100 &gt;&gt;&gt; extreme data, for each day give me outlier for total bill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sns.boxplot(x='day', y='total_bill', data=tips, palette='rainbow')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sns.heatmap(tips_num.corr(), annot = True, cmap = 'coolwarm')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sns.countplot(x = 'sex', data=tips)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73685" y="257175"/>
            <a:ext cx="8552180" cy="30460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data.boxplot(column='Balance')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plt.violinplot(data['Balance'])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sns.jointplot(x = tips.total_bill, y=tips.tip)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sns.jointplot(x = tips.total_bill, y=tips.tip, data = tips, kind="reg")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sns.jointplot(x = tips.total_bill, y=tips.tip, data = tips, kind="hex")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sns.pairplot(tips, hue = 'smoker',)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sns.pairplot(tips, hue = 'smoker',palette = 'coolwarm')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https://seaborn.pydata.org/generated/seaborn.color_palette.html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https://seaborn.pydata.org/tutorial/color_palettes.html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3685" y="3573780"/>
            <a:ext cx="8552180" cy="1383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#Boxplot &gt;&gt; to know outliers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#1, 2, 3, 4, 5, 100 &gt;&gt;&gt; extreme data, for each day give me outlier for total bill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sns.boxplot(x='day', y='total_bill', data=tips, palette='rainbow')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sns.heatmap(tips_num.corr(), annot = True, cmap = 'coolwarm')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sns.countplot(x = 'sex', data=tips)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71195" y="512445"/>
            <a:ext cx="5080000" cy="273812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3D plot</a:t>
            </a:r>
            <a:endParaRPr lang="en-US" altLang="zh-CN" sz="2800" b="1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x=np.random.rand(20)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y=np.random.rand(20)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z=np.random.rand(20)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fig=plt.figure()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ax=fig.add_subplot(projection='3d')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ax.scatter(x, y, z, c="#FF5733", alpha=.9)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plt.xlabel("x axis")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plt.ylabel("y axis")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77240" y="22098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TITANIC DATA</a:t>
            </a:r>
            <a:endParaRPr lang="en-US" b="1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2032000" y="12642215"/>
          <a:ext cx="786384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r>
                        <a:rPr lang="en-US" altLang="zh-CN" sz="1100"/>
                        <a:t>Plot Type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Library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Usage Description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Line Plot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Matplotlib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Trends over continuous variables (e.g., age)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Bar Chart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Matplotlib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Compare categories (e.g., class)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Pie Chart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Matplotlib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Show proportions (e.g., gender)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Countplot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Seaborn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Count of categories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Barplot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Seaborn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Aggregated values by category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Violinplot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Seaborn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Distribution + comparison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Histplot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Seaborn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Distribution of single variable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Scatterplot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Seaborn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Relation between two numeric variables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Pairplot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Seaborn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Pairwise relationship + clustering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Heatmap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Seaborn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Correlation or matrix data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875030" y="52736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lang="zh-CN" altLang="en-US" sz="1600" b="1"/>
              <a:t>🔢 </a:t>
            </a:r>
            <a:r>
              <a:rPr lang="en-US" altLang="zh-CN" sz="1600" b="1"/>
              <a:t>Loading Titanic Dataset</a:t>
            </a:r>
            <a:endParaRPr lang="en-US" altLang="zh-CN" sz="1600" b="1"/>
          </a:p>
        </p:txBody>
      </p:sp>
      <p:sp>
        <p:nvSpPr>
          <p:cNvPr id="6" name="Text Box 5"/>
          <p:cNvSpPr txBox="1"/>
          <p:nvPr/>
        </p:nvSpPr>
        <p:spPr>
          <a:xfrm>
            <a:off x="1261110" y="864870"/>
            <a:ext cx="4572000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import seaborn as sns</a:t>
            </a:r>
            <a:endParaRPr lang="en-US" altLang="en-US"/>
          </a:p>
          <a:p>
            <a:r>
              <a:rPr lang="en-US" altLang="en-US"/>
              <a:t>import pandas as pd</a:t>
            </a:r>
            <a:endParaRPr lang="en-US" altLang="en-US"/>
          </a:p>
          <a:p>
            <a:r>
              <a:rPr lang="en-US" altLang="en-US"/>
              <a:t>import matplotlib.pyplot as plt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Load dataset</a:t>
            </a:r>
            <a:endParaRPr lang="en-US" altLang="en-US"/>
          </a:p>
          <a:p>
            <a:r>
              <a:rPr lang="en-US" altLang="en-US"/>
              <a:t>titanic = sns.load_dataset('titanic')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Basic Exploration</a:t>
            </a:r>
            <a:endParaRPr lang="en-US" altLang="en-US"/>
          </a:p>
          <a:p>
            <a:r>
              <a:rPr lang="en-US" altLang="en-US"/>
              <a:t>titanic.head()</a:t>
            </a:r>
            <a:endParaRPr lang="en-US" altLang="en-US"/>
          </a:p>
          <a:p>
            <a:r>
              <a:rPr lang="en-US" altLang="en-US"/>
              <a:t>titanic.info()</a:t>
            </a:r>
            <a:endParaRPr lang="en-US" altLang="en-US"/>
          </a:p>
          <a:p>
            <a:r>
              <a:rPr lang="en-US" altLang="en-US"/>
              <a:t>titanic.describe()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064000" y="-60643"/>
            <a:ext cx="5080000" cy="523303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lang="en-US" altLang="zh-CN" sz="1800" b="1"/>
              <a:t>1. Line Plot</a:t>
            </a:r>
            <a:endParaRPr lang="en-US" altLang="zh-CN" sz="1800" b="1"/>
          </a:p>
          <a:p>
            <a:pPr>
              <a:spcAft>
                <a:spcPct val="60000"/>
              </a:spcAft>
            </a:pPr>
            <a:r>
              <a:rPr lang="en-US" altLang="zh-CN" sz="1200"/>
              <a:t>age_count = titanic['age'].value_counts().sort_index()
plt.plot(age_count.index, age_count.values)
plt.title('Passenger Count by Age')
plt.xlabel('Age')
plt.ylabel('Count')
plt.grid(True)
plt.show()</a:t>
            </a:r>
            <a:endParaRPr lang="en-US" altLang="zh-CN" sz="1200"/>
          </a:p>
          <a:p>
            <a:pPr>
              <a:spcAft>
                <a:spcPct val="60000"/>
              </a:spcAft>
            </a:pPr>
            <a:r>
              <a:rPr lang="en-US" altLang="zh-CN" sz="1800" b="1"/>
              <a:t>2. Bar Chart</a:t>
            </a:r>
            <a:endParaRPr lang="en-US" altLang="zh-CN" sz="1800" b="1"/>
          </a:p>
          <a:p>
            <a:pPr>
              <a:spcAft>
                <a:spcPct val="60000"/>
              </a:spcAft>
            </a:pPr>
            <a:r>
              <a:rPr lang="en-US" altLang="zh-CN" sz="1200"/>
              <a:t>survived_class = titanic.groupby('pclass')['survived'].sum()
survived_class.plot(kind='bar', color='skyblue')
plt.title('Survivors by Passenger Class')
plt.xlabel('Passenger Class')
plt.ylabel('Number of Survivors')
plt.show()</a:t>
            </a:r>
            <a:endParaRPr lang="en-US" altLang="zh-CN" sz="1200"/>
          </a:p>
          <a:p>
            <a:pPr>
              <a:spcAft>
                <a:spcPct val="60000"/>
              </a:spcAft>
            </a:pPr>
            <a:r>
              <a:rPr lang="en-US" altLang="zh-CN" sz="1800" b="1"/>
              <a:t>3. Pie Chart</a:t>
            </a:r>
            <a:endParaRPr lang="en-US" altLang="zh-CN" sz="1800" b="1"/>
          </a:p>
          <a:p>
            <a:pPr>
              <a:spcAft>
                <a:spcPct val="60000"/>
              </a:spcAft>
            </a:pPr>
            <a:r>
              <a:rPr lang="en-US" altLang="zh-CN" sz="1200"/>
              <a:t>gender = titanic['sex'].value_counts()
plt.pie(gender, labels=gender.index, autopct='%1.1f%%', startangle=140)
plt.title('Gender Distribution')
plt.axis('equal')
plt.show()</a:t>
            </a:r>
            <a:endParaRPr lang="en-US" altLang="zh-CN" sz="12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0010" y="57785"/>
            <a:ext cx="3843655" cy="45446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2000" b="1"/>
              <a:t>🌈 </a:t>
            </a:r>
            <a:r>
              <a:rPr lang="en-US" altLang="zh-CN" sz="2000" b="1"/>
              <a:t>Seaborn Basics</a:t>
            </a:r>
            <a:endParaRPr lang="en-US" altLang="zh-CN" sz="2000" b="1"/>
          </a:p>
          <a:p>
            <a:pPr>
              <a:spcAft>
                <a:spcPct val="60000"/>
              </a:spcAft>
            </a:pPr>
            <a:r>
              <a:rPr lang="en-US" altLang="zh-CN" sz="2000" b="1"/>
              <a:t>1. Countplot</a:t>
            </a:r>
            <a:r>
              <a:rPr lang="en-US" altLang="zh-CN"/>
              <a:t>sns.countplot(x='class', hue='survived', data=titanic)
plt.title('Survival Count by Class')
plt.show()</a:t>
            </a:r>
            <a:endParaRPr lang="en-US" altLang="zh-CN"/>
          </a:p>
          <a:p>
            <a:pPr>
              <a:spcAft>
                <a:spcPct val="60000"/>
              </a:spcAft>
            </a:pPr>
            <a:r>
              <a:rPr lang="en-US" altLang="zh-CN" sz="2000" b="1"/>
              <a:t>2. Barplot</a:t>
            </a:r>
            <a:r>
              <a:rPr lang="en-US" altLang="zh-CN"/>
              <a:t>sns.barplot(x='embark_town', y='fare', data=titanic)
plt.title('Average Fare by Embark Town')
plt.show()</a:t>
            </a:r>
            <a:endParaRPr lang="en-US" altLang="zh-CN"/>
          </a:p>
          <a:p>
            <a:pPr>
              <a:spcAft>
                <a:spcPct val="60000"/>
              </a:spcAft>
            </a:pPr>
            <a:r>
              <a:rPr lang="en-US" altLang="zh-CN" sz="2000" b="1"/>
              <a:t>3. Violinplot</a:t>
            </a:r>
            <a:r>
              <a:rPr lang="en-US" altLang="zh-CN"/>
              <a:t>sns.violinplot(x='class', y='age', hue='survived', data=titanic, split=True)
plt.title('Age Distribution by Class and Survival')
plt.show()</a:t>
            </a:r>
            <a:endParaRPr lang="en-US" altLang="zh-CN"/>
          </a:p>
          <a:p>
            <a:pPr>
              <a:spcAft>
                <a:spcPct val="60000"/>
              </a:spcAft>
            </a:pPr>
            <a:endParaRPr lang="en-US" altLang="zh-CN" b="1"/>
          </a:p>
        </p:txBody>
      </p:sp>
      <p:sp>
        <p:nvSpPr>
          <p:cNvPr id="3" name="Text Box 2"/>
          <p:cNvSpPr txBox="1"/>
          <p:nvPr/>
        </p:nvSpPr>
        <p:spPr>
          <a:xfrm>
            <a:off x="4064000" y="155575"/>
            <a:ext cx="5027295" cy="42056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2000" b="1"/>
              <a:t>📊 </a:t>
            </a:r>
            <a:r>
              <a:rPr lang="en-US" altLang="zh-CN" sz="2000" b="1"/>
              <a:t>Distribution and Regression Plots</a:t>
            </a:r>
            <a:endParaRPr lang="en-US" altLang="zh-CN" sz="2000" b="1"/>
          </a:p>
          <a:p>
            <a:pPr>
              <a:spcAft>
                <a:spcPct val="60000"/>
              </a:spcAft>
            </a:pPr>
            <a:r>
              <a:rPr lang="en-US" altLang="zh-CN" sz="2000" b="1"/>
              <a:t>1. Histplot</a:t>
            </a:r>
            <a:r>
              <a:rPr lang="en-US" altLang="zh-CN"/>
              <a:t>sns.histplot(data=titanic, x='age', bins=20, kde=True)
plt.title('Age Distribution')
plt.show()</a:t>
            </a:r>
            <a:endParaRPr lang="en-US" altLang="zh-CN"/>
          </a:p>
          <a:p>
            <a:pPr>
              <a:spcAft>
                <a:spcPct val="60000"/>
              </a:spcAft>
            </a:pPr>
            <a:r>
              <a:rPr lang="en-US" altLang="zh-CN" sz="2000" b="1"/>
              <a:t>2. Scatterplot</a:t>
            </a:r>
            <a:r>
              <a:rPr lang="en-US" altLang="zh-CN"/>
              <a:t>sns.scatterplot(x='age', y='fare', hue='survived', data=titanic)
plt.title('Fare vs Age by Survival')
plt.show()</a:t>
            </a:r>
            <a:endParaRPr lang="en-US" altLang="zh-CN"/>
          </a:p>
          <a:p>
            <a:pPr>
              <a:spcAft>
                <a:spcPct val="60000"/>
              </a:spcAft>
            </a:pPr>
            <a:r>
              <a:rPr lang="en-US" altLang="zh-CN" sz="2000" b="1"/>
              <a:t>3. Lineplot</a:t>
            </a:r>
            <a:r>
              <a:rPr lang="en-US" altLang="zh-CN"/>
              <a:t>sns.lineplot(data=titanic, x='age', y='survived')
plt.title('Survival Trend by Age')
plt.show()</a:t>
            </a:r>
            <a:endParaRPr lang="en-US" altLang="zh-CN"/>
          </a:p>
          <a:p>
            <a:pPr>
              <a:spcAft>
                <a:spcPct val="60000"/>
              </a:spcAft>
            </a:pPr>
            <a:r>
              <a:rPr lang="zh-CN" altLang="en-US" sz="2000" b="1"/>
              <a:t>🤝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0355" y="94933"/>
            <a:ext cx="5080000" cy="480123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lang="zh-CN" altLang="en-US" sz="1800" b="1"/>
              <a:t>🤝 </a:t>
            </a:r>
            <a:r>
              <a:rPr lang="en-US" altLang="zh-CN" sz="1800" b="1"/>
              <a:t>Pairplot and Heatmap</a:t>
            </a:r>
            <a:endParaRPr lang="en-US" altLang="zh-CN" sz="1800" b="1"/>
          </a:p>
          <a:p>
            <a:pPr>
              <a:spcAft>
                <a:spcPct val="60000"/>
              </a:spcAft>
            </a:pPr>
            <a:r>
              <a:rPr lang="en-US" altLang="zh-CN" sz="1800" b="1"/>
              <a:t>1. Pairplot</a:t>
            </a:r>
            <a:r>
              <a:rPr lang="en-US" altLang="zh-CN" sz="1200"/>
              <a:t>sns.pairplot(titanic[['age', 'fare', 'survived']], hue='survived')
plt.show()</a:t>
            </a:r>
            <a:endParaRPr lang="en-US" altLang="zh-CN" sz="1200"/>
          </a:p>
          <a:p>
            <a:pPr>
              <a:spcAft>
                <a:spcPct val="60000"/>
              </a:spcAft>
            </a:pPr>
            <a:r>
              <a:rPr lang="en-US" altLang="zh-CN" sz="1800" b="1"/>
              <a:t>2. Correlation Heatmap</a:t>
            </a:r>
            <a:r>
              <a:rPr lang="en-US" altLang="zh-CN" sz="1200"/>
              <a:t>corr = titanic.corr(numeric_only=True)
sns.heatmap(corr, annot=True, cmap='coolwarm', fmt='.2f')
plt.title('Correlation Heatmap')
plt.show()</a:t>
            </a:r>
            <a:endParaRPr lang="en-US" altLang="zh-CN" sz="1200"/>
          </a:p>
          <a:p>
            <a:pPr>
              <a:spcAft>
                <a:spcPct val="60000"/>
              </a:spcAft>
            </a:pPr>
            <a:r>
              <a:rPr lang="zh-CN" altLang="en-US" sz="1800" b="1"/>
              <a:t>🎭 </a:t>
            </a:r>
            <a:r>
              <a:rPr lang="en-US" altLang="zh-CN" sz="1800" b="1"/>
              <a:t>Customizing and Styling</a:t>
            </a:r>
            <a:r>
              <a:rPr lang="en-US" altLang="zh-CN" sz="1200"/>
              <a:t>sns.set_style('whitegrid')
sns.set_context('talk')
sns.barplot(x='sex', y='survived', data=titanic, palette='pastel')
plt.title('Survival Rate by Gender - Styled')
plt.show()</a:t>
            </a:r>
            <a:endParaRPr lang="en-US" altLang="zh-CN" sz="1200"/>
          </a:p>
          <a:p>
            <a:pPr>
              <a:spcAft>
                <a:spcPct val="60000"/>
              </a:spcAft>
            </a:pPr>
            <a:r>
              <a:rPr lang="zh-CN" altLang="en-US" sz="1800" b="1"/>
              <a:t>🎨 </a:t>
            </a:r>
            <a:r>
              <a:rPr lang="en-US" altLang="zh-CN" sz="1800" b="1"/>
              <a:t>Final EDA Project Task</a:t>
            </a:r>
            <a:endParaRPr lang="en-US" altLang="zh-CN" sz="1800" b="1"/>
          </a:p>
          <a:p>
            <a:r>
              <a:rPr lang="en-US" altLang="zh-CN" sz="1200"/>
              <a:t>Create a visual analysis report answering: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Who survived more? (Gender/Class/Age?)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Does age impact survival?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Fare vs survival?</a:t>
            </a:r>
            <a:endParaRPr lang="en-US" altLang="zh-CN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1755" y="53340"/>
            <a:ext cx="5080000" cy="415480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lang="zh-CN" altLang="en-US" sz="1800" b="1"/>
              <a:t>📘 </a:t>
            </a:r>
            <a:r>
              <a:rPr lang="en-US" altLang="zh-CN" sz="1800" b="1"/>
              <a:t>Module 1: Introduction to Data Visualization &amp; Titanic Dataset</a:t>
            </a:r>
            <a:endParaRPr lang="en-US" altLang="zh-CN" sz="1800" b="1"/>
          </a:p>
          <a:p>
            <a:r>
              <a:rPr lang="en-US" altLang="zh-CN" sz="1200"/>
              <a:t>Objective: Understand the purpose and value of data visualization.</a:t>
            </a:r>
            <a:endParaRPr lang="en-US" altLang="zh-CN" sz="1200"/>
          </a:p>
          <a:p>
            <a:r>
              <a:rPr lang="en-US" altLang="zh-CN" sz="1200"/>
              <a:t>Topics: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What is Data Visualization?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Why use Matplotlib and Seaborn?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Overview of Titanic dataset (features and data types)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Loading and exploring Titanic dataset using Pandas</a:t>
            </a:r>
            <a:endParaRPr lang="en-US" altLang="zh-CN" sz="1200"/>
          </a:p>
          <a:p>
            <a:r>
              <a:rPr lang="en-US" altLang="zh-CN" sz="1200"/>
              <a:t>Activities: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Load Titanic dataset using sns.load_dataset("titanic")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Use .head(), .info(), .describe() to explore</a:t>
            </a:r>
            <a:endParaRPr lang="en-US" altLang="zh-CN" sz="1200"/>
          </a:p>
          <a:p>
            <a:r>
              <a:rPr lang="en-US" altLang="zh-CN" sz="1200"/>
              <a:t>Assignment: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Write a summary of 5 interesting things from the Titanic dataset.</a:t>
            </a:r>
            <a:endParaRPr lang="en-US" altLang="zh-CN" sz="1200"/>
          </a:p>
        </p:txBody>
      </p:sp>
      <p:sp>
        <p:nvSpPr>
          <p:cNvPr id="3" name="Text Box 2"/>
          <p:cNvSpPr txBox="1"/>
          <p:nvPr/>
        </p:nvSpPr>
        <p:spPr>
          <a:xfrm>
            <a:off x="4064000" y="211455"/>
            <a:ext cx="5080000" cy="424688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lang="zh-CN" altLang="en-US" sz="1800" b="1"/>
              <a:t>📘 </a:t>
            </a:r>
            <a:r>
              <a:rPr lang="en-US" altLang="zh-CN" sz="1800" b="1"/>
              <a:t>Module 2: Matplotlib Basics</a:t>
            </a:r>
            <a:endParaRPr lang="en-US" altLang="zh-CN" sz="1800" b="1"/>
          </a:p>
          <a:p>
            <a:r>
              <a:rPr lang="en-US" altLang="zh-CN" sz="1200"/>
              <a:t>Objective: Learn to create basic plots using Matplotlib.</a:t>
            </a:r>
            <a:endParaRPr lang="en-US" altLang="zh-CN" sz="1200"/>
          </a:p>
          <a:p>
            <a:r>
              <a:rPr lang="en-US" altLang="zh-CN" sz="1200"/>
              <a:t>Topics: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Anatomy of a Matplotlib plot (figure, axes, titles, labels, legend)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plot(), bar(), scatter(), hist(), pie()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Customizing plots (color, linestyle, marker)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Adding titles, labels, and legends</a:t>
            </a:r>
            <a:endParaRPr lang="en-US" altLang="zh-CN" sz="1200"/>
          </a:p>
          <a:p>
            <a:r>
              <a:rPr lang="en-US" altLang="zh-CN" sz="1200"/>
              <a:t>Hands-on with Titanic: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Line chart showing number of passengers by age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Bar chart: Number of survivors (survived) by class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Pie chart: Gender distribution</a:t>
            </a:r>
            <a:endParaRPr lang="en-US" altLang="zh-CN" sz="1200"/>
          </a:p>
          <a:p>
            <a:r>
              <a:rPr lang="en-US" altLang="zh-CN" sz="1200"/>
              <a:t>Assignment: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Create 5 different plots using only Matplotlib on Titanic dataset.</a:t>
            </a:r>
            <a:endParaRPr lang="en-US" altLang="zh-CN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5080000" cy="415480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lang="zh-CN" altLang="en-US" sz="1800" b="1"/>
              <a:t>📘 </a:t>
            </a:r>
            <a:r>
              <a:rPr lang="en-US" altLang="zh-CN" sz="1800" b="1"/>
              <a:t>Module 3: Matplotlib Advanced Customization</a:t>
            </a:r>
            <a:endParaRPr lang="en-US" altLang="zh-CN" sz="1800" b="1"/>
          </a:p>
          <a:p>
            <a:r>
              <a:rPr lang="en-US" altLang="zh-CN" sz="1200"/>
              <a:t>Objective: Improve plot readability and aesthetics.</a:t>
            </a:r>
            <a:endParaRPr lang="en-US" altLang="zh-CN" sz="1200"/>
          </a:p>
          <a:p>
            <a:r>
              <a:rPr lang="en-US" altLang="zh-CN" sz="1200"/>
              <a:t>Topics: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Subplots with plt.subplot() and plt.subplots()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Adding annotations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Grid, ticks, spines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Saving plots as images</a:t>
            </a:r>
            <a:endParaRPr lang="en-US" altLang="zh-CN" sz="1200"/>
          </a:p>
          <a:p>
            <a:r>
              <a:rPr lang="en-US" altLang="zh-CN" sz="1200"/>
              <a:t>Hands-on with Titanic: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Create subplot grid showing survival by class and gender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Annotate highest fare-paying passenger</a:t>
            </a:r>
            <a:endParaRPr lang="en-US" altLang="zh-CN" sz="1200"/>
          </a:p>
          <a:p>
            <a:r>
              <a:rPr lang="en-US" altLang="zh-CN" sz="1200"/>
              <a:t>Assignment: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Create a dashboard of 4 Titanic plots using subplots.</a:t>
            </a:r>
            <a:endParaRPr lang="en-US" altLang="zh-CN" sz="1200"/>
          </a:p>
        </p:txBody>
      </p:sp>
      <p:sp>
        <p:nvSpPr>
          <p:cNvPr id="3" name="Text Box 2"/>
          <p:cNvSpPr txBox="1"/>
          <p:nvPr/>
        </p:nvSpPr>
        <p:spPr>
          <a:xfrm>
            <a:off x="4064000" y="194945"/>
            <a:ext cx="5080000" cy="351853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lang="zh-CN" altLang="en-US" sz="1600" b="1"/>
              <a:t>📘 </a:t>
            </a:r>
            <a:r>
              <a:rPr lang="en-US" altLang="zh-CN" sz="1600" b="1"/>
              <a:t>Module 4: Seaborn Basics – Introduction &amp; Categorical Plots</a:t>
            </a:r>
            <a:endParaRPr lang="en-US" altLang="zh-CN" sz="1600" b="1"/>
          </a:p>
          <a:p>
            <a:r>
              <a:rPr lang="en-US" altLang="zh-CN" sz="1000"/>
              <a:t>Objective: Learn to build quick statistical plots using Seaborn.</a:t>
            </a:r>
            <a:endParaRPr lang="en-US" altLang="zh-CN" sz="1000"/>
          </a:p>
          <a:p>
            <a:r>
              <a:rPr lang="en-US" altLang="zh-CN" sz="1000"/>
              <a:t>Topics:</a:t>
            </a:r>
            <a:endParaRPr lang="en-US" altLang="zh-CN" sz="1000"/>
          </a:p>
          <a:p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Overview of Seaborn aesthetics and themes</a:t>
            </a:r>
            <a:endParaRPr lang="en-US" altLang="zh-CN" sz="1000"/>
          </a:p>
          <a:p>
            <a:pPr>
              <a:buFont typeface="Arial" panose="020B0604020202020204"/>
              <a:buChar char="•"/>
            </a:pPr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countplot(), barplot(), boxplot(), violinplot()</a:t>
            </a:r>
            <a:endParaRPr lang="en-US" altLang="zh-CN" sz="1000"/>
          </a:p>
          <a:p>
            <a:pPr>
              <a:buFont typeface="Arial" panose="020B0604020202020204"/>
              <a:buChar char="•"/>
            </a:pPr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Color palettes and hue, col, row parameters</a:t>
            </a:r>
            <a:endParaRPr lang="en-US" altLang="zh-CN" sz="1000"/>
          </a:p>
          <a:p>
            <a:r>
              <a:rPr lang="en-US" altLang="zh-CN" sz="1000"/>
              <a:t>Hands-on with Titanic:</a:t>
            </a:r>
            <a:endParaRPr lang="en-US" altLang="zh-CN" sz="1000"/>
          </a:p>
          <a:p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countplot() of survivors by class and gender</a:t>
            </a:r>
            <a:endParaRPr lang="en-US" altLang="zh-CN" sz="1000"/>
          </a:p>
          <a:p>
            <a:pPr>
              <a:buFont typeface="Arial" panose="020B0604020202020204"/>
              <a:buChar char="•"/>
            </a:pPr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barplot() of average fare by embark_town</a:t>
            </a:r>
            <a:endParaRPr lang="en-US" altLang="zh-CN" sz="1000"/>
          </a:p>
          <a:p>
            <a:pPr>
              <a:buFont typeface="Arial" panose="020B0604020202020204"/>
              <a:buChar char="•"/>
            </a:pPr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violinplot() of age distribution by class</a:t>
            </a:r>
            <a:endParaRPr lang="en-US" altLang="zh-CN" sz="1000"/>
          </a:p>
          <a:p>
            <a:r>
              <a:rPr lang="en-US" altLang="zh-CN" sz="1000"/>
              <a:t>Assignment:</a:t>
            </a:r>
            <a:endParaRPr lang="en-US" altLang="zh-CN" sz="1000"/>
          </a:p>
          <a:p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Use at least 3 categorical plots to explore survival vs different features.</a:t>
            </a:r>
            <a:endParaRPr lang="en-US" altLang="zh-CN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61950" y="182880"/>
            <a:ext cx="3904615" cy="32302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200"/>
              <a:t>📘</a:t>
            </a:r>
            <a:r>
              <a:rPr lang="en-US" altLang="en-US" sz="1200"/>
              <a:t> Module 5: Seaborn for Numerical Variables</a:t>
            </a:r>
            <a:endParaRPr lang="en-US" altLang="en-US" sz="1200"/>
          </a:p>
          <a:p>
            <a:endParaRPr lang="en-US" altLang="en-US" sz="1200"/>
          </a:p>
          <a:p>
            <a:r>
              <a:rPr lang="en-US" altLang="zh-CN" sz="1200"/>
              <a:t>Objective: Visualize distributions and relationships between numeric variables.</a:t>
            </a:r>
            <a:endParaRPr lang="en-US" altLang="zh-CN" sz="1200"/>
          </a:p>
          <a:p>
            <a:r>
              <a:rPr lang="en-US" altLang="zh-CN" sz="1200"/>
              <a:t>Topics: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histplot(), distplot() (legacy), kdeplot()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scatterplot(), lineplot(), regplot()</a:t>
            </a:r>
            <a:endParaRPr lang="en-US" altLang="zh-CN" sz="1200"/>
          </a:p>
          <a:p>
            <a:r>
              <a:rPr lang="en-US" altLang="zh-CN" sz="1200"/>
              <a:t>Hands-on with Titanic:</a:t>
            </a:r>
            <a:endParaRPr lang="en-US" altLang="zh-CN" sz="1200"/>
          </a:p>
          <a:p>
            <a:pPr lvl="4">
              <a:buFont typeface="Arial" panose="020B0604020202020204"/>
              <a:buChar char="•"/>
            </a:pPr>
            <a:r>
              <a:rPr lang="en-US" altLang="zh-CN" sz="1200"/>
              <a:t>Age distribution using histplot()</a:t>
            </a:r>
            <a:endParaRPr lang="en-US" altLang="zh-CN" sz="1200"/>
          </a:p>
          <a:p>
            <a:pPr lvl="4">
              <a:buFont typeface="Arial" panose="020B0604020202020204"/>
              <a:buChar char="•"/>
            </a:pPr>
            <a:endParaRPr lang="en-US" altLang="zh-CN" sz="1200"/>
          </a:p>
          <a:p>
            <a:pPr lvl="4">
              <a:buFont typeface="Arial" panose="020B0604020202020204"/>
              <a:buChar char="•"/>
            </a:pPr>
            <a:r>
              <a:rPr lang="en-US" altLang="zh-CN" sz="1200"/>
              <a:t>Fare vs age scatterplot() with survival as hue</a:t>
            </a:r>
            <a:endParaRPr lang="en-US" altLang="zh-CN" sz="1200"/>
          </a:p>
          <a:p>
            <a:pPr lvl="4">
              <a:buFont typeface="Arial" panose="020B0604020202020204"/>
              <a:buChar char="•"/>
            </a:pPr>
            <a:endParaRPr lang="en-US" altLang="zh-CN" sz="1200"/>
          </a:p>
          <a:p>
            <a:pPr lvl="4">
              <a:buFont typeface="Arial" panose="020B0604020202020204"/>
              <a:buChar char="•"/>
            </a:pPr>
            <a:r>
              <a:rPr lang="en-US" altLang="zh-CN" sz="1200"/>
              <a:t>Survival trend by age using lineplot()</a:t>
            </a:r>
            <a:endParaRPr lang="en-US" altLang="zh-CN" sz="1200"/>
          </a:p>
          <a:p>
            <a:pPr lvl="4"/>
            <a:r>
              <a:rPr lang="en-US" altLang="zh-CN" sz="1200"/>
              <a:t>Assignment: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Plot distribution of age and fare; interpret the shapes.</a:t>
            </a:r>
            <a:endParaRPr lang="en-US" altLang="zh-CN" sz="1200"/>
          </a:p>
        </p:txBody>
      </p:sp>
      <p:sp>
        <p:nvSpPr>
          <p:cNvPr id="3" name="Text Box 2"/>
          <p:cNvSpPr txBox="1"/>
          <p:nvPr/>
        </p:nvSpPr>
        <p:spPr>
          <a:xfrm>
            <a:off x="4204970" y="182880"/>
            <a:ext cx="4939030" cy="29641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1600" b="1"/>
              <a:t>📘 </a:t>
            </a:r>
            <a:r>
              <a:rPr lang="en-US" altLang="zh-CN" sz="1600" b="1"/>
              <a:t>Module 6: Seaborn Pairwise &amp; Matrix Plots</a:t>
            </a:r>
            <a:endParaRPr lang="en-US" altLang="zh-CN" sz="1600" b="1"/>
          </a:p>
          <a:p>
            <a:r>
              <a:rPr lang="en-US" altLang="zh-CN" sz="1000"/>
              <a:t>Objective: Use pairwise and heatmap plots for multivariate insights.</a:t>
            </a:r>
            <a:endParaRPr lang="en-US" altLang="zh-CN" sz="1000"/>
          </a:p>
          <a:p>
            <a:r>
              <a:rPr lang="en-US" altLang="zh-CN" sz="1000"/>
              <a:t>Topics:</a:t>
            </a:r>
            <a:endParaRPr lang="en-US" altLang="zh-CN" sz="1000"/>
          </a:p>
          <a:p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pairplot(), jointplot()</a:t>
            </a:r>
            <a:endParaRPr lang="en-US" altLang="zh-CN" sz="1000"/>
          </a:p>
          <a:p>
            <a:pPr>
              <a:buFont typeface="Arial" panose="020B0604020202020204"/>
              <a:buChar char="•"/>
            </a:pPr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heatmap() and correlation matrix</a:t>
            </a:r>
            <a:endParaRPr lang="en-US" altLang="zh-CN" sz="1000"/>
          </a:p>
          <a:p>
            <a:pPr>
              <a:buFont typeface="Arial" panose="020B0604020202020204"/>
              <a:buChar char="•"/>
            </a:pPr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Customizing annotations and colormap</a:t>
            </a:r>
            <a:endParaRPr lang="en-US" altLang="zh-CN" sz="1000"/>
          </a:p>
          <a:p>
            <a:r>
              <a:rPr lang="en-US" altLang="zh-CN" sz="1000"/>
              <a:t>Hands-on with Titanic:</a:t>
            </a:r>
            <a:endParaRPr lang="en-US" altLang="zh-CN" sz="1000"/>
          </a:p>
          <a:p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Correlation heatmap of numeric features</a:t>
            </a:r>
            <a:endParaRPr lang="en-US" altLang="zh-CN" sz="1000"/>
          </a:p>
          <a:p>
            <a:pPr>
              <a:buFont typeface="Arial" panose="020B0604020202020204"/>
              <a:buChar char="•"/>
            </a:pPr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pairplot() with hue="survived"</a:t>
            </a:r>
            <a:endParaRPr lang="en-US" altLang="zh-CN" sz="1000"/>
          </a:p>
          <a:p>
            <a:r>
              <a:rPr lang="en-US" altLang="zh-CN" sz="1000"/>
              <a:t>Assignment:</a:t>
            </a:r>
            <a:endParaRPr lang="en-US" altLang="zh-CN" sz="1000"/>
          </a:p>
          <a:p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Create heatmap and describe 2-3 interesting correlations.</a:t>
            </a:r>
            <a:endParaRPr lang="en-US" altLang="zh-CN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-317"/>
            <a:ext cx="5080000" cy="435991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lang="zh-CN" altLang="en-US" sz="2000" b="1"/>
              <a:t>📘 </a:t>
            </a:r>
            <a:r>
              <a:rPr lang="en-US" altLang="zh-CN" sz="2000" b="1"/>
              <a:t>Module 7: Advanced Plot Styling &amp; Themes</a:t>
            </a:r>
            <a:endParaRPr lang="en-US" altLang="zh-CN" sz="2000" b="1"/>
          </a:p>
          <a:p>
            <a:r>
              <a:rPr lang="en-US" altLang="zh-CN"/>
              <a:t>Objective: Make plots presentation-ready.</a:t>
            </a:r>
            <a:endParaRPr lang="en-US" altLang="zh-CN"/>
          </a:p>
          <a:p>
            <a:r>
              <a:rPr lang="en-US" altLang="zh-CN"/>
              <a:t>Topics:</a:t>
            </a:r>
            <a:endParaRPr lang="en-US" altLang="zh-CN"/>
          </a:p>
          <a:p>
            <a:endParaRPr lang="en-US" altLang="zh-CN"/>
          </a:p>
          <a:p>
            <a:pPr>
              <a:buFont typeface="Arial" panose="020B0604020202020204"/>
              <a:buChar char="•"/>
            </a:pPr>
            <a:r>
              <a:rPr lang="en-US" altLang="zh-CN"/>
              <a:t>Seaborn themes (darkgrid, whitegrid, etc.)</a:t>
            </a:r>
            <a:endParaRPr lang="en-US" altLang="zh-CN"/>
          </a:p>
          <a:p>
            <a:pPr>
              <a:buFont typeface="Arial" panose="020B0604020202020204"/>
              <a:buChar char="•"/>
            </a:pPr>
            <a:endParaRPr lang="en-US" altLang="zh-CN"/>
          </a:p>
          <a:p>
            <a:pPr>
              <a:buFont typeface="Arial" panose="020B0604020202020204"/>
              <a:buChar char="•"/>
            </a:pPr>
            <a:r>
              <a:rPr lang="en-US" altLang="zh-CN"/>
              <a:t>Using set_context() and set_style()</a:t>
            </a:r>
            <a:endParaRPr lang="en-US" altLang="zh-CN"/>
          </a:p>
          <a:p>
            <a:pPr>
              <a:buFont typeface="Arial" panose="020B0604020202020204"/>
              <a:buChar char="•"/>
            </a:pPr>
            <a:endParaRPr lang="en-US" altLang="zh-CN"/>
          </a:p>
          <a:p>
            <a:pPr>
              <a:buFont typeface="Arial" panose="020B0604020202020204"/>
              <a:buChar char="•"/>
            </a:pPr>
            <a:r>
              <a:rPr lang="en-US" altLang="zh-CN"/>
              <a:t>Adjusting figure size, aspect ratios</a:t>
            </a:r>
            <a:endParaRPr lang="en-US" altLang="zh-CN"/>
          </a:p>
          <a:p>
            <a:r>
              <a:rPr lang="en-US" altLang="zh-CN"/>
              <a:t>Hands-on with Titanic:</a:t>
            </a:r>
            <a:endParaRPr lang="en-US" altLang="zh-CN"/>
          </a:p>
          <a:p>
            <a:endParaRPr lang="en-US" altLang="zh-CN"/>
          </a:p>
          <a:p>
            <a:pPr>
              <a:buFont typeface="Arial" panose="020B0604020202020204"/>
              <a:buChar char="•"/>
            </a:pPr>
            <a:r>
              <a:rPr lang="en-US" altLang="zh-CN"/>
              <a:t>Recreate previous plots using different themes</a:t>
            </a:r>
            <a:endParaRPr lang="en-US" altLang="zh-CN"/>
          </a:p>
          <a:p>
            <a:pPr>
              <a:buFont typeface="Arial" panose="020B0604020202020204"/>
              <a:buChar char="•"/>
            </a:pPr>
            <a:endParaRPr lang="en-US" altLang="zh-CN"/>
          </a:p>
          <a:p>
            <a:pPr>
              <a:buFont typeface="Arial" panose="020B0604020202020204"/>
              <a:buChar char="•"/>
            </a:pPr>
            <a:r>
              <a:rPr lang="en-US" altLang="zh-CN"/>
              <a:t>Prepare plots for report/presentation</a:t>
            </a:r>
            <a:endParaRPr lang="en-US" altLang="zh-CN"/>
          </a:p>
          <a:p>
            <a:r>
              <a:rPr lang="en-US" altLang="zh-CN"/>
              <a:t>Assignment:</a:t>
            </a:r>
            <a:endParaRPr lang="en-US" altLang="zh-CN"/>
          </a:p>
          <a:p>
            <a:endParaRPr lang="en-US" altLang="zh-CN"/>
          </a:p>
          <a:p>
            <a:pPr>
              <a:buFont typeface="Arial" panose="020B0604020202020204"/>
              <a:buChar char="•"/>
            </a:pPr>
            <a:r>
              <a:rPr lang="en-US" altLang="zh-CN"/>
              <a:t>Create 3 styled plots suitable for a business report.</a:t>
            </a:r>
            <a:endParaRPr lang="en-US" altLang="zh-CN"/>
          </a:p>
        </p:txBody>
      </p:sp>
      <p:sp>
        <p:nvSpPr>
          <p:cNvPr id="3" name="Text Box 2"/>
          <p:cNvSpPr txBox="1"/>
          <p:nvPr/>
        </p:nvSpPr>
        <p:spPr>
          <a:xfrm>
            <a:off x="4064000" y="410845"/>
            <a:ext cx="5080000" cy="4128135"/>
          </a:xfrm>
          <a:prstGeom prst="rect">
            <a:avLst/>
          </a:prstGeom>
        </p:spPr>
        <p:txBody>
          <a:bodyPr>
            <a:spAutoFit/>
          </a:bodyPr>
          <a:p>
            <a:pPr indent="0">
              <a:buFont typeface="Arial" panose="020B0604020202020204"/>
              <a:buNone/>
            </a:pPr>
            <a:r>
              <a:rPr lang="zh-CN" altLang="en-US" b="1"/>
              <a:t>📘 </a:t>
            </a:r>
            <a:r>
              <a:rPr lang="en-US" altLang="zh-CN" b="1"/>
              <a:t>Module 8: Plotting for EDA Storytelling (Mini Project)</a:t>
            </a:r>
            <a:endParaRPr lang="en-US" altLang="zh-CN" b="1"/>
          </a:p>
          <a:p>
            <a:r>
              <a:rPr lang="en-US" altLang="zh-CN" sz="900"/>
              <a:t>Objective: Use plots to tell a story.</a:t>
            </a:r>
            <a:endParaRPr lang="en-US" altLang="zh-CN" sz="900"/>
          </a:p>
          <a:p>
            <a:r>
              <a:rPr lang="en-US" altLang="zh-CN" sz="900"/>
              <a:t>Task:</a:t>
            </a:r>
            <a:endParaRPr lang="en-US" altLang="zh-CN" sz="900"/>
          </a:p>
          <a:p>
            <a:endParaRPr lang="en-US" altLang="zh-CN" sz="900"/>
          </a:p>
          <a:p>
            <a:pPr>
              <a:buFont typeface="Arial" panose="020B0604020202020204"/>
              <a:buChar char="•"/>
            </a:pPr>
            <a:r>
              <a:rPr lang="en-US" altLang="zh-CN" sz="900"/>
              <a:t>Create an EDA (Exploratory Data Analysis) storyline using 6–8 visualizations.</a:t>
            </a:r>
            <a:endParaRPr lang="en-US" altLang="zh-CN" sz="900"/>
          </a:p>
          <a:p>
            <a:pPr>
              <a:buFont typeface="Arial" panose="020B0604020202020204"/>
              <a:buChar char="•"/>
            </a:pPr>
            <a:endParaRPr lang="en-US" altLang="zh-CN" sz="900"/>
          </a:p>
          <a:p>
            <a:pPr>
              <a:buFont typeface="Arial" panose="020B0604020202020204"/>
              <a:buChar char="•"/>
            </a:pPr>
            <a:r>
              <a:rPr lang="en-US" altLang="zh-CN" sz="900"/>
              <a:t>Interpret and explain: “Who had the highest chances of survival?”</a:t>
            </a:r>
            <a:endParaRPr lang="en-US" altLang="zh-CN" sz="900"/>
          </a:p>
          <a:p>
            <a:r>
              <a:rPr lang="en-US" altLang="zh-CN" sz="900"/>
              <a:t>Expected skills:</a:t>
            </a:r>
            <a:endParaRPr lang="en-US" altLang="zh-CN" sz="900"/>
          </a:p>
          <a:p>
            <a:endParaRPr lang="en-US" altLang="zh-CN" sz="900"/>
          </a:p>
          <a:p>
            <a:pPr>
              <a:buFont typeface="Arial" panose="020B0604020202020204"/>
              <a:buChar char="•"/>
            </a:pPr>
            <a:r>
              <a:rPr lang="en-US" altLang="zh-CN" sz="900"/>
              <a:t>Use both Matplotlib and Seaborn effectively</a:t>
            </a:r>
            <a:endParaRPr lang="en-US" altLang="zh-CN" sz="900"/>
          </a:p>
          <a:p>
            <a:pPr>
              <a:buFont typeface="Arial" panose="020B0604020202020204"/>
              <a:buChar char="•"/>
            </a:pPr>
            <a:endParaRPr lang="en-US" altLang="zh-CN" sz="900"/>
          </a:p>
          <a:p>
            <a:pPr>
              <a:buFont typeface="Arial" panose="020B0604020202020204"/>
              <a:buChar char="•"/>
            </a:pPr>
            <a:r>
              <a:rPr lang="en-US" altLang="zh-CN" sz="900"/>
              <a:t>Visual storytelling</a:t>
            </a:r>
            <a:endParaRPr lang="en-US" altLang="zh-CN" sz="900"/>
          </a:p>
          <a:p>
            <a:pPr>
              <a:buFont typeface="Arial" panose="020B0604020202020204"/>
              <a:buChar char="•"/>
            </a:pPr>
            <a:endParaRPr lang="en-US" altLang="zh-CN" sz="900"/>
          </a:p>
          <a:p>
            <a:pPr>
              <a:buFont typeface="Arial" panose="020B0604020202020204"/>
              <a:buChar char="•"/>
            </a:pPr>
            <a:r>
              <a:rPr lang="en-US" altLang="zh-CN" sz="900"/>
              <a:t>Use of subplots, titles, colors for narrative</a:t>
            </a:r>
            <a:endParaRPr lang="en-US" altLang="zh-CN" sz="900"/>
          </a:p>
          <a:p>
            <a:pPr>
              <a:spcAft>
                <a:spcPct val="60000"/>
              </a:spcAft>
            </a:pPr>
            <a:r>
              <a:rPr lang="zh-CN" altLang="en-US" b="1"/>
              <a:t>🎯 </a:t>
            </a:r>
            <a:r>
              <a:rPr lang="en-US" altLang="zh-CN" b="1"/>
              <a:t>Capstone Assignment</a:t>
            </a:r>
            <a:endParaRPr lang="en-US" altLang="zh-CN" b="1"/>
          </a:p>
          <a:p>
            <a:r>
              <a:rPr lang="en-US" altLang="zh-CN" sz="900"/>
              <a:t>Title:“Visual Titanic” – End-to-End Visualization Report</a:t>
            </a:r>
            <a:endParaRPr lang="en-US" altLang="zh-CN" sz="900"/>
          </a:p>
          <a:p>
            <a:r>
              <a:rPr lang="en-US" altLang="zh-CN" sz="900"/>
              <a:t>Deliverables:</a:t>
            </a:r>
            <a:endParaRPr lang="en-US" altLang="zh-CN" sz="900"/>
          </a:p>
          <a:p>
            <a:endParaRPr lang="en-US" altLang="zh-CN" sz="900"/>
          </a:p>
          <a:p>
            <a:pPr>
              <a:buFont typeface="Arial" panose="020B0604020202020204"/>
              <a:buChar char="•"/>
            </a:pPr>
            <a:r>
              <a:rPr lang="en-US" altLang="zh-CN" sz="900"/>
              <a:t>One Jupyter notebook (cleaned and well-commented)</a:t>
            </a:r>
            <a:endParaRPr lang="en-US" altLang="zh-CN" sz="900"/>
          </a:p>
          <a:p>
            <a:pPr>
              <a:buFont typeface="Arial" panose="020B0604020202020204"/>
              <a:buChar char="•"/>
            </a:pPr>
            <a:endParaRPr lang="en-US" altLang="zh-CN" sz="900"/>
          </a:p>
          <a:p>
            <a:pPr>
              <a:buFont typeface="Arial" panose="020B0604020202020204"/>
              <a:buChar char="•"/>
            </a:pPr>
            <a:r>
              <a:rPr lang="en-US" altLang="zh-CN" sz="900"/>
              <a:t>At least:</a:t>
            </a:r>
            <a:endParaRPr lang="en-US" altLang="zh-CN" sz="900"/>
          </a:p>
          <a:p>
            <a:pPr>
              <a:buFont typeface="Arial" panose="020B0604020202020204"/>
              <a:buChar char="•"/>
            </a:pPr>
            <a:endParaRPr lang="en-US" altLang="zh-CN" sz="900"/>
          </a:p>
          <a:p>
            <a:pPr lvl="1">
              <a:buFont typeface="Arial" panose="020B0604020202020204"/>
              <a:buChar char="◦"/>
            </a:pPr>
            <a:r>
              <a:rPr lang="en-US" altLang="zh-CN" sz="900"/>
              <a:t>3 Matplotlib plots</a:t>
            </a:r>
            <a:endParaRPr lang="en-US" altLang="zh-CN" sz="900"/>
          </a:p>
          <a:p>
            <a:pPr lvl="1">
              <a:buFont typeface="Arial" panose="020B0604020202020204"/>
              <a:buChar char="◦"/>
            </a:pPr>
            <a:endParaRPr lang="en-US" altLang="zh-CN" sz="900"/>
          </a:p>
          <a:p>
            <a:pPr lvl="1">
              <a:buFont typeface="Arial" panose="020B0604020202020204"/>
              <a:buChar char="◦"/>
            </a:pPr>
            <a:r>
              <a:rPr lang="en-US" altLang="zh-CN" sz="900"/>
              <a:t>5 Seaborn plots (with at least 1 pairplot and 1 heatmap)</a:t>
            </a:r>
            <a:endParaRPr lang="en-US" altLang="zh-CN" sz="900"/>
          </a:p>
          <a:p>
            <a:pPr lvl="1">
              <a:buFont typeface="Arial" panose="020B0604020202020204"/>
              <a:buChar char="◦"/>
            </a:pPr>
            <a:endParaRPr lang="en-US" altLang="zh-CN" sz="900"/>
          </a:p>
          <a:p>
            <a:pPr lvl="1">
              <a:buFont typeface="Arial" panose="020B0604020202020204"/>
              <a:buChar char="◦"/>
            </a:pPr>
            <a:r>
              <a:rPr lang="en-US" altLang="zh-CN" sz="900"/>
              <a:t>Plot storytelling with conclusions</a:t>
            </a:r>
            <a:endParaRPr lang="en-US" altLang="zh-CN"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01370" y="602932"/>
            <a:ext cx="5080000" cy="206121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install 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pip install matplotlib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pip install seaborn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import matplotlib.pyplot as plt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import seaborn as sns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https://matplotlib.org/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https://seaborn.pydata.org/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00685" y="345758"/>
            <a:ext cx="5080000" cy="289179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data 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importnumpyasnp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importpandasaspd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d1= [1,2,3,4,5,6]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create  line graph using plot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plt.plot(d1)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plt.show() # only display the plot 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x = np.linspace(0,10, 100)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y = np.linspace(1,30)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x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73405" y="3335973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plt.plot(np.linspace(1,50,20))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data = np.random.randint(1,50,20)</a:t>
            </a:r>
            <a:endParaRPr lang="en-US" altLang="en-US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9860" y="146050"/>
            <a:ext cx="5080000" cy="255333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sz="2000" b="1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multiple lines in single plot</a:t>
            </a:r>
            <a:endParaRPr lang="en-US" altLang="zh-CN" sz="2000" b="1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plt.figure(figsize=(5,5))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x=np.linspace(0, 2, 100)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plt.plot(x, x, label='linear')  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plt.plot(x, x**2, label='quadratic')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plt.plot(x, x**3, label='cubic')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plt.xlabel('x label')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plt.ylabel('y label')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plt.title("Simple Plot")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plt.legend()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659630" y="295910"/>
            <a:ext cx="4201795" cy="18764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1800" b="1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seaborn use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import seaborn as sns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sns.lineplot(x=x,y=x, label='linear')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sns.lineplot(x=x,y=x**2, label='q')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sns.lineplot(x=x,y=x**3, label='c')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plt.title(" line graph")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12659</Words>
  <Application>WPS Presentation</Application>
  <PresentationFormat/>
  <Paragraphs>540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Arial</vt:lpstr>
      <vt:lpstr>Microsoft YaHei</vt:lpstr>
      <vt:lpstr>Arial Unicode MS</vt:lpstr>
      <vt:lpstr>Google Sans</vt:lpstr>
      <vt:lpstr>Segoe Print</vt:lpstr>
      <vt:lpstr>Consolas</vt:lpstr>
      <vt:lpstr>monospace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Sahil</cp:lastModifiedBy>
  <cp:revision>65</cp:revision>
  <dcterms:created xsi:type="dcterms:W3CDTF">2024-09-27T11:43:00Z</dcterms:created>
  <dcterms:modified xsi:type="dcterms:W3CDTF">2025-05-20T11:38:36Z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85DA3930B6B94777A172DEECC1807C57_12</vt:lpwstr>
  </property>
  <property fmtid="{D5CDD505-2E9C-101B-9397-08002B2CF9AE}" pid="3" name="KSOProductBuildVer">
    <vt:lpwstr>1033-12.2.0.21179</vt:lpwstr>
  </property>
</Properties>
</file>