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68" r:id="rId3"/>
    <p:sldId id="394" r:id="rId4"/>
    <p:sldId id="395" r:id="rId5"/>
    <p:sldId id="393" r:id="rId6"/>
    <p:sldId id="391" r:id="rId7"/>
    <p:sldId id="392" r:id="rId8"/>
    <p:sldId id="3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99335" y="593090"/>
            <a:ext cx="3049905" cy="768350"/>
          </a:xfrm>
          <a:prstGeom prst="rect">
            <a:avLst/>
          </a:prstGeom>
          <a:noFill/>
        </p:spPr>
        <p:txBody>
          <a:bodyPr wrap="square" rtlCol="0" anchor="t">
            <a:spAutoFit/>
          </a:bodyPr>
          <a:p>
            <a:r>
              <a:rPr lang="en-US" altLang="en-IN" sz="4400" b="1">
                <a:solidFill>
                  <a:srgbClr val="FF0000"/>
                </a:solidFill>
                <a:effectLst>
                  <a:outerShdw blurRad="38100" dist="38100" dir="2700000" algn="tl">
                    <a:srgbClr val="000000">
                      <a:alpha val="43137"/>
                    </a:srgbClr>
                  </a:outerShdw>
                </a:effectLst>
                <a:sym typeface="+mn-ea"/>
              </a:rPr>
              <a:t>ANN </a:t>
            </a:r>
            <a:r>
              <a:rPr lang="en-IN" altLang="en-US" sz="4400" b="1">
                <a:solidFill>
                  <a:srgbClr val="FF0000"/>
                </a:solidFill>
                <a:effectLst>
                  <a:outerShdw blurRad="38100" dist="38100" dir="2700000" algn="tl">
                    <a:srgbClr val="000000">
                      <a:alpha val="43137"/>
                    </a:srgbClr>
                  </a:outerShdw>
                </a:effectLst>
                <a:sym typeface="+mn-ea"/>
              </a:rPr>
              <a:t>NLP</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3556000" y="2029142"/>
            <a:ext cx="5080000" cy="2306955"/>
          </a:xfrm>
          <a:prstGeom prst="rect">
            <a:avLst/>
          </a:prstGeom>
        </p:spPr>
        <p:txBody>
          <a:bodyPr>
            <a:spAutoFit/>
          </a:bodyPr>
          <a:p>
            <a:pPr marL="0" indent="0"/>
            <a:r>
              <a:rPr sz="1600" b="0" i="0">
                <a:solidFill>
                  <a:srgbClr val="001D35"/>
                </a:solidFill>
                <a:latin typeface="Arial" panose="020B0604020202020204" pitchFamily="34" charset="0"/>
                <a:ea typeface="Google Sans"/>
                <a:cs typeface="Arial" panose="020B0604020202020204" pitchFamily="34" charset="0"/>
              </a:rPr>
              <a:t>Artificial neural networks (ANNs) are a powerful approach for text classification, a core task in natural language processing (NLP). They excel at learning patterns in text data and classifying it into predefined categories. ANNs, particularly those like Recurrent Neural Networks (RNNs) and Convolutional Neural Networks (CNNs), are well-suited for capturing the sequential and contextual nature of language, making them effective for various NLP tasks. </a:t>
            </a:r>
            <a:endParaRPr sz="1600" b="0" i="0">
              <a:solidFill>
                <a:srgbClr val="001D35"/>
              </a:solidFill>
              <a:latin typeface="Arial" panose="020B0604020202020204" pitchFamily="34" charset="0"/>
              <a:ea typeface="Google Sans"/>
              <a:cs typeface="Arial" panose="020B0604020202020204" pitchFamily="34" charset="0"/>
            </a:endParaRPr>
          </a:p>
        </p:txBody>
      </p:sp>
      <p:sp>
        <p:nvSpPr>
          <p:cNvPr id="4" name="Text Box 3"/>
          <p:cNvSpPr txBox="1"/>
          <p:nvPr/>
        </p:nvSpPr>
        <p:spPr>
          <a:xfrm>
            <a:off x="1586865" y="4690745"/>
            <a:ext cx="9018270" cy="645160"/>
          </a:xfrm>
          <a:prstGeom prst="rect">
            <a:avLst/>
          </a:prstGeom>
          <a:noFill/>
        </p:spPr>
        <p:txBody>
          <a:bodyPr wrap="square" rtlCol="0" anchor="t">
            <a:spAutoFit/>
          </a:bodyPr>
          <a:p>
            <a:r>
              <a:rPr lang="en-US" altLang="en-US"/>
              <a:t>https://www.kaggle.com/code/aggarwalrahul/5-nlp-specialization-text-classification-ann</a:t>
            </a:r>
            <a:endParaRPr lang="en-US" altLang="en-US"/>
          </a:p>
          <a:p>
            <a:r>
              <a:rPr lang="en-US" altLang="en-US"/>
              <a:t>https://medium.com/@gk_/text-classification-using-neural-networks-f5cd7b8765c6</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46760" y="158115"/>
            <a:ext cx="8922385" cy="6637020"/>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How ANNs are used for text classification:</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AutoNum type="arabicPeriod"/>
            </a:pPr>
            <a:r>
              <a:rPr sz="1600" b="1" i="0">
                <a:solidFill>
                  <a:srgbClr val="001D35"/>
                </a:solidFill>
                <a:latin typeface="Arial" panose="020B0604020202020204" pitchFamily="34" charset="0"/>
                <a:ea typeface="Google Sans"/>
                <a:cs typeface="Arial" panose="020B0604020202020204" pitchFamily="34" charset="0"/>
              </a:rPr>
              <a:t>1. Text Preprocessing:</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Text data is often preprocessed to prepare it for the neural network. This can include steps like:</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Tokenization: Breaking down text into individual words or phrases.</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Lowercasing: Converting text to lowercase for consistency.</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Removing stop words: Eliminating common words like "the," "a," and "is."</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Stemming/Lemmatization: Reducing words to their base forms.</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ct val="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Vectorization: Representing words or phrases as numerical vectors, which can be done using techniques like Bag-of-Words, TF-IDF, or word embeddings.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ct val="0"/>
              </a:spcAft>
              <a:buFont typeface="Arial" panose="020B0604020202020204"/>
              <a:buNone/>
            </a:pP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AutoNum type="arabicPeriod"/>
            </a:pPr>
            <a:r>
              <a:rPr sz="1600" b="1" i="0">
                <a:solidFill>
                  <a:srgbClr val="001D35"/>
                </a:solidFill>
                <a:latin typeface="Arial" panose="020B0604020202020204" pitchFamily="34" charset="0"/>
                <a:ea typeface="Google Sans"/>
                <a:cs typeface="Arial" panose="020B0604020202020204" pitchFamily="34" charset="0"/>
              </a:rPr>
              <a:t>2. Model Architecture:</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Different ANN architectures are used depending on the task:</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Feedforward Neural Networks: A basic network where information flows in one direction from input to output, suitable for tasks like simple text classification. </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Recurrent Neural Networks (RNNs): Designed to handle sequential data, RNNs can capture context and dependencies between words, making them ideal for tasks like sentiment analysis, text summarization, and machine translation. </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Convolutional Neural Networks (CNNs): CNNs are used to extract features from text, and then use these features to classify the text into predefined categories. </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ct val="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Long Short-Term Memory (LSTM) networks: A type of RNN that can handle long-range dependencies in text.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140" y="127635"/>
            <a:ext cx="11719560" cy="6764655"/>
          </a:xfrm>
          <a:prstGeom prst="rect">
            <a:avLst/>
          </a:prstGeom>
        </p:spPr>
        <p:txBody>
          <a:bodyPr wrap="square">
            <a:spAutoFit/>
          </a:bodyPr>
          <a:p>
            <a:pPr marL="0" indent="0">
              <a:lnSpc>
                <a:spcPct val="100000"/>
              </a:lnSpc>
              <a:spcBef>
                <a:spcPct val="0"/>
              </a:spcBef>
              <a:spcAft>
                <a:spcPts val="400"/>
              </a:spcAft>
              <a:buAutoNum type="arabicPeriod"/>
            </a:pPr>
            <a:r>
              <a:rPr sz="1600" b="1" i="0">
                <a:solidFill>
                  <a:srgbClr val="001D35"/>
                </a:solidFill>
                <a:latin typeface="Arial" panose="020B0604020202020204" pitchFamily="34" charset="0"/>
                <a:ea typeface="Google Sans"/>
                <a:cs typeface="Arial" panose="020B0604020202020204" pitchFamily="34" charset="0"/>
              </a:rPr>
              <a:t>3. Training:</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The ANN model learns by processing a large dataset of labeled text examples.</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ts val="40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The model adjusts its internal parameters (weights and biases) to minimize the difference between its predictions and the actual labels.</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ct val="0"/>
              </a:spcAft>
              <a:buFont typeface="Arial" panose="020B0604020202020204"/>
              <a:buChar char="◦"/>
            </a:pPr>
            <a:r>
              <a:rPr sz="1600" b="0" i="0">
                <a:solidFill>
                  <a:srgbClr val="545D7E"/>
                </a:solidFill>
                <a:latin typeface="Arial" panose="020B0604020202020204" pitchFamily="34" charset="0"/>
                <a:ea typeface="Google Sans"/>
                <a:cs typeface="Arial" panose="020B0604020202020204" pitchFamily="34" charset="0"/>
              </a:rPr>
              <a:t>Techniques like backpropagation and optimization algorithms are used to train the network. </a:t>
            </a:r>
            <a:endParaRPr sz="1600" b="0" i="0">
              <a:solidFill>
                <a:srgbClr val="545D7E"/>
              </a:solidFill>
              <a:latin typeface="Arial" panose="020B0604020202020204" pitchFamily="34" charset="0"/>
              <a:ea typeface="Google Sans"/>
              <a:cs typeface="Arial" panose="020B0604020202020204" pitchFamily="34" charset="0"/>
            </a:endParaRPr>
          </a:p>
          <a:p>
            <a:pPr lvl="2" indent="0">
              <a:lnSpc>
                <a:spcPct val="100000"/>
              </a:lnSpc>
              <a:spcBef>
                <a:spcPct val="0"/>
              </a:spcBef>
              <a:spcAft>
                <a:spcPct val="0"/>
              </a:spcAft>
              <a:buFont typeface="Arial" panose="020B0604020202020204"/>
              <a:buChar char="◦"/>
            </a:pP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AutoNum type="arabicPeriod"/>
            </a:pPr>
            <a:r>
              <a:rPr sz="1600" b="1" i="0">
                <a:solidFill>
                  <a:srgbClr val="001D35"/>
                </a:solidFill>
                <a:latin typeface="Arial" panose="020B0604020202020204" pitchFamily="34" charset="0"/>
                <a:ea typeface="Google Sans"/>
                <a:cs typeface="Arial" panose="020B0604020202020204" pitchFamily="34" charset="0"/>
              </a:rPr>
              <a:t>4. Prediction:</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Once trained, the ANN model can classify new, unseen text examples.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endParaRPr b="1"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Advantages of ANNs for Text Classification</a:t>
            </a:r>
            <a:r>
              <a:rPr b="0" i="0">
                <a:solidFill>
                  <a:srgbClr val="001D35"/>
                </a:solidFill>
                <a:latin typeface="Arial" panose="020B0604020202020204" pitchFamily="34" charset="0"/>
                <a:ea typeface="Google Sans"/>
                <a:cs typeface="Arial" panose="020B0604020202020204" pitchFamily="34" charset="0"/>
              </a:rPr>
              <a:t>:</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Flexibility: ANNs can handle complex relationships in text data.</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Scalability: ANNs can be trained on large datasets.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Adaptability: ANNs can be adapted to various text classification tasks.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State-of-the-art results: ANNs often achieve high accuracy and performance on text classification tasks.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Examples of Text Classification Tasks using ANNs:</a:t>
            </a:r>
            <a:endParaRPr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Sentiment Analysis: Determining the sentiment (positive, negative, neutral) expressed in text.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Spam Detection: Classifying emails as spam or not spam.</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Topic Classification: Categorizing documents by their topic.</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Document Categorization: Classifying documents into different categories based on their content.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In conclusion, ANNs are a powerful and versatile tool for text classification, enabling the development of intelligent systems that can automatically categorize and analyze text data. </a:t>
            </a:r>
            <a:endParaRPr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0910" y="350520"/>
            <a:ext cx="7355205" cy="6185535"/>
          </a:xfrm>
          <a:prstGeom prst="rect">
            <a:avLst/>
          </a:prstGeom>
          <a:noFill/>
        </p:spPr>
        <p:txBody>
          <a:bodyPr wrap="square" rtlCol="0" anchor="t">
            <a:spAutoFit/>
          </a:bodyPr>
          <a:p>
            <a:pPr>
              <a:lnSpc>
                <a:spcPct val="100000"/>
              </a:lnSpc>
            </a:pPr>
            <a:r>
              <a:rPr b="1">
                <a:latin typeface="Arial" panose="020B0604020202020204" pitchFamily="34" charset="0"/>
                <a:ea typeface="Consolas" panose="020B0609020204030204"/>
                <a:cs typeface="Arial" panose="020B0604020202020204" pitchFamily="34" charset="0"/>
                <a:sym typeface="+mn-ea"/>
              </a:rPr>
              <a:t>### Step 1: Data Preparation</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Collect a labeled dataset (e.g., movie reviews with positive/negative labels).</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Clean the text (lowercase, remove noise).</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Handle emoticons by replacing them with sentiment tokens.</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Convert text to numeric vectors (TF-IDF, CountVectorizer, or embeddings).</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a:t>
            </a:r>
            <a:endParaRPr>
              <a:latin typeface="Arial" panose="020B0604020202020204" pitchFamily="34" charset="0"/>
              <a:ea typeface="Consolas" panose="020B0609020204030204"/>
              <a:cs typeface="Arial" panose="020B0604020202020204" pitchFamily="34" charset="0"/>
              <a:sym typeface="+mn-ea"/>
            </a:endParaRPr>
          </a:p>
          <a:p>
            <a:pPr>
              <a:lnSpc>
                <a:spcPct val="100000"/>
              </a:lnSpc>
            </a:pP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latin typeface="Arial" panose="020B0604020202020204" pitchFamily="34" charset="0"/>
                <a:ea typeface="Consolas" panose="020B0609020204030204"/>
                <a:cs typeface="Arial" panose="020B0604020202020204" pitchFamily="34" charset="0"/>
                <a:sym typeface="+mn-ea"/>
              </a:rPr>
              <a:t>### Step 2: ANN Model Architecture</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Input layer size = number of features</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Hidden layers (e.g., 1 or 2 layers with ReLU activation)</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Output layer with 1 neuron and sigmoid activation (for binary sentiment classification)</a:t>
            </a:r>
            <a:endParaRPr>
              <a:latin typeface="Arial" panose="020B0604020202020204" pitchFamily="34" charset="0"/>
              <a:ea typeface="Consolas" panose="020B0609020204030204"/>
              <a:cs typeface="Arial" panose="020B0604020202020204" pitchFamily="34" charset="0"/>
              <a:sym typeface="+mn-ea"/>
            </a:endParaRPr>
          </a:p>
          <a:p>
            <a:pPr>
              <a:lnSpc>
                <a:spcPct val="100000"/>
              </a:lnSpc>
            </a:pP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latin typeface="Arial" panose="020B0604020202020204" pitchFamily="34" charset="0"/>
                <a:ea typeface="Consolas" panose="020B0609020204030204"/>
                <a:cs typeface="Arial" panose="020B0604020202020204" pitchFamily="34" charset="0"/>
                <a:sym typeface="+mn-ea"/>
              </a:rPr>
              <a:t>### Step 3: Code Example (Using Keras)</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import numpy as np</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from sklearn.model_selection import train_test_split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from sklearn.feature_extraction.text import TfidfVectorizer</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from tensorflow.keras.models import Sequential</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from tensorflow.keras.layers import Dense</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from tensorflow.keras.optimizers import Adam</a:t>
            </a:r>
            <a:endParaRPr lang="en-US">
              <a:latin typeface="Arial" panose="020B0604020202020204" pitchFamily="34" charset="0"/>
              <a:ea typeface="Consolas" panose="020B0609020204030204"/>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935" y="0"/>
            <a:ext cx="5853430" cy="6739255"/>
          </a:xfrm>
          <a:prstGeom prst="rect">
            <a:avLst/>
          </a:prstGeom>
        </p:spPr>
        <p:txBody>
          <a:bodyPr wrap="square">
            <a:spAutoFit/>
          </a:bodyPr>
          <a:p>
            <a:pPr>
              <a:lnSpc>
                <a:spcPct val="100000"/>
              </a:lnSpc>
            </a:pPr>
            <a:r>
              <a:rPr b="1">
                <a:solidFill>
                  <a:schemeClr val="tx1"/>
                </a:solidFill>
                <a:latin typeface="Arial" panose="020B0604020202020204" pitchFamily="34" charset="0"/>
                <a:ea typeface="Consolas" panose="020B0609020204030204"/>
                <a:cs typeface="Arial" panose="020B0604020202020204" pitchFamily="34" charset="0"/>
              </a:rPr>
              <a:t># Sample data</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texts =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"I love this product!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"This is the worst movie I've ever seen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"Absolutely fantastic experience!",</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"I do not like this at all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"Such a boring day..."</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labels = [1, 0, 1, 0, 0]  # 1 = positive, 0 = negative</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solidFill>
                  <a:srgbClr val="C00000"/>
                </a:solidFill>
                <a:latin typeface="Arial" panose="020B0604020202020204" pitchFamily="34" charset="0"/>
                <a:ea typeface="Consolas" panose="020B0609020204030204"/>
                <a:cs typeface="Arial" panose="020B0604020202020204" pitchFamily="34" charset="0"/>
              </a:rPr>
              <a:t># Preprocessing function to handle emoticons</a:t>
            </a:r>
            <a:endParaRPr b="1">
              <a:solidFill>
                <a:srgbClr val="C00000"/>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def preprocess_text(text):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emoticon_dict =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 ' happy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 ' sad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':D': ' happy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 ' disappointed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 ' happy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 ' sad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for emot in emoticon_dict: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text = text.replace(emot, emoticon_dict[emot])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    return text.lower()</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b="0">
                <a:solidFill>
                  <a:schemeClr val="tx1"/>
                </a:solidFill>
                <a:latin typeface="Arial" panose="020B0604020202020204" pitchFamily="34" charset="0"/>
                <a:ea typeface="Consolas" panose="020B0609020204030204"/>
                <a:cs typeface="Arial" panose="020B0604020202020204" pitchFamily="34" charset="0"/>
              </a:rPr>
              <a:t>texts = [preprocess_text(t) for t in texts]</a:t>
            </a:r>
            <a:endParaRPr b="0">
              <a:solidFill>
                <a:schemeClr val="tx1"/>
              </a:solidFill>
              <a:latin typeface="Arial" panose="020B0604020202020204" pitchFamily="34" charset="0"/>
              <a:ea typeface="Consolas" panose="020B0609020204030204"/>
              <a:cs typeface="Arial" panose="020B0604020202020204" pitchFamily="34" charset="0"/>
            </a:endParaRPr>
          </a:p>
        </p:txBody>
      </p:sp>
      <p:sp>
        <p:nvSpPr>
          <p:cNvPr id="3" name="Text Box 2"/>
          <p:cNvSpPr txBox="1"/>
          <p:nvPr/>
        </p:nvSpPr>
        <p:spPr>
          <a:xfrm>
            <a:off x="6735445" y="97790"/>
            <a:ext cx="5022215" cy="275590"/>
          </a:xfrm>
          <a:prstGeom prst="rect">
            <a:avLst/>
          </a:prstGeom>
          <a:noFill/>
        </p:spPr>
        <p:txBody>
          <a:bodyPr wrap="square" rtlCol="0" anchor="t">
            <a:spAutoFit/>
          </a:bodyPr>
          <a:p>
            <a:pPr>
              <a:lnSpc>
                <a:spcPct val="100000"/>
              </a:lnSpc>
            </a:pPr>
            <a:endParaRPr lang="en-US" sz="1200">
              <a:latin typeface="Arial" panose="020B0604020202020204" pitchFamily="34" charset="0"/>
              <a:ea typeface="Consolas" panose="020B0609020204030204"/>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600825" y="243840"/>
            <a:ext cx="5507990" cy="5692775"/>
          </a:xfrm>
          <a:prstGeom prst="rect">
            <a:avLst/>
          </a:prstGeom>
          <a:noFill/>
        </p:spPr>
        <p:txBody>
          <a:bodyPr wrap="square" rtlCol="0" anchor="t">
            <a:spAutoFit/>
          </a:bodyPr>
          <a:p>
            <a:pPr>
              <a:lnSpc>
                <a:spcPct val="100000"/>
              </a:lnSpc>
            </a:pPr>
            <a:r>
              <a:rPr sz="2000" b="1">
                <a:solidFill>
                  <a:srgbClr val="C00000"/>
                </a:solidFill>
                <a:latin typeface="Arial" panose="020B0604020202020204" pitchFamily="34" charset="0"/>
                <a:ea typeface="Consolas" panose="020B0609020204030204"/>
                <a:cs typeface="Arial" panose="020B0604020202020204" pitchFamily="34" charset="0"/>
                <a:sym typeface="+mn-ea"/>
              </a:rPr>
              <a:t>### Explanation</a:t>
            </a:r>
            <a:endParaRPr sz="2000" b="1">
              <a:solidFill>
                <a:srgbClr val="C00000"/>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 We replace emoticons with text tokens that the vectorizer can pick up.</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 We use TF-IDF to convert text to numeric vectors.</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 The ANN has two hidden layers.</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 The output layer uses sigmoid activation to output a probability for positive sentiment.</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 We train and evaluate the model on a small dataset.</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a:t>
            </a:r>
            <a:endParaRPr>
              <a:latin typeface="Arial" panose="020B0604020202020204" pitchFamily="34" charset="0"/>
              <a:ea typeface="Consolas" panose="020B0609020204030204"/>
              <a:cs typeface="Arial" panose="020B0604020202020204" pitchFamily="34" charset="0"/>
              <a:sym typeface="+mn-ea"/>
            </a:endParaRPr>
          </a:p>
          <a:p>
            <a:pPr>
              <a:lnSpc>
                <a:spcPct val="100000"/>
              </a:lnSpc>
            </a:pP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sz="2000" b="1">
                <a:solidFill>
                  <a:srgbClr val="C00000"/>
                </a:solidFill>
                <a:latin typeface="Arial" panose="020B0604020202020204" pitchFamily="34" charset="0"/>
                <a:ea typeface="Consolas" panose="020B0609020204030204"/>
                <a:cs typeface="Arial" panose="020B0604020202020204" pitchFamily="34" charset="0"/>
                <a:sym typeface="+mn-ea"/>
              </a:rPr>
              <a:t>### Assignment Ideas</a:t>
            </a:r>
            <a:endParaRPr sz="2000" b="1">
              <a:solidFill>
                <a:srgbClr val="C00000"/>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1. Collect a larger dataset of social media comments.</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2. Add more emoticon handling rules.</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3. Try word embeddings (Word2Vec, GloVe) instead of TF-IDF.</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4. Experiment with different ANN architectures (more layers, dropout).</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a:latin typeface="Arial" panose="020B0604020202020204" pitchFamily="34" charset="0"/>
                <a:ea typeface="Consolas" panose="020B0609020204030204"/>
                <a:cs typeface="Arial" panose="020B0604020202020204" pitchFamily="34" charset="0"/>
                <a:sym typeface="+mn-ea"/>
              </a:rPr>
              <a:t>5. Evaluate the model on a test set and analyze errors.</a:t>
            </a:r>
            <a:endParaRPr lang="en-US">
              <a:latin typeface="Arial" panose="020B0604020202020204" pitchFamily="34" charset="0"/>
              <a:ea typeface="Consolas" panose="020B0609020204030204"/>
              <a:cs typeface="Arial" panose="020B0604020202020204" pitchFamily="34" charset="0"/>
              <a:sym typeface="+mn-ea"/>
            </a:endParaRPr>
          </a:p>
        </p:txBody>
      </p:sp>
      <p:sp>
        <p:nvSpPr>
          <p:cNvPr id="3" name="Text Box 2"/>
          <p:cNvSpPr txBox="1"/>
          <p:nvPr/>
        </p:nvSpPr>
        <p:spPr>
          <a:xfrm>
            <a:off x="300990" y="243840"/>
            <a:ext cx="6096000" cy="6462395"/>
          </a:xfrm>
          <a:prstGeom prst="rect">
            <a:avLst/>
          </a:prstGeom>
          <a:noFill/>
        </p:spPr>
        <p:txBody>
          <a:bodyPr wrap="square" rtlCol="0" anchor="t">
            <a:spAutoFit/>
          </a:bodyPr>
          <a:p>
            <a:pPr>
              <a:lnSpc>
                <a:spcPct val="100000"/>
              </a:lnSpc>
            </a:pPr>
            <a:r>
              <a:rPr b="1">
                <a:latin typeface="Arial" panose="020B0604020202020204" pitchFamily="34" charset="0"/>
                <a:ea typeface="Consolas" panose="020B0609020204030204"/>
                <a:cs typeface="Arial" panose="020B0604020202020204" pitchFamily="34" charset="0"/>
                <a:sym typeface="+mn-ea"/>
              </a:rPr>
              <a:t># Vectorize text</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vectorizer = TfidfVectorizer()</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X = vectorizer.fit_transform(texts).toarray()</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y = np.array(labels)</a:t>
            </a:r>
            <a:endParaRPr>
              <a:latin typeface="Arial" panose="020B0604020202020204" pitchFamily="34" charset="0"/>
              <a:ea typeface="Consolas" panose="020B0609020204030204"/>
              <a:cs typeface="Arial" panose="020B0604020202020204" pitchFamily="34" charset="0"/>
              <a:sym typeface="+mn-ea"/>
            </a:endParaRPr>
          </a:p>
          <a:p>
            <a:pPr lvl="1">
              <a:lnSpc>
                <a:spcPct val="100000"/>
              </a:lnSpc>
            </a:pP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latin typeface="Arial" panose="020B0604020202020204" pitchFamily="34" charset="0"/>
                <a:ea typeface="Consolas" panose="020B0609020204030204"/>
                <a:cs typeface="Arial" panose="020B0604020202020204" pitchFamily="34" charset="0"/>
                <a:sym typeface="+mn-ea"/>
              </a:rPr>
              <a:t># Split dataset</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X_train, X_test, y_train, y_test = train_test_split(X, y, test_size=0.2, random_state=42)</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latin typeface="Arial" panose="020B0604020202020204" pitchFamily="34" charset="0"/>
                <a:ea typeface="Consolas" panose="020B0609020204030204"/>
                <a:cs typeface="Arial" panose="020B0604020202020204" pitchFamily="34" charset="0"/>
                <a:sym typeface="+mn-ea"/>
              </a:rPr>
              <a:t># Define ANN model</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model = Sequential([</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Dense(16, input_dim=X.shape[1], activation='relu'),</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Dense(8, activation='relu'),</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    Dense(1, activation='sigmoid')</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model.compile(loss='binary_crossentropy', optimizer=Adam(learning_rate=0.001), metrics=['accuracy'])</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latin typeface="Arial" panose="020B0604020202020204" pitchFamily="34" charset="0"/>
                <a:ea typeface="Consolas" panose="020B0609020204030204"/>
                <a:cs typeface="Arial" panose="020B0604020202020204" pitchFamily="34" charset="0"/>
                <a:sym typeface="+mn-ea"/>
              </a:rPr>
              <a:t># Train model</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model.fit(X_train, y_train, epochs=20, batch_size=2, verbose=1)</a:t>
            </a:r>
            <a:endParaRPr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b="1">
                <a:latin typeface="Arial" panose="020B0604020202020204" pitchFamily="34" charset="0"/>
                <a:ea typeface="Consolas" panose="020B0609020204030204"/>
                <a:cs typeface="Arial" panose="020B0604020202020204" pitchFamily="34" charset="0"/>
                <a:sym typeface="+mn-ea"/>
              </a:rPr>
              <a:t># Evaluate model</a:t>
            </a:r>
            <a:endParaRPr b="1">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loss, accuracy = model.evaluate(X_test, y_test)</a:t>
            </a:r>
            <a:endParaRPr b="0">
              <a:solidFill>
                <a:schemeClr val="tx1"/>
              </a:solidFill>
              <a:latin typeface="Arial" panose="020B0604020202020204" pitchFamily="34" charset="0"/>
              <a:ea typeface="Consolas" panose="020B0609020204030204"/>
              <a:cs typeface="Arial" panose="020B0604020202020204" pitchFamily="34" charset="0"/>
            </a:endParaRPr>
          </a:p>
          <a:p>
            <a:pPr lvl="1">
              <a:lnSpc>
                <a:spcPct val="100000"/>
              </a:lnSpc>
            </a:pPr>
            <a:r>
              <a:rPr>
                <a:latin typeface="Arial" panose="020B0604020202020204" pitchFamily="34" charset="0"/>
                <a:ea typeface="Consolas" panose="020B0609020204030204"/>
                <a:cs typeface="Arial" panose="020B0604020202020204" pitchFamily="34" charset="0"/>
                <a:sym typeface="+mn-ea"/>
              </a:rPr>
              <a:t>print(f"Test Accuracy: {accuracy*100:.2f}%")</a:t>
            </a:r>
            <a:endParaRPr lang="en-US">
              <a:latin typeface="Arial" panose="020B0604020202020204" pitchFamily="34" charset="0"/>
              <a:ea typeface="Consolas" panose="020B0609020204030204"/>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05610" y="1819275"/>
            <a:ext cx="8234045" cy="2030095"/>
          </a:xfrm>
          <a:prstGeom prst="rect">
            <a:avLst/>
          </a:prstGeom>
          <a:noFill/>
        </p:spPr>
        <p:txBody>
          <a:bodyPr wrap="square" rtlCol="0" anchor="t">
            <a:spAutoFit/>
          </a:bodyPr>
          <a:p>
            <a:r>
              <a:rPr lang="en-US" altLang="en-US" b="1"/>
              <a:t>PROJECT MOVIE</a:t>
            </a:r>
            <a:endParaRPr lang="en-US" altLang="en-US" b="1"/>
          </a:p>
          <a:p>
            <a:r>
              <a:rPr lang="en-US" altLang="en-US"/>
              <a:t>Large Movie Review Dataset</a:t>
            </a:r>
            <a:endParaRPr lang="en-US" altLang="en-US"/>
          </a:p>
          <a:p>
            <a:r>
              <a:rPr lang="en-US" altLang="en-US"/>
              <a:t>https://ai.stanford.edu/~amaas/data/sentiment/</a:t>
            </a:r>
            <a:endParaRPr lang="en-US" altLang="en-US"/>
          </a:p>
          <a:p>
            <a:endParaRPr lang="en-US"/>
          </a:p>
          <a:p>
            <a:r>
              <a:rPr lang="en-US"/>
              <a:t>SPAM AND  NOT SPAM </a:t>
            </a:r>
            <a:endParaRPr lang="en-US"/>
          </a:p>
          <a:p>
            <a:r>
              <a:rPr lang="en-US" altLang="en-US"/>
              <a:t>https://www.kaggle.com/datasets/uciml/sms-spam-collection-dataset?select=spam.csv</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6099</Words>
  <Application>WPS Presentation</Application>
  <PresentationFormat>Widescreen</PresentationFormat>
  <Paragraphs>132</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Consolas</vt:lpstr>
      <vt:lpstr>Calibri</vt:lpstr>
      <vt:lpstr>Microsoft YaHei</vt:lpstr>
      <vt:lpstr>Arial Unicode MS</vt:lpstr>
      <vt:lpstr>Calibri Light</vt:lpstr>
      <vt:lpstr>Google Sans</vt:lpstr>
      <vt:lpstr>Segoe Print</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326</cp:revision>
  <dcterms:created xsi:type="dcterms:W3CDTF">2025-02-02T08:06:00Z</dcterms:created>
  <dcterms:modified xsi:type="dcterms:W3CDTF">2025-05-23T07:02:29Z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1033-12.2.0.21179</vt:lpwstr>
  </property>
</Properties>
</file>