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60350" y="66675"/>
            <a:ext cx="9627870" cy="3987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000" b="1">
                <a:solidFill>
                  <a:srgbClr val="FF0000"/>
                </a:solidFill>
              </a:rPr>
              <a:t>🧠 Course Structure: Teaching RAG from Scratch (Step-by-Step Topics)</a:t>
            </a:r>
            <a:endParaRPr sz="2000" b="1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323215" y="465772"/>
          <a:ext cx="11750040" cy="8778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08025"/>
                <a:gridCol w="2183130"/>
                <a:gridCol w="4418330"/>
                <a:gridCol w="4440555"/>
              </a:tblGrid>
              <a:tr h="335280">
                <a:tc>
                  <a:txBody>
                    <a:bodyPr/>
                    <a:p>
                      <a:pPr algn="l"/>
                      <a:r>
                        <a:rPr sz="1600">
                          <a:highlight>
                            <a:srgbClr val="FFFF00"/>
                          </a:highlight>
                        </a:rPr>
                        <a:t>Week</a:t>
                      </a:r>
                      <a:endParaRPr sz="1600">
                        <a:highlight>
                          <a:srgbClr val="FFFF00"/>
                        </a:highlight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/>
                      <a:r>
                        <a:rPr sz="1600">
                          <a:highlight>
                            <a:srgbClr val="FFFF00"/>
                          </a:highlight>
                        </a:rPr>
                        <a:t>Module</a:t>
                      </a:r>
                      <a:endParaRPr sz="1600">
                        <a:highlight>
                          <a:srgbClr val="FFFF00"/>
                        </a:highlight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/>
                      <a:r>
                        <a:rPr sz="1600">
                          <a:highlight>
                            <a:srgbClr val="FFFF00"/>
                          </a:highlight>
                        </a:rPr>
                        <a:t>Topics Covered</a:t>
                      </a:r>
                      <a:endParaRPr sz="1600">
                        <a:highlight>
                          <a:srgbClr val="FFFF00"/>
                        </a:highlight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/>
                      <a:r>
                        <a:rPr sz="1600">
                          <a:highlight>
                            <a:srgbClr val="FFFF00"/>
                          </a:highlight>
                        </a:rPr>
                        <a:t>Learning Outcomes</a:t>
                      </a:r>
                      <a:endParaRPr sz="1600">
                        <a:highlight>
                          <a:srgbClr val="FFFF00"/>
                        </a:highlight>
                      </a:endParaRPr>
                    </a:p>
                  </a:txBody>
                  <a:tcPr anchor="ctr" anchorCtr="0"/>
                </a:tc>
              </a:tr>
              <a:tr h="0">
                <a:tc>
                  <a:txBody>
                    <a:bodyPr/>
                    <a:p>
                      <a:pPr algn="l"/>
                      <a:r>
                        <a:rPr sz="1600"/>
                        <a:t>1</a:t>
                      </a:r>
                      <a:endParaRPr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/>
                      <a:r>
                        <a:rPr sz="1600"/>
                        <a:t>🧩 Foundations of NLP and LLM</a:t>
                      </a:r>
                      <a:endParaRPr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/>
                      <a:r>
                        <a:rPr sz="1600"/>
                        <a:t>- What is NLP?</a:t>
                      </a:r>
                      <a:br>
                        <a:rPr sz="1600"/>
                      </a:br>
                      <a:r>
                        <a:rPr sz="1600"/>
                        <a:t>- Traditional NLP vs Modern NLP</a:t>
                      </a:r>
                      <a:br>
                        <a:rPr sz="1600"/>
                      </a:br>
                      <a:r>
                        <a:rPr sz="1600"/>
                        <a:t>- What are Language Models?</a:t>
                      </a:r>
                      <a:br>
                        <a:rPr sz="1600"/>
                      </a:br>
                      <a:r>
                        <a:rPr sz="1600"/>
                        <a:t>- What is GPT/BERT?</a:t>
                      </a:r>
                      <a:br>
                        <a:rPr sz="1600"/>
                      </a:br>
                      <a:r>
                        <a:rPr sz="1600"/>
                        <a:t>- Word Embeddings (Word2Vec, BERT, Sentence Transformers)</a:t>
                      </a:r>
                      <a:endParaRPr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/>
                      <a:r>
                        <a:rPr sz="1600"/>
                        <a:t>Learners understand how text is represented as vectors and how models process text.</a:t>
                      </a:r>
                      <a:endParaRPr sz="1600"/>
                    </a:p>
                  </a:txBody>
                  <a:tcPr anchor="ctr" anchorCtr="0"/>
                </a:tc>
              </a:tr>
              <a:tr h="0">
                <a:tc>
                  <a:txBody>
                    <a:bodyPr/>
                    <a:p>
                      <a:pPr algn="l"/>
                      <a:r>
                        <a:rPr sz="1600"/>
                        <a:t>2</a:t>
                      </a:r>
                      <a:endParaRPr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/>
                      <a:r>
                        <a:rPr sz="1600"/>
                        <a:t>🧠 Understanding Retrieval Concepts</a:t>
                      </a:r>
                      <a:endParaRPr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/>
                      <a:r>
                        <a:rPr sz="1600"/>
                        <a:t>- What is a search system?</a:t>
                      </a:r>
                      <a:br>
                        <a:rPr sz="1600"/>
                      </a:br>
                      <a:r>
                        <a:rPr sz="1600"/>
                        <a:t>- What is information retrieval?</a:t>
                      </a:r>
                      <a:br>
                        <a:rPr sz="1600"/>
                      </a:br>
                      <a:r>
                        <a:rPr sz="1600"/>
                        <a:t>- Intro to Vector DBs (FAISS, ChromaDB, Pinecone)</a:t>
                      </a:r>
                      <a:br>
                        <a:rPr sz="1600"/>
                      </a:br>
                      <a:r>
                        <a:rPr sz="1600"/>
                        <a:t>- Cosine Similarity</a:t>
                      </a:r>
                      <a:br>
                        <a:rPr sz="1600"/>
                      </a:br>
                      <a:r>
                        <a:rPr sz="1600"/>
                        <a:t>- How text is stored and searched</a:t>
                      </a:r>
                      <a:endParaRPr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/>
                      <a:r>
                        <a:rPr sz="1600"/>
                        <a:t>Learners can convert text to vectors and retrieve relevant results using similarity search.</a:t>
                      </a:r>
                      <a:endParaRPr sz="1600"/>
                    </a:p>
                  </a:txBody>
                  <a:tcPr anchor="ctr" anchorCtr="0"/>
                </a:tc>
              </a:tr>
              <a:tr h="0">
                <a:tc>
                  <a:txBody>
                    <a:bodyPr/>
                    <a:p>
                      <a:pPr algn="l"/>
                      <a:r>
                        <a:rPr sz="1600"/>
                        <a:t>3</a:t>
                      </a:r>
                      <a:endParaRPr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/>
                      <a:r>
                        <a:rPr sz="1600"/>
                        <a:t>🔎 Building a Simple Retriever</a:t>
                      </a:r>
                      <a:endParaRPr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/>
                      <a:r>
                        <a:rPr sz="1600"/>
                        <a:t>- Sentence embeddings using sentence-transformers</a:t>
                      </a:r>
                      <a:br>
                        <a:rPr sz="1600"/>
                      </a:br>
                      <a:r>
                        <a:rPr sz="1600"/>
                        <a:t>- Store documents in FAISS/Chroma</a:t>
                      </a:r>
                      <a:br>
                        <a:rPr sz="1600"/>
                      </a:br>
                      <a:r>
                        <a:rPr sz="1600"/>
                        <a:t>- Querying the vector database</a:t>
                      </a:r>
                      <a:br>
                        <a:rPr sz="1600"/>
                      </a:br>
                      <a:r>
                        <a:rPr sz="1600"/>
                        <a:t>- Top-k document retrieval</a:t>
                      </a:r>
                      <a:endParaRPr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/>
                      <a:r>
                        <a:rPr sz="1600"/>
                        <a:t>Learners build a basic document search system and understand how to fetch context.</a:t>
                      </a:r>
                      <a:endParaRPr sz="1600"/>
                    </a:p>
                  </a:txBody>
                  <a:tcPr anchor="ctr" anchorCtr="0"/>
                </a:tc>
              </a:tr>
              <a:tr h="0">
                <a:tc>
                  <a:txBody>
                    <a:bodyPr/>
                    <a:p>
                      <a:pPr algn="l"/>
                      <a:r>
                        <a:rPr sz="1600"/>
                        <a:t>4</a:t>
                      </a:r>
                      <a:endParaRPr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/>
                      <a:r>
                        <a:rPr sz="1600"/>
                        <a:t>🤖 Understanding Generation Concepts</a:t>
                      </a:r>
                      <a:endParaRPr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/>
                      <a:r>
                        <a:rPr sz="1600"/>
                        <a:t>- What is text generation?</a:t>
                      </a:r>
                      <a:br>
                        <a:rPr sz="1600"/>
                      </a:br>
                      <a:r>
                        <a:rPr sz="1600"/>
                        <a:t>- Role of LLMs in generation</a:t>
                      </a:r>
                      <a:br>
                        <a:rPr sz="1600"/>
                      </a:br>
                      <a:r>
                        <a:rPr sz="1600"/>
                        <a:t>- OpenAI GPT or HuggingFace LLMs</a:t>
                      </a:r>
                      <a:br>
                        <a:rPr sz="1600"/>
                      </a:br>
                      <a:r>
                        <a:rPr sz="1600"/>
                        <a:t>- Prompting basics</a:t>
                      </a:r>
                      <a:endParaRPr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/>
                      <a:r>
                        <a:rPr sz="1600"/>
                        <a:t>Learners understand how LLMs generate text from input prompts or context.</a:t>
                      </a:r>
                      <a:endParaRPr sz="1600"/>
                    </a:p>
                  </a:txBody>
                  <a:tcPr anchor="ctr" anchorCtr="0"/>
                </a:tc>
              </a:tr>
              <a:tr h="0">
                <a:tc>
                  <a:txBody>
                    <a:bodyPr/>
                    <a:p>
                      <a:pPr algn="l"/>
                      <a:r>
                        <a:rPr sz="1600"/>
                        <a:t>5</a:t>
                      </a:r>
                      <a:endParaRPr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/>
                      <a:r>
                        <a:rPr sz="1600"/>
                        <a:t>🔁 RAG = Retrieval + Generation</a:t>
                      </a:r>
                      <a:endParaRPr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/>
                      <a:r>
                        <a:rPr sz="1600"/>
                        <a:t>- What is RAG?</a:t>
                      </a:r>
                      <a:br>
                        <a:rPr sz="1600"/>
                      </a:br>
                      <a:r>
                        <a:rPr sz="1600"/>
                        <a:t>- RAG Architecture</a:t>
                      </a:r>
                      <a:br>
                        <a:rPr sz="1600"/>
                      </a:br>
                      <a:r>
                        <a:rPr sz="1600"/>
                        <a:t>- How Retriever + Generator work together</a:t>
                      </a:r>
                      <a:br>
                        <a:rPr sz="1600"/>
                      </a:br>
                      <a:r>
                        <a:rPr sz="1600"/>
                        <a:t>- Real-world use cases of RAG (chatbots, AI assistants)</a:t>
                      </a:r>
                      <a:endParaRPr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/>
                      <a:r>
                        <a:rPr sz="1600"/>
                        <a:t>Learners understand the RAG pipeline and its real-world importance.</a:t>
                      </a:r>
                      <a:endParaRPr sz="1600"/>
                    </a:p>
                  </a:txBody>
                  <a:tcPr anchor="ctr" anchorCtr="0"/>
                </a:tc>
              </a:tr>
              <a:tr h="0">
                <a:tc>
                  <a:txBody>
                    <a:bodyPr/>
                    <a:p>
                      <a:pPr algn="l"/>
                      <a:r>
                        <a:rPr sz="1600"/>
                        <a:t>6</a:t>
                      </a:r>
                      <a:endParaRPr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/>
                      <a:r>
                        <a:rPr sz="1600"/>
                        <a:t>⚙️ Hands-on: Build Your First RAG App (PDF Q&amp;A)</a:t>
                      </a:r>
                      <a:endParaRPr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/>
                      <a:r>
                        <a:rPr sz="1600"/>
                        <a:t>- Load your own notes/PDFs</a:t>
                      </a:r>
                      <a:br>
                        <a:rPr sz="1600"/>
                      </a:br>
                      <a:r>
                        <a:rPr sz="1600"/>
                        <a:t>- Embed and index documents</a:t>
                      </a:r>
                      <a:br>
                        <a:rPr sz="1600"/>
                      </a:br>
                      <a:r>
                        <a:rPr sz="1600"/>
                        <a:t>- Query + Retrieve + Generate using OpenAI GPT</a:t>
                      </a:r>
                      <a:br>
                        <a:rPr sz="1600"/>
                      </a:br>
                      <a:r>
                        <a:rPr sz="1600"/>
                        <a:t>- Use LangChain/Haystack</a:t>
                      </a:r>
                      <a:endParaRPr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/>
                      <a:r>
                        <a:rPr sz="1600"/>
                        <a:t>Learners build a simple working RAG app that answers questions from their notes or PDFs.</a:t>
                      </a:r>
                      <a:endParaRPr sz="1600"/>
                    </a:p>
                  </a:txBody>
                  <a:tcPr anchor="ctr" anchorCtr="0"/>
                </a:tc>
              </a:tr>
              <a:tr h="0">
                <a:tc>
                  <a:txBody>
                    <a:bodyPr/>
                    <a:p>
                      <a:pPr algn="l"/>
                      <a:r>
                        <a:rPr sz="1600"/>
                        <a:t>7</a:t>
                      </a:r>
                      <a:endParaRPr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/>
                      <a:r>
                        <a:rPr sz="1600"/>
                        <a:t>🎨 Deploying RAG Application</a:t>
                      </a:r>
                      <a:endParaRPr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/>
                      <a:r>
                        <a:rPr sz="1600"/>
                        <a:t>- Streamlit or Gradio for UI</a:t>
                      </a:r>
                      <a:br>
                        <a:rPr sz="1600"/>
                      </a:br>
                      <a:r>
                        <a:rPr sz="1600"/>
                        <a:t>- Deploy on Hugging Face Spaces or local server</a:t>
                      </a:r>
                      <a:br>
                        <a:rPr sz="1600"/>
                      </a:br>
                      <a:r>
                        <a:rPr sz="1600"/>
                        <a:t>- Demo and feedback</a:t>
                      </a:r>
                      <a:endParaRPr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/>
                      <a:r>
                        <a:rPr sz="1600"/>
                        <a:t>Learners create a usable RAG application with an interface and deploy it.</a:t>
                      </a:r>
                      <a:endParaRPr sz="16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09345" y="474345"/>
            <a:ext cx="8864600" cy="398780"/>
          </a:xfrm>
          <a:prstGeom prst="rect">
            <a:avLst/>
          </a:prstGeom>
        </p:spPr>
        <p:txBody>
          <a:bodyPr wrap="square">
            <a:spAutoFit/>
          </a:bodyPr>
          <a:p>
            <a:pPr fontAlgn="base">
              <a:spcBef>
                <a:spcPts val="1800"/>
              </a:spcBef>
              <a:spcAft>
                <a:spcPts val="400"/>
              </a:spcAft>
            </a:pPr>
            <a:r>
              <a:rPr sz="20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1️⃣ Video Structure &amp; Timing (7 minutes max)</a:t>
            </a:r>
            <a:endParaRPr sz="20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2185670" y="1188720"/>
          <a:ext cx="6258560" cy="3779520"/>
        </p:xfrm>
        <a:graphic>
          <a:graphicData uri="http://schemas.openxmlformats.org/drawingml/2006/table">
            <a:tbl>
              <a:tblPr/>
              <a:tblGrid>
                <a:gridCol w="1830070"/>
                <a:gridCol w="1404620"/>
                <a:gridCol w="3023870"/>
              </a:tblGrid>
              <a:tr h="317500">
                <a:tc>
                  <a:txBody>
                    <a:bodyPr/>
                    <a:p>
                      <a:pPr algn="ctr" fontAlgn="base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sz="18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Segment</a:t>
                      </a:r>
                      <a:endParaRPr sz="1800" b="1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500" marR="63500" marT="63500" marB="6350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sz="18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Time</a:t>
                      </a:r>
                      <a:endParaRPr sz="1800" b="1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500" marR="63500" marT="63500" marB="6350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base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sz="1800" b="1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Description</a:t>
                      </a:r>
                      <a:endParaRPr sz="1800" b="1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500" marR="63500" marT="63500" marB="6350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17500">
                <a:tc>
                  <a:txBody>
                    <a:bodyPr/>
                    <a:p>
                      <a:pPr fontAlgn="base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sz="18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Introduction</a:t>
                      </a:r>
                      <a:endParaRPr sz="18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500" marR="63500" marT="63500" marB="6350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fontAlgn="base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sz="18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30 sec</a:t>
                      </a:r>
                      <a:endParaRPr sz="18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500" marR="63500" marT="63500" marB="6350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fontAlgn="base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sz="18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Greet, introduce topic briefly</a:t>
                      </a:r>
                      <a:endParaRPr sz="18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500" marR="63500" marT="63500" marB="6350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8950">
                <a:tc>
                  <a:txBody>
                    <a:bodyPr/>
                    <a:p>
                      <a:pPr fontAlgn="base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sz="18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What is a Vector Database?</a:t>
                      </a:r>
                      <a:endParaRPr sz="18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500" marR="63500" marT="63500" marB="6350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fontAlgn="base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sz="18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1 min</a:t>
                      </a:r>
                      <a:endParaRPr sz="18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500" marR="63500" marT="63500" marB="6350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fontAlgn="base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sz="18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Explain vector DBs with simple analogy</a:t>
                      </a:r>
                      <a:endParaRPr sz="18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500" marR="63500" marT="63500" marB="6350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8950">
                <a:tc>
                  <a:txBody>
                    <a:bodyPr/>
                    <a:p>
                      <a:pPr fontAlgn="base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sz="18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What is RAG?</a:t>
                      </a:r>
                      <a:endParaRPr sz="18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500" marR="63500" marT="63500" marB="6350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fontAlgn="base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sz="18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1.5 min</a:t>
                      </a:r>
                      <a:endParaRPr sz="18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500" marR="63500" marT="63500" marB="6350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fontAlgn="base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sz="18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Explain RAG concept + analogy</a:t>
                      </a:r>
                      <a:endParaRPr sz="18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500" marR="63500" marT="63500" marB="6350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8950">
                <a:tc>
                  <a:txBody>
                    <a:bodyPr/>
                    <a:p>
                      <a:pPr fontAlgn="base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sz="18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Demo Code Walkthrough</a:t>
                      </a:r>
                      <a:endParaRPr sz="18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500" marR="63500" marT="63500" marB="6350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fontAlgn="base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sz="18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3 min</a:t>
                      </a:r>
                      <a:endParaRPr sz="18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500" marR="63500" marT="63500" marB="6350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fontAlgn="base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sz="18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Show simple RAG demo with FAISS/Chroma, explain logic</a:t>
                      </a:r>
                      <a:endParaRPr sz="18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500" marR="63500" marT="63500" marB="6350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88950">
                <a:tc>
                  <a:txBody>
                    <a:bodyPr/>
                    <a:p>
                      <a:pPr fontAlgn="base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sz="18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Summary + Call to Action</a:t>
                      </a:r>
                      <a:endParaRPr sz="18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500" marR="63500" marT="63500" marB="6350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fontAlgn="base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sz="18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1 min</a:t>
                      </a:r>
                      <a:endParaRPr sz="18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500" marR="63500" marT="63500" marB="6350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fontAlgn="base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sz="18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Recap main points, invite questions or feedback</a:t>
                      </a:r>
                      <a:endParaRPr sz="18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3500" marR="63500" marT="63500" marB="6350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48995" y="361315"/>
            <a:ext cx="7787005" cy="5852160"/>
          </a:xfrm>
          <a:prstGeom prst="rect">
            <a:avLst/>
          </a:prstGeom>
        </p:spPr>
        <p:txBody>
          <a:bodyPr wrap="square">
            <a:spAutoFit/>
          </a:bodyPr>
          <a:p>
            <a:pPr fontAlgn="base">
              <a:spcBef>
                <a:spcPts val="1800"/>
              </a:spcBef>
              <a:spcAft>
                <a:spcPts val="400"/>
              </a:spcAft>
            </a:pPr>
            <a:r>
              <a:rPr sz="25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2️⃣ Script Outline &amp; Explanation Tips</a:t>
            </a:r>
            <a:endParaRPr sz="25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400"/>
              </a:spcBef>
              <a:spcAft>
                <a:spcPts val="400"/>
              </a:spcAft>
            </a:pPr>
            <a:r>
              <a:rPr sz="19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Intro (0:00–0:30)</a:t>
            </a:r>
            <a:endParaRPr sz="19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sz="16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"Hi, I’m [Your Name], today I’ll explain two key concepts powering smart AI chatbots: </a:t>
            </a:r>
            <a:r>
              <a:rPr sz="16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vector databases</a:t>
            </a:r>
            <a:r>
              <a:rPr sz="16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and </a:t>
            </a:r>
            <a:r>
              <a:rPr sz="16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retrieval-augmented generation (RAG)</a:t>
            </a:r>
            <a:r>
              <a:rPr sz="16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 Then I’ll show you a quick demo!"</a:t>
            </a: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400"/>
              </a:spcBef>
              <a:spcAft>
                <a:spcPts val="400"/>
              </a:spcAft>
            </a:pPr>
            <a:r>
              <a:rPr sz="19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What is a Vector Database? (0:30–1:30)</a:t>
            </a:r>
            <a:endParaRPr sz="19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Analogy:</a:t>
            </a:r>
            <a:endParaRPr sz="16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sz="16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"Imagine a huge library. Instead of searching books by exact titles or keywords, vector databases allow us to find books by the meaning inside — like finding a book on 'healthy recipes' even if the title doesn't say that exactly."</a:t>
            </a: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Definition:</a:t>
            </a:r>
            <a:endParaRPr sz="16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sz="16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"Vector databases store text as mathematical vectors (think of them as points in space). When you ask a question, the system finds the closest vectors, meaning the most relevant information."</a:t>
            </a: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Use a simple visual: A 2D point cloud where nearest points represent similar content.</a:t>
            </a: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53135" y="716280"/>
            <a:ext cx="7160260" cy="3653790"/>
          </a:xfrm>
          <a:prstGeom prst="rect">
            <a:avLst/>
          </a:prstGeom>
        </p:spPr>
        <p:txBody>
          <a:bodyPr wrap="square">
            <a:noAutofit/>
          </a:bodyPr>
          <a:p>
            <a:pPr fontAlgn="base">
              <a:spcBef>
                <a:spcPts val="1400"/>
              </a:spcBef>
              <a:spcAft>
                <a:spcPts val="400"/>
              </a:spcAft>
            </a:pPr>
            <a:r>
              <a:rPr sz="19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How RAG Works (1:30–3:00)</a:t>
            </a:r>
            <a:endParaRPr sz="19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Concept:</a:t>
            </a:r>
            <a:endParaRPr sz="16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sz="16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"RAG combines retrieval and generation. First, it retrieves relevant chunks from a vector database based on your query, then uses a language model (like GPT) to generate an answer using that context."</a:t>
            </a: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</a:pP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Real-world analogy:</a:t>
            </a:r>
            <a:endParaRPr sz="16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"Think of RAG like a librarian who finds the best books for your question, reads them quickly, and then gives you a clear answer."</a:t>
            </a: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Show diagram: Query → Retriever → LLM → Answer.</a:t>
            </a: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40005"/>
            <a:ext cx="5650865" cy="6236335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fontAlgn="base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</a:pPr>
            <a:r>
              <a:rPr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Demo: Simple RAG Code (3:00–6:00)</a:t>
            </a:r>
            <a:endParaRPr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Share your screen or slides with code:</a:t>
            </a:r>
            <a:endParaRPr sz="14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1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from sentence_transformers import SentenceTransformer</a:t>
            </a:r>
            <a:endParaRPr sz="14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1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from langchain.vectorstores import Chroma</a:t>
            </a:r>
            <a:endParaRPr sz="14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1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from langchain.llms import OpenAI</a:t>
            </a:r>
            <a:endParaRPr sz="14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1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from langchain.chains import RetrievalQA</a:t>
            </a:r>
            <a:endParaRPr sz="14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1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# Sample documents</a:t>
            </a:r>
            <a:endParaRPr sz="14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1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docs = ["Python is a programming language.", "AI stands for Artificial Intelligence."]</a:t>
            </a:r>
            <a:endParaRPr sz="14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1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# Embed documents</a:t>
            </a:r>
            <a:endParaRPr sz="14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1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embedder = SentenceTransformer('all-MiniLM-L6-v2')</a:t>
            </a:r>
            <a:endParaRPr sz="14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1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embeddings = embedder.encode(docs).tolist()</a:t>
            </a:r>
            <a:endParaRPr sz="14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sz="14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612890" y="0"/>
            <a:ext cx="5290820" cy="636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base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160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# Create Chroma vector store and add docs</a:t>
            </a: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160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db = Chroma.from_texts(docs, embedding=embedder)</a:t>
            </a: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160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# Setup OpenAI LLM (make sure to set OPENAI_API_KEY in env)</a:t>
            </a: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160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llm = OpenAI(model_name="gpt-3.5-turbo")</a:t>
            </a: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sz="1600">
              <a:solidFill>
                <a:srgbClr val="000000"/>
              </a:solidFill>
              <a:latin typeface="Arial" panose="020B0604020202020204"/>
              <a:ea typeface="Arial" panose="020B0604020202020204"/>
              <a:sym typeface="+mn-ea"/>
            </a:endParaRPr>
          </a:p>
          <a:p>
            <a:pPr fontAlgn="base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160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# Create RAG chain</a:t>
            </a: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160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qa = RetrievalQA.from_chain_type(llm=llm, retriever=db.as_retriever())</a:t>
            </a: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160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# Ask question</a:t>
            </a: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160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query = "What is Python?"</a:t>
            </a: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160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answer = qa.run(query)</a:t>
            </a: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1600">
                <a:solidFill>
                  <a:srgbClr val="000000"/>
                </a:solidFill>
                <a:latin typeface="Arial" panose="020B0604020202020204"/>
                <a:ea typeface="Arial" panose="020B0604020202020204"/>
                <a:sym typeface="+mn-ea"/>
              </a:rPr>
              <a:t>print("Answer:", answer)</a:t>
            </a:r>
            <a:endParaRPr lang="en-US" sz="1600">
              <a:solidFill>
                <a:srgbClr val="000000"/>
              </a:solidFill>
              <a:latin typeface="Arial" panose="020B0604020202020204"/>
              <a:ea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92*384"/>
  <p:tag name="TABLE_ENDDRAG_RECT" val="172*93*492*38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4252</Words>
  <Application>WPS Presentation</Application>
  <PresentationFormat>Widescreen</PresentationFormat>
  <Paragraphs>148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Sahil</cp:lastModifiedBy>
  <cp:revision>3</cp:revision>
  <dcterms:created xsi:type="dcterms:W3CDTF">2025-05-27T15:02:49Z</dcterms:created>
  <dcterms:modified xsi:type="dcterms:W3CDTF">2025-05-27T15:09:45Z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FC7E776D279D4CE3956E42D4310DCF5C_11</vt:lpwstr>
  </property>
  <property fmtid="{D5CDD505-2E9C-101B-9397-08002B2CF9AE}" pid="3" name="KSOProductBuildVer">
    <vt:lpwstr>1033-12.2.0.21179</vt:lpwstr>
  </property>
</Properties>
</file>