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95" r:id="rId3"/>
    <p:sldId id="391" r:id="rId4"/>
    <p:sldId id="392" r:id="rId5"/>
    <p:sldId id="420" r:id="rId6"/>
    <p:sldId id="419" r:id="rId7"/>
    <p:sldId id="418" r:id="rId8"/>
    <p:sldId id="396" r:id="rId9"/>
    <p:sldId id="397" r:id="rId10"/>
    <p:sldId id="398" r:id="rId11"/>
    <p:sldId id="399" r:id="rId12"/>
    <p:sldId id="400" r:id="rId13"/>
    <p:sldId id="421" r:id="rId15"/>
    <p:sldId id="401" r:id="rId16"/>
    <p:sldId id="404" r:id="rId17"/>
    <p:sldId id="402" r:id="rId18"/>
    <p:sldId id="409" r:id="rId19"/>
    <p:sldId id="410" r:id="rId20"/>
    <p:sldId id="411" r:id="rId21"/>
    <p:sldId id="412" r:id="rId22"/>
    <p:sldId id="413" r:id="rId23"/>
    <p:sldId id="414" r:id="rId24"/>
    <p:sldId id="415" r:id="rId25"/>
    <p:sldId id="416" r:id="rId26"/>
    <p:sldId id="417" r:id="rId27"/>
    <p:sldId id="422" r:id="rId28"/>
    <p:sldId id="368" r:id="rId29"/>
    <p:sldId id="393" r:id="rId30"/>
    <p:sldId id="3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kaggle.com/code/ashishpatel26/beginner-to-intermediate-nlp-tutorial#1.4-Glossary"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webp"/><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artificial-intelligence-natural-language-gene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geeksforgeeks.org/nlp-gensim-tutorial-complete-guide-for-beginners/" TargetMode="External"/><Relationship Id="rId3" Type="http://schemas.openxmlformats.org/officeDocument/2006/relationships/hyperlink" Target="https://www.geeksforgeeks.org/hugging-face-transformers/" TargetMode="External"/><Relationship Id="rId2" Type="http://schemas.openxmlformats.org/officeDocument/2006/relationships/hyperlink" Target="https://www.geeksforgeeks.org/videos/getting-started-with-spacy-library-in-python/" TargetMode="External"/><Relationship Id="rId1" Type="http://schemas.openxmlformats.org/officeDocument/2006/relationships/hyperlink" Target="https://www.geeksforgeeks.org/introduction-to-nltk-tokenization-stemming-lemmatization-pos-tagging/" TargetMode="External"/></Relationships>
</file>

<file path=ppt/slides/_rels/slide21.xml.rels><?xml version="1.0" encoding="UTF-8" standalone="yes"?>
<Relationships xmlns="http://schemas.openxmlformats.org/package/2006/relationships"><Relationship Id="rId9" Type="http://schemas.openxmlformats.org/officeDocument/2006/relationships/hyperlink" Target="https://www.geeksforgeeks.org/rule-based-tokenization-in-nlp/" TargetMode="External"/><Relationship Id="rId8" Type="http://schemas.openxmlformats.org/officeDocument/2006/relationships/hyperlink" Target="https://www.geeksforgeeks.org/python-nltk-nltk-tokenizer-word_tokenize/" TargetMode="External"/><Relationship Id="rId7" Type="http://schemas.openxmlformats.org/officeDocument/2006/relationships/hyperlink" Target="https://www.geeksforgeeks.org/nlp-how-tokenizing-text-sentence-words-works/" TargetMode="External"/><Relationship Id="rId6" Type="http://schemas.openxmlformats.org/officeDocument/2006/relationships/hyperlink" Target="https://www.geeksforgeeks.org/what-is-tokenization/" TargetMode="External"/><Relationship Id="rId5" Type="http://schemas.openxmlformats.org/officeDocument/2006/relationships/hyperlink" Target="https://www.geeksforgeeks.org/extracting-email-addresses-using-regular-expressions-python/" TargetMode="External"/><Relationship Id="rId4" Type="http://schemas.openxmlformats.org/officeDocument/2006/relationships/hyperlink" Target="https://www.geeksforgeeks.org/regular-expression-python-examples/" TargetMode="External"/><Relationship Id="rId3" Type="http://schemas.openxmlformats.org/officeDocument/2006/relationships/hyperlink" Target="https://www.geeksforgeeks.org/properties-of-regular-expressions/" TargetMode="External"/><Relationship Id="rId2" Type="http://schemas.openxmlformats.org/officeDocument/2006/relationships/hyperlink" Target="https://www.geeksforgeeks.org/write-regular-expressions/" TargetMode="External"/><Relationship Id="rId19" Type="http://schemas.openxmlformats.org/officeDocument/2006/relationships/slideLayout" Target="../slideLayouts/slideLayout7.xml"/><Relationship Id="rId18" Type="http://schemas.openxmlformats.org/officeDocument/2006/relationships/hyperlink" Target="https://www.geeksforgeeks.org/nlp-part-of-speech-default-tagging/" TargetMode="External"/><Relationship Id="rId17" Type="http://schemas.openxmlformats.org/officeDocument/2006/relationships/hyperlink" Target="https://www.geeksforgeeks.org/removing-stop-words-nltk-python/" TargetMode="External"/><Relationship Id="rId16" Type="http://schemas.openxmlformats.org/officeDocument/2006/relationships/hyperlink" Target="https://www.geeksforgeeks.org/snowball-stemmer-nlp/" TargetMode="External"/><Relationship Id="rId15" Type="http://schemas.openxmlformats.org/officeDocument/2006/relationships/hyperlink" Target="https://www.geeksforgeeks.org/introduction-to-stemming/" TargetMode="External"/><Relationship Id="rId14" Type="http://schemas.openxmlformats.org/officeDocument/2006/relationships/hyperlink" Target="https://www.geeksforgeeks.org/python-lemmatization-with-nltk/" TargetMode="External"/><Relationship Id="rId13" Type="http://schemas.openxmlformats.org/officeDocument/2006/relationships/hyperlink" Target="https://www.geeksforgeeks.org/how-wordpiece-tokenization-addresses-the-rare-words-problem-in-nlp/" TargetMode="External"/><Relationship Id="rId12" Type="http://schemas.openxmlformats.org/officeDocument/2006/relationships/hyperlink" Target="https://www.geeksforgeeks.org/python-nltk-nltk-whitespacetokenizer/" TargetMode="External"/><Relationship Id="rId11" Type="http://schemas.openxmlformats.org/officeDocument/2006/relationships/hyperlink" Target="https://www.geeksforgeeks.org/dictionary-based-tokenization-in-nlp/" TargetMode="External"/><Relationship Id="rId10" Type="http://schemas.openxmlformats.org/officeDocument/2006/relationships/hyperlink" Target="https://www.geeksforgeeks.org/subword-tokenization-in-nlp/" TargetMode="External"/><Relationship Id="rId1" Type="http://schemas.openxmlformats.org/officeDocument/2006/relationships/hyperlink" Target="https://www.geeksforgeeks.org/normalizing-textual-data-with-python/" TargetMode="External"/></Relationships>
</file>

<file path=ppt/slides/_rels/slide22.xml.rels><?xml version="1.0" encoding="UTF-8" standalone="yes"?>
<Relationships xmlns="http://schemas.openxmlformats.org/package/2006/relationships"><Relationship Id="rId9" Type="http://schemas.openxmlformats.org/officeDocument/2006/relationships/hyperlink" Target="https://www.geeksforgeeks.org/word-embeddings-using-fasttext/" TargetMode="External"/><Relationship Id="rId8" Type="http://schemas.openxmlformats.org/officeDocument/2006/relationships/hyperlink" Target="https://www.geeksforgeeks.org/pre-trained-word-embedding-using-glove-in-nlp-models/" TargetMode="External"/><Relationship Id="rId7" Type="http://schemas.openxmlformats.org/officeDocument/2006/relationships/hyperlink" Target="https://www.geeksforgeeks.org/continuous-bag-of-words-cbow-in-nlp/" TargetMode="External"/><Relationship Id="rId6" Type="http://schemas.openxmlformats.org/officeDocument/2006/relationships/hyperlink" Target="https://www.geeksforgeeks.org/implement-your-own-word2vecskip-gram-model-in-python/" TargetMode="External"/><Relationship Id="rId5" Type="http://schemas.openxmlformats.org/officeDocument/2006/relationships/hyperlink" Target="https://www.geeksforgeeks.org/python-word-embedding-using-word2vec/" TargetMode="External"/><Relationship Id="rId4" Type="http://schemas.openxmlformats.org/officeDocument/2006/relationships/hyperlink" Target="https://www.geeksforgeeks.org/understanding-tf-idf-term-frequency-inverse-document-frequency/" TargetMode="External"/><Relationship Id="rId3" Type="http://schemas.openxmlformats.org/officeDocument/2006/relationships/hyperlink" Target="https://www.geeksforgeeks.org/n-gram-language-modelling-with-nltk/" TargetMode="External"/><Relationship Id="rId2" Type="http://schemas.openxmlformats.org/officeDocument/2006/relationships/hyperlink" Target="https://www.geeksforgeeks.org/bag-of-words-bow-model-in-nlp/" TargetMode="External"/><Relationship Id="rId13" Type="http://schemas.openxmlformats.org/officeDocument/2006/relationships/slideLayout" Target="../slideLayouts/slideLayout7.xml"/><Relationship Id="rId12" Type="http://schemas.openxmlformats.org/officeDocument/2006/relationships/hyperlink" Target="https://www.geeksforgeeks.org/doc2vec-in-nlp/" TargetMode="External"/><Relationship Id="rId11" Type="http://schemas.openxmlformats.org/officeDocument/2006/relationships/hyperlink" Target="https://www.geeksforgeeks.org/explanation-of-bert-model-nlp/" TargetMode="External"/><Relationship Id="rId10" Type="http://schemas.openxmlformats.org/officeDocument/2006/relationships/hyperlink" Target="https://www.geeksforgeeks.org/overview-of-word-embedding-using-embeddings-from-language-models-elmo/" TargetMode="External"/><Relationship Id="rId1" Type="http://schemas.openxmlformats.org/officeDocument/2006/relationships/hyperlink" Target="https://www.geeksforgeeks.org/ml-one-hot-encoding/" TargetMode="External"/></Relationships>
</file>

<file path=ppt/slides/_rels/slide23.xml.rels><?xml version="1.0" encoding="UTF-8" standalone="yes"?>
<Relationships xmlns="http://schemas.openxmlformats.org/package/2006/relationships"><Relationship Id="rId9" Type="http://schemas.openxmlformats.org/officeDocument/2006/relationships/hyperlink" Target="https://www.geeksforgeeks.org/introduction-to-generative-pre-trained-transformer-gpt/" TargetMode="External"/><Relationship Id="rId8" Type="http://schemas.openxmlformats.org/officeDocument/2006/relationships/hyperlink" Target="https://www.geeksforgeeks.org/top-5-pre-trained-models-in-natural-language-processing-nlp/" TargetMode="External"/><Relationship Id="rId7" Type="http://schemas.openxmlformats.org/officeDocument/2006/relationships/hyperlink" Target="https://www.geeksforgeeks.org/getting-started-with-transformers/" TargetMode="External"/><Relationship Id="rId6" Type="http://schemas.openxmlformats.org/officeDocument/2006/relationships/hyperlink" Target="https://www.geeksforgeeks.org/seq2seq-model-in-machine-learning/" TargetMode="External"/><Relationship Id="rId5" Type="http://schemas.openxmlformats.org/officeDocument/2006/relationships/hyperlink" Target="https://www.geeksforgeeks.org/gated-recurrent-unit-networks/" TargetMode="External"/><Relationship Id="rId4" Type="http://schemas.openxmlformats.org/officeDocument/2006/relationships/hyperlink" Target="https://www.geeksforgeeks.org/deep-learning-introduction-to-long-short-term-memory/" TargetMode="External"/><Relationship Id="rId3" Type="http://schemas.openxmlformats.org/officeDocument/2006/relationships/hyperlink" Target="https://www.geeksforgeeks.org/introduction-to-recurrent-neural-network/" TargetMode="External"/><Relationship Id="rId2" Type="http://schemas.openxmlformats.org/officeDocument/2006/relationships/hyperlink" Target="https://www.geeksforgeeks.org/artificial-neural-networks-and-its-applications/" TargetMode="External"/><Relationship Id="rId13" Type="http://schemas.openxmlformats.org/officeDocument/2006/relationships/slideLayout" Target="../slideLayouts/slideLayout7.xml"/><Relationship Id="rId12" Type="http://schemas.openxmlformats.org/officeDocument/2006/relationships/hyperlink" Target="https://www.geeksforgeeks.org/overview-of-roberta-model/" TargetMode="External"/><Relationship Id="rId11" Type="http://schemas.openxmlformats.org/officeDocument/2006/relationships/hyperlink" Target="https://www.geeksforgeeks.org/text-to-text-transfer-transformer-in-data-augmentation/" TargetMode="External"/><Relationship Id="rId10" Type="http://schemas.openxmlformats.org/officeDocument/2006/relationships/hyperlink" Target="https://www.geeksforgeeks.org/trasformer-xl-beyond-a-fixed-length-context/" TargetMode="External"/><Relationship Id="rId1" Type="http://schemas.openxmlformats.org/officeDocument/2006/relationships/hyperlink" Target="https://www.geeksforgeeks.org/introduction-deep-learning/" TargetMode="External"/></Relationships>
</file>

<file path=ppt/slides/_rels/slide24.xml.rels><?xml version="1.0" encoding="UTF-8" standalone="yes"?>
<Relationships xmlns="http://schemas.openxmlformats.org/package/2006/relationships"><Relationship Id="rId9" Type="http://schemas.openxmlformats.org/officeDocument/2006/relationships/hyperlink" Target="https://www.geeksforgeeks.org/what-is-sentiment-analysis/" TargetMode="External"/><Relationship Id="rId8" Type="http://schemas.openxmlformats.org/officeDocument/2006/relationships/hyperlink" Target="https://www.geeksforgeeks.org/relationship-extraction-in-nlp/" TargetMode="External"/><Relationship Id="rId7" Type="http://schemas.openxmlformats.org/officeDocument/2006/relationships/hyperlink" Target="https://www.geeksforgeeks.org/named-entity-recognition/" TargetMode="External"/><Relationship Id="rId6" Type="http://schemas.openxmlformats.org/officeDocument/2006/relationships/hyperlink" Target="https://www.geeksforgeeks.org/information-extraction-in-nlp/" TargetMode="External"/><Relationship Id="rId5" Type="http://schemas.openxmlformats.org/officeDocument/2006/relationships/hyperlink" Target="https://www.geeksforgeeks.org/text-classification-using-cnn/" TargetMode="External"/><Relationship Id="rId4" Type="http://schemas.openxmlformats.org/officeDocument/2006/relationships/hyperlink" Target="https://www.geeksforgeeks.org/rnn-for-text-classifications-in-nlp/" TargetMode="External"/><Relationship Id="rId3" Type="http://schemas.openxmlformats.org/officeDocument/2006/relationships/hyperlink" Target="https://www.geeksforgeeks.org/text-classification-using-logistic-regression/" TargetMode="External"/><Relationship Id="rId20" Type="http://schemas.openxmlformats.org/officeDocument/2006/relationships/slideLayout" Target="../slideLayouts/slideLayout7.xml"/><Relationship Id="rId2" Type="http://schemas.openxmlformats.org/officeDocument/2006/relationships/hyperlink" Target="https://www.geeksforgeeks.org/classification-of-text-documents-using-the-approach-of-naive-bayes/" TargetMode="External"/><Relationship Id="rId19" Type="http://schemas.openxmlformats.org/officeDocument/2006/relationships/hyperlink" Target="https://www.geeksforgeeks.org/text2text-generations-using-huggingface-model/" TargetMode="External"/><Relationship Id="rId18" Type="http://schemas.openxmlformats.org/officeDocument/2006/relationships/hyperlink" Target="https://www.geeksforgeeks.org/text-generation-using-recurrent-long-short-term-memory-network/" TargetMode="External"/><Relationship Id="rId17" Type="http://schemas.openxmlformats.org/officeDocument/2006/relationships/hyperlink" Target="https://www.geeksforgeeks.org/text-generation-using-fnet/" TargetMode="External"/><Relationship Id="rId16" Type="http://schemas.openxmlformats.org/officeDocument/2006/relationships/hyperlink" Target="https://www.geeksforgeeks.org/mastering-text-summarization-with-sumy-a-python-library-overview/" TargetMode="External"/><Relationship Id="rId15" Type="http://schemas.openxmlformats.org/officeDocument/2006/relationships/hyperlink" Target="https://www.geeksforgeeks.org/text-summarizations-using-huggingface-model/" TargetMode="External"/><Relationship Id="rId14" Type="http://schemas.openxmlformats.org/officeDocument/2006/relationships/hyperlink" Target="https://www.geeksforgeeks.org/text-summarization-in-nlp/" TargetMode="External"/><Relationship Id="rId13" Type="http://schemas.openxmlformats.org/officeDocument/2006/relationships/hyperlink" Target="https://www.geeksforgeeks.org/machine-translation-with-transformer-in-python/" TargetMode="External"/><Relationship Id="rId12" Type="http://schemas.openxmlformats.org/officeDocument/2006/relationships/hyperlink" Target="https://www.geeksforgeeks.org/statistical-machine-translation-of-languages-in-artificial-intelligence/" TargetMode="External"/><Relationship Id="rId11" Type="http://schemas.openxmlformats.org/officeDocument/2006/relationships/hyperlink" Target="https://www.geeksforgeeks.org/sentiment-analysis-with-an-recurrent-neural-networks-rnn/" TargetMode="External"/><Relationship Id="rId10" Type="http://schemas.openxmlformats.org/officeDocument/2006/relationships/hyperlink" Target="https://www.geeksforgeeks.org/python-sentiment-analysis-using-vader/" TargetMode="External"/><Relationship Id="rId1" Type="http://schemas.openxmlformats.org/officeDocument/2006/relationships/hyperlink" Target="https://www.geeksforgeeks.org/dataset-for-text-classific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deeplearning.ai/the-batch/issue-44/"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kaggle.com/code/ashishpatel26/beginner-to-intermediate-nlp-tutorial#1.2-Why-is-Natural-Language-Processing-Important?" TargetMode="Externa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hidden-markov-model-in-machine-learning/" TargetMode="External"/><Relationship Id="rId2" Type="http://schemas.openxmlformats.org/officeDocument/2006/relationships/hyperlink" Target="https://www.geeksforgeeks.org/support-vector-machine-algorithm/" TargetMode="External"/><Relationship Id="rId1" Type="http://schemas.openxmlformats.org/officeDocument/2006/relationships/hyperlink" Target="https://www.geeksforgeeks.org/naive-bayes-classifi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196850" y="635"/>
            <a:ext cx="11798300" cy="6858000"/>
          </a:xfrm>
          <a:prstGeom prst="rect">
            <a:avLst/>
          </a:prstGeom>
        </p:spPr>
      </p:pic>
      <p:pic>
        <p:nvPicPr>
          <p:cNvPr id="2" name="Picture 1"/>
          <p:cNvPicPr/>
          <p:nvPr/>
        </p:nvPicPr>
        <p:blipFill>
          <a:blip r:embed="rId2"/>
          <a:stretch>
            <a:fillRect/>
          </a:stretch>
        </p:blipFill>
        <p:spPr>
          <a:xfrm>
            <a:off x="952500" y="635"/>
            <a:ext cx="10287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9550" y="65405"/>
            <a:ext cx="5080000" cy="1196340"/>
          </a:xfrm>
          <a:prstGeom prst="rect">
            <a:avLst/>
          </a:prstGeom>
        </p:spPr>
        <p:txBody>
          <a:bodyPr>
            <a:spAutoFit/>
          </a:bodyPr>
          <a:p>
            <a:pPr>
              <a:spcAft>
                <a:spcPct val="60000"/>
              </a:spcAft>
            </a:pPr>
            <a:r>
              <a:rPr sz="2300" b="1"/>
              <a:t>🧩 Components of NLP</a:t>
            </a:r>
            <a:endParaRPr sz="2300" b="1"/>
          </a:p>
          <a:p>
            <a:r>
              <a:rPr sz="1600"/>
              <a:t>NLP has several components that work together to process language effectively:</a:t>
            </a:r>
            <a:endParaRPr sz="1600"/>
          </a:p>
        </p:txBody>
      </p:sp>
      <p:graphicFrame>
        <p:nvGraphicFramePr>
          <p:cNvPr id="3" name="Table 2"/>
          <p:cNvGraphicFramePr/>
          <p:nvPr/>
        </p:nvGraphicFramePr>
        <p:xfrm>
          <a:off x="209550" y="1261745"/>
          <a:ext cx="10485120" cy="0"/>
        </p:xfrm>
        <a:graphic>
          <a:graphicData uri="http://schemas.openxmlformats.org/drawingml/2006/table">
            <a:tbl>
              <a:tblPr/>
              <a:tblGrid>
                <a:gridCol w="5242560"/>
                <a:gridCol w="5242560"/>
              </a:tblGrid>
              <a:tr h="0">
                <a:tc>
                  <a:txBody>
                    <a:bodyPr/>
                    <a:p>
                      <a:r>
                        <a:rPr sz="2000"/>
                        <a:t>Component</a:t>
                      </a:r>
                      <a:endParaRPr sz="2000"/>
                    </a:p>
                  </a:txBody>
                  <a:tcPr marL="0" marR="0" marT="0" marB="0" anchor="ctr" anchorCtr="0">
                    <a:lnL>
                      <a:noFill/>
                    </a:lnL>
                    <a:lnR>
                      <a:noFill/>
                    </a:lnR>
                    <a:lnT>
                      <a:noFill/>
                    </a:lnT>
                    <a:lnB>
                      <a:noFill/>
                    </a:lnB>
                    <a:noFill/>
                  </a:tcPr>
                </a:tc>
                <a:tc>
                  <a:txBody>
                    <a:bodyPr/>
                    <a:p>
                      <a:r>
                        <a:rPr sz="2000"/>
                        <a:t>Description</a:t>
                      </a:r>
                      <a:endParaRPr sz="2000"/>
                    </a:p>
                  </a:txBody>
                  <a:tcPr marL="0" marR="0" marT="0" marB="0" anchor="ctr" anchorCtr="0">
                    <a:lnL>
                      <a:noFill/>
                    </a:lnL>
                    <a:lnR>
                      <a:noFill/>
                    </a:lnR>
                    <a:lnT>
                      <a:noFill/>
                    </a:lnT>
                    <a:lnB>
                      <a:noFill/>
                    </a:lnB>
                    <a:noFill/>
                  </a:tcPr>
                </a:tc>
              </a:tr>
              <a:tr h="0">
                <a:tc>
                  <a:txBody>
                    <a:bodyPr/>
                    <a:p>
                      <a:r>
                        <a:rPr sz="2000"/>
                        <a:t>Lexical Analysis</a:t>
                      </a:r>
                      <a:endParaRPr sz="2000"/>
                    </a:p>
                  </a:txBody>
                  <a:tcPr marL="0" marR="0" marT="0" marB="0" anchor="ctr" anchorCtr="0">
                    <a:lnL>
                      <a:noFill/>
                    </a:lnL>
                    <a:lnR>
                      <a:noFill/>
                    </a:lnR>
                    <a:lnT>
                      <a:noFill/>
                    </a:lnT>
                    <a:lnB>
                      <a:noFill/>
                    </a:lnB>
                    <a:noFill/>
                  </a:tcPr>
                </a:tc>
                <a:tc>
                  <a:txBody>
                    <a:bodyPr/>
                    <a:p>
                      <a:r>
                        <a:rPr sz="2000"/>
                        <a:t>Dividing text into tokens (words, phrases)</a:t>
                      </a:r>
                      <a:endParaRPr sz="2000"/>
                    </a:p>
                  </a:txBody>
                  <a:tcPr marL="0" marR="0" marT="0" marB="0" anchor="ctr" anchorCtr="0">
                    <a:lnL>
                      <a:noFill/>
                    </a:lnL>
                    <a:lnR>
                      <a:noFill/>
                    </a:lnR>
                    <a:lnT>
                      <a:noFill/>
                    </a:lnT>
                    <a:lnB>
                      <a:noFill/>
                    </a:lnB>
                    <a:noFill/>
                  </a:tcPr>
                </a:tc>
              </a:tr>
              <a:tr h="0">
                <a:tc>
                  <a:txBody>
                    <a:bodyPr/>
                    <a:p>
                      <a:r>
                        <a:rPr sz="2000"/>
                        <a:t>Syntactic Analysis</a:t>
                      </a:r>
                      <a:endParaRPr sz="2000"/>
                    </a:p>
                  </a:txBody>
                  <a:tcPr marL="0" marR="0" marT="0" marB="0" anchor="ctr" anchorCtr="0">
                    <a:lnL>
                      <a:noFill/>
                    </a:lnL>
                    <a:lnR>
                      <a:noFill/>
                    </a:lnR>
                    <a:lnT>
                      <a:noFill/>
                    </a:lnT>
                    <a:lnB>
                      <a:noFill/>
                    </a:lnB>
                    <a:noFill/>
                  </a:tcPr>
                </a:tc>
                <a:tc>
                  <a:txBody>
                    <a:bodyPr/>
                    <a:p>
                      <a:r>
                        <a:rPr sz="2000"/>
                        <a:t>Analyzing grammar and sentence structure</a:t>
                      </a:r>
                      <a:endParaRPr sz="2000"/>
                    </a:p>
                  </a:txBody>
                  <a:tcPr marL="0" marR="0" marT="0" marB="0" anchor="ctr" anchorCtr="0">
                    <a:lnL>
                      <a:noFill/>
                    </a:lnL>
                    <a:lnR>
                      <a:noFill/>
                    </a:lnR>
                    <a:lnT>
                      <a:noFill/>
                    </a:lnT>
                    <a:lnB>
                      <a:noFill/>
                    </a:lnB>
                    <a:noFill/>
                  </a:tcPr>
                </a:tc>
              </a:tr>
              <a:tr h="0">
                <a:tc>
                  <a:txBody>
                    <a:bodyPr/>
                    <a:p>
                      <a:r>
                        <a:rPr sz="2000"/>
                        <a:t>Semantic Analysis</a:t>
                      </a:r>
                      <a:endParaRPr sz="2000"/>
                    </a:p>
                  </a:txBody>
                  <a:tcPr marL="0" marR="0" marT="0" marB="0" anchor="ctr" anchorCtr="0">
                    <a:lnL>
                      <a:noFill/>
                    </a:lnL>
                    <a:lnR>
                      <a:noFill/>
                    </a:lnR>
                    <a:lnT>
                      <a:noFill/>
                    </a:lnT>
                    <a:lnB>
                      <a:noFill/>
                    </a:lnB>
                    <a:noFill/>
                  </a:tcPr>
                </a:tc>
                <a:tc>
                  <a:txBody>
                    <a:bodyPr/>
                    <a:p>
                      <a:r>
                        <a:rPr sz="2000"/>
                        <a:t>Understanding the meaning of words and sentences</a:t>
                      </a:r>
                      <a:endParaRPr sz="2000"/>
                    </a:p>
                  </a:txBody>
                  <a:tcPr marL="0" marR="0" marT="0" marB="0" anchor="ctr" anchorCtr="0">
                    <a:lnL>
                      <a:noFill/>
                    </a:lnL>
                    <a:lnR>
                      <a:noFill/>
                    </a:lnR>
                    <a:lnT>
                      <a:noFill/>
                    </a:lnT>
                    <a:lnB>
                      <a:noFill/>
                    </a:lnB>
                    <a:noFill/>
                  </a:tcPr>
                </a:tc>
              </a:tr>
              <a:tr h="0">
                <a:tc>
                  <a:txBody>
                    <a:bodyPr/>
                    <a:p>
                      <a:r>
                        <a:rPr sz="2000"/>
                        <a:t>Discourse Integration</a:t>
                      </a:r>
                      <a:endParaRPr sz="2000"/>
                    </a:p>
                  </a:txBody>
                  <a:tcPr marL="0" marR="0" marT="0" marB="0" anchor="ctr" anchorCtr="0">
                    <a:lnL>
                      <a:noFill/>
                    </a:lnL>
                    <a:lnR>
                      <a:noFill/>
                    </a:lnR>
                    <a:lnT>
                      <a:noFill/>
                    </a:lnT>
                    <a:lnB>
                      <a:noFill/>
                    </a:lnB>
                    <a:noFill/>
                  </a:tcPr>
                </a:tc>
                <a:tc>
                  <a:txBody>
                    <a:bodyPr/>
                    <a:p>
                      <a:r>
                        <a:rPr sz="2000"/>
                        <a:t>Understanding how preceding sentences affect the meaning of the current one</a:t>
                      </a:r>
                      <a:endParaRPr sz="2000"/>
                    </a:p>
                  </a:txBody>
                  <a:tcPr marL="0" marR="0" marT="0" marB="0" anchor="ctr" anchorCtr="0">
                    <a:lnL>
                      <a:noFill/>
                    </a:lnL>
                    <a:lnR>
                      <a:noFill/>
                    </a:lnR>
                    <a:lnT>
                      <a:noFill/>
                    </a:lnT>
                    <a:lnB>
                      <a:noFill/>
                    </a:lnB>
                    <a:noFill/>
                  </a:tcPr>
                </a:tc>
              </a:tr>
              <a:tr h="0">
                <a:tc>
                  <a:txBody>
                    <a:bodyPr/>
                    <a:p>
                      <a:r>
                        <a:rPr sz="2000"/>
                        <a:t>Pragmatic Analysis</a:t>
                      </a:r>
                      <a:endParaRPr sz="2000"/>
                    </a:p>
                  </a:txBody>
                  <a:tcPr marL="0" marR="0" marT="0" marB="0" anchor="ctr" anchorCtr="0">
                    <a:lnL>
                      <a:noFill/>
                    </a:lnL>
                    <a:lnR>
                      <a:noFill/>
                    </a:lnR>
                    <a:lnT>
                      <a:noFill/>
                    </a:lnT>
                    <a:lnB>
                      <a:noFill/>
                    </a:lnB>
                    <a:noFill/>
                  </a:tcPr>
                </a:tc>
                <a:tc>
                  <a:txBody>
                    <a:bodyPr/>
                    <a:p>
                      <a:r>
                        <a:rPr sz="2000"/>
                        <a:t>Understanding context and intent behind the sentence</a:t>
                      </a:r>
                      <a:endParaRPr sz="20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6495415"/>
          </a:xfrm>
          <a:prstGeom prst="rect">
            <a:avLst/>
          </a:prstGeom>
        </p:spPr>
        <p:txBody>
          <a:bodyPr>
            <a:spAutoFit/>
          </a:bodyPr>
          <a:p>
            <a:pPr>
              <a:spcAft>
                <a:spcPct val="60000"/>
              </a:spcAft>
            </a:pPr>
            <a:r>
              <a:rPr sz="2300" b="1"/>
              <a:t>🔄 Stages of NLP (Pipeline)</a:t>
            </a:r>
            <a:endParaRPr sz="2300" b="1"/>
          </a:p>
          <a:p>
            <a:r>
              <a:rPr sz="1600"/>
              <a:t>The NLP pipeline generally consists of these stages:</a:t>
            </a:r>
            <a:endParaRPr sz="1600"/>
          </a:p>
          <a:p>
            <a:pPr>
              <a:spcAft>
                <a:spcPct val="60000"/>
              </a:spcAft>
            </a:pPr>
            <a:r>
              <a:rPr sz="2200" b="1"/>
              <a:t>1. Text Preprocessing</a:t>
            </a:r>
            <a:endParaRPr sz="2200" b="1"/>
          </a:p>
          <a:p>
            <a:pPr>
              <a:buFont typeface="Arial" panose="020B0604020202020204"/>
              <a:buChar char="•"/>
            </a:pPr>
            <a:r>
              <a:rPr sz="1600"/>
              <a:t>Tokenization: Splitting text into words or sentences</a:t>
            </a:r>
            <a:endParaRPr sz="1600"/>
          </a:p>
          <a:p>
            <a:pPr>
              <a:buFont typeface="Arial" panose="020B0604020202020204"/>
              <a:buChar char="•"/>
            </a:pPr>
            <a:r>
              <a:rPr sz="1600"/>
              <a:t>Stopword Removal: Removing common words (is, the, in) that don't add value</a:t>
            </a:r>
            <a:endParaRPr sz="1600"/>
          </a:p>
          <a:p>
            <a:pPr>
              <a:buFont typeface="Arial" panose="020B0604020202020204"/>
              <a:buChar char="•"/>
            </a:pPr>
            <a:r>
              <a:rPr sz="1600"/>
              <a:t>Stemming/Lemmatization: Reducing words to their root form</a:t>
            </a:r>
            <a:endParaRPr sz="1600"/>
          </a:p>
          <a:p>
            <a:pPr>
              <a:buFont typeface="Arial" panose="020B0604020202020204"/>
              <a:buChar char="•"/>
            </a:pPr>
            <a:r>
              <a:rPr sz="1600"/>
              <a:t>Lowercasing, Punctuation Removal, etc.</a:t>
            </a:r>
            <a:endParaRPr sz="1600"/>
          </a:p>
          <a:p>
            <a:pPr>
              <a:spcAft>
                <a:spcPct val="60000"/>
              </a:spcAft>
            </a:pPr>
            <a:r>
              <a:rPr sz="2200" b="1"/>
              <a:t>2. Text Representation</a:t>
            </a:r>
            <a:endParaRPr sz="2200" b="1"/>
          </a:p>
          <a:p>
            <a:pPr>
              <a:buFont typeface="Arial" panose="020B0604020202020204"/>
              <a:buChar char="•"/>
            </a:pPr>
            <a:r>
              <a:rPr sz="1600"/>
              <a:t>Bag of Words (BoW)</a:t>
            </a:r>
            <a:endParaRPr sz="1600"/>
          </a:p>
          <a:p>
            <a:pPr>
              <a:buFont typeface="Arial" panose="020B0604020202020204"/>
              <a:buChar char="•"/>
            </a:pPr>
            <a:r>
              <a:rPr sz="1600"/>
              <a:t>TF-IDF (Term Frequency-Inverse Document Frequency)</a:t>
            </a:r>
            <a:endParaRPr sz="1600"/>
          </a:p>
          <a:p>
            <a:pPr>
              <a:buFont typeface="Arial" panose="020B0604020202020204"/>
              <a:buChar char="•"/>
            </a:pPr>
            <a:r>
              <a:rPr sz="1600"/>
              <a:t>Word Embeddings (Word2Vec, GloVe, BERT)</a:t>
            </a:r>
            <a:endParaRPr sz="1600"/>
          </a:p>
          <a:p>
            <a:pPr>
              <a:spcAft>
                <a:spcPct val="60000"/>
              </a:spcAft>
            </a:pPr>
            <a:r>
              <a:rPr sz="2200" b="1"/>
              <a:t>3. Parsing and Syntax Tree Generation</a:t>
            </a:r>
            <a:endParaRPr sz="2200" b="1"/>
          </a:p>
          <a:p>
            <a:pPr>
              <a:buFont typeface="Arial" panose="020B0604020202020204"/>
              <a:buChar char="•"/>
            </a:pPr>
            <a:r>
              <a:rPr sz="1600"/>
              <a:t>Understanding structure using parse trees or dependency trees</a:t>
            </a:r>
            <a:endParaRPr sz="1600"/>
          </a:p>
          <a:p>
            <a:pPr>
              <a:spcAft>
                <a:spcPct val="60000"/>
              </a:spcAft>
            </a:pPr>
            <a:r>
              <a:rPr sz="2200" b="1"/>
              <a:t>4. Named Entity Recognition (NER)</a:t>
            </a:r>
            <a:endParaRPr sz="2200" b="1"/>
          </a:p>
          <a:p>
            <a:pPr>
              <a:buFont typeface="Arial" panose="020B0604020202020204"/>
              <a:buChar char="•"/>
            </a:pPr>
            <a:r>
              <a:rPr sz="1600"/>
              <a:t>Identifying entities like people, places, organizations, etc.</a:t>
            </a:r>
            <a:endParaRPr sz="1600"/>
          </a:p>
          <a:p>
            <a:pPr>
              <a:spcAft>
                <a:spcPct val="60000"/>
              </a:spcAft>
            </a:pPr>
            <a:endParaRPr sz="1600"/>
          </a:p>
        </p:txBody>
      </p:sp>
      <p:sp>
        <p:nvSpPr>
          <p:cNvPr id="3" name="Text Box 2"/>
          <p:cNvSpPr txBox="1"/>
          <p:nvPr/>
        </p:nvSpPr>
        <p:spPr>
          <a:xfrm>
            <a:off x="5943600" y="276860"/>
            <a:ext cx="6096000" cy="2247900"/>
          </a:xfrm>
          <a:prstGeom prst="rect">
            <a:avLst/>
          </a:prstGeom>
          <a:noFill/>
        </p:spPr>
        <p:txBody>
          <a:bodyPr wrap="square" rtlCol="0" anchor="t">
            <a:spAutoFit/>
          </a:bodyPr>
          <a:p>
            <a:pPr>
              <a:spcAft>
                <a:spcPct val="60000"/>
              </a:spcAft>
            </a:pPr>
            <a:r>
              <a:rPr sz="2200" b="1">
                <a:sym typeface="+mn-ea"/>
              </a:rPr>
              <a:t>5. Sentiment Analysis / Text Classification</a:t>
            </a:r>
            <a:endParaRPr sz="2200" b="1"/>
          </a:p>
          <a:p>
            <a:pPr>
              <a:buFont typeface="Arial" panose="020B0604020202020204"/>
              <a:buChar char="•"/>
            </a:pPr>
            <a:r>
              <a:rPr sz="1600">
                <a:sym typeface="+mn-ea"/>
              </a:rPr>
              <a:t>Analyzing sentiment (positive/negative/neutral) or classifying texts into predefined categories</a:t>
            </a:r>
            <a:endParaRPr sz="1600"/>
          </a:p>
          <a:p>
            <a:pPr>
              <a:spcAft>
                <a:spcPct val="60000"/>
              </a:spcAft>
            </a:pPr>
            <a:r>
              <a:rPr sz="2200" b="1">
                <a:sym typeface="+mn-ea"/>
              </a:rPr>
              <a:t>6. Machine Learning / Deep Learning Modeling</a:t>
            </a:r>
            <a:endParaRPr sz="2200" b="1"/>
          </a:p>
          <a:p>
            <a:pPr>
              <a:buFont typeface="Arial" panose="020B0604020202020204"/>
              <a:buChar char="•"/>
            </a:pPr>
            <a:r>
              <a:rPr sz="1600">
                <a:sym typeface="+mn-ea"/>
              </a:rPr>
              <a:t>Building predictive models using algorithms like Naive Bayes, SVM, RNN, Transformers (e.g., BERT, GPT)</a:t>
            </a:r>
            <a:endParaRPr lang="en-US" sz="1600">
              <a:sym typeface="+mn-ea"/>
            </a:endParaRPr>
          </a:p>
        </p:txBody>
      </p:sp>
      <p:sp>
        <p:nvSpPr>
          <p:cNvPr id="4" name="Text Box 3"/>
          <p:cNvSpPr txBox="1"/>
          <p:nvPr/>
        </p:nvSpPr>
        <p:spPr>
          <a:xfrm>
            <a:off x="5859780" y="2924810"/>
            <a:ext cx="6096000" cy="645160"/>
          </a:xfrm>
          <a:prstGeom prst="rect">
            <a:avLst/>
          </a:prstGeom>
          <a:noFill/>
        </p:spPr>
        <p:txBody>
          <a:bodyPr wrap="square" rtlCol="0" anchor="t">
            <a:spAutoFit/>
          </a:bodyPr>
          <a:p>
            <a:r>
              <a:rPr lang="en-US" altLang="en-US"/>
              <a:t>https://www.kaggle.com/code/ashishpatel26/beginner-to-intermediate-nlp-tutorial</a:t>
            </a:r>
            <a:endParaRPr lang="en-US"/>
          </a:p>
        </p:txBody>
      </p:sp>
      <p:sp>
        <p:nvSpPr>
          <p:cNvPr id="5" name="Text Box 4"/>
          <p:cNvSpPr txBox="1"/>
          <p:nvPr/>
        </p:nvSpPr>
        <p:spPr>
          <a:xfrm>
            <a:off x="5787390" y="3569970"/>
            <a:ext cx="6096000" cy="645160"/>
          </a:xfrm>
          <a:prstGeom prst="rect">
            <a:avLst/>
          </a:prstGeom>
          <a:noFill/>
        </p:spPr>
        <p:txBody>
          <a:bodyPr wrap="square" rtlCol="0" anchor="t">
            <a:spAutoFit/>
          </a:bodyPr>
          <a:p>
            <a:r>
              <a:rPr lang="en-US" altLang="en-US"/>
              <a:t>https://www.analyticsvidhya.com/blog/2022/01/nlp-tutorials-part-i-from-basics-to-advance/</a:t>
            </a:r>
            <a:endParaRPr lang="en-US"/>
          </a:p>
        </p:txBody>
      </p:sp>
      <p:sp>
        <p:nvSpPr>
          <p:cNvPr id="6" name="Text Box 5"/>
          <p:cNvSpPr txBox="1"/>
          <p:nvPr/>
        </p:nvSpPr>
        <p:spPr>
          <a:xfrm>
            <a:off x="6748780" y="4578350"/>
            <a:ext cx="4064000" cy="368300"/>
          </a:xfrm>
          <a:prstGeom prst="rect">
            <a:avLst/>
          </a:prstGeom>
          <a:noFill/>
        </p:spPr>
        <p:txBody>
          <a:bodyPr wrap="square" rtlCol="0">
            <a:spAutoFit/>
          </a:bodyPr>
          <a:p>
            <a:r>
              <a:rPr lang="en-US"/>
              <a:t>do it in next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12875" y="444500"/>
            <a:ext cx="5080000" cy="2984500"/>
          </a:xfrm>
          <a:prstGeom prst="rect">
            <a:avLst/>
          </a:prstGeom>
        </p:spPr>
        <p:txBody>
          <a:bodyPr>
            <a:spAutoFit/>
          </a:bodyPr>
          <a:p>
            <a:pPr marL="0" indent="0" fontAlgn="base">
              <a:spcBef>
                <a:spcPts val="1600"/>
              </a:spcBef>
              <a:spcAft>
                <a:spcPts val="400"/>
              </a:spcAft>
            </a:pPr>
            <a:r>
              <a:rPr b="0" i="0">
                <a:solidFill>
                  <a:srgbClr val="202214"/>
                </a:solidFill>
                <a:latin typeface="Inter"/>
                <a:ea typeface="Inter"/>
              </a:rPr>
              <a:t>1.4 Glossary</a:t>
            </a:r>
            <a:r>
              <a:rPr b="0" i="0" u="sng">
                <a:solidFill>
                  <a:srgbClr val="008ABC"/>
                </a:solidFill>
                <a:latin typeface="Inter"/>
                <a:ea typeface="Inter"/>
                <a:hlinkClick r:id="rId1"/>
              </a:rPr>
              <a:t>¶</a:t>
            </a:r>
            <a:endParaRPr b="0" i="0" u="sng">
              <a:solidFill>
                <a:srgbClr val="008ABC"/>
              </a:solidFill>
              <a:latin typeface="Inter"/>
              <a:ea typeface="Inter"/>
              <a:hlinkClick r:id="rId1"/>
            </a:endParaRPr>
          </a:p>
          <a:p>
            <a:pPr marL="0" indent="0" algn="l" fontAlgn="base">
              <a:spcBef>
                <a:spcPct val="0"/>
              </a:spcBef>
              <a:spcAft>
                <a:spcPts val="800"/>
              </a:spcAft>
            </a:pPr>
            <a:r>
              <a:rPr sz="1600" b="0" i="0">
                <a:solidFill>
                  <a:srgbClr val="3C4043"/>
                </a:solidFill>
                <a:latin typeface="Inter"/>
                <a:ea typeface="Inter"/>
              </a:rPr>
              <a:t>Here is some common terminology:</a:t>
            </a:r>
            <a:endParaRPr sz="1600" b="0" i="0">
              <a:solidFill>
                <a:srgbClr val="3C4043"/>
              </a:solidFill>
              <a:latin typeface="Inter"/>
              <a:ea typeface="Inter"/>
            </a:endParaRPr>
          </a:p>
          <a:p>
            <a:pPr marL="0" indent="0" algn="l" fontAlgn="base">
              <a:spcBef>
                <a:spcPct val="0"/>
              </a:spcBef>
              <a:spcAft>
                <a:spcPct val="0"/>
              </a:spcAft>
            </a:pPr>
            <a:r>
              <a:rPr sz="1600" b="1" i="0">
                <a:solidFill>
                  <a:srgbClr val="3C4043"/>
                </a:solidFill>
                <a:latin typeface="Inter"/>
                <a:ea typeface="Inter"/>
              </a:rPr>
              <a:t>Corpus: </a:t>
            </a:r>
            <a:r>
              <a:rPr sz="1600" b="0" i="0">
                <a:solidFill>
                  <a:srgbClr val="3C4043"/>
                </a:solidFill>
                <a:latin typeface="Inter"/>
                <a:ea typeface="Inter"/>
              </a:rPr>
              <a:t>(Plural: Corpora) a collection of written texts that serve as our datasets.</a:t>
            </a:r>
            <a:endParaRPr sz="1600" b="0" i="0">
              <a:solidFill>
                <a:srgbClr val="3C4043"/>
              </a:solidFill>
              <a:latin typeface="Inter"/>
              <a:ea typeface="Inter"/>
            </a:endParaRPr>
          </a:p>
          <a:p>
            <a:pPr marL="0" indent="0" algn="l" fontAlgn="base">
              <a:spcBef>
                <a:spcPct val="0"/>
              </a:spcBef>
              <a:spcAft>
                <a:spcPct val="0"/>
              </a:spcAft>
            </a:pPr>
            <a:r>
              <a:rPr sz="1600" b="1" i="0">
                <a:solidFill>
                  <a:srgbClr val="3C4043"/>
                </a:solidFill>
                <a:latin typeface="Inter"/>
                <a:ea typeface="Inter"/>
              </a:rPr>
              <a:t>nltk: </a:t>
            </a:r>
            <a:r>
              <a:rPr sz="1600" b="0" i="0">
                <a:solidFill>
                  <a:srgbClr val="3C4043"/>
                </a:solidFill>
                <a:latin typeface="Inter"/>
                <a:ea typeface="Inter"/>
              </a:rPr>
              <a:t>(Natural Language Toolkit) the python module we'll be using repeatedly; it has a lot of useful built-in NLP techniques.</a:t>
            </a:r>
            <a:endParaRPr sz="1600" b="0" i="0">
              <a:solidFill>
                <a:srgbClr val="3C4043"/>
              </a:solidFill>
              <a:latin typeface="Inter"/>
              <a:ea typeface="Inter"/>
            </a:endParaRPr>
          </a:p>
          <a:p>
            <a:pPr marL="0" indent="0" algn="l" fontAlgn="base">
              <a:spcBef>
                <a:spcPct val="0"/>
              </a:spcBef>
              <a:spcAft>
                <a:spcPct val="0"/>
              </a:spcAft>
            </a:pPr>
            <a:r>
              <a:rPr sz="1600" b="1" i="0">
                <a:solidFill>
                  <a:srgbClr val="3C4043"/>
                </a:solidFill>
                <a:latin typeface="Inter"/>
                <a:ea typeface="Inter"/>
              </a:rPr>
              <a:t>Token: </a:t>
            </a:r>
            <a:r>
              <a:rPr sz="1600" b="0" i="0">
                <a:solidFill>
                  <a:srgbClr val="3C4043"/>
                </a:solidFill>
                <a:latin typeface="Inter"/>
                <a:ea typeface="Inter"/>
              </a:rPr>
              <a:t>a string of contiguous characters between two spaces, or between a space and punctuation marks. A token can also be an integer, real, or a number with a colon.</a:t>
            </a:r>
            <a:endParaRPr sz="1600" b="0" i="0">
              <a:solidFill>
                <a:srgbClr val="3C4043"/>
              </a:solidFill>
              <a:latin typeface="Inter"/>
              <a:ea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9075" y="170180"/>
            <a:ext cx="10690860" cy="2430145"/>
          </a:xfrm>
          <a:prstGeom prst="rect">
            <a:avLst/>
          </a:prstGeom>
        </p:spPr>
        <p:txBody>
          <a:bodyPr wrap="square">
            <a:spAutoFit/>
          </a:bodyPr>
          <a:p>
            <a:r>
              <a:rPr sz="2400" b="1">
                <a:solidFill>
                  <a:srgbClr val="FF0000"/>
                </a:solidFill>
              </a:rPr>
              <a:t>Conventional AI vs Generative AI (GenAI)</a:t>
            </a:r>
            <a:endParaRPr sz="2400" b="1">
              <a:solidFill>
                <a:srgbClr val="FF0000"/>
              </a:solidFill>
            </a:endParaRPr>
          </a:p>
          <a:p>
            <a:pPr>
              <a:buAutoNum type="arabicPeriod"/>
            </a:pPr>
            <a:r>
              <a:rPr sz="1600" b="1">
                <a:solidFill>
                  <a:srgbClr val="FF0000"/>
                </a:solidFill>
              </a:rPr>
              <a:t>Conventional AI:</a:t>
            </a:r>
            <a:endParaRPr sz="1600" b="1">
              <a:solidFill>
                <a:srgbClr val="FF0000"/>
              </a:solidFill>
            </a:endParaRPr>
          </a:p>
          <a:p>
            <a:pPr lvl="1">
              <a:buFont typeface="Arial" panose="020B0604020202020204"/>
              <a:buChar char="◦"/>
            </a:pPr>
            <a:r>
              <a:rPr sz="1600"/>
              <a:t>Focuses on classification, prediction, and rule-based decision-making.</a:t>
            </a:r>
            <a:endParaRPr sz="1600"/>
          </a:p>
          <a:p>
            <a:pPr lvl="1">
              <a:buFont typeface="Arial" panose="020B0604020202020204"/>
              <a:buChar char="◦"/>
            </a:pPr>
            <a:r>
              <a:rPr sz="1600"/>
              <a:t>Uses structured datasets for training.</a:t>
            </a:r>
            <a:endParaRPr sz="1600"/>
          </a:p>
          <a:p>
            <a:pPr lvl="1">
              <a:buFont typeface="Arial" panose="020B0604020202020204"/>
              <a:buChar char="◦"/>
            </a:pPr>
            <a:r>
              <a:rPr sz="1600"/>
              <a:t>Examples: Spam filters, customer service chatbots, recommendation engines.</a:t>
            </a:r>
            <a:endParaRPr sz="1600"/>
          </a:p>
          <a:p>
            <a:pPr>
              <a:buAutoNum type="arabicPeriod"/>
            </a:pPr>
            <a:r>
              <a:rPr sz="1600" b="1">
                <a:solidFill>
                  <a:srgbClr val="FF0000"/>
                </a:solidFill>
              </a:rPr>
              <a:t>Generative AI (GenAI):</a:t>
            </a:r>
            <a:endParaRPr sz="1600" b="1">
              <a:solidFill>
                <a:srgbClr val="FF0000"/>
              </a:solidFill>
            </a:endParaRPr>
          </a:p>
          <a:p>
            <a:pPr lvl="1">
              <a:buFont typeface="Arial" panose="020B0604020202020204"/>
              <a:buChar char="◦"/>
            </a:pPr>
            <a:r>
              <a:rPr sz="1600"/>
              <a:t>A type of AI that creates new content, such as text, images, and music.</a:t>
            </a:r>
            <a:endParaRPr sz="1600"/>
          </a:p>
          <a:p>
            <a:pPr lvl="1">
              <a:buFont typeface="Arial" panose="020B0604020202020204"/>
              <a:buChar char="◦"/>
            </a:pPr>
            <a:r>
              <a:rPr sz="1600"/>
              <a:t>Uses models like GANs (Generative Adversarial Networks) and transformers (e.g., GPT, DALL-E).</a:t>
            </a:r>
            <a:endParaRPr sz="1600"/>
          </a:p>
          <a:p>
            <a:pPr lvl="1">
              <a:buFont typeface="Arial" panose="020B0604020202020204"/>
              <a:buChar char="◦"/>
            </a:pPr>
            <a:r>
              <a:rPr sz="1600"/>
              <a:t>Examples: AI-generated art, chat-based content generation, and text-to-image synthesis.</a:t>
            </a:r>
            <a:endParaRPr sz="1600"/>
          </a:p>
        </p:txBody>
      </p:sp>
      <p:sp>
        <p:nvSpPr>
          <p:cNvPr id="3" name="Text Box 2"/>
          <p:cNvSpPr txBox="1"/>
          <p:nvPr/>
        </p:nvSpPr>
        <p:spPr>
          <a:xfrm>
            <a:off x="358140" y="2741295"/>
            <a:ext cx="8935720" cy="4030980"/>
          </a:xfrm>
          <a:prstGeom prst="rect">
            <a:avLst/>
          </a:prstGeom>
        </p:spPr>
        <p:txBody>
          <a:bodyPr wrap="square">
            <a:spAutoFit/>
          </a:bodyPr>
          <a:p>
            <a:r>
              <a:rPr sz="3600" b="1">
                <a:solidFill>
                  <a:srgbClr val="FF0000"/>
                </a:solidFill>
                <a:effectLst>
                  <a:outerShdw blurRad="38100" dist="38100" dir="2700000" algn="tl">
                    <a:srgbClr val="000000">
                      <a:alpha val="43137"/>
                    </a:srgbClr>
                  </a:outerShdw>
                </a:effectLst>
              </a:rPr>
              <a:t>Future of AI</a:t>
            </a:r>
            <a:endParaRPr sz="3600" b="1">
              <a:solidFill>
                <a:srgbClr val="FF0000"/>
              </a:solidFill>
              <a:effectLst>
                <a:outerShdw blurRad="38100" dist="38100" dir="2700000" algn="tl">
                  <a:srgbClr val="000000">
                    <a:alpha val="43137"/>
                  </a:srgbClr>
                </a:outerShdw>
              </a:effectLst>
            </a:endParaRPr>
          </a:p>
          <a:p>
            <a:r>
              <a:rPr sz="2000"/>
              <a:t>The future of AI is expected to bring significant advancements and challenges:</a:t>
            </a:r>
            <a:endParaRPr sz="2000"/>
          </a:p>
          <a:p>
            <a:pPr>
              <a:buFont typeface="Arial" panose="020B0604020202020204"/>
              <a:buChar char="•"/>
            </a:pPr>
            <a:r>
              <a:rPr sz="2000" b="1"/>
              <a:t>AI-Augmented Creativity:</a:t>
            </a:r>
            <a:r>
              <a:rPr sz="2000"/>
              <a:t> More sophisticated generative models for content creation.</a:t>
            </a:r>
            <a:endParaRPr sz="2000"/>
          </a:p>
          <a:p>
            <a:pPr>
              <a:buFont typeface="Arial" panose="020B0604020202020204"/>
              <a:buChar char="•"/>
            </a:pPr>
            <a:r>
              <a:rPr sz="2000" b="1"/>
              <a:t>Explainable AI (XAI):</a:t>
            </a:r>
            <a:r>
              <a:rPr sz="2000"/>
              <a:t> Enhancing transparency and trust in AI decision-making.</a:t>
            </a:r>
            <a:endParaRPr sz="2000"/>
          </a:p>
          <a:p>
            <a:pPr>
              <a:buFont typeface="Arial" panose="020B0604020202020204"/>
              <a:buChar char="•"/>
            </a:pPr>
            <a:r>
              <a:rPr sz="2000" b="1"/>
              <a:t>Ethical AI Development: </a:t>
            </a:r>
            <a:r>
              <a:rPr sz="2000"/>
              <a:t>Addressing biases, privacy concerns, and responsible AI use.</a:t>
            </a:r>
            <a:endParaRPr sz="2000"/>
          </a:p>
          <a:p>
            <a:pPr>
              <a:buFont typeface="Arial" panose="020B0604020202020204"/>
              <a:buChar char="•"/>
            </a:pPr>
            <a:r>
              <a:rPr sz="2000" b="1"/>
              <a:t>AI in Edge Computing:</a:t>
            </a:r>
            <a:r>
              <a:rPr sz="2000"/>
              <a:t> Deployment of AI models on edge devices for real-time processing.</a:t>
            </a:r>
            <a:endParaRPr sz="2000"/>
          </a:p>
          <a:p>
            <a:pPr>
              <a:buFont typeface="Arial" panose="020B0604020202020204"/>
              <a:buChar char="•"/>
            </a:pPr>
            <a:r>
              <a:rPr sz="2000" b="1"/>
              <a:t>Superintelligence and AGI: </a:t>
            </a:r>
            <a:r>
              <a:rPr sz="2000"/>
              <a:t>Theoretical advancements toward artificial general intelligence (AGI) with human-like reasoning capabilities.</a:t>
            </a:r>
            <a:endParaRPr sz="2000"/>
          </a:p>
          <a:p>
            <a:r>
              <a:rPr sz="2000"/>
              <a:t>AI continues to evolve, driving innovation and transforming industries worldwide.</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t="4407" b="5046"/>
          <a:stretch>
            <a:fillRect/>
          </a:stretch>
        </p:blipFill>
        <p:spPr>
          <a:xfrm>
            <a:off x="671195" y="82550"/>
            <a:ext cx="9066530" cy="67760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80590" y="1653540"/>
            <a:ext cx="7475855" cy="368300"/>
          </a:xfrm>
          <a:prstGeom prst="rect">
            <a:avLst/>
          </a:prstGeom>
          <a:noFill/>
        </p:spPr>
        <p:txBody>
          <a:bodyPr wrap="square" rtlCol="0" anchor="t">
            <a:spAutoFit/>
          </a:bodyPr>
          <a:p>
            <a:r>
              <a:rPr lang="en-US" altLang="en-US"/>
              <a:t>https://www.deeplearning.ai/resources/natural-language-processing/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75740" y="185737"/>
            <a:ext cx="5080000" cy="4354195"/>
          </a:xfrm>
          <a:prstGeom prst="rect">
            <a:avLst/>
          </a:prstGeom>
        </p:spPr>
        <p:txBody>
          <a:bodyPr>
            <a:spAutoFit/>
          </a:bodyPr>
          <a:p>
            <a:pPr marL="0" indent="0" algn="l" fontAlgn="base">
              <a:spcBef>
                <a:spcPct val="0"/>
              </a:spcBef>
              <a:spcAft>
                <a:spcPct val="0"/>
              </a:spcAft>
            </a:pPr>
            <a:r>
              <a:rPr sz="2100" b="1" i="0">
                <a:solidFill>
                  <a:srgbClr val="273239"/>
                </a:solidFill>
                <a:latin typeface="Nunito"/>
                <a:ea typeface="Nunito"/>
              </a:rPr>
              <a:t>Applications of NLP</a:t>
            </a: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The applications of Natural Language Processing are as follows: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Voice Assistants like Alexa, Siri, and Google Assistant use NLP for voice recognition and interaction.</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Tools like Grammarly, Microsoft Word, and Google Docs apply NLP for grammar checking and text analysis.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Information extraction through Search engines such as Google and DuckDuckGo.</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Website bots and customer support chatbots leverage NLP for automated conversations and query handling.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Google Translate and similar services use NLP for real-time translation between languages.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Text summarization </a:t>
            </a:r>
            <a:endParaRPr sz="1600" b="0" i="0">
              <a:solidFill>
                <a:srgbClr val="273239"/>
              </a:solidFill>
              <a:latin typeface="Nunito"/>
              <a:ea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30905" y="237173"/>
            <a:ext cx="5080000" cy="337185"/>
          </a:xfrm>
          <a:prstGeom prst="rect">
            <a:avLst/>
          </a:prstGeom>
        </p:spPr>
        <p:txBody>
          <a:bodyPr>
            <a:spAutoFit/>
          </a:bodyPr>
          <a:p>
            <a:pPr marL="0" indent="0" algn="l" fontAlgn="base">
              <a:spcBef>
                <a:spcPct val="0"/>
              </a:spcBef>
              <a:spcAft>
                <a:spcPct val="0"/>
              </a:spcAft>
            </a:pPr>
            <a:r>
              <a:rPr sz="1600" b="1" i="0">
                <a:solidFill>
                  <a:srgbClr val="273239"/>
                </a:solidFill>
                <a:latin typeface="Nunito"/>
                <a:ea typeface="Nunito"/>
              </a:rPr>
              <a:t>Phases of Natural Language Processing</a:t>
            </a:r>
            <a:endParaRPr sz="1600" b="1" i="0">
              <a:solidFill>
                <a:srgbClr val="273239"/>
              </a:solidFill>
              <a:latin typeface="Nunito"/>
              <a:ea typeface="Nunito"/>
            </a:endParaRPr>
          </a:p>
        </p:txBody>
      </p:sp>
      <p:pic>
        <p:nvPicPr>
          <p:cNvPr id="3" name="Picture 2"/>
          <p:cNvPicPr/>
          <p:nvPr/>
        </p:nvPicPr>
        <p:blipFill>
          <a:blip r:embed="rId1"/>
          <a:stretch>
            <a:fillRect/>
          </a:stretch>
        </p:blipFill>
        <p:spPr>
          <a:xfrm>
            <a:off x="1208405" y="1021715"/>
            <a:ext cx="9525000" cy="41243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50415" y="1145540"/>
            <a:ext cx="7463155" cy="829945"/>
          </a:xfrm>
          <a:prstGeom prst="rect">
            <a:avLst/>
          </a:prstGeom>
        </p:spPr>
        <p:txBody>
          <a:bodyPr wrap="square">
            <a:spAutoFit/>
          </a:bodyPr>
          <a:p>
            <a:pPr marL="0" indent="0" algn="l" fontAlgn="base">
              <a:spcBef>
                <a:spcPct val="0"/>
              </a:spcBef>
              <a:spcAft>
                <a:spcPct val="0"/>
              </a:spcAft>
            </a:pPr>
            <a:r>
              <a:rPr sz="1600" b="0" i="0">
                <a:solidFill>
                  <a:srgbClr val="273239"/>
                </a:solidFill>
                <a:latin typeface="Nunito"/>
                <a:ea typeface="Nunito"/>
              </a:rPr>
              <a:t>There are two components of Natural Language Processing:</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Natural Language Understanding</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
              </a:rPr>
              <a:t>Natural Language Generation</a:t>
            </a:r>
            <a:endParaRPr sz="1600" b="0" i="0" u="sng">
              <a:solidFill>
                <a:srgbClr val="357960"/>
              </a:solidFill>
              <a:latin typeface="Nunito"/>
              <a:ea typeface="Nunito"/>
              <a:hlinkClick r:id="rId1"/>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40030" y="106045"/>
            <a:ext cx="5069840" cy="2509520"/>
          </a:xfrm>
          <a:prstGeom prst="rect">
            <a:avLst/>
          </a:prstGeom>
        </p:spPr>
        <p:txBody>
          <a:bodyPr wrap="square">
            <a:spAutoFit/>
          </a:bodyPr>
          <a:p>
            <a:pPr marL="0" indent="0">
              <a:spcBef>
                <a:spcPts val="1000"/>
              </a:spcBef>
              <a:spcAft>
                <a:spcPts val="500"/>
              </a:spcAft>
            </a:pPr>
            <a:r>
              <a:rPr lang="en-US" sz="2500" b="0" i="0">
                <a:solidFill>
                  <a:srgbClr val="333333"/>
                </a:solidFill>
                <a:latin typeface="Tomorrow"/>
                <a:ea typeface="Tomorrow"/>
              </a:rPr>
              <a:t>I</a:t>
            </a:r>
            <a:r>
              <a:rPr sz="2500" b="0" i="0">
                <a:solidFill>
                  <a:srgbClr val="333333"/>
                </a:solidFill>
                <a:latin typeface="Tomorrow"/>
                <a:ea typeface="Tomorrow"/>
              </a:rPr>
              <a:t>ntroduction to NLP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Natural Language Processing</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Uses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Application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Stages of NLP</a:t>
            </a:r>
            <a:endParaRPr sz="1600" b="0" i="0">
              <a:solidFill>
                <a:srgbClr val="333333"/>
              </a:solidFill>
              <a:latin typeface="Tomorrow"/>
              <a:ea typeface="Tomorrow"/>
            </a:endParaRPr>
          </a:p>
          <a:p>
            <a:pPr marL="457200" lvl="1" indent="0">
              <a:spcBef>
                <a:spcPct val="0"/>
              </a:spcBef>
              <a:spcAft>
                <a:spcPct val="0"/>
              </a:spcAft>
            </a:pPr>
            <a:r>
              <a:rPr sz="1600">
                <a:solidFill>
                  <a:srgbClr val="333333"/>
                </a:solidFill>
                <a:latin typeface="Tomorrow"/>
                <a:ea typeface="Tomorrow"/>
                <a:sym typeface="+mn-ea"/>
              </a:rPr>
              <a:t>Machine Translation</a:t>
            </a:r>
            <a:endParaRPr sz="1600" b="0" i="0">
              <a:solidFill>
                <a:srgbClr val="333333"/>
              </a:solidFill>
              <a:latin typeface="Tomorrow"/>
              <a:ea typeface="Tomorrow"/>
            </a:endParaRPr>
          </a:p>
          <a:p>
            <a:pPr marL="457200" lvl="1" indent="0">
              <a:spcBef>
                <a:spcPct val="0"/>
              </a:spcBef>
              <a:spcAft>
                <a:spcPct val="0"/>
              </a:spcAft>
            </a:pPr>
            <a:r>
              <a:rPr sz="1600">
                <a:solidFill>
                  <a:srgbClr val="333333"/>
                </a:solidFill>
                <a:latin typeface="Tomorrow"/>
                <a:ea typeface="Tomorrow"/>
                <a:sym typeface="+mn-ea"/>
              </a:rPr>
              <a:t>Introduction to LLM</a:t>
            </a:r>
            <a:endParaRPr sz="1600" b="0" i="0">
              <a:solidFill>
                <a:srgbClr val="333333"/>
              </a:solidFill>
              <a:latin typeface="Tomorrow"/>
              <a:ea typeface="Tomorrow"/>
            </a:endParaRPr>
          </a:p>
          <a:p>
            <a:pPr marL="0" indent="0">
              <a:spcBef>
                <a:spcPct val="0"/>
              </a:spcBef>
              <a:spcAft>
                <a:spcPct val="0"/>
              </a:spcAft>
            </a:pPr>
            <a:endParaRPr sz="1600" b="0" i="0">
              <a:solidFill>
                <a:srgbClr val="333333"/>
              </a:solidFill>
              <a:latin typeface="Tomorrow"/>
              <a:ea typeface="Tomorrow"/>
            </a:endParaRPr>
          </a:p>
        </p:txBody>
      </p:sp>
      <p:sp>
        <p:nvSpPr>
          <p:cNvPr id="4" name="Text Box 3"/>
          <p:cNvSpPr txBox="1"/>
          <p:nvPr/>
        </p:nvSpPr>
        <p:spPr>
          <a:xfrm>
            <a:off x="407035" y="2247265"/>
            <a:ext cx="5080000" cy="2616200"/>
          </a:xfrm>
          <a:prstGeom prst="rect">
            <a:avLst/>
          </a:prstGeom>
        </p:spPr>
        <p:txBody>
          <a:bodyPr>
            <a:noAutofit/>
          </a:bodyPr>
          <a:p>
            <a:pPr marL="0" indent="0">
              <a:spcBef>
                <a:spcPts val="1000"/>
              </a:spcBef>
              <a:spcAft>
                <a:spcPts val="500"/>
              </a:spcAft>
            </a:pPr>
            <a:r>
              <a:rPr sz="2500" b="0" i="0">
                <a:solidFill>
                  <a:srgbClr val="333333"/>
                </a:solidFill>
                <a:latin typeface="Tomorrow"/>
                <a:ea typeface="Tomorrow"/>
              </a:rPr>
              <a:t>Text Preprocessing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Tokenization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Non Alphabets Removal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Stopwords Removal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Bag of Words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Stemming &amp; Lemmatization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Part of Speech Taging</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Name Entity Recognition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Text Visualization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14350" y="4863465"/>
            <a:ext cx="4276090" cy="201739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Text Classification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CountVectorization</a:t>
            </a:r>
            <a:r>
              <a:rPr lang="en-US" sz="1600" b="0" i="0">
                <a:solidFill>
                  <a:srgbClr val="333333"/>
                </a:solidFill>
                <a:latin typeface="Tomorrow"/>
                <a:ea typeface="Tomorrow"/>
              </a:rPr>
              <a:t>/</a:t>
            </a:r>
            <a:r>
              <a:rPr sz="1600">
                <a:solidFill>
                  <a:srgbClr val="333333"/>
                </a:solidFill>
                <a:latin typeface="Tomorrow"/>
                <a:ea typeface="Tomorrow"/>
                <a:sym typeface="+mn-ea"/>
              </a:rPr>
              <a:t>Text Vecorization </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Classification with ML</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TFIDF Vectorization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Classification with ANN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Embedding Layer in Natural Language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6316980" y="261620"/>
            <a:ext cx="4850765" cy="1771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Sentiment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Challenges in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Handling Emoticons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Sentiment Analysis with ANN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16980" y="1885315"/>
            <a:ext cx="4954905" cy="300228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Sequential Data</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Recurrent Neural Network</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Architecture of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Vanishing Gradient Problem in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Long Short Term Memory</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Gated Recurrent Unit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GRU</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937885" y="48631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Transformers Based Models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Sequence to Sequence Model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Attention Machanism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Transformers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Face Hugging Transformers</a:t>
            </a:r>
            <a:endParaRPr sz="16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64510" y="857885"/>
            <a:ext cx="5080000" cy="2214880"/>
          </a:xfrm>
          <a:prstGeom prst="rect">
            <a:avLst/>
          </a:prstGeom>
        </p:spPr>
        <p:txBody>
          <a:bodyPr>
            <a:spAutoFit/>
          </a:bodyPr>
          <a:p>
            <a:pPr marL="0" indent="0" algn="l" fontAlgn="base">
              <a:spcBef>
                <a:spcPct val="0"/>
              </a:spcBef>
              <a:spcAft>
                <a:spcPct val="0"/>
              </a:spcAft>
            </a:pPr>
            <a:r>
              <a:rPr sz="2100" b="1" i="0">
                <a:solidFill>
                  <a:srgbClr val="273239"/>
                </a:solidFill>
                <a:latin typeface="Nunito"/>
                <a:ea typeface="Nunito"/>
              </a:rPr>
              <a:t>Libraries for Natural Language Processing</a:t>
            </a: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Some of natural language processing libraries include:</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
              </a:rPr>
              <a:t>NLTK (Natural Language Toolkit)</a:t>
            </a:r>
            <a:endParaRPr sz="1600" b="0" i="0" u="sng">
              <a:solidFill>
                <a:srgbClr val="357960"/>
              </a:solidFill>
              <a:latin typeface="Nunito"/>
              <a:ea typeface="Nunito"/>
              <a:hlinkClick r:id="rId1"/>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spaCy</a:t>
            </a:r>
            <a:endParaRPr sz="1600" b="0" i="0" u="sng">
              <a:solidFill>
                <a:srgbClr val="357960"/>
              </a:solidFill>
              <a:latin typeface="Nunito"/>
              <a:ea typeface="Nunito"/>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3"/>
              </a:rPr>
              <a:t>Transformers (by Hugging Face)</a:t>
            </a:r>
            <a:endParaRPr sz="1600" b="0" i="0" u="sng">
              <a:solidFill>
                <a:srgbClr val="357960"/>
              </a:solidFill>
              <a:latin typeface="Nunito"/>
              <a:ea typeface="Nunito"/>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4"/>
              </a:rPr>
              <a:t>Gensim</a:t>
            </a:r>
            <a:endParaRPr sz="1600" b="0" i="0" u="sng">
              <a:solidFill>
                <a:srgbClr val="357960"/>
              </a:solidFill>
              <a:latin typeface="Nunito"/>
              <a:ea typeface="Nunito"/>
              <a:hlinkClick r:id="rId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1295" y="0"/>
            <a:ext cx="11664315" cy="6323965"/>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Normalizing Textual Data in NLP</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u="sng">
                <a:solidFill>
                  <a:srgbClr val="357960"/>
                </a:solidFill>
                <a:latin typeface="Arial" panose="020B0604020202020204" pitchFamily="34" charset="0"/>
                <a:ea typeface="Nunito"/>
                <a:cs typeface="Arial" panose="020B0604020202020204" pitchFamily="34" charset="0"/>
                <a:hlinkClick r:id="rId1"/>
              </a:rPr>
              <a:t>Text Normalization</a:t>
            </a:r>
            <a:r>
              <a:rPr sz="1600" b="1" i="0" u="sng">
                <a:solidFill>
                  <a:srgbClr val="357960"/>
                </a:solidFill>
                <a:latin typeface="Arial" panose="020B0604020202020204" pitchFamily="34" charset="0"/>
                <a:ea typeface="Nunito"/>
                <a:cs typeface="Arial" panose="020B0604020202020204" pitchFamily="34" charset="0"/>
                <a:hlinkClick r:id="rId1"/>
              </a:rPr>
              <a:t> </a:t>
            </a:r>
            <a:r>
              <a:rPr sz="1600" b="0" i="0">
                <a:solidFill>
                  <a:srgbClr val="273239"/>
                </a:solidFill>
                <a:latin typeface="Arial" panose="020B0604020202020204" pitchFamily="34" charset="0"/>
                <a:ea typeface="Nunito"/>
                <a:cs typeface="Arial" panose="020B0604020202020204" pitchFamily="34" charset="0"/>
              </a:rPr>
              <a:t>transforms text into a consistent format improves the quality and makes it easier to process in NLP tasks.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Key steps in text normalization includes: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1. Regular Expressions (RE) </a:t>
            </a:r>
            <a:r>
              <a:rPr sz="1600" b="0" i="0">
                <a:solidFill>
                  <a:srgbClr val="273239"/>
                </a:solidFill>
                <a:latin typeface="Arial" panose="020B0604020202020204" pitchFamily="34" charset="0"/>
                <a:ea typeface="Nunito"/>
                <a:cs typeface="Arial" panose="020B0604020202020204" pitchFamily="34" charset="0"/>
              </a:rPr>
              <a:t>are sequences of characters that define search patterns.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2"/>
              </a:rPr>
              <a:t>How to write Regular Expressions?</a:t>
            </a:r>
            <a:endParaRPr sz="1600" b="0" i="0" u="sng">
              <a:solidFill>
                <a:srgbClr val="357960"/>
              </a:solidFill>
              <a:latin typeface="Arial" panose="020B0604020202020204" pitchFamily="34" charset="0"/>
              <a:ea typeface="Nunito"/>
              <a:cs typeface="Arial" panose="020B0604020202020204" pitchFamily="34" charset="0"/>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3"/>
              </a:rPr>
              <a:t>Properties of Regular Expressions</a:t>
            </a:r>
            <a:endParaRPr sz="1600" b="0" i="0" u="sng">
              <a:solidFill>
                <a:srgbClr val="357960"/>
              </a:solidFill>
              <a:latin typeface="Arial" panose="020B0604020202020204" pitchFamily="34" charset="0"/>
              <a:ea typeface="Nunito"/>
              <a:cs typeface="Arial" panose="020B0604020202020204" pitchFamily="34" charset="0"/>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4"/>
              </a:rPr>
              <a:t>RegEx in Python</a:t>
            </a:r>
            <a:endParaRPr sz="1600" b="0" i="0" u="sng">
              <a:solidFill>
                <a:srgbClr val="357960"/>
              </a:solidFill>
              <a:latin typeface="Arial" panose="020B0604020202020204" pitchFamily="34" charset="0"/>
              <a:ea typeface="Nunito"/>
              <a:cs typeface="Arial" panose="020B0604020202020204" pitchFamily="34" charset="0"/>
              <a:hlinkClick r:id="rId4"/>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5"/>
              </a:rPr>
              <a:t>Email Extraction using RE</a:t>
            </a:r>
            <a:endParaRPr sz="1600" b="0" i="0" u="sng">
              <a:solidFill>
                <a:srgbClr val="357960"/>
              </a:solidFill>
              <a:latin typeface="Arial" panose="020B0604020202020204" pitchFamily="34" charset="0"/>
              <a:ea typeface="Nunito"/>
              <a:cs typeface="Arial" panose="020B0604020202020204" pitchFamily="34" charset="0"/>
              <a:hlinkClick r:id="rId5"/>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2. </a:t>
            </a:r>
            <a:r>
              <a:rPr sz="1600" b="1" i="0" u="sng">
                <a:solidFill>
                  <a:srgbClr val="357960"/>
                </a:solidFill>
                <a:latin typeface="Arial" panose="020B0604020202020204" pitchFamily="34" charset="0"/>
                <a:ea typeface="Nunito"/>
                <a:cs typeface="Arial" panose="020B0604020202020204" pitchFamily="34" charset="0"/>
                <a:hlinkClick r:id="rId6"/>
              </a:rPr>
              <a:t>Tokenization</a:t>
            </a:r>
            <a:r>
              <a:rPr sz="1600" b="0" i="0">
                <a:solidFill>
                  <a:srgbClr val="273239"/>
                </a:solidFill>
                <a:latin typeface="Arial" panose="020B0604020202020204" pitchFamily="34" charset="0"/>
                <a:ea typeface="Nunito"/>
                <a:cs typeface="Arial" panose="020B0604020202020204" pitchFamily="34" charset="0"/>
              </a:rPr>
              <a:t> is a process of splitting text into smaller units called tokens.</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7"/>
              </a:rPr>
              <a:t>How Tokenizing Text, Sentences, and Words Works</a:t>
            </a:r>
            <a:endParaRPr sz="1600" b="0" i="0" u="sng">
              <a:solidFill>
                <a:srgbClr val="357960"/>
              </a:solidFill>
              <a:latin typeface="Arial" panose="020B0604020202020204" pitchFamily="34" charset="0"/>
              <a:ea typeface="Nunito"/>
              <a:cs typeface="Arial" panose="020B0604020202020204" pitchFamily="34" charset="0"/>
              <a:hlinkClick r:id="rId7"/>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8"/>
              </a:rPr>
              <a:t>Word Tokenization</a:t>
            </a:r>
            <a:endParaRPr sz="1600" b="0" i="0" u="sng">
              <a:solidFill>
                <a:srgbClr val="357960"/>
              </a:solidFill>
              <a:latin typeface="Arial" panose="020B0604020202020204" pitchFamily="34" charset="0"/>
              <a:ea typeface="Nunito"/>
              <a:cs typeface="Arial" panose="020B0604020202020204" pitchFamily="34" charset="0"/>
              <a:hlinkClick r:id="rId8"/>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9"/>
              </a:rPr>
              <a:t>Rule-based Tokenization</a:t>
            </a:r>
            <a:endParaRPr sz="1600" b="0" i="0" u="sng">
              <a:solidFill>
                <a:srgbClr val="357960"/>
              </a:solidFill>
              <a:latin typeface="Arial" panose="020B0604020202020204" pitchFamily="34" charset="0"/>
              <a:ea typeface="Nunito"/>
              <a:cs typeface="Arial" panose="020B0604020202020204" pitchFamily="34" charset="0"/>
              <a:hlinkClick r:id="rId9"/>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0"/>
              </a:rPr>
              <a:t>Subword Tokenization</a:t>
            </a:r>
            <a:endParaRPr sz="1600" b="0" i="0" u="sng">
              <a:solidFill>
                <a:srgbClr val="357960"/>
              </a:solidFill>
              <a:latin typeface="Arial" panose="020B0604020202020204" pitchFamily="34" charset="0"/>
              <a:ea typeface="Nunito"/>
              <a:cs typeface="Arial" panose="020B0604020202020204" pitchFamily="34" charset="0"/>
              <a:hlinkClick r:id="rId1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1"/>
              </a:rPr>
              <a:t>Dictionary-Based Tokenization</a:t>
            </a:r>
            <a:endParaRPr sz="1600" b="0" i="0" u="sng">
              <a:solidFill>
                <a:srgbClr val="357960"/>
              </a:solidFill>
              <a:latin typeface="Arial" panose="020B0604020202020204" pitchFamily="34" charset="0"/>
              <a:ea typeface="Nunito"/>
              <a:cs typeface="Arial" panose="020B0604020202020204" pitchFamily="34" charset="0"/>
              <a:hlinkClick r:id="rId11"/>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2"/>
              </a:rPr>
              <a:t>Whitespace Tokenization</a:t>
            </a:r>
            <a:endParaRPr sz="1600" b="0" i="0" u="sng">
              <a:solidFill>
                <a:srgbClr val="357960"/>
              </a:solidFill>
              <a:latin typeface="Arial" panose="020B0604020202020204" pitchFamily="34" charset="0"/>
              <a:ea typeface="Nunito"/>
              <a:cs typeface="Arial" panose="020B0604020202020204" pitchFamily="34" charset="0"/>
              <a:hlinkClick r:id="rId12"/>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3"/>
              </a:rPr>
              <a:t>WordPiece Tokenization</a:t>
            </a:r>
            <a:endParaRPr sz="1600" b="0" i="0" u="sng">
              <a:solidFill>
                <a:srgbClr val="357960"/>
              </a:solidFill>
              <a:latin typeface="Arial" panose="020B0604020202020204" pitchFamily="34" charset="0"/>
              <a:ea typeface="Nunito"/>
              <a:cs typeface="Arial" panose="020B0604020202020204" pitchFamily="34" charset="0"/>
              <a:hlinkClick r:id="rId13"/>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3. </a:t>
            </a:r>
            <a:r>
              <a:rPr sz="1600" b="1" i="0" u="sng">
                <a:solidFill>
                  <a:srgbClr val="357960"/>
                </a:solidFill>
                <a:latin typeface="Arial" panose="020B0604020202020204" pitchFamily="34" charset="0"/>
                <a:ea typeface="Nunito"/>
                <a:cs typeface="Arial" panose="020B0604020202020204" pitchFamily="34" charset="0"/>
                <a:hlinkClick r:id="rId14"/>
              </a:rPr>
              <a:t>Lemmatization</a:t>
            </a:r>
            <a:r>
              <a:rPr sz="1600" b="1" i="0" u="sng">
                <a:solidFill>
                  <a:srgbClr val="357960"/>
                </a:solidFill>
                <a:latin typeface="Arial" panose="020B0604020202020204" pitchFamily="34" charset="0"/>
                <a:ea typeface="Nunito"/>
                <a:cs typeface="Arial" panose="020B0604020202020204" pitchFamily="34" charset="0"/>
                <a:hlinkClick r:id="rId14"/>
              </a:rPr>
              <a:t> </a:t>
            </a:r>
            <a:r>
              <a:rPr sz="1600" b="0" i="0">
                <a:solidFill>
                  <a:srgbClr val="273239"/>
                </a:solidFill>
                <a:latin typeface="Arial" panose="020B0604020202020204" pitchFamily="34" charset="0"/>
                <a:ea typeface="Nunito"/>
                <a:cs typeface="Arial" panose="020B0604020202020204" pitchFamily="34" charset="0"/>
              </a:rPr>
              <a:t>reduces words to their base or root form.</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4. </a:t>
            </a:r>
            <a:r>
              <a:rPr sz="1600" b="1" i="0" u="sng">
                <a:solidFill>
                  <a:srgbClr val="357960"/>
                </a:solidFill>
                <a:latin typeface="Arial" panose="020B0604020202020204" pitchFamily="34" charset="0"/>
                <a:ea typeface="Nunito"/>
                <a:cs typeface="Arial" panose="020B0604020202020204" pitchFamily="34" charset="0"/>
                <a:hlinkClick r:id="rId15"/>
              </a:rPr>
              <a:t>Stemming</a:t>
            </a:r>
            <a:r>
              <a:rPr sz="1600" b="1" i="0">
                <a:solidFill>
                  <a:srgbClr val="273239"/>
                </a:solidFill>
                <a:latin typeface="Arial" panose="020B0604020202020204" pitchFamily="34" charset="0"/>
                <a:ea typeface="Nunito"/>
                <a:cs typeface="Arial" panose="020B0604020202020204" pitchFamily="34" charset="0"/>
              </a:rPr>
              <a:t> </a:t>
            </a:r>
            <a:r>
              <a:rPr sz="1600" b="0" i="0">
                <a:solidFill>
                  <a:srgbClr val="273239"/>
                </a:solidFill>
                <a:latin typeface="Arial" panose="020B0604020202020204" pitchFamily="34" charset="0"/>
                <a:ea typeface="Nunito"/>
                <a:cs typeface="Arial" panose="020B0604020202020204" pitchFamily="34" charset="0"/>
              </a:rPr>
              <a:t>reduces works to their root by removing suffixes. Types of stemmers include:</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Porter Stemmer</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Lancaster Stemmer</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6"/>
              </a:rPr>
              <a:t>Snowball Stemmer</a:t>
            </a:r>
            <a:endParaRPr sz="1600" b="0" i="0" u="sng">
              <a:solidFill>
                <a:srgbClr val="357960"/>
              </a:solidFill>
              <a:latin typeface="Arial" panose="020B0604020202020204" pitchFamily="34" charset="0"/>
              <a:ea typeface="Nunito"/>
              <a:cs typeface="Arial" panose="020B0604020202020204" pitchFamily="34" charset="0"/>
              <a:hlinkClick r:id="rId16"/>
            </a:endParaRPr>
          </a:p>
          <a:p>
            <a:pPr marL="457200" lvl="1"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Lovis Stemmer</a:t>
            </a:r>
            <a:endParaRPr sz="1600" b="0"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Rule-based Stemming</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5. </a:t>
            </a:r>
            <a:r>
              <a:rPr sz="1600" b="1" i="0" u="sng">
                <a:solidFill>
                  <a:srgbClr val="357960"/>
                </a:solidFill>
                <a:latin typeface="Arial" panose="020B0604020202020204" pitchFamily="34" charset="0"/>
                <a:ea typeface="Nunito"/>
                <a:cs typeface="Arial" panose="020B0604020202020204" pitchFamily="34" charset="0"/>
                <a:hlinkClick r:id="rId17"/>
              </a:rPr>
              <a:t>Stopword removal</a:t>
            </a:r>
            <a:r>
              <a:rPr sz="1600" b="1" i="0">
                <a:solidFill>
                  <a:srgbClr val="273239"/>
                </a:solidFill>
                <a:latin typeface="Arial" panose="020B0604020202020204" pitchFamily="34" charset="0"/>
                <a:ea typeface="Nunito"/>
                <a:cs typeface="Arial" panose="020B0604020202020204" pitchFamily="34" charset="0"/>
              </a:rPr>
              <a:t> </a:t>
            </a:r>
            <a:r>
              <a:rPr sz="1600" b="0" i="0">
                <a:solidFill>
                  <a:srgbClr val="273239"/>
                </a:solidFill>
                <a:latin typeface="Arial" panose="020B0604020202020204" pitchFamily="34" charset="0"/>
                <a:ea typeface="Nunito"/>
                <a:cs typeface="Arial" panose="020B0604020202020204" pitchFamily="34" charset="0"/>
              </a:rPr>
              <a:t>is a process to remove common words from the document.</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6. </a:t>
            </a:r>
            <a:r>
              <a:rPr sz="1600" b="1" i="0" u="sng">
                <a:solidFill>
                  <a:srgbClr val="357960"/>
                </a:solidFill>
                <a:latin typeface="Arial" panose="020B0604020202020204" pitchFamily="34" charset="0"/>
                <a:ea typeface="Nunito"/>
                <a:cs typeface="Arial" panose="020B0604020202020204" pitchFamily="34" charset="0"/>
                <a:hlinkClick r:id="rId18"/>
              </a:rPr>
              <a:t>Parts of Speech (POS) Tagging</a:t>
            </a:r>
            <a:r>
              <a:rPr sz="1600" b="1" i="0">
                <a:solidFill>
                  <a:srgbClr val="273239"/>
                </a:solidFill>
                <a:latin typeface="Arial" panose="020B0604020202020204" pitchFamily="34" charset="0"/>
                <a:ea typeface="Nunito"/>
                <a:cs typeface="Arial" panose="020B0604020202020204" pitchFamily="34" charset="0"/>
              </a:rPr>
              <a:t> </a:t>
            </a:r>
            <a:r>
              <a:rPr sz="1600" b="0" i="0">
                <a:solidFill>
                  <a:srgbClr val="273239"/>
                </a:solidFill>
                <a:latin typeface="Arial" panose="020B0604020202020204" pitchFamily="34" charset="0"/>
                <a:ea typeface="Nunito"/>
                <a:cs typeface="Arial" panose="020B0604020202020204" pitchFamily="34" charset="0"/>
              </a:rPr>
              <a:t>assigns a part of speech to each word in sentence based on definition and context.</a:t>
            </a:r>
            <a:endParaRPr sz="16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0560" y="-17145"/>
            <a:ext cx="7965440" cy="5169535"/>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Text Representation or Text Embedding Techniques in NLP</a:t>
            </a:r>
            <a:endParaRPr sz="2100" b="1"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Text representation </a:t>
            </a:r>
            <a:r>
              <a:rPr sz="1600" b="0" i="0">
                <a:solidFill>
                  <a:srgbClr val="273239"/>
                </a:solidFill>
                <a:latin typeface="Nunito"/>
                <a:ea typeface="Nunito"/>
              </a:rPr>
              <a:t>converts textual data into numerical vectors that are processed by the following methods:</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
              </a:rPr>
              <a:t>One-Hot Encoding</a:t>
            </a:r>
            <a:endParaRPr sz="1600" b="0" i="0" u="sng">
              <a:solidFill>
                <a:srgbClr val="357960"/>
              </a:solidFill>
              <a:latin typeface="Nunito"/>
              <a:ea typeface="Nunito"/>
              <a:hlinkClick r:id="rId1"/>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Bag of Words (BOW)</a:t>
            </a:r>
            <a:endParaRPr sz="1600" b="0" i="0" u="sng">
              <a:solidFill>
                <a:srgbClr val="357960"/>
              </a:solidFill>
              <a:latin typeface="Nunito"/>
              <a:ea typeface="Nunito"/>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3"/>
              </a:rPr>
              <a:t>N-Grams</a:t>
            </a:r>
            <a:endParaRPr sz="1600" b="0" i="0" u="sng">
              <a:solidFill>
                <a:srgbClr val="357960"/>
              </a:solidFill>
              <a:latin typeface="Nunito"/>
              <a:ea typeface="Nunito"/>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4"/>
              </a:rPr>
              <a:t>Term Frequency-Inverse Document Frequency (TF-IDF)</a:t>
            </a:r>
            <a:endParaRPr sz="1600" b="0" i="0" u="sng">
              <a:solidFill>
                <a:srgbClr val="357960"/>
              </a:solidFill>
              <a:latin typeface="Nunito"/>
              <a:ea typeface="Nunito"/>
              <a:hlinkClick r:id="rId4"/>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3"/>
              </a:rPr>
              <a:t>N-Gram Language Modeling with NLTK</a:t>
            </a:r>
            <a:endParaRPr sz="1600" b="0" i="0" u="sng">
              <a:solidFill>
                <a:srgbClr val="357960"/>
              </a:solidFill>
              <a:latin typeface="Nunito"/>
              <a:ea typeface="Nunito"/>
              <a:hlinkClick r:id="rId3"/>
            </a:endParaRPr>
          </a:p>
          <a:p>
            <a:pPr marL="0" indent="0" algn="l" fontAlgn="base">
              <a:spcBef>
                <a:spcPct val="0"/>
              </a:spcBef>
              <a:spcAft>
                <a:spcPct val="0"/>
              </a:spcAft>
            </a:pPr>
            <a:r>
              <a:rPr sz="1600" b="1" i="0">
                <a:solidFill>
                  <a:srgbClr val="273239"/>
                </a:solidFill>
                <a:latin typeface="Nunito"/>
                <a:ea typeface="Nunito"/>
              </a:rPr>
              <a:t>Text Embedding Techniques</a:t>
            </a:r>
            <a:r>
              <a:rPr sz="1600" b="0" i="0">
                <a:solidFill>
                  <a:srgbClr val="273239"/>
                </a:solidFill>
                <a:latin typeface="Nunito"/>
                <a:ea typeface="Nunito"/>
              </a:rPr>
              <a:t> refer to the methods and models used to create these vector representations, including traditional methods (like TFIDF and BOW) and more advanced approaches:</a:t>
            </a:r>
            <a:endParaRPr sz="1600" b="0" i="0">
              <a:solidFill>
                <a:srgbClr val="273239"/>
              </a:solidFill>
              <a:latin typeface="Nunito"/>
              <a:ea typeface="Nunito"/>
            </a:endParaRPr>
          </a:p>
          <a:p>
            <a:pPr marL="457200" lvl="1" indent="0" algn="l" fontAlgn="base">
              <a:spcBef>
                <a:spcPct val="0"/>
              </a:spcBef>
              <a:spcAft>
                <a:spcPct val="0"/>
              </a:spcAft>
            </a:pPr>
            <a:r>
              <a:rPr sz="1600" b="1" i="0">
                <a:solidFill>
                  <a:srgbClr val="273239"/>
                </a:solidFill>
                <a:latin typeface="Nunito"/>
                <a:ea typeface="Nunito"/>
              </a:rPr>
              <a:t>1. Word Embedding</a:t>
            </a:r>
            <a:endParaRPr sz="1600" b="1" i="0">
              <a:solidFill>
                <a:srgbClr val="273239"/>
              </a:solidFill>
              <a:latin typeface="Nunito"/>
              <a:ea typeface="Nunito"/>
            </a:endParaRPr>
          </a:p>
          <a:p>
            <a:pPr marL="914400" lvl="2" indent="0" algn="l" fontAlgn="base">
              <a:spcBef>
                <a:spcPct val="0"/>
              </a:spcBef>
              <a:spcAft>
                <a:spcPct val="0"/>
              </a:spcAft>
              <a:buFont typeface="Arial" panose="020B0604020202020204"/>
              <a:buChar char="•"/>
            </a:pPr>
            <a:r>
              <a:rPr sz="1600" b="0" i="0" u="sng">
                <a:solidFill>
                  <a:srgbClr val="357960"/>
                </a:solidFill>
                <a:latin typeface="Nunito"/>
                <a:ea typeface="Nunito"/>
                <a:hlinkClick r:id="rId5"/>
              </a:rPr>
              <a:t>Word2Vec</a:t>
            </a:r>
            <a:r>
              <a:rPr sz="1600" b="0" i="0">
                <a:solidFill>
                  <a:srgbClr val="273239"/>
                </a:solidFill>
                <a:latin typeface="Nunito"/>
                <a:ea typeface="Nunito"/>
              </a:rPr>
              <a:t> (</a:t>
            </a:r>
            <a:r>
              <a:rPr sz="1600" b="0" i="0" u="sng">
                <a:solidFill>
                  <a:srgbClr val="357960"/>
                </a:solidFill>
                <a:latin typeface="Nunito"/>
                <a:ea typeface="Nunito"/>
                <a:hlinkClick r:id="rId6"/>
              </a:rPr>
              <a:t>SkipGram</a:t>
            </a:r>
            <a:r>
              <a:rPr sz="1600" b="0" i="0">
                <a:solidFill>
                  <a:srgbClr val="273239"/>
                </a:solidFill>
                <a:latin typeface="Nunito"/>
                <a:ea typeface="Nunito"/>
              </a:rPr>
              <a:t>, </a:t>
            </a:r>
            <a:r>
              <a:rPr sz="1600" b="0" i="0" u="sng">
                <a:solidFill>
                  <a:srgbClr val="357960"/>
                </a:solidFill>
                <a:latin typeface="Nunito"/>
                <a:ea typeface="Nunito"/>
                <a:hlinkClick r:id="rId7"/>
              </a:rPr>
              <a:t>Continuous Bag of Words – CBOW</a:t>
            </a:r>
            <a:r>
              <a:rPr sz="1600" b="0" i="0">
                <a:solidFill>
                  <a:srgbClr val="273239"/>
                </a:solidFill>
                <a:latin typeface="Nunito"/>
                <a:ea typeface="Nunito"/>
              </a:rPr>
              <a:t>)</a:t>
            </a:r>
            <a:endParaRPr sz="1600" b="0" i="0">
              <a:solidFill>
                <a:srgbClr val="273239"/>
              </a:solidFill>
              <a:latin typeface="Nunito"/>
              <a:ea typeface="Nunito"/>
            </a:endParaRPr>
          </a:p>
          <a:p>
            <a:pPr marL="914400" lvl="2" indent="0" algn="l" fontAlgn="base">
              <a:spcBef>
                <a:spcPct val="0"/>
              </a:spcBef>
              <a:spcAft>
                <a:spcPct val="0"/>
              </a:spcAft>
              <a:buFont typeface="Arial" panose="020B0604020202020204"/>
              <a:buChar char="•"/>
            </a:pPr>
            <a:r>
              <a:rPr sz="1600" b="0" i="0" u="sng">
                <a:solidFill>
                  <a:srgbClr val="357960"/>
                </a:solidFill>
                <a:latin typeface="Nunito"/>
                <a:ea typeface="Nunito"/>
                <a:hlinkClick r:id="rId8"/>
              </a:rPr>
              <a:t>GloVe (Global Vectors for Word Representation)</a:t>
            </a:r>
            <a:endParaRPr sz="1600" b="0" i="0" u="sng">
              <a:solidFill>
                <a:srgbClr val="357960"/>
              </a:solidFill>
              <a:latin typeface="Nunito"/>
              <a:ea typeface="Nunito"/>
              <a:hlinkClick r:id="rId8"/>
            </a:endParaRPr>
          </a:p>
          <a:p>
            <a:pPr marL="914400" lvl="2" indent="0" algn="l" fontAlgn="base">
              <a:spcBef>
                <a:spcPct val="0"/>
              </a:spcBef>
              <a:spcAft>
                <a:spcPct val="0"/>
              </a:spcAft>
              <a:buFont typeface="Arial" panose="020B0604020202020204"/>
              <a:buChar char="•"/>
            </a:pPr>
            <a:r>
              <a:rPr sz="1600" b="0" i="0" u="sng">
                <a:solidFill>
                  <a:srgbClr val="357960"/>
                </a:solidFill>
                <a:latin typeface="Nunito"/>
                <a:ea typeface="Nunito"/>
                <a:hlinkClick r:id="rId9"/>
              </a:rPr>
              <a:t>fastText</a:t>
            </a:r>
            <a:endParaRPr sz="1600" b="0" i="0" u="sng">
              <a:solidFill>
                <a:srgbClr val="357960"/>
              </a:solidFill>
              <a:latin typeface="Nunito"/>
              <a:ea typeface="Nunito"/>
              <a:hlinkClick r:id="rId9"/>
            </a:endParaRPr>
          </a:p>
          <a:p>
            <a:pPr marL="457200" lvl="1" indent="0" algn="l" fontAlgn="base">
              <a:spcBef>
                <a:spcPct val="0"/>
              </a:spcBef>
              <a:spcAft>
                <a:spcPct val="0"/>
              </a:spcAft>
            </a:pPr>
            <a:r>
              <a:rPr sz="1600" b="1" i="0">
                <a:solidFill>
                  <a:srgbClr val="273239"/>
                </a:solidFill>
                <a:latin typeface="Nunito"/>
                <a:ea typeface="Nunito"/>
              </a:rPr>
              <a:t>2. Pre-Trained Embedding</a:t>
            </a:r>
            <a:endParaRPr sz="1600" b="1" i="0">
              <a:solidFill>
                <a:srgbClr val="273239"/>
              </a:solidFill>
              <a:latin typeface="Nunito"/>
              <a:ea typeface="Nunito"/>
            </a:endParaRPr>
          </a:p>
          <a:p>
            <a:pPr marL="914400" lvl="2"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0"/>
              </a:rPr>
              <a:t>ELMo (Embeddings from Language Models)</a:t>
            </a:r>
            <a:endParaRPr sz="1600" b="0" i="0" u="sng">
              <a:solidFill>
                <a:srgbClr val="357960"/>
              </a:solidFill>
              <a:latin typeface="Nunito"/>
              <a:ea typeface="Nunito"/>
              <a:hlinkClick r:id="rId10"/>
            </a:endParaRPr>
          </a:p>
          <a:p>
            <a:pPr marL="914400" lvl="2"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1"/>
              </a:rPr>
              <a:t>BERT (Bidirectional Encoder Representations from Transformers)</a:t>
            </a:r>
            <a:endParaRPr sz="1600" b="0" i="0" u="sng">
              <a:solidFill>
                <a:srgbClr val="357960"/>
              </a:solidFill>
              <a:latin typeface="Nunito"/>
              <a:ea typeface="Nunito"/>
              <a:hlinkClick r:id="rId11"/>
            </a:endParaRPr>
          </a:p>
          <a:p>
            <a:pPr marL="457200" lvl="1" indent="0" algn="l" fontAlgn="base">
              <a:spcBef>
                <a:spcPct val="0"/>
              </a:spcBef>
              <a:spcAft>
                <a:spcPct val="0"/>
              </a:spcAft>
            </a:pPr>
            <a:r>
              <a:rPr sz="1600" b="1" i="0">
                <a:solidFill>
                  <a:srgbClr val="273239"/>
                </a:solidFill>
                <a:latin typeface="Nunito"/>
                <a:ea typeface="Nunito"/>
              </a:rPr>
              <a:t>3. Document Embedding – </a:t>
            </a:r>
            <a:r>
              <a:rPr sz="1600" b="0" i="0" u="sng">
                <a:solidFill>
                  <a:srgbClr val="357960"/>
                </a:solidFill>
                <a:latin typeface="Nunito"/>
                <a:ea typeface="Nunito"/>
                <a:hlinkClick r:id="rId12"/>
              </a:rPr>
              <a:t>Doc2Vec</a:t>
            </a:r>
            <a:endParaRPr sz="1600" b="0" i="0" u="sng">
              <a:solidFill>
                <a:srgbClr val="357960"/>
              </a:solidFill>
              <a:latin typeface="Nunito"/>
              <a:ea typeface="Nunito"/>
              <a:hlinkClick r:id="rId1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20775" y="621030"/>
            <a:ext cx="7515225" cy="4877435"/>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Deep Learning Techniques for NLP</a:t>
            </a:r>
            <a:endParaRPr sz="2100"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1"/>
              </a:rPr>
              <a:t>Deep learning</a:t>
            </a:r>
            <a:r>
              <a:rPr sz="1600" b="0" i="0" u="sng">
                <a:solidFill>
                  <a:srgbClr val="357960"/>
                </a:solidFill>
                <a:latin typeface="Nunito"/>
                <a:ea typeface="Nunito"/>
                <a:hlinkClick r:id="rId1"/>
              </a:rPr>
              <a:t> </a:t>
            </a:r>
            <a:r>
              <a:rPr sz="1600" b="0" i="0">
                <a:solidFill>
                  <a:srgbClr val="273239"/>
                </a:solidFill>
                <a:latin typeface="Nunito"/>
                <a:ea typeface="Nunito"/>
              </a:rPr>
              <a:t>has revolutionized Natural Language Processing (NLP) by enabling models to automatically learn complex patterns and representations from raw text. Below are some of the key deep learning techniques used in NLP:</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Artificial Neural Networks (ANNs)</a:t>
            </a:r>
            <a:endParaRPr sz="1600" b="0" i="0" u="sng">
              <a:solidFill>
                <a:srgbClr val="357960"/>
              </a:solidFill>
              <a:latin typeface="Nunito"/>
              <a:ea typeface="Nunito"/>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3"/>
              </a:rPr>
              <a:t>Recurrent Neural Networks (RNNs)</a:t>
            </a:r>
            <a:endParaRPr sz="1600" b="0" i="0" u="sng">
              <a:solidFill>
                <a:srgbClr val="357960"/>
              </a:solidFill>
              <a:latin typeface="Nunito"/>
              <a:ea typeface="Nunito"/>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4"/>
              </a:rPr>
              <a:t>Long Short-Term Memory (LSTM)</a:t>
            </a:r>
            <a:endParaRPr sz="1600" b="0" i="0" u="sng">
              <a:solidFill>
                <a:srgbClr val="357960"/>
              </a:solidFill>
              <a:latin typeface="Nunito"/>
              <a:ea typeface="Nunito"/>
              <a:hlinkClick r:id="rId4"/>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5"/>
              </a:rPr>
              <a:t>Gated Recurrent Unit (GRU)</a:t>
            </a:r>
            <a:endParaRPr sz="1600" b="0" i="0" u="sng">
              <a:solidFill>
                <a:srgbClr val="357960"/>
              </a:solidFill>
              <a:latin typeface="Nunito"/>
              <a:ea typeface="Nunito"/>
              <a:hlinkClick r:id="rId5"/>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6"/>
              </a:rPr>
              <a:t>Seq2Seq Models</a:t>
            </a:r>
            <a:endParaRPr sz="1600" b="0" i="0" u="sng">
              <a:solidFill>
                <a:srgbClr val="357960"/>
              </a:solidFill>
              <a:latin typeface="Nunito"/>
              <a:ea typeface="Nunito"/>
              <a:hlinkClick r:id="rId6"/>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7"/>
              </a:rPr>
              <a:t>Transformer Models</a:t>
            </a:r>
            <a:endParaRPr sz="1600" b="0" i="0" u="sng">
              <a:solidFill>
                <a:srgbClr val="357960"/>
              </a:solidFill>
              <a:latin typeface="Nunito"/>
              <a:ea typeface="Nunito"/>
              <a:hlinkClick r:id="rId7"/>
            </a:endParaRPr>
          </a:p>
          <a:p>
            <a:pPr marL="0" indent="0" algn="l" fontAlgn="base">
              <a:spcBef>
                <a:spcPct val="0"/>
              </a:spcBef>
              <a:spcAft>
                <a:spcPct val="0"/>
              </a:spcAft>
            </a:pPr>
            <a:r>
              <a:rPr b="1" i="0">
                <a:solidFill>
                  <a:srgbClr val="273239"/>
                </a:solidFill>
                <a:latin typeface="Nunito"/>
                <a:ea typeface="Nunito"/>
              </a:rPr>
              <a:t>Pre-Trained Language Models</a:t>
            </a:r>
            <a:endParaRPr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8"/>
              </a:rPr>
              <a:t>Pre-trained models</a:t>
            </a:r>
            <a:r>
              <a:rPr sz="1600" b="0" i="0">
                <a:solidFill>
                  <a:srgbClr val="273239"/>
                </a:solidFill>
                <a:latin typeface="Nunito"/>
                <a:ea typeface="Nunito"/>
              </a:rPr>
              <a:t> understand language patterns, context and semantics. The provided models are trained on massive corpora and can be fine tuned for specific tasks.</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9"/>
              </a:rPr>
              <a:t>GPT (Generative Pre-trained Transformer)</a:t>
            </a:r>
            <a:endParaRPr sz="1600" b="0" i="0" u="sng">
              <a:solidFill>
                <a:srgbClr val="357960"/>
              </a:solidFill>
              <a:latin typeface="Nunito"/>
              <a:ea typeface="Nunito"/>
              <a:hlinkClick r:id="rId9"/>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0"/>
              </a:rPr>
              <a:t>Transformers XL</a:t>
            </a:r>
            <a:endParaRPr sz="1600" b="0" i="0" u="sng">
              <a:solidFill>
                <a:srgbClr val="357960"/>
              </a:solidFill>
              <a:latin typeface="Nunito"/>
              <a:ea typeface="Nunito"/>
              <a:hlinkClick r:id="rId10"/>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1"/>
              </a:rPr>
              <a:t>T5 (Text-to-Text Transfer Transformer)</a:t>
            </a:r>
            <a:endParaRPr sz="1600" b="0" i="0" u="sng">
              <a:solidFill>
                <a:srgbClr val="357960"/>
              </a:solidFill>
              <a:latin typeface="Nunito"/>
              <a:ea typeface="Nunito"/>
              <a:hlinkClick r:id="rId11"/>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2"/>
              </a:rPr>
              <a:t>RoBERTa</a:t>
            </a:r>
            <a:endParaRPr sz="1600" b="0" i="0" u="sng">
              <a:solidFill>
                <a:srgbClr val="357960"/>
              </a:solidFill>
              <a:latin typeface="Nunito"/>
              <a:ea typeface="Nunito"/>
              <a:hlinkClick r:id="rId1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1805" y="41910"/>
            <a:ext cx="7515860" cy="6816090"/>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Natural Language Processing Tasks</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1. Text Classification</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
              </a:rPr>
              <a:t>Dataset for Text Classification</a:t>
            </a:r>
            <a:endParaRPr sz="1600" b="0" i="0" u="sng">
              <a:solidFill>
                <a:srgbClr val="357960"/>
              </a:solidFill>
              <a:latin typeface="Arial" panose="020B0604020202020204" pitchFamily="34" charset="0"/>
              <a:ea typeface="Nunito"/>
              <a:cs typeface="Arial" panose="020B0604020202020204" pitchFamily="34" charset="0"/>
              <a:hlinkClick r:id="rId1"/>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2"/>
              </a:rPr>
              <a:t>Text Classification using Naive Bayes</a:t>
            </a:r>
            <a:endParaRPr sz="1600" b="0" i="0" u="sng">
              <a:solidFill>
                <a:srgbClr val="357960"/>
              </a:solidFill>
              <a:latin typeface="Arial" panose="020B0604020202020204" pitchFamily="34" charset="0"/>
              <a:ea typeface="Nunito"/>
              <a:cs typeface="Arial" panose="020B0604020202020204" pitchFamily="34" charset="0"/>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3"/>
              </a:rPr>
              <a:t>Text Classification using Logistic Regression</a:t>
            </a:r>
            <a:endParaRPr sz="1600" b="0" i="0" u="sng">
              <a:solidFill>
                <a:srgbClr val="357960"/>
              </a:solidFill>
              <a:latin typeface="Arial" panose="020B0604020202020204" pitchFamily="34" charset="0"/>
              <a:ea typeface="Nunito"/>
              <a:cs typeface="Arial" panose="020B0604020202020204" pitchFamily="34" charset="0"/>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4"/>
              </a:rPr>
              <a:t>Text Classification using RNNs</a:t>
            </a:r>
            <a:endParaRPr sz="1600" b="0" i="0" u="sng">
              <a:solidFill>
                <a:srgbClr val="357960"/>
              </a:solidFill>
              <a:latin typeface="Arial" panose="020B0604020202020204" pitchFamily="34" charset="0"/>
              <a:ea typeface="Nunito"/>
              <a:cs typeface="Arial" panose="020B0604020202020204" pitchFamily="34" charset="0"/>
              <a:hlinkClick r:id="rId4"/>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5"/>
              </a:rPr>
              <a:t>Text Classification using CNNs</a:t>
            </a:r>
            <a:endParaRPr sz="1600" b="0" i="0" u="sng">
              <a:solidFill>
                <a:srgbClr val="357960"/>
              </a:solidFill>
              <a:latin typeface="Arial" panose="020B0604020202020204" pitchFamily="34" charset="0"/>
              <a:ea typeface="Nunito"/>
              <a:cs typeface="Arial" panose="020B0604020202020204" pitchFamily="34" charset="0"/>
              <a:hlinkClick r:id="rId5"/>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2. Information Extraction</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6"/>
              </a:rPr>
              <a:t>Information Extraction</a:t>
            </a:r>
            <a:endParaRPr sz="1600" b="0" i="0" u="sng">
              <a:solidFill>
                <a:srgbClr val="357960"/>
              </a:solidFill>
              <a:latin typeface="Arial" panose="020B0604020202020204" pitchFamily="34" charset="0"/>
              <a:ea typeface="Nunito"/>
              <a:cs typeface="Arial" panose="020B0604020202020204" pitchFamily="34" charset="0"/>
              <a:hlinkClick r:id="rId6"/>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7"/>
              </a:rPr>
              <a:t>Named Entity Recognition (NER) using SpaCy</a:t>
            </a:r>
            <a:endParaRPr sz="1600" b="0" i="0" u="sng">
              <a:solidFill>
                <a:srgbClr val="357960"/>
              </a:solidFill>
              <a:latin typeface="Arial" panose="020B0604020202020204" pitchFamily="34" charset="0"/>
              <a:ea typeface="Nunito"/>
              <a:cs typeface="Arial" panose="020B0604020202020204" pitchFamily="34" charset="0"/>
              <a:hlinkClick r:id="rId7"/>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7"/>
              </a:rPr>
              <a:t>Named Entity Recognition (NER) using NLTK</a:t>
            </a:r>
            <a:endParaRPr sz="1600" b="0" i="0" u="sng">
              <a:solidFill>
                <a:srgbClr val="357960"/>
              </a:solidFill>
              <a:latin typeface="Arial" panose="020B0604020202020204" pitchFamily="34" charset="0"/>
              <a:ea typeface="Nunito"/>
              <a:cs typeface="Arial" panose="020B0604020202020204" pitchFamily="34" charset="0"/>
              <a:hlinkClick r:id="rId7"/>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8"/>
              </a:rPr>
              <a:t>Relationship Extraction</a:t>
            </a:r>
            <a:endParaRPr sz="1600" b="0" i="0" u="sng">
              <a:solidFill>
                <a:srgbClr val="357960"/>
              </a:solidFill>
              <a:latin typeface="Arial" panose="020B0604020202020204" pitchFamily="34" charset="0"/>
              <a:ea typeface="Nunito"/>
              <a:cs typeface="Arial" panose="020B0604020202020204" pitchFamily="34" charset="0"/>
              <a:hlinkClick r:id="rId8"/>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3. Sentiment Analysis</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9"/>
              </a:rPr>
              <a:t>What is Sentiment Analysis?</a:t>
            </a:r>
            <a:endParaRPr sz="1600" b="0" i="0" u="sng">
              <a:solidFill>
                <a:srgbClr val="357960"/>
              </a:solidFill>
              <a:latin typeface="Arial" panose="020B0604020202020204" pitchFamily="34" charset="0"/>
              <a:ea typeface="Nunito"/>
              <a:cs typeface="Arial" panose="020B0604020202020204" pitchFamily="34" charset="0"/>
              <a:hlinkClick r:id="rId9"/>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0"/>
              </a:rPr>
              <a:t>Sentiment Analysis using VADER</a:t>
            </a:r>
            <a:endParaRPr sz="1600" b="0" i="0" u="sng">
              <a:solidFill>
                <a:srgbClr val="357960"/>
              </a:solidFill>
              <a:latin typeface="Arial" panose="020B0604020202020204" pitchFamily="34" charset="0"/>
              <a:ea typeface="Nunito"/>
              <a:cs typeface="Arial" panose="020B0604020202020204" pitchFamily="34" charset="0"/>
              <a:hlinkClick r:id="rId1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1"/>
              </a:rPr>
              <a:t>Sentiment Analysis using Recurrent Neural Networks (RNN)</a:t>
            </a:r>
            <a:endParaRPr sz="1600" b="0" i="0" u="sng">
              <a:solidFill>
                <a:srgbClr val="357960"/>
              </a:solidFill>
              <a:latin typeface="Arial" panose="020B0604020202020204" pitchFamily="34" charset="0"/>
              <a:ea typeface="Nunito"/>
              <a:cs typeface="Arial" panose="020B0604020202020204" pitchFamily="34" charset="0"/>
              <a:hlinkClick r:id="rId11"/>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4. Machine Translation</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2"/>
              </a:rPr>
              <a:t>Statistical Machine Translation of Language</a:t>
            </a:r>
            <a:endParaRPr sz="1600" b="0" i="0" u="sng">
              <a:solidFill>
                <a:srgbClr val="357960"/>
              </a:solidFill>
              <a:latin typeface="Arial" panose="020B0604020202020204" pitchFamily="34" charset="0"/>
              <a:ea typeface="Nunito"/>
              <a:cs typeface="Arial" panose="020B0604020202020204" pitchFamily="34" charset="0"/>
              <a:hlinkClick r:id="rId12"/>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3"/>
              </a:rPr>
              <a:t>Machine Translation with Transformer</a:t>
            </a:r>
            <a:endParaRPr sz="1600" b="0" i="0" u="sng">
              <a:solidFill>
                <a:srgbClr val="357960"/>
              </a:solidFill>
              <a:latin typeface="Arial" panose="020B0604020202020204" pitchFamily="34" charset="0"/>
              <a:ea typeface="Nunito"/>
              <a:cs typeface="Arial" panose="020B0604020202020204" pitchFamily="34" charset="0"/>
              <a:hlinkClick r:id="rId13"/>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5. Text Summarization</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4"/>
              </a:rPr>
              <a:t>What is Text Summarization?</a:t>
            </a:r>
            <a:endParaRPr sz="1600" b="0" i="0" u="sng">
              <a:solidFill>
                <a:srgbClr val="357960"/>
              </a:solidFill>
              <a:latin typeface="Arial" panose="020B0604020202020204" pitchFamily="34" charset="0"/>
              <a:ea typeface="Nunito"/>
              <a:cs typeface="Arial" panose="020B0604020202020204" pitchFamily="34" charset="0"/>
              <a:hlinkClick r:id="rId14"/>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5"/>
              </a:rPr>
              <a:t>Text Summarizations using Hugging Face Model</a:t>
            </a:r>
            <a:endParaRPr sz="1600" b="0" i="0" u="sng">
              <a:solidFill>
                <a:srgbClr val="357960"/>
              </a:solidFill>
              <a:latin typeface="Arial" panose="020B0604020202020204" pitchFamily="34" charset="0"/>
              <a:ea typeface="Nunito"/>
              <a:cs typeface="Arial" panose="020B0604020202020204" pitchFamily="34" charset="0"/>
              <a:hlinkClick r:id="rId15"/>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6"/>
              </a:rPr>
              <a:t>Text Summarization using Sumy</a:t>
            </a:r>
            <a:endParaRPr sz="1600" b="0" i="0" u="sng">
              <a:solidFill>
                <a:srgbClr val="357960"/>
              </a:solidFill>
              <a:latin typeface="Arial" panose="020B0604020202020204" pitchFamily="34" charset="0"/>
              <a:ea typeface="Nunito"/>
              <a:cs typeface="Arial" panose="020B0604020202020204" pitchFamily="34" charset="0"/>
              <a:hlinkClick r:id="rId16"/>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6. Text Generation</a:t>
            </a:r>
            <a:endParaRPr sz="1600" b="1" i="0">
              <a:solidFill>
                <a:srgbClr val="273239"/>
              </a:solidFill>
              <a:latin typeface="Arial" panose="020B0604020202020204" pitchFamily="34" charset="0"/>
              <a:ea typeface="Nunito"/>
              <a:cs typeface="Arial" panose="020B0604020202020204" pitchFamily="34" charset="0"/>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7"/>
              </a:rPr>
              <a:t>Text Generation using Fnet</a:t>
            </a:r>
            <a:endParaRPr sz="1600" b="0" i="0" u="sng">
              <a:solidFill>
                <a:srgbClr val="357960"/>
              </a:solidFill>
              <a:latin typeface="Arial" panose="020B0604020202020204" pitchFamily="34" charset="0"/>
              <a:ea typeface="Nunito"/>
              <a:cs typeface="Arial" panose="020B0604020202020204" pitchFamily="34" charset="0"/>
              <a:hlinkClick r:id="rId17"/>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8"/>
              </a:rPr>
              <a:t>Text Generation using Recurrent Long Short Term Memory Network</a:t>
            </a:r>
            <a:endParaRPr sz="1600" b="0" i="0" u="sng">
              <a:solidFill>
                <a:srgbClr val="357960"/>
              </a:solidFill>
              <a:latin typeface="Arial" panose="020B0604020202020204" pitchFamily="34" charset="0"/>
              <a:ea typeface="Nunito"/>
              <a:cs typeface="Arial" panose="020B0604020202020204" pitchFamily="34" charset="0"/>
              <a:hlinkClick r:id="rId18"/>
            </a:endParaRPr>
          </a:p>
          <a:p>
            <a:pPr marL="457200" lvl="1"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9"/>
              </a:rPr>
              <a:t>Text2Text Generations using HuggingFace Model</a:t>
            </a:r>
            <a:endParaRPr sz="1600" b="0" i="0" u="sng">
              <a:solidFill>
                <a:srgbClr val="357960"/>
              </a:solidFill>
              <a:latin typeface="Arial" panose="020B0604020202020204" pitchFamily="34" charset="0"/>
              <a:ea typeface="Nunito"/>
              <a:cs typeface="Arial" panose="020B0604020202020204" pitchFamily="34" charset="0"/>
              <a:hlinkClick r:id="rId19"/>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7580" y="678815"/>
            <a:ext cx="4064000" cy="1198880"/>
          </a:xfrm>
          <a:prstGeom prst="rect">
            <a:avLst/>
          </a:prstGeom>
          <a:noFill/>
        </p:spPr>
        <p:txBody>
          <a:bodyPr wrap="square" rtlCol="0">
            <a:spAutoFit/>
          </a:bodyPr>
          <a:p>
            <a:r>
              <a:rPr lang="en-US"/>
              <a:t>Language Modeling</a:t>
            </a:r>
            <a:endParaRPr lang="en-US"/>
          </a:p>
          <a:p>
            <a:endParaRPr lang="en-US"/>
          </a:p>
          <a:p>
            <a:r>
              <a:rPr lang="en-US"/>
              <a:t>given all previous words in a text predictnext occuring words</a:t>
            </a:r>
            <a:endParaRPr lang="en-US"/>
          </a:p>
        </p:txBody>
      </p:sp>
      <p:sp>
        <p:nvSpPr>
          <p:cNvPr id="3" name="Text Box 2"/>
          <p:cNvSpPr txBox="1"/>
          <p:nvPr/>
        </p:nvSpPr>
        <p:spPr>
          <a:xfrm>
            <a:off x="1029970" y="2696210"/>
            <a:ext cx="4064000" cy="2030095"/>
          </a:xfrm>
          <a:prstGeom prst="rect">
            <a:avLst/>
          </a:prstGeom>
          <a:noFill/>
        </p:spPr>
        <p:txBody>
          <a:bodyPr wrap="square" rtlCol="0">
            <a:spAutoFit/>
          </a:bodyPr>
          <a:p>
            <a:r>
              <a:rPr lang="en-US">
                <a:sym typeface="+mn-ea"/>
              </a:rPr>
              <a:t>Language Modeling (Pre deep learning)</a:t>
            </a:r>
            <a:endParaRPr lang="en-US">
              <a:sym typeface="+mn-ea"/>
            </a:endParaRPr>
          </a:p>
          <a:p>
            <a:pPr marL="742950" lvl="1" indent="-285750">
              <a:buFont typeface="Arial" panose="020B0604020202020204" pitchFamily="34" charset="0"/>
              <a:buChar char="•"/>
            </a:pPr>
            <a:r>
              <a:rPr lang="en-US"/>
              <a:t>n-gram	 LM</a:t>
            </a:r>
            <a:endParaRPr lang="en-US"/>
          </a:p>
          <a:p>
            <a:pPr marL="742950" lvl="1" indent="-285750">
              <a:buFont typeface="Arial" panose="020B0604020202020204" pitchFamily="34" charset="0"/>
              <a:buChar char="•"/>
            </a:pPr>
            <a:r>
              <a:rPr lang="en-US"/>
              <a:t>types --&gt; uni,bi,tri,</a:t>
            </a:r>
            <a:endParaRPr lang="en-US"/>
          </a:p>
          <a:p>
            <a:pPr marL="742950" lvl="1" indent="-285750">
              <a:buFont typeface="Arial" panose="020B0604020202020204" pitchFamily="34" charset="0"/>
              <a:buChar char="•"/>
            </a:pPr>
            <a:r>
              <a:rPr lang="en-US"/>
              <a:t>how it works</a:t>
            </a:r>
            <a:endParaRPr lang="en-US"/>
          </a:p>
          <a:p>
            <a:pPr marL="742950" lvl="1" indent="-285750">
              <a:buFont typeface="Arial" panose="020B0604020202020204" pitchFamily="34" charset="0"/>
              <a:buChar char="•"/>
            </a:pPr>
            <a:r>
              <a:rPr lang="en-US"/>
              <a:t>what is problem in n-gram (loosing context)</a:t>
            </a:r>
            <a:endParaRPr lang="en-US"/>
          </a:p>
          <a:p>
            <a:pPr marL="742950" lvl="1" indent="-285750">
              <a:buFont typeface="Arial" panose="020B0604020202020204" pitchFamily="34" charset="0"/>
              <a:buChar cha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8855" y="24828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NLP</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5702300" y="3707130"/>
            <a:ext cx="3290570" cy="1476375"/>
          </a:xfrm>
          <a:prstGeom prst="rect">
            <a:avLst/>
          </a:prstGeom>
          <a:noFill/>
        </p:spPr>
        <p:txBody>
          <a:bodyPr wrap="square" rtlCol="0">
            <a:spAutoFit/>
          </a:bodyPr>
          <a:p>
            <a:pPr marL="285750" indent="-285750">
              <a:buFont typeface="Arial" panose="020B0604020202020204" pitchFamily="34" charset="0"/>
              <a:buChar char="•"/>
            </a:pPr>
            <a:r>
              <a:rPr lang="en-IN" altLang="en-US"/>
              <a:t>Translations</a:t>
            </a:r>
            <a:endParaRPr lang="en-IN" altLang="en-US"/>
          </a:p>
          <a:p>
            <a:pPr marL="285750" indent="-285750">
              <a:buFont typeface="Arial" panose="020B0604020202020204" pitchFamily="34" charset="0"/>
              <a:buChar char="•"/>
            </a:pPr>
            <a:r>
              <a:rPr lang="en-IN" altLang="en-US"/>
              <a:t>Text Generations</a:t>
            </a:r>
            <a:endParaRPr lang="en-IN" altLang="en-US"/>
          </a:p>
          <a:p>
            <a:pPr marL="285750" indent="-285750">
              <a:buFont typeface="Arial" panose="020B0604020202020204" pitchFamily="34" charset="0"/>
              <a:buChar char="•"/>
            </a:pPr>
            <a:r>
              <a:rPr lang="en-IN" altLang="en-US"/>
              <a:t>text summerization</a:t>
            </a:r>
            <a:endParaRPr lang="en-IN" altLang="en-US"/>
          </a:p>
          <a:p>
            <a:pPr marL="285750" indent="-285750">
              <a:buFont typeface="Arial" panose="020B0604020202020204" pitchFamily="34" charset="0"/>
              <a:buChar char="•"/>
            </a:pPr>
            <a:r>
              <a:rPr lang="en-IN" altLang="en-US"/>
              <a:t>speech to text , text to speech</a:t>
            </a:r>
            <a:endParaRPr lang="en-IN" altLang="en-US"/>
          </a:p>
          <a:p>
            <a:pPr marL="285750" indent="-285750">
              <a:buFont typeface="Arial" panose="020B0604020202020204" pitchFamily="34" charset="0"/>
              <a:buChar char="•"/>
            </a:pPr>
            <a:endParaRPr lang="en-IN" altLang="en-US"/>
          </a:p>
        </p:txBody>
      </p:sp>
      <p:sp>
        <p:nvSpPr>
          <p:cNvPr id="5" name="Text Box 4"/>
          <p:cNvSpPr txBox="1"/>
          <p:nvPr/>
        </p:nvSpPr>
        <p:spPr>
          <a:xfrm>
            <a:off x="8736330" y="2558415"/>
            <a:ext cx="3456305" cy="2861310"/>
          </a:xfrm>
          <a:prstGeom prst="rect">
            <a:avLst/>
          </a:prstGeom>
          <a:noFill/>
        </p:spPr>
        <p:txBody>
          <a:bodyPr wrap="square" rtlCol="0">
            <a:spAutoFit/>
          </a:bodyPr>
          <a:p>
            <a:r>
              <a:rPr lang="en-IN" altLang="en-US"/>
              <a:t>NLP problem Solve</a:t>
            </a:r>
            <a:endParaRPr lang="en-IN" altLang="en-US"/>
          </a:p>
          <a:p>
            <a:pPr marL="285750" indent="-285750">
              <a:buFont typeface="Arial" panose="020B0604020202020204" pitchFamily="34" charset="0"/>
              <a:buChar char="•"/>
            </a:pPr>
            <a:r>
              <a:rPr lang="en-IN" altLang="en-US"/>
              <a:t>Clasifications (+ve,-ve  issue classifier,Sentiment analysis</a:t>
            </a:r>
            <a:endParaRPr lang="en-IN" altLang="en-US"/>
          </a:p>
          <a:p>
            <a:pPr marL="285750" indent="-285750">
              <a:buFont typeface="Arial" panose="020B0604020202020204" pitchFamily="34" charset="0"/>
              <a:buChar char="•"/>
            </a:pPr>
            <a:r>
              <a:rPr lang="en-IN" altLang="en-US"/>
              <a:t>NER (structure our data)</a:t>
            </a:r>
            <a:endParaRPr lang="en-IN" altLang="en-US"/>
          </a:p>
          <a:p>
            <a:pPr marL="285750" indent="-285750">
              <a:buFont typeface="Arial" panose="020B0604020202020204" pitchFamily="34" charset="0"/>
              <a:buChar char="•"/>
            </a:pPr>
            <a:r>
              <a:rPr lang="en-IN" altLang="en-US"/>
              <a:t>Language Modeling</a:t>
            </a:r>
            <a:endParaRPr lang="en-IN" altLang="en-US"/>
          </a:p>
          <a:p>
            <a:pPr marL="742950" lvl="1" indent="-285750">
              <a:buFont typeface="Arial" panose="020B0604020202020204" pitchFamily="34" charset="0"/>
              <a:buChar char="•"/>
            </a:pPr>
            <a:r>
              <a:rPr lang="en-IN" altLang="en-US"/>
              <a:t>Q &amp;A</a:t>
            </a:r>
            <a:endParaRPr lang="en-IN" altLang="en-US"/>
          </a:p>
          <a:p>
            <a:pPr marL="742950" lvl="1" indent="-285750">
              <a:buFont typeface="Arial" panose="020B0604020202020204" pitchFamily="34" charset="0"/>
              <a:buChar char="•"/>
            </a:pPr>
            <a:r>
              <a:rPr lang="en-IN" altLang="en-US"/>
              <a:t>Translations</a:t>
            </a:r>
            <a:endParaRPr lang="en-IN" altLang="en-US"/>
          </a:p>
          <a:p>
            <a:pPr marL="742950" lvl="1" indent="-285750">
              <a:buFont typeface="Arial" panose="020B0604020202020204" pitchFamily="34" charset="0"/>
              <a:buChar char="•"/>
            </a:pPr>
            <a:r>
              <a:rPr lang="en-IN" altLang="en-US"/>
              <a:t>summerizations</a:t>
            </a:r>
            <a:endParaRPr lang="en-IN" altLang="en-US"/>
          </a:p>
          <a:p>
            <a:pPr marL="742950" lvl="1" indent="-285750">
              <a:buFont typeface="Arial" panose="020B0604020202020204" pitchFamily="34" charset="0"/>
              <a:buChar char="•"/>
            </a:pPr>
            <a:r>
              <a:rPr lang="en-IN" altLang="en-US"/>
              <a:t>next word generations</a:t>
            </a:r>
            <a:endParaRPr lang="en-IN" altLang="en-US"/>
          </a:p>
          <a:p>
            <a:pPr marL="742950" lvl="1" indent="-285750">
              <a:buFont typeface="Arial" panose="020B0604020202020204" pitchFamily="34" charset="0"/>
              <a:buChar char="•"/>
            </a:pPr>
            <a:endParaRPr lang="en-IN" altLang="en-US"/>
          </a:p>
        </p:txBody>
      </p:sp>
      <p:sp>
        <p:nvSpPr>
          <p:cNvPr id="6" name="Text Box 5"/>
          <p:cNvSpPr txBox="1"/>
          <p:nvPr/>
        </p:nvSpPr>
        <p:spPr>
          <a:xfrm>
            <a:off x="5809615" y="5183505"/>
            <a:ext cx="2861945" cy="1476375"/>
          </a:xfrm>
          <a:prstGeom prst="rect">
            <a:avLst/>
          </a:prstGeom>
          <a:noFill/>
        </p:spPr>
        <p:txBody>
          <a:bodyPr wrap="square" rtlCol="0">
            <a:spAutoFit/>
          </a:bodyPr>
          <a:p>
            <a:r>
              <a:rPr lang="en-IN" altLang="en-US"/>
              <a:t>Language Modeling</a:t>
            </a:r>
            <a:endParaRPr lang="en-IN" altLang="en-US"/>
          </a:p>
          <a:p>
            <a:pPr indent="457200"/>
            <a:r>
              <a:rPr lang="en-IN" altLang="en-US"/>
              <a:t>pre deep learning</a:t>
            </a:r>
            <a:endParaRPr lang="en-IN" altLang="en-US"/>
          </a:p>
          <a:p>
            <a:pPr marL="457200" lvl="1" indent="457200"/>
            <a:r>
              <a:rPr lang="en-IN" altLang="en-US"/>
              <a:t>N-gram</a:t>
            </a:r>
            <a:endParaRPr lang="en-IN" altLang="en-US"/>
          </a:p>
          <a:p>
            <a:pPr marL="457200" lvl="1" indent="457200"/>
            <a:r>
              <a:rPr lang="en-IN" altLang="en-US"/>
              <a:t>Neural network</a:t>
            </a:r>
            <a:endParaRPr lang="en-IN" altLang="en-US"/>
          </a:p>
          <a:p>
            <a:pPr marL="457200" lvl="1" indent="457200"/>
            <a:r>
              <a:rPr lang="en-IN" altLang="en-US"/>
              <a:t>RNN</a:t>
            </a:r>
            <a:endParaRPr lang="en-IN" altLang="en-US"/>
          </a:p>
        </p:txBody>
      </p:sp>
      <p:sp>
        <p:nvSpPr>
          <p:cNvPr id="4" name="Text Box 3"/>
          <p:cNvSpPr txBox="1"/>
          <p:nvPr/>
        </p:nvSpPr>
        <p:spPr>
          <a:xfrm>
            <a:off x="362585" y="1119505"/>
            <a:ext cx="9230360" cy="368300"/>
          </a:xfrm>
          <a:prstGeom prst="rect">
            <a:avLst/>
          </a:prstGeom>
          <a:noFill/>
        </p:spPr>
        <p:txBody>
          <a:bodyPr wrap="square" rtlCol="0" anchor="t">
            <a:spAutoFit/>
          </a:bodyPr>
          <a:p>
            <a:r>
              <a:rPr lang="en-US" altLang="en-US" b="1"/>
              <a:t>https://www.geeksforgeeks.org/natural-language-processing-nlp-tutorial</a:t>
            </a:r>
            <a:endParaRPr lang="en-US" b="1"/>
          </a:p>
        </p:txBody>
      </p:sp>
      <p:sp>
        <p:nvSpPr>
          <p:cNvPr id="7" name="Text Box 6"/>
          <p:cNvSpPr txBox="1"/>
          <p:nvPr/>
        </p:nvSpPr>
        <p:spPr>
          <a:xfrm>
            <a:off x="267335" y="2355850"/>
            <a:ext cx="5349240" cy="3415030"/>
          </a:xfrm>
          <a:prstGeom prst="rect">
            <a:avLst/>
          </a:prstGeom>
          <a:noFill/>
        </p:spPr>
        <p:txBody>
          <a:bodyPr wrap="square" rtlCol="0">
            <a:spAutoFit/>
          </a:bodyPr>
          <a:p>
            <a:r>
              <a:rPr lang="en-IN" altLang="en-US" b="1"/>
              <a:t>PROJECT</a:t>
            </a:r>
            <a:endParaRPr lang="en-IN" altLang="en-US" b="1"/>
          </a:p>
          <a:p>
            <a:r>
              <a:rPr lang="en-US" altLang="en-US"/>
              <a:t>https://www.geeksforgeeks.org/twitter-sentiment-analysis-using-python/</a:t>
            </a:r>
            <a:endParaRPr lang="en-US" altLang="en-US"/>
          </a:p>
          <a:p>
            <a:r>
              <a:rPr lang="en-US" altLang="en-US"/>
              <a:t>https://www.geeksforgeeks.org/next-sentence-prediction-using-bert/</a:t>
            </a:r>
            <a:endParaRPr lang="en-US" altLang="en-US"/>
          </a:p>
          <a:p>
            <a:endParaRPr lang="en-US" altLang="en-US"/>
          </a:p>
          <a:p>
            <a:r>
              <a:rPr lang="en-US" altLang="en-US"/>
              <a:t>https://www.geeksforgeeks.org/fine-tuning-bert-model-for-sentiment-analysis/</a:t>
            </a:r>
            <a:endParaRPr lang="en-US" altLang="en-US"/>
          </a:p>
          <a:p>
            <a:r>
              <a:rPr lang="en-US" altLang="en-US"/>
              <a:t>https://www.geeksforgeeks.org/sentiment-classification-using-bert/</a:t>
            </a:r>
            <a:endParaRPr lang="en-US" altLang="en-US"/>
          </a:p>
          <a:p>
            <a:r>
              <a:rPr lang="en-US" altLang="en-US"/>
              <a:t>https://www.geeksforgeeks.org/sentiment-analysis-with-an-recurrent-neural-networks-rnn/</a:t>
            </a:r>
            <a:endParaRPr lang="en-US" altLang="en-US"/>
          </a:p>
        </p:txBody>
      </p:sp>
      <p:sp>
        <p:nvSpPr>
          <p:cNvPr id="8" name="Text Box 7"/>
          <p:cNvSpPr txBox="1"/>
          <p:nvPr/>
        </p:nvSpPr>
        <p:spPr>
          <a:xfrm>
            <a:off x="5996305" y="359410"/>
            <a:ext cx="6096000" cy="368300"/>
          </a:xfrm>
          <a:prstGeom prst="rect">
            <a:avLst/>
          </a:prstGeom>
          <a:noFill/>
        </p:spPr>
        <p:txBody>
          <a:bodyPr wrap="square" rtlCol="0" anchor="t">
            <a:spAutoFit/>
          </a:bodyPr>
          <a:p>
            <a:r>
              <a:rPr lang="en-US" altLang="en-US"/>
              <a:t>https://www.geeksforgeeks.org/ai-ml-ds-projects/?ref=lbp</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106420"/>
            <a:ext cx="6096000" cy="3138170"/>
          </a:xfrm>
          <a:prstGeom prst="rect">
            <a:avLst/>
          </a:prstGeom>
          <a:noFill/>
        </p:spPr>
        <p:txBody>
          <a:bodyPr wrap="square" rtlCol="0" anchor="t">
            <a:spAutoFit/>
          </a:bodyPr>
          <a:p>
            <a:r>
              <a:rPr lang="en-US" altLang="en-US"/>
              <a:t>https://www.kaggle.com/code/ashishpatel26/beginner-to-intermediate-nlp-tutorial</a:t>
            </a:r>
            <a:endParaRPr lang="en-US" altLang="en-US"/>
          </a:p>
          <a:p>
            <a:endParaRPr lang="en-US"/>
          </a:p>
          <a:p>
            <a:r>
              <a:rPr lang="en-US" altLang="en-US"/>
              <a:t>https://www.deeplearning.ai/resources/natural-language-processing/</a:t>
            </a:r>
            <a:endParaRPr lang="en-US" altLang="en-US"/>
          </a:p>
          <a:p>
            <a:r>
              <a:rPr lang="en-US" altLang="en-US"/>
              <a:t>https://www.analyticsvidhya.com/blog/2022/01/nlp-tutorials-part-i-from-basics-to-advance/</a:t>
            </a:r>
            <a:endParaRPr lang="en-US" altLang="en-US"/>
          </a:p>
          <a:p>
            <a:endParaRPr lang="en-US" altLang="en-US"/>
          </a:p>
          <a:p>
            <a:r>
              <a:rPr lang="en-US" altLang="en-US"/>
              <a:t>https://huggingface.co/learn/nlp-course/en/chapter1/1</a:t>
            </a:r>
            <a:endParaRPr lang="en-US" altLang="en-US"/>
          </a:p>
          <a:p>
            <a:endParaRPr lang="en-US" altLang="en-US"/>
          </a:p>
          <a:p>
            <a:r>
              <a:rPr lang="en-US" altLang="en-US"/>
              <a:t>https://github.com/graykode/nlp-tutorial</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88925" y="421005"/>
            <a:ext cx="11712575" cy="56343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65785" y="362903"/>
            <a:ext cx="5080000" cy="226377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RASA Chatbot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What is RASA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Installation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Initialization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Configuration and File System</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Intents, Entity,Response and Story</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Actions</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471805" y="2954020"/>
            <a:ext cx="5340985" cy="289433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Introduction to Time Series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Sequential Data &amp;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Functional Relationship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Mathemetical Representation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ETS Decompositon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Classification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Defference between ACF &amp; PACF</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05550" y="362903"/>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Weather Forecasting using ARIMA Model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Introduction to AR and MA model</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Stationarity &amp; Differencing</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SariMax of Seasonal Data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Identifying order AR(p), I(d), MA(q)</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Implementation of ARIMA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6399530" y="3322638"/>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Stock Price Prediction using 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Introduction to Sequence Models RNN,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Preparing Time Series Data for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Forecasting using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Future Forecast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9605" y="-4445"/>
            <a:ext cx="7986395" cy="4404995"/>
          </a:xfrm>
          <a:prstGeom prst="rect">
            <a:avLst/>
          </a:prstGeom>
        </p:spPr>
        <p:txBody>
          <a:bodyPr wrap="square">
            <a:spAutoFit/>
          </a:bodyPr>
          <a:p>
            <a:pPr marL="0" indent="0">
              <a:spcBef>
                <a:spcPts val="2100"/>
              </a:spcBef>
              <a:spcAft>
                <a:spcPts val="1000"/>
              </a:spcAft>
            </a:pPr>
            <a:r>
              <a:rPr sz="3200" b="1" i="0">
                <a:solidFill>
                  <a:srgbClr val="111827"/>
                </a:solidFill>
                <a:latin typeface="Inter"/>
                <a:ea typeface="Inter"/>
              </a:rPr>
              <a:t>What is Natural Language Processing (NLP)</a:t>
            </a:r>
            <a:endParaRPr sz="3200" b="1" i="0">
              <a:solidFill>
                <a:srgbClr val="111827"/>
              </a:solidFill>
              <a:latin typeface="Inter"/>
              <a:ea typeface="Inter"/>
            </a:endParaRPr>
          </a:p>
          <a:p>
            <a:pPr marL="0" indent="0">
              <a:spcBef>
                <a:spcPct val="0"/>
              </a:spcBef>
              <a:spcAft>
                <a:spcPts val="1300"/>
              </a:spcAft>
            </a:pPr>
            <a:r>
              <a:rPr sz="1600" b="0" i="0">
                <a:solidFill>
                  <a:srgbClr val="1D4ED8"/>
                </a:solidFill>
                <a:latin typeface="Inter"/>
                <a:ea typeface="Inter"/>
                <a:hlinkClick r:id="rId1"/>
              </a:rPr>
              <a:t>Natural language processing (NLP)</a:t>
            </a:r>
            <a:r>
              <a:rPr sz="1600" b="0" i="0">
                <a:solidFill>
                  <a:srgbClr val="374151"/>
                </a:solidFill>
                <a:latin typeface="Inter"/>
                <a:ea typeface="Inter"/>
              </a:rPr>
              <a:t> is the discipline of building machines that can manipulate human language — or data that resembles human language — in the way that it is written, spoken, and organized. It evolved from computational linguistics, which uses computer science to understand the principles of language, but rather than developing theoretical frameworks, NLP is an engineering discipline that seeks to build technology to accomplish useful tasks. NLP can be divided into two overlapping subfields: natural language understanding (NLU), which focuses on semantic analysis or determining the intended meaning of text, and natural language generation (NLG), which focuses on text generation by a machine. NLP is separate from — but often used in conjunction with — speech recognition, which seeks to parse spoken language into words, turning sound into text and vice versa.</a:t>
            </a:r>
            <a:endParaRPr sz="1600" b="0" i="0">
              <a:solidFill>
                <a:srgbClr val="374151"/>
              </a:solidFill>
              <a:latin typeface="Inter"/>
              <a:ea typeface="Inter"/>
            </a:endParaRPr>
          </a:p>
        </p:txBody>
      </p:sp>
      <p:sp>
        <p:nvSpPr>
          <p:cNvPr id="3" name="Text Box 2"/>
          <p:cNvSpPr txBox="1"/>
          <p:nvPr/>
        </p:nvSpPr>
        <p:spPr>
          <a:xfrm>
            <a:off x="1281430" y="5281295"/>
            <a:ext cx="8960485" cy="368300"/>
          </a:xfrm>
          <a:prstGeom prst="rect">
            <a:avLst/>
          </a:prstGeom>
          <a:noFill/>
        </p:spPr>
        <p:txBody>
          <a:bodyPr wrap="square" rtlCol="0" anchor="t">
            <a:spAutoFit/>
          </a:bodyPr>
          <a:p>
            <a:r>
              <a:rPr lang="en-US" altLang="en-US"/>
              <a:t>https://www.deeplearning.ai/resources/natural-language-processing/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2340" y="644525"/>
            <a:ext cx="7693660" cy="4061460"/>
          </a:xfrm>
          <a:prstGeom prst="rect">
            <a:avLst/>
          </a:prstGeom>
        </p:spPr>
        <p:txBody>
          <a:bodyPr wrap="square">
            <a:spAutoFit/>
          </a:bodyPr>
          <a:p>
            <a:pPr marL="0" indent="0" fontAlgn="base">
              <a:spcBef>
                <a:spcPts val="1600"/>
              </a:spcBef>
              <a:spcAft>
                <a:spcPts val="400"/>
              </a:spcAft>
            </a:pPr>
            <a:r>
              <a:rPr b="0" i="0">
                <a:solidFill>
                  <a:srgbClr val="202214"/>
                </a:solidFill>
                <a:latin typeface="Inter"/>
                <a:ea typeface="Inter"/>
              </a:rPr>
              <a:t>1.2 Why is Natural Language Processing Important?</a:t>
            </a:r>
            <a:r>
              <a:rPr b="0" i="0" u="sng">
                <a:solidFill>
                  <a:srgbClr val="008ABC"/>
                </a:solidFill>
                <a:latin typeface="Inter"/>
                <a:ea typeface="Inter"/>
                <a:hlinkClick r:id="rId1"/>
              </a:rPr>
              <a:t>¶</a:t>
            </a:r>
            <a:endParaRPr b="0" i="0" u="sng">
              <a:solidFill>
                <a:srgbClr val="008ABC"/>
              </a:solidFill>
              <a:latin typeface="Inter"/>
              <a:ea typeface="Inter"/>
              <a:hlinkClick r:id="rId1"/>
            </a:endParaRPr>
          </a:p>
          <a:p>
            <a:pPr marL="0" indent="0" algn="l" fontAlgn="base">
              <a:spcBef>
                <a:spcPct val="0"/>
              </a:spcBef>
              <a:spcAft>
                <a:spcPts val="600"/>
              </a:spcAft>
              <a:buFont typeface="Arial" panose="020B0604020202020204"/>
              <a:buChar char="•"/>
            </a:pPr>
            <a:r>
              <a:rPr sz="1600" b="0" i="0">
                <a:solidFill>
                  <a:srgbClr val="3C4043"/>
                </a:solidFill>
                <a:latin typeface="Inter"/>
                <a:ea typeface="Inter"/>
              </a:rPr>
              <a:t>NLP expands the </a:t>
            </a:r>
            <a:r>
              <a:rPr sz="1600" b="1" i="0">
                <a:solidFill>
                  <a:srgbClr val="3C4043"/>
                </a:solidFill>
                <a:latin typeface="Inter"/>
                <a:ea typeface="Inter"/>
              </a:rPr>
              <a:t>unmitigated amount of data that can be used for getting insight for use</a:t>
            </a:r>
            <a:r>
              <a:rPr sz="1600" b="0" i="0">
                <a:solidFill>
                  <a:srgbClr val="3C4043"/>
                </a:solidFill>
                <a:latin typeface="Inter"/>
                <a:ea typeface="Inter"/>
              </a:rPr>
              <a:t>. Since so much of the data we have available is in the </a:t>
            </a:r>
            <a:r>
              <a:rPr sz="1600" b="1" i="0">
                <a:solidFill>
                  <a:srgbClr val="3C4043"/>
                </a:solidFill>
                <a:latin typeface="Inter"/>
                <a:ea typeface="Inter"/>
              </a:rPr>
              <a:t>major format of text,</a:t>
            </a:r>
            <a:r>
              <a:rPr sz="1600" b="0" i="0">
                <a:solidFill>
                  <a:srgbClr val="3C4043"/>
                </a:solidFill>
                <a:latin typeface="Inter"/>
                <a:ea typeface="Inter"/>
              </a:rPr>
              <a:t> this is exceedingly important to data science and for Industry !</a:t>
            </a:r>
            <a:endParaRPr sz="1600" b="0" i="0">
              <a:solidFill>
                <a:srgbClr val="3C4043"/>
              </a:solidFill>
              <a:latin typeface="Inter"/>
              <a:ea typeface="Inter"/>
            </a:endParaRPr>
          </a:p>
          <a:p>
            <a:pPr marL="0" indent="0" algn="l" fontAlgn="base">
              <a:spcBef>
                <a:spcPct val="0"/>
              </a:spcBef>
              <a:spcAft>
                <a:spcPts val="600"/>
              </a:spcAft>
              <a:buFont typeface="Arial" panose="020B0604020202020204"/>
              <a:buChar char="•"/>
            </a:pPr>
            <a:r>
              <a:rPr sz="1600" b="0" i="0">
                <a:solidFill>
                  <a:srgbClr val="3C4043"/>
                </a:solidFill>
                <a:latin typeface="Inter"/>
                <a:ea typeface="Inter"/>
              </a:rPr>
              <a:t>A specific common application of </a:t>
            </a:r>
            <a:r>
              <a:rPr sz="1600" b="1" i="0">
                <a:solidFill>
                  <a:srgbClr val="3C4043"/>
                </a:solidFill>
                <a:latin typeface="Inter"/>
                <a:ea typeface="Inter"/>
              </a:rPr>
              <a:t>NLP</a:t>
            </a:r>
            <a:r>
              <a:rPr sz="1600" b="0" i="0">
                <a:solidFill>
                  <a:srgbClr val="3C4043"/>
                </a:solidFill>
                <a:latin typeface="Inter"/>
                <a:ea typeface="Inter"/>
              </a:rPr>
              <a:t> is each time you use a </a:t>
            </a:r>
            <a:r>
              <a:rPr sz="1600" b="1" i="0">
                <a:solidFill>
                  <a:srgbClr val="3C4043"/>
                </a:solidFill>
                <a:latin typeface="Inter"/>
                <a:ea typeface="Inter"/>
              </a:rPr>
              <a:t>language conversion tool.</a:t>
            </a:r>
            <a:r>
              <a:rPr sz="1600" b="0" i="0">
                <a:solidFill>
                  <a:srgbClr val="3C4043"/>
                </a:solidFill>
                <a:latin typeface="Inter"/>
                <a:ea typeface="Inter"/>
              </a:rPr>
              <a:t> This techniques used to </a:t>
            </a:r>
            <a:r>
              <a:rPr sz="1600" b="1" i="0">
                <a:solidFill>
                  <a:srgbClr val="3C4043"/>
                </a:solidFill>
                <a:latin typeface="Inter"/>
                <a:ea typeface="Inter"/>
              </a:rPr>
              <a:t>accurately convert text from one language to another</a:t>
            </a:r>
            <a:r>
              <a:rPr sz="1600" b="0" i="0">
                <a:solidFill>
                  <a:srgbClr val="3C4043"/>
                </a:solidFill>
                <a:latin typeface="Inter"/>
                <a:ea typeface="Inter"/>
              </a:rPr>
              <a:t>(Like </a:t>
            </a:r>
            <a:r>
              <a:rPr sz="1600" b="1" i="0">
                <a:solidFill>
                  <a:srgbClr val="3C4043"/>
                </a:solidFill>
                <a:latin typeface="Inter"/>
                <a:ea typeface="Inter"/>
              </a:rPr>
              <a:t>Google Translator</a:t>
            </a:r>
            <a:r>
              <a:rPr sz="1600" b="0" i="0">
                <a:solidFill>
                  <a:srgbClr val="3C4043"/>
                </a:solidFill>
                <a:latin typeface="Inter"/>
                <a:ea typeface="Inter"/>
              </a:rPr>
              <a:t>) very much falls under the umbrella of </a:t>
            </a:r>
            <a:r>
              <a:rPr sz="1600" b="1" i="0">
                <a:solidFill>
                  <a:srgbClr val="3C4043"/>
                </a:solidFill>
                <a:latin typeface="Inter"/>
                <a:ea typeface="Inter"/>
              </a:rPr>
              <a:t>"natural language processing."</a:t>
            </a:r>
            <a:endParaRPr sz="1600" b="1" i="0">
              <a:solidFill>
                <a:srgbClr val="3C4043"/>
              </a:solidFill>
              <a:latin typeface="Inter"/>
              <a:ea typeface="Inter"/>
            </a:endParaRPr>
          </a:p>
          <a:p>
            <a:pPr marL="0" indent="0" fontAlgn="base">
              <a:spcBef>
                <a:spcPts val="1600"/>
              </a:spcBef>
              <a:spcAft>
                <a:spcPts val="400"/>
              </a:spcAft>
            </a:pPr>
            <a:r>
              <a:rPr b="0" i="0">
                <a:solidFill>
                  <a:srgbClr val="202214"/>
                </a:solidFill>
                <a:latin typeface="Inter"/>
                <a:ea typeface="Inter"/>
              </a:rPr>
              <a:t>1.3 Why is NLP a "hard" problem?</a:t>
            </a:r>
            <a:endParaRPr b="0" i="0">
              <a:solidFill>
                <a:srgbClr val="202214"/>
              </a:solidFill>
              <a:latin typeface="Inter"/>
              <a:ea typeface="Inter"/>
            </a:endParaRPr>
          </a:p>
          <a:p>
            <a:pPr marL="0" indent="0" fontAlgn="base">
              <a:spcBef>
                <a:spcPct val="0"/>
              </a:spcBef>
              <a:spcAft>
                <a:spcPts val="200"/>
              </a:spcAft>
              <a:buFont typeface="Arial" panose="020B0604020202020204"/>
              <a:buChar char="•"/>
            </a:pPr>
            <a:r>
              <a:rPr sz="1600" b="0" i="0">
                <a:solidFill>
                  <a:srgbClr val="3C4043"/>
                </a:solidFill>
                <a:latin typeface="Inter"/>
                <a:ea typeface="Inter"/>
              </a:rPr>
              <a:t>The language is ambiguous. Once, the explanation of a person's sentence can be very different from another person's explanation. Because of this inability to be constantly clear, it is difficult to have a NLP technique that works perfectly.</a:t>
            </a:r>
            <a:endParaRPr sz="1600" b="0" i="0">
              <a:solidFill>
                <a:srgbClr val="3C4043"/>
              </a:solidFill>
              <a:latin typeface="Inter"/>
              <a:ea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11843385" cy="5184775"/>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History of NLP</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Natural Language Processing (NLP)</a:t>
            </a:r>
            <a:r>
              <a:rPr sz="1600" b="0" i="0">
                <a:solidFill>
                  <a:srgbClr val="273239"/>
                </a:solidFill>
                <a:latin typeface="Arial" panose="020B0604020202020204" pitchFamily="34" charset="0"/>
                <a:ea typeface="Nunito"/>
                <a:cs typeface="Arial" panose="020B0604020202020204" pitchFamily="34" charset="0"/>
              </a:rPr>
              <a:t> emerged in 1950 when </a:t>
            </a:r>
            <a:r>
              <a:rPr sz="1600" b="1" i="0">
                <a:solidFill>
                  <a:srgbClr val="273239"/>
                </a:solidFill>
                <a:latin typeface="Arial" panose="020B0604020202020204" pitchFamily="34" charset="0"/>
                <a:ea typeface="Nunito"/>
                <a:cs typeface="Arial" panose="020B0604020202020204" pitchFamily="34" charset="0"/>
              </a:rPr>
              <a:t>Alan Turing</a:t>
            </a:r>
            <a:r>
              <a:rPr sz="1600" b="0" i="0">
                <a:solidFill>
                  <a:srgbClr val="273239"/>
                </a:solidFill>
                <a:latin typeface="Arial" panose="020B0604020202020204" pitchFamily="34" charset="0"/>
                <a:ea typeface="Nunito"/>
                <a:cs typeface="Arial" panose="020B0604020202020204" pitchFamily="34" charset="0"/>
              </a:rPr>
              <a:t> published his groundbreaking paper titled </a:t>
            </a:r>
            <a:r>
              <a:rPr sz="1600" b="0" i="1">
                <a:solidFill>
                  <a:srgbClr val="273239"/>
                </a:solidFill>
                <a:latin typeface="Arial" panose="020B0604020202020204" pitchFamily="34" charset="0"/>
                <a:ea typeface="Nunito"/>
                <a:cs typeface="Arial" panose="020B0604020202020204" pitchFamily="34" charset="0"/>
              </a:rPr>
              <a:t>Computing Machinery and Intelligence</a:t>
            </a:r>
            <a:r>
              <a:rPr sz="1600" b="0" i="0">
                <a:solidFill>
                  <a:srgbClr val="273239"/>
                </a:solidFill>
                <a:latin typeface="Arial" panose="020B0604020202020204" pitchFamily="34" charset="0"/>
                <a:ea typeface="Nunito"/>
                <a:cs typeface="Arial" panose="020B0604020202020204" pitchFamily="34" charset="0"/>
              </a:rPr>
              <a:t>. Turing’s work laid the foundation for </a:t>
            </a:r>
            <a:r>
              <a:rPr sz="1600" b="1" i="0">
                <a:solidFill>
                  <a:srgbClr val="273239"/>
                </a:solidFill>
                <a:latin typeface="Arial" panose="020B0604020202020204" pitchFamily="34" charset="0"/>
                <a:ea typeface="Nunito"/>
                <a:cs typeface="Arial" panose="020B0604020202020204" pitchFamily="34" charset="0"/>
              </a:rPr>
              <a:t>NLP</a:t>
            </a:r>
            <a:r>
              <a:rPr sz="1600" b="0" i="0">
                <a:solidFill>
                  <a:srgbClr val="273239"/>
                </a:solidFill>
                <a:latin typeface="Arial" panose="020B0604020202020204" pitchFamily="34" charset="0"/>
                <a:ea typeface="Nunito"/>
                <a:cs typeface="Arial" panose="020B0604020202020204" pitchFamily="34" charset="0"/>
              </a:rPr>
              <a:t>, which is a subset of </a:t>
            </a:r>
            <a:r>
              <a:rPr sz="1600" b="1" i="0">
                <a:solidFill>
                  <a:srgbClr val="273239"/>
                </a:solidFill>
                <a:latin typeface="Arial" panose="020B0604020202020204" pitchFamily="34" charset="0"/>
                <a:ea typeface="Nunito"/>
                <a:cs typeface="Arial" panose="020B0604020202020204" pitchFamily="34" charset="0"/>
              </a:rPr>
              <a:t>Artificial Intelligence (AI)</a:t>
            </a:r>
            <a:r>
              <a:rPr sz="1600" b="0" i="0">
                <a:solidFill>
                  <a:srgbClr val="273239"/>
                </a:solidFill>
                <a:latin typeface="Arial" panose="020B0604020202020204" pitchFamily="34" charset="0"/>
                <a:ea typeface="Nunito"/>
                <a:cs typeface="Arial" panose="020B0604020202020204" pitchFamily="34" charset="0"/>
              </a:rPr>
              <a:t> focused on enabling machines to automatically interpret and generate human language. Over time, NLP technology has evolved, giving rise to different approaches for solving complex language-related tasks.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1. Heuristic-Based NLP</a:t>
            </a:r>
            <a:endParaRPr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The </a:t>
            </a:r>
            <a:r>
              <a:rPr sz="1600" b="1" i="0">
                <a:solidFill>
                  <a:srgbClr val="273239"/>
                </a:solidFill>
                <a:latin typeface="Arial" panose="020B0604020202020204" pitchFamily="34" charset="0"/>
                <a:ea typeface="Nunito"/>
                <a:cs typeface="Arial" panose="020B0604020202020204" pitchFamily="34" charset="0"/>
              </a:rPr>
              <a:t>Heuristic-based approach to NLP</a:t>
            </a:r>
            <a:r>
              <a:rPr sz="1600" b="0" i="0">
                <a:solidFill>
                  <a:srgbClr val="273239"/>
                </a:solidFill>
                <a:latin typeface="Arial" panose="020B0604020202020204" pitchFamily="34" charset="0"/>
                <a:ea typeface="Nunito"/>
                <a:cs typeface="Arial" panose="020B0604020202020204" pitchFamily="34" charset="0"/>
              </a:rPr>
              <a:t> was one of the earliest methods used in natural language processing. It relies on predefined rules and domain-specific knowledge. These rules are typically derived from expert insights. A classic example of this approach is </a:t>
            </a:r>
            <a:r>
              <a:rPr sz="1600" b="1" i="0">
                <a:solidFill>
                  <a:srgbClr val="273239"/>
                </a:solidFill>
                <a:latin typeface="Arial" panose="020B0604020202020204" pitchFamily="34" charset="0"/>
                <a:ea typeface="Nunito"/>
                <a:cs typeface="Arial" panose="020B0604020202020204" pitchFamily="34" charset="0"/>
              </a:rPr>
              <a:t>Regular Expressions (Regex)</a:t>
            </a:r>
            <a:r>
              <a:rPr sz="1600" b="0" i="0">
                <a:solidFill>
                  <a:srgbClr val="273239"/>
                </a:solidFill>
                <a:latin typeface="Arial" panose="020B0604020202020204" pitchFamily="34" charset="0"/>
                <a:ea typeface="Nunito"/>
                <a:cs typeface="Arial" panose="020B0604020202020204" pitchFamily="34" charset="0"/>
              </a:rPr>
              <a:t>, which are used for pattern matching and text manipulation tasks.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2. Statistical and Machine Learning-Based NLP</a:t>
            </a:r>
            <a:endParaRPr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As NLP advanced, </a:t>
            </a:r>
            <a:r>
              <a:rPr sz="1600" b="1" i="0">
                <a:solidFill>
                  <a:srgbClr val="273239"/>
                </a:solidFill>
                <a:latin typeface="Arial" panose="020B0604020202020204" pitchFamily="34" charset="0"/>
                <a:ea typeface="Nunito"/>
                <a:cs typeface="Arial" panose="020B0604020202020204" pitchFamily="34" charset="0"/>
              </a:rPr>
              <a:t>Statistical NLP</a:t>
            </a:r>
            <a:r>
              <a:rPr sz="1600" b="0" i="0">
                <a:solidFill>
                  <a:srgbClr val="273239"/>
                </a:solidFill>
                <a:latin typeface="Arial" panose="020B0604020202020204" pitchFamily="34" charset="0"/>
                <a:ea typeface="Nunito"/>
                <a:cs typeface="Arial" panose="020B0604020202020204" pitchFamily="34" charset="0"/>
              </a:rPr>
              <a:t> emerged, incorporating </a:t>
            </a:r>
            <a:r>
              <a:rPr sz="1600" b="1" i="0">
                <a:solidFill>
                  <a:srgbClr val="273239"/>
                </a:solidFill>
                <a:latin typeface="Arial" panose="020B0604020202020204" pitchFamily="34" charset="0"/>
                <a:ea typeface="Nunito"/>
                <a:cs typeface="Arial" panose="020B0604020202020204" pitchFamily="34" charset="0"/>
              </a:rPr>
              <a:t>machine learning algorithms</a:t>
            </a:r>
            <a:r>
              <a:rPr sz="1600" b="0" i="0">
                <a:solidFill>
                  <a:srgbClr val="273239"/>
                </a:solidFill>
                <a:latin typeface="Arial" panose="020B0604020202020204" pitchFamily="34" charset="0"/>
                <a:ea typeface="Nunito"/>
                <a:cs typeface="Arial" panose="020B0604020202020204" pitchFamily="34" charset="0"/>
              </a:rPr>
              <a:t> to model language patterns. This approach applies statistical rules and learns from data to tackle various language processing tasks. Popular </a:t>
            </a:r>
            <a:r>
              <a:rPr sz="1600" b="1" i="0">
                <a:solidFill>
                  <a:srgbClr val="273239"/>
                </a:solidFill>
                <a:latin typeface="Arial" panose="020B0604020202020204" pitchFamily="34" charset="0"/>
                <a:ea typeface="Nunito"/>
                <a:cs typeface="Arial" panose="020B0604020202020204" pitchFamily="34" charset="0"/>
              </a:rPr>
              <a:t>machine learning algorithms</a:t>
            </a:r>
            <a:r>
              <a:rPr sz="1600" b="0" i="0">
                <a:solidFill>
                  <a:srgbClr val="273239"/>
                </a:solidFill>
                <a:latin typeface="Arial" panose="020B0604020202020204" pitchFamily="34" charset="0"/>
                <a:ea typeface="Nunito"/>
                <a:cs typeface="Arial" panose="020B0604020202020204" pitchFamily="34" charset="0"/>
              </a:rPr>
              <a:t> in this category include:</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1" i="0" u="sng">
                <a:solidFill>
                  <a:srgbClr val="357960"/>
                </a:solidFill>
                <a:latin typeface="Arial" panose="020B0604020202020204" pitchFamily="34" charset="0"/>
                <a:ea typeface="Nunito"/>
                <a:cs typeface="Arial" panose="020B0604020202020204" pitchFamily="34" charset="0"/>
                <a:hlinkClick r:id="rId1"/>
              </a:rPr>
              <a:t>Naive Bayes</a:t>
            </a:r>
            <a:endParaRPr sz="1600" b="1" i="0" u="sng">
              <a:solidFill>
                <a:srgbClr val="357960"/>
              </a:solidFill>
              <a:latin typeface="Arial" panose="020B0604020202020204" pitchFamily="34" charset="0"/>
              <a:ea typeface="Nunito"/>
              <a:cs typeface="Arial" panose="020B0604020202020204" pitchFamily="34" charset="0"/>
              <a:hlinkClick r:id="rId1"/>
            </a:endParaRPr>
          </a:p>
          <a:p>
            <a:pPr marL="0" indent="0" algn="l" fontAlgn="base">
              <a:spcBef>
                <a:spcPct val="0"/>
              </a:spcBef>
              <a:spcAft>
                <a:spcPct val="0"/>
              </a:spcAft>
              <a:buFont typeface="Arial" panose="020B0604020202020204"/>
              <a:buChar char="•"/>
            </a:pPr>
            <a:r>
              <a:rPr sz="1600" b="1" i="0" u="sng">
                <a:solidFill>
                  <a:srgbClr val="357960"/>
                </a:solidFill>
                <a:latin typeface="Arial" panose="020B0604020202020204" pitchFamily="34" charset="0"/>
                <a:ea typeface="Nunito"/>
                <a:cs typeface="Arial" panose="020B0604020202020204" pitchFamily="34" charset="0"/>
                <a:hlinkClick r:id="rId2"/>
              </a:rPr>
              <a:t>Support Vector Machines (SVM)</a:t>
            </a:r>
            <a:endParaRPr sz="1600" b="1" i="0" u="sng">
              <a:solidFill>
                <a:srgbClr val="357960"/>
              </a:solidFill>
              <a:latin typeface="Arial" panose="020B0604020202020204" pitchFamily="34" charset="0"/>
              <a:ea typeface="Nunito"/>
              <a:cs typeface="Arial" panose="020B0604020202020204" pitchFamily="34" charset="0"/>
              <a:hlinkClick r:id="rId2"/>
            </a:endParaRPr>
          </a:p>
          <a:p>
            <a:pPr marL="0" indent="0" algn="l" fontAlgn="base">
              <a:spcBef>
                <a:spcPct val="0"/>
              </a:spcBef>
              <a:spcAft>
                <a:spcPct val="0"/>
              </a:spcAft>
              <a:buFont typeface="Arial" panose="020B0604020202020204"/>
              <a:buChar char="•"/>
            </a:pPr>
            <a:r>
              <a:rPr sz="1600" b="1" i="0" u="sng">
                <a:solidFill>
                  <a:srgbClr val="357960"/>
                </a:solidFill>
                <a:latin typeface="Arial" panose="020B0604020202020204" pitchFamily="34" charset="0"/>
                <a:ea typeface="Nunito"/>
                <a:cs typeface="Arial" panose="020B0604020202020204" pitchFamily="34" charset="0"/>
                <a:hlinkClick r:id="rId3"/>
              </a:rPr>
              <a:t>Hidden Markov Models (HMM)</a:t>
            </a:r>
            <a:endParaRPr sz="1600" b="1" i="0" u="sng">
              <a:solidFill>
                <a:srgbClr val="357960"/>
              </a:solidFill>
              <a:latin typeface="Arial" panose="020B0604020202020204" pitchFamily="34" charset="0"/>
              <a:ea typeface="Nunito"/>
              <a:cs typeface="Arial" panose="020B0604020202020204" pitchFamily="34" charset="0"/>
              <a:hlinkClick r:id="rId3"/>
            </a:endParaRPr>
          </a:p>
          <a:p>
            <a:pPr marL="0"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3. Neural Network-Based NLP (Deep Learning)</a:t>
            </a:r>
            <a:endParaRPr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The most recent advancement in NLP is the adoption of </a:t>
            </a:r>
            <a:r>
              <a:rPr sz="1600" b="1" i="0">
                <a:solidFill>
                  <a:srgbClr val="273239"/>
                </a:solidFill>
                <a:latin typeface="Arial" panose="020B0604020202020204" pitchFamily="34" charset="0"/>
                <a:ea typeface="Nunito"/>
                <a:cs typeface="Arial" panose="020B0604020202020204" pitchFamily="34" charset="0"/>
              </a:rPr>
              <a:t>Deep Learning</a:t>
            </a:r>
            <a:r>
              <a:rPr sz="1600" b="0" i="0">
                <a:solidFill>
                  <a:srgbClr val="273239"/>
                </a:solidFill>
                <a:latin typeface="Arial" panose="020B0604020202020204" pitchFamily="34" charset="0"/>
                <a:ea typeface="Nunito"/>
                <a:cs typeface="Arial" panose="020B0604020202020204" pitchFamily="34" charset="0"/>
              </a:rPr>
              <a:t> techniques. Neural networks, particularly </a:t>
            </a:r>
            <a:r>
              <a:rPr sz="1600" b="1" i="0">
                <a:solidFill>
                  <a:srgbClr val="273239"/>
                </a:solidFill>
                <a:latin typeface="Arial" panose="020B0604020202020204" pitchFamily="34" charset="0"/>
                <a:ea typeface="Nunito"/>
                <a:cs typeface="Arial" panose="020B0604020202020204" pitchFamily="34" charset="0"/>
              </a:rPr>
              <a:t>Recurrent Neural Networks (RNNs)</a:t>
            </a:r>
            <a:r>
              <a:rPr sz="1600" b="0" i="0">
                <a:solidFill>
                  <a:srgbClr val="273239"/>
                </a:solidFill>
                <a:latin typeface="Arial" panose="020B0604020202020204" pitchFamily="34" charset="0"/>
                <a:ea typeface="Nunito"/>
                <a:cs typeface="Arial" panose="020B0604020202020204" pitchFamily="34" charset="0"/>
              </a:rPr>
              <a:t>, </a:t>
            </a:r>
            <a:r>
              <a:rPr sz="1600" b="1" i="0">
                <a:solidFill>
                  <a:srgbClr val="273239"/>
                </a:solidFill>
                <a:latin typeface="Arial" panose="020B0604020202020204" pitchFamily="34" charset="0"/>
                <a:ea typeface="Nunito"/>
                <a:cs typeface="Arial" panose="020B0604020202020204" pitchFamily="34" charset="0"/>
              </a:rPr>
              <a:t>Long Short-Term Memory Networks (LSTMs)</a:t>
            </a:r>
            <a:r>
              <a:rPr sz="1600" b="0" i="0">
                <a:solidFill>
                  <a:srgbClr val="273239"/>
                </a:solidFill>
                <a:latin typeface="Arial" panose="020B0604020202020204" pitchFamily="34" charset="0"/>
                <a:ea typeface="Nunito"/>
                <a:cs typeface="Arial" panose="020B0604020202020204" pitchFamily="34" charset="0"/>
              </a:rPr>
              <a:t>, and </a:t>
            </a:r>
            <a:r>
              <a:rPr sz="1600" b="1" i="0">
                <a:solidFill>
                  <a:srgbClr val="273239"/>
                </a:solidFill>
                <a:latin typeface="Arial" panose="020B0604020202020204" pitchFamily="34" charset="0"/>
                <a:ea typeface="Nunito"/>
                <a:cs typeface="Arial" panose="020B0604020202020204" pitchFamily="34" charset="0"/>
              </a:rPr>
              <a:t>Transformers</a:t>
            </a:r>
            <a:r>
              <a:rPr sz="1600" b="0" i="0">
                <a:solidFill>
                  <a:srgbClr val="273239"/>
                </a:solidFill>
                <a:latin typeface="Arial" panose="020B0604020202020204" pitchFamily="34" charset="0"/>
                <a:ea typeface="Nunito"/>
                <a:cs typeface="Arial" panose="020B0604020202020204" pitchFamily="34" charset="0"/>
              </a:rPr>
              <a:t>, have revolutionized NLP tasks by providing superior accuracy. These models require large amounts of data and considerable computational power for training</a:t>
            </a:r>
            <a:endParaRPr sz="16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7505" y="435610"/>
            <a:ext cx="9115425" cy="1568450"/>
          </a:xfrm>
          <a:prstGeom prst="rect">
            <a:avLst/>
          </a:prstGeom>
        </p:spPr>
        <p:txBody>
          <a:bodyPr wrap="square">
            <a:spAutoFit/>
          </a:bodyPr>
          <a:p>
            <a:r>
              <a:rPr sz="1600" b="1"/>
              <a:t>Natural Language Processing (NLP) i</a:t>
            </a:r>
            <a:r>
              <a:rPr sz="1600"/>
              <a:t>s a subfield of Artificial Intelligence (AI) and Computational Linguistics that focuses on the interaction between computers and human (natural) languages. The goal is to enable machines to read, understand, interpret, and generate human language in a valuable way.</a:t>
            </a:r>
            <a:endParaRPr sz="1600"/>
          </a:p>
          <a:p>
            <a:r>
              <a:rPr sz="1600"/>
              <a:t>It combines computer science, linguistics, and machine learning to bridge the gap between human communication and digital data processing.</a:t>
            </a:r>
            <a:endParaRPr sz="1600"/>
          </a:p>
          <a:p>
            <a:endParaRPr sz="1600"/>
          </a:p>
        </p:txBody>
      </p:sp>
      <p:sp>
        <p:nvSpPr>
          <p:cNvPr id="3" name="Text Box 2"/>
          <p:cNvSpPr txBox="1"/>
          <p:nvPr/>
        </p:nvSpPr>
        <p:spPr>
          <a:xfrm>
            <a:off x="273685" y="1845627"/>
            <a:ext cx="5080000" cy="4643755"/>
          </a:xfrm>
          <a:prstGeom prst="rect">
            <a:avLst/>
          </a:prstGeom>
        </p:spPr>
        <p:txBody>
          <a:bodyPr>
            <a:spAutoFit/>
          </a:bodyPr>
          <a:p>
            <a:pPr>
              <a:spcAft>
                <a:spcPct val="60000"/>
              </a:spcAft>
            </a:pPr>
            <a:r>
              <a:rPr sz="2300" b="1"/>
              <a:t>❓What is Natural Language Processing?</a:t>
            </a:r>
            <a:endParaRPr sz="2300" b="1"/>
          </a:p>
          <a:p>
            <a:r>
              <a:rPr sz="1600"/>
              <a:t>NLP involves the development of algorithms and models that allow computers to process large amounts of natural language data. It includes:</a:t>
            </a:r>
            <a:endParaRPr sz="1600"/>
          </a:p>
          <a:p>
            <a:endParaRPr sz="1600"/>
          </a:p>
          <a:p>
            <a:pPr>
              <a:buFont typeface="Arial" panose="020B0604020202020204"/>
              <a:buChar char="•"/>
            </a:pPr>
            <a:r>
              <a:rPr sz="1600"/>
              <a:t>Understanding the structure and meaning of text</a:t>
            </a:r>
            <a:endParaRPr sz="1600"/>
          </a:p>
          <a:p>
            <a:pPr>
              <a:buFont typeface="Arial" panose="020B0604020202020204"/>
              <a:buChar char="•"/>
            </a:pPr>
            <a:r>
              <a:rPr sz="1600"/>
              <a:t>Extracting useful information from unstructured text</a:t>
            </a:r>
            <a:endParaRPr sz="1600"/>
          </a:p>
          <a:p>
            <a:pPr>
              <a:buFont typeface="Arial" panose="020B0604020202020204"/>
              <a:buChar char="•"/>
            </a:pPr>
            <a:r>
              <a:rPr sz="1600"/>
              <a:t>Converting text to a form that machines can understand and respond to</a:t>
            </a:r>
            <a:endParaRPr sz="1600"/>
          </a:p>
          <a:p>
            <a:pPr>
              <a:buFont typeface="Arial" panose="020B0604020202020204"/>
              <a:buChar char="•"/>
            </a:pPr>
            <a:endParaRPr sz="1600"/>
          </a:p>
          <a:p>
            <a:pPr indent="0">
              <a:buFont typeface="Arial" panose="020B0604020202020204"/>
              <a:buNone/>
            </a:pPr>
            <a:r>
              <a:rPr lang="en-US" altLang="en-US" sz="1600" b="1"/>
              <a:t>Example:</a:t>
            </a:r>
            <a:endParaRPr lang="en-US" altLang="en-US" sz="1600" b="1"/>
          </a:p>
          <a:p>
            <a:pPr indent="0">
              <a:buFont typeface="Arial" panose="020B0604020202020204"/>
              <a:buNone/>
            </a:pPr>
            <a:r>
              <a:rPr lang="en-US" altLang="en-US" sz="1600"/>
              <a:t>When you say "What's the weather like today?" to Alexa or Google Assistant, NLP helps the system:</a:t>
            </a:r>
            <a:endParaRPr lang="en-US" altLang="en-US" sz="1600"/>
          </a:p>
          <a:p>
            <a:pPr indent="0">
              <a:buFont typeface="Arial" panose="020B0604020202020204"/>
              <a:buNone/>
            </a:pPr>
            <a:r>
              <a:rPr lang="en-US" altLang="en-US" sz="1600"/>
              <a:t>Interpret your question</a:t>
            </a:r>
            <a:endParaRPr lang="en-US" altLang="en-US" sz="1600"/>
          </a:p>
          <a:p>
            <a:pPr indent="0">
              <a:buFont typeface="Arial" panose="020B0604020202020204"/>
              <a:buNone/>
            </a:pPr>
            <a:r>
              <a:rPr lang="en-US" altLang="en-US" sz="1600"/>
              <a:t>Extract the intent (get weather info)</a:t>
            </a:r>
            <a:endParaRPr lang="en-US" altLang="en-US" sz="1600"/>
          </a:p>
          <a:p>
            <a:pPr indent="0">
              <a:buFont typeface="Arial" panose="020B0604020202020204"/>
              <a:buNone/>
            </a:pPr>
            <a:r>
              <a:rPr lang="en-US" altLang="en-US" sz="1600"/>
              <a:t>Search the weather</a:t>
            </a:r>
            <a:endParaRPr lang="en-US" altLang="en-US" sz="1600"/>
          </a:p>
          <a:p>
            <a:pPr indent="0">
              <a:buFont typeface="Arial" panose="020B0604020202020204"/>
              <a:buNone/>
            </a:pPr>
            <a:r>
              <a:rPr lang="en-US" altLang="en-US" sz="1600"/>
              <a:t>Respond in natural language</a:t>
            </a:r>
            <a:endParaRPr lang="en-US"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0665" y="83185"/>
            <a:ext cx="5080000" cy="1196340"/>
          </a:xfrm>
          <a:prstGeom prst="rect">
            <a:avLst/>
          </a:prstGeom>
        </p:spPr>
        <p:txBody>
          <a:bodyPr>
            <a:spAutoFit/>
          </a:bodyPr>
          <a:p>
            <a:pPr>
              <a:spcAft>
                <a:spcPct val="60000"/>
              </a:spcAft>
            </a:pPr>
            <a:r>
              <a:rPr sz="2300" b="1"/>
              <a:t>🎯 Uses of NLP</a:t>
            </a:r>
            <a:endParaRPr sz="2300" b="1"/>
          </a:p>
          <a:p>
            <a:r>
              <a:rPr sz="1600"/>
              <a:t>NLP is used in many areas across industries. Some common uses include:</a:t>
            </a:r>
            <a:endParaRPr sz="1600"/>
          </a:p>
        </p:txBody>
      </p:sp>
      <p:graphicFrame>
        <p:nvGraphicFramePr>
          <p:cNvPr id="3" name="Table 2"/>
          <p:cNvGraphicFramePr/>
          <p:nvPr/>
        </p:nvGraphicFramePr>
        <p:xfrm>
          <a:off x="240665" y="1279525"/>
          <a:ext cx="10485120" cy="0"/>
        </p:xfrm>
        <a:graphic>
          <a:graphicData uri="http://schemas.openxmlformats.org/drawingml/2006/table">
            <a:tbl>
              <a:tblPr/>
              <a:tblGrid>
                <a:gridCol w="5242560"/>
                <a:gridCol w="5242560"/>
              </a:tblGrid>
              <a:tr h="0">
                <a:tc>
                  <a:txBody>
                    <a:bodyPr/>
                    <a:p>
                      <a:r>
                        <a:rPr sz="2400"/>
                        <a:t>Use Case</a:t>
                      </a:r>
                      <a:endParaRPr sz="2400"/>
                    </a:p>
                  </a:txBody>
                  <a:tcPr marL="0" marR="0" marT="0" marB="0" anchor="ctr" anchorCtr="0">
                    <a:lnL>
                      <a:noFill/>
                    </a:lnL>
                    <a:lnR>
                      <a:noFill/>
                    </a:lnR>
                    <a:lnT>
                      <a:noFill/>
                    </a:lnT>
                    <a:lnB>
                      <a:noFill/>
                    </a:lnB>
                    <a:noFill/>
                  </a:tcPr>
                </a:tc>
                <a:tc>
                  <a:txBody>
                    <a:bodyPr/>
                    <a:p>
                      <a:r>
                        <a:rPr sz="2400"/>
                        <a:t>Description</a:t>
                      </a:r>
                      <a:endParaRPr sz="2400"/>
                    </a:p>
                  </a:txBody>
                  <a:tcPr marL="0" marR="0" marT="0" marB="0" anchor="ctr" anchorCtr="0">
                    <a:lnL>
                      <a:noFill/>
                    </a:lnL>
                    <a:lnR>
                      <a:noFill/>
                    </a:lnR>
                    <a:lnT>
                      <a:noFill/>
                    </a:lnT>
                    <a:lnB>
                      <a:noFill/>
                    </a:lnB>
                    <a:noFill/>
                  </a:tcPr>
                </a:tc>
              </a:tr>
              <a:tr h="0">
                <a:tc>
                  <a:txBody>
                    <a:bodyPr/>
                    <a:p>
                      <a:r>
                        <a:rPr sz="2400"/>
                        <a:t>Chatbots &amp; Virtual Assistants</a:t>
                      </a:r>
                      <a:endParaRPr sz="2400"/>
                    </a:p>
                  </a:txBody>
                  <a:tcPr marL="0" marR="0" marT="0" marB="0" anchor="ctr" anchorCtr="0">
                    <a:lnL>
                      <a:noFill/>
                    </a:lnL>
                    <a:lnR>
                      <a:noFill/>
                    </a:lnR>
                    <a:lnT>
                      <a:noFill/>
                    </a:lnT>
                    <a:lnB>
                      <a:noFill/>
                    </a:lnB>
                    <a:noFill/>
                  </a:tcPr>
                </a:tc>
                <a:tc>
                  <a:txBody>
                    <a:bodyPr/>
                    <a:p>
                      <a:r>
                        <a:rPr sz="2400"/>
                        <a:t>Siri, Alexa, ChatGPT</a:t>
                      </a:r>
                      <a:endParaRPr sz="2400"/>
                    </a:p>
                  </a:txBody>
                  <a:tcPr marL="0" marR="0" marT="0" marB="0" anchor="ctr" anchorCtr="0">
                    <a:lnL>
                      <a:noFill/>
                    </a:lnL>
                    <a:lnR>
                      <a:noFill/>
                    </a:lnR>
                    <a:lnT>
                      <a:noFill/>
                    </a:lnT>
                    <a:lnB>
                      <a:noFill/>
                    </a:lnB>
                    <a:noFill/>
                  </a:tcPr>
                </a:tc>
              </a:tr>
              <a:tr h="0">
                <a:tc>
                  <a:txBody>
                    <a:bodyPr/>
                    <a:p>
                      <a:r>
                        <a:rPr sz="2400"/>
                        <a:t>Translation Services</a:t>
                      </a:r>
                      <a:endParaRPr sz="2400"/>
                    </a:p>
                  </a:txBody>
                  <a:tcPr marL="0" marR="0" marT="0" marB="0" anchor="ctr" anchorCtr="0">
                    <a:lnL>
                      <a:noFill/>
                    </a:lnL>
                    <a:lnR>
                      <a:noFill/>
                    </a:lnR>
                    <a:lnT>
                      <a:noFill/>
                    </a:lnT>
                    <a:lnB>
                      <a:noFill/>
                    </a:lnB>
                    <a:noFill/>
                  </a:tcPr>
                </a:tc>
                <a:tc>
                  <a:txBody>
                    <a:bodyPr/>
                    <a:p>
                      <a:r>
                        <a:rPr sz="2400"/>
                        <a:t>Google Translate</a:t>
                      </a:r>
                      <a:endParaRPr sz="2400"/>
                    </a:p>
                  </a:txBody>
                  <a:tcPr marL="0" marR="0" marT="0" marB="0" anchor="ctr" anchorCtr="0">
                    <a:lnL>
                      <a:noFill/>
                    </a:lnL>
                    <a:lnR>
                      <a:noFill/>
                    </a:lnR>
                    <a:lnT>
                      <a:noFill/>
                    </a:lnT>
                    <a:lnB>
                      <a:noFill/>
                    </a:lnB>
                    <a:noFill/>
                  </a:tcPr>
                </a:tc>
              </a:tr>
              <a:tr h="0">
                <a:tc>
                  <a:txBody>
                    <a:bodyPr/>
                    <a:p>
                      <a:r>
                        <a:rPr sz="2400"/>
                        <a:t>Search Engines</a:t>
                      </a:r>
                      <a:endParaRPr sz="2400"/>
                    </a:p>
                  </a:txBody>
                  <a:tcPr marL="0" marR="0" marT="0" marB="0" anchor="ctr" anchorCtr="0">
                    <a:lnL>
                      <a:noFill/>
                    </a:lnL>
                    <a:lnR>
                      <a:noFill/>
                    </a:lnR>
                    <a:lnT>
                      <a:noFill/>
                    </a:lnT>
                    <a:lnB>
                      <a:noFill/>
                    </a:lnB>
                    <a:noFill/>
                  </a:tcPr>
                </a:tc>
                <a:tc>
                  <a:txBody>
                    <a:bodyPr/>
                    <a:p>
                      <a:r>
                        <a:rPr sz="2400"/>
                        <a:t>Query prediction, document retrieval</a:t>
                      </a:r>
                      <a:endParaRPr sz="2400"/>
                    </a:p>
                  </a:txBody>
                  <a:tcPr marL="0" marR="0" marT="0" marB="0" anchor="ctr" anchorCtr="0">
                    <a:lnL>
                      <a:noFill/>
                    </a:lnL>
                    <a:lnR>
                      <a:noFill/>
                    </a:lnR>
                    <a:lnT>
                      <a:noFill/>
                    </a:lnT>
                    <a:lnB>
                      <a:noFill/>
                    </a:lnB>
                    <a:noFill/>
                  </a:tcPr>
                </a:tc>
              </a:tr>
              <a:tr h="0">
                <a:tc>
                  <a:txBody>
                    <a:bodyPr/>
                    <a:p>
                      <a:r>
                        <a:rPr sz="2400"/>
                        <a:t>Email Filters</a:t>
                      </a:r>
                      <a:endParaRPr sz="2400"/>
                    </a:p>
                  </a:txBody>
                  <a:tcPr marL="0" marR="0" marT="0" marB="0" anchor="ctr" anchorCtr="0">
                    <a:lnL>
                      <a:noFill/>
                    </a:lnL>
                    <a:lnR>
                      <a:noFill/>
                    </a:lnR>
                    <a:lnT>
                      <a:noFill/>
                    </a:lnT>
                    <a:lnB>
                      <a:noFill/>
                    </a:lnB>
                    <a:noFill/>
                  </a:tcPr>
                </a:tc>
                <a:tc>
                  <a:txBody>
                    <a:bodyPr/>
                    <a:p>
                      <a:r>
                        <a:rPr sz="2400"/>
                        <a:t>Spam detection</a:t>
                      </a:r>
                      <a:endParaRPr sz="2400"/>
                    </a:p>
                  </a:txBody>
                  <a:tcPr marL="0" marR="0" marT="0" marB="0" anchor="ctr" anchorCtr="0">
                    <a:lnL>
                      <a:noFill/>
                    </a:lnL>
                    <a:lnR>
                      <a:noFill/>
                    </a:lnR>
                    <a:lnT>
                      <a:noFill/>
                    </a:lnT>
                    <a:lnB>
                      <a:noFill/>
                    </a:lnB>
                    <a:noFill/>
                  </a:tcPr>
                </a:tc>
              </a:tr>
              <a:tr h="0">
                <a:tc>
                  <a:txBody>
                    <a:bodyPr/>
                    <a:p>
                      <a:r>
                        <a:rPr sz="2400"/>
                        <a:t>Sentiment Analysis</a:t>
                      </a:r>
                      <a:endParaRPr sz="2400"/>
                    </a:p>
                  </a:txBody>
                  <a:tcPr marL="0" marR="0" marT="0" marB="0" anchor="ctr" anchorCtr="0">
                    <a:lnL>
                      <a:noFill/>
                    </a:lnL>
                    <a:lnR>
                      <a:noFill/>
                    </a:lnR>
                    <a:lnT>
                      <a:noFill/>
                    </a:lnT>
                    <a:lnB>
                      <a:noFill/>
                    </a:lnB>
                    <a:noFill/>
                  </a:tcPr>
                </a:tc>
                <a:tc>
                  <a:txBody>
                    <a:bodyPr/>
                    <a:p>
                      <a:r>
                        <a:rPr sz="2400"/>
                        <a:t>Product review analysis</a:t>
                      </a:r>
                      <a:endParaRPr sz="2400"/>
                    </a:p>
                  </a:txBody>
                  <a:tcPr marL="0" marR="0" marT="0" marB="0" anchor="ctr" anchorCtr="0">
                    <a:lnL>
                      <a:noFill/>
                    </a:lnL>
                    <a:lnR>
                      <a:noFill/>
                    </a:lnR>
                    <a:lnT>
                      <a:noFill/>
                    </a:lnT>
                    <a:lnB>
                      <a:noFill/>
                    </a:lnB>
                    <a:noFill/>
                  </a:tcPr>
                </a:tc>
              </a:tr>
              <a:tr h="0">
                <a:tc>
                  <a:txBody>
                    <a:bodyPr/>
                    <a:p>
                      <a:r>
                        <a:rPr sz="2400"/>
                        <a:t>Speech Recognition</a:t>
                      </a:r>
                      <a:endParaRPr sz="2400"/>
                    </a:p>
                  </a:txBody>
                  <a:tcPr marL="0" marR="0" marT="0" marB="0" anchor="ctr" anchorCtr="0">
                    <a:lnL>
                      <a:noFill/>
                    </a:lnL>
                    <a:lnR>
                      <a:noFill/>
                    </a:lnR>
                    <a:lnT>
                      <a:noFill/>
                    </a:lnT>
                    <a:lnB>
                      <a:noFill/>
                    </a:lnB>
                    <a:noFill/>
                  </a:tcPr>
                </a:tc>
                <a:tc>
                  <a:txBody>
                    <a:bodyPr/>
                    <a:p>
                      <a:r>
                        <a:rPr sz="2400"/>
                        <a:t>Voice-to-text applications</a:t>
                      </a:r>
                      <a:endParaRPr sz="2400"/>
                    </a:p>
                  </a:txBody>
                  <a:tcPr marL="0" marR="0" marT="0" marB="0" anchor="ctr" anchorCtr="0">
                    <a:lnL>
                      <a:noFill/>
                    </a:lnL>
                    <a:lnR>
                      <a:noFill/>
                    </a:lnR>
                    <a:lnT>
                      <a:noFill/>
                    </a:lnT>
                    <a:lnB>
                      <a:noFill/>
                    </a:lnB>
                    <a:noFill/>
                  </a:tcPr>
                </a:tc>
              </a:tr>
              <a:tr h="0">
                <a:tc>
                  <a:txBody>
                    <a:bodyPr/>
                    <a:p>
                      <a:r>
                        <a:rPr sz="2400"/>
                        <a:t>Text Summarization</a:t>
                      </a:r>
                      <a:endParaRPr sz="2400"/>
                    </a:p>
                  </a:txBody>
                  <a:tcPr marL="0" marR="0" marT="0" marB="0" anchor="ctr" anchorCtr="0">
                    <a:lnL>
                      <a:noFill/>
                    </a:lnL>
                    <a:lnR>
                      <a:noFill/>
                    </a:lnR>
                    <a:lnT>
                      <a:noFill/>
                    </a:lnT>
                    <a:lnB>
                      <a:noFill/>
                    </a:lnB>
                    <a:noFill/>
                  </a:tcPr>
                </a:tc>
                <a:tc>
                  <a:txBody>
                    <a:bodyPr/>
                    <a:p>
                      <a:r>
                        <a:rPr sz="2400"/>
                        <a:t>News article summarization</a:t>
                      </a:r>
                      <a:endParaRPr sz="2400"/>
                    </a:p>
                  </a:txBody>
                  <a:tcPr marL="0" marR="0" marT="0" marB="0" anchor="ctr" anchorCtr="0">
                    <a:lnL>
                      <a:noFill/>
                    </a:lnL>
                    <a:lnR>
                      <a:noFill/>
                    </a:lnR>
                    <a:lnT>
                      <a:noFill/>
                    </a:lnT>
                    <a:lnB>
                      <a:noFill/>
                    </a:lnB>
                    <a:noFill/>
                  </a:tcPr>
                </a:tc>
              </a:tr>
              <a:tr h="0">
                <a:tc>
                  <a:txBody>
                    <a:bodyPr/>
                    <a:p>
                      <a:r>
                        <a:rPr sz="2400"/>
                        <a:t>Text Classification</a:t>
                      </a:r>
                      <a:endParaRPr sz="2400"/>
                    </a:p>
                  </a:txBody>
                  <a:tcPr marL="0" marR="0" marT="0" marB="0" anchor="ctr" anchorCtr="0">
                    <a:lnL>
                      <a:noFill/>
                    </a:lnL>
                    <a:lnR>
                      <a:noFill/>
                    </a:lnR>
                    <a:lnT>
                      <a:noFill/>
                    </a:lnT>
                    <a:lnB>
                      <a:noFill/>
                    </a:lnB>
                    <a:noFill/>
                  </a:tcPr>
                </a:tc>
                <a:tc>
                  <a:txBody>
                    <a:bodyPr/>
                    <a:p>
                      <a:r>
                        <a:rPr sz="2400"/>
                        <a:t>Categorizing news, emails, etc.</a:t>
                      </a:r>
                      <a:endParaRPr sz="24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853440" y="-1291590"/>
          <a:ext cx="10485120" cy="0"/>
        </p:xfrm>
        <a:graphic>
          <a:graphicData uri="http://schemas.openxmlformats.org/drawingml/2006/table">
            <a:tbl>
              <a:tblPr/>
              <a:tblGrid>
                <a:gridCol w="10485120"/>
              </a:tblGrid>
              <a:tr h="0">
                <a:tc>
                  <a:txBody>
                    <a:bodyPr/>
                    <a:p>
                      <a:r>
                        <a:rPr sz="1100"/>
                        <a:t>.</a:t>
                      </a:r>
                      <a:endParaRPr sz="1100"/>
                    </a:p>
                  </a:txBody>
                  <a:tcPr marL="0" marR="0" marT="0" marB="0" anchor="ctr" anchorCtr="0">
                    <a:lnL>
                      <a:noFill/>
                    </a:lnL>
                    <a:lnR>
                      <a:noFill/>
                    </a:lnR>
                    <a:lnT>
                      <a:noFill/>
                    </a:lnT>
                    <a:lnB>
                      <a:noFill/>
                    </a:lnB>
                    <a:noFill/>
                  </a:tcPr>
                </a:tc>
              </a:tr>
            </a:tbl>
          </a:graphicData>
        </a:graphic>
      </p:graphicFrame>
      <p:sp>
        <p:nvSpPr>
          <p:cNvPr id="3" name="Text Box 2"/>
          <p:cNvSpPr txBox="1"/>
          <p:nvPr/>
        </p:nvSpPr>
        <p:spPr>
          <a:xfrm>
            <a:off x="213360" y="0"/>
            <a:ext cx="5080000" cy="6343015"/>
          </a:xfrm>
          <a:prstGeom prst="rect">
            <a:avLst/>
          </a:prstGeom>
        </p:spPr>
        <p:txBody>
          <a:bodyPr>
            <a:spAutoFit/>
          </a:bodyPr>
          <a:p>
            <a:pPr>
              <a:spcAft>
                <a:spcPct val="60000"/>
              </a:spcAft>
            </a:pPr>
            <a:r>
              <a:rPr sz="2300" b="1"/>
              <a:t>📱 Application of NLP</a:t>
            </a:r>
            <a:endParaRPr sz="2300" b="1"/>
          </a:p>
          <a:p>
            <a:r>
              <a:rPr sz="1600"/>
              <a:t>Here are some real-world applications of NLP:</a:t>
            </a:r>
            <a:endParaRPr sz="1600"/>
          </a:p>
          <a:p>
            <a:pPr>
              <a:spcAft>
                <a:spcPct val="60000"/>
              </a:spcAft>
            </a:pPr>
            <a:r>
              <a:rPr sz="2200" b="1"/>
              <a:t>1. Customer Service</a:t>
            </a:r>
            <a:endParaRPr sz="2200" b="1"/>
          </a:p>
          <a:p>
            <a:pPr>
              <a:buFont typeface="Arial" panose="020B0604020202020204"/>
              <a:buChar char="•"/>
            </a:pPr>
            <a:r>
              <a:rPr sz="1600"/>
              <a:t>Chatbots, voice assistants, and automated responses using NLP.</a:t>
            </a:r>
            <a:endParaRPr sz="1600"/>
          </a:p>
          <a:p>
            <a:pPr>
              <a:spcAft>
                <a:spcPct val="60000"/>
              </a:spcAft>
            </a:pPr>
            <a:r>
              <a:rPr sz="2200" b="1"/>
              <a:t>2. Healthcare</a:t>
            </a:r>
            <a:endParaRPr sz="2200" b="1"/>
          </a:p>
          <a:p>
            <a:pPr>
              <a:buFont typeface="Arial" panose="020B0604020202020204"/>
              <a:buChar char="•"/>
            </a:pPr>
            <a:r>
              <a:rPr sz="1600"/>
              <a:t>Extracting information from patient records, identifying symptoms or diseases from doctor's notes.</a:t>
            </a:r>
            <a:endParaRPr sz="1600"/>
          </a:p>
          <a:p>
            <a:pPr>
              <a:spcAft>
                <a:spcPct val="60000"/>
              </a:spcAft>
            </a:pPr>
            <a:r>
              <a:rPr sz="2200" b="1"/>
              <a:t>3. Finance</a:t>
            </a:r>
            <a:endParaRPr sz="2200" b="1"/>
          </a:p>
          <a:p>
            <a:pPr>
              <a:buFont typeface="Arial" panose="020B0604020202020204"/>
              <a:buChar char="•"/>
            </a:pPr>
            <a:r>
              <a:rPr sz="1600"/>
              <a:t>Sentiment analysis on stock news or social media to predict stock movements.</a:t>
            </a:r>
            <a:endParaRPr sz="1600"/>
          </a:p>
          <a:p>
            <a:pPr>
              <a:spcAft>
                <a:spcPct val="60000"/>
              </a:spcAft>
            </a:pPr>
            <a:r>
              <a:rPr sz="2200" b="1"/>
              <a:t>4. E-Commerce</a:t>
            </a:r>
            <a:endParaRPr sz="2200" b="1"/>
          </a:p>
          <a:p>
            <a:pPr>
              <a:buFont typeface="Arial" panose="020B0604020202020204"/>
              <a:buChar char="•"/>
            </a:pPr>
            <a:r>
              <a:rPr sz="1600"/>
              <a:t>Product recommendations, review summarization, and customer query analysis.</a:t>
            </a:r>
            <a:endParaRPr sz="1600"/>
          </a:p>
          <a:p>
            <a:pPr>
              <a:spcAft>
                <a:spcPct val="60000"/>
              </a:spcAft>
            </a:pPr>
            <a:r>
              <a:rPr sz="2200" b="1"/>
              <a:t>5. Legal Industry</a:t>
            </a:r>
            <a:endParaRPr sz="2200" b="1"/>
          </a:p>
          <a:p>
            <a:pPr>
              <a:buFont typeface="Arial" panose="020B0604020202020204"/>
              <a:buChar char="•"/>
            </a:pPr>
            <a:r>
              <a:rPr sz="1600"/>
              <a:t>Legal document analysis, contract review, legal research through NLP engines.</a:t>
            </a:r>
            <a:endParaRPr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15990</Words>
  <Application>WPS Slides</Application>
  <PresentationFormat>Widescreen</PresentationFormat>
  <Paragraphs>431</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SimSun</vt:lpstr>
      <vt:lpstr>Wingdings</vt:lpstr>
      <vt:lpstr>Tomorrow</vt:lpstr>
      <vt:lpstr>Segoe Print</vt:lpstr>
      <vt:lpstr>Inter</vt:lpstr>
      <vt:lpstr>Arial</vt:lpstr>
      <vt:lpstr>Nunito</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369</cp:revision>
  <dcterms:created xsi:type="dcterms:W3CDTF">2025-02-02T08:06:00Z</dcterms:created>
  <dcterms:modified xsi:type="dcterms:W3CDTF">2025-04-28T17:31:15Z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