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95" r:id="rId3"/>
    <p:sldId id="391" r:id="rId4"/>
    <p:sldId id="392" r:id="rId5"/>
    <p:sldId id="407" r:id="rId6"/>
    <p:sldId id="408" r:id="rId7"/>
    <p:sldId id="399" r:id="rId8"/>
    <p:sldId id="400" r:id="rId9"/>
    <p:sldId id="402" r:id="rId11"/>
    <p:sldId id="403" r:id="rId12"/>
    <p:sldId id="404" r:id="rId13"/>
    <p:sldId id="405" r:id="rId14"/>
    <p:sldId id="406" r:id="rId15"/>
    <p:sldId id="368" r:id="rId16"/>
    <p:sldId id="3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6850" y="635"/>
            <a:ext cx="117983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6130" y="201295"/>
            <a:ext cx="5080000" cy="390525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🧺 Step 6: Bag of Words Representation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from sklearn.feature_extraction.text import CountVectorizer
corpus = [text]
vectorizer = CountVectorizer()
X = vectorizer.fit_transform(corpus)
df_bow = pd.DataFrame(X.toarray(), columns=vectorizer.get_feature_names_out())
print("Bag of Words:\n")
print(df_bow)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56000" y="1476375"/>
            <a:ext cx="5080000" cy="390525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😊 Step 7: Sentiment Analysis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blob = TextBlob(text)
print("Sentiment Polarity:", blob.sentiment.polarity)
print("Sentiment Subjectivity:", blob.sentiment.subjectivity)
if blob.sentiment.polarity &gt; 0:
    print("Overall Sentiment: Positive")
elif blob.sentiment.polarity &lt; 0:
    print("Overall Sentiment: Negative")
else:
    print("Overall Sentiment: Neutral")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62455" y="893128"/>
            <a:ext cx="5080000" cy="253555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⭐ Bonus: Named Entity Recognition using spaCy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doc = nlp(text)
print("Named Entities:")
for ent in doc.ents:
    print(ent.text, "|", ent.label_)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8855" y="24828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NLP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2585" y="1119505"/>
            <a:ext cx="9230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https://www.geeksforgeeks.org/natural-language-processing-nlp-tutorial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267335" y="2355850"/>
            <a:ext cx="5349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PROJECT</a:t>
            </a:r>
            <a:endParaRPr lang="en-IN" altLang="en-US" b="1"/>
          </a:p>
          <a:p>
            <a:r>
              <a:rPr lang="en-US" altLang="en-US"/>
              <a:t>https://www.geeksforgeeks.org/twitter-sentiment-analysis-using-python/</a:t>
            </a:r>
            <a:endParaRPr lang="en-US" altLang="en-US"/>
          </a:p>
          <a:p>
            <a:r>
              <a:rPr lang="en-US" altLang="en-US"/>
              <a:t>https://www.geeksforgeeks.org/next-sentence-prediction-using-bert/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https://www.geeksforgeeks.org/fine-tuning-bert-model-for-sentiment-analysis/</a:t>
            </a:r>
            <a:endParaRPr lang="en-US" altLang="en-US"/>
          </a:p>
          <a:p>
            <a:r>
              <a:rPr lang="en-US" altLang="en-US"/>
              <a:t>https://www.geeksforgeeks.org/sentiment-classification-using-bert/</a:t>
            </a:r>
            <a:endParaRPr lang="en-US" altLang="en-US"/>
          </a:p>
          <a:p>
            <a:r>
              <a:rPr lang="en-US" altLang="en-US"/>
              <a:t>https://www.geeksforgeeks.org/sentiment-analysis-with-an-recurrent-neural-networks-rnn/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996305" y="3594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https://www.geeksforgeeks.org/ai-ml-ds-projects/?ref=lbp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1005" y="832485"/>
            <a:ext cx="106775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https://www.kaggle.com/code/ashishpatel26/beginner-to-intermediate-nlp-tutorial</a:t>
            </a:r>
            <a:endParaRPr lang="en-US" altLang="en-US"/>
          </a:p>
          <a:p>
            <a:endParaRPr lang="en-US"/>
          </a:p>
          <a:p>
            <a:r>
              <a:rPr lang="en-US" altLang="en-US"/>
              <a:t>https://www.deeplearning.ai/resources/natural-language-processing/</a:t>
            </a:r>
            <a:endParaRPr lang="en-US" altLang="en-US"/>
          </a:p>
          <a:p>
            <a:r>
              <a:rPr lang="en-US" altLang="en-US"/>
              <a:t>https://www.analyticsvidhya.com/blog/2022/01/nlp-tutorials-part-i-from-basics-to-advance/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https://huggingface.co/learn/nlp-course/en/chapter1/1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https://github.com/graykode/nlp-tutorial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14350" y="407670"/>
            <a:ext cx="5080000" cy="261620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Text Preprocessing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Tokenization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Non Alphabets Removal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Stopwords Removal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Bag of Words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Stemming &amp; Lemmatization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Part of Speech Taging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Name Entity Recognition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Visualization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4350" y="3357880"/>
            <a:ext cx="4276090" cy="20173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Text Classification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CountVectorization</a:t>
            </a:r>
            <a:r>
              <a:rPr lang="en-US" sz="1600" b="0" i="0">
                <a:solidFill>
                  <a:srgbClr val="333333"/>
                </a:solidFill>
                <a:latin typeface="Tomorrow"/>
                <a:ea typeface="Tomorrow"/>
              </a:rPr>
              <a:t>/</a:t>
            </a: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Text Vecorization 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Classification with ML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TFIDF Vectorization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Classification with ANN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Embedding Layer in Natural Language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16980" y="261620"/>
            <a:ext cx="4850765" cy="17710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Sentiment Analysis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Challenges in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Handling Emoticons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 with ANN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16980" y="1885315"/>
            <a:ext cx="4954905" cy="30022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Sequential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Recurrent Neural Network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Architecture of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Vanishing Gradient Problem in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Long Short Term Memory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Gated Recurrent Unit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GRU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937885" y="4863148"/>
            <a:ext cx="5080000" cy="152463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Transformers Based Models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Sequence to Sequence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Attention Machanism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Transformers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Face Hugging Transformers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65785" y="362903"/>
            <a:ext cx="5080000" cy="226377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RASA Chatbot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RASA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Installation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Initialization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Configuration and File System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Intents, Entity,Response and Story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Actions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1805" y="2954020"/>
            <a:ext cx="5340985" cy="2894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Introduction to Time Series Analysis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Sequential Data &amp;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Functional Relationship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Mathemetical Representation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ETS Decompositon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Classification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Defference between ACF &amp; PACF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05550" y="362903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Weather Forecasting using ARIMA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AR and MA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Stationarity &amp; Differencing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SariMax of Seasonal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Identifying order AR(p), I(d), MA(q)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Implementation of ARIMA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99530" y="3322638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Stock Price Prediction using 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Sequence Models RNN,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Preparing Time Series Data for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Forecasting using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Forecast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55295" y="288925"/>
            <a:ext cx="3290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IN" b="1">
                <a:solidFill>
                  <a:srgbClr val="FF0000"/>
                </a:solidFill>
              </a:rPr>
              <a:t>Use NLP </a:t>
            </a:r>
            <a:endParaRPr lang="en-IN" alt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Translations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Text Generations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text summerization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speech to text , text to speech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736330" y="2558415"/>
            <a:ext cx="3456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NLP problem Solve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Clasifications (+ve,-ve  issue classifier,Sentiment analysis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NER (structure our data)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Language Modeling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Q &amp;A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Translations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summerizations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next word generations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809615" y="5183505"/>
            <a:ext cx="28619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Language Modeling</a:t>
            </a:r>
            <a:endParaRPr lang="en-IN" altLang="en-US"/>
          </a:p>
          <a:p>
            <a:pPr indent="457200"/>
            <a:r>
              <a:rPr lang="en-IN" altLang="en-US"/>
              <a:t>pre deep learning</a:t>
            </a:r>
            <a:endParaRPr lang="en-IN" altLang="en-US"/>
          </a:p>
          <a:p>
            <a:pPr marL="457200" lvl="1" indent="457200"/>
            <a:r>
              <a:rPr lang="en-IN" altLang="en-US"/>
              <a:t>N-gram</a:t>
            </a:r>
            <a:endParaRPr lang="en-IN" altLang="en-US"/>
          </a:p>
          <a:p>
            <a:pPr marL="457200" lvl="1" indent="457200"/>
            <a:r>
              <a:rPr lang="en-IN" altLang="en-US"/>
              <a:t>Neural network</a:t>
            </a:r>
            <a:endParaRPr lang="en-IN" altLang="en-US"/>
          </a:p>
          <a:p>
            <a:pPr marL="457200" lvl="1" indent="457200"/>
            <a:r>
              <a:rPr lang="en-IN" altLang="en-US"/>
              <a:t>RNN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102995" y="5419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Swiggy Review Analysis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553210" y="309372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 ML any feature sequence not matter but in nlp matters</a:t>
            </a:r>
            <a:endParaRPr lang="en-US"/>
          </a:p>
          <a:p>
            <a:endParaRPr lang="en-US"/>
          </a:p>
          <a:p>
            <a:r>
              <a:rPr lang="en-US"/>
              <a:t>like pizza or pizzas  --&gt;same na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4975" y="382270"/>
            <a:ext cx="406400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Step</a:t>
            </a:r>
            <a:r>
              <a:rPr lang="en-US"/>
              <a:t>s</a:t>
            </a:r>
            <a:endParaRPr lang="en-US"/>
          </a:p>
          <a:p>
            <a:r>
              <a:rPr lang="en-US"/>
              <a:t>nlp </a:t>
            </a:r>
            <a:endParaRPr lang="en-US"/>
          </a:p>
          <a:p>
            <a:r>
              <a:rPr lang="en-US"/>
              <a:t>clean text-&gt;lower,uper,remove special char</a:t>
            </a:r>
            <a:endParaRPr lang="en-US"/>
          </a:p>
          <a:p>
            <a:r>
              <a:rPr lang="en-US"/>
              <a:t>Tokenizations --&gt; word,sentence, stopswords removel,lemmitations, steeming</a:t>
            </a:r>
            <a:endParaRPr lang="en-US"/>
          </a:p>
          <a:p>
            <a:endParaRPr lang="en-US"/>
          </a:p>
          <a:p>
            <a:r>
              <a:rPr lang="en-US"/>
              <a:t>convert words/text representations</a:t>
            </a:r>
            <a:endParaRPr lang="en-US"/>
          </a:p>
          <a:p>
            <a:pPr indent="457200"/>
            <a:r>
              <a:rPr lang="en-US"/>
              <a:t>BOW,</a:t>
            </a:r>
            <a:endParaRPr lang="en-US"/>
          </a:p>
          <a:p>
            <a:pPr indent="457200"/>
            <a:endParaRPr lang="en-US"/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25065" y="0"/>
            <a:ext cx="9766300" cy="54597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00000"/>
              </a:lnSpc>
              <a:spcBef>
                <a:spcPts val="21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400" b="1" i="0">
                <a:solidFill>
                  <a:srgbClr val="111827"/>
                </a:solidFill>
                <a:latin typeface="Inter"/>
                <a:ea typeface="Inter"/>
              </a:rPr>
              <a:t>What is Natural Language Processing (NLP)</a:t>
            </a:r>
            <a:endParaRPr sz="1400" b="1" i="0">
              <a:solidFill>
                <a:srgbClr val="111827"/>
              </a:solidFill>
              <a:latin typeface="Inter"/>
              <a:ea typeface="Inter"/>
            </a:endParaRPr>
          </a:p>
          <a:p>
            <a:pPr marL="285750" indent="-285750">
              <a:lnSpc>
                <a:spcPct val="100000"/>
              </a:lnSpc>
              <a:spcBef>
                <a:spcPts val="21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400" b="1">
                <a:solidFill>
                  <a:srgbClr val="111827"/>
                </a:solidFill>
                <a:latin typeface="Inter"/>
                <a:ea typeface="Inter"/>
                <a:sym typeface="+mn-ea"/>
              </a:rPr>
              <a:t>Why Does Natural Language Processing (NLP) Matter?</a:t>
            </a:r>
            <a:endParaRPr lang="en-US" altLang="en-US" sz="1400" b="1" i="0">
              <a:solidFill>
                <a:srgbClr val="111827"/>
              </a:solidFill>
              <a:latin typeface="Inter"/>
              <a:ea typeface="Inter"/>
            </a:endParaRPr>
          </a:p>
          <a:p>
            <a:pPr marL="285750" indent="-285750">
              <a:lnSpc>
                <a:spcPct val="100000"/>
              </a:lnSpc>
              <a:spcBef>
                <a:spcPts val="21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400" b="1" i="0">
                <a:solidFill>
                  <a:srgbClr val="111827"/>
                </a:solidFill>
                <a:latin typeface="Inter"/>
                <a:ea typeface="Inter"/>
              </a:rPr>
              <a:t>What is Natural Language Processing (NLP) Used For?</a:t>
            </a:r>
            <a:endParaRPr lang="en-US" altLang="en-US" sz="1400" b="1" i="0">
              <a:solidFill>
                <a:srgbClr val="111827"/>
              </a:solidFill>
              <a:latin typeface="Inter"/>
              <a:ea typeface="Inter"/>
            </a:endParaRPr>
          </a:p>
          <a:p>
            <a:pPr marL="742950" lvl="1" indent="-285750">
              <a:lnSpc>
                <a:spcPct val="100000"/>
              </a:lnSpc>
              <a:spcBef>
                <a:spcPts val="21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400" b="1" i="0">
                <a:solidFill>
                  <a:srgbClr val="111827"/>
                </a:solidFill>
                <a:latin typeface="Inter"/>
                <a:ea typeface="Inter"/>
              </a:rPr>
              <a:t>Sentiment analysis is the process of classifying the emotional intent of text. Toxicity classification,Machine translation, Named entity recognition , Spam detection ,Grammatical error correction,Topic modeling ,Text generation</a:t>
            </a:r>
            <a:endParaRPr lang="en-US" altLang="en-US" sz="1400" b="1" i="0">
              <a:solidFill>
                <a:srgbClr val="111827"/>
              </a:solidFill>
              <a:latin typeface="Inter"/>
              <a:ea typeface="Inter"/>
            </a:endParaRPr>
          </a:p>
          <a:p>
            <a:pPr marL="742950" lvl="1" indent="-285750">
              <a:lnSpc>
                <a:spcPct val="100000"/>
              </a:lnSpc>
              <a:spcBef>
                <a:spcPts val="21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400" b="1" i="0">
                <a:solidFill>
                  <a:srgbClr val="111827"/>
                </a:solidFill>
                <a:latin typeface="Inter"/>
                <a:ea typeface="Inter"/>
              </a:rPr>
              <a:t>Text generation has been performed using Markov processes, LSTMs, BERT, GPT-2, LaMDA, and other approaches. It’s particularly useful for autocomplete and chatbots.  types(Autocomplete , Chatbots ) Information retrieval finds the documents that are most relevant to a query.</a:t>
            </a:r>
            <a:endParaRPr lang="en-US" altLang="en-US" sz="1400" b="1" i="0">
              <a:solidFill>
                <a:srgbClr val="111827"/>
              </a:solidFill>
              <a:latin typeface="Inter"/>
              <a:ea typeface="Inter"/>
            </a:endParaRPr>
          </a:p>
          <a:p>
            <a:pPr marL="285750" lvl="0" indent="-285750">
              <a:lnSpc>
                <a:spcPct val="100000"/>
              </a:lnSpc>
              <a:spcBef>
                <a:spcPts val="21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400" b="1" i="0">
                <a:solidFill>
                  <a:srgbClr val="111827"/>
                </a:solidFill>
                <a:latin typeface="Inter"/>
                <a:ea typeface="Inter"/>
              </a:rPr>
              <a:t>How Does Natural Language Processing (NLP) Work?</a:t>
            </a:r>
            <a:endParaRPr lang="en-US" altLang="en-US" sz="1400" b="1" i="0">
              <a:solidFill>
                <a:srgbClr val="111827"/>
              </a:solidFill>
              <a:latin typeface="Inter"/>
              <a:ea typeface="Inter"/>
            </a:endParaRPr>
          </a:p>
          <a:p>
            <a:pPr marL="742950" lvl="1" indent="-285750">
              <a:lnSpc>
                <a:spcPct val="100000"/>
              </a:lnSpc>
              <a:spcBef>
                <a:spcPts val="21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sz="1400" b="1" i="0">
                <a:solidFill>
                  <a:srgbClr val="111827"/>
                </a:solidFill>
                <a:latin typeface="Inter"/>
                <a:ea typeface="Inter"/>
              </a:rPr>
              <a:t>Data preprocessing:</a:t>
            </a:r>
            <a:endParaRPr lang="en-US" altLang="en-US" sz="1400" b="1" i="0">
              <a:solidFill>
                <a:srgbClr val="111827"/>
              </a:solidFill>
              <a:latin typeface="Inter"/>
              <a:ea typeface="Inter"/>
            </a:endParaRPr>
          </a:p>
          <a:p>
            <a:pPr marL="285750" lvl="0" indent="-285750">
              <a:lnSpc>
                <a:spcPct val="100000"/>
              </a:lnSpc>
              <a:spcBef>
                <a:spcPts val="21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sz="1400" b="1" i="0">
              <a:solidFill>
                <a:srgbClr val="111827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9550" y="65405"/>
            <a:ext cx="5080000" cy="119634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🧩 Components of NLP</a:t>
            </a:r>
            <a:endParaRPr sz="2300" b="1"/>
          </a:p>
          <a:p>
            <a:r>
              <a:rPr sz="1600"/>
              <a:t>NLP has several components that work together to process language effectively:</a:t>
            </a:r>
            <a:endParaRPr sz="1600"/>
          </a:p>
        </p:txBody>
      </p:sp>
      <p:graphicFrame>
        <p:nvGraphicFramePr>
          <p:cNvPr id="3" name="Table 2"/>
          <p:cNvGraphicFramePr/>
          <p:nvPr/>
        </p:nvGraphicFramePr>
        <p:xfrm>
          <a:off x="209550" y="1261745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r>
                        <a:rPr sz="2000"/>
                        <a:t>Component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Description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Lexical Analysis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Dividing text into tokens (words, phrases)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Syntactic Analysis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Analyzing grammar and sentence structure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Semantic Analysis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Understanding the meaning of words and sentences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Discourse Integration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Understanding how preceding sentences affect the meaning of the current one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Pragmatic Analysis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Understanding context and intent behind the sentence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5080000" cy="649541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🔄 Stages of NLP (Pipeline)</a:t>
            </a:r>
            <a:endParaRPr sz="2300" b="1"/>
          </a:p>
          <a:p>
            <a:r>
              <a:rPr sz="1600"/>
              <a:t>The NLP pipeline generally consists of these stages: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1. Text Preprocessing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Tokenization: Splitting text into words or sentences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Stopword Removal: Removing common words (is, the, in) that don't add value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Stemming/Lemmatization: Reducing words to their root form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Lowercasing, Punctuation Removal, etc.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2. Text Representation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Bag of Words (BoW)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TF-IDF (Term Frequency-Inverse Document Frequency)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Word Embeddings (Word2Vec, GloVe, BERT)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3. Parsing and Syntax Tree Generation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Understanding structure using parse trees or dependency trees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4. Named Entity Recognition (NER)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Identifying entities like people, places, organizations, etc.</a:t>
            </a:r>
            <a:endParaRPr sz="1600"/>
          </a:p>
          <a:p>
            <a:pPr>
              <a:spcAft>
                <a:spcPct val="60000"/>
              </a:spcAft>
            </a:pP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5943600" y="276860"/>
            <a:ext cx="6096000" cy="2247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sz="2200" b="1">
                <a:sym typeface="+mn-ea"/>
              </a:rPr>
              <a:t>5. Sentiment Analysis / Text Classification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Analyzing sentiment (positive/negative/neutral) or classifying texts into predefined categories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>
                <a:sym typeface="+mn-ea"/>
              </a:rPr>
              <a:t>6. Machine Learning / Deep Learning Modeling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Building predictive models using algorithms like Naive Bayes, SVM, RNN, Transformers (e.g., BERT, GPT)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5425" y="2470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# Install necessary packages</a:t>
            </a:r>
            <a:endParaRPr lang="en-US" altLang="en-US" b="1"/>
          </a:p>
          <a:p>
            <a:r>
              <a:rPr lang="en-US" altLang="en-US"/>
              <a:t>!pip install nltk spacy textblob scikit-learn --quiet</a:t>
            </a:r>
            <a:endParaRPr lang="en-US" altLang="en-US"/>
          </a:p>
          <a:p>
            <a:r>
              <a:rPr lang="en-US" altLang="en-US"/>
              <a:t>!python -m textblob.download_corpora</a:t>
            </a:r>
            <a:endParaRPr lang="en-US" altLang="en-US"/>
          </a:p>
          <a:p>
            <a:r>
              <a:rPr lang="en-US" altLang="en-US"/>
              <a:t>!python -m spacy download en_core_web_sm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25755" y="1534795"/>
            <a:ext cx="5080000" cy="44513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Step 1: Basic NLP Setup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518160" y="1979930"/>
            <a:ext cx="502983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import nltk</a:t>
            </a:r>
            <a:endParaRPr lang="en-US" altLang="en-US"/>
          </a:p>
          <a:p>
            <a:r>
              <a:rPr lang="en-US" altLang="en-US"/>
              <a:t>from nltk.corpus import stopwords</a:t>
            </a:r>
            <a:endParaRPr lang="en-US" altLang="en-US"/>
          </a:p>
          <a:p>
            <a:r>
              <a:rPr lang="en-US" altLang="en-US"/>
              <a:t>from nltk.tokenize import word_tokenize, sent_tokenize</a:t>
            </a:r>
            <a:endParaRPr lang="en-US" altLang="en-US"/>
          </a:p>
          <a:p>
            <a:r>
              <a:rPr lang="en-US" altLang="en-US"/>
              <a:t>from nltk.stem import PorterStemmer, WordNetLemmatizer</a:t>
            </a:r>
            <a:endParaRPr lang="en-US" altLang="en-US"/>
          </a:p>
          <a:p>
            <a:r>
              <a:rPr lang="en-US" altLang="en-US"/>
              <a:t>from textblob import TextBlob</a:t>
            </a:r>
            <a:endParaRPr lang="en-US" altLang="en-US"/>
          </a:p>
          <a:p>
            <a:r>
              <a:rPr lang="en-US" altLang="en-US"/>
              <a:t>import spacy</a:t>
            </a:r>
            <a:endParaRPr lang="en-US" altLang="en-US"/>
          </a:p>
          <a:p>
            <a:r>
              <a:rPr lang="en-US" altLang="en-US"/>
              <a:t>import pandas as pd</a:t>
            </a:r>
            <a:endParaRPr lang="en-US" altLang="en-US"/>
          </a:p>
          <a:p>
            <a:r>
              <a:rPr lang="en-US" altLang="en-US"/>
              <a:t>import numpy as np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nltk.download('punkt')</a:t>
            </a:r>
            <a:endParaRPr lang="en-US" altLang="en-US"/>
          </a:p>
          <a:p>
            <a:r>
              <a:rPr lang="en-US" altLang="en-US"/>
              <a:t>nltk.download('stopwords')</a:t>
            </a:r>
            <a:endParaRPr lang="en-US" altLang="en-US"/>
          </a:p>
          <a:p>
            <a:r>
              <a:rPr lang="en-US" altLang="en-US"/>
              <a:t>nltk.download('wordnet')</a:t>
            </a:r>
            <a:endParaRPr lang="en-US" altLang="en-US"/>
          </a:p>
          <a:p>
            <a:r>
              <a:rPr lang="en-US" altLang="en-US"/>
              <a:t>nlp = spacy.load("en_core_web_sm")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96000" y="6413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text = """Natural Language Processing is an exciting field of AI. </a:t>
            </a:r>
            <a:endParaRPr lang="en-US" altLang="en-US"/>
          </a:p>
          <a:p>
            <a:r>
              <a:rPr lang="en-US" altLang="en-US"/>
              <a:t>It helps machines understand and interact with human language. </a:t>
            </a:r>
            <a:endParaRPr lang="en-US" altLang="en-US"/>
          </a:p>
          <a:p>
            <a:r>
              <a:rPr lang="en-US" altLang="en-US"/>
              <a:t>We use it in applications like Siri, Google Translate, and chatbots. </a:t>
            </a:r>
            <a:endParaRPr lang="en-US" altLang="en-US"/>
          </a:p>
          <a:p>
            <a:r>
              <a:rPr lang="en-US" altLang="en-US"/>
              <a:t>NLP models are trained using large amounts of text data. </a:t>
            </a:r>
            <a:endParaRPr lang="en-US" altLang="en-US"/>
          </a:p>
          <a:p>
            <a:r>
              <a:rPr lang="en-US" altLang="en-US"/>
              <a:t>It is used in almost every industry today."""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print("Original Paragraph:\n", text)</a:t>
            </a:r>
            <a:endParaRPr lang="en-US" alt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02655" y="2627947"/>
            <a:ext cx="5080000" cy="242760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Step 3: Tokenization</a:t>
            </a:r>
            <a:endParaRPr sz="2300" b="1"/>
          </a:p>
          <a:p>
            <a:r>
              <a:rPr sz="1600"/>
              <a:t># Sentence Tokenization
sentences = sent_tokenize(text)
print("Sentence Tokenization:\n", sentences)
# Word Tokenization
words = word_tokenize(text)
print("\nWord Tokenization:\n", words)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29630" y="5054918"/>
            <a:ext cx="5080000" cy="168910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 Step 4: Stopword Removal</a:t>
            </a:r>
            <a:endParaRPr sz="2300" b="1"/>
          </a:p>
          <a:p>
            <a:pPr>
              <a:spcAft>
                <a:spcPct val="60000"/>
              </a:spcAft>
            </a:pPr>
            <a:r>
              <a:rPr sz="1600"/>
              <a:t>stop_words = set(stopwords.words("english"))
filtered_words = [word for word in words if word.lower() notin stop_words and word.isalpha()]
print("After Stopword Removal:\n", filtered_words)</a:t>
            </a:r>
            <a:endParaRPr sz="1600"/>
          </a:p>
        </p:txBody>
      </p:sp>
      <p:sp>
        <p:nvSpPr>
          <p:cNvPr id="8" name="Text Box 7"/>
          <p:cNvSpPr txBox="1"/>
          <p:nvPr/>
        </p:nvSpPr>
        <p:spPr>
          <a:xfrm>
            <a:off x="0" y="62261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https://www.analyticsvidhya.com/blog/2022/01/nlp-tutorials-part-i-from-basics-to-advance/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9865" y="187960"/>
            <a:ext cx="5080000" cy="365887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🌱 Step 5: Stemming and Lemmatization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stemmer = PorterStemmer()
lemmatizer = WordNetLemmatizer()
stemmed = [stemmer.stem(word) for word in filtered_words]
lemmatized = [lemmatizer.lemmatize(word) for word in filtered_words]
print("Stemmed Words:\n", stemmed)
print("Lemmatized Words:\n", lemmatized)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7643</Words>
  <Application>WPS Slides</Application>
  <PresentationFormat>Widescreen</PresentationFormat>
  <Paragraphs>256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Tomorrow</vt:lpstr>
      <vt:lpstr>Segoe Print</vt:lpstr>
      <vt:lpstr>Arial</vt:lpstr>
      <vt:lpstr>Microsoft YaHei</vt:lpstr>
      <vt:lpstr>Arial Unicode MS</vt:lpstr>
      <vt:lpstr>Calibri Light</vt:lpstr>
      <vt:lpstr>Calibri</vt:lpstr>
      <vt:lpstr>Inter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343</cp:revision>
  <dcterms:created xsi:type="dcterms:W3CDTF">2025-02-02T08:06:00Z</dcterms:created>
  <dcterms:modified xsi:type="dcterms:W3CDTF">2025-04-27T13:27:58Z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1033-12.2.0.20795</vt:lpwstr>
  </property>
</Properties>
</file>