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68" r:id="rId3"/>
    <p:sldId id="392" r:id="rId4"/>
    <p:sldId id="400" r:id="rId5"/>
    <p:sldId id="413" r:id="rId6"/>
    <p:sldId id="414" r:id="rId7"/>
    <p:sldId id="412" r:id="rId8"/>
    <p:sldId id="278" r:id="rId9"/>
    <p:sldId id="394" r:id="rId10"/>
    <p:sldId id="395" r:id="rId11"/>
    <p:sldId id="396" r:id="rId12"/>
    <p:sldId id="393" r:id="rId13"/>
    <p:sldId id="397" r:id="rId14"/>
    <p:sldId id="398" r:id="rId15"/>
    <p:sldId id="391" r:id="rId16"/>
    <p:sldId id="402" r:id="rId17"/>
    <p:sldId id="403" r:id="rId18"/>
    <p:sldId id="404" r:id="rId19"/>
    <p:sldId id="405" r:id="rId20"/>
    <p:sldId id="406" r:id="rId21"/>
    <p:sldId id="401" r:id="rId22"/>
    <p:sldId id="407" r:id="rId23"/>
    <p:sldId id="408" r:id="rId24"/>
    <p:sldId id="409" r:id="rId25"/>
    <p:sldId id="410" r:id="rId26"/>
    <p:sldId id="4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webp"/><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89225" y="347345"/>
            <a:ext cx="6096000" cy="768350"/>
          </a:xfrm>
          <a:prstGeom prst="rect">
            <a:avLst/>
          </a:prstGeom>
          <a:noFill/>
        </p:spPr>
        <p:txBody>
          <a:bodyPr wrap="square" rtlCol="0" anchor="t">
            <a:spAutoFit/>
          </a:bodyPr>
          <a:p>
            <a:r>
              <a:rPr lang="en-US" altLang="en-IN" sz="4400" b="1">
                <a:solidFill>
                  <a:srgbClr val="FF0000"/>
                </a:solidFill>
                <a:effectLst>
                  <a:outerShdw blurRad="38100" dist="38100" dir="2700000" algn="tl">
                    <a:srgbClr val="000000">
                      <a:alpha val="43137"/>
                    </a:srgbClr>
                  </a:outerShdw>
                </a:effectLst>
                <a:sym typeface="+mn-ea"/>
              </a:rPr>
              <a:t>Computer Vision Project</a:t>
            </a:r>
            <a:endParaRPr lang="en-US" altLang="en-IN" sz="4400" b="1">
              <a:solidFill>
                <a:srgbClr val="FF0000"/>
              </a:solidFill>
              <a:effectLst>
                <a:outerShdw blurRad="38100" dist="38100" dir="2700000" algn="tl">
                  <a:srgbClr val="000000">
                    <a:alpha val="43137"/>
                  </a:srgb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1940" y="-317"/>
            <a:ext cx="5080000" cy="521970"/>
          </a:xfrm>
          <a:prstGeom prst="rect">
            <a:avLst/>
          </a:prstGeom>
        </p:spPr>
        <p:txBody>
          <a:bodyPr>
            <a:spAutoFit/>
          </a:bodyPr>
          <a:p>
            <a:pPr>
              <a:spcAft>
                <a:spcPct val="60000"/>
              </a:spcAft>
            </a:pPr>
            <a:r>
              <a:rPr sz="2800" b="1">
                <a:solidFill>
                  <a:srgbClr val="FF0000"/>
                </a:solidFill>
                <a:effectLst>
                  <a:outerShdw blurRad="38100" dist="38100" dir="2700000" algn="tl">
                    <a:srgbClr val="000000">
                      <a:alpha val="43137"/>
                    </a:srgbClr>
                  </a:outerShdw>
                </a:effectLst>
              </a:rPr>
              <a:t>🌍 Real-World Scenarios</a:t>
            </a:r>
            <a:endParaRPr sz="2800" b="1">
              <a:solidFill>
                <a:srgbClr val="FF0000"/>
              </a:solidFill>
              <a:effectLst>
                <a:outerShdw blurRad="38100" dist="38100" dir="2700000" algn="tl">
                  <a:srgbClr val="000000">
                    <a:alpha val="43137"/>
                  </a:srgbClr>
                </a:outerShdw>
              </a:effectLst>
            </a:endParaRPr>
          </a:p>
        </p:txBody>
      </p:sp>
      <p:graphicFrame>
        <p:nvGraphicFramePr>
          <p:cNvPr id="3" name="Table 2"/>
          <p:cNvGraphicFramePr/>
          <p:nvPr/>
        </p:nvGraphicFramePr>
        <p:xfrm>
          <a:off x="281940" y="462598"/>
          <a:ext cx="10485120" cy="0"/>
        </p:xfrm>
        <a:graphic>
          <a:graphicData uri="http://schemas.openxmlformats.org/drawingml/2006/table">
            <a:tbl>
              <a:tblPr/>
              <a:tblGrid>
                <a:gridCol w="3495040"/>
                <a:gridCol w="3495040"/>
                <a:gridCol w="3495040"/>
              </a:tblGrid>
              <a:tr h="0">
                <a:tc>
                  <a:txBody>
                    <a:bodyPr/>
                    <a:p>
                      <a:r>
                        <a:rPr sz="2400"/>
                        <a:t>Scenario</a:t>
                      </a:r>
                      <a:endParaRPr sz="2400"/>
                    </a:p>
                  </a:txBody>
                  <a:tcPr marL="0" marR="0" marT="0" marB="0" anchor="ctr" anchorCtr="0">
                    <a:lnL>
                      <a:noFill/>
                    </a:lnL>
                    <a:lnR>
                      <a:noFill/>
                    </a:lnR>
                    <a:lnT>
                      <a:noFill/>
                    </a:lnT>
                    <a:lnB>
                      <a:noFill/>
                    </a:lnB>
                    <a:noFill/>
                  </a:tcPr>
                </a:tc>
                <a:tc>
                  <a:txBody>
                    <a:bodyPr/>
                    <a:p>
                      <a:r>
                        <a:rPr sz="2400"/>
                        <a:t>Method</a:t>
                      </a:r>
                      <a:endParaRPr sz="2400"/>
                    </a:p>
                  </a:txBody>
                  <a:tcPr marL="0" marR="0" marT="0" marB="0" anchor="ctr" anchorCtr="0">
                    <a:lnL>
                      <a:noFill/>
                    </a:lnL>
                    <a:lnR>
                      <a:noFill/>
                    </a:lnR>
                    <a:lnT>
                      <a:noFill/>
                    </a:lnT>
                    <a:lnB>
                      <a:noFill/>
                    </a:lnB>
                    <a:noFill/>
                  </a:tcPr>
                </a:tc>
                <a:tc>
                  <a:txBody>
                    <a:bodyPr/>
                    <a:p>
                      <a:r>
                        <a:rPr sz="2400"/>
                        <a:t>Example</a:t>
                      </a:r>
                      <a:endParaRPr sz="2400"/>
                    </a:p>
                  </a:txBody>
                  <a:tcPr marL="0" marR="0" marT="0" marB="0" anchor="ctr" anchorCtr="0">
                    <a:lnL>
                      <a:noFill/>
                    </a:lnL>
                    <a:lnR>
                      <a:noFill/>
                    </a:lnR>
                    <a:lnT>
                      <a:noFill/>
                    </a:lnT>
                    <a:lnB>
                      <a:noFill/>
                    </a:lnB>
                    <a:noFill/>
                  </a:tcPr>
                </a:tc>
              </a:tr>
              <a:tr h="0">
                <a:tc>
                  <a:txBody>
                    <a:bodyPr/>
                    <a:p>
                      <a:r>
                        <a:rPr sz="2400"/>
                        <a:t>Logo or missing component detection</a:t>
                      </a:r>
                      <a:endParaRPr sz="2400"/>
                    </a:p>
                  </a:txBody>
                  <a:tcPr marL="0" marR="0" marT="0" marB="0" anchor="ctr" anchorCtr="0">
                    <a:lnL>
                      <a:noFill/>
                    </a:lnL>
                    <a:lnR>
                      <a:noFill/>
                    </a:lnR>
                    <a:lnT>
                      <a:noFill/>
                    </a:lnT>
                    <a:lnB>
                      <a:noFill/>
                    </a:lnB>
                    <a:noFill/>
                  </a:tcPr>
                </a:tc>
                <a:tc>
                  <a:txBody>
                    <a:bodyPr/>
                    <a:p>
                      <a:r>
                        <a:rPr sz="2400"/>
                        <a:t>Template Matching</a:t>
                      </a:r>
                      <a:endParaRPr sz="2400"/>
                    </a:p>
                  </a:txBody>
                  <a:tcPr marL="0" marR="0" marT="0" marB="0" anchor="ctr" anchorCtr="0">
                    <a:lnL>
                      <a:noFill/>
                    </a:lnL>
                    <a:lnR>
                      <a:noFill/>
                    </a:lnR>
                    <a:lnT>
                      <a:noFill/>
                    </a:lnT>
                    <a:lnB>
                      <a:noFill/>
                    </a:lnB>
                    <a:noFill/>
                  </a:tcPr>
                </a:tc>
                <a:tc>
                  <a:txBody>
                    <a:bodyPr/>
                    <a:p>
                      <a:r>
                        <a:rPr sz="2400"/>
                        <a:t>Detect missing brand logo</a:t>
                      </a:r>
                      <a:endParaRPr sz="2400"/>
                    </a:p>
                  </a:txBody>
                  <a:tcPr marL="0" marR="0" marT="0" marB="0" anchor="ctr" anchorCtr="0">
                    <a:lnL>
                      <a:noFill/>
                    </a:lnL>
                    <a:lnR>
                      <a:noFill/>
                    </a:lnR>
                    <a:lnT>
                      <a:noFill/>
                    </a:lnT>
                    <a:lnB>
                      <a:noFill/>
                    </a:lnB>
                    <a:noFill/>
                  </a:tcPr>
                </a:tc>
              </a:tr>
              <a:tr h="0">
                <a:tc>
                  <a:txBody>
                    <a:bodyPr/>
                    <a:p>
                      <a:r>
                        <a:rPr sz="2400"/>
                        <a:t>Dent/Scratch detection</a:t>
                      </a:r>
                      <a:endParaRPr sz="2400"/>
                    </a:p>
                  </a:txBody>
                  <a:tcPr marL="0" marR="0" marT="0" marB="0" anchor="ctr" anchorCtr="0">
                    <a:lnL>
                      <a:noFill/>
                    </a:lnL>
                    <a:lnR>
                      <a:noFill/>
                    </a:lnR>
                    <a:lnT>
                      <a:noFill/>
                    </a:lnT>
                    <a:lnB>
                      <a:noFill/>
                    </a:lnB>
                    <a:noFill/>
                  </a:tcPr>
                </a:tc>
                <a:tc>
                  <a:txBody>
                    <a:bodyPr/>
                    <a:p>
                      <a:r>
                        <a:rPr sz="2400"/>
                        <a:t>Edge Detection</a:t>
                      </a:r>
                      <a:endParaRPr sz="2400"/>
                    </a:p>
                  </a:txBody>
                  <a:tcPr marL="0" marR="0" marT="0" marB="0" anchor="ctr" anchorCtr="0">
                    <a:lnL>
                      <a:noFill/>
                    </a:lnL>
                    <a:lnR>
                      <a:noFill/>
                    </a:lnR>
                    <a:lnT>
                      <a:noFill/>
                    </a:lnT>
                    <a:lnB>
                      <a:noFill/>
                    </a:lnB>
                    <a:noFill/>
                  </a:tcPr>
                </a:tc>
                <a:tc>
                  <a:txBody>
                    <a:bodyPr/>
                    <a:p>
                      <a:r>
                        <a:rPr sz="2400"/>
                        <a:t>Find scratches after collisions</a:t>
                      </a:r>
                      <a:endParaRPr sz="2400"/>
                    </a:p>
                  </a:txBody>
                  <a:tcPr marL="0" marR="0" marT="0" marB="0" anchor="ctr" anchorCtr="0">
                    <a:lnL>
                      <a:noFill/>
                    </a:lnL>
                    <a:lnR>
                      <a:noFill/>
                    </a:lnR>
                    <a:lnT>
                      <a:noFill/>
                    </a:lnT>
                    <a:lnB>
                      <a:noFill/>
                    </a:lnB>
                    <a:noFill/>
                  </a:tcPr>
                </a:tc>
              </a:tr>
              <a:tr h="0">
                <a:tc>
                  <a:txBody>
                    <a:bodyPr/>
                    <a:p>
                      <a:r>
                        <a:rPr sz="2400"/>
                        <a:t>Surface Quality Control</a:t>
                      </a:r>
                      <a:endParaRPr sz="2400"/>
                    </a:p>
                  </a:txBody>
                  <a:tcPr marL="0" marR="0" marT="0" marB="0" anchor="ctr" anchorCtr="0">
                    <a:lnL>
                      <a:noFill/>
                    </a:lnL>
                    <a:lnR>
                      <a:noFill/>
                    </a:lnR>
                    <a:lnT>
                      <a:noFill/>
                    </a:lnT>
                    <a:lnB>
                      <a:noFill/>
                    </a:lnB>
                    <a:noFill/>
                  </a:tcPr>
                </a:tc>
                <a:tc>
                  <a:txBody>
                    <a:bodyPr/>
                    <a:p>
                      <a:r>
                        <a:rPr sz="2400"/>
                        <a:t>Edge Detection + Morphology</a:t>
                      </a:r>
                      <a:endParaRPr sz="2400"/>
                    </a:p>
                  </a:txBody>
                  <a:tcPr marL="0" marR="0" marT="0" marB="0" anchor="ctr" anchorCtr="0">
                    <a:lnL>
                      <a:noFill/>
                    </a:lnL>
                    <a:lnR>
                      <a:noFill/>
                    </a:lnR>
                    <a:lnT>
                      <a:noFill/>
                    </a:lnT>
                    <a:lnB>
                      <a:noFill/>
                    </a:lnB>
                    <a:noFill/>
                  </a:tcPr>
                </a:tc>
                <a:tc>
                  <a:txBody>
                    <a:bodyPr/>
                    <a:p>
                      <a:r>
                        <a:rPr sz="2400"/>
                        <a:t>Crack detection in body panels</a:t>
                      </a:r>
                      <a:endParaRPr sz="2400"/>
                    </a:p>
                  </a:txBody>
                  <a:tcPr marL="0" marR="0" marT="0" marB="0" anchor="ctr" anchorCtr="0">
                    <a:lnL>
                      <a:noFill/>
                    </a:lnL>
                    <a:lnR>
                      <a:noFill/>
                    </a:lnR>
                    <a:lnT>
                      <a:noFill/>
                    </a:lnT>
                    <a:lnB>
                      <a:noFill/>
                    </a:lnB>
                    <a:noFill/>
                  </a:tcPr>
                </a:tc>
              </a:tr>
              <a:tr h="0">
                <a:tc>
                  <a:txBody>
                    <a:bodyPr/>
                    <a:p>
                      <a:r>
                        <a:rPr sz="2400"/>
                        <a:t>Headlight or license plate verification</a:t>
                      </a:r>
                      <a:endParaRPr sz="2400"/>
                    </a:p>
                  </a:txBody>
                  <a:tcPr marL="0" marR="0" marT="0" marB="0" anchor="ctr" anchorCtr="0">
                    <a:lnL>
                      <a:noFill/>
                    </a:lnL>
                    <a:lnR>
                      <a:noFill/>
                    </a:lnR>
                    <a:lnT>
                      <a:noFill/>
                    </a:lnT>
                    <a:lnB>
                      <a:noFill/>
                    </a:lnB>
                    <a:noFill/>
                  </a:tcPr>
                </a:tc>
                <a:tc>
                  <a:txBody>
                    <a:bodyPr/>
                    <a:p>
                      <a:r>
                        <a:rPr sz="2400"/>
                        <a:t>Template Matching</a:t>
                      </a:r>
                      <a:endParaRPr sz="2400"/>
                    </a:p>
                  </a:txBody>
                  <a:tcPr marL="0" marR="0" marT="0" marB="0" anchor="ctr" anchorCtr="0">
                    <a:lnL>
                      <a:noFill/>
                    </a:lnL>
                    <a:lnR>
                      <a:noFill/>
                    </a:lnR>
                    <a:lnT>
                      <a:noFill/>
                    </a:lnT>
                    <a:lnB>
                      <a:noFill/>
                    </a:lnB>
                    <a:noFill/>
                  </a:tcPr>
                </a:tc>
                <a:tc>
                  <a:txBody>
                    <a:bodyPr/>
                    <a:p>
                      <a:r>
                        <a:rPr sz="2400"/>
                        <a:t>Spot mismatch or missing parts</a:t>
                      </a:r>
                      <a:endParaRPr sz="24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346075" y="3914775"/>
            <a:ext cx="4933950" cy="2535555"/>
          </a:xfrm>
          <a:prstGeom prst="rect">
            <a:avLst/>
          </a:prstGeom>
        </p:spPr>
        <p:txBody>
          <a:bodyPr wrap="square">
            <a:spAutoFit/>
          </a:bodyPr>
          <a:p>
            <a:pPr>
              <a:spcAft>
                <a:spcPct val="60000"/>
              </a:spcAft>
            </a:pPr>
            <a:r>
              <a:rPr sz="2300" b="1"/>
              <a:t>Suggested Pipeline for Car Defect Detection</a:t>
            </a:r>
            <a:endParaRPr sz="2300" b="1"/>
          </a:p>
          <a:p>
            <a:pPr>
              <a:buAutoNum type="arabicPeriod"/>
            </a:pPr>
            <a:r>
              <a:rPr sz="1600"/>
              <a:t>Preprocessing: Resize, convert to grayscale, denoise</a:t>
            </a:r>
            <a:endParaRPr sz="1600"/>
          </a:p>
          <a:p>
            <a:pPr>
              <a:buAutoNum type="arabicPeriod"/>
            </a:pPr>
            <a:r>
              <a:rPr sz="1600"/>
              <a:t>Edge Detection: Use Canny for scratches/cracks</a:t>
            </a:r>
            <a:endParaRPr sz="1600"/>
          </a:p>
          <a:p>
            <a:pPr>
              <a:buAutoNum type="arabicPeriod"/>
            </a:pPr>
            <a:r>
              <a:rPr sz="1600"/>
              <a:t>Template Matching: Locate specific parts</a:t>
            </a:r>
            <a:endParaRPr sz="1600"/>
          </a:p>
          <a:p>
            <a:pPr>
              <a:buAutoNum type="arabicPeriod"/>
            </a:pPr>
            <a:r>
              <a:rPr sz="1600"/>
              <a:t>Morphology: Clean edge maps</a:t>
            </a:r>
            <a:endParaRPr sz="1600"/>
          </a:p>
          <a:p>
            <a:pPr>
              <a:buAutoNum type="arabicPeriod"/>
            </a:pPr>
            <a:r>
              <a:rPr sz="1600"/>
              <a:t>Classification/Alert: Mark defected areas</a:t>
            </a:r>
            <a:endParaRPr sz="1600"/>
          </a:p>
          <a:p>
            <a:pPr>
              <a:buAutoNum type="arabicPeriod"/>
            </a:pPr>
            <a:r>
              <a:rPr sz="1600"/>
              <a:t>Optional CNN: Predict defect type</a:t>
            </a:r>
            <a:endParaRPr sz="1600"/>
          </a:p>
        </p:txBody>
      </p:sp>
      <p:sp>
        <p:nvSpPr>
          <p:cNvPr id="5" name="Text Box 4"/>
          <p:cNvSpPr txBox="1"/>
          <p:nvPr/>
        </p:nvSpPr>
        <p:spPr>
          <a:xfrm>
            <a:off x="7480300" y="6271895"/>
            <a:ext cx="4064000" cy="368300"/>
          </a:xfrm>
          <a:prstGeom prst="rect">
            <a:avLst/>
          </a:prstGeom>
          <a:noFill/>
        </p:spPr>
        <p:txBody>
          <a:bodyPr wrap="square" rtlCol="0">
            <a:spAutoFit/>
          </a:bodyPr>
          <a:p>
            <a:r>
              <a:rPr lang="en-US"/>
              <a:t>CODE IS IN CV FOLDER SCRATCH CODE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2270" y="260350"/>
            <a:ext cx="6096000" cy="1260475"/>
          </a:xfrm>
          <a:prstGeom prst="rect">
            <a:avLst/>
          </a:prstGeom>
          <a:noFill/>
        </p:spPr>
        <p:txBody>
          <a:bodyPr wrap="square" rtlCol="0" anchor="t">
            <a:spAutoFit/>
          </a:bodyPr>
          <a:p>
            <a:pPr indent="0">
              <a:spcBef>
                <a:spcPct val="0"/>
              </a:spcBef>
              <a:spcAft>
                <a:spcPct val="0"/>
              </a:spcAft>
              <a:buFont typeface="Arial" panose="020B0604020202020204" pitchFamily="34" charset="0"/>
              <a:buNone/>
            </a:pPr>
            <a:r>
              <a:rPr lang="en-US" altLang="en-US" sz="2800" b="1">
                <a:solidFill>
                  <a:srgbClr val="FF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OCR Engine</a:t>
            </a:r>
            <a:r>
              <a:rPr lang="en-US" altLang="en-US" sz="2400" b="1">
                <a:solidFill>
                  <a:srgbClr val="333333"/>
                </a:solidFill>
                <a:latin typeface="Tomorrow"/>
                <a:ea typeface="Tomorrow"/>
                <a:sym typeface="+mn-ea"/>
              </a:rPr>
              <a:t>  </a:t>
            </a:r>
            <a:endParaRPr lang="en-US" altLang="en-US" sz="24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Introduction to Pytesseract</a:t>
            </a:r>
            <a:endParaRPr lang="en-US" altLang="en-US"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Text Recognition</a:t>
            </a:r>
            <a:endParaRPr lang="en-US" altLang="en-US"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Text Recognition from image</a:t>
            </a:r>
            <a:endParaRPr lang="en-US" altLang="en-US" sz="1600">
              <a:solidFill>
                <a:srgbClr val="333333"/>
              </a:solidFill>
              <a:latin typeface="Tomorrow"/>
              <a:ea typeface="Tomorrow"/>
              <a:sym typeface="+mn-ea"/>
            </a:endParaRPr>
          </a:p>
        </p:txBody>
      </p:sp>
      <p:sp>
        <p:nvSpPr>
          <p:cNvPr id="2" name="Text Box 1"/>
          <p:cNvSpPr txBox="1"/>
          <p:nvPr/>
        </p:nvSpPr>
        <p:spPr>
          <a:xfrm>
            <a:off x="5734685" y="181610"/>
            <a:ext cx="6096000" cy="368300"/>
          </a:xfrm>
          <a:prstGeom prst="rect">
            <a:avLst/>
          </a:prstGeom>
          <a:noFill/>
        </p:spPr>
        <p:txBody>
          <a:bodyPr wrap="square" rtlCol="0" anchor="t">
            <a:spAutoFit/>
          </a:bodyPr>
          <a:p>
            <a:r>
              <a:rPr lang="en-US" altLang="en-US"/>
              <a:t>https://github.com/tesseract-ocr/tesseract</a:t>
            </a:r>
            <a:endParaRPr lang="en-US"/>
          </a:p>
        </p:txBody>
      </p:sp>
      <p:sp>
        <p:nvSpPr>
          <p:cNvPr id="3" name="Text Box 2"/>
          <p:cNvSpPr txBox="1"/>
          <p:nvPr/>
        </p:nvSpPr>
        <p:spPr>
          <a:xfrm>
            <a:off x="216535" y="1520825"/>
            <a:ext cx="5518150" cy="5372100"/>
          </a:xfrm>
          <a:prstGeom prst="rect">
            <a:avLst/>
          </a:prstGeom>
        </p:spPr>
        <p:txBody>
          <a:bodyPr wrap="square">
            <a:spAutoFit/>
          </a:bodyPr>
          <a:p>
            <a:pPr>
              <a:lnSpc>
                <a:spcPct val="60000"/>
              </a:lnSpc>
              <a:spcAft>
                <a:spcPct val="60000"/>
              </a:spcAft>
            </a:pPr>
            <a:r>
              <a:rPr sz="2300" b="1"/>
              <a:t>🧠 What is OCR?</a:t>
            </a:r>
            <a:endParaRPr sz="2300" b="1"/>
          </a:p>
          <a:p>
            <a:pPr>
              <a:lnSpc>
                <a:spcPct val="90000"/>
              </a:lnSpc>
            </a:pPr>
            <a:r>
              <a:rPr sz="1600"/>
              <a:t>Optical Character Recognition (OCR) is a technology that converts images of typed, handwritten, or printed text into machine-encoded text.</a:t>
            </a:r>
            <a:endParaRPr sz="1600"/>
          </a:p>
          <a:p>
            <a:r>
              <a:rPr sz="1600" b="1"/>
              <a:t>Use Cases:</a:t>
            </a:r>
            <a:endParaRPr sz="1600"/>
          </a:p>
          <a:p>
            <a:pPr>
              <a:buFont typeface="Arial" panose="020B0604020202020204"/>
              <a:buChar char="•"/>
            </a:pPr>
            <a:r>
              <a:rPr sz="1600"/>
              <a:t>Invoice/data digitizatio</a:t>
            </a:r>
            <a:endParaRPr sz="1600"/>
          </a:p>
          <a:p>
            <a:pPr>
              <a:buFont typeface="Arial" panose="020B0604020202020204"/>
              <a:buChar char="•"/>
            </a:pPr>
            <a:r>
              <a:rPr sz="1600"/>
              <a:t>Document scanning</a:t>
            </a:r>
            <a:endParaRPr sz="1600"/>
          </a:p>
          <a:p>
            <a:pPr>
              <a:buFont typeface="Arial" panose="020B0604020202020204"/>
              <a:buChar char="•"/>
            </a:pPr>
            <a:r>
              <a:rPr sz="1600"/>
              <a:t>License plate recognition</a:t>
            </a:r>
            <a:endParaRPr sz="1600"/>
          </a:p>
          <a:p>
            <a:pPr>
              <a:buFont typeface="Arial" panose="020B0604020202020204"/>
              <a:buChar char="•"/>
            </a:pPr>
            <a:r>
              <a:rPr sz="1600"/>
              <a:t>Passport, ID scanning</a:t>
            </a:r>
            <a:endParaRPr sz="1600"/>
          </a:p>
          <a:p>
            <a:pPr>
              <a:buFont typeface="Arial" panose="020B0604020202020204"/>
              <a:buChar char="•"/>
            </a:pPr>
            <a:r>
              <a:rPr sz="1600"/>
              <a:t>Text extraction from screenshots</a:t>
            </a:r>
            <a:endParaRPr sz="1600"/>
          </a:p>
          <a:p>
            <a:pPr>
              <a:buFont typeface="Arial" panose="020B0604020202020204"/>
              <a:buChar char="•"/>
            </a:pPr>
            <a:endParaRPr sz="1600"/>
          </a:p>
          <a:p>
            <a:pPr>
              <a:lnSpc>
                <a:spcPct val="70000"/>
              </a:lnSpc>
              <a:spcAft>
                <a:spcPct val="60000"/>
              </a:spcAft>
            </a:pPr>
            <a:r>
              <a:rPr sz="2300" b="1"/>
              <a:t>🔍 OCR Engine Overview</a:t>
            </a:r>
            <a:endParaRPr sz="2300" b="1"/>
          </a:p>
          <a:p>
            <a:pPr>
              <a:lnSpc>
                <a:spcPct val="70000"/>
              </a:lnSpc>
            </a:pPr>
            <a:r>
              <a:rPr sz="1600"/>
              <a:t>The most popular open-source OCR engine is Tesseract OCR, developed by HP and later maintained by Google.</a:t>
            </a:r>
            <a:endParaRPr sz="1600"/>
          </a:p>
          <a:p>
            <a:pPr>
              <a:spcAft>
                <a:spcPct val="60000"/>
              </a:spcAft>
            </a:pPr>
            <a:endParaRPr sz="2200" b="1"/>
          </a:p>
          <a:p>
            <a:pPr>
              <a:lnSpc>
                <a:spcPct val="0"/>
              </a:lnSpc>
              <a:spcAft>
                <a:spcPct val="60000"/>
              </a:spcAft>
            </a:pPr>
            <a:r>
              <a:rPr sz="2200" b="1"/>
              <a:t>Key Features of Tesseract:</a:t>
            </a:r>
            <a:endParaRPr sz="2200" b="1"/>
          </a:p>
          <a:p>
            <a:pPr>
              <a:lnSpc>
                <a:spcPct val="0"/>
              </a:lnSpc>
              <a:buFont typeface="Arial" panose="020B0604020202020204"/>
              <a:buChar char="•"/>
            </a:pPr>
            <a:r>
              <a:rPr sz="1600"/>
              <a:t>Multilingual support (over 100 languages)</a:t>
            </a:r>
            <a:endParaRPr sz="1600"/>
          </a:p>
          <a:p>
            <a:pPr>
              <a:buFont typeface="Arial" panose="020B0604020202020204"/>
              <a:buChar char="•"/>
            </a:pPr>
            <a:r>
              <a:rPr sz="1600"/>
              <a:t>Handwriting recognition (limited)</a:t>
            </a:r>
            <a:endParaRPr sz="1600"/>
          </a:p>
          <a:p>
            <a:pPr>
              <a:buFont typeface="Arial" panose="020B0604020202020204"/>
              <a:buChar char="•"/>
            </a:pPr>
            <a:r>
              <a:rPr sz="1600"/>
              <a:t>Custom training possible</a:t>
            </a:r>
            <a:endParaRPr sz="1600"/>
          </a:p>
          <a:p>
            <a:pPr>
              <a:buFont typeface="Arial" panose="020B0604020202020204"/>
              <a:buChar char="•"/>
            </a:pPr>
            <a:r>
              <a:rPr sz="1600"/>
              <a:t>CLI and Python bindings available</a:t>
            </a:r>
            <a:endParaRPr sz="1600"/>
          </a:p>
        </p:txBody>
      </p:sp>
      <p:sp>
        <p:nvSpPr>
          <p:cNvPr id="5" name="Text Box 4"/>
          <p:cNvSpPr txBox="1"/>
          <p:nvPr/>
        </p:nvSpPr>
        <p:spPr>
          <a:xfrm>
            <a:off x="5734685" y="937260"/>
            <a:ext cx="6457315" cy="1599565"/>
          </a:xfrm>
          <a:prstGeom prst="rect">
            <a:avLst/>
          </a:prstGeom>
        </p:spPr>
        <p:txBody>
          <a:bodyPr wrap="square">
            <a:spAutoFit/>
          </a:bodyPr>
          <a:p>
            <a:r>
              <a:rPr b="1">
                <a:solidFill>
                  <a:srgbClr val="FF0000"/>
                </a:solidFill>
                <a:effectLst>
                  <a:outerShdw blurRad="38100" dist="38100" dir="2700000" algn="tl">
                    <a:srgbClr val="000000">
                      <a:alpha val="43137"/>
                    </a:srgbClr>
                  </a:outerShdw>
                </a:effectLst>
                <a:highlight>
                  <a:srgbClr val="FFFF00"/>
                </a:highlight>
              </a:rPr>
              <a:t>pytesseract </a:t>
            </a:r>
            <a:r>
              <a:rPr sz="1600"/>
              <a:t>is a Python wrapper for the Tesseract-OCR engine.</a:t>
            </a:r>
            <a:endParaRPr sz="1600"/>
          </a:p>
          <a:p>
            <a:r>
              <a:rPr lang="en-US" altLang="en-US" sz="1600"/>
              <a:t>1. pip install pytesseract</a:t>
            </a:r>
            <a:endParaRPr lang="en-US" altLang="en-US" sz="1600"/>
          </a:p>
          <a:p>
            <a:endParaRPr lang="en-US" altLang="en-US" sz="1600"/>
          </a:p>
          <a:p>
            <a:r>
              <a:rPr lang="en-US" altLang="en-US" sz="1600" b="1"/>
              <a:t>2. You may need to set the path to the tesseract.exe in Python:</a:t>
            </a:r>
            <a:endParaRPr lang="en-US" altLang="en-US" sz="1600"/>
          </a:p>
          <a:p>
            <a:r>
              <a:rPr lang="en-US" altLang="en-US" sz="1600"/>
              <a:t>pytesseract.pytesseract.tesseract_cmd = r'C:\Program Files\Tesseract-OCR\tesseract.exe'</a:t>
            </a:r>
            <a:endParaRPr lang="en-US" altLang="en-US" sz="1600"/>
          </a:p>
        </p:txBody>
      </p:sp>
      <p:sp>
        <p:nvSpPr>
          <p:cNvPr id="6" name="Text Box 5"/>
          <p:cNvSpPr txBox="1"/>
          <p:nvPr/>
        </p:nvSpPr>
        <p:spPr>
          <a:xfrm>
            <a:off x="5845175" y="2536508"/>
            <a:ext cx="5080000" cy="4151630"/>
          </a:xfrm>
          <a:prstGeom prst="rect">
            <a:avLst/>
          </a:prstGeom>
        </p:spPr>
        <p:txBody>
          <a:bodyPr>
            <a:spAutoFit/>
          </a:bodyPr>
          <a:p>
            <a:pPr>
              <a:spcAft>
                <a:spcPct val="60000"/>
              </a:spcAft>
            </a:pPr>
            <a:r>
              <a:rPr sz="2300" b="1"/>
              <a:t>Basic Text Recognition from Image</a:t>
            </a:r>
            <a:endParaRPr sz="2300" b="1"/>
          </a:p>
          <a:p>
            <a:pPr>
              <a:spcAft>
                <a:spcPct val="60000"/>
              </a:spcAft>
            </a:pPr>
            <a:r>
              <a:rPr sz="1600"/>
              <a:t>import cv2
import pytesseract
# Load image
img = cv2.imread('sample_text.png')
# Convert to grayscale
gray = cv2.cvtColor(img, cv2.COLOR_BGR2GRAY)
# Apply OCR
text = pytesseract.image_to_string(gray)
print("Extracted Text:")
print(text)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94933"/>
            <a:ext cx="5080000" cy="2673985"/>
          </a:xfrm>
          <a:prstGeom prst="rect">
            <a:avLst/>
          </a:prstGeom>
        </p:spPr>
        <p:txBody>
          <a:bodyPr>
            <a:spAutoFit/>
          </a:bodyPr>
          <a:p>
            <a:pPr>
              <a:spcAft>
                <a:spcPct val="60000"/>
              </a:spcAft>
            </a:pPr>
            <a:r>
              <a:rPr sz="2300" b="1"/>
              <a:t>⚙Other Useful Functions</a:t>
            </a:r>
            <a:endParaRPr sz="2300" b="1"/>
          </a:p>
          <a:p>
            <a:r>
              <a:rPr sz="1600"/>
              <a:t>python</a:t>
            </a:r>
            <a:endParaRPr sz="1600"/>
          </a:p>
          <a:p>
            <a:r>
              <a:rPr sz="1600"/>
              <a:t>CopyEdit</a:t>
            </a:r>
            <a:endParaRPr sz="1600"/>
          </a:p>
          <a:p>
            <a:r>
              <a:rPr sz="1600"/>
              <a:t>pytesseract.image_to_boxes(image)       # Get character bounding boxes
pytesseract.image_to_data(image)        # Detailed OCR with position &amp; confidence
pytesseract.image_to_string(image, lang='eng+deu')  # Multilingual OCR</a:t>
            </a:r>
            <a:endParaRPr sz="1600"/>
          </a:p>
        </p:txBody>
      </p:sp>
      <p:sp>
        <p:nvSpPr>
          <p:cNvPr id="3" name="Text Box 2"/>
          <p:cNvSpPr txBox="1"/>
          <p:nvPr/>
        </p:nvSpPr>
        <p:spPr>
          <a:xfrm>
            <a:off x="419735" y="2769235"/>
            <a:ext cx="6412230" cy="950595"/>
          </a:xfrm>
          <a:prstGeom prst="rect">
            <a:avLst/>
          </a:prstGeom>
        </p:spPr>
        <p:txBody>
          <a:bodyPr wrap="square">
            <a:spAutoFit/>
          </a:bodyPr>
          <a:p>
            <a:pPr>
              <a:spcAft>
                <a:spcPct val="60000"/>
              </a:spcAft>
            </a:pPr>
            <a:r>
              <a:rPr sz="2300" b="1"/>
              <a:t>🧪 Preprocessing Tips</a:t>
            </a:r>
            <a:endParaRPr sz="2300" b="1"/>
          </a:p>
          <a:p>
            <a:r>
              <a:rPr sz="1600"/>
              <a:t>OCR accuracy depends heavily on image quality. Use these techniques:</a:t>
            </a:r>
            <a:endParaRPr sz="1600"/>
          </a:p>
        </p:txBody>
      </p:sp>
      <p:graphicFrame>
        <p:nvGraphicFramePr>
          <p:cNvPr id="4" name="Table 3"/>
          <p:cNvGraphicFramePr/>
          <p:nvPr>
            <p:custDataLst>
              <p:tags r:id="rId1"/>
            </p:custDataLst>
          </p:nvPr>
        </p:nvGraphicFramePr>
        <p:xfrm>
          <a:off x="419735" y="3965575"/>
          <a:ext cx="10099040" cy="2194560"/>
        </p:xfrm>
        <a:graphic>
          <a:graphicData uri="http://schemas.openxmlformats.org/drawingml/2006/table">
            <a:tbl>
              <a:tblPr>
                <a:tableStyleId>{D7AC3CCA-C797-4891-BE02-D94E43425B78}</a:tableStyleId>
              </a:tblPr>
              <a:tblGrid>
                <a:gridCol w="2613660"/>
                <a:gridCol w="7485380"/>
              </a:tblGrid>
              <a:tr h="0">
                <a:tc>
                  <a:txBody>
                    <a:bodyPr/>
                    <a:p>
                      <a:r>
                        <a:rPr sz="2400"/>
                        <a:t>Technique</a:t>
                      </a:r>
                      <a:endParaRPr sz="2400"/>
                    </a:p>
                  </a:txBody>
                  <a:tcPr marL="0" marR="0" marT="0" marB="0" anchor="ctr" anchorCtr="0"/>
                </a:tc>
                <a:tc>
                  <a:txBody>
                    <a:bodyPr/>
                    <a:p>
                      <a:r>
                        <a:rPr sz="2400"/>
                        <a:t>Code Example</a:t>
                      </a:r>
                      <a:endParaRPr sz="2400"/>
                    </a:p>
                  </a:txBody>
                  <a:tcPr marL="0" marR="0" marT="0" marB="0" anchor="ctr" anchorCtr="0"/>
                </a:tc>
              </a:tr>
              <a:tr h="0">
                <a:tc>
                  <a:txBody>
                    <a:bodyPr/>
                    <a:p>
                      <a:r>
                        <a:rPr sz="2400"/>
                        <a:t>Resize</a:t>
                      </a:r>
                      <a:endParaRPr sz="2400"/>
                    </a:p>
                  </a:txBody>
                  <a:tcPr marL="0" marR="0" marT="0" marB="0" anchor="ctr" anchorCtr="0"/>
                </a:tc>
                <a:tc>
                  <a:txBody>
                    <a:bodyPr/>
                    <a:p>
                      <a:r>
                        <a:rPr sz="2400"/>
                        <a:t>cv2.resize()</a:t>
                      </a:r>
                      <a:endParaRPr sz="2400"/>
                    </a:p>
                  </a:txBody>
                  <a:tcPr marL="0" marR="0" marT="0" marB="0" anchor="ctr" anchorCtr="0"/>
                </a:tc>
              </a:tr>
              <a:tr h="0">
                <a:tc>
                  <a:txBody>
                    <a:bodyPr/>
                    <a:p>
                      <a:r>
                        <a:rPr sz="2400"/>
                        <a:t>Thresholding</a:t>
                      </a:r>
                      <a:endParaRPr sz="2400"/>
                    </a:p>
                  </a:txBody>
                  <a:tcPr marL="0" marR="0" marT="0" marB="0" anchor="ctr" anchorCtr="0"/>
                </a:tc>
                <a:tc>
                  <a:txBody>
                    <a:bodyPr/>
                    <a:p>
                      <a:r>
                        <a:rPr sz="2400"/>
                        <a:t>cv2.threshold() or cv2.adaptiveThreshold()</a:t>
                      </a:r>
                      <a:endParaRPr sz="2400"/>
                    </a:p>
                  </a:txBody>
                  <a:tcPr marL="0" marR="0" marT="0" marB="0" anchor="ctr" anchorCtr="0"/>
                </a:tc>
              </a:tr>
              <a:tr h="0">
                <a:tc>
                  <a:txBody>
                    <a:bodyPr/>
                    <a:p>
                      <a:r>
                        <a:rPr sz="2400"/>
                        <a:t>Noise removal</a:t>
                      </a:r>
                      <a:endParaRPr sz="2400"/>
                    </a:p>
                  </a:txBody>
                  <a:tcPr marL="0" marR="0" marT="0" marB="0" anchor="ctr" anchorCtr="0"/>
                </a:tc>
                <a:tc>
                  <a:txBody>
                    <a:bodyPr/>
                    <a:p>
                      <a:r>
                        <a:rPr sz="2400"/>
                        <a:t>cv2.GaussianBlur()</a:t>
                      </a:r>
                      <a:endParaRPr sz="2400"/>
                    </a:p>
                  </a:txBody>
                  <a:tcPr marL="0" marR="0" marT="0" marB="0" anchor="ctr" anchorCtr="0"/>
                </a:tc>
              </a:tr>
              <a:tr h="0">
                <a:tc>
                  <a:txBody>
                    <a:bodyPr/>
                    <a:p>
                      <a:r>
                        <a:rPr sz="2400"/>
                        <a:t>Morphology</a:t>
                      </a:r>
                      <a:endParaRPr sz="2400"/>
                    </a:p>
                  </a:txBody>
                  <a:tcPr marL="0" marR="0" marT="0" marB="0" anchor="ctr" anchorCtr="0"/>
                </a:tc>
                <a:tc>
                  <a:txBody>
                    <a:bodyPr/>
                    <a:p>
                      <a:r>
                        <a:rPr sz="2400"/>
                        <a:t>cv2.morphologyEx()</a:t>
                      </a:r>
                      <a:endParaRPr sz="2400"/>
                    </a:p>
                  </a:txBody>
                  <a:tcPr marL="0" marR="0" marT="0" marB="0" anchor="ctr" anchorCtr="0"/>
                </a:tc>
              </a:tr>
              <a:tr h="0">
                <a:tc>
                  <a:txBody>
                    <a:bodyPr/>
                    <a:p>
                      <a:r>
                        <a:rPr sz="2400"/>
                        <a:t>Edge sharpening</a:t>
                      </a:r>
                      <a:endParaRPr sz="2400"/>
                    </a:p>
                  </a:txBody>
                  <a:tcPr marL="0" marR="0" marT="0" marB="0" anchor="ctr" anchorCtr="0"/>
                </a:tc>
                <a:tc>
                  <a:txBody>
                    <a:bodyPr/>
                    <a:p>
                      <a:r>
                        <a:rPr sz="2400"/>
                        <a:t>cv2.filter2D()</a:t>
                      </a:r>
                      <a:endParaRPr sz="2400"/>
                    </a:p>
                  </a:txBody>
                  <a:tcPr marL="0" marR="0" marT="0" marB="0" anchor="ctr"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287972"/>
            <a:ext cx="5080000" cy="1689100"/>
          </a:xfrm>
          <a:prstGeom prst="rect">
            <a:avLst/>
          </a:prstGeom>
        </p:spPr>
        <p:txBody>
          <a:bodyPr>
            <a:spAutoFit/>
          </a:bodyPr>
          <a:p>
            <a:pPr>
              <a:spcAft>
                <a:spcPct val="60000"/>
              </a:spcAft>
            </a:pPr>
            <a:r>
              <a:rPr sz="2300" b="1"/>
              <a:t>✅ Advantages of Pytesseract</a:t>
            </a:r>
            <a:endParaRPr sz="2300" b="1"/>
          </a:p>
          <a:p>
            <a:pPr>
              <a:buFont typeface="Arial" panose="020B0604020202020204"/>
              <a:buChar char="•"/>
            </a:pPr>
            <a:r>
              <a:rPr sz="1600"/>
              <a:t>Easy Python integration</a:t>
            </a:r>
            <a:endParaRPr sz="1600"/>
          </a:p>
          <a:p>
            <a:pPr>
              <a:buFont typeface="Arial" panose="020B0604020202020204"/>
              <a:buChar char="•"/>
            </a:pPr>
            <a:r>
              <a:rPr sz="1600"/>
              <a:t>Free and open-source</a:t>
            </a:r>
            <a:endParaRPr sz="1600"/>
          </a:p>
          <a:p>
            <a:pPr>
              <a:buFont typeface="Arial" panose="020B0604020202020204"/>
              <a:buChar char="•"/>
            </a:pPr>
            <a:r>
              <a:rPr sz="1600"/>
              <a:t>Good language support</a:t>
            </a:r>
            <a:endParaRPr sz="1600"/>
          </a:p>
          <a:p>
            <a:pPr>
              <a:buFont typeface="Arial" panose="020B0604020202020204"/>
              <a:buChar char="•"/>
            </a:pPr>
            <a:r>
              <a:rPr sz="1600"/>
              <a:t>Works well for printed text</a:t>
            </a:r>
            <a:endParaRPr sz="1600"/>
          </a:p>
        </p:txBody>
      </p:sp>
      <p:sp>
        <p:nvSpPr>
          <p:cNvPr id="3" name="Text Box 2"/>
          <p:cNvSpPr txBox="1"/>
          <p:nvPr/>
        </p:nvSpPr>
        <p:spPr>
          <a:xfrm>
            <a:off x="523875" y="1976755"/>
            <a:ext cx="4118610" cy="1689100"/>
          </a:xfrm>
          <a:prstGeom prst="rect">
            <a:avLst/>
          </a:prstGeom>
        </p:spPr>
        <p:txBody>
          <a:bodyPr wrap="square">
            <a:spAutoFit/>
          </a:bodyPr>
          <a:p>
            <a:pPr>
              <a:spcAft>
                <a:spcPct val="60000"/>
              </a:spcAft>
            </a:pPr>
            <a:r>
              <a:rPr sz="2300" b="1"/>
              <a:t>❌ Limitations</a:t>
            </a:r>
            <a:endParaRPr sz="2300" b="1"/>
          </a:p>
          <a:p>
            <a:pPr>
              <a:buFont typeface="Arial" panose="020B0604020202020204"/>
              <a:buChar char="•"/>
            </a:pPr>
            <a:r>
              <a:rPr sz="1600"/>
              <a:t>Weak on handwriting</a:t>
            </a:r>
            <a:endParaRPr sz="1600"/>
          </a:p>
          <a:p>
            <a:pPr>
              <a:buFont typeface="Arial" panose="020B0604020202020204"/>
              <a:buChar char="•"/>
            </a:pPr>
            <a:r>
              <a:rPr sz="1600"/>
              <a:t>Poor performance on noisy/blurred images</a:t>
            </a:r>
            <a:endParaRPr sz="1600"/>
          </a:p>
          <a:p>
            <a:pPr>
              <a:buFont typeface="Arial" panose="020B0604020202020204"/>
              <a:buChar char="•"/>
            </a:pPr>
            <a:r>
              <a:rPr sz="1600"/>
              <a:t>Requires preprocessing</a:t>
            </a:r>
            <a:endParaRPr sz="1600"/>
          </a:p>
          <a:p>
            <a:pPr>
              <a:buFont typeface="Arial" panose="020B0604020202020204"/>
              <a:buChar char="•"/>
            </a:pPr>
            <a:r>
              <a:rPr sz="1600"/>
              <a:t>Not optimized for speed</a:t>
            </a:r>
            <a:endParaRPr sz="1600"/>
          </a:p>
        </p:txBody>
      </p:sp>
      <p:sp>
        <p:nvSpPr>
          <p:cNvPr id="4" name="Text Box 3"/>
          <p:cNvSpPr txBox="1"/>
          <p:nvPr/>
        </p:nvSpPr>
        <p:spPr>
          <a:xfrm>
            <a:off x="273050" y="3774440"/>
            <a:ext cx="4254500" cy="1935480"/>
          </a:xfrm>
          <a:prstGeom prst="rect">
            <a:avLst/>
          </a:prstGeom>
        </p:spPr>
        <p:txBody>
          <a:bodyPr wrap="square">
            <a:spAutoFit/>
          </a:bodyPr>
          <a:p>
            <a:pPr>
              <a:spcAft>
                <a:spcPct val="60000"/>
              </a:spcAft>
            </a:pPr>
            <a:r>
              <a:rPr sz="2300" b="1"/>
              <a:t>🌍 Real-World Scenarios</a:t>
            </a:r>
            <a:endParaRPr sz="2300" b="1"/>
          </a:p>
          <a:p>
            <a:pPr>
              <a:buFont typeface="Arial" panose="020B0604020202020204"/>
              <a:buChar char="•"/>
            </a:pPr>
            <a:r>
              <a:rPr sz="1600"/>
              <a:t>🔍 Searchable document archives</a:t>
            </a:r>
            <a:endParaRPr sz="1600"/>
          </a:p>
          <a:p>
            <a:pPr>
              <a:buFont typeface="Arial" panose="020B0604020202020204"/>
              <a:buChar char="•"/>
            </a:pPr>
            <a:r>
              <a:rPr sz="1600"/>
              <a:t>📦 Automating receipts/invoice scanning</a:t>
            </a:r>
            <a:endParaRPr sz="1600"/>
          </a:p>
          <a:p>
            <a:pPr>
              <a:buFont typeface="Arial" panose="020B0604020202020204"/>
              <a:buChar char="•"/>
            </a:pPr>
            <a:r>
              <a:rPr sz="1600"/>
              <a:t>🛂 Passport/ID scanning</a:t>
            </a:r>
            <a:endParaRPr sz="1600"/>
          </a:p>
          <a:p>
            <a:pPr>
              <a:buFont typeface="Arial" panose="020B0604020202020204"/>
              <a:buChar char="•"/>
            </a:pPr>
            <a:r>
              <a:rPr sz="1600"/>
              <a:t>📱 Mobile scanning apps (with OpenCV)</a:t>
            </a:r>
            <a:endParaRPr sz="1600"/>
          </a:p>
          <a:p>
            <a:pPr>
              <a:buFont typeface="Arial" panose="020B0604020202020204"/>
              <a:buChar char="•"/>
            </a:pPr>
            <a:r>
              <a:rPr sz="1600"/>
              <a:t>🚘 Vehicle number plate detection</a:t>
            </a:r>
            <a:endParaRPr sz="1600"/>
          </a:p>
        </p:txBody>
      </p:sp>
      <p:sp>
        <p:nvSpPr>
          <p:cNvPr id="5" name="Text Box 4"/>
          <p:cNvSpPr txBox="1"/>
          <p:nvPr/>
        </p:nvSpPr>
        <p:spPr>
          <a:xfrm>
            <a:off x="273050" y="5630228"/>
            <a:ext cx="5080000" cy="337185"/>
          </a:xfrm>
          <a:prstGeom prst="rect">
            <a:avLst/>
          </a:prstGeom>
        </p:spPr>
        <p:txBody>
          <a:bodyPr>
            <a:spAutoFit/>
          </a:bodyPr>
          <a:p>
            <a:pPr>
              <a:spcAft>
                <a:spcPct val="60000"/>
              </a:spcAft>
            </a:pPr>
            <a:r>
              <a:rPr sz="1600" b="1"/>
              <a:t>💡 How to Overcome Limitations</a:t>
            </a:r>
            <a:endParaRPr sz="1600" b="1"/>
          </a:p>
        </p:txBody>
      </p:sp>
      <p:graphicFrame>
        <p:nvGraphicFramePr>
          <p:cNvPr id="6" name="Table 5"/>
          <p:cNvGraphicFramePr/>
          <p:nvPr/>
        </p:nvGraphicFramePr>
        <p:xfrm>
          <a:off x="273050" y="5967413"/>
          <a:ext cx="10485120" cy="0"/>
        </p:xfrm>
        <a:graphic>
          <a:graphicData uri="http://schemas.openxmlformats.org/drawingml/2006/table">
            <a:tbl>
              <a:tblPr/>
              <a:tblGrid>
                <a:gridCol w="5242560"/>
                <a:gridCol w="5242560"/>
              </a:tblGrid>
              <a:tr h="0">
                <a:tc>
                  <a:txBody>
                    <a:bodyPr/>
                    <a:p>
                      <a:r>
                        <a:rPr sz="1100"/>
                        <a:t>Problem</a:t>
                      </a:r>
                      <a:endParaRPr sz="1100"/>
                    </a:p>
                  </a:txBody>
                  <a:tcPr marL="0" marR="0" marT="0" marB="0" anchor="ctr" anchorCtr="0">
                    <a:lnL>
                      <a:noFill/>
                    </a:lnL>
                    <a:lnR>
                      <a:noFill/>
                    </a:lnR>
                    <a:lnT>
                      <a:noFill/>
                    </a:lnT>
                    <a:lnB>
                      <a:noFill/>
                    </a:lnB>
                    <a:noFill/>
                  </a:tcPr>
                </a:tc>
                <a:tc>
                  <a:txBody>
                    <a:bodyPr/>
                    <a:p>
                      <a:r>
                        <a:rPr sz="1100"/>
                        <a:t>Solution</a:t>
                      </a:r>
                      <a:endParaRPr sz="1100"/>
                    </a:p>
                  </a:txBody>
                  <a:tcPr marL="0" marR="0" marT="0" marB="0" anchor="ctr" anchorCtr="0">
                    <a:lnL>
                      <a:noFill/>
                    </a:lnL>
                    <a:lnR>
                      <a:noFill/>
                    </a:lnR>
                    <a:lnT>
                      <a:noFill/>
                    </a:lnT>
                    <a:lnB>
                      <a:noFill/>
                    </a:lnB>
                    <a:noFill/>
                  </a:tcPr>
                </a:tc>
              </a:tr>
              <a:tr h="0">
                <a:tc>
                  <a:txBody>
                    <a:bodyPr/>
                    <a:p>
                      <a:r>
                        <a:rPr sz="1100"/>
                        <a:t>Poor image quality</a:t>
                      </a:r>
                      <a:endParaRPr sz="1100"/>
                    </a:p>
                  </a:txBody>
                  <a:tcPr marL="0" marR="0" marT="0" marB="0" anchor="ctr" anchorCtr="0">
                    <a:lnL>
                      <a:noFill/>
                    </a:lnL>
                    <a:lnR>
                      <a:noFill/>
                    </a:lnR>
                    <a:lnT>
                      <a:noFill/>
                    </a:lnT>
                    <a:lnB>
                      <a:noFill/>
                    </a:lnB>
                    <a:noFill/>
                  </a:tcPr>
                </a:tc>
                <a:tc>
                  <a:txBody>
                    <a:bodyPr/>
                    <a:p>
                      <a:r>
                        <a:rPr sz="1100"/>
                        <a:t>Preprocess with OpenCV</a:t>
                      </a:r>
                      <a:endParaRPr sz="1100"/>
                    </a:p>
                  </a:txBody>
                  <a:tcPr marL="0" marR="0" marT="0" marB="0" anchor="ctr" anchorCtr="0">
                    <a:lnL>
                      <a:noFill/>
                    </a:lnL>
                    <a:lnR>
                      <a:noFill/>
                    </a:lnR>
                    <a:lnT>
                      <a:noFill/>
                    </a:lnT>
                    <a:lnB>
                      <a:noFill/>
                    </a:lnB>
                    <a:noFill/>
                  </a:tcPr>
                </a:tc>
              </a:tr>
              <a:tr h="0">
                <a:tc>
                  <a:txBody>
                    <a:bodyPr/>
                    <a:p>
                      <a:r>
                        <a:rPr sz="1100"/>
                        <a:t>Skewed text</a:t>
                      </a:r>
                      <a:endParaRPr sz="1100"/>
                    </a:p>
                  </a:txBody>
                  <a:tcPr marL="0" marR="0" marT="0" marB="0" anchor="ctr" anchorCtr="0">
                    <a:lnL>
                      <a:noFill/>
                    </a:lnL>
                    <a:lnR>
                      <a:noFill/>
                    </a:lnR>
                    <a:lnT>
                      <a:noFill/>
                    </a:lnT>
                    <a:lnB>
                      <a:noFill/>
                    </a:lnB>
                    <a:noFill/>
                  </a:tcPr>
                </a:tc>
                <a:tc>
                  <a:txBody>
                    <a:bodyPr/>
                    <a:p>
                      <a:r>
                        <a:rPr sz="1100"/>
                        <a:t>Apply deskewing</a:t>
                      </a:r>
                      <a:endParaRPr sz="1100"/>
                    </a:p>
                  </a:txBody>
                  <a:tcPr marL="0" marR="0" marT="0" marB="0" anchor="ctr" anchorCtr="0">
                    <a:lnL>
                      <a:noFill/>
                    </a:lnL>
                    <a:lnR>
                      <a:noFill/>
                    </a:lnR>
                    <a:lnT>
                      <a:noFill/>
                    </a:lnT>
                    <a:lnB>
                      <a:noFill/>
                    </a:lnB>
                    <a:noFill/>
                  </a:tcPr>
                </a:tc>
              </a:tr>
              <a:tr h="0">
                <a:tc>
                  <a:txBody>
                    <a:bodyPr/>
                    <a:p>
                      <a:r>
                        <a:rPr sz="1100"/>
                        <a:t>Low confidence</a:t>
                      </a:r>
                      <a:endParaRPr sz="1100"/>
                    </a:p>
                  </a:txBody>
                  <a:tcPr marL="0" marR="0" marT="0" marB="0" anchor="ctr" anchorCtr="0">
                    <a:lnL>
                      <a:noFill/>
                    </a:lnL>
                    <a:lnR>
                      <a:noFill/>
                    </a:lnR>
                    <a:lnT>
                      <a:noFill/>
                    </a:lnT>
                    <a:lnB>
                      <a:noFill/>
                    </a:lnB>
                    <a:noFill/>
                  </a:tcPr>
                </a:tc>
                <a:tc>
                  <a:txBody>
                    <a:bodyPr/>
                    <a:p>
                      <a:r>
                        <a:rPr sz="1100"/>
                        <a:t>Use </a:t>
                      </a:r>
                      <a:r>
                        <a:rPr sz="1100"/>
                        <a:t>image_to_data()</a:t>
                      </a:r>
                      <a:r>
                        <a:rPr sz="1100"/>
                        <a:t> and filter</a:t>
                      </a:r>
                      <a:endParaRPr sz="1100"/>
                    </a:p>
                  </a:txBody>
                  <a:tcPr marL="0" marR="0" marT="0" marB="0" anchor="ctr" anchorCtr="0">
                    <a:lnL>
                      <a:noFill/>
                    </a:lnL>
                    <a:lnR>
                      <a:noFill/>
                    </a:lnR>
                    <a:lnT>
                      <a:noFill/>
                    </a:lnT>
                    <a:lnB>
                      <a:noFill/>
                    </a:lnB>
                    <a:noFill/>
                  </a:tcPr>
                </a:tc>
              </a:tr>
              <a:tr h="0">
                <a:tc>
                  <a:txBody>
                    <a:bodyPr/>
                    <a:p>
                      <a:r>
                        <a:rPr sz="1100"/>
                        <a:t>Custom fonts/langs</a:t>
                      </a:r>
                      <a:endParaRPr sz="1100"/>
                    </a:p>
                  </a:txBody>
                  <a:tcPr marL="0" marR="0" marT="0" marB="0" anchor="ctr" anchorCtr="0">
                    <a:lnL>
                      <a:noFill/>
                    </a:lnL>
                    <a:lnR>
                      <a:noFill/>
                    </a:lnR>
                    <a:lnT>
                      <a:noFill/>
                    </a:lnT>
                    <a:lnB>
                      <a:noFill/>
                    </a:lnB>
                    <a:noFill/>
                  </a:tcPr>
                </a:tc>
                <a:tc>
                  <a:txBody>
                    <a:bodyPr/>
                    <a:p>
                      <a:r>
                        <a:rPr sz="1100"/>
                        <a:t>Train Tesseract with new data</a:t>
                      </a:r>
                      <a:endParaRPr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0850" y="449898"/>
            <a:ext cx="5080000" cy="1632585"/>
          </a:xfrm>
          <a:prstGeom prst="rect">
            <a:avLst/>
          </a:prstGeom>
        </p:spPr>
        <p:txBody>
          <a:bodyPr>
            <a:spAutoFit/>
          </a:bodyPr>
          <a:p>
            <a:pPr marL="0" indent="0">
              <a:spcBef>
                <a:spcPts val="1000"/>
              </a:spcBef>
              <a:spcAft>
                <a:spcPts val="500"/>
              </a:spcAft>
            </a:pPr>
            <a:r>
              <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rPr>
              <a:t>Object Detection  </a:t>
            </a:r>
            <a:endPar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What is Object Detection</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Object Detection using Haar Cascade</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MobileNet SSD</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RCNN and YOLO</a:t>
            </a:r>
            <a:endParaRPr sz="1600" b="1" i="0">
              <a:solidFill>
                <a:srgbClr val="333333"/>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5824855" y="547687"/>
            <a:ext cx="5080000" cy="5789295"/>
          </a:xfrm>
          <a:prstGeom prst="rect">
            <a:avLst/>
          </a:prstGeom>
        </p:spPr>
        <p:txBody>
          <a:bodyPr>
            <a:spAutoFit/>
          </a:bodyPr>
          <a:p>
            <a:pPr>
              <a:spcAft>
                <a:spcPct val="60000"/>
              </a:spcAft>
            </a:pPr>
            <a:r>
              <a:rPr sz="2200" b="1"/>
              <a:t>📚 What is Object Detection?</a:t>
            </a:r>
            <a:endParaRPr sz="2200" b="1"/>
          </a:p>
          <a:p>
            <a:r>
              <a:rPr sz="1600"/>
              <a:t>Object Detection is a computer vision technique that involves identifying and locating objects within an image or video. The goal is not only to recognize the objects (like in image classification) but also to determine the positions (bounding boxes) where these objects are found in the image.</a:t>
            </a:r>
            <a:endParaRPr sz="1600"/>
          </a:p>
          <a:p>
            <a:pPr>
              <a:spcAft>
                <a:spcPct val="60000"/>
              </a:spcAft>
            </a:pPr>
            <a:r>
              <a:rPr sz="2200" b="1"/>
              <a:t>Key Tasks in Object Detection:</a:t>
            </a:r>
            <a:endParaRPr sz="2200" b="1"/>
          </a:p>
          <a:p>
            <a:pPr>
              <a:buAutoNum type="arabicPeriod"/>
            </a:pPr>
            <a:r>
              <a:rPr sz="1600"/>
              <a:t>Classification: Recognize what objects are in the image.</a:t>
            </a:r>
            <a:endParaRPr sz="1600"/>
          </a:p>
          <a:p>
            <a:pPr>
              <a:buAutoNum type="arabicPeriod"/>
            </a:pPr>
            <a:r>
              <a:rPr sz="1600"/>
              <a:t>Localization: Find where the objects are in the image using bounding boxes.</a:t>
            </a:r>
            <a:endParaRPr sz="1600"/>
          </a:p>
          <a:p>
            <a:pPr>
              <a:buAutoNum type="arabicPeriod"/>
            </a:pPr>
            <a:r>
              <a:rPr sz="1600"/>
              <a:t>Tracking (in video): Keep track of the objects as they move across frames.</a:t>
            </a:r>
            <a:endParaRPr sz="1600"/>
          </a:p>
          <a:p>
            <a:pPr>
              <a:spcAft>
                <a:spcPct val="60000"/>
              </a:spcAft>
            </a:pPr>
            <a:r>
              <a:rPr sz="2200" b="1"/>
              <a:t>Use Cases:</a:t>
            </a:r>
            <a:endParaRPr sz="2200" b="1"/>
          </a:p>
          <a:p>
            <a:pPr>
              <a:buFont typeface="Arial" panose="020B0604020202020204"/>
              <a:buChar char="•"/>
            </a:pPr>
            <a:r>
              <a:rPr sz="1600"/>
              <a:t>Self-driving cars: Detecting pedestrians, cars, traffic signs.</a:t>
            </a:r>
            <a:endParaRPr sz="1600"/>
          </a:p>
          <a:p>
            <a:pPr>
              <a:buFont typeface="Arial" panose="020B0604020202020204"/>
              <a:buChar char="•"/>
            </a:pPr>
            <a:r>
              <a:rPr sz="1600"/>
              <a:t>Face detection in photos.</a:t>
            </a:r>
            <a:endParaRPr sz="1600"/>
          </a:p>
          <a:p>
            <a:pPr>
              <a:buFont typeface="Arial" panose="020B0604020202020204"/>
              <a:buChar char="•"/>
            </a:pPr>
            <a:r>
              <a:rPr sz="1600"/>
              <a:t>Surveillance cameras.</a:t>
            </a:r>
            <a:endParaRPr sz="1600"/>
          </a:p>
          <a:p>
            <a:pPr>
              <a:buFont typeface="Arial" panose="020B0604020202020204"/>
              <a:buChar char="•"/>
            </a:pPr>
            <a:r>
              <a:rPr sz="1600"/>
              <a:t>Image analysis in medical fields.</a:t>
            </a:r>
            <a:endParaRPr sz="1600"/>
          </a:p>
          <a:p>
            <a:pPr>
              <a:buFont typeface="Arial" panose="020B0604020202020204"/>
              <a:buChar char="•"/>
            </a:pPr>
            <a:r>
              <a:rPr sz="1600"/>
              <a:t>Retail: Automated checkout systems.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145415"/>
            <a:ext cx="8037830" cy="460375"/>
          </a:xfrm>
          <a:prstGeom prst="rect">
            <a:avLst/>
          </a:prstGeom>
        </p:spPr>
        <p:txBody>
          <a:bodyPr wrap="square">
            <a:spAutoFit/>
          </a:bodyPr>
          <a:p>
            <a:r>
              <a:rPr sz="2400" b="1">
                <a:effectLst>
                  <a:outerShdw blurRad="38100" dist="38100" dir="2700000" algn="tl">
                    <a:srgbClr val="000000">
                      <a:alpha val="43137"/>
                    </a:srgbClr>
                  </a:outerShdw>
                </a:effectLst>
              </a:rPr>
              <a:t>🏞️ Object Detection using Haar Cascade</a:t>
            </a:r>
            <a:endParaRPr sz="2400" b="1">
              <a:effectLst>
                <a:outerShdw blurRad="38100" dist="38100" dir="2700000" algn="tl">
                  <a:srgbClr val="000000">
                    <a:alpha val="43137"/>
                  </a:srgbClr>
                </a:outerShdw>
              </a:effectLst>
            </a:endParaRPr>
          </a:p>
        </p:txBody>
      </p:sp>
      <p:sp>
        <p:nvSpPr>
          <p:cNvPr id="3" name="Text Box 2"/>
          <p:cNvSpPr txBox="1"/>
          <p:nvPr/>
        </p:nvSpPr>
        <p:spPr>
          <a:xfrm>
            <a:off x="314325" y="605790"/>
            <a:ext cx="6388100" cy="6289040"/>
          </a:xfrm>
          <a:prstGeom prst="rect">
            <a:avLst/>
          </a:prstGeom>
        </p:spPr>
        <p:txBody>
          <a:bodyPr wrap="square">
            <a:spAutoFit/>
          </a:bodyPr>
          <a:p>
            <a:r>
              <a:rPr sz="1600"/>
              <a:t>Haar Cascades are a machine learning object detection method used to identify objects in images or video. Haar Cascade Classifiers were popularized by the OpenCV library and are often used for tasks like face detection.</a:t>
            </a:r>
            <a:endParaRPr sz="1600"/>
          </a:p>
          <a:p>
            <a:pPr>
              <a:spcAft>
                <a:spcPct val="60000"/>
              </a:spcAft>
            </a:pPr>
            <a:r>
              <a:rPr sz="1900" b="1"/>
              <a:t>How Haar Cascade works:</a:t>
            </a:r>
            <a:endParaRPr sz="1900" b="1"/>
          </a:p>
          <a:p>
            <a:pPr>
              <a:buAutoNum type="arabicPeriod"/>
            </a:pPr>
            <a:r>
              <a:rPr sz="1600"/>
              <a:t>Haar Features: A set of features (based on rectangles) used to represent parts of an image. These features capture information like edges, lines, and regions of interest.</a:t>
            </a:r>
            <a:endParaRPr sz="1600"/>
          </a:p>
          <a:p>
            <a:pPr>
              <a:buAutoNum type="arabicPeriod"/>
            </a:pPr>
            <a:endParaRPr sz="1600"/>
          </a:p>
          <a:p>
            <a:pPr>
              <a:buAutoNum type="arabicPeriod"/>
            </a:pPr>
            <a:r>
              <a:rPr sz="1600"/>
              <a:t>Cascade Classifier: A sequence of increasingly complex classifiers used to detect an object at different stages. It is called a "cascade" because each classifier in the series focuses on progressively more difficult parts of the object.</a:t>
            </a:r>
            <a:endParaRPr sz="1600"/>
          </a:p>
          <a:p>
            <a:pPr>
              <a:buAutoNum type="arabicPeriod"/>
            </a:pPr>
            <a:endParaRPr sz="1600"/>
          </a:p>
          <a:p>
            <a:pPr>
              <a:buAutoNum type="arabicPeriod"/>
            </a:pPr>
            <a:r>
              <a:rPr sz="1600"/>
              <a:t>Training: Haar Cascade classifiers are trained on a large number of positive and negative samples.</a:t>
            </a:r>
            <a:endParaRPr sz="1600"/>
          </a:p>
          <a:p>
            <a:pPr>
              <a:spcAft>
                <a:spcPct val="60000"/>
              </a:spcAft>
            </a:pPr>
            <a:r>
              <a:rPr sz="1900" b="1"/>
              <a:t>Advantages:</a:t>
            </a:r>
            <a:endParaRPr sz="1900" b="1"/>
          </a:p>
          <a:p>
            <a:pPr>
              <a:buFont typeface="Arial" panose="020B0604020202020204"/>
              <a:buChar char="•"/>
            </a:pPr>
            <a:r>
              <a:rPr sz="1600"/>
              <a:t>Simple to implement.</a:t>
            </a:r>
            <a:endParaRPr sz="1600"/>
          </a:p>
          <a:p>
            <a:pPr>
              <a:buFont typeface="Arial" panose="020B0604020202020204"/>
              <a:buChar char="•"/>
            </a:pPr>
            <a:r>
              <a:rPr sz="1600"/>
              <a:t>Fast processing for tasks like face detection.</a:t>
            </a:r>
            <a:endParaRPr sz="1600"/>
          </a:p>
          <a:p>
            <a:pPr>
              <a:spcAft>
                <a:spcPct val="60000"/>
              </a:spcAft>
            </a:pPr>
            <a:r>
              <a:rPr sz="1900" b="1"/>
              <a:t>Limitations:</a:t>
            </a:r>
            <a:endParaRPr sz="1900" b="1"/>
          </a:p>
          <a:p>
            <a:pPr>
              <a:buFont typeface="Arial" panose="020B0604020202020204"/>
              <a:buChar char="•"/>
            </a:pPr>
            <a:r>
              <a:rPr sz="1600"/>
              <a:t>Limited to simpler tasks and low-quality images.</a:t>
            </a:r>
            <a:endParaRPr sz="1600"/>
          </a:p>
          <a:p>
            <a:pPr>
              <a:buFont typeface="Arial" panose="020B0604020202020204"/>
              <a:buChar char="•"/>
            </a:pPr>
            <a:r>
              <a:rPr sz="1600"/>
              <a:t>Struggles with complex or varied objects.</a:t>
            </a:r>
            <a:endParaRPr sz="1600"/>
          </a:p>
        </p:txBody>
      </p:sp>
      <p:sp>
        <p:nvSpPr>
          <p:cNvPr id="4" name="Text Box 3"/>
          <p:cNvSpPr txBox="1"/>
          <p:nvPr/>
        </p:nvSpPr>
        <p:spPr>
          <a:xfrm>
            <a:off x="6587490" y="335915"/>
            <a:ext cx="5604510" cy="6739255"/>
          </a:xfrm>
          <a:prstGeom prst="rect">
            <a:avLst/>
          </a:prstGeom>
          <a:noFill/>
        </p:spPr>
        <p:txBody>
          <a:bodyPr wrap="square" rtlCol="0" anchor="t">
            <a:spAutoFit/>
          </a:bodyPr>
          <a:p>
            <a:r>
              <a:rPr lang="en-US" altLang="en-US"/>
              <a:t>import cv2</a:t>
            </a:r>
            <a:endParaRPr lang="en-US" altLang="en-US"/>
          </a:p>
          <a:p>
            <a:endParaRPr lang="en-US" altLang="en-US"/>
          </a:p>
          <a:p>
            <a:r>
              <a:rPr lang="en-US" altLang="en-US"/>
              <a:t># Load pre-trained Haar Cascade classifier for face detection</a:t>
            </a:r>
            <a:endParaRPr lang="en-US" altLang="en-US"/>
          </a:p>
          <a:p>
            <a:r>
              <a:rPr lang="en-US" altLang="en-US"/>
              <a:t>face_cascade = cv2.CascadeClassifier(cv2.data.haarcascades + 'haarcascade_frontalface_default.xml')</a:t>
            </a:r>
            <a:endParaRPr lang="en-US" altLang="en-US"/>
          </a:p>
          <a:p>
            <a:endParaRPr lang="en-US" altLang="en-US"/>
          </a:p>
          <a:p>
            <a:r>
              <a:rPr lang="en-US" altLang="en-US"/>
              <a:t># Read image</a:t>
            </a:r>
            <a:endParaRPr lang="en-US" altLang="en-US"/>
          </a:p>
          <a:p>
            <a:r>
              <a:rPr lang="en-US" altLang="en-US"/>
              <a:t>image = cv2.imread('image.jpg')</a:t>
            </a:r>
            <a:endParaRPr lang="en-US" altLang="en-US"/>
          </a:p>
          <a:p>
            <a:r>
              <a:rPr lang="en-US" altLang="en-US"/>
              <a:t>gray = cv2.cvtColor(image, cv2.COLOR_BGR2GRAY)</a:t>
            </a:r>
            <a:endParaRPr lang="en-US" altLang="en-US"/>
          </a:p>
          <a:p>
            <a:endParaRPr lang="en-US" altLang="en-US"/>
          </a:p>
          <a:p>
            <a:r>
              <a:rPr lang="en-US" altLang="en-US"/>
              <a:t># Detect faces</a:t>
            </a:r>
            <a:endParaRPr lang="en-US" altLang="en-US"/>
          </a:p>
          <a:p>
            <a:r>
              <a:rPr lang="en-US" altLang="en-US"/>
              <a:t>faces = face_cascade.detectMultiScale(gray, 1.3, 5)</a:t>
            </a:r>
            <a:endParaRPr lang="en-US" altLang="en-US"/>
          </a:p>
          <a:p>
            <a:endParaRPr lang="en-US" altLang="en-US"/>
          </a:p>
          <a:p>
            <a:r>
              <a:rPr lang="en-US" altLang="en-US"/>
              <a:t># Draw rectangle around the faces</a:t>
            </a:r>
            <a:endParaRPr lang="en-US" altLang="en-US"/>
          </a:p>
          <a:p>
            <a:r>
              <a:rPr lang="en-US" altLang="en-US"/>
              <a:t>for (x, y, w, h) in faces:</a:t>
            </a:r>
            <a:endParaRPr lang="en-US" altLang="en-US"/>
          </a:p>
          <a:p>
            <a:r>
              <a:rPr lang="en-US" altLang="en-US"/>
              <a:t>    cv2.rectangle(image, (x, y), (x+w, y+h), (255, 0, 0), 2)</a:t>
            </a:r>
            <a:endParaRPr lang="en-US" altLang="en-US"/>
          </a:p>
          <a:p>
            <a:endParaRPr lang="en-US" altLang="en-US"/>
          </a:p>
          <a:p>
            <a:r>
              <a:rPr lang="en-US" altLang="en-US"/>
              <a:t># Display result</a:t>
            </a:r>
            <a:endParaRPr lang="en-US" altLang="en-US"/>
          </a:p>
          <a:p>
            <a:r>
              <a:rPr lang="en-US" altLang="en-US"/>
              <a:t>cv2.imshow('Image', image)</a:t>
            </a:r>
            <a:endParaRPr lang="en-US" altLang="en-US"/>
          </a:p>
          <a:p>
            <a:r>
              <a:rPr lang="en-US" altLang="en-US"/>
              <a:t>cv2.waitKey(0)</a:t>
            </a:r>
            <a:endParaRPr lang="en-US" altLang="en-US"/>
          </a:p>
          <a:p>
            <a:r>
              <a:rPr lang="en-US" altLang="en-US"/>
              <a:t>cv2.destroyAllWindows()</a:t>
            </a:r>
            <a:endParaRPr lang="en-US" alt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10" y="429895"/>
            <a:ext cx="5791200" cy="5585460"/>
          </a:xfrm>
          <a:prstGeom prst="rect">
            <a:avLst/>
          </a:prstGeom>
        </p:spPr>
        <p:txBody>
          <a:bodyPr wrap="square">
            <a:noAutofit/>
          </a:bodyPr>
          <a:p>
            <a:r>
              <a:rPr sz="1600"/>
              <a:t>MobileNet SSD is a popular lightweight deep learning model used for real-time object detection on mobile devices and embedded systems. It's built using a combination of MobileNet (a lightweight architecture) and the SSD framework (a fast detection framework).</a:t>
            </a:r>
            <a:endParaRPr sz="1600"/>
          </a:p>
          <a:p>
            <a:pPr>
              <a:spcAft>
                <a:spcPct val="60000"/>
              </a:spcAft>
            </a:pPr>
            <a:r>
              <a:rPr sz="1900" b="1"/>
              <a:t>How it works:</a:t>
            </a:r>
            <a:endParaRPr sz="1900" b="1"/>
          </a:p>
          <a:p>
            <a:pPr>
              <a:buFont typeface="Arial" panose="020B0604020202020204"/>
              <a:buChar char="•"/>
            </a:pPr>
            <a:r>
              <a:rPr sz="1600"/>
              <a:t>MobileNet: Efficient convolutional neural network (CNN) designed for mobile and embedded applications, with fewer parameters than traditional models.</a:t>
            </a:r>
            <a:endParaRPr sz="1600"/>
          </a:p>
          <a:p>
            <a:pPr>
              <a:buFont typeface="Arial" panose="020B0604020202020204"/>
              <a:buChar char="•"/>
            </a:pPr>
            <a:endParaRPr sz="1600"/>
          </a:p>
          <a:p>
            <a:pPr>
              <a:buFont typeface="Arial" panose="020B0604020202020204"/>
              <a:buChar char="•"/>
            </a:pPr>
            <a:r>
              <a:rPr sz="1600"/>
              <a:t>SSD: A framework for object detection that divides the image into a grid and performs detection on multiple scales simultaneously.</a:t>
            </a:r>
            <a:endParaRPr sz="1600"/>
          </a:p>
          <a:p>
            <a:pPr>
              <a:spcAft>
                <a:spcPct val="60000"/>
              </a:spcAft>
            </a:pPr>
            <a:r>
              <a:rPr sz="1900" b="1"/>
              <a:t>Advantages:</a:t>
            </a:r>
            <a:endParaRPr sz="1900" b="1"/>
          </a:p>
          <a:p>
            <a:pPr>
              <a:buFont typeface="Arial" panose="020B0604020202020204"/>
              <a:buChar char="•"/>
            </a:pPr>
            <a:r>
              <a:rPr sz="1600"/>
              <a:t>Real-time detection.</a:t>
            </a:r>
            <a:endParaRPr sz="1600"/>
          </a:p>
          <a:p>
            <a:pPr>
              <a:buFont typeface="Arial" panose="020B0604020202020204"/>
              <a:buChar char="•"/>
            </a:pPr>
            <a:r>
              <a:rPr sz="1600"/>
              <a:t>Lightweight and efficient for mobile devices.</a:t>
            </a:r>
            <a:endParaRPr sz="1600"/>
          </a:p>
          <a:p>
            <a:pPr>
              <a:buFont typeface="Arial" panose="020B0604020202020204"/>
              <a:buChar char="•"/>
            </a:pPr>
            <a:r>
              <a:rPr sz="1600"/>
              <a:t>Can detect multiple objects in an image.</a:t>
            </a:r>
            <a:endParaRPr sz="1600"/>
          </a:p>
          <a:p>
            <a:pPr>
              <a:spcAft>
                <a:spcPct val="60000"/>
              </a:spcAft>
            </a:pPr>
            <a:r>
              <a:rPr sz="1900" b="1"/>
              <a:t>Limitations:</a:t>
            </a:r>
            <a:endParaRPr sz="1900" b="1"/>
          </a:p>
          <a:p>
            <a:pPr>
              <a:buFont typeface="Arial" panose="020B0604020202020204"/>
              <a:buChar char="•"/>
            </a:pPr>
            <a:r>
              <a:rPr sz="1600"/>
              <a:t>Might not be as accurate as larger models like Faster R-CNN.</a:t>
            </a:r>
            <a:endParaRPr sz="1600"/>
          </a:p>
          <a:p>
            <a:pPr>
              <a:buFont typeface="Arial" panose="020B0604020202020204"/>
              <a:buChar char="•"/>
            </a:pPr>
            <a:r>
              <a:rPr sz="1600"/>
              <a:t>Performance drops with higher resolution images.</a:t>
            </a:r>
            <a:endParaRPr sz="1600"/>
          </a:p>
        </p:txBody>
      </p:sp>
      <p:sp>
        <p:nvSpPr>
          <p:cNvPr id="3" name="Text Box 2"/>
          <p:cNvSpPr txBox="1"/>
          <p:nvPr/>
        </p:nvSpPr>
        <p:spPr>
          <a:xfrm>
            <a:off x="5788025" y="0"/>
            <a:ext cx="6403340" cy="7016115"/>
          </a:xfrm>
          <a:prstGeom prst="rect">
            <a:avLst/>
          </a:prstGeom>
          <a:noFill/>
        </p:spPr>
        <p:txBody>
          <a:bodyPr wrap="square" rtlCol="0" anchor="t">
            <a:spAutoFit/>
          </a:bodyPr>
          <a:p>
            <a:r>
              <a:rPr lang="en-US" altLang="en-US"/>
              <a:t>import cv2</a:t>
            </a:r>
            <a:endParaRPr lang="en-US" altLang="en-US"/>
          </a:p>
          <a:p>
            <a:r>
              <a:rPr lang="en-US" altLang="en-US"/>
              <a:t># Load MobileNet SSD pre-trained model</a:t>
            </a:r>
            <a:endParaRPr lang="en-US" altLang="en-US"/>
          </a:p>
          <a:p>
            <a:r>
              <a:rPr lang="en-US" altLang="en-US"/>
              <a:t>net = cv2.dnn.readNetFromCaffe('deploy.prototxt', 'mobilenet_iter_73000.caffemodel')</a:t>
            </a:r>
            <a:endParaRPr lang="en-US" altLang="en-US"/>
          </a:p>
          <a:p>
            <a:r>
              <a:rPr lang="en-US" altLang="en-US" b="1"/>
              <a:t># Load image</a:t>
            </a:r>
            <a:endParaRPr lang="en-US" altLang="en-US" b="1"/>
          </a:p>
          <a:p>
            <a:r>
              <a:rPr lang="en-US" altLang="en-US"/>
              <a:t>image = cv2.imread('image.jpg')</a:t>
            </a:r>
            <a:endParaRPr lang="en-US" altLang="en-US"/>
          </a:p>
          <a:p>
            <a:r>
              <a:rPr lang="en-US" altLang="en-US"/>
              <a:t>(h, w) = image.shape[:2]</a:t>
            </a:r>
            <a:endParaRPr lang="en-US" altLang="en-US"/>
          </a:p>
          <a:p>
            <a:r>
              <a:rPr lang="en-US" altLang="en-US" b="1"/>
              <a:t># Prepare image for MobileNet SSD</a:t>
            </a:r>
            <a:endParaRPr lang="en-US" altLang="en-US" b="1"/>
          </a:p>
          <a:p>
            <a:r>
              <a:rPr lang="en-US" altLang="en-US"/>
              <a:t>blob = cv2.dnn.blobFromImage(image, 0.007843, (300, 300), 127.5, 127.5, 127.5, 0)</a:t>
            </a:r>
            <a:endParaRPr lang="en-US" altLang="en-US"/>
          </a:p>
          <a:p>
            <a:r>
              <a:rPr lang="en-US" altLang="en-US" b="1"/>
              <a:t># Perform detection</a:t>
            </a:r>
            <a:endParaRPr lang="en-US" altLang="en-US" b="1"/>
          </a:p>
          <a:p>
            <a:r>
              <a:rPr lang="en-US" altLang="en-US"/>
              <a:t>net.setInput(blob)</a:t>
            </a:r>
            <a:endParaRPr lang="en-US" altLang="en-US"/>
          </a:p>
          <a:p>
            <a:r>
              <a:rPr lang="en-US" altLang="en-US"/>
              <a:t>detections = net.forward()</a:t>
            </a:r>
            <a:endParaRPr lang="en-US" altLang="en-US"/>
          </a:p>
          <a:p>
            <a:endParaRPr lang="en-US" altLang="en-US"/>
          </a:p>
          <a:p>
            <a:r>
              <a:rPr lang="en-US" altLang="en-US"/>
              <a:t># Loop through detections and draw bounding boxes</a:t>
            </a:r>
            <a:endParaRPr lang="en-US" altLang="en-US"/>
          </a:p>
          <a:p>
            <a:r>
              <a:rPr lang="en-US" altLang="en-US"/>
              <a:t>for i in range(detections.shape[2]):</a:t>
            </a:r>
            <a:endParaRPr lang="en-US" altLang="en-US"/>
          </a:p>
          <a:p>
            <a:r>
              <a:rPr lang="en-US" altLang="en-US"/>
              <a:t>    confidence = detections[0, 0, i, 2]</a:t>
            </a:r>
            <a:endParaRPr lang="en-US" altLang="en-US"/>
          </a:p>
          <a:p>
            <a:r>
              <a:rPr lang="en-US" altLang="en-US"/>
              <a:t>    if confidence &gt; 0.2:</a:t>
            </a:r>
            <a:endParaRPr lang="en-US" altLang="en-US"/>
          </a:p>
          <a:p>
            <a:r>
              <a:rPr lang="en-US" altLang="en-US"/>
              <a:t>        box = detections[0, 0, i, 3:7] * np.array([w, h, w, h])</a:t>
            </a:r>
            <a:endParaRPr lang="en-US" altLang="en-US"/>
          </a:p>
          <a:p>
            <a:r>
              <a:rPr lang="en-US" altLang="en-US"/>
              <a:t>        (startX, startY, endX, endY) = box.astype("int")</a:t>
            </a:r>
            <a:endParaRPr lang="en-US" altLang="en-US"/>
          </a:p>
          <a:p>
            <a:r>
              <a:rPr lang="en-US" altLang="en-US"/>
              <a:t>        cv2.rectangle(image, (startX, startY), (endX, endY), (0, 255, 0), 2)</a:t>
            </a:r>
            <a:endParaRPr lang="en-US" altLang="en-US"/>
          </a:p>
          <a:p>
            <a:r>
              <a:rPr lang="en-US" altLang="en-US"/>
              <a:t>cv2.imshow("MobileNet SSD", image)</a:t>
            </a:r>
            <a:endParaRPr lang="en-US" altLang="en-US"/>
          </a:p>
          <a:p>
            <a:r>
              <a:rPr lang="en-US" altLang="en-US"/>
              <a:t>cv2.waitKey(0)</a:t>
            </a:r>
            <a:endParaRPr lang="en-US" altLang="en-US"/>
          </a:p>
          <a:p>
            <a:r>
              <a:rPr lang="en-US" altLang="en-US"/>
              <a:t>cv2.destroyAllWindows()</a:t>
            </a:r>
            <a:endParaRPr lang="en-US"/>
          </a:p>
        </p:txBody>
      </p:sp>
      <p:sp>
        <p:nvSpPr>
          <p:cNvPr id="4" name="Text Box 3"/>
          <p:cNvSpPr txBox="1"/>
          <p:nvPr/>
        </p:nvSpPr>
        <p:spPr>
          <a:xfrm>
            <a:off x="0" y="0"/>
            <a:ext cx="6096000" cy="429895"/>
          </a:xfrm>
          <a:prstGeom prst="rect">
            <a:avLst/>
          </a:prstGeom>
          <a:noFill/>
        </p:spPr>
        <p:txBody>
          <a:bodyPr wrap="square" rtlCol="0" anchor="t">
            <a:spAutoFit/>
          </a:bodyPr>
          <a:p>
            <a:pPr>
              <a:spcAft>
                <a:spcPct val="60000"/>
              </a:spcAft>
            </a:pPr>
            <a:r>
              <a:rPr sz="2200" b="1">
                <a:solidFill>
                  <a:schemeClr val="accent1">
                    <a:lumMod val="50000"/>
                  </a:schemeClr>
                </a:solidFill>
                <a:sym typeface="+mn-ea"/>
              </a:rPr>
              <a:t>📱 MobileNet SSD (Single Shot Multibox Detector)</a:t>
            </a:r>
            <a:endParaRPr lang="en-US" sz="2200" b="1">
              <a:solidFill>
                <a:schemeClr val="accent1">
                  <a:lumMod val="50000"/>
                </a:schemeClr>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5890260"/>
          </a:xfrm>
          <a:prstGeom prst="rect">
            <a:avLst/>
          </a:prstGeom>
        </p:spPr>
        <p:txBody>
          <a:bodyPr>
            <a:spAutoFit/>
          </a:bodyPr>
          <a:p>
            <a:pPr>
              <a:spcAft>
                <a:spcPct val="60000"/>
              </a:spcAft>
            </a:pPr>
            <a:r>
              <a:rPr sz="2200" b="1">
                <a:solidFill>
                  <a:schemeClr val="accent1">
                    <a:lumMod val="50000"/>
                  </a:schemeClr>
                </a:solidFill>
              </a:rPr>
              <a:t>🤖 RCNN (Region-based CNN)</a:t>
            </a:r>
            <a:endParaRPr sz="2200" b="1">
              <a:solidFill>
                <a:schemeClr val="accent1">
                  <a:lumMod val="50000"/>
                </a:schemeClr>
              </a:solidFill>
            </a:endParaRPr>
          </a:p>
          <a:p>
            <a:r>
              <a:rPr sz="1600"/>
              <a:t>RCNN (Region-based Convolutional Neural Network) is one of the earliest deep learning-based object detection methods. It divides the image into regions of interest (RoIs) and applies CNNs on each region for object classification.</a:t>
            </a:r>
            <a:endParaRPr sz="1600"/>
          </a:p>
          <a:p>
            <a:pPr>
              <a:spcAft>
                <a:spcPct val="60000"/>
              </a:spcAft>
            </a:pPr>
            <a:r>
              <a:rPr sz="1900" b="1"/>
              <a:t>How it works:</a:t>
            </a:r>
            <a:endParaRPr sz="1900" b="1"/>
          </a:p>
          <a:p>
            <a:pPr>
              <a:buAutoNum type="arabicPeriod"/>
            </a:pPr>
            <a:r>
              <a:rPr sz="1600"/>
              <a:t>Selective Search: Proposes regions (bounding boxes) that could contain objects.</a:t>
            </a:r>
            <a:endParaRPr sz="1600"/>
          </a:p>
          <a:p>
            <a:pPr>
              <a:buAutoNum type="arabicPeriod"/>
            </a:pPr>
            <a:r>
              <a:rPr sz="1600"/>
              <a:t>CNN-based Feature Extraction: Each region is passed through a CNN to extract features.</a:t>
            </a:r>
            <a:endParaRPr sz="1600"/>
          </a:p>
          <a:p>
            <a:pPr>
              <a:buAutoNum type="arabicPeriod"/>
            </a:pPr>
            <a:r>
              <a:rPr sz="1600"/>
              <a:t>Classification: The extracted features are passed to a classifier (like SVM) to identify the object.</a:t>
            </a:r>
            <a:endParaRPr sz="1600"/>
          </a:p>
          <a:p>
            <a:pPr>
              <a:spcAft>
                <a:spcPct val="60000"/>
              </a:spcAft>
            </a:pPr>
            <a:r>
              <a:rPr sz="1900" b="1"/>
              <a:t>Advantages:</a:t>
            </a:r>
            <a:endParaRPr sz="1900" b="1"/>
          </a:p>
          <a:p>
            <a:pPr>
              <a:buFont typeface="Arial" panose="020B0604020202020204"/>
              <a:buChar char="•"/>
            </a:pPr>
            <a:r>
              <a:rPr sz="1600"/>
              <a:t>High accuracy for object detection.</a:t>
            </a:r>
            <a:endParaRPr sz="1600"/>
          </a:p>
          <a:p>
            <a:pPr>
              <a:buFont typeface="Arial" panose="020B0604020202020204"/>
              <a:buChar char="•"/>
            </a:pPr>
            <a:r>
              <a:rPr sz="1600"/>
              <a:t>Works well for both classification and localization.</a:t>
            </a:r>
            <a:endParaRPr sz="1600"/>
          </a:p>
          <a:p>
            <a:pPr>
              <a:spcAft>
                <a:spcPct val="60000"/>
              </a:spcAft>
            </a:pPr>
            <a:r>
              <a:rPr sz="1900" b="1"/>
              <a:t>Limitations:</a:t>
            </a:r>
            <a:endParaRPr sz="1900" b="1"/>
          </a:p>
          <a:p>
            <a:pPr>
              <a:buFont typeface="Arial" panose="020B0604020202020204"/>
              <a:buChar char="•"/>
            </a:pPr>
            <a:r>
              <a:rPr sz="1600"/>
              <a:t>Slow: Multiple steps (region proposal, CNN extraction, etc.) lead to high computational costs.</a:t>
            </a:r>
            <a:endParaRPr sz="1600"/>
          </a:p>
          <a:p>
            <a:pPr>
              <a:buFont typeface="Arial" panose="020B0604020202020204"/>
              <a:buChar char="•"/>
            </a:pPr>
            <a:r>
              <a:rPr sz="1600"/>
              <a:t>Requires significant computational resources.</a:t>
            </a:r>
            <a:endParaRPr sz="1600"/>
          </a:p>
        </p:txBody>
      </p:sp>
      <p:sp>
        <p:nvSpPr>
          <p:cNvPr id="3" name="Text Box 2"/>
          <p:cNvSpPr txBox="1"/>
          <p:nvPr/>
        </p:nvSpPr>
        <p:spPr>
          <a:xfrm>
            <a:off x="6591300" y="521970"/>
            <a:ext cx="5026025" cy="1198880"/>
          </a:xfrm>
          <a:prstGeom prst="rect">
            <a:avLst/>
          </a:prstGeom>
          <a:noFill/>
        </p:spPr>
        <p:txBody>
          <a:bodyPr wrap="square" rtlCol="0">
            <a:spAutoFit/>
          </a:bodyPr>
          <a:p>
            <a:r>
              <a:rPr lang="en-US" altLang="en-US"/>
              <a:t>R-CNN Explained</a:t>
            </a:r>
            <a:endParaRPr lang="en-US" altLang="en-US"/>
          </a:p>
          <a:p>
            <a:r>
              <a:rPr lang="en-US" altLang="en-US"/>
              <a:t>https://youtu.be/5DvljLV4S1E?feature=shared</a:t>
            </a:r>
            <a:endParaRPr lang="en-US" altLang="en-US"/>
          </a:p>
          <a:p>
            <a:endParaRPr lang="en-US" altLang="en-US"/>
          </a:p>
          <a:p>
            <a:r>
              <a:rPr lang="en-US" altLang="en-US">
                <a:sym typeface="+mn-ea"/>
              </a:rPr>
              <a:t>Fast  R-CNN , </a:t>
            </a:r>
            <a:r>
              <a:rPr lang="en-US" altLang="en-US"/>
              <a:t>Faster  R-CNN </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730" y="0"/>
            <a:ext cx="4516120" cy="6875145"/>
          </a:xfrm>
          <a:prstGeom prst="rect">
            <a:avLst/>
          </a:prstGeom>
        </p:spPr>
        <p:txBody>
          <a:bodyPr wrap="square">
            <a:spAutoFit/>
          </a:bodyPr>
          <a:p>
            <a:pPr>
              <a:spcAft>
                <a:spcPct val="60000"/>
              </a:spcAft>
            </a:pPr>
            <a:r>
              <a:rPr sz="2200" b="1"/>
              <a:t>⚡ YOLO (You Only Look Once)</a:t>
            </a:r>
            <a:endParaRPr sz="2200" b="1"/>
          </a:p>
          <a:p>
            <a:r>
              <a:rPr sz="1600"/>
              <a:t>YOLO is a real-time object detection system that is both fast and accurate. Unlike traditional methods (e.g., RCNN), YOLO performs detection in a single pass, which allows it to be extremely fast and suitable for real-time applications.</a:t>
            </a:r>
            <a:endParaRPr sz="1600"/>
          </a:p>
          <a:p>
            <a:pPr>
              <a:spcAft>
                <a:spcPct val="60000"/>
              </a:spcAft>
            </a:pPr>
            <a:r>
              <a:rPr sz="1900" b="1"/>
              <a:t>How it works:</a:t>
            </a:r>
            <a:endParaRPr sz="1900" b="1"/>
          </a:p>
          <a:p>
            <a:pPr>
              <a:buFont typeface="Arial" panose="020B0604020202020204"/>
              <a:buChar char="•"/>
            </a:pPr>
            <a:r>
              <a:rPr sz="1600"/>
              <a:t>Single Neural Network: YOLO divides the image into a grid and predicts bounding boxes and class probabilities for each grid cell in a single pass.</a:t>
            </a:r>
            <a:endParaRPr sz="1600"/>
          </a:p>
          <a:p>
            <a:pPr>
              <a:buFont typeface="Arial" panose="020B0604020202020204"/>
              <a:buChar char="•"/>
            </a:pPr>
            <a:endParaRPr sz="1600"/>
          </a:p>
          <a:p>
            <a:pPr>
              <a:buFont typeface="Arial" panose="020B0604020202020204"/>
              <a:buChar char="•"/>
            </a:pPr>
            <a:r>
              <a:rPr sz="1600"/>
              <a:t>Unified Prediction: All outputs (bounding boxes and class predictions) are generated at once, making it faster than traditional methods.</a:t>
            </a:r>
            <a:endParaRPr sz="1600"/>
          </a:p>
          <a:p>
            <a:pPr>
              <a:spcAft>
                <a:spcPct val="60000"/>
              </a:spcAft>
            </a:pPr>
            <a:r>
              <a:rPr sz="1900" b="1"/>
              <a:t>Advantages:</a:t>
            </a:r>
            <a:endParaRPr sz="1900" b="1"/>
          </a:p>
          <a:p>
            <a:pPr>
              <a:buFont typeface="Arial" panose="020B0604020202020204"/>
              <a:buChar char="•"/>
            </a:pPr>
            <a:r>
              <a:rPr sz="1600"/>
              <a:t>Real-time: Extremely fast, making it ideal for video processing.</a:t>
            </a:r>
            <a:endParaRPr sz="1600"/>
          </a:p>
          <a:p>
            <a:pPr>
              <a:buFont typeface="Arial" panose="020B0604020202020204"/>
              <a:buChar char="•"/>
            </a:pPr>
            <a:r>
              <a:rPr sz="1600"/>
              <a:t>Accurate: High accuracy due to unified prediction.</a:t>
            </a:r>
            <a:endParaRPr sz="1600"/>
          </a:p>
          <a:p>
            <a:pPr>
              <a:buFont typeface="Arial" panose="020B0604020202020204"/>
              <a:buChar char="•"/>
            </a:pPr>
            <a:r>
              <a:rPr sz="1600"/>
              <a:t>Works well for both small and large objects.</a:t>
            </a:r>
            <a:endParaRPr sz="1600"/>
          </a:p>
          <a:p>
            <a:pPr>
              <a:spcAft>
                <a:spcPct val="60000"/>
              </a:spcAft>
            </a:pPr>
            <a:r>
              <a:rPr sz="1900" b="1"/>
              <a:t>Limitations:</a:t>
            </a:r>
            <a:endParaRPr sz="1900" b="1"/>
          </a:p>
          <a:p>
            <a:pPr>
              <a:buFont typeface="Arial" panose="020B0604020202020204"/>
              <a:buChar char="•"/>
            </a:pPr>
            <a:r>
              <a:rPr sz="1600"/>
              <a:t>Struggles with detecting very small objects.</a:t>
            </a:r>
            <a:endParaRPr sz="1600"/>
          </a:p>
          <a:p>
            <a:pPr>
              <a:buFont typeface="Arial" panose="020B0604020202020204"/>
              <a:buChar char="•"/>
            </a:pPr>
            <a:r>
              <a:rPr sz="1600"/>
              <a:t>Can sometimes miss objects at the edges of the image.</a:t>
            </a:r>
            <a:endParaRPr sz="1600"/>
          </a:p>
        </p:txBody>
      </p:sp>
      <p:sp>
        <p:nvSpPr>
          <p:cNvPr id="3" name="Text Box 2"/>
          <p:cNvSpPr txBox="1"/>
          <p:nvPr/>
        </p:nvSpPr>
        <p:spPr>
          <a:xfrm>
            <a:off x="4752340" y="0"/>
            <a:ext cx="7903845" cy="6985635"/>
          </a:xfrm>
          <a:prstGeom prst="rect">
            <a:avLst/>
          </a:prstGeom>
          <a:noFill/>
        </p:spPr>
        <p:txBody>
          <a:bodyPr wrap="square" rtlCol="0" anchor="t">
            <a:spAutoFit/>
          </a:bodyPr>
          <a:p>
            <a:r>
              <a:rPr lang="en-US" altLang="en-US" sz="1600"/>
              <a:t>import cv2</a:t>
            </a:r>
            <a:endParaRPr lang="en-US" altLang="en-US" sz="1600"/>
          </a:p>
          <a:p>
            <a:r>
              <a:rPr lang="en-US" altLang="en-US" sz="1600"/>
              <a:t>import numpy as np</a:t>
            </a:r>
            <a:endParaRPr lang="en-US" altLang="en-US" sz="1600"/>
          </a:p>
          <a:p>
            <a:r>
              <a:rPr lang="en-US" altLang="en-US" sz="1600" b="1"/>
              <a:t># Load YOLO pre-trained model</a:t>
            </a:r>
            <a:endParaRPr lang="en-US" altLang="en-US" sz="1600" b="1"/>
          </a:p>
          <a:p>
            <a:r>
              <a:rPr lang="en-US" altLang="en-US" sz="1600"/>
              <a:t>net = cv2.dnn.readNet("yolov3.weights", "yolov3.cfg")</a:t>
            </a:r>
            <a:endParaRPr lang="en-US" altLang="en-US" sz="1600"/>
          </a:p>
          <a:p>
            <a:r>
              <a:rPr lang="en-US" altLang="en-US" sz="1600"/>
              <a:t>layer_names = net.getLayerNames()</a:t>
            </a:r>
            <a:endParaRPr lang="en-US" altLang="en-US" sz="1600"/>
          </a:p>
          <a:p>
            <a:r>
              <a:rPr lang="en-US" altLang="en-US" sz="1600"/>
              <a:t>output_layers = [layer_names[i - 1] for i in net.getUnconnectedOutLayers()]</a:t>
            </a:r>
            <a:endParaRPr lang="en-US" altLang="en-US" sz="1600"/>
          </a:p>
          <a:p>
            <a:r>
              <a:rPr lang="en-US" altLang="en-US" sz="1600" b="1"/>
              <a:t># Load image</a:t>
            </a:r>
            <a:endParaRPr lang="en-US" altLang="en-US" sz="1600" b="1"/>
          </a:p>
          <a:p>
            <a:r>
              <a:rPr lang="en-US" altLang="en-US" sz="1600"/>
              <a:t>image = cv2.imread('image.jpg')</a:t>
            </a:r>
            <a:endParaRPr lang="en-US" altLang="en-US" sz="1600"/>
          </a:p>
          <a:p>
            <a:r>
              <a:rPr lang="en-US" altLang="en-US" sz="1600"/>
              <a:t>blob = cv2.dnn.blobFromImage(image, 0.00392, (416, 416), (0, 0, 0), True, crop=False)</a:t>
            </a:r>
            <a:endParaRPr lang="en-US" altLang="en-US" sz="1600"/>
          </a:p>
          <a:p>
            <a:r>
              <a:rPr lang="en-US" altLang="en-US" sz="1600"/>
              <a:t>net.setInput(blob)</a:t>
            </a:r>
            <a:endParaRPr lang="en-US" altLang="en-US" sz="1600"/>
          </a:p>
          <a:p>
            <a:r>
              <a:rPr lang="en-US" altLang="en-US" sz="1600" b="1"/>
              <a:t># Perform detection</a:t>
            </a:r>
            <a:endParaRPr lang="en-US" altLang="en-US" sz="1600" b="1"/>
          </a:p>
          <a:p>
            <a:r>
              <a:rPr lang="en-US" altLang="en-US" sz="1600"/>
              <a:t>outs = net.forward(output_layers)</a:t>
            </a:r>
            <a:endParaRPr lang="en-US" altLang="en-US" sz="1600"/>
          </a:p>
          <a:p>
            <a:r>
              <a:rPr lang="en-US" altLang="en-US" sz="1600" b="1"/>
              <a:t># Draw bounding boxes and labels</a:t>
            </a:r>
            <a:endParaRPr lang="en-US" altLang="en-US" sz="1600" b="1"/>
          </a:p>
          <a:p>
            <a:r>
              <a:rPr lang="en-US" altLang="en-US" sz="1600"/>
              <a:t>for out in outs:</a:t>
            </a:r>
            <a:endParaRPr lang="en-US" altLang="en-US" sz="1600"/>
          </a:p>
          <a:p>
            <a:r>
              <a:rPr lang="en-US" altLang="en-US" sz="1600"/>
              <a:t>    for detection in out:</a:t>
            </a:r>
            <a:endParaRPr lang="en-US" altLang="en-US" sz="1600"/>
          </a:p>
          <a:p>
            <a:r>
              <a:rPr lang="en-US" altLang="en-US" sz="1600"/>
              <a:t>        scores = detection[5:]</a:t>
            </a:r>
            <a:endParaRPr lang="en-US" altLang="en-US" sz="1600"/>
          </a:p>
          <a:p>
            <a:r>
              <a:rPr lang="en-US" altLang="en-US" sz="1600"/>
              <a:t>        class_id = np.argmax(scores)</a:t>
            </a:r>
            <a:endParaRPr lang="en-US" altLang="en-US" sz="1600"/>
          </a:p>
          <a:p>
            <a:r>
              <a:rPr lang="en-US" altLang="en-US" sz="1600"/>
              <a:t>        confidence = scores[class_id]</a:t>
            </a:r>
            <a:endParaRPr lang="en-US" altLang="en-US" sz="1600"/>
          </a:p>
          <a:p>
            <a:r>
              <a:rPr lang="en-US" altLang="en-US" sz="1600"/>
              <a:t>        if confidence &gt; 0.5:</a:t>
            </a:r>
            <a:endParaRPr lang="en-US" altLang="en-US" sz="1600"/>
          </a:p>
          <a:p>
            <a:r>
              <a:rPr lang="en-US" altLang="en-US" sz="1600"/>
              <a:t>            center_x = int(detection[0] * image.shape[1])</a:t>
            </a:r>
            <a:endParaRPr lang="en-US" altLang="en-US" sz="1600"/>
          </a:p>
          <a:p>
            <a:r>
              <a:rPr lang="en-US" altLang="en-US" sz="1600"/>
              <a:t>            center_y = int(detection[1] * image.shape[0])</a:t>
            </a:r>
            <a:endParaRPr lang="en-US" altLang="en-US" sz="1600"/>
          </a:p>
          <a:p>
            <a:r>
              <a:rPr lang="en-US" altLang="en-US" sz="1600"/>
              <a:t>            w = int(detection[2] * image.shape[1])</a:t>
            </a:r>
            <a:endParaRPr lang="en-US" altLang="en-US" sz="1600"/>
          </a:p>
          <a:p>
            <a:r>
              <a:rPr lang="en-US" altLang="en-US" sz="1600"/>
              <a:t>            h = int(detection[3] * image.shape[0])</a:t>
            </a:r>
            <a:endParaRPr lang="en-US" altLang="en-US" sz="1600"/>
          </a:p>
          <a:p>
            <a:r>
              <a:rPr lang="en-US" altLang="en-US" sz="1600"/>
              <a:t>            cv2.rectangle(image, (center_x - w // 2, center_y - h // 2), </a:t>
            </a:r>
            <a:endParaRPr lang="en-US" altLang="en-US" sz="1600"/>
          </a:p>
          <a:p>
            <a:r>
              <a:rPr lang="en-US" altLang="en-US" sz="1600"/>
              <a:t>                          (center_x + w // 2, center_y + h // 2), (0, 255, 0), 2)</a:t>
            </a:r>
            <a:endParaRPr lang="en-US" altLang="en-US" sz="1600"/>
          </a:p>
          <a:p>
            <a:r>
              <a:rPr lang="en-US" altLang="en-US" sz="1600"/>
              <a:t>cv2.imshow("YOLO Detection", image)</a:t>
            </a:r>
            <a:endParaRPr lang="en-US" altLang="en-US" sz="1600"/>
          </a:p>
          <a:p>
            <a:r>
              <a:rPr lang="en-US" altLang="en-US" sz="1600"/>
              <a:t>cv2.waitKey(0)</a:t>
            </a:r>
            <a:endParaRPr lang="en-US" altLang="en-US" sz="1600"/>
          </a:p>
          <a:p>
            <a:r>
              <a:rPr lang="en-US" altLang="en-US" sz="1600"/>
              <a:t>cv2.destroyAllWindows()</a:t>
            </a:r>
            <a:endParaRPr lang="en-US"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1196975"/>
            <a:ext cx="8163560" cy="2893060"/>
          </a:xfrm>
          <a:prstGeom prst="rect">
            <a:avLst/>
          </a:prstGeom>
        </p:spPr>
        <p:txBody>
          <a:bodyPr wrap="square">
            <a:spAutoFit/>
          </a:bodyPr>
          <a:p>
            <a:pPr>
              <a:spcAft>
                <a:spcPct val="60000"/>
              </a:spcAft>
            </a:pPr>
            <a:r>
              <a:rPr sz="2200" b="1"/>
              <a:t>🧑‍🏫 Summary:</a:t>
            </a:r>
            <a:endParaRPr sz="2200" b="1"/>
          </a:p>
          <a:p>
            <a:pPr lvl="1">
              <a:buFont typeface="Arial" panose="020B0604020202020204"/>
              <a:buChar char="•"/>
            </a:pPr>
            <a:r>
              <a:rPr sz="1600"/>
              <a:t>Haar Cascade is a simple, fast method but works best with smaller and simpler objects.</a:t>
            </a:r>
            <a:endParaRPr sz="1600"/>
          </a:p>
          <a:p>
            <a:pPr lvl="1">
              <a:buFont typeface="Arial" panose="020B0604020202020204"/>
              <a:buChar char="•"/>
            </a:pPr>
            <a:endParaRPr sz="1600"/>
          </a:p>
          <a:p>
            <a:pPr lvl="1">
              <a:buFont typeface="Arial" panose="020B0604020202020204"/>
              <a:buChar char="•"/>
            </a:pPr>
            <a:r>
              <a:rPr sz="1600"/>
              <a:t>MobileNet SSD is efficient for real-time detection on mobile devices, but may lack accuracy compared to heavier models.</a:t>
            </a:r>
            <a:endParaRPr sz="1600"/>
          </a:p>
          <a:p>
            <a:pPr lvl="1">
              <a:buFont typeface="Arial" panose="020B0604020202020204"/>
              <a:buChar char="•"/>
            </a:pPr>
            <a:endParaRPr sz="1600"/>
          </a:p>
          <a:p>
            <a:pPr lvl="1">
              <a:buFont typeface="Arial" panose="020B0604020202020204"/>
              <a:buChar char="•"/>
            </a:pPr>
            <a:r>
              <a:rPr sz="1600"/>
              <a:t>RCNN provides high accuracy but is computationally expensive.</a:t>
            </a:r>
            <a:endParaRPr sz="1600"/>
          </a:p>
          <a:p>
            <a:pPr lvl="1">
              <a:buFont typeface="Arial" panose="020B0604020202020204"/>
              <a:buChar char="•"/>
            </a:pPr>
            <a:endParaRPr sz="1600"/>
          </a:p>
          <a:p>
            <a:pPr lvl="1">
              <a:buFont typeface="Arial" panose="020B0604020202020204"/>
              <a:buChar char="•"/>
            </a:pPr>
            <a:r>
              <a:rPr sz="1600"/>
              <a:t>YOLO is fast, real-time, and highly accurate, ideal for detecting multiple objects in videos or real-time applications.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09345" y="326390"/>
            <a:ext cx="9624060" cy="1153160"/>
          </a:xfrm>
          <a:prstGeom prst="rect">
            <a:avLst/>
          </a:prstGeom>
        </p:spPr>
        <p:txBody>
          <a:bodyPr wrap="square">
            <a:spAutoFit/>
          </a:bodyPr>
          <a:p>
            <a:pPr marL="0" indent="0">
              <a:spcBef>
                <a:spcPts val="1000"/>
              </a:spcBef>
              <a:spcAft>
                <a:spcPts val="500"/>
              </a:spcAft>
            </a:pPr>
            <a:r>
              <a:rPr lang="en-US" altLang="en-US" sz="2000" b="0" i="0">
                <a:solidFill>
                  <a:srgbClr val="333333"/>
                </a:solidFill>
                <a:latin typeface="Tomorrow"/>
                <a:ea typeface="Tomorrow"/>
              </a:rPr>
              <a:t>Image Classification - FACE RECOGNITION PROJECT  </a:t>
            </a:r>
            <a:endParaRPr lang="en-US" altLang="en-US" sz="2000" b="0" i="0">
              <a:solidFill>
                <a:srgbClr val="333333"/>
              </a:solidFill>
              <a:latin typeface="Tomorrow"/>
              <a:ea typeface="Tomorrow"/>
            </a:endParaRPr>
          </a:p>
          <a:p>
            <a:pPr marL="628650" lvl="1" indent="-171450">
              <a:spcBef>
                <a:spcPts val="1000"/>
              </a:spcBef>
              <a:spcAft>
                <a:spcPts val="500"/>
              </a:spcAft>
              <a:buFont typeface="Arial" panose="020B0604020202020204" pitchFamily="34" charset="0"/>
              <a:buChar char="•"/>
            </a:pPr>
            <a:r>
              <a:rPr lang="en-US" altLang="en-US" sz="1200" b="0" i="0">
                <a:solidFill>
                  <a:srgbClr val="333333"/>
                </a:solidFill>
                <a:latin typeface="Tomorrow"/>
                <a:ea typeface="Tomorrow"/>
              </a:rPr>
              <a:t>Haar Cascade Clasifier</a:t>
            </a:r>
            <a:endParaRPr lang="en-US" altLang="en-US" sz="1200" b="0" i="0">
              <a:solidFill>
                <a:srgbClr val="333333"/>
              </a:solidFill>
              <a:latin typeface="Tomorrow"/>
              <a:ea typeface="Tomorrow"/>
            </a:endParaRPr>
          </a:p>
          <a:p>
            <a:pPr marL="628650" lvl="1" indent="-171450">
              <a:spcBef>
                <a:spcPts val="1000"/>
              </a:spcBef>
              <a:spcAft>
                <a:spcPts val="500"/>
              </a:spcAft>
              <a:buFont typeface="Arial" panose="020B0604020202020204" pitchFamily="34" charset="0"/>
              <a:buChar char="•"/>
            </a:pPr>
            <a:r>
              <a:rPr lang="en-US" altLang="en-US" sz="1200" b="0" i="0">
                <a:solidFill>
                  <a:srgbClr val="333333"/>
                </a:solidFill>
                <a:latin typeface="Tomorrow"/>
                <a:ea typeface="Tomorrow"/>
              </a:rPr>
              <a:t>Image Classification with CNN</a:t>
            </a:r>
            <a:endParaRPr lang="en-US" altLang="en-US" sz="16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25145" y="147638"/>
            <a:ext cx="5080000" cy="1694180"/>
          </a:xfrm>
          <a:prstGeom prst="rect">
            <a:avLst/>
          </a:prstGeom>
        </p:spPr>
        <p:txBody>
          <a:bodyPr>
            <a:spAutoFit/>
          </a:bodyPr>
          <a:p>
            <a:pPr marL="0" indent="0">
              <a:spcBef>
                <a:spcPts val="1000"/>
              </a:spcBef>
              <a:spcAft>
                <a:spcPts val="500"/>
              </a:spcAft>
            </a:pPr>
            <a:r>
              <a:rPr sz="3600" b="1" i="0">
                <a:solidFill>
                  <a:srgbClr val="C00000"/>
                </a:solidFill>
                <a:latin typeface="Arial" panose="020B0604020202020204" pitchFamily="34" charset="0"/>
                <a:ea typeface="Tomorrow"/>
                <a:cs typeface="Arial" panose="020B0604020202020204" pitchFamily="34" charset="0"/>
              </a:rPr>
              <a:t>MediaPipe </a:t>
            </a:r>
            <a:r>
              <a:rPr sz="2500" b="1" i="0">
                <a:solidFill>
                  <a:srgbClr val="333333"/>
                </a:solidFill>
                <a:latin typeface="Tomorrow"/>
                <a:ea typeface="Tomorrow"/>
              </a:rPr>
              <a:t> </a:t>
            </a:r>
            <a:endParaRPr sz="25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Introduction to MediaPipe</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FaceMesh</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Hand, Pose and Holistic Models</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Assignment</a:t>
            </a:r>
            <a:endParaRPr sz="1600" b="1" i="0">
              <a:solidFill>
                <a:srgbClr val="333333"/>
              </a:solidFill>
              <a:latin typeface="Tomorrow"/>
              <a:ea typeface="Tomorrow"/>
            </a:endParaRPr>
          </a:p>
        </p:txBody>
      </p:sp>
      <p:sp>
        <p:nvSpPr>
          <p:cNvPr id="2" name="Text Box 1"/>
          <p:cNvSpPr txBox="1"/>
          <p:nvPr/>
        </p:nvSpPr>
        <p:spPr>
          <a:xfrm>
            <a:off x="1406525" y="6489700"/>
            <a:ext cx="6096000" cy="368300"/>
          </a:xfrm>
          <a:prstGeom prst="rect">
            <a:avLst/>
          </a:prstGeom>
          <a:noFill/>
        </p:spPr>
        <p:txBody>
          <a:bodyPr wrap="square" rtlCol="0" anchor="t">
            <a:spAutoFit/>
          </a:bodyPr>
          <a:p>
            <a:r>
              <a:rPr lang="en-US" altLang="en-US"/>
              <a:t>https://www.youtube.com/watch?v=3NePkYhFkiw</a:t>
            </a:r>
            <a:endParaRPr lang="en-US"/>
          </a:p>
        </p:txBody>
      </p:sp>
      <p:sp>
        <p:nvSpPr>
          <p:cNvPr id="4" name="Text Box 3"/>
          <p:cNvSpPr txBox="1"/>
          <p:nvPr/>
        </p:nvSpPr>
        <p:spPr>
          <a:xfrm>
            <a:off x="1500505" y="6121400"/>
            <a:ext cx="6096000" cy="368300"/>
          </a:xfrm>
          <a:prstGeom prst="rect">
            <a:avLst/>
          </a:prstGeom>
          <a:noFill/>
        </p:spPr>
        <p:txBody>
          <a:bodyPr wrap="square" rtlCol="0" anchor="t">
            <a:spAutoFit/>
          </a:bodyPr>
          <a:p>
            <a:r>
              <a:rPr lang="en-US" altLang="en-US"/>
              <a:t>https://learnopencv.com/introduction-to-mediapipe/</a:t>
            </a:r>
            <a:endParaRPr lang="en-US"/>
          </a:p>
        </p:txBody>
      </p:sp>
      <p:pic>
        <p:nvPicPr>
          <p:cNvPr id="5" name="Picture 4"/>
          <p:cNvPicPr/>
          <p:nvPr/>
        </p:nvPicPr>
        <p:blipFill>
          <a:blip r:embed="rId1"/>
          <a:stretch>
            <a:fillRect/>
          </a:stretch>
        </p:blipFill>
        <p:spPr>
          <a:xfrm>
            <a:off x="3032125" y="1766570"/>
            <a:ext cx="7315200" cy="4114800"/>
          </a:xfrm>
          <a:prstGeom prst="rect">
            <a:avLst/>
          </a:prstGeom>
        </p:spPr>
      </p:pic>
      <p:sp>
        <p:nvSpPr>
          <p:cNvPr id="6" name="Text Box 5"/>
          <p:cNvSpPr txBox="1"/>
          <p:nvPr/>
        </p:nvSpPr>
        <p:spPr>
          <a:xfrm>
            <a:off x="6435090" y="6489700"/>
            <a:ext cx="6096000" cy="368300"/>
          </a:xfrm>
          <a:prstGeom prst="rect">
            <a:avLst/>
          </a:prstGeom>
          <a:noFill/>
        </p:spPr>
        <p:txBody>
          <a:bodyPr wrap="square" rtlCol="0" anchor="t">
            <a:spAutoFit/>
          </a:bodyPr>
          <a:p>
            <a:r>
              <a:rPr lang="en-US" altLang="en-US"/>
              <a:t>https://www.youtube.com/watch?v=WKr8qOJvNas</a:t>
            </a:r>
            <a:endParaRPr lang="en-US"/>
          </a:p>
        </p:txBody>
      </p:sp>
      <p:sp>
        <p:nvSpPr>
          <p:cNvPr id="7" name="Text Box 6"/>
          <p:cNvSpPr txBox="1"/>
          <p:nvPr/>
        </p:nvSpPr>
        <p:spPr>
          <a:xfrm>
            <a:off x="1626235" y="5753100"/>
            <a:ext cx="8018780" cy="368300"/>
          </a:xfrm>
          <a:prstGeom prst="rect">
            <a:avLst/>
          </a:prstGeom>
          <a:noFill/>
        </p:spPr>
        <p:txBody>
          <a:bodyPr wrap="square" rtlCol="0" anchor="t">
            <a:spAutoFit/>
          </a:bodyPr>
          <a:p>
            <a:r>
              <a:rPr lang="en-US" altLang="en-US"/>
              <a:t>https://mediapipe.readthedocs.io/en/latest/solutions/face_mesh.html</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770" y="0"/>
            <a:ext cx="5080000" cy="3260090"/>
          </a:xfrm>
          <a:prstGeom prst="rect">
            <a:avLst/>
          </a:prstGeom>
        </p:spPr>
        <p:txBody>
          <a:bodyPr>
            <a:spAutoFit/>
          </a:bodyPr>
          <a:p>
            <a:pPr>
              <a:spcAft>
                <a:spcPct val="60000"/>
              </a:spcAft>
            </a:pPr>
            <a:r>
              <a:rPr sz="2300" b="1"/>
              <a:t>🧠 Introduction to MediaPipe</a:t>
            </a:r>
            <a:endParaRPr sz="2300" b="1"/>
          </a:p>
          <a:p>
            <a:r>
              <a:rPr sz="1600"/>
              <a:t>MediaPipe is a cross-platform framework developed by Google for building multi-modal (video, audio, etc.) ML pipelines. It is especially popular for real-time computer vision applications.</a:t>
            </a:r>
            <a:endParaRPr sz="1600"/>
          </a:p>
          <a:p>
            <a:pPr>
              <a:spcAft>
                <a:spcPct val="60000"/>
              </a:spcAft>
            </a:pPr>
            <a:r>
              <a:rPr sz="2200" b="1"/>
              <a:t>🔑 Key Features:</a:t>
            </a:r>
            <a:endParaRPr sz="2200" b="1"/>
          </a:p>
          <a:p>
            <a:pPr>
              <a:buFont typeface="Arial" panose="020B0604020202020204"/>
              <a:buChar char="•"/>
            </a:pPr>
            <a:r>
              <a:rPr sz="1600"/>
              <a:t>Real-time performance</a:t>
            </a:r>
            <a:endParaRPr sz="1600"/>
          </a:p>
          <a:p>
            <a:pPr>
              <a:buFont typeface="Arial" panose="020B0604020202020204"/>
              <a:buChar char="•"/>
            </a:pPr>
            <a:r>
              <a:rPr sz="1600"/>
              <a:t>Cross-platform (Python, C++, Android, iOS, Web)</a:t>
            </a:r>
            <a:endParaRPr sz="1600"/>
          </a:p>
          <a:p>
            <a:pPr>
              <a:buFont typeface="Arial" panose="020B0604020202020204"/>
              <a:buChar char="•"/>
            </a:pPr>
            <a:r>
              <a:rPr sz="1600"/>
              <a:t>Built-in ML models</a:t>
            </a:r>
            <a:endParaRPr sz="1600"/>
          </a:p>
          <a:p>
            <a:pPr>
              <a:buFont typeface="Arial" panose="020B0604020202020204"/>
              <a:buChar char="•"/>
            </a:pPr>
            <a:r>
              <a:rPr sz="1600"/>
              <a:t>Easy-to-use APIs</a:t>
            </a:r>
            <a:endParaRPr sz="1600"/>
          </a:p>
        </p:txBody>
      </p:sp>
      <p:sp>
        <p:nvSpPr>
          <p:cNvPr id="3" name="Text Box 2"/>
          <p:cNvSpPr txBox="1"/>
          <p:nvPr/>
        </p:nvSpPr>
        <p:spPr>
          <a:xfrm>
            <a:off x="137795" y="3260090"/>
            <a:ext cx="5080000" cy="429895"/>
          </a:xfrm>
          <a:prstGeom prst="rect">
            <a:avLst/>
          </a:prstGeom>
        </p:spPr>
        <p:txBody>
          <a:bodyPr>
            <a:spAutoFit/>
          </a:bodyPr>
          <a:p>
            <a:pPr>
              <a:spcAft>
                <a:spcPct val="60000"/>
              </a:spcAft>
            </a:pPr>
            <a:r>
              <a:rPr sz="2200" b="1"/>
              <a:t>Installation</a:t>
            </a:r>
            <a:r>
              <a:rPr lang="en-US" sz="2200" b="1"/>
              <a:t>  </a:t>
            </a:r>
            <a:r>
              <a:rPr sz="1600"/>
              <a:t>pip install mediapipe opencv-python</a:t>
            </a:r>
            <a:endParaRPr sz="1600"/>
          </a:p>
        </p:txBody>
      </p:sp>
      <p:sp>
        <p:nvSpPr>
          <p:cNvPr id="4" name="Text Box 3"/>
          <p:cNvSpPr txBox="1"/>
          <p:nvPr/>
        </p:nvSpPr>
        <p:spPr>
          <a:xfrm>
            <a:off x="0" y="3690302"/>
            <a:ext cx="5080000" cy="2521585"/>
          </a:xfrm>
          <a:prstGeom prst="rect">
            <a:avLst/>
          </a:prstGeom>
        </p:spPr>
        <p:txBody>
          <a:bodyPr>
            <a:spAutoFit/>
          </a:bodyPr>
          <a:p>
            <a:pPr>
              <a:spcAft>
                <a:spcPct val="60000"/>
              </a:spcAft>
            </a:pPr>
            <a:r>
              <a:rPr sz="2300" b="1"/>
              <a:t>🧑‍🦰</a:t>
            </a:r>
            <a:r>
              <a:rPr sz="2300" b="1">
                <a:solidFill>
                  <a:srgbClr val="FF0000"/>
                </a:solidFill>
              </a:rPr>
              <a:t> 1. FaceMesh with MediaPipe</a:t>
            </a:r>
            <a:endParaRPr sz="2300" b="1"/>
          </a:p>
          <a:p>
            <a:r>
              <a:rPr sz="1600"/>
              <a:t>FaceMesh detects 468 landmarks on the face, enabling detailed facial analysis.</a:t>
            </a:r>
            <a:endParaRPr sz="1600"/>
          </a:p>
          <a:p>
            <a:pPr>
              <a:spcAft>
                <a:spcPct val="60000"/>
              </a:spcAft>
            </a:pPr>
            <a:r>
              <a:rPr sz="2200" b="1"/>
              <a:t>✅ Applications:</a:t>
            </a:r>
            <a:endParaRPr sz="2200" b="1"/>
          </a:p>
          <a:p>
            <a:pPr>
              <a:buFont typeface="Arial" panose="020B0604020202020204"/>
              <a:buChar char="•"/>
            </a:pPr>
            <a:r>
              <a:rPr sz="1600"/>
              <a:t>Face filters (like Snapchat)</a:t>
            </a:r>
            <a:endParaRPr sz="1600"/>
          </a:p>
          <a:p>
            <a:pPr>
              <a:buFont typeface="Arial" panose="020B0604020202020204"/>
              <a:buChar char="•"/>
            </a:pPr>
            <a:r>
              <a:rPr sz="1600"/>
              <a:t>Virtual try-on (glasses, makeup)</a:t>
            </a:r>
            <a:endParaRPr sz="1600"/>
          </a:p>
          <a:p>
            <a:pPr>
              <a:buFont typeface="Arial" panose="020B0604020202020204"/>
              <a:buChar char="•"/>
            </a:pPr>
            <a:r>
              <a:rPr sz="1600"/>
              <a:t>Emotion recognition</a:t>
            </a:r>
            <a:endParaRPr sz="1600"/>
          </a:p>
        </p:txBody>
      </p:sp>
      <p:sp>
        <p:nvSpPr>
          <p:cNvPr id="5" name="Text Box 4"/>
          <p:cNvSpPr txBox="1"/>
          <p:nvPr/>
        </p:nvSpPr>
        <p:spPr>
          <a:xfrm>
            <a:off x="5786755" y="-35560"/>
            <a:ext cx="6096000" cy="6247130"/>
          </a:xfrm>
          <a:prstGeom prst="rect">
            <a:avLst/>
          </a:prstGeom>
          <a:noFill/>
        </p:spPr>
        <p:txBody>
          <a:bodyPr wrap="square" rtlCol="0" anchor="t">
            <a:spAutoFit/>
          </a:bodyPr>
          <a:p>
            <a:r>
              <a:rPr lang="en-US" altLang="en-US" sz="1600"/>
              <a:t>import cv2</a:t>
            </a:r>
            <a:endParaRPr lang="en-US" altLang="en-US" sz="1600"/>
          </a:p>
          <a:p>
            <a:r>
              <a:rPr lang="en-US" altLang="en-US" sz="1600"/>
              <a:t>import mediapipe as mp</a:t>
            </a:r>
            <a:endParaRPr lang="en-US" altLang="en-US" sz="1600"/>
          </a:p>
          <a:p>
            <a:endParaRPr lang="en-US" altLang="en-US" sz="1600"/>
          </a:p>
          <a:p>
            <a:r>
              <a:rPr lang="en-US" altLang="en-US" sz="1600"/>
              <a:t>mp_face_mesh = mp.solutions.face_mesh</a:t>
            </a:r>
            <a:endParaRPr lang="en-US" altLang="en-US" sz="1600"/>
          </a:p>
          <a:p>
            <a:r>
              <a:rPr lang="en-US" altLang="en-US" sz="1600"/>
              <a:t>face_mesh = mp_face_mesh.FaceMesh()</a:t>
            </a:r>
            <a:endParaRPr lang="en-US" altLang="en-US" sz="1600"/>
          </a:p>
          <a:p>
            <a:endParaRPr lang="en-US" altLang="en-US" sz="1600"/>
          </a:p>
          <a:p>
            <a:r>
              <a:rPr lang="en-US" altLang="en-US" sz="1600"/>
              <a:t>cap = cv2.VideoCapture(0)</a:t>
            </a:r>
            <a:endParaRPr lang="en-US" altLang="en-US" sz="1600"/>
          </a:p>
          <a:p>
            <a:r>
              <a:rPr lang="en-US" altLang="en-US" sz="1600"/>
              <a:t>while cap.isOpened():</a:t>
            </a:r>
            <a:endParaRPr lang="en-US" altLang="en-US" sz="1600"/>
          </a:p>
          <a:p>
            <a:r>
              <a:rPr lang="en-US" altLang="en-US" sz="1600"/>
              <a:t>    success, image = cap.read()</a:t>
            </a:r>
            <a:endParaRPr lang="en-US" altLang="en-US" sz="1600"/>
          </a:p>
          <a:p>
            <a:r>
              <a:rPr lang="en-US" altLang="en-US" sz="1600"/>
              <a:t>    if not success:</a:t>
            </a:r>
            <a:endParaRPr lang="en-US" altLang="en-US" sz="1600"/>
          </a:p>
          <a:p>
            <a:r>
              <a:rPr lang="en-US" altLang="en-US" sz="1600"/>
              <a:t>        break</a:t>
            </a:r>
            <a:endParaRPr lang="en-US" altLang="en-US" sz="1600"/>
          </a:p>
          <a:p>
            <a:endParaRPr lang="en-US" altLang="en-US" sz="1600"/>
          </a:p>
          <a:p>
            <a:r>
              <a:rPr lang="en-US" altLang="en-US" sz="1600"/>
              <a:t>    image_rgb = cv2.cvtColor(image, cv2.COLOR_BGR2RGB)</a:t>
            </a:r>
            <a:endParaRPr lang="en-US" altLang="en-US" sz="1600"/>
          </a:p>
          <a:p>
            <a:r>
              <a:rPr lang="en-US" altLang="en-US" sz="1600"/>
              <a:t>    results = face_mesh.process(image_rgb)</a:t>
            </a:r>
            <a:endParaRPr lang="en-US" altLang="en-US" sz="1600"/>
          </a:p>
          <a:p>
            <a:endParaRPr lang="en-US" altLang="en-US" sz="1600"/>
          </a:p>
          <a:p>
            <a:r>
              <a:rPr lang="en-US" altLang="en-US" sz="1600"/>
              <a:t>    if results.multi_face_landmarks:</a:t>
            </a:r>
            <a:endParaRPr lang="en-US" altLang="en-US" sz="1600"/>
          </a:p>
          <a:p>
            <a:r>
              <a:rPr lang="en-US" altLang="en-US" sz="1600"/>
              <a:t>        for landmarks in results.multi_face_landmarks:</a:t>
            </a:r>
            <a:endParaRPr lang="en-US" altLang="en-US" sz="1600"/>
          </a:p>
          <a:p>
            <a:r>
              <a:rPr lang="en-US" altLang="en-US" sz="1600"/>
              <a:t>            mp.solutions.drawing_utils.draw_landmarks(</a:t>
            </a:r>
            <a:endParaRPr lang="en-US" altLang="en-US" sz="1600"/>
          </a:p>
          <a:p>
            <a:r>
              <a:rPr lang="en-US" altLang="en-US" sz="1600"/>
              <a:t>                image, landmarks, mp_face_mesh.FACEMESH_TESSELATION)</a:t>
            </a:r>
            <a:endParaRPr lang="en-US" altLang="en-US" sz="1600"/>
          </a:p>
          <a:p>
            <a:endParaRPr lang="en-US" altLang="en-US" sz="1600"/>
          </a:p>
          <a:p>
            <a:r>
              <a:rPr lang="en-US" altLang="en-US" sz="1600"/>
              <a:t>    cv2.imshow('FaceMesh', image)</a:t>
            </a:r>
            <a:endParaRPr lang="en-US" altLang="en-US" sz="1600"/>
          </a:p>
          <a:p>
            <a:r>
              <a:rPr lang="en-US" altLang="en-US" sz="1600"/>
              <a:t>    if cv2.waitKey(1) &amp; 0xFF == 27:</a:t>
            </a:r>
            <a:endParaRPr lang="en-US" altLang="en-US" sz="1600"/>
          </a:p>
          <a:p>
            <a:r>
              <a:rPr lang="en-US" altLang="en-US" sz="1600"/>
              <a:t>        break</a:t>
            </a:r>
            <a:endParaRPr lang="en-US" altLang="en-US" sz="1600"/>
          </a:p>
          <a:p>
            <a:r>
              <a:rPr lang="en-US" altLang="en-US" sz="1600"/>
              <a:t>cap.release()</a:t>
            </a:r>
            <a:endParaRPr lang="en-US" altLang="en-US" sz="1600"/>
          </a:p>
          <a:p>
            <a:r>
              <a:rPr lang="en-US" altLang="en-US" sz="1600"/>
              <a:t>cv2.destroyAllWindows()</a:t>
            </a:r>
            <a:endParaRPr lang="en-US"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7955" y="-317"/>
            <a:ext cx="5080000" cy="2668905"/>
          </a:xfrm>
          <a:prstGeom prst="rect">
            <a:avLst/>
          </a:prstGeom>
        </p:spPr>
        <p:txBody>
          <a:bodyPr>
            <a:spAutoFit/>
          </a:bodyPr>
          <a:p>
            <a:pPr>
              <a:spcAft>
                <a:spcPct val="60000"/>
              </a:spcAft>
            </a:pPr>
            <a:r>
              <a:rPr sz="2300" b="1">
                <a:solidFill>
                  <a:srgbClr val="FF0000"/>
                </a:solidFill>
                <a:latin typeface="Arial Black" panose="020B0A04020102020204" charset="0"/>
                <a:cs typeface="Arial Black" panose="020B0A04020102020204" charset="0"/>
              </a:rPr>
              <a:t>✋ 2. Hand Tracking with MediaPipe</a:t>
            </a:r>
            <a:endParaRPr sz="2300" b="1">
              <a:solidFill>
                <a:srgbClr val="FF0000"/>
              </a:solidFill>
              <a:latin typeface="Arial Black" panose="020B0A04020102020204" charset="0"/>
              <a:cs typeface="Arial Black" panose="020B0A04020102020204" charset="0"/>
            </a:endParaRPr>
          </a:p>
          <a:p>
            <a:r>
              <a:rPr sz="1600"/>
              <a:t>Hand module detects 21 landmarks per hand.</a:t>
            </a:r>
            <a:endParaRPr sz="1600"/>
          </a:p>
          <a:p>
            <a:pPr>
              <a:spcAft>
                <a:spcPct val="60000"/>
              </a:spcAft>
            </a:pPr>
            <a:r>
              <a:rPr sz="2200" b="1"/>
              <a:t>✅ Applications:</a:t>
            </a:r>
            <a:endParaRPr sz="2200" b="1"/>
          </a:p>
          <a:p>
            <a:pPr>
              <a:buFont typeface="Arial" panose="020B0604020202020204"/>
              <a:buChar char="•"/>
            </a:pPr>
            <a:r>
              <a:rPr sz="1600"/>
              <a:t>Sign language recognition</a:t>
            </a:r>
            <a:endParaRPr sz="1600"/>
          </a:p>
          <a:p>
            <a:pPr>
              <a:buFont typeface="Arial" panose="020B0604020202020204"/>
              <a:buChar char="•"/>
            </a:pPr>
            <a:r>
              <a:rPr sz="1600"/>
              <a:t>Virtual painting</a:t>
            </a:r>
            <a:endParaRPr sz="1600"/>
          </a:p>
          <a:p>
            <a:pPr>
              <a:buFont typeface="Arial" panose="020B0604020202020204"/>
              <a:buChar char="•"/>
            </a:pPr>
            <a:r>
              <a:rPr sz="1600"/>
              <a:t>Hand gesture control</a:t>
            </a:r>
            <a:endParaRPr sz="1600"/>
          </a:p>
        </p:txBody>
      </p:sp>
      <p:sp>
        <p:nvSpPr>
          <p:cNvPr id="3" name="Text Box 2"/>
          <p:cNvSpPr txBox="1"/>
          <p:nvPr/>
        </p:nvSpPr>
        <p:spPr>
          <a:xfrm>
            <a:off x="5483860" y="192405"/>
            <a:ext cx="6096000" cy="6462395"/>
          </a:xfrm>
          <a:prstGeom prst="rect">
            <a:avLst/>
          </a:prstGeom>
          <a:noFill/>
        </p:spPr>
        <p:txBody>
          <a:bodyPr wrap="square" rtlCol="0" anchor="t">
            <a:spAutoFit/>
          </a:bodyPr>
          <a:p>
            <a:r>
              <a:rPr lang="en-US" altLang="en-US"/>
              <a:t>import cv2</a:t>
            </a:r>
            <a:endParaRPr lang="en-US" altLang="en-US"/>
          </a:p>
          <a:p>
            <a:r>
              <a:rPr lang="en-US" altLang="en-US"/>
              <a:t>import mediapipe as mp</a:t>
            </a:r>
            <a:endParaRPr lang="en-US" altLang="en-US"/>
          </a:p>
          <a:p>
            <a:r>
              <a:rPr lang="en-US" altLang="en-US"/>
              <a:t>mp_hands = mp.solutions.hands</a:t>
            </a:r>
            <a:endParaRPr lang="en-US" altLang="en-US"/>
          </a:p>
          <a:p>
            <a:r>
              <a:rPr lang="en-US" altLang="en-US"/>
              <a:t>hands = mp_hands.Hands()</a:t>
            </a:r>
            <a:endParaRPr lang="en-US" altLang="en-US"/>
          </a:p>
          <a:p>
            <a:endParaRPr lang="en-US" altLang="en-US"/>
          </a:p>
          <a:p>
            <a:r>
              <a:rPr lang="en-US" altLang="en-US"/>
              <a:t>cap = cv2.VideoCapture(0)</a:t>
            </a:r>
            <a:endParaRPr lang="en-US" altLang="en-US"/>
          </a:p>
          <a:p>
            <a:r>
              <a:rPr lang="en-US" altLang="en-US"/>
              <a:t>while cap.isOpened():</a:t>
            </a:r>
            <a:endParaRPr lang="en-US" altLang="en-US"/>
          </a:p>
          <a:p>
            <a:r>
              <a:rPr lang="en-US" altLang="en-US"/>
              <a:t>    success, image = cap.read()</a:t>
            </a:r>
            <a:endParaRPr lang="en-US" altLang="en-US"/>
          </a:p>
          <a:p>
            <a:r>
              <a:rPr lang="en-US" altLang="en-US"/>
              <a:t>    image_rgb = cv2.cvtColor(image, cv2.COLOR_BGR2RGB)</a:t>
            </a:r>
            <a:endParaRPr lang="en-US" altLang="en-US"/>
          </a:p>
          <a:p>
            <a:r>
              <a:rPr lang="en-US" altLang="en-US"/>
              <a:t>    result = hands.process(image_rgb)</a:t>
            </a:r>
            <a:endParaRPr lang="en-US" altLang="en-US"/>
          </a:p>
          <a:p>
            <a:endParaRPr lang="en-US" altLang="en-US"/>
          </a:p>
          <a:p>
            <a:r>
              <a:rPr lang="en-US" altLang="en-US"/>
              <a:t>    if result.multi_hand_landmarks:</a:t>
            </a:r>
            <a:endParaRPr lang="en-US" altLang="en-US"/>
          </a:p>
          <a:p>
            <a:r>
              <a:rPr lang="en-US" altLang="en-US"/>
              <a:t>        for hand_landmarks in result.multi_hand_landmarks:</a:t>
            </a:r>
            <a:endParaRPr lang="en-US" altLang="en-US"/>
          </a:p>
          <a:p>
            <a:r>
              <a:rPr lang="en-US" altLang="en-US"/>
              <a:t>            mp.solutions.drawing_utils.draw_landmarks(</a:t>
            </a:r>
            <a:endParaRPr lang="en-US" altLang="en-US"/>
          </a:p>
          <a:p>
            <a:r>
              <a:rPr lang="en-US" altLang="en-US"/>
              <a:t>                image, hand_landmarks, mp_hands.HAND_CONNECTIONS)</a:t>
            </a:r>
            <a:endParaRPr lang="en-US" altLang="en-US"/>
          </a:p>
          <a:p>
            <a:endParaRPr lang="en-US" altLang="en-US"/>
          </a:p>
          <a:p>
            <a:r>
              <a:rPr lang="en-US" altLang="en-US"/>
              <a:t>    cv2.imshow('Hand Tracking', image)</a:t>
            </a:r>
            <a:endParaRPr lang="en-US" altLang="en-US"/>
          </a:p>
          <a:p>
            <a:r>
              <a:rPr lang="en-US" altLang="en-US"/>
              <a:t>    if cv2.waitKey(1) &amp; 0xFF == 27:</a:t>
            </a:r>
            <a:endParaRPr lang="en-US" altLang="en-US"/>
          </a:p>
          <a:p>
            <a:r>
              <a:rPr lang="en-US" altLang="en-US"/>
              <a:t>        break</a:t>
            </a:r>
            <a:endParaRPr lang="en-US" altLang="en-US"/>
          </a:p>
          <a:p>
            <a:r>
              <a:rPr lang="en-US" altLang="en-US"/>
              <a:t>cap.release()</a:t>
            </a:r>
            <a:endParaRPr lang="en-US" altLang="en-US"/>
          </a:p>
          <a:p>
            <a:r>
              <a:rPr lang="en-US" altLang="en-US"/>
              <a:t>cv2.destroyAllWindows()</a:t>
            </a:r>
            <a:endParaRPr lang="en-US" alt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23507"/>
            <a:ext cx="5080000" cy="2547620"/>
          </a:xfrm>
          <a:prstGeom prst="rect">
            <a:avLst/>
          </a:prstGeom>
        </p:spPr>
        <p:txBody>
          <a:bodyPr>
            <a:spAutoFit/>
          </a:bodyPr>
          <a:p>
            <a:pPr>
              <a:spcAft>
                <a:spcPct val="60000"/>
              </a:spcAft>
            </a:pPr>
            <a:r>
              <a:rPr sz="2400" b="1">
                <a:solidFill>
                  <a:srgbClr val="FF0000"/>
                </a:solidFill>
                <a:effectLst>
                  <a:outerShdw blurRad="38100" dist="38100" dir="2700000" algn="tl">
                    <a:srgbClr val="000000">
                      <a:alpha val="43137"/>
                    </a:srgbClr>
                  </a:outerShdw>
                </a:effectLst>
              </a:rPr>
              <a:t>🧍 3. Pose Detection with MediaPipe</a:t>
            </a:r>
            <a:endParaRPr sz="2400" b="1">
              <a:solidFill>
                <a:srgbClr val="FF0000"/>
              </a:solidFill>
              <a:effectLst>
                <a:outerShdw blurRad="38100" dist="38100" dir="2700000" algn="tl">
                  <a:srgbClr val="000000">
                    <a:alpha val="43137"/>
                  </a:srgbClr>
                </a:outerShdw>
              </a:effectLst>
            </a:endParaRPr>
          </a:p>
          <a:p>
            <a:r>
              <a:rPr sz="1600"/>
              <a:t>The Pose model detects 33 key points of the full human body in real time.</a:t>
            </a:r>
            <a:endParaRPr sz="1600"/>
          </a:p>
          <a:p>
            <a:pPr>
              <a:spcAft>
                <a:spcPct val="60000"/>
              </a:spcAft>
            </a:pPr>
            <a:r>
              <a:rPr sz="2200" b="1"/>
              <a:t>✅ Applications:</a:t>
            </a:r>
            <a:endParaRPr sz="2200" b="1"/>
          </a:p>
          <a:p>
            <a:pPr>
              <a:buFont typeface="Arial" panose="020B0604020202020204"/>
              <a:buChar char="•"/>
            </a:pPr>
            <a:r>
              <a:rPr sz="1600"/>
              <a:t>Yoga posture correction</a:t>
            </a:r>
            <a:endParaRPr sz="1600"/>
          </a:p>
          <a:p>
            <a:pPr>
              <a:buFont typeface="Arial" panose="020B0604020202020204"/>
              <a:buChar char="•"/>
            </a:pPr>
            <a:r>
              <a:rPr sz="1600"/>
              <a:t>Fitness apps</a:t>
            </a:r>
            <a:endParaRPr sz="1600"/>
          </a:p>
          <a:p>
            <a:pPr>
              <a:buFont typeface="Arial" panose="020B0604020202020204"/>
              <a:buChar char="•"/>
            </a:pPr>
            <a:r>
              <a:rPr sz="1600"/>
              <a:t>Dance motion tracking</a:t>
            </a:r>
            <a:endParaRPr sz="1600"/>
          </a:p>
        </p:txBody>
      </p:sp>
      <p:sp>
        <p:nvSpPr>
          <p:cNvPr id="3" name="Text Box 2"/>
          <p:cNvSpPr txBox="1"/>
          <p:nvPr/>
        </p:nvSpPr>
        <p:spPr>
          <a:xfrm>
            <a:off x="5755640" y="123190"/>
            <a:ext cx="6096000" cy="6462395"/>
          </a:xfrm>
          <a:prstGeom prst="rect">
            <a:avLst/>
          </a:prstGeom>
          <a:noFill/>
        </p:spPr>
        <p:txBody>
          <a:bodyPr wrap="square" rtlCol="0" anchor="t">
            <a:spAutoFit/>
          </a:bodyPr>
          <a:p>
            <a:r>
              <a:rPr lang="en-US" altLang="en-US">
                <a:sym typeface="+mn-ea"/>
              </a:rPr>
              <a:t>import cv2</a:t>
            </a:r>
            <a:endParaRPr lang="en-US" altLang="en-US"/>
          </a:p>
          <a:p>
            <a:r>
              <a:rPr lang="en-US" altLang="en-US">
                <a:sym typeface="+mn-ea"/>
              </a:rPr>
              <a:t>import mediapipe as mp</a:t>
            </a:r>
            <a:endParaRPr lang="en-US" altLang="en-US"/>
          </a:p>
          <a:p>
            <a:endParaRPr lang="en-US" altLang="en-US"/>
          </a:p>
          <a:p>
            <a:r>
              <a:rPr lang="en-US" altLang="en-US"/>
              <a:t>mp_pose = mp.solutions.pose</a:t>
            </a:r>
            <a:endParaRPr lang="en-US" altLang="en-US"/>
          </a:p>
          <a:p>
            <a:r>
              <a:rPr lang="en-US" altLang="en-US"/>
              <a:t>pose = mp_pose.Pose()</a:t>
            </a:r>
            <a:endParaRPr lang="en-US" altLang="en-US"/>
          </a:p>
          <a:p>
            <a:endParaRPr lang="en-US" altLang="en-US"/>
          </a:p>
          <a:p>
            <a:r>
              <a:rPr lang="en-US" altLang="en-US"/>
              <a:t>cap = cv2.VideoCapture(0)</a:t>
            </a:r>
            <a:endParaRPr lang="en-US" altLang="en-US"/>
          </a:p>
          <a:p>
            <a:r>
              <a:rPr lang="en-US" altLang="en-US"/>
              <a:t>while cap.isOpened():</a:t>
            </a:r>
            <a:endParaRPr lang="en-US" altLang="en-US"/>
          </a:p>
          <a:p>
            <a:r>
              <a:rPr lang="en-US" altLang="en-US"/>
              <a:t>    success, image = cap.read()</a:t>
            </a:r>
            <a:endParaRPr lang="en-US" altLang="en-US"/>
          </a:p>
          <a:p>
            <a:r>
              <a:rPr lang="en-US" altLang="en-US"/>
              <a:t>    image_rgb = cv2.cvtColor(image, cv2.COLOR_BGR2RGB)</a:t>
            </a:r>
            <a:endParaRPr lang="en-US" altLang="en-US"/>
          </a:p>
          <a:p>
            <a:r>
              <a:rPr lang="en-US" altLang="en-US"/>
              <a:t>    result = pose.process(image_rgb)</a:t>
            </a:r>
            <a:endParaRPr lang="en-US" altLang="en-US"/>
          </a:p>
          <a:p>
            <a:endParaRPr lang="en-US" altLang="en-US"/>
          </a:p>
          <a:p>
            <a:r>
              <a:rPr lang="en-US" altLang="en-US"/>
              <a:t>    if result.pose_landmarks:</a:t>
            </a:r>
            <a:endParaRPr lang="en-US" altLang="en-US"/>
          </a:p>
          <a:p>
            <a:r>
              <a:rPr lang="en-US" altLang="en-US"/>
              <a:t>        mp.solutions.drawing_utils.draw_landmarks(</a:t>
            </a:r>
            <a:endParaRPr lang="en-US" altLang="en-US"/>
          </a:p>
          <a:p>
            <a:r>
              <a:rPr lang="en-US" altLang="en-US"/>
              <a:t>            image, result.pose_landmarks, mp_pose.POSE_CONNECTIONS)</a:t>
            </a:r>
            <a:endParaRPr lang="en-US" altLang="en-US"/>
          </a:p>
          <a:p>
            <a:endParaRPr lang="en-US" altLang="en-US"/>
          </a:p>
          <a:p>
            <a:r>
              <a:rPr lang="en-US" altLang="en-US"/>
              <a:t>    cv2.imshow('Pose Detection', image)</a:t>
            </a:r>
            <a:endParaRPr lang="en-US" altLang="en-US"/>
          </a:p>
          <a:p>
            <a:r>
              <a:rPr lang="en-US" altLang="en-US"/>
              <a:t>    if cv2.waitKey(1) &amp; 0xFF == 27:</a:t>
            </a:r>
            <a:endParaRPr lang="en-US" altLang="en-US"/>
          </a:p>
          <a:p>
            <a:r>
              <a:rPr lang="en-US" altLang="en-US"/>
              <a:t>        break</a:t>
            </a:r>
            <a:endParaRPr lang="en-US" altLang="en-US"/>
          </a:p>
          <a:p>
            <a:r>
              <a:rPr lang="en-US" altLang="en-US"/>
              <a:t>cap.release()</a:t>
            </a:r>
            <a:endParaRPr lang="en-US" altLang="en-US"/>
          </a:p>
          <a:p>
            <a:r>
              <a:rPr lang="en-US" altLang="en-US"/>
              <a:t>cv2.destroyAllWindows()</a:t>
            </a:r>
            <a:endParaRPr lang="en-US" alt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3013710"/>
          </a:xfrm>
          <a:prstGeom prst="rect">
            <a:avLst/>
          </a:prstGeom>
        </p:spPr>
        <p:txBody>
          <a:bodyPr>
            <a:spAutoFit/>
          </a:bodyPr>
          <a:p>
            <a:pPr>
              <a:spcAft>
                <a:spcPct val="60000"/>
              </a:spcAft>
            </a:pPr>
            <a:r>
              <a:rPr sz="2300" b="1">
                <a:solidFill>
                  <a:srgbClr val="FF0000"/>
                </a:solidFill>
                <a:effectLst>
                  <a:outerShdw blurRad="38100" dist="38100" dir="2700000" algn="tl">
                    <a:srgbClr val="000000">
                      <a:alpha val="43137"/>
                    </a:srgbClr>
                  </a:outerShdw>
                </a:effectLst>
              </a:rPr>
              <a:t>🤖 4. Holistic Model</a:t>
            </a:r>
            <a:endParaRPr sz="2300" b="1">
              <a:solidFill>
                <a:srgbClr val="FF0000"/>
              </a:solidFill>
              <a:effectLst>
                <a:outerShdw blurRad="38100" dist="38100" dir="2700000" algn="tl">
                  <a:srgbClr val="000000">
                    <a:alpha val="43137"/>
                  </a:srgbClr>
                </a:outerShdw>
              </a:effectLst>
            </a:endParaRPr>
          </a:p>
          <a:p>
            <a:r>
              <a:rPr sz="1600"/>
              <a:t>The Holistic model combines:</a:t>
            </a:r>
            <a:endParaRPr sz="1600"/>
          </a:p>
          <a:p>
            <a:pPr>
              <a:buFont typeface="Arial" panose="020B0604020202020204"/>
              <a:buChar char="•"/>
            </a:pPr>
            <a:r>
              <a:rPr sz="1600"/>
              <a:t>FaceMesh</a:t>
            </a:r>
            <a:endParaRPr sz="1600"/>
          </a:p>
          <a:p>
            <a:pPr>
              <a:buFont typeface="Arial" panose="020B0604020202020204"/>
              <a:buChar char="•"/>
            </a:pPr>
            <a:r>
              <a:rPr sz="1600"/>
              <a:t>Hand Tracking</a:t>
            </a:r>
            <a:endParaRPr sz="1600"/>
          </a:p>
          <a:p>
            <a:pPr>
              <a:buFont typeface="Arial" panose="020B0604020202020204"/>
              <a:buChar char="•"/>
            </a:pPr>
            <a:r>
              <a:rPr sz="1600"/>
              <a:t>Full-body Pose estimation</a:t>
            </a:r>
            <a:endParaRPr sz="1600"/>
          </a:p>
          <a:p>
            <a:pPr>
              <a:spcAft>
                <a:spcPct val="60000"/>
              </a:spcAft>
            </a:pPr>
            <a:r>
              <a:rPr sz="2200" b="1"/>
              <a:t>✅ Applications:</a:t>
            </a:r>
            <a:endParaRPr sz="2200" b="1"/>
          </a:p>
          <a:p>
            <a:pPr>
              <a:buFont typeface="Arial" panose="020B0604020202020204"/>
              <a:buChar char="•"/>
            </a:pPr>
            <a:r>
              <a:rPr sz="1600"/>
              <a:t>Full-body AR filters</a:t>
            </a:r>
            <a:endParaRPr sz="1600"/>
          </a:p>
          <a:p>
            <a:pPr>
              <a:buFont typeface="Arial" panose="020B0604020202020204"/>
              <a:buChar char="•"/>
            </a:pPr>
            <a:r>
              <a:rPr sz="1600"/>
              <a:t>Motion tracking for animations</a:t>
            </a:r>
            <a:endParaRPr sz="1600"/>
          </a:p>
          <a:p>
            <a:pPr>
              <a:buFont typeface="Arial" panose="020B0604020202020204"/>
              <a:buChar char="•"/>
            </a:pPr>
            <a:r>
              <a:rPr sz="1600"/>
              <a:t>Multi-modal human-computer interaction</a:t>
            </a:r>
            <a:endParaRPr sz="1600"/>
          </a:p>
        </p:txBody>
      </p:sp>
      <p:sp>
        <p:nvSpPr>
          <p:cNvPr id="3" name="Text Box 2"/>
          <p:cNvSpPr txBox="1"/>
          <p:nvPr/>
        </p:nvSpPr>
        <p:spPr>
          <a:xfrm>
            <a:off x="4005580" y="0"/>
            <a:ext cx="8186420" cy="6892925"/>
          </a:xfrm>
          <a:prstGeom prst="rect">
            <a:avLst/>
          </a:prstGeom>
          <a:noFill/>
        </p:spPr>
        <p:txBody>
          <a:bodyPr wrap="square" rtlCol="0" anchor="t">
            <a:spAutoFit/>
          </a:bodyPr>
          <a:p>
            <a:r>
              <a:rPr lang="en-US" altLang="en-US" sz="1700">
                <a:sym typeface="+mn-ea"/>
              </a:rPr>
              <a:t>import cv2</a:t>
            </a:r>
            <a:endParaRPr lang="en-US" altLang="en-US" sz="1700"/>
          </a:p>
          <a:p>
            <a:r>
              <a:rPr lang="en-US" altLang="en-US" sz="1700">
                <a:sym typeface="+mn-ea"/>
              </a:rPr>
              <a:t>import mediapipe as mp</a:t>
            </a:r>
            <a:endParaRPr lang="en-US" altLang="en-US" sz="1700"/>
          </a:p>
          <a:p>
            <a:r>
              <a:rPr lang="en-US" altLang="en-US" sz="1700"/>
              <a:t>mp_holistic = mp.solutions.holistic</a:t>
            </a:r>
            <a:endParaRPr lang="en-US" altLang="en-US" sz="1700"/>
          </a:p>
          <a:p>
            <a:r>
              <a:rPr lang="en-US" altLang="en-US" sz="1700"/>
              <a:t>holistic = mp_holistic.Holistic()</a:t>
            </a:r>
            <a:endParaRPr lang="en-US" altLang="en-US" sz="1700"/>
          </a:p>
          <a:p>
            <a:endParaRPr lang="en-US" altLang="en-US" sz="1700"/>
          </a:p>
          <a:p>
            <a:r>
              <a:rPr lang="en-US" altLang="en-US" sz="1700"/>
              <a:t>cap = cv2.VideoCapture(0)</a:t>
            </a:r>
            <a:endParaRPr lang="en-US" altLang="en-US" sz="1700"/>
          </a:p>
          <a:p>
            <a:r>
              <a:rPr lang="en-US" altLang="en-US" sz="1700"/>
              <a:t>while cap.isOpened():</a:t>
            </a:r>
            <a:endParaRPr lang="en-US" altLang="en-US" sz="1700"/>
          </a:p>
          <a:p>
            <a:r>
              <a:rPr lang="en-US" altLang="en-US" sz="1700"/>
              <a:t>    success, image = cap.read()</a:t>
            </a:r>
            <a:endParaRPr lang="en-US" altLang="en-US" sz="1700"/>
          </a:p>
          <a:p>
            <a:r>
              <a:rPr lang="en-US" altLang="en-US" sz="1700"/>
              <a:t>    image_rgb = cv2.cvtColor(image, cv2.COLOR_BGR2RGB)</a:t>
            </a:r>
            <a:endParaRPr lang="en-US" altLang="en-US" sz="1700"/>
          </a:p>
          <a:p>
            <a:r>
              <a:rPr lang="en-US" altLang="en-US" sz="1700"/>
              <a:t>    result = holistic.process(image_rgb)</a:t>
            </a:r>
            <a:endParaRPr lang="en-US" altLang="en-US" sz="1700"/>
          </a:p>
          <a:p>
            <a:endParaRPr lang="en-US" altLang="en-US" sz="1700"/>
          </a:p>
          <a:p>
            <a:r>
              <a:rPr lang="en-US" altLang="en-US" sz="1700"/>
              <a:t>    # Draw all components</a:t>
            </a:r>
            <a:endParaRPr lang="en-US" altLang="en-US" sz="1700"/>
          </a:p>
          <a:p>
            <a:r>
              <a:rPr lang="en-US" altLang="en-US" sz="1700"/>
              <a:t>    mp.solutions.drawing_utils.draw_landmarks(image, result.face_landmarks, mp_holistic.FACEMESH_TESSELATION)</a:t>
            </a:r>
            <a:endParaRPr lang="en-US" altLang="en-US" sz="1700"/>
          </a:p>
          <a:p>
            <a:r>
              <a:rPr lang="en-US" altLang="en-US" sz="1700"/>
              <a:t>    mp.solutions.drawing_utils.draw_landmarks(image, result.right_hand_landmarks, mp_holistic.HAND_CONNECTIONS)</a:t>
            </a:r>
            <a:endParaRPr lang="en-US" altLang="en-US" sz="1700"/>
          </a:p>
          <a:p>
            <a:r>
              <a:rPr lang="en-US" altLang="en-US" sz="1700"/>
              <a:t>    mp.solutions.drawing_utils.draw_landmarks(image, result.left_hand_landmarks, mp_holistic.HAND_CONNECTIONS)</a:t>
            </a:r>
            <a:endParaRPr lang="en-US" altLang="en-US" sz="1700"/>
          </a:p>
          <a:p>
            <a:r>
              <a:rPr lang="en-US" altLang="en-US" sz="1700"/>
              <a:t>    mp.solutions.drawing_utils.draw_landmarks(image, result.pose_landmarks, mp_holistic.POSE_CONNECTIONS)</a:t>
            </a:r>
            <a:endParaRPr lang="en-US" altLang="en-US" sz="1700"/>
          </a:p>
          <a:p>
            <a:endParaRPr lang="en-US" altLang="en-US" sz="1700"/>
          </a:p>
          <a:p>
            <a:r>
              <a:rPr lang="en-US" altLang="en-US" sz="1700"/>
              <a:t>    cv2.imshow('Holistic Model', image)</a:t>
            </a:r>
            <a:endParaRPr lang="en-US" altLang="en-US" sz="1700"/>
          </a:p>
          <a:p>
            <a:r>
              <a:rPr lang="en-US" altLang="en-US" sz="1700"/>
              <a:t>    if cv2.waitKey(1) &amp; 0xFF == 27:</a:t>
            </a:r>
            <a:endParaRPr lang="en-US" altLang="en-US" sz="1700"/>
          </a:p>
          <a:p>
            <a:r>
              <a:rPr lang="en-US" altLang="en-US" sz="1700"/>
              <a:t>        break</a:t>
            </a:r>
            <a:endParaRPr lang="en-US" altLang="en-US" sz="1700"/>
          </a:p>
          <a:p>
            <a:r>
              <a:rPr lang="en-US" altLang="en-US" sz="1700"/>
              <a:t>cap.release()</a:t>
            </a:r>
            <a:endParaRPr lang="en-US" altLang="en-US" sz="1700"/>
          </a:p>
          <a:p>
            <a:r>
              <a:rPr lang="en-US" altLang="en-US" sz="1700"/>
              <a:t>cv2.destroyAllWindows()</a:t>
            </a:r>
            <a:endParaRPr lang="en-US"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35075" y="852488"/>
            <a:ext cx="5080000" cy="4337050"/>
          </a:xfrm>
          <a:prstGeom prst="rect">
            <a:avLst/>
          </a:prstGeom>
        </p:spPr>
        <p:txBody>
          <a:bodyPr>
            <a:spAutoFit/>
          </a:bodyPr>
          <a:p>
            <a:pPr>
              <a:spcAft>
                <a:spcPct val="60000"/>
              </a:spcAft>
            </a:pPr>
            <a:r>
              <a:rPr sz="2300" b="1"/>
              <a:t>✅ Assignment</a:t>
            </a:r>
            <a:endParaRPr sz="2300" b="1"/>
          </a:p>
          <a:p>
            <a:pPr>
              <a:spcAft>
                <a:spcPct val="60000"/>
              </a:spcAft>
            </a:pPr>
            <a:r>
              <a:rPr sz="2200" b="1"/>
              <a:t>🧠 Build a Gesture-Controlled App using MediaPipe:</a:t>
            </a:r>
            <a:endParaRPr sz="2200" b="1"/>
          </a:p>
          <a:p>
            <a:pPr>
              <a:buFont typeface="Arial" panose="020B0604020202020204"/>
              <a:buChar char="•"/>
            </a:pPr>
            <a:r>
              <a:rPr sz="1600"/>
              <a:t>Use the Hand Module.</a:t>
            </a:r>
            <a:endParaRPr sz="1600"/>
          </a:p>
          <a:p>
            <a:pPr>
              <a:buFont typeface="Arial" panose="020B0604020202020204"/>
              <a:buChar char="•"/>
            </a:pPr>
            <a:endParaRPr sz="1600"/>
          </a:p>
          <a:p>
            <a:pPr>
              <a:buFont typeface="Arial" panose="020B0604020202020204"/>
              <a:buChar char="•"/>
            </a:pPr>
            <a:r>
              <a:rPr sz="1600"/>
              <a:t>Implement at least 3 gestures:</a:t>
            </a:r>
            <a:endParaRPr sz="1600"/>
          </a:p>
          <a:p>
            <a:pPr>
              <a:buFont typeface="Arial" panose="020B0604020202020204"/>
              <a:buChar char="•"/>
            </a:pPr>
            <a:endParaRPr sz="1600"/>
          </a:p>
          <a:p>
            <a:pPr lvl="1">
              <a:buFont typeface="Arial" panose="020B0604020202020204"/>
              <a:buChar char="◦"/>
            </a:pPr>
            <a:r>
              <a:rPr sz="1600"/>
              <a:t>✋ Show palm → “Pause”</a:t>
            </a:r>
            <a:endParaRPr sz="1600"/>
          </a:p>
          <a:p>
            <a:pPr lvl="1">
              <a:buFont typeface="Arial" panose="020B0604020202020204"/>
              <a:buChar char="◦"/>
            </a:pPr>
            <a:endParaRPr sz="1600"/>
          </a:p>
          <a:p>
            <a:pPr lvl="1">
              <a:buFont typeface="Arial" panose="020B0604020202020204"/>
              <a:buChar char="◦"/>
            </a:pPr>
            <a:r>
              <a:rPr sz="1600"/>
              <a:t>👊 Fist → “Play”</a:t>
            </a:r>
            <a:endParaRPr sz="1600"/>
          </a:p>
          <a:p>
            <a:pPr lvl="1">
              <a:buFont typeface="Arial" panose="020B0604020202020204"/>
              <a:buChar char="◦"/>
            </a:pPr>
            <a:endParaRPr sz="1600"/>
          </a:p>
          <a:p>
            <a:pPr lvl="1">
              <a:buFont typeface="Arial" panose="020B0604020202020204"/>
              <a:buChar char="◦"/>
            </a:pPr>
            <a:r>
              <a:rPr sz="1600"/>
              <a:t>🤏 Pinch → “Screenshot”</a:t>
            </a:r>
            <a:endParaRPr sz="1600"/>
          </a:p>
          <a:p>
            <a:r>
              <a:rPr sz="1600"/>
              <a:t>Bonus: Integrate sound or webcam snapshot actions based on gesture.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7730" y="359410"/>
            <a:ext cx="6096000" cy="4408805"/>
          </a:xfrm>
          <a:prstGeom prst="rect">
            <a:avLst/>
          </a:prstGeom>
          <a:noFill/>
        </p:spPr>
        <p:txBody>
          <a:bodyPr wrap="square" rtlCol="0" anchor="t">
            <a:sp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Classification</a:t>
            </a:r>
            <a:r>
              <a:rPr lang="en-US" altLang="en-IN" sz="2400" b="1">
                <a:effectLst>
                  <a:outerShdw blurRad="38100" dist="38100" dir="2700000" algn="tl">
                    <a:srgbClr val="000000">
                      <a:alpha val="43137"/>
                    </a:srgbClr>
                  </a:outerShdw>
                </a:effectLst>
                <a:sym typeface="+mn-ea"/>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Siamese Network</a:t>
            </a:r>
            <a:r>
              <a:rPr lang="en-US" altLang="en-IN" sz="2400" b="1">
                <a:effectLst>
                  <a:outerShdw blurRad="38100" dist="38100" dir="2700000" algn="tl">
                    <a:srgbClr val="000000">
                      <a:alpha val="43137"/>
                    </a:srgbClr>
                  </a:outerShdw>
                </a:effectLst>
                <a:sym typeface="+mn-ea"/>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GAN(Generative Adversal Networks</a:t>
            </a:r>
            <a:r>
              <a:rPr lang="en-IN" altLang="en-US">
                <a:sym typeface="+mn-ea"/>
              </a:rPr>
              <a:t>)</a:t>
            </a:r>
            <a:r>
              <a:rPr lang="en-US" altLang="en-IN">
                <a:sym typeface="+mn-ea"/>
              </a:rPr>
              <a:t> --&gt; create Syntatic Images</a:t>
            </a:r>
            <a:endParaRPr lang="en-IN" altLang="en-US"/>
          </a:p>
          <a:p>
            <a:pPr marL="342900" indent="-342900">
              <a:lnSpc>
                <a:spcPct val="180000"/>
              </a:lnSpc>
              <a:buAutoNum type="arabicPeriod"/>
            </a:pPr>
            <a:endParaRPr lang="en-IN" altLang="en-US"/>
          </a:p>
        </p:txBody>
      </p:sp>
      <p:sp>
        <p:nvSpPr>
          <p:cNvPr id="3" name="Text Box 2"/>
          <p:cNvSpPr txBox="1"/>
          <p:nvPr/>
        </p:nvSpPr>
        <p:spPr>
          <a:xfrm>
            <a:off x="1031240" y="5030470"/>
            <a:ext cx="10580370" cy="36830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
        <p:nvSpPr>
          <p:cNvPr id="4" name="Text Box 3"/>
          <p:cNvSpPr txBox="1"/>
          <p:nvPr/>
        </p:nvSpPr>
        <p:spPr>
          <a:xfrm>
            <a:off x="988695" y="5306060"/>
            <a:ext cx="9304655" cy="368300"/>
          </a:xfrm>
          <a:prstGeom prst="rect">
            <a:avLst/>
          </a:prstGeom>
          <a:noFill/>
        </p:spPr>
        <p:txBody>
          <a:bodyPr wrap="square" rtlCol="0" anchor="t">
            <a:spAutoFit/>
          </a:bodyPr>
          <a:p>
            <a:r>
              <a:rPr lang="en-US" altLang="en-US"/>
              <a:t>https://www.geeksforgeeks.org/cifar-10-image-classification-in-tensorflow/</a:t>
            </a:r>
            <a:endParaRPr lang="en-US"/>
          </a:p>
        </p:txBody>
      </p:sp>
      <p:sp>
        <p:nvSpPr>
          <p:cNvPr id="5" name="Text Box 4"/>
          <p:cNvSpPr txBox="1"/>
          <p:nvPr/>
        </p:nvSpPr>
        <p:spPr>
          <a:xfrm>
            <a:off x="988695" y="5621655"/>
            <a:ext cx="8166100" cy="368300"/>
          </a:xfrm>
          <a:prstGeom prst="rect">
            <a:avLst/>
          </a:prstGeom>
          <a:noFill/>
        </p:spPr>
        <p:txBody>
          <a:bodyPr wrap="square" rtlCol="0" anchor="t">
            <a:spAutoFit/>
          </a:bodyPr>
          <a:p>
            <a:r>
              <a:rPr lang="en-US" altLang="en-US"/>
              <a:t>https://www.geeksforgeeks.org/python-image-classification-using-keras/</a:t>
            </a:r>
            <a:endParaRPr lang="en-US"/>
          </a:p>
        </p:txBody>
      </p:sp>
      <p:sp>
        <p:nvSpPr>
          <p:cNvPr id="6" name="Text Box 5"/>
          <p:cNvSpPr txBox="1"/>
          <p:nvPr/>
        </p:nvSpPr>
        <p:spPr>
          <a:xfrm>
            <a:off x="988695" y="5902960"/>
            <a:ext cx="10622915" cy="922020"/>
          </a:xfrm>
          <a:prstGeom prst="rect">
            <a:avLst/>
          </a:prstGeom>
          <a:noFill/>
        </p:spPr>
        <p:txBody>
          <a:bodyPr wrap="square" rtlCol="0" anchor="t">
            <a:spAutoFit/>
          </a:bodyPr>
          <a:p>
            <a:r>
              <a:rPr lang="en-US" altLang="en-US"/>
              <a:t>https://www.geeksforgeeks.org/object-detection-vs-object-recognition-vs-image-segmentation/</a:t>
            </a:r>
            <a:endParaRPr lang="en-US" altLang="en-US"/>
          </a:p>
          <a:p>
            <a:r>
              <a:rPr lang="en-US" altLang="en-US"/>
              <a:t>https://www.geeksforgeeks.org/yolo-v2-object-detection/   https://yolov8.com/</a:t>
            </a:r>
            <a:endParaRPr lang="en-US" altLang="en-US"/>
          </a:p>
          <a:p>
            <a:r>
              <a:rPr lang="en-US" altLang="en-US"/>
              <a:t>https://youtube.com/playlist?list=PLZCA39VpuaZZ1cjH4vEIdXIb0dCpZs3Y5&amp;si=_reS59AkQ13wsUCu yolo8</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967990"/>
            <a:ext cx="6096000" cy="922020"/>
          </a:xfrm>
          <a:prstGeom prst="rect">
            <a:avLst/>
          </a:prstGeom>
          <a:noFill/>
        </p:spPr>
        <p:txBody>
          <a:bodyPr wrap="square" rtlCol="0" anchor="t">
            <a:spAutoFit/>
          </a:bodyPr>
          <a:p>
            <a:r>
              <a:rPr lang="en-US" altLang="en-US"/>
              <a:t>https://colab.research.google.com/github/roboflow-ai/notebooks/blob/main/notebooks/how-to-segment-anything-with-sam.ipynb</a:t>
            </a:r>
            <a:endParaRPr lang="en-US"/>
          </a:p>
        </p:txBody>
      </p:sp>
      <p:sp>
        <p:nvSpPr>
          <p:cNvPr id="3" name="Text Box 2"/>
          <p:cNvSpPr txBox="1"/>
          <p:nvPr/>
        </p:nvSpPr>
        <p:spPr>
          <a:xfrm>
            <a:off x="382270" y="333375"/>
            <a:ext cx="6096000" cy="755650"/>
          </a:xfrm>
          <a:prstGeom prst="rect">
            <a:avLst/>
          </a:prstGeom>
          <a:noFill/>
        </p:spPr>
        <p:txBody>
          <a:bodyPr wrap="square" rtlCol="0" anchor="t">
            <a:sp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Segmentations</a:t>
            </a:r>
            <a:endParaRPr lang="en-IN" altLang="en-US" sz="2400" b="1">
              <a:effectLst>
                <a:outerShdw blurRad="38100" dist="38100" dir="2700000" algn="tl">
                  <a:srgbClr val="000000">
                    <a:alpha val="43137"/>
                  </a:srgbClr>
                </a:outerShdw>
              </a:effectLst>
              <a:sym typeface="+mn-ea"/>
            </a:endParaRPr>
          </a:p>
        </p:txBody>
      </p:sp>
      <p:sp>
        <p:nvSpPr>
          <p:cNvPr id="4" name="Text Box 3"/>
          <p:cNvSpPr txBox="1"/>
          <p:nvPr/>
        </p:nvSpPr>
        <p:spPr>
          <a:xfrm>
            <a:off x="3048000" y="2482215"/>
            <a:ext cx="6096000" cy="368300"/>
          </a:xfrm>
          <a:prstGeom prst="rect">
            <a:avLst/>
          </a:prstGeom>
          <a:noFill/>
        </p:spPr>
        <p:txBody>
          <a:bodyPr wrap="square" rtlCol="0" anchor="t">
            <a:spAutoFit/>
          </a:bodyPr>
          <a:p>
            <a:r>
              <a:rPr lang="en-US" altLang="en-US"/>
              <a:t>https://github.com/facebookresearch/segment-anything</a:t>
            </a:r>
            <a:endParaRPr lang="en-US"/>
          </a:p>
        </p:txBody>
      </p:sp>
      <p:sp>
        <p:nvSpPr>
          <p:cNvPr id="5" name="Text Box 4"/>
          <p:cNvSpPr txBox="1"/>
          <p:nvPr/>
        </p:nvSpPr>
        <p:spPr>
          <a:xfrm>
            <a:off x="3048000" y="2967990"/>
            <a:ext cx="6096000" cy="922020"/>
          </a:xfrm>
          <a:prstGeom prst="rect">
            <a:avLst/>
          </a:prstGeom>
          <a:noFill/>
        </p:spPr>
        <p:txBody>
          <a:bodyPr wrap="square" rtlCol="0" anchor="t">
            <a:spAutoFit/>
          </a:bodyPr>
          <a:p>
            <a:r>
              <a:rPr lang="en-US" altLang="en-US"/>
              <a:t>https://colab.research.google.com/github/roboflow-ai/notebooks/blob/main/notebooks/how-to-segment-anything-with-sam.ipynb#scrollTo=DxH9V2nHQC4M</a:t>
            </a:r>
            <a:endParaRPr lang="en-US"/>
          </a:p>
        </p:txBody>
      </p:sp>
      <p:sp>
        <p:nvSpPr>
          <p:cNvPr id="6" name="Text Box 5"/>
          <p:cNvSpPr txBox="1"/>
          <p:nvPr/>
        </p:nvSpPr>
        <p:spPr>
          <a:xfrm>
            <a:off x="2545715" y="5492750"/>
            <a:ext cx="6096000" cy="368300"/>
          </a:xfrm>
          <a:prstGeom prst="rect">
            <a:avLst/>
          </a:prstGeom>
          <a:noFill/>
        </p:spPr>
        <p:txBody>
          <a:bodyPr wrap="square" rtlCol="0" anchor="t">
            <a:spAutoFit/>
          </a:bodyPr>
          <a:p>
            <a:r>
              <a:rPr lang="en-US" altLang="en-US"/>
              <a:t>https://github.com/ayoolaolafenwa/PixelLib</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250825"/>
            <a:ext cx="6096000" cy="460375"/>
          </a:xfrm>
          <a:prstGeom prst="rect">
            <a:avLst/>
          </a:prstGeom>
          <a:noFill/>
        </p:spPr>
        <p:txBody>
          <a:bodyPr wrap="square" rtlCol="0" anchor="t">
            <a:spAutoFit/>
          </a:bodyPr>
          <a:p>
            <a:r>
              <a:rPr lang="en-IN" altLang="en-US" sz="2400" b="1">
                <a:effectLst>
                  <a:outerShdw blurRad="38100" dist="38100" dir="2700000" algn="tl">
                    <a:srgbClr val="000000">
                      <a:alpha val="43137"/>
                    </a:srgbClr>
                  </a:outerShdw>
                </a:effectLst>
                <a:sym typeface="+mn-ea"/>
              </a:rPr>
              <a:t>GAN(Generative Adversal Networks</a:t>
            </a:r>
            <a:r>
              <a:rPr lang="en-IN" altLang="en-US">
                <a:sym typeface="+mn-ea"/>
              </a:rPr>
              <a:t>)</a:t>
            </a:r>
            <a:endParaRPr lang="en-IN" altLang="en-US">
              <a:sym typeface="+mn-ea"/>
            </a:endParaRPr>
          </a:p>
        </p:txBody>
      </p:sp>
      <p:sp>
        <p:nvSpPr>
          <p:cNvPr id="3" name="Text Box 2"/>
          <p:cNvSpPr txBox="1"/>
          <p:nvPr/>
        </p:nvSpPr>
        <p:spPr>
          <a:xfrm>
            <a:off x="789940" y="6276975"/>
            <a:ext cx="6096000" cy="368300"/>
          </a:xfrm>
          <a:prstGeom prst="rect">
            <a:avLst/>
          </a:prstGeom>
          <a:noFill/>
        </p:spPr>
        <p:txBody>
          <a:bodyPr wrap="square" rtlCol="0" anchor="t">
            <a:spAutoFit/>
          </a:bodyPr>
          <a:p>
            <a:r>
              <a:rPr lang="en-US" altLang="en-US"/>
              <a:t>https://youtu.be/AALBGpLbj6Q?feature=shared</a:t>
            </a:r>
            <a:endParaRPr lang="en-US"/>
          </a:p>
        </p:txBody>
      </p:sp>
      <p:sp>
        <p:nvSpPr>
          <p:cNvPr id="4" name="Text Box 3"/>
          <p:cNvSpPr txBox="1"/>
          <p:nvPr/>
        </p:nvSpPr>
        <p:spPr>
          <a:xfrm>
            <a:off x="852805" y="5908675"/>
            <a:ext cx="6096000" cy="368300"/>
          </a:xfrm>
          <a:prstGeom prst="rect">
            <a:avLst/>
          </a:prstGeom>
          <a:noFill/>
        </p:spPr>
        <p:txBody>
          <a:bodyPr wrap="square" rtlCol="0" anchor="t">
            <a:spAutoFit/>
          </a:bodyPr>
          <a:p>
            <a:r>
              <a:rPr lang="en-US" altLang="en-US"/>
              <a:t>https://github.com/nicknochnack/GANBasics</a:t>
            </a:r>
            <a:endParaRPr lang="en-US"/>
          </a:p>
        </p:txBody>
      </p:sp>
      <p:sp>
        <p:nvSpPr>
          <p:cNvPr id="5" name="Text Box 4"/>
          <p:cNvSpPr txBox="1"/>
          <p:nvPr/>
        </p:nvSpPr>
        <p:spPr>
          <a:xfrm>
            <a:off x="852805" y="5375275"/>
            <a:ext cx="9828530" cy="368300"/>
          </a:xfrm>
          <a:prstGeom prst="rect">
            <a:avLst/>
          </a:prstGeom>
          <a:noFill/>
        </p:spPr>
        <p:txBody>
          <a:bodyPr wrap="square" rtlCol="0" anchor="t">
            <a:spAutoFit/>
          </a:bodyPr>
          <a:p>
            <a:r>
              <a:rPr lang="en-US" altLang="en-US"/>
              <a:t>https://youtube.com/playlist?list=PLhhyoLH6IjfwIp8bZnzX8QR30TRcHO8Va&amp;feature=shared</a:t>
            </a:r>
            <a:endParaRPr lang="en-US"/>
          </a:p>
        </p:txBody>
      </p:sp>
      <p:sp>
        <p:nvSpPr>
          <p:cNvPr id="6" name="Text Box 5"/>
          <p:cNvSpPr txBox="1"/>
          <p:nvPr/>
        </p:nvSpPr>
        <p:spPr>
          <a:xfrm>
            <a:off x="3048000" y="3244850"/>
            <a:ext cx="6096000" cy="368300"/>
          </a:xfrm>
          <a:prstGeom prst="rect">
            <a:avLst/>
          </a:prstGeom>
          <a:noFill/>
        </p:spPr>
        <p:txBody>
          <a:bodyPr wrap="square" rtlCol="0" anchor="t">
            <a:spAutoFit/>
          </a:bodyPr>
          <a:p>
            <a:r>
              <a:rPr lang="en-US" altLang="en-US"/>
              <a:t>https://youtu.be/Fe1MzID2BNg?feature=shared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6574790" cy="6600825"/>
          </a:xfrm>
          <a:prstGeom prst="rect">
            <a:avLst/>
          </a:prstGeom>
        </p:spPr>
        <p:txBody>
          <a:bodyPr wrap="square">
            <a:spAutoFit/>
          </a:bodyPr>
          <a:p>
            <a:pPr>
              <a:spcAft>
                <a:spcPct val="60000"/>
              </a:spcAft>
            </a:pPr>
            <a:r>
              <a:rPr sz="2800" b="1"/>
              <a:t>🧠 What is a Siamese Network?</a:t>
            </a:r>
            <a:endParaRPr sz="2800" b="1"/>
          </a:p>
          <a:p>
            <a:pPr>
              <a:buFont typeface="Arial" panose="020B0604020202020204"/>
              <a:buChar char="•"/>
            </a:pPr>
            <a:r>
              <a:rPr sz="1600"/>
              <a:t>Siamese Networks compare two inputs (typically images) and learn the similarity between them.</a:t>
            </a:r>
            <a:endParaRPr sz="1600"/>
          </a:p>
          <a:p>
            <a:pPr>
              <a:buFont typeface="Arial" panose="020B0604020202020204"/>
              <a:buChar char="•"/>
            </a:pPr>
            <a:r>
              <a:rPr sz="1600"/>
              <a:t>Used for face verification, signature verification, one-shot learning, product matching, etc.</a:t>
            </a:r>
            <a:endParaRPr sz="1600"/>
          </a:p>
          <a:p>
            <a:pPr>
              <a:buFont typeface="Arial" panose="020B0604020202020204"/>
              <a:buChar char="•"/>
            </a:pPr>
            <a:r>
              <a:rPr sz="1600"/>
              <a:t>It uses twin subnetworks that share weights and learn a distance metric.</a:t>
            </a:r>
            <a:endParaRPr sz="1600"/>
          </a:p>
          <a:p>
            <a:pPr>
              <a:spcAft>
                <a:spcPct val="60000"/>
              </a:spcAft>
            </a:pPr>
            <a:r>
              <a:rPr sz="2800" b="1"/>
              <a:t>✅ Let's Plan the Siamese Network Project</a:t>
            </a:r>
            <a:endParaRPr sz="2800" b="1"/>
          </a:p>
          <a:p>
            <a:pPr>
              <a:spcAft>
                <a:spcPct val="60000"/>
              </a:spcAft>
            </a:pPr>
            <a:r>
              <a:rPr sz="2200" b="1"/>
              <a:t>1. Project Structure</a:t>
            </a:r>
            <a:endParaRPr sz="2200" b="1"/>
          </a:p>
          <a:p>
            <a:r>
              <a:rPr sz="1600"/>
              <a:t>siamese_network_project/
│
├── app.py               # Main Streamlit app
├── siamese_model.py      # Model architecture (Siamese Network)
├── utils.py              # Helper functions (data loading, preprocessing)
├── inference.py          # Perform prediction/similarity check
├── data/
│   ├── anchor/           # Anchor images
│   └── positive/         # Positive examples
│   └── negative/         # Negative examples
├── README.md             # Project overview
└── requirements.txt      # List of required Python packages
</a:t>
            </a:r>
            <a:endParaRPr sz="1600"/>
          </a:p>
        </p:txBody>
      </p:sp>
      <p:sp>
        <p:nvSpPr>
          <p:cNvPr id="3" name="Text Box 2"/>
          <p:cNvSpPr txBox="1"/>
          <p:nvPr/>
        </p:nvSpPr>
        <p:spPr>
          <a:xfrm>
            <a:off x="6734175" y="188278"/>
            <a:ext cx="5080000" cy="2654300"/>
          </a:xfrm>
          <a:prstGeom prst="rect">
            <a:avLst/>
          </a:prstGeom>
        </p:spPr>
        <p:txBody>
          <a:bodyPr>
            <a:spAutoFit/>
          </a:bodyPr>
          <a:p>
            <a:pPr>
              <a:spcAft>
                <a:spcPct val="60000"/>
              </a:spcAft>
            </a:pPr>
            <a:r>
              <a:rPr sz="2800" b="1"/>
              <a:t>🛠 Step-by-Step Plan:</a:t>
            </a:r>
            <a:endParaRPr sz="2800" b="1"/>
          </a:p>
          <a:p>
            <a:pPr>
              <a:spcAft>
                <a:spcPct val="60000"/>
              </a:spcAft>
            </a:pPr>
            <a:r>
              <a:rPr sz="2200" b="1"/>
              <a:t>a. Siamese Network Architecture</a:t>
            </a:r>
            <a:endParaRPr sz="2200" b="1"/>
          </a:p>
          <a:p>
            <a:pPr>
              <a:buFont typeface="Arial" panose="020B0604020202020204"/>
              <a:buChar char="•"/>
            </a:pPr>
            <a:r>
              <a:rPr sz="1600"/>
              <a:t>Two identical CNN branches.</a:t>
            </a:r>
            <a:endParaRPr sz="1600"/>
          </a:p>
          <a:p>
            <a:pPr>
              <a:buFont typeface="Arial" panose="020B0604020202020204"/>
              <a:buChar char="•"/>
            </a:pPr>
            <a:endParaRPr sz="1600"/>
          </a:p>
          <a:p>
            <a:pPr>
              <a:buFont typeface="Arial" panose="020B0604020202020204"/>
              <a:buChar char="•"/>
            </a:pPr>
            <a:r>
              <a:rPr sz="1600"/>
              <a:t>Calculate the distance (e.g., Euclidean distance).</a:t>
            </a:r>
            <a:endParaRPr sz="1600"/>
          </a:p>
          <a:p>
            <a:pPr>
              <a:buFont typeface="Arial" panose="020B0604020202020204"/>
              <a:buChar char="•"/>
            </a:pPr>
            <a:endParaRPr sz="1600"/>
          </a:p>
          <a:p>
            <a:pPr>
              <a:buFont typeface="Arial" panose="020B0604020202020204"/>
              <a:buChar char="•"/>
            </a:pPr>
            <a:r>
              <a:rPr sz="1600"/>
              <a:t>A final dense layer to predict similarity.</a:t>
            </a:r>
            <a:endParaRPr sz="1600"/>
          </a:p>
        </p:txBody>
      </p:sp>
      <p:sp>
        <p:nvSpPr>
          <p:cNvPr id="4" name="Text Box 3"/>
          <p:cNvSpPr txBox="1"/>
          <p:nvPr/>
        </p:nvSpPr>
        <p:spPr>
          <a:xfrm>
            <a:off x="6734175" y="3048635"/>
            <a:ext cx="5080000" cy="2893060"/>
          </a:xfrm>
          <a:prstGeom prst="rect">
            <a:avLst/>
          </a:prstGeom>
        </p:spPr>
        <p:txBody>
          <a:bodyPr>
            <a:spAutoFit/>
          </a:bodyPr>
          <a:p>
            <a:pPr>
              <a:spcAft>
                <a:spcPct val="60000"/>
              </a:spcAft>
            </a:pPr>
            <a:r>
              <a:rPr sz="2200" b="1"/>
              <a:t>b. Dataset</a:t>
            </a:r>
            <a:endParaRPr sz="2200" b="1"/>
          </a:p>
          <a:p>
            <a:r>
              <a:rPr sz="1600"/>
              <a:t>We’ll simulate a small dummy dataset like:</a:t>
            </a:r>
            <a:endParaRPr sz="1600"/>
          </a:p>
          <a:p>
            <a:endParaRPr sz="1600"/>
          </a:p>
          <a:p>
            <a:pPr>
              <a:buFont typeface="Arial" panose="020B0604020202020204"/>
              <a:buChar char="•"/>
            </a:pPr>
            <a:r>
              <a:rPr sz="1600"/>
              <a:t>Anchor: Original images.</a:t>
            </a:r>
            <a:endParaRPr sz="1600"/>
          </a:p>
          <a:p>
            <a:pPr>
              <a:buFont typeface="Arial" panose="020B0604020202020204"/>
              <a:buChar char="•"/>
            </a:pPr>
            <a:endParaRPr sz="1600"/>
          </a:p>
          <a:p>
            <a:pPr>
              <a:buFont typeface="Arial" panose="020B0604020202020204"/>
              <a:buChar char="•"/>
            </a:pPr>
            <a:r>
              <a:rPr sz="1600"/>
              <a:t>Positive: Same class (similar images).</a:t>
            </a:r>
            <a:endParaRPr sz="1600"/>
          </a:p>
          <a:p>
            <a:pPr>
              <a:buFont typeface="Arial" panose="020B0604020202020204"/>
              <a:buChar char="•"/>
            </a:pPr>
            <a:endParaRPr sz="1600"/>
          </a:p>
          <a:p>
            <a:pPr>
              <a:buFont typeface="Arial" panose="020B0604020202020204"/>
              <a:buChar char="•"/>
            </a:pPr>
            <a:r>
              <a:rPr sz="1600"/>
              <a:t>Negative: Different class (dissimilar images).</a:t>
            </a:r>
            <a:endParaRPr sz="1600"/>
          </a:p>
          <a:p>
            <a:r>
              <a:rPr sz="1600"/>
              <a:t>(We can later replace it with real datasets like LFW or Omniglot.)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8115" y="0"/>
            <a:ext cx="9618980" cy="1201420"/>
          </a:xfrm>
          <a:prstGeom prst="rect">
            <a:avLst/>
          </a:prstGeom>
          <a:noFill/>
        </p:spPr>
        <p:txBody>
          <a:bodyPr wrap="square" rtlCol="0" anchor="t">
            <a:spAutoFit/>
          </a:bodyPr>
          <a:p>
            <a:pPr marL="0" indent="0">
              <a:spcBef>
                <a:spcPts val="1000"/>
              </a:spcBef>
              <a:spcAft>
                <a:spcPts val="500"/>
              </a:spcAft>
            </a:pPr>
            <a:r>
              <a:rPr sz="28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Object Detection - CAR DEFECT DETECTION</a:t>
            </a: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  </a:t>
            </a:r>
            <a:endParaRPr sz="2000" b="1" i="0">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endParaRPr>
          </a:p>
          <a:p>
            <a:pPr marL="285750" indent="-285750">
              <a:spcBef>
                <a:spcPct val="0"/>
              </a:spcBef>
              <a:spcAft>
                <a:spcPct val="0"/>
              </a:spcAft>
              <a:buFont typeface="Arial" panose="020B0604020202020204" pitchFamily="34" charset="0"/>
              <a:buChar char="•"/>
            </a:pP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Template Matching</a:t>
            </a:r>
            <a:endParaRPr sz="2000" b="1" i="0">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endParaRPr>
          </a:p>
          <a:p>
            <a:pPr marL="285750" indent="-285750">
              <a:spcBef>
                <a:spcPct val="0"/>
              </a:spcBef>
              <a:spcAft>
                <a:spcPct val="0"/>
              </a:spcAft>
              <a:buFont typeface="Arial" panose="020B0604020202020204" pitchFamily="34" charset="0"/>
              <a:buChar char="•"/>
            </a:pP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Edge Detection</a:t>
            </a:r>
            <a:endParaRPr lang="en-US"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endParaRPr>
          </a:p>
        </p:txBody>
      </p:sp>
      <p:sp>
        <p:nvSpPr>
          <p:cNvPr id="4" name="Text Box 3"/>
          <p:cNvSpPr txBox="1"/>
          <p:nvPr/>
        </p:nvSpPr>
        <p:spPr>
          <a:xfrm>
            <a:off x="158115" y="1201420"/>
            <a:ext cx="11132820" cy="835660"/>
          </a:xfrm>
          <a:prstGeom prst="rect">
            <a:avLst/>
          </a:prstGeom>
        </p:spPr>
        <p:txBody>
          <a:bodyPr wrap="square">
            <a:noAutofit/>
          </a:bodyPr>
          <a:p>
            <a:pPr>
              <a:spcAft>
                <a:spcPct val="60000"/>
              </a:spcAft>
            </a:pPr>
            <a:r>
              <a:rPr sz="2300" b="1"/>
              <a:t>Car Defect Detection</a:t>
            </a:r>
            <a:endParaRPr sz="2300" b="1"/>
          </a:p>
          <a:p>
            <a:r>
              <a:rPr sz="1600"/>
              <a:t>Detecting surface or structural issues in car images using Template Matching and Edge Detection (OpenCV-based classical methods).</a:t>
            </a:r>
            <a:endParaRPr sz="1600"/>
          </a:p>
        </p:txBody>
      </p:sp>
      <p:sp>
        <p:nvSpPr>
          <p:cNvPr id="5" name="Text Box 4"/>
          <p:cNvSpPr txBox="1"/>
          <p:nvPr/>
        </p:nvSpPr>
        <p:spPr>
          <a:xfrm>
            <a:off x="0" y="2037080"/>
            <a:ext cx="7201535" cy="4858385"/>
          </a:xfrm>
          <a:prstGeom prst="rect">
            <a:avLst/>
          </a:prstGeom>
        </p:spPr>
        <p:txBody>
          <a:bodyPr wrap="square">
            <a:spAutoFit/>
          </a:bodyPr>
          <a:p>
            <a:pPr>
              <a:spcAft>
                <a:spcPct val="60000"/>
              </a:spcAft>
            </a:pPr>
            <a:r>
              <a:rPr sz="2300" b="1"/>
              <a:t>1. Template Matching</a:t>
            </a:r>
            <a:endParaRPr sz="2300" b="1"/>
          </a:p>
          <a:p>
            <a:pPr>
              <a:spcAft>
                <a:spcPct val="60000"/>
              </a:spcAft>
            </a:pPr>
            <a:r>
              <a:rPr sz="1600"/>
              <a:t>Template Matching is a technique where a small portion of an image (template) is slid over the larger image to find matching patterns.</a:t>
            </a:r>
            <a:endParaRPr sz="1600"/>
          </a:p>
          <a:p>
            <a:pPr>
              <a:spcAft>
                <a:spcPct val="60000"/>
              </a:spcAft>
            </a:pPr>
            <a:r>
              <a:rPr sz="2200" b="1"/>
              <a:t>How it Works</a:t>
            </a:r>
            <a:endParaRPr sz="2200" b="1"/>
          </a:p>
          <a:p>
            <a:pPr>
              <a:buFont typeface="Arial" panose="020B0604020202020204"/>
              <a:buChar char="•"/>
            </a:pPr>
            <a:r>
              <a:rPr sz="1600"/>
              <a:t>Uses cv2.matchTemplate() to calculate similarity.</a:t>
            </a:r>
            <a:endParaRPr sz="1600"/>
          </a:p>
          <a:p>
            <a:pPr>
              <a:buFont typeface="Arial" panose="020B0604020202020204"/>
              <a:buChar char="•"/>
            </a:pPr>
            <a:r>
              <a:rPr sz="1600"/>
              <a:t>The location with the highest similarity score is assumed to be the matching area.</a:t>
            </a:r>
            <a:endParaRPr sz="1600"/>
          </a:p>
          <a:p>
            <a:pPr>
              <a:spcAft>
                <a:spcPct val="60000"/>
              </a:spcAft>
            </a:pPr>
            <a:r>
              <a:rPr sz="2200" b="1"/>
              <a:t>💡 Use Case in Car Defect Detection</a:t>
            </a:r>
            <a:endParaRPr sz="2200" b="1"/>
          </a:p>
          <a:p>
            <a:pPr>
              <a:buFont typeface="Arial" panose="020B0604020202020204"/>
              <a:buChar char="•"/>
            </a:pPr>
            <a:r>
              <a:rPr sz="1600"/>
              <a:t>Find missing parts (headlights, logo, grill, etc.)</a:t>
            </a:r>
            <a:endParaRPr sz="1600"/>
          </a:p>
          <a:p>
            <a:pPr>
              <a:buFont typeface="Arial" panose="020B0604020202020204"/>
              <a:buChar char="•"/>
            </a:pPr>
            <a:r>
              <a:rPr sz="1600"/>
              <a:t>Detect scratches by comparing against a scratch-free template</a:t>
            </a:r>
            <a:endParaRPr sz="1600"/>
          </a:p>
          <a:p>
            <a:pPr>
              <a:spcAft>
                <a:spcPct val="60000"/>
              </a:spcAft>
            </a:pPr>
            <a:r>
              <a:rPr sz="2200" b="1"/>
              <a:t>✅ Advantages</a:t>
            </a:r>
            <a:endParaRPr sz="2200" b="1"/>
          </a:p>
          <a:p>
            <a:pPr>
              <a:buFont typeface="Arial" panose="020B0604020202020204"/>
              <a:buChar char="•"/>
            </a:pPr>
            <a:r>
              <a:rPr sz="1600"/>
              <a:t>Simple and quick to implement</a:t>
            </a:r>
            <a:endParaRPr sz="1600"/>
          </a:p>
          <a:p>
            <a:pPr>
              <a:buFont typeface="Arial" panose="020B0604020202020204"/>
              <a:buChar char="•"/>
            </a:pPr>
            <a:r>
              <a:rPr sz="1600"/>
              <a:t>Effective for detecting fixed shape components like logos, bolts, or license plates</a:t>
            </a:r>
            <a:endParaRPr sz="1600"/>
          </a:p>
          <a:p>
            <a:pPr>
              <a:buFont typeface="Arial" panose="020B0604020202020204"/>
              <a:buChar char="•"/>
            </a:pPr>
            <a:r>
              <a:rPr sz="1600"/>
              <a:t>Works well when object and template are of the same size, orientation, and lighting</a:t>
            </a:r>
            <a:endParaRPr sz="1600"/>
          </a:p>
        </p:txBody>
      </p:sp>
      <p:sp>
        <p:nvSpPr>
          <p:cNvPr id="6" name="Text Box 5"/>
          <p:cNvSpPr txBox="1"/>
          <p:nvPr/>
        </p:nvSpPr>
        <p:spPr>
          <a:xfrm>
            <a:off x="7201535" y="2702560"/>
            <a:ext cx="4989830" cy="4218305"/>
          </a:xfrm>
          <a:prstGeom prst="rect">
            <a:avLst/>
          </a:prstGeom>
          <a:noFill/>
        </p:spPr>
        <p:txBody>
          <a:bodyPr wrap="square" rtlCol="0" anchor="t">
            <a:spAutoFit/>
          </a:bodyPr>
          <a:p>
            <a:pPr>
              <a:spcAft>
                <a:spcPct val="60000"/>
              </a:spcAft>
            </a:pPr>
            <a:r>
              <a:rPr sz="2200" b="1">
                <a:sym typeface="+mn-ea"/>
              </a:rPr>
              <a:t>❌ Limitations</a:t>
            </a:r>
            <a:endParaRPr sz="2200" b="1"/>
          </a:p>
          <a:p>
            <a:pPr>
              <a:buFont typeface="Arial" panose="020B0604020202020204"/>
              <a:buChar char="•"/>
            </a:pPr>
            <a:r>
              <a:rPr sz="1600">
                <a:sym typeface="+mn-ea"/>
              </a:rPr>
              <a:t>Sensitive to:</a:t>
            </a:r>
            <a:endParaRPr sz="1600"/>
          </a:p>
          <a:p>
            <a:pPr lvl="1">
              <a:buFont typeface="Arial" panose="020B0604020202020204"/>
              <a:buChar char="◦"/>
            </a:pPr>
            <a:r>
              <a:rPr sz="1600">
                <a:sym typeface="+mn-ea"/>
              </a:rPr>
              <a:t>Rotation</a:t>
            </a:r>
            <a:endParaRPr sz="1600"/>
          </a:p>
          <a:p>
            <a:pPr lvl="1">
              <a:buFont typeface="Arial" panose="020B0604020202020204"/>
              <a:buChar char="◦"/>
            </a:pPr>
            <a:r>
              <a:rPr sz="1600">
                <a:sym typeface="+mn-ea"/>
              </a:rPr>
              <a:t>Scale</a:t>
            </a:r>
            <a:endParaRPr sz="1600"/>
          </a:p>
          <a:p>
            <a:pPr lvl="1">
              <a:buFont typeface="Arial" panose="020B0604020202020204"/>
              <a:buChar char="◦"/>
            </a:pPr>
            <a:r>
              <a:rPr sz="1600">
                <a:sym typeface="+mn-ea"/>
              </a:rPr>
              <a:t>Lighting changes</a:t>
            </a:r>
            <a:endParaRPr sz="1600"/>
          </a:p>
          <a:p>
            <a:pPr lvl="1">
              <a:buFont typeface="Arial" panose="020B0604020202020204"/>
              <a:buChar char="◦"/>
            </a:pPr>
            <a:endParaRPr sz="1600"/>
          </a:p>
          <a:p>
            <a:pPr>
              <a:buFont typeface="Arial" panose="020B0604020202020204"/>
              <a:buChar char="•"/>
            </a:pPr>
            <a:r>
              <a:rPr sz="1600">
                <a:sym typeface="+mn-ea"/>
              </a:rPr>
              <a:t>Works only when the defected region is very similar to the template</a:t>
            </a:r>
            <a:endParaRPr sz="1600"/>
          </a:p>
          <a:p>
            <a:pPr>
              <a:buFont typeface="Arial" panose="020B0604020202020204"/>
              <a:buChar char="•"/>
            </a:pPr>
            <a:r>
              <a:rPr sz="1600">
                <a:sym typeface="+mn-ea"/>
              </a:rPr>
              <a:t>Fails on dynamic scenes or cluttered backgrounds</a:t>
            </a:r>
            <a:endParaRPr sz="1600"/>
          </a:p>
          <a:p>
            <a:pPr>
              <a:spcAft>
                <a:spcPct val="60000"/>
              </a:spcAft>
            </a:pPr>
            <a:r>
              <a:rPr sz="2200" b="1">
                <a:sym typeface="+mn-ea"/>
              </a:rPr>
              <a:t>🛠 How to Overcome</a:t>
            </a:r>
            <a:endParaRPr sz="2200" b="1"/>
          </a:p>
          <a:p>
            <a:pPr>
              <a:buFont typeface="Arial" panose="020B0604020202020204"/>
              <a:buChar char="•"/>
            </a:pPr>
            <a:r>
              <a:rPr sz="1600">
                <a:sym typeface="+mn-ea"/>
              </a:rPr>
              <a:t>Use multi-scale template matching</a:t>
            </a:r>
            <a:endParaRPr sz="1600"/>
          </a:p>
          <a:p>
            <a:pPr>
              <a:buFont typeface="Arial" panose="020B0604020202020204"/>
              <a:buChar char="•"/>
            </a:pPr>
            <a:r>
              <a:rPr sz="1600">
                <a:sym typeface="+mn-ea"/>
              </a:rPr>
              <a:t>Apply edge-based or normalized template matching</a:t>
            </a:r>
            <a:endParaRPr sz="1600"/>
          </a:p>
          <a:p>
            <a:pPr>
              <a:buFont typeface="Arial" panose="020B0604020202020204"/>
              <a:buChar char="•"/>
            </a:pPr>
            <a:r>
              <a:rPr sz="1600">
                <a:sym typeface="+mn-ea"/>
              </a:rPr>
              <a:t>Combine with feature matching (ORB, SIFT) or CNN-based methods</a:t>
            </a:r>
            <a:endParaRPr lang="en-US" sz="1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0"/>
            <a:ext cx="6208395" cy="5170805"/>
          </a:xfrm>
          <a:prstGeom prst="rect">
            <a:avLst/>
          </a:prstGeom>
        </p:spPr>
        <p:txBody>
          <a:bodyPr wrap="square">
            <a:spAutoFit/>
          </a:bodyPr>
          <a:p>
            <a:pPr>
              <a:spcAft>
                <a:spcPct val="60000"/>
              </a:spcAft>
            </a:pPr>
            <a:r>
              <a:rPr sz="2300" b="1"/>
              <a:t>✂️ 2. Edge Detection</a:t>
            </a:r>
            <a:endParaRPr sz="2300" b="1"/>
          </a:p>
          <a:p>
            <a:r>
              <a:rPr sz="1600"/>
              <a:t>Edge detection highlights object boundaries and sharp transitions in images, usually indicating shape outlines, corners, or surface breaks.</a:t>
            </a:r>
            <a:endParaRPr sz="1600"/>
          </a:p>
          <a:p>
            <a:pPr>
              <a:spcAft>
                <a:spcPct val="60000"/>
              </a:spcAft>
            </a:pPr>
            <a:r>
              <a:rPr sz="2200" b="1"/>
              <a:t>🧠 How it Works</a:t>
            </a:r>
            <a:endParaRPr sz="2200" b="1"/>
          </a:p>
          <a:p>
            <a:pPr>
              <a:buFont typeface="Arial" panose="020B0604020202020204"/>
              <a:buChar char="•"/>
            </a:pPr>
            <a:r>
              <a:rPr sz="1600"/>
              <a:t>Converts image to grayscale</a:t>
            </a:r>
            <a:endParaRPr sz="1600"/>
          </a:p>
          <a:p>
            <a:pPr>
              <a:buFont typeface="Arial" panose="020B0604020202020204"/>
              <a:buChar char="•"/>
            </a:pPr>
            <a:r>
              <a:rPr sz="1600"/>
              <a:t>Finds strong intensity changes using filters (Sobel, Laplacian, or Canny)</a:t>
            </a:r>
            <a:endParaRPr sz="1600"/>
          </a:p>
          <a:p>
            <a:pPr>
              <a:spcAft>
                <a:spcPct val="60000"/>
              </a:spcAft>
            </a:pPr>
            <a:r>
              <a:rPr sz="2200" b="1"/>
              <a:t>💡 Use Case in Car Defect Detection</a:t>
            </a:r>
            <a:endParaRPr sz="2200" b="1"/>
          </a:p>
          <a:p>
            <a:pPr>
              <a:buFont typeface="Arial" panose="020B0604020202020204"/>
              <a:buChar char="•"/>
            </a:pPr>
            <a:r>
              <a:rPr sz="1600"/>
              <a:t>Detect scratches, cracks, and dents</a:t>
            </a:r>
            <a:endParaRPr sz="1600"/>
          </a:p>
          <a:p>
            <a:pPr>
              <a:buFont typeface="Arial" panose="020B0604020202020204"/>
              <a:buChar char="•"/>
            </a:pPr>
            <a:r>
              <a:rPr sz="1600"/>
              <a:t>Identify asymmetry or deformation in the car structure</a:t>
            </a:r>
            <a:endParaRPr sz="1600"/>
          </a:p>
          <a:p>
            <a:pPr>
              <a:buFont typeface="Arial" panose="020B0604020202020204"/>
              <a:buChar char="•"/>
            </a:pPr>
            <a:r>
              <a:rPr sz="1600"/>
              <a:t>Compare edge maps of normal vs defected cars</a:t>
            </a:r>
            <a:endParaRPr sz="1600"/>
          </a:p>
          <a:p>
            <a:pPr>
              <a:spcAft>
                <a:spcPct val="60000"/>
              </a:spcAft>
            </a:pPr>
            <a:r>
              <a:rPr sz="2200" b="1"/>
              <a:t>✅ Advantages</a:t>
            </a:r>
            <a:endParaRPr sz="2200" b="1"/>
          </a:p>
          <a:p>
            <a:pPr>
              <a:buFont typeface="Arial" panose="020B0604020202020204"/>
              <a:buChar char="•"/>
            </a:pPr>
            <a:r>
              <a:rPr sz="1600"/>
              <a:t>Highlights fine details such as cracks and scratch lines</a:t>
            </a:r>
            <a:endParaRPr sz="1600"/>
          </a:p>
          <a:p>
            <a:pPr>
              <a:buFont typeface="Arial" panose="020B0604020202020204"/>
              <a:buChar char="•"/>
            </a:pPr>
            <a:r>
              <a:rPr sz="1600"/>
              <a:t>Doesn’t require prior templates</a:t>
            </a:r>
            <a:endParaRPr sz="1600"/>
          </a:p>
          <a:p>
            <a:pPr>
              <a:buFont typeface="Arial" panose="020B0604020202020204"/>
              <a:buChar char="•"/>
            </a:pPr>
            <a:r>
              <a:rPr sz="1600"/>
              <a:t>Works well for unknown types of defects</a:t>
            </a:r>
            <a:endParaRPr sz="1600"/>
          </a:p>
          <a:p>
            <a:pPr>
              <a:spcAft>
                <a:spcPct val="60000"/>
              </a:spcAft>
            </a:pPr>
            <a:endParaRPr sz="1600"/>
          </a:p>
        </p:txBody>
      </p:sp>
      <p:sp>
        <p:nvSpPr>
          <p:cNvPr id="3" name="Text Box 2"/>
          <p:cNvSpPr txBox="1"/>
          <p:nvPr/>
        </p:nvSpPr>
        <p:spPr>
          <a:xfrm>
            <a:off x="5782945" y="3971925"/>
            <a:ext cx="6409055" cy="2740660"/>
          </a:xfrm>
          <a:prstGeom prst="rect">
            <a:avLst/>
          </a:prstGeom>
          <a:noFill/>
        </p:spPr>
        <p:txBody>
          <a:bodyPr wrap="square" rtlCol="0" anchor="t">
            <a:spAutoFit/>
          </a:bodyPr>
          <a:p>
            <a:pPr>
              <a:spcAft>
                <a:spcPct val="60000"/>
              </a:spcAft>
            </a:pPr>
            <a:r>
              <a:rPr sz="2200" b="1">
                <a:sym typeface="+mn-ea"/>
              </a:rPr>
              <a:t>❌ Limitations</a:t>
            </a:r>
            <a:endParaRPr sz="2200" b="1"/>
          </a:p>
          <a:p>
            <a:pPr>
              <a:buFont typeface="Arial" panose="020B0604020202020204"/>
              <a:buChar char="•"/>
            </a:pPr>
            <a:r>
              <a:rPr sz="1600">
                <a:sym typeface="+mn-ea"/>
              </a:rPr>
              <a:t>Highly sensitive to noise</a:t>
            </a:r>
            <a:endParaRPr sz="1600"/>
          </a:p>
          <a:p>
            <a:pPr>
              <a:buFont typeface="Arial" panose="020B0604020202020204"/>
              <a:buChar char="•"/>
            </a:pPr>
            <a:r>
              <a:rPr sz="1600">
                <a:sym typeface="+mn-ea"/>
              </a:rPr>
              <a:t>Might detect false edges (reflections, shadows)</a:t>
            </a:r>
            <a:endParaRPr sz="1600"/>
          </a:p>
          <a:p>
            <a:pPr>
              <a:buFont typeface="Arial" panose="020B0604020202020204"/>
              <a:buChar char="•"/>
            </a:pPr>
            <a:r>
              <a:rPr sz="1600">
                <a:sym typeface="+mn-ea"/>
              </a:rPr>
              <a:t>Cannot classify defect type (just detects edges)</a:t>
            </a:r>
            <a:endParaRPr sz="1600"/>
          </a:p>
          <a:p>
            <a:pPr>
              <a:spcAft>
                <a:spcPct val="60000"/>
              </a:spcAft>
            </a:pPr>
            <a:r>
              <a:rPr sz="2200" b="1">
                <a:sym typeface="+mn-ea"/>
              </a:rPr>
              <a:t>🛠 How to Overcome</a:t>
            </a:r>
            <a:endParaRPr sz="2200" b="1"/>
          </a:p>
          <a:p>
            <a:pPr>
              <a:buFont typeface="Arial" panose="020B0604020202020204"/>
              <a:buChar char="•"/>
            </a:pPr>
            <a:r>
              <a:rPr sz="1600">
                <a:sym typeface="+mn-ea"/>
              </a:rPr>
              <a:t>Use preprocessing like Gaussian blur to reduce noise</a:t>
            </a:r>
            <a:endParaRPr sz="1600"/>
          </a:p>
          <a:p>
            <a:pPr>
              <a:buFont typeface="Arial" panose="020B0604020202020204"/>
              <a:buChar char="•"/>
            </a:pPr>
            <a:r>
              <a:rPr sz="1600">
                <a:sym typeface="+mn-ea"/>
              </a:rPr>
              <a:t>Combine edge maps with contour detection or morphology</a:t>
            </a:r>
            <a:endParaRPr sz="1600"/>
          </a:p>
          <a:p>
            <a:pPr>
              <a:buFont typeface="Arial" panose="020B0604020202020204"/>
              <a:buChar char="•"/>
            </a:pPr>
            <a:r>
              <a:rPr sz="1600">
                <a:sym typeface="+mn-ea"/>
              </a:rPr>
              <a:t>Integrate with ML/CNN models to classify defects based on edge maps</a:t>
            </a:r>
            <a:endParaRPr lang="en-US" sz="1600">
              <a:sym typeface="+mn-ea"/>
            </a:endParaRPr>
          </a:p>
        </p:txBody>
      </p:sp>
    </p:spTree>
  </p:cSld>
  <p:clrMapOvr>
    <a:masterClrMapping/>
  </p:clrMapOvr>
</p:sld>
</file>

<file path=ppt/tags/tag1.xml><?xml version="1.0" encoding="utf-8"?>
<p:tagLst xmlns:p="http://schemas.openxmlformats.org/presentationml/2006/main">
  <p:tag name="TABLE_ENDDRAG_ORIGIN_RECT" val="902*79"/>
  <p:tag name="TABLE_ENDDRAG_RECT" val="33*312*903*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19210</Words>
  <Application>WPS Slides</Application>
  <PresentationFormat>Widescreen</PresentationFormat>
  <Paragraphs>605</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Tomorrow</vt:lpstr>
      <vt:lpstr>Segoe Print</vt:lpstr>
      <vt:lpstr>Arial</vt:lpstr>
      <vt:lpstr>Calibri</vt:lpstr>
      <vt:lpstr>Microsoft YaHei</vt:lpstr>
      <vt:lpstr>Arial Unicode MS</vt:lpstr>
      <vt:lpstr>Calibri Light</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405</cp:revision>
  <dcterms:created xsi:type="dcterms:W3CDTF">2025-02-02T08:06:00Z</dcterms:created>
  <dcterms:modified xsi:type="dcterms:W3CDTF">2025-04-27T12:26:38Z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