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webp" ContentType="image/webp"/>
  <Override PartName="/ppt/media/image3.webp" ContentType="image/webp"/>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368" r:id="rId3"/>
    <p:sldId id="278" r:id="rId4"/>
    <p:sldId id="371" r:id="rId5"/>
    <p:sldId id="373" r:id="rId6"/>
    <p:sldId id="369" r:id="rId7"/>
    <p:sldId id="370" r:id="rId8"/>
    <p:sldId id="372" r:id="rId9"/>
    <p:sldId id="3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webp"/><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webp"/></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32255" y="347345"/>
            <a:ext cx="6096000" cy="768350"/>
          </a:xfrm>
          <a:prstGeom prst="rect">
            <a:avLst/>
          </a:prstGeom>
          <a:noFill/>
        </p:spPr>
        <p:txBody>
          <a:bodyPr wrap="square" rtlCol="0" anchor="t">
            <a:spAutoFit/>
          </a:bodyPr>
          <a:p>
            <a:r>
              <a:rPr lang="en-IN" altLang="en-US" sz="4400" b="1">
                <a:solidFill>
                  <a:srgbClr val="FF0000"/>
                </a:solidFill>
                <a:effectLst>
                  <a:outerShdw blurRad="38100" dist="38100" dir="2700000" algn="tl">
                    <a:srgbClr val="000000">
                      <a:alpha val="43137"/>
                    </a:srgbClr>
                  </a:outerShdw>
                </a:effectLst>
                <a:sym typeface="+mn-ea"/>
              </a:rPr>
              <a:t>Transfer Learning</a:t>
            </a:r>
            <a:endParaRPr lang="en-IN" altLang="en-US" sz="4400" b="1">
              <a:solidFill>
                <a:srgbClr val="FF0000"/>
              </a:solidFill>
              <a:effectLst>
                <a:outerShdw blurRad="38100" dist="38100" dir="2700000" algn="tl">
                  <a:srgbClr val="000000">
                    <a:alpha val="43137"/>
                  </a:srgbClr>
                </a:outerShdw>
              </a:effectLst>
              <a:sym typeface="+mn-ea"/>
            </a:endParaRPr>
          </a:p>
        </p:txBody>
      </p:sp>
      <p:sp>
        <p:nvSpPr>
          <p:cNvPr id="3" name="Text Box 2"/>
          <p:cNvSpPr txBox="1"/>
          <p:nvPr/>
        </p:nvSpPr>
        <p:spPr>
          <a:xfrm>
            <a:off x="3556000" y="3137217"/>
            <a:ext cx="5080000" cy="2799715"/>
          </a:xfrm>
          <a:prstGeom prst="rect">
            <a:avLst/>
          </a:prstGeom>
        </p:spPr>
        <p:txBody>
          <a:bodyPr>
            <a:spAutoFit/>
          </a:bodyPr>
          <a:p>
            <a:pPr marL="285750" indent="-285750" algn="l">
              <a:buFont typeface="Arial" panose="020B0604020202020204" pitchFamily="34" charset="0"/>
              <a:buChar char="•"/>
            </a:pPr>
            <a:r>
              <a:rPr sz="1600" b="0" i="0">
                <a:solidFill>
                  <a:srgbClr val="191D17"/>
                </a:solidFill>
                <a:latin typeface="monospace"/>
                <a:ea typeface="monospace"/>
              </a:rPr>
              <a:t> What is Transfer Learning? Transfer Learning in Keras | Fine Tuning Vs Feature Extraction </a:t>
            </a:r>
            <a:endParaRPr sz="1600" b="0" i="0">
              <a:solidFill>
                <a:srgbClr val="191D17"/>
              </a:solidFill>
              <a:latin typeface="monospace"/>
              <a:ea typeface="monospace"/>
            </a:endParaRPr>
          </a:p>
          <a:p>
            <a:pPr marL="285750" indent="-285750" algn="l">
              <a:buFont typeface="Arial" panose="020B0604020202020204" pitchFamily="34" charset="0"/>
              <a:buChar char="•"/>
            </a:pPr>
            <a:endParaRPr lang="en-US" altLang="en-US" sz="1600" b="0" i="0">
              <a:solidFill>
                <a:srgbClr val="191D17"/>
              </a:solidFill>
              <a:latin typeface="monospace"/>
              <a:ea typeface="monospace"/>
            </a:endParaRPr>
          </a:p>
          <a:p>
            <a:pPr marL="285750" indent="-285750" algn="l">
              <a:buFont typeface="Arial" panose="020B0604020202020204" pitchFamily="34" charset="0"/>
              <a:buChar char="•"/>
            </a:pPr>
            <a:r>
              <a:rPr lang="en-US" altLang="en-US" sz="1600" b="0" i="0">
                <a:solidFill>
                  <a:srgbClr val="191D17"/>
                </a:solidFill>
                <a:latin typeface="monospace"/>
                <a:ea typeface="monospace"/>
              </a:rPr>
              <a:t>          Keras Functional Model | How to build non-linear Neural Networks?</a:t>
            </a:r>
            <a:endParaRPr lang="en-US" altLang="en-US" sz="1600" b="0" i="0">
              <a:solidFill>
                <a:srgbClr val="191D17"/>
              </a:solidFill>
              <a:latin typeface="monospace"/>
              <a:ea typeface="monospace"/>
            </a:endParaRPr>
          </a:p>
          <a:p>
            <a:pPr marL="285750" indent="-285750" algn="l">
              <a:buFont typeface="Arial" panose="020B0604020202020204" pitchFamily="34" charset="0"/>
              <a:buChar char="•"/>
            </a:pPr>
            <a:r>
              <a:rPr lang="en-IN" altLang="en-US" sz="1600" b="0" i="0">
                <a:solidFill>
                  <a:srgbClr val="191D17"/>
                </a:solidFill>
                <a:latin typeface="monospace"/>
                <a:ea typeface="monospace"/>
              </a:rPr>
              <a:t>Alexnet</a:t>
            </a:r>
            <a:endParaRPr lang="en-IN" altLang="en-US" sz="1600" b="0" i="0">
              <a:solidFill>
                <a:srgbClr val="191D17"/>
              </a:solidFill>
              <a:latin typeface="monospace"/>
              <a:ea typeface="monospace"/>
            </a:endParaRPr>
          </a:p>
          <a:p>
            <a:pPr marL="285750" indent="-285750" algn="l">
              <a:buFont typeface="Arial" panose="020B0604020202020204" pitchFamily="34" charset="0"/>
              <a:buChar char="•"/>
            </a:pPr>
            <a:r>
              <a:rPr lang="en-IN" altLang="en-US" sz="1600" b="0" i="0">
                <a:solidFill>
                  <a:srgbClr val="191D17"/>
                </a:solidFill>
                <a:latin typeface="monospace"/>
                <a:ea typeface="monospace"/>
              </a:rPr>
              <a:t>VGG-16</a:t>
            </a:r>
            <a:endParaRPr lang="en-IN" altLang="en-US" sz="1600" b="0" i="0">
              <a:solidFill>
                <a:srgbClr val="191D17"/>
              </a:solidFill>
              <a:latin typeface="monospace"/>
              <a:ea typeface="monospace"/>
            </a:endParaRPr>
          </a:p>
          <a:p>
            <a:pPr marL="285750" indent="-285750" algn="l">
              <a:buFont typeface="Arial" panose="020B0604020202020204" pitchFamily="34" charset="0"/>
              <a:buChar char="•"/>
            </a:pPr>
            <a:r>
              <a:rPr lang="en-IN" altLang="en-US" sz="1600" b="0" i="0">
                <a:solidFill>
                  <a:srgbClr val="191D17"/>
                </a:solidFill>
                <a:latin typeface="monospace"/>
                <a:ea typeface="monospace"/>
              </a:rPr>
              <a:t>VGG-!9</a:t>
            </a:r>
            <a:endParaRPr lang="en-IN" altLang="en-US" sz="1600" b="0" i="0">
              <a:solidFill>
                <a:srgbClr val="191D17"/>
              </a:solidFill>
              <a:latin typeface="monospace"/>
              <a:ea typeface="monospace"/>
            </a:endParaRPr>
          </a:p>
          <a:p>
            <a:pPr marL="285750" indent="-285750" algn="l">
              <a:buFont typeface="Arial" panose="020B0604020202020204" pitchFamily="34" charset="0"/>
              <a:buChar char="•"/>
            </a:pPr>
            <a:r>
              <a:rPr lang="en-IN" altLang="en-US" sz="1600" b="0" i="0">
                <a:solidFill>
                  <a:srgbClr val="191D17"/>
                </a:solidFill>
                <a:latin typeface="monospace"/>
                <a:ea typeface="monospace"/>
              </a:rPr>
              <a:t>Inception net</a:t>
            </a:r>
            <a:endParaRPr lang="en-IN" altLang="en-US" sz="1600" b="0" i="0">
              <a:solidFill>
                <a:srgbClr val="191D17"/>
              </a:solidFill>
              <a:latin typeface="monospace"/>
              <a:ea typeface="monospace"/>
            </a:endParaRPr>
          </a:p>
          <a:p>
            <a:pPr marL="285750" indent="-285750" algn="l">
              <a:buFont typeface="Arial" panose="020B0604020202020204" pitchFamily="34" charset="0"/>
              <a:buChar char="•"/>
            </a:pPr>
            <a:r>
              <a:rPr lang="en-IN" altLang="en-US" sz="1600" b="0" i="0">
                <a:solidFill>
                  <a:srgbClr val="191D17"/>
                </a:solidFill>
                <a:latin typeface="monospace"/>
                <a:ea typeface="monospace"/>
              </a:rPr>
              <a:t>Resnet</a:t>
            </a:r>
            <a:endParaRPr lang="en-IN" altLang="en-US" sz="1600" b="0" i="0">
              <a:solidFill>
                <a:srgbClr val="191D17"/>
              </a:solidFill>
              <a:latin typeface="monospace"/>
              <a:ea typeface="monospace"/>
            </a:endParaRPr>
          </a:p>
        </p:txBody>
      </p:sp>
      <p:sp>
        <p:nvSpPr>
          <p:cNvPr id="4" name="Text Box 3"/>
          <p:cNvSpPr txBox="1"/>
          <p:nvPr/>
        </p:nvSpPr>
        <p:spPr>
          <a:xfrm>
            <a:off x="1929765" y="1115695"/>
            <a:ext cx="8719820" cy="2030095"/>
          </a:xfrm>
          <a:prstGeom prst="rect">
            <a:avLst/>
          </a:prstGeom>
          <a:noFill/>
        </p:spPr>
        <p:txBody>
          <a:bodyPr wrap="square" rtlCol="0" anchor="t">
            <a:spAutoFit/>
          </a:bodyPr>
          <a:p>
            <a:r>
              <a:rPr lang="en-US" altLang="en-US"/>
              <a:t>https://www.kaggle.com/code/dansbecker/transfer-learning</a:t>
            </a:r>
            <a:endParaRPr lang="en-US" altLang="en-US"/>
          </a:p>
          <a:p>
            <a:r>
              <a:rPr lang="en-US" altLang="en-US"/>
              <a:t>https://www.kaggle.com/code/dansbecker/exercise-transfer-learning</a:t>
            </a:r>
            <a:endParaRPr lang="en-US" altLang="en-US"/>
          </a:p>
          <a:p>
            <a:r>
              <a:rPr lang="en-US" altLang="en-US"/>
              <a:t>https://www.kaggle.com/code/gpreda/cats-or-dogs-using-cnn-with-transfer-learning</a:t>
            </a:r>
            <a:endParaRPr lang="en-US" altLang="en-US"/>
          </a:p>
          <a:p>
            <a:r>
              <a:rPr lang="en-US" altLang="en-US"/>
              <a:t>https://www.kaggle.com/code/odins0n/emotion-detection</a:t>
            </a:r>
            <a:endParaRPr lang="en-US" altLang="en-US"/>
          </a:p>
          <a:p>
            <a:r>
              <a:rPr lang="en-US" altLang="en-US"/>
              <a:t>https://www.kaggle.com/code/samuelcortinhas/transfer-learning-with-pytorch-resnet50</a:t>
            </a:r>
            <a:endParaRPr lang="en-US" altLang="en-US"/>
          </a:p>
          <a:p>
            <a:r>
              <a:rPr lang="en-US" altLang="en-US"/>
              <a:t>https://www.kaggle.com/code/shtrausslearning/pytorch-multiclass-image-classification</a:t>
            </a:r>
            <a:endParaRPr lang="en-US" altLang="en-US"/>
          </a:p>
          <a:p>
            <a:r>
              <a:rPr lang="en-US" altLang="en-US"/>
              <a:t>https://www.kaggle.com/code/samuelcortinhas/transfer-learning-with-pytorch-resnet50</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2840990" cy="2122805"/>
          </a:xfrm>
          <a:prstGeom prst="rect">
            <a:avLst/>
          </a:prstGeom>
          <a:noFill/>
        </p:spPr>
        <p:txBody>
          <a:bodyPr wrap="square" rtlCol="0">
            <a:spAutoFit/>
          </a:bodyPr>
          <a:p>
            <a:r>
              <a:rPr lang="en-US" sz="4400" b="1">
                <a:solidFill>
                  <a:srgbClr val="FF0000"/>
                </a:solidFill>
                <a:effectLst>
                  <a:outerShdw blurRad="38100" dist="38100" dir="2700000" algn="tl">
                    <a:srgbClr val="000000">
                      <a:alpha val="43137"/>
                    </a:srgbClr>
                  </a:outerShdw>
                </a:effectLst>
              </a:rPr>
              <a:t>Algorithms and models </a:t>
            </a:r>
            <a:endParaRPr lang="en-US" sz="4400" b="1">
              <a:solidFill>
                <a:srgbClr val="FF0000"/>
              </a:solidFill>
              <a:effectLst>
                <a:outerShdw blurRad="38100" dist="38100" dir="2700000" algn="tl">
                  <a:srgbClr val="000000">
                    <a:alpha val="43137"/>
                  </a:srgbClr>
                </a:outerShdw>
              </a:effectLst>
            </a:endParaRPr>
          </a:p>
        </p:txBody>
      </p:sp>
      <p:pic>
        <p:nvPicPr>
          <p:cNvPr id="4" name="Picture 3"/>
          <p:cNvPicPr/>
          <p:nvPr/>
        </p:nvPicPr>
        <p:blipFill>
          <a:blip r:embed="rId1"/>
          <a:srcRect t="7325"/>
          <a:stretch>
            <a:fillRect/>
          </a:stretch>
        </p:blipFill>
        <p:spPr>
          <a:xfrm>
            <a:off x="3968115" y="635"/>
            <a:ext cx="8507095" cy="6858000"/>
          </a:xfrm>
          <a:prstGeom prst="rect">
            <a:avLst/>
          </a:prstGeom>
        </p:spPr>
      </p:pic>
      <p:pic>
        <p:nvPicPr>
          <p:cNvPr id="2" name="Picture 1"/>
          <p:cNvPicPr/>
          <p:nvPr/>
        </p:nvPicPr>
        <p:blipFill>
          <a:blip r:embed="rId2"/>
          <a:stretch>
            <a:fillRect/>
          </a:stretch>
        </p:blipFill>
        <p:spPr>
          <a:xfrm>
            <a:off x="-247650" y="2246630"/>
            <a:ext cx="5125085" cy="47745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1144905" y="727710"/>
            <a:ext cx="9418320" cy="5367020"/>
          </a:xfrm>
          <a:prstGeom prst="rect">
            <a:avLst/>
          </a:prstGeom>
        </p:spPr>
      </p:pic>
      <p:sp>
        <p:nvSpPr>
          <p:cNvPr id="3" name="Text Box 2"/>
          <p:cNvSpPr txBox="1"/>
          <p:nvPr/>
        </p:nvSpPr>
        <p:spPr>
          <a:xfrm>
            <a:off x="1082675" y="6212840"/>
            <a:ext cx="8573770" cy="368300"/>
          </a:xfrm>
          <a:prstGeom prst="rect">
            <a:avLst/>
          </a:prstGeom>
          <a:noFill/>
        </p:spPr>
        <p:txBody>
          <a:bodyPr wrap="square" rtlCol="0" anchor="t">
            <a:spAutoFit/>
          </a:bodyPr>
          <a:p>
            <a:r>
              <a:rPr lang="en-US" altLang="en-US"/>
              <a:t>https://www.geeksforgeeks.org/ml-introduction-to-transfer-learning/</a:t>
            </a:r>
            <a:endParaRPr lang="en-US"/>
          </a:p>
        </p:txBody>
      </p:sp>
      <p:sp>
        <p:nvSpPr>
          <p:cNvPr id="4" name="Text Box 3"/>
          <p:cNvSpPr txBox="1"/>
          <p:nvPr/>
        </p:nvSpPr>
        <p:spPr>
          <a:xfrm>
            <a:off x="1217930" y="6504305"/>
            <a:ext cx="10590530" cy="368300"/>
          </a:xfrm>
          <a:prstGeom prst="rect">
            <a:avLst/>
          </a:prstGeom>
          <a:noFill/>
        </p:spPr>
        <p:txBody>
          <a:bodyPr wrap="square" rtlCol="0" anchor="t">
            <a:spAutoFit/>
          </a:bodyPr>
          <a:p>
            <a:r>
              <a:rPr lang="en-US" altLang="en-US"/>
              <a:t>https://medium.com/@davidfagb/guide-to-transfer-learning-in-deep-learning-1f685db1fc94</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673100" y="467360"/>
            <a:ext cx="10590530" cy="62001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5755" y="151130"/>
            <a:ext cx="9565005" cy="1630045"/>
          </a:xfrm>
          <a:prstGeom prst="rect">
            <a:avLst/>
          </a:prstGeom>
        </p:spPr>
        <p:txBody>
          <a:bodyPr wrap="square">
            <a:spAutoFit/>
          </a:bodyPr>
          <a:p>
            <a:pPr marL="0" indent="0"/>
            <a:r>
              <a:rPr sz="2000" b="1" i="0">
                <a:solidFill>
                  <a:srgbClr val="001D35"/>
                </a:solidFill>
                <a:latin typeface="Google Sans"/>
                <a:ea typeface="Google Sans"/>
              </a:rPr>
              <a:t>Transfer learning in deep learning</a:t>
            </a:r>
            <a:r>
              <a:rPr sz="1600" b="0" i="0">
                <a:solidFill>
                  <a:srgbClr val="001D35"/>
                </a:solidFill>
                <a:latin typeface="Google Sans"/>
                <a:ea typeface="Google Sans"/>
              </a:rPr>
              <a:t> </a:t>
            </a:r>
            <a:endParaRPr sz="1600" b="0" i="0">
              <a:solidFill>
                <a:srgbClr val="001D35"/>
              </a:solidFill>
              <a:latin typeface="Google Sans"/>
              <a:ea typeface="Google Sans"/>
            </a:endParaRPr>
          </a:p>
          <a:p>
            <a:pPr marL="0" indent="0"/>
            <a:endParaRPr sz="1600" b="0" i="0">
              <a:solidFill>
                <a:srgbClr val="001D35"/>
              </a:solidFill>
              <a:latin typeface="Google Sans"/>
              <a:ea typeface="Google Sans"/>
            </a:endParaRPr>
          </a:p>
          <a:p>
            <a:pPr marL="0" indent="0"/>
            <a:r>
              <a:rPr sz="1600" b="0" i="0">
                <a:solidFill>
                  <a:srgbClr val="001D35"/>
                </a:solidFill>
                <a:latin typeface="Google Sans"/>
                <a:ea typeface="Google Sans"/>
              </a:rPr>
              <a:t>involves using knowledge gained from a pre-trained model on one task and applying it to a new, related task. This technique is particularly useful when data for the target task is limited, as it leverages the pre-trained model's learned features and reduces training time and resources. </a:t>
            </a:r>
            <a:endParaRPr sz="1600" b="0" i="0">
              <a:solidFill>
                <a:srgbClr val="001D35"/>
              </a:solidFill>
              <a:latin typeface="Google Sans"/>
              <a:ea typeface="Google Sans"/>
            </a:endParaRPr>
          </a:p>
        </p:txBody>
      </p:sp>
      <p:sp>
        <p:nvSpPr>
          <p:cNvPr id="3" name="Text Box 2"/>
          <p:cNvSpPr txBox="1"/>
          <p:nvPr/>
        </p:nvSpPr>
        <p:spPr>
          <a:xfrm>
            <a:off x="189865" y="1948815"/>
            <a:ext cx="7024370" cy="4746625"/>
          </a:xfrm>
          <a:prstGeom prst="rect">
            <a:avLst/>
          </a:prstGeom>
        </p:spPr>
        <p:txBody>
          <a:bodyPr wrap="square">
            <a:spAutoFit/>
          </a:bodyPr>
          <a:p>
            <a:pPr marL="0" indent="0">
              <a:lnSpc>
                <a:spcPct val="83000"/>
              </a:lnSpc>
              <a:spcBef>
                <a:spcPts val="1000"/>
              </a:spcBef>
              <a:spcAft>
                <a:spcPts val="500"/>
              </a:spcAft>
            </a:pPr>
            <a:r>
              <a:rPr sz="2000" b="1" i="0">
                <a:solidFill>
                  <a:schemeClr val="tx1"/>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How it works:</a:t>
            </a:r>
            <a:endParaRPr sz="2000" b="1" i="0">
              <a:solidFill>
                <a:schemeClr val="tx1"/>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457200" lvl="1" indent="0">
              <a:lnSpc>
                <a:spcPct val="83000"/>
              </a:lnSpc>
              <a:spcBef>
                <a:spcPct val="0"/>
              </a:spcBef>
              <a:spcAft>
                <a:spcPts val="400"/>
              </a:spcAft>
              <a:buAutoNum type="arabicPeriod"/>
            </a:pPr>
            <a:r>
              <a:rPr sz="1600" b="1" i="0">
                <a:solidFill>
                  <a:schemeClr val="tx1"/>
                </a:solidFill>
                <a:latin typeface="Arial" panose="020B0604020202020204" pitchFamily="34" charset="0"/>
                <a:ea typeface="Google Sans"/>
                <a:cs typeface="Arial" panose="020B0604020202020204" pitchFamily="34" charset="0"/>
              </a:rPr>
              <a:t>1. Pre-trained Mode</a:t>
            </a:r>
            <a:r>
              <a:rPr sz="1600" b="0" i="0">
                <a:solidFill>
                  <a:schemeClr val="tx1"/>
                </a:solidFill>
                <a:latin typeface="Arial" panose="020B0604020202020204" pitchFamily="34" charset="0"/>
                <a:ea typeface="Google Sans"/>
                <a:cs typeface="Arial" panose="020B0604020202020204" pitchFamily="34" charset="0"/>
              </a:rPr>
              <a:t>l:</a:t>
            </a: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83000"/>
              </a:lnSpc>
              <a:spcBef>
                <a:spcPct val="0"/>
              </a:spcBef>
              <a:spcAft>
                <a:spcPts val="400"/>
              </a:spcAft>
            </a:pPr>
            <a:r>
              <a:rPr sz="1600" b="0" i="0">
                <a:solidFill>
                  <a:schemeClr val="tx1"/>
                </a:solidFill>
                <a:latin typeface="Arial" panose="020B0604020202020204" pitchFamily="34" charset="0"/>
                <a:ea typeface="Google Sans"/>
                <a:cs typeface="Arial" panose="020B0604020202020204" pitchFamily="34" charset="0"/>
              </a:rPr>
              <a:t>A model is trained on a large dataset for a specific task (e.g., image classification on ImageNet). This model learns generic features and patterns that can be valuable for other tasks.</a:t>
            </a: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83000"/>
              </a:lnSpc>
              <a:spcBef>
                <a:spcPct val="0"/>
              </a:spcBef>
              <a:spcAft>
                <a:spcPts val="400"/>
              </a:spcAft>
            </a:pP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83000"/>
              </a:lnSpc>
              <a:spcBef>
                <a:spcPct val="0"/>
              </a:spcBef>
              <a:spcAft>
                <a:spcPts val="400"/>
              </a:spcAft>
              <a:buAutoNum type="arabicPeriod"/>
            </a:pPr>
            <a:r>
              <a:rPr sz="1600" b="1" i="0">
                <a:solidFill>
                  <a:schemeClr val="tx1"/>
                </a:solidFill>
                <a:latin typeface="Arial" panose="020B0604020202020204" pitchFamily="34" charset="0"/>
                <a:ea typeface="Google Sans"/>
                <a:cs typeface="Arial" panose="020B0604020202020204" pitchFamily="34" charset="0"/>
              </a:rPr>
              <a:t>2. Base Model:</a:t>
            </a:r>
            <a:endParaRPr sz="1600" b="1" i="0">
              <a:solidFill>
                <a:schemeClr val="tx1"/>
              </a:solidFill>
              <a:latin typeface="Arial" panose="020B0604020202020204" pitchFamily="34" charset="0"/>
              <a:ea typeface="Google Sans"/>
              <a:cs typeface="Arial" panose="020B0604020202020204" pitchFamily="34" charset="0"/>
            </a:endParaRPr>
          </a:p>
          <a:p>
            <a:pPr marL="457200" lvl="1" indent="0">
              <a:lnSpc>
                <a:spcPct val="83000"/>
              </a:lnSpc>
              <a:spcBef>
                <a:spcPct val="0"/>
              </a:spcBef>
              <a:spcAft>
                <a:spcPts val="400"/>
              </a:spcAft>
            </a:pPr>
            <a:r>
              <a:rPr sz="1600" b="0" i="0">
                <a:solidFill>
                  <a:schemeClr val="tx1"/>
                </a:solidFill>
                <a:latin typeface="Arial" panose="020B0604020202020204" pitchFamily="34" charset="0"/>
                <a:ea typeface="Google Sans"/>
                <a:cs typeface="Arial" panose="020B0604020202020204" pitchFamily="34" charset="0"/>
              </a:rPr>
              <a:t>The pre-trained model is used as a starting point, with its layers acting as a base for the new task.</a:t>
            </a: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83000"/>
              </a:lnSpc>
              <a:spcBef>
                <a:spcPct val="0"/>
              </a:spcBef>
              <a:spcAft>
                <a:spcPts val="400"/>
              </a:spcAft>
            </a:pP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83000"/>
              </a:lnSpc>
              <a:spcBef>
                <a:spcPct val="0"/>
              </a:spcBef>
              <a:spcAft>
                <a:spcPts val="400"/>
              </a:spcAft>
              <a:buAutoNum type="arabicPeriod"/>
            </a:pPr>
            <a:r>
              <a:rPr sz="1600" b="1" i="0">
                <a:solidFill>
                  <a:schemeClr val="tx1"/>
                </a:solidFill>
                <a:latin typeface="Arial" panose="020B0604020202020204" pitchFamily="34" charset="0"/>
                <a:ea typeface="Google Sans"/>
                <a:cs typeface="Arial" panose="020B0604020202020204" pitchFamily="34" charset="0"/>
              </a:rPr>
              <a:t>3. Transfer Layers:</a:t>
            </a:r>
            <a:endParaRPr sz="1600" b="1" i="0">
              <a:solidFill>
                <a:schemeClr val="tx1"/>
              </a:solidFill>
              <a:latin typeface="Arial" panose="020B0604020202020204" pitchFamily="34" charset="0"/>
              <a:ea typeface="Google Sans"/>
              <a:cs typeface="Arial" panose="020B0604020202020204" pitchFamily="34" charset="0"/>
            </a:endParaRPr>
          </a:p>
          <a:p>
            <a:pPr marL="457200" lvl="1" indent="0">
              <a:lnSpc>
                <a:spcPct val="83000"/>
              </a:lnSpc>
              <a:spcBef>
                <a:spcPct val="0"/>
              </a:spcBef>
              <a:spcAft>
                <a:spcPts val="400"/>
              </a:spcAft>
            </a:pPr>
            <a:r>
              <a:rPr sz="1600" b="0" i="0">
                <a:solidFill>
                  <a:schemeClr val="tx1"/>
                </a:solidFill>
                <a:latin typeface="Arial" panose="020B0604020202020204" pitchFamily="34" charset="0"/>
                <a:ea typeface="Google Sans"/>
                <a:cs typeface="Arial" panose="020B0604020202020204" pitchFamily="34" charset="0"/>
              </a:rPr>
              <a:t>Specific layers in the base model are identified as containing generic information applicable to both the source and target tasks. These layers are often the higher-level layers of the network.</a:t>
            </a: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83000"/>
              </a:lnSpc>
              <a:spcBef>
                <a:spcPct val="0"/>
              </a:spcBef>
              <a:spcAft>
                <a:spcPts val="400"/>
              </a:spcAft>
            </a:pP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83000"/>
              </a:lnSpc>
              <a:spcBef>
                <a:spcPct val="0"/>
              </a:spcBef>
              <a:spcAft>
                <a:spcPct val="0"/>
              </a:spcAft>
              <a:buAutoNum type="arabicPeriod"/>
            </a:pPr>
            <a:r>
              <a:rPr sz="1600" b="1" i="0">
                <a:solidFill>
                  <a:schemeClr val="tx1"/>
                </a:solidFill>
                <a:latin typeface="Arial" panose="020B0604020202020204" pitchFamily="34" charset="0"/>
                <a:ea typeface="Google Sans"/>
                <a:cs typeface="Arial" panose="020B0604020202020204" pitchFamily="34" charset="0"/>
              </a:rPr>
              <a:t>4. Fine-tuning:</a:t>
            </a:r>
            <a:endParaRPr sz="1600" b="1" i="0">
              <a:solidFill>
                <a:schemeClr val="tx1"/>
              </a:solidFill>
              <a:latin typeface="Arial" panose="020B0604020202020204" pitchFamily="34" charset="0"/>
              <a:ea typeface="Google Sans"/>
              <a:cs typeface="Arial" panose="020B0604020202020204" pitchFamily="34" charset="0"/>
            </a:endParaRPr>
          </a:p>
          <a:p>
            <a:pPr marL="457200" lvl="1" indent="0">
              <a:lnSpc>
                <a:spcPct val="83000"/>
              </a:lnSpc>
              <a:spcBef>
                <a:spcPct val="0"/>
              </a:spcBef>
              <a:spcAft>
                <a:spcPct val="0"/>
              </a:spcAft>
            </a:pPr>
            <a:r>
              <a:rPr sz="1600" b="0" i="0">
                <a:solidFill>
                  <a:schemeClr val="tx1"/>
                </a:solidFill>
                <a:latin typeface="Arial" panose="020B0604020202020204" pitchFamily="34" charset="0"/>
                <a:ea typeface="Google Sans"/>
                <a:cs typeface="Arial" panose="020B0604020202020204" pitchFamily="34" charset="0"/>
              </a:rPr>
              <a:t>The identified layers are fine-tuned with data from the new task. This process adjusts the parameters of the selected layers to better suit the target task while retaining the knowledge learned from the source task. </a:t>
            </a:r>
            <a:endParaRPr sz="1600" b="0" i="0">
              <a:solidFill>
                <a:schemeClr val="tx1"/>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9390" y="192405"/>
            <a:ext cx="6325235" cy="5684520"/>
          </a:xfrm>
          <a:prstGeom prst="rect">
            <a:avLst/>
          </a:prstGeom>
        </p:spPr>
        <p:txBody>
          <a:bodyPr wrap="square">
            <a:spAutoFit/>
          </a:bodyPr>
          <a:p>
            <a:pPr marL="0" indent="0">
              <a:lnSpc>
                <a:spcPct val="103000"/>
              </a:lnSpc>
              <a:spcBef>
                <a:spcPts val="1000"/>
              </a:spcBef>
              <a:spcAft>
                <a:spcPts val="500"/>
              </a:spcAft>
            </a:pPr>
            <a:r>
              <a:rPr b="1" i="0">
                <a:solidFill>
                  <a:srgbClr val="C0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Benefits of Transfer Learning:</a:t>
            </a:r>
            <a:endParaRPr b="1" i="0">
              <a:solidFill>
                <a:srgbClr val="C0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indent="0">
              <a:lnSpc>
                <a:spcPct val="103000"/>
              </a:lnSpc>
              <a:spcBef>
                <a:spcPts val="1000"/>
              </a:spcBef>
              <a:spcAft>
                <a:spcPts val="500"/>
              </a:spcAft>
            </a:pPr>
            <a:endParaRPr b="0" i="0">
              <a:solidFill>
                <a:schemeClr val="tx1"/>
              </a:solidFill>
              <a:latin typeface="Arial" panose="020B0604020202020204" pitchFamily="34" charset="0"/>
              <a:ea typeface="Google Sans"/>
              <a:cs typeface="Arial" panose="020B0604020202020204" pitchFamily="34" charset="0"/>
            </a:endParaRPr>
          </a:p>
          <a:p>
            <a:pPr marL="457200" lvl="1" indent="0">
              <a:lnSpc>
                <a:spcPct val="103000"/>
              </a:lnSpc>
              <a:spcBef>
                <a:spcPct val="0"/>
              </a:spcBef>
              <a:spcAft>
                <a:spcPts val="400"/>
              </a:spcAft>
              <a:buFont typeface="Arial" panose="020B0604020202020204"/>
              <a:buChar char="•"/>
            </a:pPr>
            <a:r>
              <a:rPr sz="1600" b="1" i="0">
                <a:solidFill>
                  <a:schemeClr val="tx1"/>
                </a:solidFill>
                <a:latin typeface="Arial" panose="020B0604020202020204" pitchFamily="34" charset="0"/>
                <a:ea typeface="Google Sans"/>
                <a:cs typeface="Arial" panose="020B0604020202020204" pitchFamily="34" charset="0"/>
              </a:rPr>
              <a:t>Reduced Training Time and Resources:</a:t>
            </a:r>
            <a:endParaRPr sz="1600" b="1" i="0">
              <a:solidFill>
                <a:schemeClr val="tx1"/>
              </a:solidFill>
              <a:latin typeface="Arial" panose="020B0604020202020204" pitchFamily="34" charset="0"/>
              <a:ea typeface="Google Sans"/>
              <a:cs typeface="Arial" panose="020B0604020202020204" pitchFamily="34" charset="0"/>
            </a:endParaRPr>
          </a:p>
          <a:p>
            <a:pPr marL="457200" lvl="1" indent="0">
              <a:lnSpc>
                <a:spcPct val="103000"/>
              </a:lnSpc>
              <a:spcBef>
                <a:spcPct val="0"/>
              </a:spcBef>
              <a:spcAft>
                <a:spcPts val="400"/>
              </a:spcAft>
            </a:pPr>
            <a:r>
              <a:rPr sz="1600" b="0" i="0">
                <a:solidFill>
                  <a:schemeClr val="tx1"/>
                </a:solidFill>
                <a:latin typeface="Arial" panose="020B0604020202020204" pitchFamily="34" charset="0"/>
                <a:ea typeface="Google Sans"/>
                <a:cs typeface="Arial" panose="020B0604020202020204" pitchFamily="34" charset="0"/>
              </a:rPr>
              <a:t>Transfer learning significantly reduces the time and computational resources needed for training a new model, as it leverages the pre-trained model's existing knowledge. </a:t>
            </a: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103000"/>
              </a:lnSpc>
              <a:spcBef>
                <a:spcPct val="0"/>
              </a:spcBef>
              <a:spcAft>
                <a:spcPts val="400"/>
              </a:spcAft>
            </a:pP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103000"/>
              </a:lnSpc>
              <a:spcBef>
                <a:spcPct val="0"/>
              </a:spcBef>
              <a:spcAft>
                <a:spcPts val="400"/>
              </a:spcAft>
              <a:buFont typeface="Arial" panose="020B0604020202020204"/>
              <a:buChar char="•"/>
            </a:pPr>
            <a:r>
              <a:rPr sz="1600" b="1" i="0">
                <a:solidFill>
                  <a:schemeClr val="tx1"/>
                </a:solidFill>
                <a:latin typeface="Arial" panose="020B0604020202020204" pitchFamily="34" charset="0"/>
                <a:ea typeface="Google Sans"/>
                <a:cs typeface="Arial" panose="020B0604020202020204" pitchFamily="34" charset="0"/>
              </a:rPr>
              <a:t>Improved Performance with Limited Data:</a:t>
            </a:r>
            <a:endParaRPr sz="1600" b="1" i="0">
              <a:solidFill>
                <a:schemeClr val="tx1"/>
              </a:solidFill>
              <a:latin typeface="Arial" panose="020B0604020202020204" pitchFamily="34" charset="0"/>
              <a:ea typeface="Google Sans"/>
              <a:cs typeface="Arial" panose="020B0604020202020204" pitchFamily="34" charset="0"/>
            </a:endParaRPr>
          </a:p>
          <a:p>
            <a:pPr marL="457200" lvl="1" indent="0">
              <a:lnSpc>
                <a:spcPct val="103000"/>
              </a:lnSpc>
              <a:spcBef>
                <a:spcPct val="0"/>
              </a:spcBef>
              <a:spcAft>
                <a:spcPts val="400"/>
              </a:spcAft>
            </a:pPr>
            <a:r>
              <a:rPr sz="1600" b="0" i="0">
                <a:solidFill>
                  <a:schemeClr val="tx1"/>
                </a:solidFill>
                <a:latin typeface="Arial" panose="020B0604020202020204" pitchFamily="34" charset="0"/>
                <a:ea typeface="Google Sans"/>
                <a:cs typeface="Arial" panose="020B0604020202020204" pitchFamily="34" charset="0"/>
              </a:rPr>
              <a:t>When data for the target task is scarce, transfer learning can help achieve better performance than training from scratch. </a:t>
            </a: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103000"/>
              </a:lnSpc>
              <a:spcBef>
                <a:spcPct val="0"/>
              </a:spcBef>
              <a:spcAft>
                <a:spcPts val="400"/>
              </a:spcAft>
            </a:pP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103000"/>
              </a:lnSpc>
              <a:spcBef>
                <a:spcPct val="0"/>
              </a:spcBef>
              <a:spcAft>
                <a:spcPts val="400"/>
              </a:spcAft>
              <a:buFont typeface="Arial" panose="020B0604020202020204"/>
              <a:buChar char="•"/>
            </a:pPr>
            <a:r>
              <a:rPr sz="1600" b="1" i="0">
                <a:solidFill>
                  <a:schemeClr val="tx1"/>
                </a:solidFill>
                <a:latin typeface="Arial" panose="020B0604020202020204" pitchFamily="34" charset="0"/>
                <a:ea typeface="Google Sans"/>
                <a:cs typeface="Arial" panose="020B0604020202020204" pitchFamily="34" charset="0"/>
              </a:rPr>
              <a:t>Exploitation of Existing Knowledge:</a:t>
            </a:r>
            <a:endParaRPr sz="1600" b="1" i="0">
              <a:solidFill>
                <a:schemeClr val="tx1"/>
              </a:solidFill>
              <a:latin typeface="Arial" panose="020B0604020202020204" pitchFamily="34" charset="0"/>
              <a:ea typeface="Google Sans"/>
              <a:cs typeface="Arial" panose="020B0604020202020204" pitchFamily="34" charset="0"/>
            </a:endParaRPr>
          </a:p>
          <a:p>
            <a:pPr marL="457200" lvl="1" indent="0">
              <a:lnSpc>
                <a:spcPct val="103000"/>
              </a:lnSpc>
              <a:spcBef>
                <a:spcPct val="0"/>
              </a:spcBef>
              <a:spcAft>
                <a:spcPts val="400"/>
              </a:spcAft>
            </a:pPr>
            <a:r>
              <a:rPr sz="1600" b="0" i="0">
                <a:solidFill>
                  <a:schemeClr val="tx1"/>
                </a:solidFill>
                <a:latin typeface="Arial" panose="020B0604020202020204" pitchFamily="34" charset="0"/>
                <a:ea typeface="Google Sans"/>
                <a:cs typeface="Arial" panose="020B0604020202020204" pitchFamily="34" charset="0"/>
              </a:rPr>
              <a:t>Transfer learning allows for the reuse of knowledge learned from one task to improve the performance on a related task. </a:t>
            </a: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103000"/>
              </a:lnSpc>
              <a:spcBef>
                <a:spcPct val="0"/>
              </a:spcBef>
              <a:spcAft>
                <a:spcPts val="400"/>
              </a:spcAft>
            </a:pPr>
            <a:endParaRPr sz="1600" b="0" i="0">
              <a:solidFill>
                <a:schemeClr val="tx1"/>
              </a:solidFill>
              <a:latin typeface="Arial" panose="020B0604020202020204" pitchFamily="34" charset="0"/>
              <a:ea typeface="Google Sans"/>
              <a:cs typeface="Arial" panose="020B0604020202020204" pitchFamily="34" charset="0"/>
            </a:endParaRPr>
          </a:p>
          <a:p>
            <a:pPr marL="457200" lvl="1" indent="0">
              <a:lnSpc>
                <a:spcPct val="103000"/>
              </a:lnSpc>
              <a:spcBef>
                <a:spcPct val="0"/>
              </a:spcBef>
              <a:spcAft>
                <a:spcPct val="0"/>
              </a:spcAft>
              <a:buFont typeface="Arial" panose="020B0604020202020204"/>
              <a:buChar char="•"/>
            </a:pPr>
            <a:r>
              <a:rPr sz="1600" b="1" i="0">
                <a:solidFill>
                  <a:schemeClr val="tx1"/>
                </a:solidFill>
                <a:latin typeface="Arial" panose="020B0604020202020204" pitchFamily="34" charset="0"/>
                <a:ea typeface="Google Sans"/>
                <a:cs typeface="Arial" panose="020B0604020202020204" pitchFamily="34" charset="0"/>
              </a:rPr>
              <a:t>Enhanced Generalization:</a:t>
            </a:r>
            <a:endParaRPr sz="1600" b="1" i="0">
              <a:solidFill>
                <a:schemeClr val="tx1"/>
              </a:solidFill>
              <a:latin typeface="Arial" panose="020B0604020202020204" pitchFamily="34" charset="0"/>
              <a:ea typeface="Google Sans"/>
              <a:cs typeface="Arial" panose="020B0604020202020204" pitchFamily="34" charset="0"/>
            </a:endParaRPr>
          </a:p>
          <a:p>
            <a:pPr marL="457200" lvl="1" indent="0">
              <a:lnSpc>
                <a:spcPct val="103000"/>
              </a:lnSpc>
              <a:spcBef>
                <a:spcPct val="0"/>
              </a:spcBef>
              <a:spcAft>
                <a:spcPct val="0"/>
              </a:spcAft>
            </a:pPr>
            <a:r>
              <a:rPr sz="1600" b="0" i="0">
                <a:solidFill>
                  <a:schemeClr val="tx1"/>
                </a:solidFill>
                <a:latin typeface="Arial" panose="020B0604020202020204" pitchFamily="34" charset="0"/>
                <a:ea typeface="Google Sans"/>
                <a:cs typeface="Arial" panose="020B0604020202020204" pitchFamily="34" charset="0"/>
              </a:rPr>
              <a:t>By leveraging pre-trained models, transfer learning can improve the generalization ability of models on new, unseen data. </a:t>
            </a:r>
            <a:endParaRPr sz="1600" b="0" i="0">
              <a:solidFill>
                <a:schemeClr val="tx1"/>
              </a:solidFill>
              <a:latin typeface="Arial" panose="020B0604020202020204" pitchFamily="34" charset="0"/>
              <a:ea typeface="Google Sans"/>
              <a:cs typeface="Arial" panose="020B0604020202020204" pitchFamily="34" charset="0"/>
            </a:endParaRPr>
          </a:p>
        </p:txBody>
      </p:sp>
      <p:sp>
        <p:nvSpPr>
          <p:cNvPr id="3" name="Text Box 2"/>
          <p:cNvSpPr txBox="1"/>
          <p:nvPr/>
        </p:nvSpPr>
        <p:spPr>
          <a:xfrm>
            <a:off x="6525260" y="192405"/>
            <a:ext cx="5080000" cy="5095240"/>
          </a:xfrm>
          <a:prstGeom prst="rect">
            <a:avLst/>
          </a:prstGeom>
        </p:spPr>
        <p:txBody>
          <a:bodyPr>
            <a:spAutoFit/>
          </a:bodyPr>
          <a:p>
            <a:pPr marL="0" indent="0">
              <a:lnSpc>
                <a:spcPct val="103000"/>
              </a:lnSpc>
              <a:spcBef>
                <a:spcPts val="1000"/>
              </a:spcBef>
              <a:spcAft>
                <a:spcPts val="500"/>
              </a:spcAft>
            </a:pPr>
            <a:r>
              <a:rPr b="1" i="0">
                <a:solidFill>
                  <a:srgbClr val="C0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Examples of Transfer Learning:</a:t>
            </a:r>
            <a:endParaRPr b="1" i="0">
              <a:solidFill>
                <a:srgbClr val="C0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indent="0">
              <a:lnSpc>
                <a:spcPct val="103000"/>
              </a:lnSpc>
              <a:spcBef>
                <a:spcPts val="1000"/>
              </a:spcBef>
              <a:spcAft>
                <a:spcPts val="500"/>
              </a:spcAft>
            </a:pPr>
            <a:r>
              <a:rPr sz="1600" b="1" i="0">
                <a:solidFill>
                  <a:schemeClr val="tx1"/>
                </a:solidFill>
                <a:latin typeface="Arial" panose="020B0604020202020204" pitchFamily="34" charset="0"/>
                <a:ea typeface="Google Sans"/>
                <a:cs typeface="Arial" panose="020B0604020202020204" pitchFamily="34" charset="0"/>
              </a:rPr>
              <a:t>Image Classification:</a:t>
            </a:r>
            <a:endParaRPr sz="1600" b="1" i="0">
              <a:solidFill>
                <a:schemeClr val="tx1"/>
              </a:solidFill>
              <a:latin typeface="Arial" panose="020B0604020202020204" pitchFamily="34" charset="0"/>
              <a:ea typeface="Google Sans"/>
              <a:cs typeface="Arial" panose="020B0604020202020204" pitchFamily="34" charset="0"/>
            </a:endParaRPr>
          </a:p>
          <a:p>
            <a:pPr marL="0" indent="0">
              <a:lnSpc>
                <a:spcPct val="103000"/>
              </a:lnSpc>
              <a:spcBef>
                <a:spcPct val="0"/>
              </a:spcBef>
              <a:spcAft>
                <a:spcPts val="400"/>
              </a:spcAft>
            </a:pPr>
            <a:r>
              <a:rPr sz="1600" b="0" i="0">
                <a:solidFill>
                  <a:schemeClr val="tx1"/>
                </a:solidFill>
                <a:latin typeface="Arial" panose="020B0604020202020204" pitchFamily="34" charset="0"/>
                <a:ea typeface="Google Sans"/>
                <a:cs typeface="Arial" panose="020B0604020202020204" pitchFamily="34" charset="0"/>
              </a:rPr>
              <a:t>Using a model pre-trained on ImageNet to classify different types of objects or scenes. </a:t>
            </a:r>
            <a:endParaRPr sz="1600" b="0" i="0">
              <a:solidFill>
                <a:schemeClr val="tx1"/>
              </a:solidFill>
              <a:latin typeface="Arial" panose="020B0604020202020204" pitchFamily="34" charset="0"/>
              <a:ea typeface="Google Sans"/>
              <a:cs typeface="Arial" panose="020B0604020202020204" pitchFamily="34" charset="0"/>
            </a:endParaRPr>
          </a:p>
          <a:p>
            <a:pPr marL="0" indent="0">
              <a:lnSpc>
                <a:spcPct val="103000"/>
              </a:lnSpc>
              <a:spcBef>
                <a:spcPct val="0"/>
              </a:spcBef>
              <a:spcAft>
                <a:spcPts val="400"/>
              </a:spcAft>
            </a:pPr>
            <a:endParaRPr sz="1600" b="0" i="0">
              <a:solidFill>
                <a:schemeClr val="tx1"/>
              </a:solidFill>
              <a:latin typeface="Arial" panose="020B0604020202020204" pitchFamily="34" charset="0"/>
              <a:ea typeface="Google Sans"/>
              <a:cs typeface="Arial" panose="020B0604020202020204" pitchFamily="34" charset="0"/>
            </a:endParaRPr>
          </a:p>
          <a:p>
            <a:pPr marL="0" indent="0">
              <a:lnSpc>
                <a:spcPct val="103000"/>
              </a:lnSpc>
              <a:spcBef>
                <a:spcPct val="0"/>
              </a:spcBef>
              <a:spcAft>
                <a:spcPts val="400"/>
              </a:spcAft>
              <a:buFont typeface="Arial" panose="020B0604020202020204"/>
              <a:buChar char="•"/>
            </a:pPr>
            <a:r>
              <a:rPr sz="1600" b="1" i="0">
                <a:solidFill>
                  <a:schemeClr val="tx1"/>
                </a:solidFill>
                <a:latin typeface="Arial" panose="020B0604020202020204" pitchFamily="34" charset="0"/>
                <a:ea typeface="Google Sans"/>
                <a:cs typeface="Arial" panose="020B0604020202020204" pitchFamily="34" charset="0"/>
              </a:rPr>
              <a:t>Natural Language Processing:</a:t>
            </a:r>
            <a:endParaRPr sz="1600" b="1" i="0">
              <a:solidFill>
                <a:schemeClr val="tx1"/>
              </a:solidFill>
              <a:latin typeface="Arial" panose="020B0604020202020204" pitchFamily="34" charset="0"/>
              <a:ea typeface="Google Sans"/>
              <a:cs typeface="Arial" panose="020B0604020202020204" pitchFamily="34" charset="0"/>
            </a:endParaRPr>
          </a:p>
          <a:p>
            <a:pPr marL="0" indent="0">
              <a:lnSpc>
                <a:spcPct val="103000"/>
              </a:lnSpc>
              <a:spcBef>
                <a:spcPct val="0"/>
              </a:spcBef>
              <a:spcAft>
                <a:spcPts val="400"/>
              </a:spcAft>
            </a:pPr>
            <a:r>
              <a:rPr sz="1600" b="0" i="0">
                <a:solidFill>
                  <a:schemeClr val="tx1"/>
                </a:solidFill>
                <a:latin typeface="Arial" panose="020B0604020202020204" pitchFamily="34" charset="0"/>
                <a:ea typeface="Google Sans"/>
                <a:cs typeface="Arial" panose="020B0604020202020204" pitchFamily="34" charset="0"/>
              </a:rPr>
              <a:t>Transferring knowledge from a language model pre-trained on a large corpus to tasks like sentiment analysis or text generation. </a:t>
            </a:r>
            <a:endParaRPr sz="1600" b="0" i="0">
              <a:solidFill>
                <a:schemeClr val="tx1"/>
              </a:solidFill>
              <a:latin typeface="Arial" panose="020B0604020202020204" pitchFamily="34" charset="0"/>
              <a:ea typeface="Google Sans"/>
              <a:cs typeface="Arial" panose="020B0604020202020204" pitchFamily="34" charset="0"/>
            </a:endParaRPr>
          </a:p>
          <a:p>
            <a:pPr marL="0" indent="0">
              <a:lnSpc>
                <a:spcPct val="103000"/>
              </a:lnSpc>
              <a:spcBef>
                <a:spcPct val="0"/>
              </a:spcBef>
              <a:spcAft>
                <a:spcPts val="400"/>
              </a:spcAft>
            </a:pPr>
            <a:endParaRPr sz="1600" b="0" i="0">
              <a:solidFill>
                <a:schemeClr val="tx1"/>
              </a:solidFill>
              <a:latin typeface="Arial" panose="020B0604020202020204" pitchFamily="34" charset="0"/>
              <a:ea typeface="Google Sans"/>
              <a:cs typeface="Arial" panose="020B0604020202020204" pitchFamily="34" charset="0"/>
            </a:endParaRPr>
          </a:p>
          <a:p>
            <a:pPr marL="0" indent="0">
              <a:lnSpc>
                <a:spcPct val="103000"/>
              </a:lnSpc>
              <a:spcBef>
                <a:spcPct val="0"/>
              </a:spcBef>
              <a:spcAft>
                <a:spcPts val="400"/>
              </a:spcAft>
              <a:buFont typeface="Arial" panose="020B0604020202020204"/>
              <a:buChar char="•"/>
            </a:pPr>
            <a:r>
              <a:rPr sz="1600" b="1" i="0">
                <a:solidFill>
                  <a:schemeClr val="tx1"/>
                </a:solidFill>
                <a:latin typeface="Arial" panose="020B0604020202020204" pitchFamily="34" charset="0"/>
                <a:ea typeface="Google Sans"/>
                <a:cs typeface="Arial" panose="020B0604020202020204" pitchFamily="34" charset="0"/>
              </a:rPr>
              <a:t>Object Detection:</a:t>
            </a:r>
            <a:endParaRPr sz="1600" b="1" i="0">
              <a:solidFill>
                <a:schemeClr val="tx1"/>
              </a:solidFill>
              <a:latin typeface="Arial" panose="020B0604020202020204" pitchFamily="34" charset="0"/>
              <a:ea typeface="Google Sans"/>
              <a:cs typeface="Arial" panose="020B0604020202020204" pitchFamily="34" charset="0"/>
            </a:endParaRPr>
          </a:p>
          <a:p>
            <a:pPr marL="0" indent="0">
              <a:lnSpc>
                <a:spcPct val="103000"/>
              </a:lnSpc>
              <a:spcBef>
                <a:spcPct val="0"/>
              </a:spcBef>
              <a:spcAft>
                <a:spcPts val="400"/>
              </a:spcAft>
            </a:pPr>
            <a:r>
              <a:rPr sz="1600" b="0" i="0">
                <a:solidFill>
                  <a:schemeClr val="tx1"/>
                </a:solidFill>
                <a:latin typeface="Arial" panose="020B0604020202020204" pitchFamily="34" charset="0"/>
                <a:ea typeface="Google Sans"/>
                <a:cs typeface="Arial" panose="020B0604020202020204" pitchFamily="34" charset="0"/>
              </a:rPr>
              <a:t>Leveraging pre-trained models to detect objects in images or videos. </a:t>
            </a:r>
            <a:endParaRPr sz="1600" b="0" i="0">
              <a:solidFill>
                <a:schemeClr val="tx1"/>
              </a:solidFill>
              <a:latin typeface="Arial" panose="020B0604020202020204" pitchFamily="34" charset="0"/>
              <a:ea typeface="Google Sans"/>
              <a:cs typeface="Arial" panose="020B0604020202020204" pitchFamily="34" charset="0"/>
            </a:endParaRPr>
          </a:p>
          <a:p>
            <a:pPr marL="0" indent="0">
              <a:lnSpc>
                <a:spcPct val="103000"/>
              </a:lnSpc>
              <a:spcBef>
                <a:spcPct val="0"/>
              </a:spcBef>
              <a:spcAft>
                <a:spcPts val="400"/>
              </a:spcAft>
            </a:pPr>
            <a:endParaRPr sz="1600" b="0" i="0">
              <a:solidFill>
                <a:schemeClr val="tx1"/>
              </a:solidFill>
              <a:latin typeface="Arial" panose="020B0604020202020204" pitchFamily="34" charset="0"/>
              <a:ea typeface="Google Sans"/>
              <a:cs typeface="Arial" panose="020B0604020202020204" pitchFamily="34" charset="0"/>
            </a:endParaRPr>
          </a:p>
          <a:p>
            <a:pPr marL="0" indent="0">
              <a:lnSpc>
                <a:spcPct val="103000"/>
              </a:lnSpc>
              <a:spcBef>
                <a:spcPct val="0"/>
              </a:spcBef>
              <a:spcAft>
                <a:spcPct val="0"/>
              </a:spcAft>
              <a:buFont typeface="Arial" panose="020B0604020202020204"/>
              <a:buChar char="•"/>
            </a:pPr>
            <a:r>
              <a:rPr sz="1600" b="1" i="0">
                <a:solidFill>
                  <a:schemeClr val="tx1"/>
                </a:solidFill>
                <a:latin typeface="Arial" panose="020B0604020202020204" pitchFamily="34" charset="0"/>
                <a:ea typeface="Google Sans"/>
                <a:cs typeface="Arial" panose="020B0604020202020204" pitchFamily="34" charset="0"/>
              </a:rPr>
              <a:t>Speech Recognition:</a:t>
            </a:r>
            <a:endParaRPr sz="1600" b="1" i="0">
              <a:solidFill>
                <a:schemeClr val="tx1"/>
              </a:solidFill>
              <a:latin typeface="Arial" panose="020B0604020202020204" pitchFamily="34" charset="0"/>
              <a:ea typeface="Google Sans"/>
              <a:cs typeface="Arial" panose="020B0604020202020204" pitchFamily="34" charset="0"/>
            </a:endParaRPr>
          </a:p>
          <a:p>
            <a:pPr marL="0" indent="0">
              <a:lnSpc>
                <a:spcPct val="103000"/>
              </a:lnSpc>
              <a:spcBef>
                <a:spcPct val="0"/>
              </a:spcBef>
              <a:spcAft>
                <a:spcPct val="0"/>
              </a:spcAft>
            </a:pPr>
            <a:r>
              <a:rPr sz="1600" b="0" i="0">
                <a:solidFill>
                  <a:schemeClr val="tx1"/>
                </a:solidFill>
                <a:latin typeface="Arial" panose="020B0604020202020204" pitchFamily="34" charset="0"/>
                <a:ea typeface="Google Sans"/>
                <a:cs typeface="Arial" panose="020B0604020202020204" pitchFamily="34" charset="0"/>
              </a:rPr>
              <a:t>Using pre-trained acoustic models to improve the performance of speech recognition systems. </a:t>
            </a:r>
            <a:endParaRPr sz="1600" b="0" i="0">
              <a:solidFill>
                <a:schemeClr val="tx1"/>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80795" y="5400675"/>
            <a:ext cx="6096000" cy="368300"/>
          </a:xfrm>
          <a:prstGeom prst="rect">
            <a:avLst/>
          </a:prstGeom>
          <a:noFill/>
        </p:spPr>
        <p:txBody>
          <a:bodyPr wrap="square" rtlCol="0" anchor="t">
            <a:spAutoFit/>
          </a:bodyPr>
          <a:p>
            <a:r>
              <a:rPr lang="en-US" altLang="en-US"/>
              <a:t>https://www.turing.com/kb/transfer-learning-using-cnn-vgg16</a:t>
            </a:r>
            <a:endParaRPr lang="en-US"/>
          </a:p>
        </p:txBody>
      </p:sp>
      <p:sp>
        <p:nvSpPr>
          <p:cNvPr id="3" name="Text Box 2"/>
          <p:cNvSpPr txBox="1"/>
          <p:nvPr/>
        </p:nvSpPr>
        <p:spPr>
          <a:xfrm>
            <a:off x="1208405" y="5032375"/>
            <a:ext cx="6096000" cy="368300"/>
          </a:xfrm>
          <a:prstGeom prst="rect">
            <a:avLst/>
          </a:prstGeom>
          <a:noFill/>
        </p:spPr>
        <p:txBody>
          <a:bodyPr wrap="square" rtlCol="0" anchor="t">
            <a:spAutoFit/>
          </a:bodyPr>
          <a:p>
            <a:r>
              <a:rPr lang="en-US" altLang="en-US"/>
              <a:t>https://www.geeksforgeeks.org/vgg-16-cnn-model/</a:t>
            </a:r>
            <a:endParaRPr lang="en-US"/>
          </a:p>
        </p:txBody>
      </p:sp>
      <p:sp>
        <p:nvSpPr>
          <p:cNvPr id="4" name="Text Box 3"/>
          <p:cNvSpPr txBox="1"/>
          <p:nvPr/>
        </p:nvSpPr>
        <p:spPr>
          <a:xfrm>
            <a:off x="1208405" y="5845810"/>
            <a:ext cx="10873740" cy="368300"/>
          </a:xfrm>
          <a:prstGeom prst="rect">
            <a:avLst/>
          </a:prstGeom>
          <a:noFill/>
        </p:spPr>
        <p:txBody>
          <a:bodyPr wrap="square" rtlCol="0" anchor="t">
            <a:spAutoFit/>
          </a:bodyPr>
          <a:p>
            <a:r>
              <a:rPr lang="en-US" altLang="en-US"/>
              <a:t>https://universe.roboflow.com/project-4ppiz/car-defect-detection-xxpkc/model/2</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8640" y="271145"/>
            <a:ext cx="9875520" cy="2584450"/>
          </a:xfrm>
          <a:prstGeom prst="rect">
            <a:avLst/>
          </a:prstGeom>
          <a:noFill/>
        </p:spPr>
        <p:txBody>
          <a:bodyPr wrap="square" rtlCol="0">
            <a:spAutoFit/>
          </a:bodyPr>
          <a:p>
            <a:r>
              <a:rPr lang="en-US"/>
              <a:t>References</a:t>
            </a:r>
            <a:endParaRPr lang="en-US"/>
          </a:p>
          <a:p>
            <a:endParaRPr lang="en-US"/>
          </a:p>
          <a:p>
            <a:r>
              <a:rPr lang="en-US" altLang="en-US"/>
              <a:t>https://www.kaggle.com/competitions/aptos2019-blindness-detection/discussion/102812#593578</a:t>
            </a:r>
            <a:endParaRPr lang="en-US" altLang="en-US"/>
          </a:p>
          <a:p>
            <a:r>
              <a:rPr lang="en-US" altLang="en-US"/>
              <a:t>https://www.kaggle.com/code/hmendonca/mask-rcnn-and-coco-transfer-learning-lb-0-155</a:t>
            </a:r>
            <a:endParaRPr lang="en-US" altLang="en-US"/>
          </a:p>
          <a:p>
            <a:r>
              <a:rPr lang="en-US" altLang="en-US"/>
              <a:t>https://www.kaggle.com/code/odins0n/video-anomaly-detection</a:t>
            </a:r>
            <a:endParaRPr lang="en-US" altLang="en-US"/>
          </a:p>
          <a:p>
            <a:r>
              <a:rPr lang="en-US" altLang="en-US"/>
              <a:t>https://www.kaggle.com/code/iamsouravbanerjee/image-classification-decoded-case-study</a:t>
            </a:r>
            <a:endParaRPr lang="en-US" altLang="en-US"/>
          </a:p>
          <a:p>
            <a:r>
              <a:rPr lang="en-US" altLang="en-US"/>
              <a:t>https://www.kaggle.com/discussions/accomplishments/451236</a:t>
            </a:r>
            <a:endParaRPr lang="en-US" altLang="en-US"/>
          </a:p>
          <a:p>
            <a:endParaRPr lang="en-US" altLang="en-US"/>
          </a:p>
          <a:p>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3758</Words>
  <Application>WPS Slides</Application>
  <PresentationFormat>Widescreen</PresentationFormat>
  <Paragraphs>85</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SimSun</vt:lpstr>
      <vt:lpstr>Wingdings</vt:lpstr>
      <vt:lpstr>monospace</vt:lpstr>
      <vt:lpstr>Segoe Print</vt:lpstr>
      <vt:lpstr>Google Sans</vt:lpstr>
      <vt:lpstr>Arial</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329</cp:revision>
  <dcterms:created xsi:type="dcterms:W3CDTF">2025-02-02T08:06:00Z</dcterms:created>
  <dcterms:modified xsi:type="dcterms:W3CDTF">2025-04-27T03:10:24Z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1033-12.2.0.20795</vt:lpwstr>
  </property>
</Properties>
</file>