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309" r:id="rId22"/>
    <p:sldId id="269" r:id="rId23"/>
    <p:sldId id="310" r:id="rId24"/>
    <p:sldId id="311" r:id="rId25"/>
    <p:sldId id="270" r:id="rId26"/>
    <p:sldId id="271" r:id="rId27"/>
    <p:sldId id="314" r:id="rId28"/>
    <p:sldId id="315" r:id="rId29"/>
    <p:sldId id="316" r:id="rId30"/>
    <p:sldId id="272" r:id="rId31"/>
    <p:sldId id="317" r:id="rId32"/>
    <p:sldId id="273" r:id="rId33"/>
    <p:sldId id="274" r:id="rId34"/>
    <p:sldId id="275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ustomXml" Target="../customXml/item3.xml"/><Relationship Id="rId41" Type="http://schemas.openxmlformats.org/officeDocument/2006/relationships/customXml" Target="../customXml/item2.xml"/><Relationship Id="rId40" Type="http://schemas.openxmlformats.org/officeDocument/2006/relationships/customXml" Target="../customXml/item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Beginner to Advance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/>
              <a:t>This feature highlights cells based on predefined rules like values, text, dates, or duplicates.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Steps:</a:t>
            </a:r>
            <a:endParaRPr lang="en-US" sz="1600" b="1"/>
          </a:p>
          <a:p>
            <a:r>
              <a:rPr lang="en-US" sz="1600"/>
              <a:t>Select the range of cells to apply the rule.</a:t>
            </a:r>
            <a:endParaRPr lang="en-US" sz="1600"/>
          </a:p>
          <a:p>
            <a:r>
              <a:rPr lang="en-US" sz="1600"/>
              <a:t>Go to the Home tab and click Conditional Formatting.</a:t>
            </a:r>
            <a:endParaRPr lang="en-US" sz="1600"/>
          </a:p>
          <a:p>
            <a:r>
              <a:rPr lang="en-US" sz="1600"/>
              <a:t>Choose Highlight Cells Rules from the dropdown.</a:t>
            </a:r>
            <a:endParaRPr lang="en-US" sz="1600"/>
          </a:p>
          <a:p>
            <a:r>
              <a:rPr lang="en-US" sz="1600"/>
              <a:t>Select the condition you want (e.g., Greater Than, Less Than, Text That Contains, etc.).</a:t>
            </a:r>
            <a:endParaRPr lang="en-US" sz="1600"/>
          </a:p>
          <a:p>
            <a:r>
              <a:rPr lang="en-US" sz="1600"/>
              <a:t>Define the value or text and set the formatting.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Greater Than: Highlight all sales greater than $5000 with a green fill.</a:t>
            </a:r>
            <a:endParaRPr lang="en-US" sz="1600"/>
          </a:p>
          <a:p>
            <a:r>
              <a:rPr lang="en-US" sz="1600"/>
              <a:t>Formula: =A1&gt;5000 (for numbers in range A1</a:t>
            </a:r>
            <a:endParaRPr lang="en-US" sz="1600"/>
          </a:p>
          <a:p>
            <a:r>
              <a:rPr lang="en-US" sz="1600"/>
              <a:t>).</a:t>
            </a:r>
            <a:endParaRPr lang="en-US" sz="1600"/>
          </a:p>
          <a:p>
            <a:r>
              <a:rPr lang="en-US" sz="1600"/>
              <a:t>Text That Contains: Highlight all cells containing the word "Refund".</a:t>
            </a:r>
            <a:endParaRPr lang="en-US" sz="1600"/>
          </a:p>
          <a:p>
            <a:r>
              <a:rPr lang="en-US" sz="1600"/>
              <a:t>Formula: =SEARCH("Refund", A1) (for cells in column A).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/>
              <a:t>Displays horizontal bars inside cells to visually represent the value relative to other cells.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Steps:</a:t>
            </a:r>
            <a:endParaRPr lang="en-US" sz="1400" b="1"/>
          </a:p>
          <a:p>
            <a:r>
              <a:rPr lang="en-US" sz="1400"/>
              <a:t>Select the range of numeric data.</a:t>
            </a:r>
            <a:endParaRPr lang="en-US" sz="1400"/>
          </a:p>
          <a:p>
            <a:r>
              <a:rPr lang="en-US" sz="1400"/>
              <a:t>Go to Conditional Formatting &gt; Data Bars.</a:t>
            </a:r>
            <a:endParaRPr lang="en-US" sz="1400"/>
          </a:p>
          <a:p>
            <a:r>
              <a:rPr lang="en-US" sz="1400"/>
              <a:t>Choose a Gradient Fill or Solid Fill style.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Example:</a:t>
            </a:r>
            <a:endParaRPr lang="en-US" sz="1400" b="1"/>
          </a:p>
          <a:p>
            <a:r>
              <a:rPr lang="en-US" sz="1400"/>
              <a:t>Apply data bars to sales numbers to show performance. Higher values will have longer bars.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https://books-gyansetu.gitbook.io/advanced-excel/mathematical-functions-sum-sumif-sumifs-count-counta-countif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=IF(condition, value_if_true, value_if_false)</a:t>
            </a:r>
            <a:endParaRPr lang="en-US" sz="1400"/>
          </a:p>
          <a:p>
            <a:r>
              <a:rPr lang="en-US" sz="1400"/>
              <a:t>Checks if a condition is met and returns a value for true or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=IF(condition1, value_if_true1, IF(condition2, value_if_true2, value_if_false))</a:t>
            </a:r>
            <a:endParaRPr lang="en-US" sz="1400"/>
          </a:p>
          <a:p>
            <a:r>
              <a:rPr lang="en-US" sz="1400"/>
              <a:t>Allows multiple conditions by nesting IF functions for layered logic.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=AND(condition1, condition2, ...)</a:t>
            </a:r>
            <a:endParaRPr lang="en-US" sz="1400"/>
          </a:p>
          <a:p>
            <a:r>
              <a:rPr lang="en-US" sz="1400"/>
              <a:t>Returns TRUE if all conditions are true; otherwise, returns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=OR(condition1, condition2, ...)</a:t>
            </a:r>
            <a:endParaRPr lang="en-US" sz="1400"/>
          </a:p>
          <a:p>
            <a:r>
              <a:rPr lang="en-US" sz="1400"/>
              <a:t>Returns TRUE if any condition is true; otherwise, returns FALSE.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=NOT(condition)</a:t>
            </a:r>
            <a:endParaRPr lang="en-US" sz="1400"/>
          </a:p>
          <a:p>
            <a:r>
              <a:rPr lang="en-US" sz="1400"/>
              <a:t>Reverses the logical value, turning TRUE to FALSE and vice versa.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=IFERROR(value, value_if_error)</a:t>
            </a:r>
            <a:endParaRPr lang="en-US" sz="1400"/>
          </a:p>
          <a:p>
            <a:r>
              <a:rPr lang="en-US" sz="1400"/>
              <a:t>Returns a specified value if there’s an error; otherwise, returns the original result.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  <a:endParaRPr sz="2200" b="1"/>
          </a:p>
          <a:p>
            <a:r>
              <a:rPr sz="1600"/>
              <a:t>Objective: To understand and apply reference functions in Excel for dynamic data retrieval and analysis.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  <a:endParaRPr lang="en-US"/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  <a:endParaRPr lang="en-US"/>
          </a:p>
          <a:p>
            <a:r>
              <a:rPr lang="en-US"/>
              <a:t>LOOKUP</a:t>
            </a:r>
            <a:endParaRPr lang="en-US"/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  <a:endParaRPr lang="en-US" b="1"/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  <a:endParaRPr lang="en-US" sz="1600" b="1"/>
          </a:p>
          <a:p>
            <a:r>
              <a:rPr lang="en-US" sz="1600" b="1"/>
              <a:t>MATCH Syntax: =MATCH(lookup_value, lookup_array, [match_type])</a:t>
            </a:r>
            <a:endParaRPr lang="en-US" sz="1600" b="1"/>
          </a:p>
          <a:p>
            <a:r>
              <a:rPr lang="en-US" sz="1600"/>
              <a:t>Use INDEX and MATCH together to retrieve a student's grade based on their name from a list of student names and grades.</a:t>
            </a:r>
            <a:endParaRPr lang="en-US" sz="1600"/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  <a:endParaRPr lang="en-US" sz="1600" b="1"/>
          </a:p>
          <a:p>
            <a:r>
              <a:rPr lang="en-US" sz="1600"/>
              <a:t>Write a formula that uses INDIRECT to reference a range in a separate sheet based on a cell containing the sheet name.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=OFFSET(reference, rows, cols, [height], [width])</a:t>
            </a:r>
            <a:endParaRPr lang="en-US" sz="1600" b="1"/>
          </a:p>
          <a:p>
            <a:r>
              <a:rPr lang="en-US" sz="1600"/>
              <a:t>Use OFFSET to return the value in a cell 2 rows below and 1 column to the right of a specified starting cell.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ROW &amp; COLUMN</a:t>
            </a:r>
            <a:endParaRPr lang="en-US" sz="1600" b="1"/>
          </a:p>
          <a:p>
            <a:r>
              <a:rPr lang="en-US" sz="1600" b="1"/>
              <a:t>ROW Syntax: =ROW([reference])</a:t>
            </a:r>
            <a:endParaRPr lang="en-US" sz="1600" b="1"/>
          </a:p>
          <a:p>
            <a:r>
              <a:rPr lang="en-US" sz="1600" b="1"/>
              <a:t>COLUMN Syntax: =COLUMN([reference])</a:t>
            </a:r>
            <a:endParaRPr lang="en-US" sz="1600" b="1"/>
          </a:p>
          <a:p>
            <a:r>
              <a:rPr lang="en-US" sz="1600"/>
              <a:t>Use ROW and COLUMN to return the row and column numbers of a specified cell.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{=array_formula} (press Ctrl+Shift+Enter for array formula)</a:t>
            </a:r>
            <a:endParaRPr lang="en-US" sz="1600" b="1"/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  <a:endParaRPr sz="1400" b="1" i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  <a:endParaRPr sz="1400" b="1" i="0">
              <a:solidFill>
                <a:srgbClr val="C0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https://www.ablebits.com/office-addins-blog/pivot-charts-excel/</a:t>
            </a:r>
            <a:endParaRPr lang="en-US"/>
          </a:p>
          <a:p>
            <a:r>
              <a:rPr lang="en-US"/>
              <a:t>https://blog.hubspot.com/marketing/how-to-create-pivot-table-tutorial-ht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https://support.microsoft.com/en-us/office/use-multiple-tables-to-create-a-pivottable-b5e3ff48-2921-4e29-be15-511e09b5cf2d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https://www.ablebits.com/office-addins-blog/excel-slicer-pivot-table-chart/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https://www.academyoflearning.com/blog/slicers-in-excel-what-they-are-and-how-to-use-them/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https://www.simplilearn.com/tutorials/excel-tutorial/how-to-create-pivot-table-from-multiple-sheets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https://www.geeksforgeeks.org/creating-a-data-model-in-excel/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  <a:endParaRPr sz="2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  <a:endParaRPr sz="1600"/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  <a:endParaRPr lang="en-US" sz="1400"/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400" b="1"/>
              <a:t>Best Practices: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/>
              <a:t>Steps to Insert: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  <a:endParaRPr lang="en-US" sz="1400"/>
          </a:p>
          <a:p>
            <a:pPr marL="0" lvl="0"/>
            <a:r>
              <a:rPr lang="en-US" sz="1400"/>
              <a:t>Activity: Insert and position a chart in the worksheet.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600"/>
              <a:t>Customization Options: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  <a:endParaRPr lang="en-US" sz="1600"/>
          </a:p>
          <a:p>
            <a:r>
              <a:rPr lang="en-US" sz="1600"/>
              <a:t>Activity: Customize a chart’s appearance to improve readability.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  <a:endParaRPr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https://www.geeksforgeeks.org/what-if-analysis-with-data-tables-in-excel/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8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https://www.youtube.com/watch?v=sS6AMm3ooEM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4035" y="317627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68832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  <a:endParaRPr 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50" y="82706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798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5151755" y="4424045"/>
            <a:ext cx="6946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https://www.ablebits.com/office-addins-blog/excel-format-number-text/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21225" y="5317490"/>
            <a:ext cx="7378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https://www.ablebits.com/office-addins-blog/custom-excel-number-format/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4770755" y="3181350"/>
            <a:ext cx="7037705" cy="2023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22231</Words>
  <Application>WPS Presentation</Application>
  <PresentationFormat>Widescreen</PresentationFormat>
  <Paragraphs>640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Custom</vt:lpstr>
      <vt:lpstr>Excel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119</cp:revision>
  <dcterms:created xsi:type="dcterms:W3CDTF">2024-10-18T11:41:00Z</dcterms:created>
  <dcterms:modified xsi:type="dcterms:W3CDTF">2025-02-23T08:04:13Z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1033-12.2.0.20323</vt:lpwstr>
  </property>
</Properties>
</file>